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4"/>
  </p:sldMasterIdLst>
  <p:notesMasterIdLst>
    <p:notesMasterId r:id="rId42"/>
  </p:notesMasterIdLst>
  <p:sldIdLst>
    <p:sldId id="256" r:id="rId5"/>
    <p:sldId id="257" r:id="rId6"/>
    <p:sldId id="320" r:id="rId7"/>
    <p:sldId id="261" r:id="rId8"/>
    <p:sldId id="286" r:id="rId9"/>
    <p:sldId id="287" r:id="rId10"/>
    <p:sldId id="288" r:id="rId11"/>
    <p:sldId id="291" r:id="rId12"/>
    <p:sldId id="292" r:id="rId13"/>
    <p:sldId id="262" r:id="rId14"/>
    <p:sldId id="293" r:id="rId15"/>
    <p:sldId id="294" r:id="rId16"/>
    <p:sldId id="295" r:id="rId17"/>
    <p:sldId id="296" r:id="rId18"/>
    <p:sldId id="297" r:id="rId19"/>
    <p:sldId id="322" r:id="rId20"/>
    <p:sldId id="298" r:id="rId21"/>
    <p:sldId id="299" r:id="rId22"/>
    <p:sldId id="302" r:id="rId23"/>
    <p:sldId id="303" r:id="rId24"/>
    <p:sldId id="304" r:id="rId25"/>
    <p:sldId id="305" r:id="rId26"/>
    <p:sldId id="306" r:id="rId27"/>
    <p:sldId id="307" r:id="rId28"/>
    <p:sldId id="308" r:id="rId29"/>
    <p:sldId id="309" r:id="rId30"/>
    <p:sldId id="310" r:id="rId31"/>
    <p:sldId id="311" r:id="rId32"/>
    <p:sldId id="263" r:id="rId33"/>
    <p:sldId id="312" r:id="rId34"/>
    <p:sldId id="313" r:id="rId35"/>
    <p:sldId id="314" r:id="rId36"/>
    <p:sldId id="315" r:id="rId37"/>
    <p:sldId id="316" r:id="rId38"/>
    <p:sldId id="317" r:id="rId39"/>
    <p:sldId id="318" r:id="rId40"/>
    <p:sldId id="319" r:id="rId41"/>
  </p:sldIdLst>
  <p:sldSz cx="9144000" cy="5143500" type="screen16x9"/>
  <p:notesSz cx="6858000" cy="9144000"/>
  <p:embeddedFontLst>
    <p:embeddedFont>
      <p:font typeface="Dosis" panose="020B0604020202020204" charset="0"/>
      <p:regular r:id="rId43"/>
      <p:bold r:id="rId44"/>
    </p:embeddedFont>
    <p:embeddedFont>
      <p:font typeface="Algerian" panose="04020705040A02060702" pitchFamily="82" charset="0"/>
      <p:regular r:id="rId45"/>
    </p:embeddedFont>
    <p:embeddedFont>
      <p:font typeface="Tahoma" panose="020B0604030504040204" pitchFamily="34" charset="0"/>
      <p:regular r:id="rId46"/>
      <p:bold r:id="rId47"/>
    </p:embeddedFont>
    <p:embeddedFont>
      <p:font typeface="Source Sans Pro" panose="020B0604020202020204" charset="0"/>
      <p:regular r:id="rId48"/>
      <p:bold r:id="rId49"/>
      <p:italic r:id="rId50"/>
      <p:boldItalic r:id="rId51"/>
    </p:embeddedFont>
    <p:embeddedFont>
      <p:font typeface="Wingdings 3" panose="05040102010807070707" pitchFamily="18" charset="2"/>
      <p:regular r:id="rId52"/>
    </p:embeddedFont>
    <p:embeddedFont>
      <p:font typeface="Century Gothic" panose="020B0502020202020204" pitchFamily="34" charset="0"/>
      <p:regular r:id="rId53"/>
      <p:bold r:id="rId54"/>
      <p:italic r:id="rId55"/>
      <p:boldItalic r:id="rId5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0000"/>
    <a:srgbClr val="CC0000"/>
    <a:srgbClr val="FF0000"/>
    <a:srgbClr val="FF3300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FE3CBF2-F920-4ABD-A0C9-DBEF4B05FF2B}">
  <a:tblStyle styleId="{DFE3CBF2-F920-4ABD-A0C9-DBEF4B05FF2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20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55" Type="http://schemas.openxmlformats.org/officeDocument/2006/relationships/font" Target="fonts/font13.fntdata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font" Target="fonts/font3.fntdata"/><Relationship Id="rId53" Type="http://schemas.openxmlformats.org/officeDocument/2006/relationships/font" Target="fonts/font11.fntdata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56" Type="http://schemas.openxmlformats.org/officeDocument/2006/relationships/font" Target="fonts/font14.fntdata"/><Relationship Id="rId8" Type="http://schemas.openxmlformats.org/officeDocument/2006/relationships/slide" Target="slides/slide4.xml"/><Relationship Id="rId51" Type="http://schemas.openxmlformats.org/officeDocument/2006/relationships/font" Target="fonts/font9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font" Target="fonts/font4.fntdata"/><Relationship Id="rId59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font" Target="fonts/font1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7.fntdata"/><Relationship Id="rId57" Type="http://schemas.openxmlformats.org/officeDocument/2006/relationships/presProps" Target="pres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font" Target="fonts/font2.fntdata"/><Relationship Id="rId52" Type="http://schemas.openxmlformats.org/officeDocument/2006/relationships/font" Target="fonts/font10.fntdata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420440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1885950"/>
            <a:ext cx="6686549" cy="1697086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3583035"/>
            <a:ext cx="6686549" cy="844712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15/11/2022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3242858"/>
            <a:ext cx="1308489" cy="583942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397155"/>
            <a:ext cx="584825" cy="273844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88565478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57200"/>
            <a:ext cx="6686549" cy="233778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265535"/>
            <a:ext cx="6686549" cy="1166898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15/11/2022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38363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433105"/>
            <a:ext cx="584825" cy="273844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2653613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457200"/>
            <a:ext cx="6295445" cy="21717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2628900"/>
            <a:ext cx="5652416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265535"/>
            <a:ext cx="6686549" cy="1166898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15/11/2022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238363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433105"/>
            <a:ext cx="584825" cy="273844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4" name="TextBox 13"/>
          <p:cNvSpPr txBox="1"/>
          <p:nvPr/>
        </p:nvSpPr>
        <p:spPr>
          <a:xfrm>
            <a:off x="1850739" y="48600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17898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75153022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1828800"/>
            <a:ext cx="6686550" cy="2043634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3886200"/>
            <a:ext cx="6686550" cy="54721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15/11/2022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80445231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457200"/>
            <a:ext cx="6295445" cy="21717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257550"/>
            <a:ext cx="6686550" cy="62865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3886200"/>
            <a:ext cx="6686550" cy="54721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15/11/2022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7" name="TextBox 16"/>
          <p:cNvSpPr txBox="1"/>
          <p:nvPr/>
        </p:nvSpPr>
        <p:spPr>
          <a:xfrm>
            <a:off x="1850739" y="48600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17898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02228425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70555"/>
            <a:ext cx="6686549" cy="2160015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257550"/>
            <a:ext cx="6686550" cy="62865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3886200"/>
            <a:ext cx="6686550" cy="54721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15/11/2022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43274258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15/11/2022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51833869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470554"/>
            <a:ext cx="1655701" cy="3962863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470554"/>
            <a:ext cx="4857750" cy="396286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15/11/2022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39319990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2525225"/>
            <a:ext cx="5309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66446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44425" y="5598"/>
            <a:ext cx="3552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44425" y="1534257"/>
            <a:ext cx="2804700" cy="3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⬩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⬞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3818123" y="1534257"/>
            <a:ext cx="2804700" cy="3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⬩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⬞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 sz="2400"/>
            </a:lvl1pPr>
            <a:lvl2pPr lvl="1">
              <a:buNone/>
              <a:defRPr sz="2400"/>
            </a:lvl2pPr>
            <a:lvl3pPr lvl="2">
              <a:buNone/>
              <a:defRPr sz="2400"/>
            </a:lvl3pPr>
            <a:lvl4pPr lvl="3">
              <a:buNone/>
              <a:defRPr sz="2400"/>
            </a:lvl4pPr>
            <a:lvl5pPr lvl="4">
              <a:buNone/>
              <a:defRPr sz="2400"/>
            </a:lvl5pPr>
            <a:lvl6pPr lvl="5">
              <a:buNone/>
              <a:defRPr sz="2400"/>
            </a:lvl6pPr>
            <a:lvl7pPr lvl="6">
              <a:buNone/>
              <a:defRPr sz="2400"/>
            </a:lvl7pPr>
            <a:lvl8pPr lvl="7">
              <a:buNone/>
              <a:defRPr sz="2400"/>
            </a:lvl8pPr>
            <a:lvl9pPr lvl="8">
              <a:buNone/>
              <a:defRPr sz="24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67966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44425" y="5598"/>
            <a:ext cx="3552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44425" y="1538075"/>
            <a:ext cx="5169000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▹"/>
              <a:defRPr sz="24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▸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⬩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⬞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0515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468082"/>
            <a:ext cx="6683765" cy="96066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1600200"/>
            <a:ext cx="6686550" cy="283321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15/11/2022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17453857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1616475" y="0"/>
            <a:ext cx="5910900" cy="3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Char char="▹"/>
              <a:defRPr i="1">
                <a:solidFill>
                  <a:srgbClr val="FFFFFF"/>
                </a:solidFill>
              </a:defRPr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▸"/>
              <a:defRPr i="1">
                <a:solidFill>
                  <a:srgbClr val="FFFFFF"/>
                </a:solidFill>
              </a:defRPr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⬩"/>
              <a:defRPr i="1">
                <a:solidFill>
                  <a:srgbClr val="FFFFFF"/>
                </a:solidFill>
              </a:defRPr>
            </a:lvl3pPr>
            <a:lvl4pPr marL="1828800" lvl="3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⬞"/>
              <a:defRPr i="1">
                <a:solidFill>
                  <a:srgbClr val="FFFFFF"/>
                </a:solidFill>
              </a:defRPr>
            </a:lvl4pPr>
            <a:lvl5pPr marL="2286000" lvl="4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i="1">
                <a:solidFill>
                  <a:srgbClr val="FFFFFF"/>
                </a:solidFill>
              </a:defRPr>
            </a:lvl5pPr>
            <a:lvl6pPr marL="2743200" lvl="5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i="1">
                <a:solidFill>
                  <a:srgbClr val="FFFFFF"/>
                </a:solidFill>
              </a:defRPr>
            </a:lvl6pPr>
            <a:lvl7pPr marL="3200400" lvl="6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i="1">
                <a:solidFill>
                  <a:srgbClr val="FFFFFF"/>
                </a:solidFill>
              </a:defRPr>
            </a:lvl7pPr>
            <a:lvl8pPr marL="3657600" lvl="7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i="1">
                <a:solidFill>
                  <a:srgbClr val="FFFFFF"/>
                </a:solidFill>
              </a:defRPr>
            </a:lvl8pPr>
            <a:lvl9pPr marL="4114800" lvl="8" indent="-34290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-75" y="3420000"/>
            <a:ext cx="669600" cy="172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buNone/>
              <a:defRPr>
                <a:solidFill>
                  <a:srgbClr val="0DB7C4"/>
                </a:solidFill>
              </a:defRPr>
            </a:lvl1pPr>
            <a:lvl2pPr lvl="1" rtl="0">
              <a:buNone/>
              <a:defRPr>
                <a:solidFill>
                  <a:srgbClr val="0DB7C4"/>
                </a:solidFill>
              </a:defRPr>
            </a:lvl2pPr>
            <a:lvl3pPr lvl="2" rtl="0">
              <a:buNone/>
              <a:defRPr>
                <a:solidFill>
                  <a:srgbClr val="0DB7C4"/>
                </a:solidFill>
              </a:defRPr>
            </a:lvl3pPr>
            <a:lvl4pPr lvl="3" rtl="0">
              <a:buNone/>
              <a:defRPr>
                <a:solidFill>
                  <a:srgbClr val="0DB7C4"/>
                </a:solidFill>
              </a:defRPr>
            </a:lvl4pPr>
            <a:lvl5pPr lvl="4" rtl="0">
              <a:buNone/>
              <a:defRPr>
                <a:solidFill>
                  <a:srgbClr val="0DB7C4"/>
                </a:solidFill>
              </a:defRPr>
            </a:lvl5pPr>
            <a:lvl6pPr lvl="5" rtl="0">
              <a:buNone/>
              <a:defRPr>
                <a:solidFill>
                  <a:srgbClr val="0DB7C4"/>
                </a:solidFill>
              </a:defRPr>
            </a:lvl6pPr>
            <a:lvl7pPr lvl="6" rtl="0">
              <a:buNone/>
              <a:defRPr>
                <a:solidFill>
                  <a:srgbClr val="0DB7C4"/>
                </a:solidFill>
              </a:defRPr>
            </a:lvl7pPr>
            <a:lvl8pPr lvl="7" rtl="0">
              <a:buNone/>
              <a:defRPr>
                <a:solidFill>
                  <a:srgbClr val="0DB7C4"/>
                </a:solidFill>
              </a:defRPr>
            </a:lvl8pPr>
            <a:lvl9pPr lvl="8" rtl="0">
              <a:buNone/>
              <a:defRPr>
                <a:solidFill>
                  <a:srgbClr val="0DB7C4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24604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1544063"/>
            <a:ext cx="6686549" cy="11016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2647597"/>
            <a:ext cx="6686549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15/11/2022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38363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433105"/>
            <a:ext cx="584825" cy="273844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32987378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1600200"/>
            <a:ext cx="3235398" cy="28332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1594666"/>
            <a:ext cx="3235398" cy="28332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15/11/2022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590837"/>
            <a:ext cx="584825" cy="273844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73958275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479527"/>
            <a:ext cx="2994549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1911725"/>
            <a:ext cx="3257170" cy="2515545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477106"/>
            <a:ext cx="2999251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1909304"/>
            <a:ext cx="3254006" cy="2515545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15/11/2022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590837"/>
            <a:ext cx="584825" cy="273844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59259628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15/11/2022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82878761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15/11/2022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07096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334566"/>
            <a:ext cx="2628899" cy="732234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334567"/>
            <a:ext cx="3886200" cy="4061222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198960"/>
            <a:ext cx="2628899" cy="319682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15/11/2022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29497998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3600450"/>
            <a:ext cx="668655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476224"/>
            <a:ext cx="6686550" cy="2891228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025504"/>
            <a:ext cx="6686550" cy="37028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15/11/2022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9028590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171450"/>
            <a:ext cx="2138637" cy="4978971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-589"/>
            <a:ext cx="1767506" cy="514052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5143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4" y="468082"/>
            <a:ext cx="6683765" cy="9606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1600200"/>
            <a:ext cx="6686550" cy="2914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4597828"/>
            <a:ext cx="859712" cy="2777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15/11/2022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0" y="4601856"/>
            <a:ext cx="57149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98860" y="590837"/>
            <a:ext cx="58482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FEFFFF"/>
                </a:solidFill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87900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2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>
            <a:spLocks noGrp="1"/>
          </p:cNvSpPr>
          <p:nvPr>
            <p:ph type="ctrTitle"/>
          </p:nvPr>
        </p:nvSpPr>
        <p:spPr>
          <a:xfrm>
            <a:off x="633116" y="1713018"/>
            <a:ext cx="7745167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b="1" dirty="0" smtClean="0">
                <a:solidFill>
                  <a:schemeClr val="tx1"/>
                </a:solidFill>
              </a:rPr>
              <a:t>Ischemic Heart Disease</a:t>
            </a:r>
            <a:endParaRPr sz="6600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9522" y="3263589"/>
            <a:ext cx="6761275" cy="169498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8"/>
          <p:cNvSpPr txBox="1">
            <a:spLocks noGrp="1"/>
          </p:cNvSpPr>
          <p:nvPr>
            <p:ph type="title"/>
          </p:nvPr>
        </p:nvSpPr>
        <p:spPr>
          <a:xfrm>
            <a:off x="844424" y="5598"/>
            <a:ext cx="5290445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4000" b="1" dirty="0"/>
              <a:t>Angina Pectoris</a:t>
            </a:r>
            <a:endParaRPr sz="4000" b="1" dirty="0"/>
          </a:p>
        </p:txBody>
      </p:sp>
      <p:sp>
        <p:nvSpPr>
          <p:cNvPr id="130" name="Google Shape;130;p18"/>
          <p:cNvSpPr txBox="1">
            <a:spLocks noGrp="1"/>
          </p:cNvSpPr>
          <p:nvPr>
            <p:ph type="body" idx="1"/>
          </p:nvPr>
        </p:nvSpPr>
        <p:spPr>
          <a:xfrm>
            <a:off x="782079" y="1155130"/>
            <a:ext cx="8138897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000" dirty="0"/>
              <a:t>An </a:t>
            </a:r>
            <a:r>
              <a:rPr lang="en-US" sz="2000" dirty="0" smtClean="0"/>
              <a:t>intermittent/recurrent </a:t>
            </a:r>
            <a:r>
              <a:rPr lang="en-US" sz="2000" dirty="0"/>
              <a:t>(15sec-15min) crushing </a:t>
            </a:r>
            <a:r>
              <a:rPr lang="en-US" sz="2000" dirty="0" err="1"/>
              <a:t>substernal</a:t>
            </a:r>
            <a:r>
              <a:rPr lang="en-US" sz="2000" dirty="0"/>
              <a:t> chest </a:t>
            </a:r>
            <a:r>
              <a:rPr lang="en-US" sz="2000" dirty="0" smtClean="0"/>
              <a:t>pain (</a:t>
            </a:r>
            <a:r>
              <a:rPr lang="en-US" sz="2000" dirty="0"/>
              <a:t>often radiates down the left arm or to the </a:t>
            </a:r>
            <a:r>
              <a:rPr lang="en-US" sz="2000" dirty="0" smtClean="0"/>
              <a:t>left jaw </a:t>
            </a:r>
            <a:r>
              <a:rPr lang="en-US" sz="2000" dirty="0"/>
              <a:t>(referred </a:t>
            </a:r>
            <a:r>
              <a:rPr lang="en-US" sz="2000" dirty="0" smtClean="0"/>
              <a:t>pain)) caused </a:t>
            </a:r>
            <a:r>
              <a:rPr lang="en-US" sz="2000" dirty="0"/>
              <a:t>by transient, reversible myocardial </a:t>
            </a:r>
            <a:r>
              <a:rPr lang="en-US" sz="2000" dirty="0" smtClean="0"/>
              <a:t>ischemia, that is insufficient to induce </a:t>
            </a:r>
            <a:r>
              <a:rPr lang="en-US" sz="2000" dirty="0" err="1" smtClean="0"/>
              <a:t>myocyte</a:t>
            </a:r>
            <a:r>
              <a:rPr lang="en-US" sz="2000" dirty="0" smtClean="0"/>
              <a:t> necrosis.</a:t>
            </a:r>
          </a:p>
          <a:p>
            <a:r>
              <a:rPr lang="en-US" sz="2000" dirty="0" smtClean="0"/>
              <a:t>Ischemia-induced </a:t>
            </a:r>
            <a:r>
              <a:rPr lang="en-US" sz="2000" dirty="0"/>
              <a:t>release of adenosine</a:t>
            </a:r>
            <a:r>
              <a:rPr lang="en-US" sz="2000" dirty="0" smtClean="0"/>
              <a:t>, </a:t>
            </a:r>
            <a:r>
              <a:rPr lang="en-US" sz="2000" dirty="0" err="1" smtClean="0"/>
              <a:t>bradykinin</a:t>
            </a:r>
            <a:r>
              <a:rPr lang="en-US" sz="2000" dirty="0"/>
              <a:t>, </a:t>
            </a:r>
            <a:r>
              <a:rPr lang="en-US" sz="2000" dirty="0" smtClean="0"/>
              <a:t>&amp; other </a:t>
            </a:r>
            <a:r>
              <a:rPr lang="en-US" sz="2000" dirty="0"/>
              <a:t>molecules that stimulate </a:t>
            </a:r>
            <a:r>
              <a:rPr lang="en-US" sz="2000" dirty="0" smtClean="0"/>
              <a:t>autonomic nerves</a:t>
            </a:r>
            <a:r>
              <a:rPr lang="en-US" sz="2000" dirty="0"/>
              <a:t> </a:t>
            </a:r>
            <a:r>
              <a:rPr lang="en-US" sz="2000" dirty="0" smtClean="0">
                <a:sym typeface="Wingdings" pitchFamily="2" charset="2"/>
              </a:rPr>
              <a:t> causes PAIN.</a:t>
            </a:r>
          </a:p>
          <a:p>
            <a:endParaRPr sz="2000" dirty="0"/>
          </a:p>
        </p:txBody>
      </p:sp>
      <p:sp>
        <p:nvSpPr>
          <p:cNvPr id="131" name="Google Shape;131;p1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8"/>
          <p:cNvSpPr txBox="1">
            <a:spLocks noGrp="1"/>
          </p:cNvSpPr>
          <p:nvPr>
            <p:ph type="title"/>
          </p:nvPr>
        </p:nvSpPr>
        <p:spPr>
          <a:xfrm>
            <a:off x="758536" y="379141"/>
            <a:ext cx="8207043" cy="75250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4000" b="1" dirty="0"/>
              <a:t>Angina </a:t>
            </a:r>
            <a:r>
              <a:rPr lang="en-US" sz="4000" b="1" dirty="0" smtClean="0"/>
              <a:t>Pectoris - </a:t>
            </a:r>
            <a:r>
              <a:rPr lang="en-US" sz="4000" dirty="0"/>
              <a:t>variants</a:t>
            </a:r>
            <a:endParaRPr sz="4000" b="1" dirty="0"/>
          </a:p>
        </p:txBody>
      </p:sp>
      <p:sp>
        <p:nvSpPr>
          <p:cNvPr id="130" name="Google Shape;130;p18"/>
          <p:cNvSpPr txBox="1">
            <a:spLocks noGrp="1"/>
          </p:cNvSpPr>
          <p:nvPr>
            <p:ph type="body" idx="1"/>
          </p:nvPr>
        </p:nvSpPr>
        <p:spPr>
          <a:xfrm>
            <a:off x="623455" y="1155130"/>
            <a:ext cx="6348845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90550" indent="-514350">
              <a:buFont typeface="+mj-lt"/>
              <a:buAutoNum type="romanUcPeriod"/>
            </a:pPr>
            <a:r>
              <a:rPr lang="en-US" sz="2200" i="1" dirty="0">
                <a:solidFill>
                  <a:srgbClr val="0DB7C4"/>
                </a:solidFill>
                <a:latin typeface="Source Sans Pro" charset="0"/>
                <a:ea typeface="Dosis"/>
                <a:cs typeface="Dosis"/>
              </a:rPr>
              <a:t>Typical/stable </a:t>
            </a:r>
            <a:r>
              <a:rPr lang="en-US" sz="2200" i="1" dirty="0" smtClean="0">
                <a:solidFill>
                  <a:srgbClr val="0DB7C4"/>
                </a:solidFill>
                <a:latin typeface="Source Sans Pro" charset="0"/>
                <a:ea typeface="Dosis"/>
                <a:cs typeface="Dosis"/>
              </a:rPr>
              <a:t>angina:</a:t>
            </a:r>
            <a:r>
              <a:rPr lang="en-US" sz="2200" i="1" dirty="0" smtClean="0"/>
              <a:t> </a:t>
            </a:r>
            <a:r>
              <a:rPr lang="en-US" sz="2200" dirty="0"/>
              <a:t>is </a:t>
            </a:r>
            <a:r>
              <a:rPr lang="en-US" sz="2200" u="sng" dirty="0"/>
              <a:t>predictable</a:t>
            </a:r>
            <a:r>
              <a:rPr lang="en-US" sz="2200" dirty="0"/>
              <a:t> episodic </a:t>
            </a:r>
            <a:r>
              <a:rPr lang="en-US" sz="2200" dirty="0" smtClean="0"/>
              <a:t>chest pain ass./w </a:t>
            </a:r>
            <a:r>
              <a:rPr lang="en-US" sz="2200" dirty="0"/>
              <a:t>particular levels of exertion or </a:t>
            </a:r>
            <a:r>
              <a:rPr lang="en-US" sz="2200" dirty="0" smtClean="0"/>
              <a:t>increased </a:t>
            </a:r>
            <a:r>
              <a:rPr lang="en-US" sz="2200" dirty="0"/>
              <a:t>demand (</a:t>
            </a:r>
            <a:r>
              <a:rPr lang="en-US" sz="2200" dirty="0" err="1"/>
              <a:t>e.g</a:t>
            </a:r>
            <a:r>
              <a:rPr lang="en-US" sz="2200" dirty="0" err="1" smtClean="0"/>
              <a:t>.,hypertension</a:t>
            </a:r>
            <a:r>
              <a:rPr lang="en-US" sz="2200" dirty="0" smtClean="0"/>
              <a:t>,  tachycardia). </a:t>
            </a:r>
          </a:p>
          <a:p>
            <a:r>
              <a:rPr lang="en-US" sz="2200" dirty="0" smtClean="0"/>
              <a:t>The most common form.</a:t>
            </a:r>
          </a:p>
          <a:p>
            <a:r>
              <a:rPr lang="en-US" sz="2200" dirty="0" smtClean="0"/>
              <a:t>The </a:t>
            </a:r>
            <a:r>
              <a:rPr lang="en-US" sz="2200" dirty="0"/>
              <a:t>pain usually is relieved by </a:t>
            </a:r>
            <a:r>
              <a:rPr lang="en-US" sz="2200" dirty="0" smtClean="0"/>
              <a:t>rest (</a:t>
            </a:r>
            <a:r>
              <a:rPr lang="en-US" sz="2200" dirty="0"/>
              <a:t>reducing demand) or by drugs such as </a:t>
            </a:r>
            <a:r>
              <a:rPr lang="en-US" sz="2200" dirty="0" smtClean="0"/>
              <a:t>nitroglycerin (a vasodilator) </a:t>
            </a:r>
            <a:r>
              <a:rPr lang="en-US" sz="2200" dirty="0" smtClean="0">
                <a:sym typeface="Wingdings" pitchFamily="2" charset="2"/>
              </a:rPr>
              <a:t> ↑ </a:t>
            </a:r>
            <a:r>
              <a:rPr lang="en-US" sz="2200" dirty="0" smtClean="0"/>
              <a:t>coronary perfusion.</a:t>
            </a:r>
          </a:p>
          <a:p>
            <a:r>
              <a:rPr lang="en-US" sz="2200" dirty="0" smtClean="0"/>
              <a:t>Critical stenosis </a:t>
            </a:r>
            <a:r>
              <a:rPr lang="en-US" sz="2200" dirty="0"/>
              <a:t>of one or more coronary artery </a:t>
            </a:r>
            <a:r>
              <a:rPr lang="en-US" sz="2200" dirty="0" smtClean="0"/>
              <a:t>(75% or more </a:t>
            </a:r>
            <a:r>
              <a:rPr lang="en-US" sz="2200" dirty="0"/>
              <a:t>of  </a:t>
            </a:r>
            <a:r>
              <a:rPr lang="en-US" sz="2200" dirty="0" smtClean="0"/>
              <a:t>lumen.) </a:t>
            </a:r>
            <a:endParaRPr sz="2200" dirty="0"/>
          </a:p>
        </p:txBody>
      </p:sp>
      <p:sp>
        <p:nvSpPr>
          <p:cNvPr id="131" name="Google Shape;131;p1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0839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8"/>
          <p:cNvSpPr txBox="1">
            <a:spLocks noGrp="1"/>
          </p:cNvSpPr>
          <p:nvPr>
            <p:ph type="title"/>
          </p:nvPr>
        </p:nvSpPr>
        <p:spPr>
          <a:xfrm>
            <a:off x="826536" y="281579"/>
            <a:ext cx="591666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4000" b="1" dirty="0"/>
              <a:t>Angina </a:t>
            </a:r>
            <a:r>
              <a:rPr lang="en-US" sz="4000" b="1" dirty="0" smtClean="0"/>
              <a:t>Pectoris - </a:t>
            </a:r>
            <a:r>
              <a:rPr lang="en-US" sz="4000" dirty="0"/>
              <a:t>variants</a:t>
            </a:r>
            <a:endParaRPr sz="4000" b="1" dirty="0"/>
          </a:p>
        </p:txBody>
      </p:sp>
      <p:sp>
        <p:nvSpPr>
          <p:cNvPr id="130" name="Google Shape;130;p18"/>
          <p:cNvSpPr txBox="1">
            <a:spLocks noGrp="1"/>
          </p:cNvSpPr>
          <p:nvPr>
            <p:ph type="body" idx="1"/>
          </p:nvPr>
        </p:nvSpPr>
        <p:spPr>
          <a:xfrm>
            <a:off x="709343" y="1155130"/>
            <a:ext cx="8538735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90550" indent="-514350">
              <a:buFont typeface="+mj-lt"/>
              <a:buAutoNum type="romanUcPeriod" startAt="2"/>
            </a:pPr>
            <a:r>
              <a:rPr lang="en-US" i="1" dirty="0" err="1" smtClean="0">
                <a:solidFill>
                  <a:srgbClr val="0DB7C4"/>
                </a:solidFill>
                <a:latin typeface="Source Sans Pro" charset="0"/>
                <a:ea typeface="Dosis"/>
                <a:cs typeface="Dosis"/>
              </a:rPr>
              <a:t>Prinzmetal</a:t>
            </a:r>
            <a:r>
              <a:rPr lang="en-US" i="1" dirty="0" smtClean="0">
                <a:solidFill>
                  <a:srgbClr val="0DB7C4"/>
                </a:solidFill>
                <a:latin typeface="Source Sans Pro" charset="0"/>
                <a:ea typeface="Dosis"/>
                <a:cs typeface="Dosis"/>
              </a:rPr>
              <a:t>/Variant </a:t>
            </a:r>
            <a:r>
              <a:rPr lang="en-US" i="1" dirty="0">
                <a:solidFill>
                  <a:srgbClr val="0DB7C4"/>
                </a:solidFill>
                <a:latin typeface="Source Sans Pro" charset="0"/>
                <a:ea typeface="Dosis"/>
                <a:cs typeface="Dosis"/>
              </a:rPr>
              <a:t>angina</a:t>
            </a:r>
            <a:r>
              <a:rPr lang="en-US" sz="2000" i="1" dirty="0" smtClean="0"/>
              <a:t>: </a:t>
            </a:r>
            <a:r>
              <a:rPr lang="en-US" sz="2000" dirty="0"/>
              <a:t>occurs at rest </a:t>
            </a:r>
            <a:r>
              <a:rPr lang="en-US" sz="2000" dirty="0" smtClean="0"/>
              <a:t>&amp; is caused by </a:t>
            </a:r>
            <a:r>
              <a:rPr lang="en-US" sz="2000" dirty="0"/>
              <a:t>coronary artery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spasm</a:t>
            </a:r>
            <a:r>
              <a:rPr lang="en-US" sz="2000" dirty="0"/>
              <a:t>. </a:t>
            </a:r>
          </a:p>
          <a:p>
            <a:r>
              <a:rPr lang="en-US" sz="2000" dirty="0" smtClean="0"/>
              <a:t>Spasms could occur </a:t>
            </a:r>
            <a:r>
              <a:rPr lang="en-US" sz="2000" dirty="0"/>
              <a:t>on or near existing atherosclerotic plaques</a:t>
            </a:r>
            <a:r>
              <a:rPr lang="en-US" sz="2000" dirty="0" smtClean="0"/>
              <a:t>, but a </a:t>
            </a:r>
            <a:r>
              <a:rPr lang="en-US" sz="2000" dirty="0"/>
              <a:t>completely normal vessel can be affected. </a:t>
            </a:r>
            <a:endParaRPr lang="en-US" sz="2000" dirty="0" smtClean="0"/>
          </a:p>
          <a:p>
            <a:r>
              <a:rPr lang="en-US" sz="2000" dirty="0"/>
              <a:t>R</a:t>
            </a:r>
            <a:r>
              <a:rPr lang="en-US" sz="2000" dirty="0" smtClean="0"/>
              <a:t>esponds </a:t>
            </a:r>
            <a:r>
              <a:rPr lang="en-US" sz="2000" dirty="0"/>
              <a:t>promptly to </a:t>
            </a:r>
            <a:r>
              <a:rPr lang="en-US" sz="2000" dirty="0" smtClean="0"/>
              <a:t>vasodilators such </a:t>
            </a:r>
            <a:r>
              <a:rPr lang="en-US" sz="2000" dirty="0"/>
              <a:t>as nitroglycerin </a:t>
            </a:r>
            <a:r>
              <a:rPr lang="en-US" sz="2000" dirty="0" smtClean="0"/>
              <a:t>&amp; calcium </a:t>
            </a:r>
            <a:r>
              <a:rPr lang="en-US" sz="2000" dirty="0"/>
              <a:t>channel blockers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Uncommon.</a:t>
            </a:r>
            <a:endParaRPr sz="2000" dirty="0"/>
          </a:p>
        </p:txBody>
      </p:sp>
      <p:sp>
        <p:nvSpPr>
          <p:cNvPr id="131" name="Google Shape;131;p1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8039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8"/>
          <p:cNvSpPr txBox="1">
            <a:spLocks noGrp="1"/>
          </p:cNvSpPr>
          <p:nvPr>
            <p:ph type="title"/>
          </p:nvPr>
        </p:nvSpPr>
        <p:spPr>
          <a:xfrm>
            <a:off x="758537" y="-8353"/>
            <a:ext cx="591666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4000" b="1" dirty="0"/>
              <a:t>Angina </a:t>
            </a:r>
            <a:r>
              <a:rPr lang="en-US" sz="4000" b="1" dirty="0" smtClean="0"/>
              <a:t>Pectoris - </a:t>
            </a:r>
            <a:r>
              <a:rPr lang="en-US" sz="4000" dirty="0"/>
              <a:t>variants</a:t>
            </a:r>
            <a:endParaRPr sz="4000" b="1" dirty="0"/>
          </a:p>
        </p:txBody>
      </p:sp>
      <p:sp>
        <p:nvSpPr>
          <p:cNvPr id="130" name="Google Shape;130;p18"/>
          <p:cNvSpPr txBox="1">
            <a:spLocks noGrp="1"/>
          </p:cNvSpPr>
          <p:nvPr>
            <p:ph type="body" idx="1"/>
          </p:nvPr>
        </p:nvSpPr>
        <p:spPr>
          <a:xfrm>
            <a:off x="654626" y="1125072"/>
            <a:ext cx="6255329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90550" indent="-514350">
              <a:buFont typeface="+mj-lt"/>
              <a:buAutoNum type="romanUcPeriod" startAt="3"/>
            </a:pPr>
            <a:r>
              <a:rPr lang="en-US" sz="2200" i="1" dirty="0">
                <a:solidFill>
                  <a:srgbClr val="0DB7C4"/>
                </a:solidFill>
                <a:latin typeface="Source Sans Pro" charset="0"/>
                <a:ea typeface="Dosis"/>
                <a:cs typeface="Dosis"/>
              </a:rPr>
              <a:t>Unstable </a:t>
            </a:r>
            <a:r>
              <a:rPr lang="en-US" sz="2200" i="1" dirty="0" smtClean="0">
                <a:solidFill>
                  <a:srgbClr val="0DB7C4"/>
                </a:solidFill>
                <a:latin typeface="Source Sans Pro" charset="0"/>
                <a:ea typeface="Dosis"/>
                <a:cs typeface="Dosis"/>
              </a:rPr>
              <a:t>angina/Crescendo </a:t>
            </a:r>
            <a:r>
              <a:rPr lang="en-US" sz="2200" i="1" dirty="0">
                <a:solidFill>
                  <a:srgbClr val="0DB7C4"/>
                </a:solidFill>
                <a:latin typeface="Source Sans Pro" charset="0"/>
                <a:ea typeface="Dosis"/>
                <a:cs typeface="Dosis"/>
              </a:rPr>
              <a:t>angina:</a:t>
            </a:r>
            <a:r>
              <a:rPr lang="en-US" sz="2200" dirty="0" smtClean="0"/>
              <a:t> characterized by chest pain that is  increasing in </a:t>
            </a:r>
            <a:r>
              <a:rPr lang="en-US" sz="2200" u="sng" dirty="0" smtClean="0"/>
              <a:t>frequency, severity, or time</a:t>
            </a:r>
            <a:r>
              <a:rPr lang="en-US" sz="2200" dirty="0" smtClean="0"/>
              <a:t>, &amp; </a:t>
            </a:r>
            <a:r>
              <a:rPr lang="en-US" sz="2200" dirty="0"/>
              <a:t>precipitated by </a:t>
            </a:r>
            <a:r>
              <a:rPr lang="en-US" sz="2200" dirty="0" smtClean="0"/>
              <a:t>progressively </a:t>
            </a:r>
            <a:r>
              <a:rPr lang="en-US" sz="2200" u="sng" dirty="0" smtClean="0"/>
              <a:t>less </a:t>
            </a:r>
            <a:r>
              <a:rPr lang="en-US" sz="2200" u="sng" dirty="0"/>
              <a:t>exertion</a:t>
            </a:r>
            <a:r>
              <a:rPr lang="en-US" sz="2200" dirty="0"/>
              <a:t> or even </a:t>
            </a:r>
            <a:r>
              <a:rPr lang="en-US" sz="2200" u="sng" dirty="0"/>
              <a:t>occurring at rest.</a:t>
            </a:r>
          </a:p>
          <a:p>
            <a:r>
              <a:rPr lang="en-US" sz="2200" dirty="0" smtClean="0"/>
              <a:t>Ass./w </a:t>
            </a:r>
            <a:r>
              <a:rPr lang="en-US" sz="2200" dirty="0"/>
              <a:t>plaque </a:t>
            </a:r>
            <a:r>
              <a:rPr lang="en-US" sz="2200" dirty="0" smtClean="0"/>
              <a:t>disruption &amp; superimposed </a:t>
            </a:r>
            <a:r>
              <a:rPr lang="en-US" sz="2200" dirty="0"/>
              <a:t>thrombosis, distal embolization </a:t>
            </a:r>
            <a:r>
              <a:rPr lang="en-US" sz="2200" dirty="0" smtClean="0"/>
              <a:t>of the </a:t>
            </a:r>
            <a:r>
              <a:rPr lang="en-US" sz="2200" dirty="0"/>
              <a:t>thrombus, and/or </a:t>
            </a:r>
            <a:r>
              <a:rPr lang="en-US" sz="2200" dirty="0" smtClean="0"/>
              <a:t>vasospasm.</a:t>
            </a:r>
          </a:p>
          <a:p>
            <a:r>
              <a:rPr lang="en-US" sz="2200" dirty="0" smtClean="0">
                <a:solidFill>
                  <a:srgbClr val="C00000"/>
                </a:solidFill>
              </a:rPr>
              <a:t>May be a forerunner of </a:t>
            </a:r>
            <a:r>
              <a:rPr lang="en-US" sz="2200" dirty="0">
                <a:solidFill>
                  <a:srgbClr val="C00000"/>
                </a:solidFill>
              </a:rPr>
              <a:t>MI, portending complete vascular </a:t>
            </a:r>
            <a:r>
              <a:rPr lang="en-US" sz="2200" dirty="0" smtClean="0">
                <a:solidFill>
                  <a:srgbClr val="C00000"/>
                </a:solidFill>
              </a:rPr>
              <a:t>occlusion.</a:t>
            </a:r>
            <a:endParaRPr sz="2200" dirty="0">
              <a:solidFill>
                <a:srgbClr val="C00000"/>
              </a:solidFill>
            </a:endParaRPr>
          </a:p>
        </p:txBody>
      </p:sp>
      <p:sp>
        <p:nvSpPr>
          <p:cNvPr id="131" name="Google Shape;131;p1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2" name="AutoShape 2" descr="Image result for angina cartoon stai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" r="6057" b="7672"/>
          <a:stretch/>
        </p:blipFill>
        <p:spPr>
          <a:xfrm>
            <a:off x="6743700" y="539028"/>
            <a:ext cx="2265218" cy="388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95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129" name="Google Shape;129;p18"/>
          <p:cNvSpPr txBox="1">
            <a:spLocks noGrp="1"/>
          </p:cNvSpPr>
          <p:nvPr>
            <p:ph type="ctrTitle" idx="4294967295"/>
          </p:nvPr>
        </p:nvSpPr>
        <p:spPr>
          <a:xfrm>
            <a:off x="0" y="1612900"/>
            <a:ext cx="5178425" cy="116046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7200" b="1" dirty="0"/>
              <a:t>Myocardial Infarction</a:t>
            </a:r>
            <a:endParaRPr sz="7200" b="1" dirty="0"/>
          </a:p>
        </p:txBody>
      </p:sp>
      <p:sp>
        <p:nvSpPr>
          <p:cNvPr id="130" name="Google Shape;130;p18"/>
          <p:cNvSpPr txBox="1">
            <a:spLocks noGrp="1"/>
          </p:cNvSpPr>
          <p:nvPr>
            <p:ph type="subTitle" idx="4294967295"/>
          </p:nvPr>
        </p:nvSpPr>
        <p:spPr>
          <a:xfrm>
            <a:off x="3040566" y="3017296"/>
            <a:ext cx="5178425" cy="7842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8100" indent="0">
              <a:buNone/>
            </a:pPr>
            <a:r>
              <a:rPr lang="en-US" sz="2800" b="1" dirty="0" smtClean="0"/>
              <a:t>Called “heart </a:t>
            </a:r>
            <a:r>
              <a:rPr lang="en-US" sz="2800" b="1" dirty="0"/>
              <a:t>attack,” </a:t>
            </a:r>
            <a:r>
              <a:rPr lang="en-US" sz="2800" b="1" dirty="0" smtClean="0"/>
              <a:t>.. </a:t>
            </a:r>
            <a:r>
              <a:rPr lang="en-US" sz="2800" b="1" dirty="0"/>
              <a:t>necrosis of the heart muscle </a:t>
            </a:r>
            <a:r>
              <a:rPr lang="en-US" sz="2800" b="1" dirty="0" smtClean="0"/>
              <a:t>resulting from prolonged severe ischemia</a:t>
            </a:r>
            <a:endParaRPr sz="2800" b="1" dirty="0"/>
          </a:p>
        </p:txBody>
      </p:sp>
    </p:spTree>
    <p:extLst>
      <p:ext uri="{BB962C8B-B14F-4D97-AF65-F5344CB8AC3E}">
        <p14:creationId xmlns:p14="http://schemas.microsoft.com/office/powerpoint/2010/main" val="27363507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8"/>
          <p:cNvSpPr txBox="1">
            <a:spLocks noGrp="1"/>
          </p:cNvSpPr>
          <p:nvPr>
            <p:ph type="title"/>
          </p:nvPr>
        </p:nvSpPr>
        <p:spPr>
          <a:xfrm>
            <a:off x="758537" y="-8353"/>
            <a:ext cx="591666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4000" b="1" dirty="0" smtClean="0"/>
              <a:t>Myocardial </a:t>
            </a:r>
            <a:r>
              <a:rPr lang="en-US" sz="4000" b="1" dirty="0"/>
              <a:t>Infarction</a:t>
            </a:r>
            <a:endParaRPr sz="4000" b="1" dirty="0"/>
          </a:p>
        </p:txBody>
      </p:sp>
      <p:sp>
        <p:nvSpPr>
          <p:cNvPr id="130" name="Google Shape;130;p18"/>
          <p:cNvSpPr txBox="1">
            <a:spLocks noGrp="1"/>
          </p:cNvSpPr>
          <p:nvPr>
            <p:ph type="body" idx="1"/>
          </p:nvPr>
        </p:nvSpPr>
        <p:spPr>
          <a:xfrm>
            <a:off x="654627" y="1156245"/>
            <a:ext cx="8052955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The frequency rises progressively with aging &amp; with increasing risk factors for atherosclerosis.</a:t>
            </a:r>
          </a:p>
          <a:p>
            <a:r>
              <a:rPr lang="en-US" dirty="0">
                <a:solidFill>
                  <a:srgbClr val="C00000"/>
                </a:solidFill>
              </a:rPr>
              <a:t>But</a:t>
            </a:r>
            <a:r>
              <a:rPr lang="en-US" dirty="0"/>
              <a:t> approximately 10% of MIs occur before 40 years of age.</a:t>
            </a:r>
          </a:p>
          <a:p>
            <a:r>
              <a:rPr lang="en-US" dirty="0"/>
              <a:t>Men are at greater risk than women, </a:t>
            </a:r>
            <a:r>
              <a:rPr lang="en-US" dirty="0">
                <a:solidFill>
                  <a:srgbClr val="C00000"/>
                </a:solidFill>
              </a:rPr>
              <a:t>but</a:t>
            </a:r>
            <a:r>
              <a:rPr lang="en-US" dirty="0"/>
              <a:t> the gap narrows with age; women are protected against MI during reproductive years, menopause (↓estrogen production) is ass./w exacerbation of </a:t>
            </a:r>
            <a:r>
              <a:rPr lang="en-US" dirty="0" smtClean="0"/>
              <a:t>CAD.. </a:t>
            </a:r>
            <a:r>
              <a:rPr lang="en-US" dirty="0"/>
              <a:t>IHD is the most common cause of death in older adult women.</a:t>
            </a:r>
            <a:endParaRPr dirty="0"/>
          </a:p>
        </p:txBody>
      </p:sp>
      <p:sp>
        <p:nvSpPr>
          <p:cNvPr id="131" name="Google Shape;131;p1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2" name="AutoShape 2" descr="Image result for angina cartoon stai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58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844422" y="197426"/>
            <a:ext cx="8174887" cy="9481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200" b="1" dirty="0" smtClean="0"/>
              <a:t>Pathogenesis – </a:t>
            </a:r>
            <a:r>
              <a:rPr lang="en-US" sz="2800" dirty="0"/>
              <a:t>S</a:t>
            </a:r>
            <a:r>
              <a:rPr lang="en-US" sz="2800" dirty="0" smtClean="0"/>
              <a:t>equence of events underlies </a:t>
            </a:r>
            <a:r>
              <a:rPr lang="en-US" sz="2800" dirty="0"/>
              <a:t>most MIs</a:t>
            </a:r>
            <a:endParaRPr sz="2800" b="1" dirty="0">
              <a:solidFill>
                <a:srgbClr val="00B050"/>
              </a:solidFill>
            </a:endParaRPr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572429" y="921834"/>
            <a:ext cx="8259844" cy="36404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33400" indent="-457200">
              <a:buFont typeface="+mj-lt"/>
              <a:buAutoNum type="arabicPeriod"/>
            </a:pPr>
            <a:r>
              <a:rPr lang="en-US" sz="1800" i="1" dirty="0" err="1">
                <a:solidFill>
                  <a:srgbClr val="0DB7C4"/>
                </a:solidFill>
                <a:latin typeface="Source Sans Pro" charset="0"/>
                <a:ea typeface="Dosis"/>
                <a:cs typeface="Dosis"/>
              </a:rPr>
              <a:t>A</a:t>
            </a:r>
            <a:r>
              <a:rPr lang="en-US" sz="1800" i="1" dirty="0" err="1" smtClean="0">
                <a:solidFill>
                  <a:srgbClr val="0DB7C4"/>
                </a:solidFill>
                <a:latin typeface="Source Sans Pro" charset="0"/>
                <a:ea typeface="Dosis"/>
                <a:cs typeface="Dosis"/>
              </a:rPr>
              <a:t>theromatous</a:t>
            </a:r>
            <a:r>
              <a:rPr lang="en-US" sz="1800" i="1" dirty="0" smtClean="0">
                <a:solidFill>
                  <a:srgbClr val="0DB7C4"/>
                </a:solidFill>
                <a:latin typeface="Source Sans Pro" charset="0"/>
                <a:ea typeface="Dosis"/>
                <a:cs typeface="Dosis"/>
              </a:rPr>
              <a:t> </a:t>
            </a:r>
            <a:r>
              <a:rPr lang="en-US" sz="1800" i="1" dirty="0">
                <a:solidFill>
                  <a:srgbClr val="0DB7C4"/>
                </a:solidFill>
                <a:latin typeface="Source Sans Pro" charset="0"/>
                <a:ea typeface="Dosis"/>
                <a:cs typeface="Dosis"/>
              </a:rPr>
              <a:t>plaque undergoes </a:t>
            </a:r>
            <a:r>
              <a:rPr lang="en-US" sz="1800" i="1" dirty="0" smtClean="0">
                <a:solidFill>
                  <a:srgbClr val="0DB7C4"/>
                </a:solidFill>
                <a:latin typeface="Source Sans Pro" charset="0"/>
                <a:ea typeface="Dosis"/>
                <a:cs typeface="Dosis"/>
              </a:rPr>
              <a:t>an acute change</a:t>
            </a:r>
            <a:r>
              <a:rPr lang="en-US" sz="1800" dirty="0" smtClean="0">
                <a:ea typeface="Dosis"/>
                <a:cs typeface="Dosis"/>
              </a:rPr>
              <a:t>: </a:t>
            </a:r>
            <a:r>
              <a:rPr lang="en-US" sz="1800" dirty="0" err="1" smtClean="0"/>
              <a:t>intraplaque</a:t>
            </a:r>
            <a:r>
              <a:rPr lang="en-US" sz="1800" dirty="0" smtClean="0"/>
              <a:t> hemorrhage, erosion </a:t>
            </a:r>
            <a:r>
              <a:rPr lang="en-US" sz="1800" dirty="0"/>
              <a:t>or ulceration, or rupture or fissuring.</a:t>
            </a:r>
            <a:r>
              <a:rPr lang="en-US" sz="1800" i="1" dirty="0" smtClean="0"/>
              <a:t> (</a:t>
            </a:r>
            <a:r>
              <a:rPr lang="en-US" sz="1800" dirty="0" smtClean="0"/>
              <a:t>Destabilized </a:t>
            </a:r>
            <a:r>
              <a:rPr lang="en-US" sz="1800" dirty="0"/>
              <a:t>of atherosclerotic </a:t>
            </a:r>
            <a:r>
              <a:rPr lang="en-US" sz="1800" dirty="0" smtClean="0"/>
              <a:t>plaque).</a:t>
            </a:r>
            <a:endParaRPr lang="en-US" sz="1800" dirty="0"/>
          </a:p>
          <a:p>
            <a:pPr marL="533400" indent="-457200">
              <a:buFont typeface="+mj-lt"/>
              <a:buAutoNum type="arabicPeriod"/>
            </a:pPr>
            <a:r>
              <a:rPr lang="en-US" sz="1800" i="1" dirty="0">
                <a:solidFill>
                  <a:srgbClr val="0DB7C4"/>
                </a:solidFill>
                <a:latin typeface="Source Sans Pro" charset="0"/>
                <a:ea typeface="Dosis"/>
                <a:cs typeface="Dosis"/>
              </a:rPr>
              <a:t>Exposed </a:t>
            </a:r>
            <a:r>
              <a:rPr lang="en-US" sz="1800" i="1" dirty="0" err="1">
                <a:solidFill>
                  <a:srgbClr val="0DB7C4"/>
                </a:solidFill>
                <a:latin typeface="Source Sans Pro" charset="0"/>
                <a:ea typeface="Dosis"/>
                <a:cs typeface="Dosis"/>
              </a:rPr>
              <a:t>s</a:t>
            </a:r>
            <a:r>
              <a:rPr lang="en-US" sz="1800" i="1" dirty="0" err="1" smtClean="0">
                <a:solidFill>
                  <a:srgbClr val="0DB7C4"/>
                </a:solidFill>
                <a:latin typeface="Source Sans Pro" charset="0"/>
                <a:ea typeface="Dosis"/>
                <a:cs typeface="Dosis"/>
              </a:rPr>
              <a:t>ubendothelial</a:t>
            </a:r>
            <a:r>
              <a:rPr lang="en-US" sz="1800" dirty="0" smtClean="0"/>
              <a:t> </a:t>
            </a:r>
            <a:r>
              <a:rPr lang="en-US" sz="1800" dirty="0"/>
              <a:t>collagen </a:t>
            </a:r>
            <a:r>
              <a:rPr lang="en-US" sz="1800" dirty="0" smtClean="0"/>
              <a:t>&amp; necrotic</a:t>
            </a:r>
            <a:r>
              <a:rPr lang="en-US" sz="1800" dirty="0"/>
              <a:t> </a:t>
            </a:r>
            <a:r>
              <a:rPr lang="en-US" sz="1800" dirty="0" smtClean="0"/>
              <a:t>plaque contents </a:t>
            </a:r>
            <a:r>
              <a:rPr lang="en-US" sz="1800" dirty="0" smtClean="0">
                <a:sym typeface="Wingdings" pitchFamily="2" charset="2"/>
              </a:rPr>
              <a:t></a:t>
            </a:r>
            <a:r>
              <a:rPr lang="en-US" sz="1800" dirty="0" smtClean="0"/>
              <a:t> </a:t>
            </a:r>
            <a:r>
              <a:rPr lang="en-US" sz="1800" dirty="0"/>
              <a:t>platelets </a:t>
            </a:r>
            <a:r>
              <a:rPr lang="en-US" sz="1800" dirty="0" smtClean="0"/>
              <a:t>adhere </a:t>
            </a:r>
            <a:r>
              <a:rPr lang="en-US" sz="1800" dirty="0" smtClean="0">
                <a:sym typeface="Wingdings" pitchFamily="2" charset="2"/>
              </a:rPr>
              <a:t> </a:t>
            </a:r>
            <a:r>
              <a:rPr lang="en-US" sz="1800" dirty="0"/>
              <a:t>platelets </a:t>
            </a:r>
            <a:r>
              <a:rPr lang="en-US" sz="1800" dirty="0" smtClean="0"/>
              <a:t>activated</a:t>
            </a:r>
            <a:r>
              <a:rPr lang="en-US" sz="1800" dirty="0" smtClean="0">
                <a:sym typeface="Wingdings" pitchFamily="2" charset="2"/>
              </a:rPr>
              <a:t></a:t>
            </a:r>
            <a:r>
              <a:rPr lang="en-US" sz="1800" dirty="0"/>
              <a:t> </a:t>
            </a:r>
            <a:r>
              <a:rPr lang="en-US" sz="1800" dirty="0" smtClean="0"/>
              <a:t>release </a:t>
            </a:r>
            <a:r>
              <a:rPr lang="en-US" sz="1800" dirty="0"/>
              <a:t>their </a:t>
            </a:r>
            <a:r>
              <a:rPr lang="en-US" sz="1800" dirty="0" smtClean="0"/>
              <a:t>contents</a:t>
            </a:r>
            <a:r>
              <a:rPr lang="en-US" sz="1800" dirty="0" smtClean="0">
                <a:sym typeface="Wingdings" pitchFamily="2" charset="2"/>
              </a:rPr>
              <a:t></a:t>
            </a:r>
            <a:r>
              <a:rPr lang="en-US" sz="1800" dirty="0" smtClean="0"/>
              <a:t> form </a:t>
            </a:r>
            <a:r>
              <a:rPr lang="en-US" sz="1800" dirty="0" err="1" smtClean="0"/>
              <a:t>microthrombi</a:t>
            </a:r>
            <a:r>
              <a:rPr lang="en-US" sz="1800" dirty="0"/>
              <a:t>.</a:t>
            </a:r>
            <a:r>
              <a:rPr lang="en-US" sz="1800" dirty="0" smtClean="0"/>
              <a:t> </a:t>
            </a:r>
          </a:p>
          <a:p>
            <a:pPr marL="533400" indent="-457200">
              <a:buFont typeface="+mj-lt"/>
              <a:buAutoNum type="arabicPeriod"/>
            </a:pPr>
            <a:r>
              <a:rPr lang="en-US" sz="1800" i="1" dirty="0">
                <a:solidFill>
                  <a:srgbClr val="0DB7C4"/>
                </a:solidFill>
                <a:latin typeface="Source Sans Pro" charset="0"/>
                <a:ea typeface="Dosis"/>
                <a:cs typeface="Dosis"/>
              </a:rPr>
              <a:t>Vasospasm</a:t>
            </a:r>
            <a:r>
              <a:rPr lang="en-US" sz="1800" i="1" dirty="0" smtClean="0">
                <a:solidFill>
                  <a:srgbClr val="0DB7C4"/>
                </a:solidFill>
                <a:latin typeface="Source Sans Pro" charset="0"/>
                <a:ea typeface="Dosis"/>
                <a:cs typeface="Dosis"/>
              </a:rPr>
              <a:t>: </a:t>
            </a:r>
            <a:r>
              <a:rPr lang="en-US" sz="1800" dirty="0" smtClean="0"/>
              <a:t>stimulated </a:t>
            </a:r>
            <a:r>
              <a:rPr lang="en-US" sz="1800" dirty="0"/>
              <a:t>by mediators released </a:t>
            </a:r>
            <a:r>
              <a:rPr lang="en-US" sz="1800" dirty="0" smtClean="0"/>
              <a:t>from platelets.</a:t>
            </a:r>
          </a:p>
          <a:p>
            <a:pPr marL="533400" indent="-457200">
              <a:buFont typeface="+mj-lt"/>
              <a:buAutoNum type="arabicPeriod"/>
            </a:pPr>
            <a:r>
              <a:rPr lang="en-US" sz="1800" i="1" dirty="0" smtClean="0">
                <a:solidFill>
                  <a:srgbClr val="0DB7C4"/>
                </a:solidFill>
                <a:latin typeface="Source Sans Pro" charset="0"/>
                <a:ea typeface="Dosis"/>
                <a:cs typeface="Dosis"/>
              </a:rPr>
              <a:t>Coagulation: </a:t>
            </a:r>
            <a:r>
              <a:rPr lang="en-US" sz="1800" dirty="0" smtClean="0"/>
              <a:t>activated by tissue factor, adding</a:t>
            </a:r>
            <a:r>
              <a:rPr lang="en-US" sz="1800" dirty="0"/>
              <a:t> </a:t>
            </a:r>
            <a:r>
              <a:rPr lang="en-US" sz="1800" dirty="0" smtClean="0"/>
              <a:t>to </a:t>
            </a:r>
            <a:r>
              <a:rPr lang="en-US" sz="1800" dirty="0"/>
              <a:t>the </a:t>
            </a:r>
            <a:r>
              <a:rPr lang="en-US" sz="1800" dirty="0" smtClean="0"/>
              <a:t> thrombus.</a:t>
            </a:r>
          </a:p>
          <a:p>
            <a:pPr marL="533400" indent="-457200">
              <a:buFont typeface="+mj-lt"/>
              <a:buAutoNum type="arabicPeriod"/>
            </a:pPr>
            <a:r>
              <a:rPr lang="en-US" sz="1800" dirty="0" smtClean="0"/>
              <a:t>In minutes the </a:t>
            </a:r>
            <a:r>
              <a:rPr lang="en-US" sz="1800" dirty="0"/>
              <a:t>thrombus can expand to </a:t>
            </a:r>
            <a:r>
              <a:rPr lang="en-US" sz="1800" dirty="0" smtClean="0"/>
              <a:t>completely occlude lumen</a:t>
            </a:r>
            <a:r>
              <a:rPr lang="en-US" sz="1800" dirty="0"/>
              <a:t>.</a:t>
            </a:r>
          </a:p>
        </p:txBody>
      </p:sp>
      <p:sp>
        <p:nvSpPr>
          <p:cNvPr id="113" name="Google Shape;113;p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688444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8"/>
          <p:cNvSpPr txBox="1">
            <a:spLocks noGrp="1"/>
          </p:cNvSpPr>
          <p:nvPr>
            <p:ph type="title"/>
          </p:nvPr>
        </p:nvSpPr>
        <p:spPr>
          <a:xfrm>
            <a:off x="758536" y="-8353"/>
            <a:ext cx="7928263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4000" b="1" dirty="0" smtClean="0"/>
              <a:t>MI - </a:t>
            </a:r>
            <a:r>
              <a:rPr lang="en-US" sz="4000" dirty="0"/>
              <a:t>Patterns of Infarction</a:t>
            </a:r>
            <a:endParaRPr sz="4000" b="1" dirty="0"/>
          </a:p>
        </p:txBody>
      </p:sp>
      <p:sp>
        <p:nvSpPr>
          <p:cNvPr id="130" name="Google Shape;130;p18"/>
          <p:cNvSpPr txBox="1">
            <a:spLocks noGrp="1"/>
          </p:cNvSpPr>
          <p:nvPr>
            <p:ph type="body" idx="1"/>
          </p:nvPr>
        </p:nvSpPr>
        <p:spPr>
          <a:xfrm>
            <a:off x="698953" y="1125072"/>
            <a:ext cx="7655338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800" dirty="0"/>
              <a:t>The location, size, and morphologic features of an </a:t>
            </a:r>
            <a:r>
              <a:rPr lang="en-US" sz="1800" dirty="0" smtClean="0"/>
              <a:t>acute myocardial </a:t>
            </a:r>
            <a:r>
              <a:rPr lang="en-US" sz="1800" dirty="0"/>
              <a:t>infarct depend on multiple factors:</a:t>
            </a:r>
          </a:p>
          <a:p>
            <a:pPr marL="533400" indent="-457200">
              <a:buFont typeface="+mj-lt"/>
              <a:buAutoNum type="arabicPeriod"/>
            </a:pPr>
            <a:r>
              <a:rPr lang="en-US" sz="1800" i="1" dirty="0" smtClean="0"/>
              <a:t>Size </a:t>
            </a:r>
            <a:r>
              <a:rPr lang="en-US" sz="1800" i="1" dirty="0"/>
              <a:t>and distribution </a:t>
            </a:r>
            <a:r>
              <a:rPr lang="en-US" sz="1800" dirty="0"/>
              <a:t>of the involved vessel </a:t>
            </a:r>
            <a:endParaRPr lang="en-US" sz="1800" dirty="0" smtClean="0"/>
          </a:p>
          <a:p>
            <a:pPr marL="533400" indent="-457200">
              <a:buFont typeface="+mj-lt"/>
              <a:buAutoNum type="arabicPeriod"/>
            </a:pPr>
            <a:r>
              <a:rPr lang="en-US" sz="1800" i="1" dirty="0" smtClean="0"/>
              <a:t>Rate </a:t>
            </a:r>
            <a:r>
              <a:rPr lang="en-US" sz="1800" i="1" dirty="0"/>
              <a:t>of development </a:t>
            </a:r>
            <a:r>
              <a:rPr lang="en-US" sz="1800" dirty="0"/>
              <a:t>and duration of the occlusion</a:t>
            </a:r>
          </a:p>
          <a:p>
            <a:pPr marL="533400" indent="-457200">
              <a:buFont typeface="+mj-lt"/>
              <a:buAutoNum type="arabicPeriod"/>
            </a:pPr>
            <a:r>
              <a:rPr lang="en-US" sz="1800" i="1" dirty="0" smtClean="0"/>
              <a:t>Metabolic </a:t>
            </a:r>
            <a:r>
              <a:rPr lang="en-US" sz="1800" i="1" dirty="0"/>
              <a:t>demands </a:t>
            </a:r>
            <a:r>
              <a:rPr lang="en-US" sz="1800" dirty="0"/>
              <a:t>of the myocardium (affected, </a:t>
            </a:r>
            <a:r>
              <a:rPr lang="en-US" sz="1800" dirty="0" smtClean="0"/>
              <a:t>for example</a:t>
            </a:r>
            <a:r>
              <a:rPr lang="en-US" sz="1800" dirty="0"/>
              <a:t>, by blood pressure and heart rate)</a:t>
            </a:r>
          </a:p>
          <a:p>
            <a:pPr marL="533400" indent="-457200">
              <a:buFont typeface="+mj-lt"/>
              <a:buAutoNum type="arabicPeriod"/>
            </a:pPr>
            <a:r>
              <a:rPr lang="en-US" sz="1800" i="1" dirty="0" smtClean="0"/>
              <a:t>Extent </a:t>
            </a:r>
            <a:r>
              <a:rPr lang="en-US" sz="1800" i="1" dirty="0"/>
              <a:t>of collateral supply</a:t>
            </a:r>
            <a:endParaRPr sz="1800" dirty="0"/>
          </a:p>
        </p:txBody>
      </p:sp>
      <p:sp>
        <p:nvSpPr>
          <p:cNvPr id="131" name="Google Shape;131;p1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2" name="AutoShape 2" descr="Image result for angina cartoon stai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60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8"/>
          <p:cNvSpPr txBox="1">
            <a:spLocks noGrp="1"/>
          </p:cNvSpPr>
          <p:nvPr>
            <p:ph type="title"/>
          </p:nvPr>
        </p:nvSpPr>
        <p:spPr>
          <a:xfrm>
            <a:off x="758536" y="564995"/>
            <a:ext cx="7928263" cy="56665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4000" b="1" dirty="0" smtClean="0"/>
              <a:t>MI - </a:t>
            </a:r>
            <a:r>
              <a:rPr lang="en-US" sz="4000" dirty="0"/>
              <a:t>Patterns of </a:t>
            </a:r>
            <a:r>
              <a:rPr lang="en-US" sz="4000" dirty="0" smtClean="0"/>
              <a:t>Infarction </a:t>
            </a:r>
            <a:r>
              <a:rPr lang="en-US" sz="4000" dirty="0" smtClean="0">
                <a:solidFill>
                  <a:srgbClr val="C00000"/>
                </a:solidFill>
              </a:rPr>
              <a:t>(</a:t>
            </a:r>
            <a:r>
              <a:rPr lang="en-US" sz="4000" i="1" dirty="0">
                <a:solidFill>
                  <a:srgbClr val="C00000"/>
                </a:solidFill>
              </a:rPr>
              <a:t>distribution </a:t>
            </a:r>
            <a:r>
              <a:rPr lang="en-US" sz="4000" i="1" dirty="0" smtClean="0">
                <a:solidFill>
                  <a:srgbClr val="C00000"/>
                </a:solidFill>
              </a:rPr>
              <a:t>)</a:t>
            </a:r>
            <a:endParaRPr sz="4000" b="1" dirty="0">
              <a:solidFill>
                <a:srgbClr val="C00000"/>
              </a:solidFill>
            </a:endParaRPr>
          </a:p>
        </p:txBody>
      </p:sp>
      <p:sp>
        <p:nvSpPr>
          <p:cNvPr id="130" name="Google Shape;130;p18"/>
          <p:cNvSpPr txBox="1">
            <a:spLocks noGrp="1"/>
          </p:cNvSpPr>
          <p:nvPr>
            <p:ph type="body" idx="1"/>
          </p:nvPr>
        </p:nvSpPr>
        <p:spPr>
          <a:xfrm>
            <a:off x="698953" y="1125072"/>
            <a:ext cx="4174383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indent="0">
              <a:buNone/>
            </a:pPr>
            <a:r>
              <a:rPr lang="en-US" dirty="0"/>
              <a:t>Acute occlusion of the proximal left anterior </a:t>
            </a:r>
            <a:r>
              <a:rPr lang="en-US" dirty="0" smtClean="0"/>
              <a:t>descending (</a:t>
            </a:r>
            <a:r>
              <a:rPr lang="en-US" dirty="0"/>
              <a:t>LAD) artery </a:t>
            </a:r>
            <a:r>
              <a:rPr lang="en-US" dirty="0" smtClean="0"/>
              <a:t>causes </a:t>
            </a:r>
            <a:r>
              <a:rPr lang="en-US" dirty="0"/>
              <a:t>40</a:t>
            </a:r>
            <a:r>
              <a:rPr lang="en-US" dirty="0" smtClean="0"/>
              <a:t>%-50</a:t>
            </a:r>
            <a:r>
              <a:rPr lang="en-US" dirty="0"/>
              <a:t>% of all </a:t>
            </a:r>
            <a:r>
              <a:rPr lang="en-US" dirty="0" smtClean="0"/>
              <a:t>MIs &amp; </a:t>
            </a:r>
            <a:r>
              <a:rPr lang="en-US" dirty="0"/>
              <a:t>typically results in infarction of </a:t>
            </a:r>
            <a:r>
              <a:rPr lang="en-US" dirty="0" smtClean="0"/>
              <a:t>anterior </a:t>
            </a:r>
            <a:r>
              <a:rPr lang="en-US" dirty="0"/>
              <a:t>wall of </a:t>
            </a:r>
            <a:r>
              <a:rPr lang="en-US" dirty="0" smtClean="0"/>
              <a:t>left ventricle</a:t>
            </a:r>
            <a:r>
              <a:rPr lang="en-US" dirty="0"/>
              <a:t>, </a:t>
            </a:r>
            <a:r>
              <a:rPr lang="en-US" dirty="0" smtClean="0"/>
              <a:t>anterior </a:t>
            </a:r>
            <a:r>
              <a:rPr lang="en-US" dirty="0"/>
              <a:t>two thirds of </a:t>
            </a:r>
            <a:r>
              <a:rPr lang="en-US" dirty="0" smtClean="0"/>
              <a:t>ventricular </a:t>
            </a:r>
            <a:r>
              <a:rPr lang="en-US" dirty="0"/>
              <a:t>septum</a:t>
            </a:r>
            <a:r>
              <a:rPr lang="en-US" dirty="0" smtClean="0"/>
              <a:t>, &amp; most </a:t>
            </a:r>
            <a:r>
              <a:rPr lang="en-US" dirty="0"/>
              <a:t>of the heart </a:t>
            </a:r>
            <a:r>
              <a:rPr lang="en-US" dirty="0" smtClean="0"/>
              <a:t>apex</a:t>
            </a:r>
            <a:r>
              <a:rPr lang="en-US" dirty="0"/>
              <a:t>.</a:t>
            </a:r>
            <a:endParaRPr dirty="0"/>
          </a:p>
        </p:txBody>
      </p:sp>
      <p:sp>
        <p:nvSpPr>
          <p:cNvPr id="131" name="Google Shape;131;p1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2" name="AutoShape 2" descr="Image result for angina cartoon stai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164" y="1122218"/>
            <a:ext cx="4102717" cy="340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46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8"/>
          <p:cNvSpPr txBox="1">
            <a:spLocks noGrp="1"/>
          </p:cNvSpPr>
          <p:nvPr>
            <p:ph type="title"/>
          </p:nvPr>
        </p:nvSpPr>
        <p:spPr>
          <a:xfrm>
            <a:off x="758536" y="-8353"/>
            <a:ext cx="7928263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4000" b="1" dirty="0" smtClean="0"/>
              <a:t>MI - </a:t>
            </a:r>
            <a:r>
              <a:rPr lang="en-US" sz="4000" dirty="0"/>
              <a:t>Patterns of </a:t>
            </a:r>
            <a:r>
              <a:rPr lang="en-US" sz="4000" dirty="0" smtClean="0"/>
              <a:t>Infarction </a:t>
            </a:r>
            <a:r>
              <a:rPr lang="en-US" sz="2000" dirty="0" smtClean="0">
                <a:solidFill>
                  <a:srgbClr val="C00000"/>
                </a:solidFill>
              </a:rPr>
              <a:t>(</a:t>
            </a:r>
            <a:r>
              <a:rPr lang="en-US" sz="2000" dirty="0">
                <a:solidFill>
                  <a:srgbClr val="C00000"/>
                </a:solidFill>
              </a:rPr>
              <a:t>size of </a:t>
            </a:r>
            <a:r>
              <a:rPr lang="en-US" sz="2000" dirty="0" smtClean="0">
                <a:solidFill>
                  <a:srgbClr val="C00000"/>
                </a:solidFill>
              </a:rPr>
              <a:t>vessel &amp; collateral</a:t>
            </a:r>
            <a:r>
              <a:rPr lang="en-US" sz="2000" i="1" dirty="0" smtClean="0">
                <a:solidFill>
                  <a:srgbClr val="C00000"/>
                </a:solidFill>
              </a:rPr>
              <a:t>)</a:t>
            </a:r>
            <a:endParaRPr sz="4000" b="1" dirty="0">
              <a:solidFill>
                <a:srgbClr val="C00000"/>
              </a:solidFill>
            </a:endParaRPr>
          </a:p>
        </p:txBody>
      </p:sp>
      <p:sp>
        <p:nvSpPr>
          <p:cNvPr id="130" name="Google Shape;130;p18"/>
          <p:cNvSpPr txBox="1">
            <a:spLocks noGrp="1"/>
          </p:cNvSpPr>
          <p:nvPr>
            <p:ph type="body" idx="1"/>
          </p:nvPr>
        </p:nvSpPr>
        <p:spPr>
          <a:xfrm>
            <a:off x="768927" y="1296887"/>
            <a:ext cx="7758039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1" dirty="0" err="1">
                <a:solidFill>
                  <a:srgbClr val="0DB7C4"/>
                </a:solidFill>
                <a:latin typeface="Source Sans Pro" charset="0"/>
                <a:ea typeface="Dosis"/>
                <a:cs typeface="Dosis"/>
                <a:sym typeface="Dosis"/>
              </a:rPr>
              <a:t>Transmural</a:t>
            </a:r>
            <a:r>
              <a:rPr lang="en-US" b="1" dirty="0">
                <a:solidFill>
                  <a:srgbClr val="0DB7C4"/>
                </a:solidFill>
                <a:latin typeface="Source Sans Pro" charset="0"/>
                <a:ea typeface="Dosis"/>
                <a:cs typeface="Dosis"/>
                <a:sym typeface="Dosis"/>
              </a:rPr>
              <a:t> infarctions</a:t>
            </a:r>
            <a:r>
              <a:rPr lang="en-US" b="1" dirty="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rPr>
              <a:t>:</a:t>
            </a:r>
            <a:r>
              <a:rPr lang="en-US" b="1" i="1" dirty="0" smtClean="0"/>
              <a:t>  </a:t>
            </a:r>
            <a:r>
              <a:rPr lang="en-US" dirty="0"/>
              <a:t>involve the full thickness of </a:t>
            </a:r>
            <a:r>
              <a:rPr lang="en-US" dirty="0" smtClean="0"/>
              <a:t>the ventricle &amp; are </a:t>
            </a:r>
            <a:r>
              <a:rPr lang="en-US" dirty="0"/>
              <a:t>caused by </a:t>
            </a:r>
            <a:r>
              <a:rPr lang="en-US" dirty="0" err="1"/>
              <a:t>epicardial</a:t>
            </a:r>
            <a:r>
              <a:rPr lang="en-US" dirty="0"/>
              <a:t> vessel </a:t>
            </a:r>
            <a:r>
              <a:rPr lang="en-US" dirty="0" smtClean="0"/>
              <a:t>occlusion (without </a:t>
            </a:r>
            <a:r>
              <a:rPr lang="en-US" dirty="0"/>
              <a:t>therapeutic </a:t>
            </a:r>
            <a:r>
              <a:rPr lang="en-US" dirty="0" smtClean="0"/>
              <a:t>intervention).</a:t>
            </a:r>
            <a:endParaRPr lang="en-US" dirty="0"/>
          </a:p>
          <a:p>
            <a:r>
              <a:rPr lang="en-US" dirty="0" smtClean="0"/>
              <a:t>typically yield ST </a:t>
            </a:r>
            <a:r>
              <a:rPr lang="en-US" dirty="0"/>
              <a:t>segment elevations on </a:t>
            </a:r>
            <a:r>
              <a:rPr lang="en-US" dirty="0" smtClean="0"/>
              <a:t>(ECG) .</a:t>
            </a:r>
          </a:p>
          <a:p>
            <a:r>
              <a:rPr lang="en-US" dirty="0" smtClean="0"/>
              <a:t>Called </a:t>
            </a:r>
            <a:r>
              <a:rPr lang="en-US" i="1" dirty="0" smtClean="0"/>
              <a:t>ST-segment elevated </a:t>
            </a:r>
            <a:r>
              <a:rPr lang="en-US" i="1" dirty="0"/>
              <a:t>MIs (STEMIs).</a:t>
            </a:r>
            <a:endParaRPr dirty="0"/>
          </a:p>
        </p:txBody>
      </p:sp>
      <p:sp>
        <p:nvSpPr>
          <p:cNvPr id="131" name="Google Shape;131;p1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2" name="AutoShape 2" descr="Image result for angina cartoon stai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81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>
            <a:spLocks noGrp="1"/>
          </p:cNvSpPr>
          <p:nvPr>
            <p:ph type="title"/>
          </p:nvPr>
        </p:nvSpPr>
        <p:spPr>
          <a:xfrm>
            <a:off x="844424" y="5598"/>
            <a:ext cx="6148657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3200" b="1" dirty="0"/>
              <a:t>Ischemic Heart Disease</a:t>
            </a:r>
            <a:r>
              <a:rPr lang="en" sz="3200" b="1" dirty="0"/>
              <a:t> (</a:t>
            </a:r>
            <a:r>
              <a:rPr lang="en" sz="3200" b="1" dirty="0" smtClean="0"/>
              <a:t>IHD)</a:t>
            </a:r>
            <a:endParaRPr sz="3200" dirty="0"/>
          </a:p>
        </p:txBody>
      </p:sp>
      <p:sp>
        <p:nvSpPr>
          <p:cNvPr id="82" name="Google Shape;82;p13"/>
          <p:cNvSpPr txBox="1">
            <a:spLocks noGrp="1"/>
          </p:cNvSpPr>
          <p:nvPr>
            <p:ph type="body" idx="1"/>
          </p:nvPr>
        </p:nvSpPr>
        <p:spPr>
          <a:xfrm>
            <a:off x="844424" y="1359600"/>
            <a:ext cx="7998239" cy="28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dirty="0"/>
              <a:t>Ischemic heart disease (IHD) is a broad term </a:t>
            </a:r>
            <a:r>
              <a:rPr lang="en-US" sz="2400" dirty="0" smtClean="0"/>
              <a:t>encompassing  several </a:t>
            </a:r>
            <a:r>
              <a:rPr lang="en-US" sz="2400" dirty="0"/>
              <a:t>closely related syndromes caused by </a:t>
            </a:r>
            <a:r>
              <a:rPr lang="en-US" sz="2400" dirty="0" smtClean="0"/>
              <a:t>myocardial ischemia.</a:t>
            </a:r>
          </a:p>
          <a:p>
            <a:r>
              <a:rPr lang="en-US" sz="2400" b="1" u="sng" dirty="0"/>
              <a:t>M</a:t>
            </a:r>
            <a:r>
              <a:rPr lang="en-US" sz="2400" b="1" u="sng" dirty="0" smtClean="0"/>
              <a:t>yocardial ischemia</a:t>
            </a:r>
            <a:r>
              <a:rPr lang="en-US" sz="2400" dirty="0" smtClean="0"/>
              <a:t>: an </a:t>
            </a:r>
            <a:r>
              <a:rPr lang="en-US" sz="2400" dirty="0"/>
              <a:t>imbalance between </a:t>
            </a:r>
            <a:r>
              <a:rPr lang="en-US" sz="2400" dirty="0" smtClean="0"/>
              <a:t>myocardial blood supply </a:t>
            </a:r>
            <a:r>
              <a:rPr lang="en-US" sz="2400" dirty="0"/>
              <a:t>(</a:t>
            </a:r>
            <a:r>
              <a:rPr lang="en-US" sz="2400" dirty="0" smtClean="0"/>
              <a:t>perfusion) and cardiac demand for oxygenated blood. Which also reduces nutritional supply and waste removal.</a:t>
            </a:r>
            <a:r>
              <a:rPr lang="en-US" dirty="0" smtClean="0"/>
              <a:t> </a:t>
            </a:r>
            <a:endParaRPr dirty="0"/>
          </a:p>
        </p:txBody>
      </p:sp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8"/>
          <p:cNvSpPr txBox="1">
            <a:spLocks noGrp="1"/>
          </p:cNvSpPr>
          <p:nvPr>
            <p:ph type="title"/>
          </p:nvPr>
        </p:nvSpPr>
        <p:spPr>
          <a:xfrm>
            <a:off x="758536" y="-8353"/>
            <a:ext cx="7928263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4000" b="1" dirty="0" smtClean="0"/>
              <a:t>MI - </a:t>
            </a:r>
            <a:r>
              <a:rPr lang="en-US" sz="4000" dirty="0"/>
              <a:t>Patterns of </a:t>
            </a:r>
            <a:r>
              <a:rPr lang="en-US" sz="4000" dirty="0" smtClean="0"/>
              <a:t>Infarction </a:t>
            </a:r>
            <a:r>
              <a:rPr lang="en-US" sz="2000" dirty="0" smtClean="0">
                <a:solidFill>
                  <a:srgbClr val="C00000"/>
                </a:solidFill>
              </a:rPr>
              <a:t>(</a:t>
            </a:r>
            <a:r>
              <a:rPr lang="en-US" sz="2000" dirty="0">
                <a:solidFill>
                  <a:srgbClr val="C00000"/>
                </a:solidFill>
              </a:rPr>
              <a:t>size of </a:t>
            </a:r>
            <a:r>
              <a:rPr lang="en-US" sz="2000" dirty="0" smtClean="0">
                <a:solidFill>
                  <a:srgbClr val="C00000"/>
                </a:solidFill>
              </a:rPr>
              <a:t>vessel &amp; collateral</a:t>
            </a:r>
            <a:r>
              <a:rPr lang="en-US" sz="2000" i="1" dirty="0" smtClean="0">
                <a:solidFill>
                  <a:srgbClr val="C00000"/>
                </a:solidFill>
              </a:rPr>
              <a:t>)</a:t>
            </a:r>
            <a:endParaRPr sz="4000" b="1" dirty="0">
              <a:solidFill>
                <a:srgbClr val="C00000"/>
              </a:solidFill>
            </a:endParaRPr>
          </a:p>
        </p:txBody>
      </p:sp>
      <p:sp>
        <p:nvSpPr>
          <p:cNvPr id="130" name="Google Shape;130;p18"/>
          <p:cNvSpPr txBox="1">
            <a:spLocks noGrp="1"/>
          </p:cNvSpPr>
          <p:nvPr>
            <p:ph type="body" idx="1"/>
          </p:nvPr>
        </p:nvSpPr>
        <p:spPr>
          <a:xfrm>
            <a:off x="540328" y="1078678"/>
            <a:ext cx="8354290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800" b="1" dirty="0" err="1">
                <a:solidFill>
                  <a:srgbClr val="0DB7C4"/>
                </a:solidFill>
                <a:latin typeface="Source Sans Pro" charset="0"/>
                <a:ea typeface="Dosis"/>
                <a:cs typeface="Dosis"/>
              </a:rPr>
              <a:t>Subendocardial</a:t>
            </a:r>
            <a:r>
              <a:rPr lang="en-US" sz="1800" b="1" dirty="0">
                <a:solidFill>
                  <a:srgbClr val="0DB7C4"/>
                </a:solidFill>
                <a:latin typeface="Source Sans Pro" charset="0"/>
                <a:ea typeface="Dosis"/>
                <a:cs typeface="Dosis"/>
              </a:rPr>
              <a:t> </a:t>
            </a:r>
            <a:r>
              <a:rPr lang="en-US" sz="1800" b="1" dirty="0" smtClean="0">
                <a:solidFill>
                  <a:srgbClr val="0DB7C4"/>
                </a:solidFill>
                <a:latin typeface="Source Sans Pro" charset="0"/>
                <a:ea typeface="Dosis"/>
                <a:cs typeface="Dosis"/>
              </a:rPr>
              <a:t>infarctions</a:t>
            </a:r>
            <a:r>
              <a:rPr lang="en-US" sz="1800" i="1" dirty="0">
                <a:ea typeface="Dosis"/>
                <a:cs typeface="Dosis"/>
              </a:rPr>
              <a:t>:</a:t>
            </a:r>
            <a:r>
              <a:rPr lang="en-US" sz="1800" dirty="0" smtClean="0"/>
              <a:t> limited </a:t>
            </a:r>
            <a:r>
              <a:rPr lang="en-US" sz="1800" dirty="0"/>
              <a:t>to the </a:t>
            </a:r>
            <a:r>
              <a:rPr lang="en-US" sz="1800" dirty="0" smtClean="0"/>
              <a:t>inner third </a:t>
            </a:r>
            <a:r>
              <a:rPr lang="en-US" sz="1800" dirty="0"/>
              <a:t>of </a:t>
            </a:r>
            <a:r>
              <a:rPr lang="en-US" sz="1800" dirty="0" smtClean="0"/>
              <a:t>myocardium.</a:t>
            </a:r>
          </a:p>
          <a:p>
            <a:r>
              <a:rPr lang="en-US" sz="1800" dirty="0" smtClean="0"/>
              <a:t>No ST </a:t>
            </a:r>
            <a:r>
              <a:rPr lang="en-US" sz="1800" dirty="0"/>
              <a:t>segment </a:t>
            </a:r>
            <a:r>
              <a:rPr lang="en-US" sz="1800" dirty="0" smtClean="0"/>
              <a:t>elevations </a:t>
            </a:r>
            <a:r>
              <a:rPr lang="en-US" sz="1800" dirty="0"/>
              <a:t>on </a:t>
            </a:r>
            <a:r>
              <a:rPr lang="en-US" sz="1800" dirty="0" smtClean="0"/>
              <a:t>ECG “</a:t>
            </a:r>
            <a:r>
              <a:rPr lang="en-US" sz="1800" dirty="0"/>
              <a:t>non–ST-segment elevated MIs</a:t>
            </a:r>
            <a:r>
              <a:rPr lang="en-US" sz="1800" dirty="0" smtClean="0"/>
              <a:t>”.</a:t>
            </a:r>
          </a:p>
          <a:p>
            <a:r>
              <a:rPr lang="en-US" sz="1800" dirty="0"/>
              <a:t>T</a:t>
            </a:r>
            <a:r>
              <a:rPr lang="en-US" sz="1800" dirty="0" smtClean="0"/>
              <a:t>he most </a:t>
            </a:r>
            <a:r>
              <a:rPr lang="en-US" sz="1800" dirty="0"/>
              <a:t>vulnerable region </a:t>
            </a:r>
            <a:r>
              <a:rPr lang="en-US" sz="1800" dirty="0" smtClean="0"/>
              <a:t>to </a:t>
            </a:r>
            <a:r>
              <a:rPr lang="en-US" sz="1800" dirty="0" err="1" smtClean="0"/>
              <a:t>hypoperfusion</a:t>
            </a:r>
            <a:r>
              <a:rPr lang="en-US" sz="1800" dirty="0" smtClean="0"/>
              <a:t> &amp; hypoxia</a:t>
            </a:r>
            <a:r>
              <a:rPr lang="en-US" sz="1800" dirty="0" smtClean="0">
                <a:sym typeface="Wingdings" pitchFamily="2" charset="2"/>
              </a:rPr>
              <a:t> </a:t>
            </a:r>
            <a:r>
              <a:rPr lang="en-US" sz="1800" dirty="0" smtClean="0"/>
              <a:t>most </a:t>
            </a:r>
            <a:r>
              <a:rPr lang="en-US" sz="1800" dirty="0"/>
              <a:t>distal to the </a:t>
            </a:r>
            <a:r>
              <a:rPr lang="en-US" sz="1800" dirty="0" err="1"/>
              <a:t>epicardial</a:t>
            </a:r>
            <a:r>
              <a:rPr lang="en-US" sz="1800" dirty="0"/>
              <a:t> </a:t>
            </a:r>
            <a:r>
              <a:rPr lang="en-US" sz="1800" dirty="0" smtClean="0"/>
              <a:t>vessels).</a:t>
            </a:r>
          </a:p>
          <a:p>
            <a:pPr marL="76200" indent="0">
              <a:buNone/>
            </a:pPr>
            <a:r>
              <a:rPr lang="en-US" sz="1800" dirty="0" smtClean="0"/>
              <a:t>Causes </a:t>
            </a:r>
            <a:r>
              <a:rPr lang="en-US" sz="1800" b="1" dirty="0">
                <a:solidFill>
                  <a:srgbClr val="0DB7C4"/>
                </a:solidFill>
                <a:latin typeface="Source Sans Pro" charset="0"/>
                <a:ea typeface="Dosis"/>
                <a:cs typeface="Dosis"/>
              </a:rPr>
              <a:t>1.</a:t>
            </a:r>
            <a:r>
              <a:rPr lang="en-US" sz="1800" dirty="0" smtClean="0"/>
              <a:t> Transient </a:t>
            </a:r>
            <a:r>
              <a:rPr lang="en-US" sz="1800" dirty="0"/>
              <a:t>decreases </a:t>
            </a:r>
            <a:r>
              <a:rPr lang="en-US" sz="1800" dirty="0" smtClean="0"/>
              <a:t>in oxygen </a:t>
            </a:r>
            <a:r>
              <a:rPr lang="en-US" sz="1800" dirty="0"/>
              <a:t>delivery </a:t>
            </a:r>
            <a:r>
              <a:rPr lang="en-US" sz="1800" dirty="0" smtClean="0"/>
              <a:t>(hypotension</a:t>
            </a:r>
            <a:r>
              <a:rPr lang="en-US" sz="1800" dirty="0"/>
              <a:t>, anemia, or </a:t>
            </a:r>
            <a:r>
              <a:rPr lang="en-US" sz="1800" dirty="0" smtClean="0"/>
              <a:t>pneumonia) or </a:t>
            </a:r>
            <a:r>
              <a:rPr lang="en-US" sz="1800" dirty="0"/>
              <a:t>increases in oxygen demand </a:t>
            </a:r>
            <a:r>
              <a:rPr lang="en-US" sz="1800" dirty="0" smtClean="0"/>
              <a:t>(tachycardia or </a:t>
            </a:r>
            <a:r>
              <a:rPr lang="en-US" sz="1800" dirty="0"/>
              <a:t>hypertension) can cause </a:t>
            </a:r>
            <a:r>
              <a:rPr lang="en-US" sz="1800" dirty="0" err="1" smtClean="0"/>
              <a:t>subendocardial</a:t>
            </a:r>
            <a:r>
              <a:rPr lang="en-US" sz="1800" dirty="0" smtClean="0"/>
              <a:t> ischemic injury in CAD w/o thrombus. </a:t>
            </a:r>
          </a:p>
          <a:p>
            <a:pPr marL="76200" indent="0">
              <a:buNone/>
            </a:pPr>
            <a:r>
              <a:rPr lang="en-US" sz="1800" b="1" dirty="0">
                <a:solidFill>
                  <a:srgbClr val="0DB7C4"/>
                </a:solidFill>
                <a:latin typeface="Source Sans Pro" charset="0"/>
                <a:ea typeface="Dosis"/>
                <a:cs typeface="Dosis"/>
              </a:rPr>
              <a:t>2. </a:t>
            </a:r>
            <a:r>
              <a:rPr lang="en-US" sz="1800" dirty="0" smtClean="0"/>
              <a:t>Or an occlusive </a:t>
            </a:r>
            <a:r>
              <a:rPr lang="en-US" sz="1800" dirty="0"/>
              <a:t>thrombus lyses before a full-thickness </a:t>
            </a:r>
            <a:r>
              <a:rPr lang="en-US" sz="1800" dirty="0" smtClean="0"/>
              <a:t>infarction.</a:t>
            </a:r>
            <a:endParaRPr sz="1800" dirty="0"/>
          </a:p>
        </p:txBody>
      </p:sp>
      <p:sp>
        <p:nvSpPr>
          <p:cNvPr id="131" name="Google Shape;131;p1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2" name="AutoShape 2" descr="Image result for angina cartoon stai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9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8"/>
          <p:cNvSpPr txBox="1">
            <a:spLocks noGrp="1"/>
          </p:cNvSpPr>
          <p:nvPr>
            <p:ph type="title"/>
          </p:nvPr>
        </p:nvSpPr>
        <p:spPr>
          <a:xfrm>
            <a:off x="758536" y="-8353"/>
            <a:ext cx="7928263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4000" b="1" dirty="0" smtClean="0"/>
              <a:t>MI - </a:t>
            </a:r>
            <a:r>
              <a:rPr lang="en-US" sz="4000" dirty="0"/>
              <a:t>Patterns of </a:t>
            </a:r>
            <a:r>
              <a:rPr lang="en-US" sz="4000" dirty="0" smtClean="0"/>
              <a:t>Infarction </a:t>
            </a:r>
            <a:r>
              <a:rPr lang="en-US" sz="2000" dirty="0" smtClean="0">
                <a:solidFill>
                  <a:srgbClr val="C00000"/>
                </a:solidFill>
              </a:rPr>
              <a:t>(</a:t>
            </a:r>
            <a:r>
              <a:rPr lang="en-US" sz="2000" dirty="0">
                <a:solidFill>
                  <a:srgbClr val="C00000"/>
                </a:solidFill>
              </a:rPr>
              <a:t>size of </a:t>
            </a:r>
            <a:r>
              <a:rPr lang="en-US" sz="2000" dirty="0" smtClean="0">
                <a:solidFill>
                  <a:srgbClr val="C00000"/>
                </a:solidFill>
              </a:rPr>
              <a:t>vessel &amp; collateral</a:t>
            </a:r>
            <a:r>
              <a:rPr lang="en-US" sz="2000" i="1" dirty="0" smtClean="0">
                <a:solidFill>
                  <a:srgbClr val="C00000"/>
                </a:solidFill>
              </a:rPr>
              <a:t>)</a:t>
            </a:r>
            <a:endParaRPr sz="4000" b="1" dirty="0">
              <a:solidFill>
                <a:srgbClr val="C00000"/>
              </a:solidFill>
            </a:endParaRPr>
          </a:p>
        </p:txBody>
      </p:sp>
      <p:sp>
        <p:nvSpPr>
          <p:cNvPr id="131" name="Google Shape;131;p1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sp>
        <p:nvSpPr>
          <p:cNvPr id="2" name="AutoShape 2" descr="Image result for angina cartoon stai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9" t="41837" r="18247" b="10968"/>
          <a:stretch/>
        </p:blipFill>
        <p:spPr bwMode="auto">
          <a:xfrm>
            <a:off x="843771" y="1362270"/>
            <a:ext cx="8080310" cy="3452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054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body" idx="1"/>
          </p:nvPr>
        </p:nvSpPr>
        <p:spPr>
          <a:xfrm>
            <a:off x="5185063" y="1328600"/>
            <a:ext cx="3283527" cy="192021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b="1" dirty="0" smtClean="0">
                <a:solidFill>
                  <a:schemeClr val="tx1"/>
                </a:solidFill>
                <a:latin typeface="Algerian" pitchFamily="82" charset="0"/>
              </a:rPr>
              <a:t>MORPHOLOGY</a:t>
            </a:r>
            <a:endParaRPr sz="3600" b="1" dirty="0">
              <a:solidFill>
                <a:schemeClr val="tx1"/>
              </a:solidFill>
              <a:latin typeface="Algerian" pitchFamily="82" charset="0"/>
            </a:endParaRPr>
          </a:p>
        </p:txBody>
      </p:sp>
      <p:sp>
        <p:nvSpPr>
          <p:cNvPr id="106" name="Google Shape;106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pic>
        <p:nvPicPr>
          <p:cNvPr id="2050" name="Picture 2" descr="Image result for microscope  cartoon he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12" y="290945"/>
            <a:ext cx="4613852" cy="3397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4047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8"/>
          <p:cNvSpPr txBox="1">
            <a:spLocks noGrp="1"/>
          </p:cNvSpPr>
          <p:nvPr>
            <p:ph type="body" idx="1"/>
          </p:nvPr>
        </p:nvSpPr>
        <p:spPr>
          <a:xfrm>
            <a:off x="653761" y="398463"/>
            <a:ext cx="8052955" cy="43062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indent="0">
              <a:buNone/>
            </a:pP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gross and microscopic appearance of an MI depends </a:t>
            </a: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the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 of the </a:t>
            </a: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injury:</a:t>
            </a:r>
          </a:p>
          <a:p>
            <a:endParaRPr lang="en-US" sz="2200" b="1" dirty="0" smtClean="0">
              <a:solidFill>
                <a:srgbClr val="C00000"/>
              </a:solidFill>
            </a:endParaRPr>
          </a:p>
          <a:p>
            <a:r>
              <a:rPr lang="en-US" sz="2200" b="1" dirty="0" smtClean="0">
                <a:solidFill>
                  <a:srgbClr val="C00000"/>
                </a:solidFill>
              </a:rPr>
              <a:t>After 20-30 minutes</a:t>
            </a:r>
            <a:r>
              <a:rPr lang="en-US" sz="2200" dirty="0" smtClean="0">
                <a:solidFill>
                  <a:srgbClr val="C00000"/>
                </a:solidFill>
              </a:rPr>
              <a:t>: </a:t>
            </a:r>
            <a:r>
              <a:rPr lang="en-US" sz="2200" b="1" dirty="0" smtClean="0"/>
              <a:t>irreversible </a:t>
            </a:r>
            <a:r>
              <a:rPr lang="en-US" sz="2200" b="1" dirty="0"/>
              <a:t>injury </a:t>
            </a:r>
            <a:r>
              <a:rPr lang="en-US" sz="2200" dirty="0" smtClean="0">
                <a:solidFill>
                  <a:srgbClr val="C00000"/>
                </a:solidFill>
                <a:sym typeface="Wingdings" pitchFamily="2" charset="2"/>
              </a:rPr>
              <a:t> </a:t>
            </a:r>
            <a:r>
              <a:rPr lang="en-US" sz="2200" dirty="0" smtClean="0">
                <a:solidFill>
                  <a:srgbClr val="C00000"/>
                </a:solidFill>
              </a:rPr>
              <a:t>cell death.</a:t>
            </a:r>
          </a:p>
          <a:p>
            <a:r>
              <a:rPr lang="en-US" sz="2200" b="1" dirty="0" smtClean="0">
                <a:solidFill>
                  <a:srgbClr val="C00000"/>
                </a:solidFill>
              </a:rPr>
              <a:t>4 hours:</a:t>
            </a:r>
            <a:r>
              <a:rPr lang="en-US" sz="2200" dirty="0" smtClean="0">
                <a:solidFill>
                  <a:srgbClr val="C00000"/>
                </a:solidFill>
              </a:rPr>
              <a:t> </a:t>
            </a:r>
            <a:r>
              <a:rPr lang="en-US" sz="2200" dirty="0"/>
              <a:t>only on</a:t>
            </a:r>
            <a:r>
              <a:rPr lang="en-US" sz="2200" b="1" dirty="0"/>
              <a:t> </a:t>
            </a:r>
            <a:r>
              <a:rPr lang="en-US" sz="2200" dirty="0" smtClean="0">
                <a:solidFill>
                  <a:srgbClr val="C00000"/>
                </a:solidFill>
              </a:rPr>
              <a:t>E.M.: </a:t>
            </a:r>
            <a:r>
              <a:rPr lang="en-US" sz="2200" dirty="0" err="1"/>
              <a:t>Sarcolemmal</a:t>
            </a:r>
            <a:r>
              <a:rPr lang="en-US" sz="2200" dirty="0"/>
              <a:t> </a:t>
            </a:r>
            <a:r>
              <a:rPr lang="en-US" sz="2200" dirty="0" smtClean="0"/>
              <a:t>disruption</a:t>
            </a:r>
            <a:r>
              <a:rPr lang="en-US" sz="2200" dirty="0" smtClean="0">
                <a:solidFill>
                  <a:srgbClr val="00B0F0"/>
                </a:solidFill>
              </a:rPr>
              <a:t>; </a:t>
            </a:r>
            <a:r>
              <a:rPr lang="en-US" sz="2000" dirty="0">
                <a:solidFill>
                  <a:srgbClr val="00B0F0"/>
                </a:solidFill>
              </a:rPr>
              <a:t>The earliest detectable feature of </a:t>
            </a:r>
            <a:r>
              <a:rPr lang="en-US" sz="2000" dirty="0" err="1">
                <a:solidFill>
                  <a:srgbClr val="00B0F0"/>
                </a:solidFill>
              </a:rPr>
              <a:t>myocyte</a:t>
            </a:r>
            <a:r>
              <a:rPr lang="en-US" sz="2000" dirty="0">
                <a:solidFill>
                  <a:srgbClr val="00B0F0"/>
                </a:solidFill>
              </a:rPr>
              <a:t> </a:t>
            </a:r>
            <a:r>
              <a:rPr lang="en-US" sz="2000" dirty="0" smtClean="0">
                <a:solidFill>
                  <a:srgbClr val="00B0F0"/>
                </a:solidFill>
              </a:rPr>
              <a:t>necrosis.</a:t>
            </a:r>
            <a:endParaRPr lang="en-US" sz="2200" dirty="0" smtClean="0">
              <a:solidFill>
                <a:srgbClr val="00B0F0"/>
              </a:solidFill>
            </a:endParaRPr>
          </a:p>
          <a:p>
            <a:r>
              <a:rPr lang="en-US" sz="2200" b="1" dirty="0" smtClean="0">
                <a:solidFill>
                  <a:srgbClr val="C00000"/>
                </a:solidFill>
              </a:rPr>
              <a:t>6-12 </a:t>
            </a:r>
            <a:r>
              <a:rPr lang="en-US" sz="2200" dirty="0"/>
              <a:t>hours</a:t>
            </a:r>
            <a:r>
              <a:rPr lang="en-US" sz="2200" b="1" dirty="0" smtClean="0">
                <a:solidFill>
                  <a:srgbClr val="C00000"/>
                </a:solidFill>
              </a:rPr>
              <a:t> L.M.,: </a:t>
            </a:r>
            <a:r>
              <a:rPr lang="en-US" sz="2200" dirty="0" smtClean="0"/>
              <a:t>beginning of wavy fibers</a:t>
            </a:r>
            <a:endParaRPr lang="en-US" sz="2200" b="1" dirty="0" smtClean="0">
              <a:solidFill>
                <a:srgbClr val="C00000"/>
              </a:solidFill>
            </a:endParaRPr>
          </a:p>
          <a:p>
            <a:r>
              <a:rPr lang="en-US" sz="2200" b="1" dirty="0" smtClean="0">
                <a:solidFill>
                  <a:srgbClr val="C00000"/>
                </a:solidFill>
              </a:rPr>
              <a:t>12 </a:t>
            </a:r>
            <a:r>
              <a:rPr lang="en-US" sz="2200" b="1" dirty="0">
                <a:solidFill>
                  <a:srgbClr val="C00000"/>
                </a:solidFill>
              </a:rPr>
              <a:t>to 24 </a:t>
            </a:r>
            <a:r>
              <a:rPr lang="en-US" sz="2200" dirty="0"/>
              <a:t>hours </a:t>
            </a:r>
            <a:r>
              <a:rPr lang="en-US" sz="2200" b="1" dirty="0">
                <a:solidFill>
                  <a:srgbClr val="C00000"/>
                </a:solidFill>
              </a:rPr>
              <a:t>grossly</a:t>
            </a:r>
            <a:r>
              <a:rPr lang="en-US" sz="2200" dirty="0"/>
              <a:t> : </a:t>
            </a:r>
            <a:r>
              <a:rPr lang="en-US" sz="2200" dirty="0" smtClean="0"/>
              <a:t>an infarct </a:t>
            </a:r>
            <a:r>
              <a:rPr lang="en-US" sz="2200" dirty="0"/>
              <a:t>usually can be </a:t>
            </a:r>
            <a:r>
              <a:rPr lang="en-US" sz="2200" dirty="0" smtClean="0"/>
              <a:t>identified </a:t>
            </a:r>
            <a:r>
              <a:rPr lang="en-US" sz="2200" dirty="0"/>
              <a:t>by a </a:t>
            </a:r>
            <a:r>
              <a:rPr lang="en-US" sz="2200" dirty="0" smtClean="0"/>
              <a:t>red-blue discoloration </a:t>
            </a:r>
            <a:r>
              <a:rPr lang="en-US" sz="2200" dirty="0"/>
              <a:t>caused by stagnated, trapped </a:t>
            </a:r>
            <a:r>
              <a:rPr lang="en-US" sz="2200" dirty="0" smtClean="0"/>
              <a:t>blood(</a:t>
            </a:r>
            <a:r>
              <a:rPr lang="en-US" sz="2200" dirty="0"/>
              <a:t>dark </a:t>
            </a:r>
            <a:r>
              <a:rPr lang="en-US" sz="2200" dirty="0" smtClean="0"/>
              <a:t>mottling)</a:t>
            </a:r>
            <a:endParaRPr sz="2200" dirty="0">
              <a:solidFill>
                <a:srgbClr val="C00000"/>
              </a:solidFill>
            </a:endParaRPr>
          </a:p>
        </p:txBody>
      </p:sp>
      <p:sp>
        <p:nvSpPr>
          <p:cNvPr id="131" name="Google Shape;131;p1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sp>
        <p:nvSpPr>
          <p:cNvPr id="2" name="AutoShape 2" descr="Image result for angina cartoon stai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5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sp>
        <p:nvSpPr>
          <p:cNvPr id="2" name="AutoShape 2" descr="Image result for angina cartoon stai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036" y="342900"/>
            <a:ext cx="6483927" cy="4513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602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8"/>
          <p:cNvSpPr txBox="1">
            <a:spLocks noGrp="1"/>
          </p:cNvSpPr>
          <p:nvPr>
            <p:ph type="body" idx="1"/>
          </p:nvPr>
        </p:nvSpPr>
        <p:spPr>
          <a:xfrm>
            <a:off x="716974" y="943596"/>
            <a:ext cx="4343399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1–3 days:</a:t>
            </a:r>
          </a:p>
          <a:p>
            <a:pPr>
              <a:buFontTx/>
              <a:buChar char="-"/>
            </a:pPr>
            <a:r>
              <a:rPr lang="en-US" sz="2000" dirty="0" smtClean="0"/>
              <a:t>yellow-tan infarct center </a:t>
            </a:r>
            <a:r>
              <a:rPr lang="en-US" sz="2000" b="1" dirty="0" smtClean="0">
                <a:solidFill>
                  <a:srgbClr val="C00000"/>
                </a:solidFill>
              </a:rPr>
              <a:t>Grossly</a:t>
            </a:r>
            <a:r>
              <a:rPr lang="en-US" sz="2000" dirty="0" smtClean="0">
                <a:solidFill>
                  <a:srgbClr val="C00000"/>
                </a:solidFill>
              </a:rPr>
              <a:t>,</a:t>
            </a:r>
            <a:r>
              <a:rPr lang="en-US" sz="2000" dirty="0" smtClean="0"/>
              <a:t> </a:t>
            </a:r>
            <a:endParaRPr lang="en-US" sz="2000" dirty="0"/>
          </a:p>
          <a:p>
            <a:pPr>
              <a:buFontTx/>
              <a:buChar char="-"/>
            </a:pPr>
            <a:r>
              <a:rPr lang="en-US" sz="2000" dirty="0" smtClean="0"/>
              <a:t>&amp;  Coagulation </a:t>
            </a:r>
            <a:r>
              <a:rPr lang="en-US" sz="2000" dirty="0"/>
              <a:t>necrosis with loss of nuclei </a:t>
            </a:r>
            <a:r>
              <a:rPr lang="en-US" sz="2000" dirty="0" smtClean="0"/>
              <a:t>and striations</a:t>
            </a:r>
            <a:r>
              <a:rPr lang="en-US" sz="2000" dirty="0"/>
              <a:t>; interstitial infiltrate of </a:t>
            </a:r>
            <a:r>
              <a:rPr lang="en-US" sz="2000" u="sng" dirty="0" smtClean="0"/>
              <a:t>neutrophils</a:t>
            </a:r>
            <a:r>
              <a:rPr lang="en-US" sz="2000" dirty="0" smtClean="0"/>
              <a:t> on </a:t>
            </a:r>
            <a:r>
              <a:rPr lang="en-US" sz="2000" b="1" dirty="0" smtClean="0">
                <a:solidFill>
                  <a:srgbClr val="C00000"/>
                </a:solidFill>
              </a:rPr>
              <a:t>L.M.</a:t>
            </a:r>
          </a:p>
        </p:txBody>
      </p:sp>
      <p:sp>
        <p:nvSpPr>
          <p:cNvPr id="131" name="Google Shape;131;p1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  <p:sp>
        <p:nvSpPr>
          <p:cNvPr id="2" name="AutoShape 2" descr="Image result for angina cartoon stai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373" y="841663"/>
            <a:ext cx="3775797" cy="3755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344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8"/>
          <p:cNvSpPr txBox="1">
            <a:spLocks noGrp="1"/>
          </p:cNvSpPr>
          <p:nvPr>
            <p:ph type="body" idx="1"/>
          </p:nvPr>
        </p:nvSpPr>
        <p:spPr>
          <a:xfrm>
            <a:off x="716974" y="943596"/>
            <a:ext cx="4343399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L.M.</a:t>
            </a:r>
            <a:r>
              <a:rPr lang="en-US" sz="2000" dirty="0" smtClean="0"/>
              <a:t>: Complete </a:t>
            </a:r>
            <a:r>
              <a:rPr lang="en-US" sz="2000" dirty="0"/>
              <a:t>removal of necrotic </a:t>
            </a:r>
            <a:r>
              <a:rPr lang="en-US" sz="2000" dirty="0" err="1"/>
              <a:t>myocytes</a:t>
            </a:r>
            <a:r>
              <a:rPr lang="en-US" sz="2000" dirty="0"/>
              <a:t> by phagocytic </a:t>
            </a:r>
            <a:r>
              <a:rPr lang="en-US" sz="2000" dirty="0" smtClean="0"/>
              <a:t>macrophages </a:t>
            </a:r>
            <a:r>
              <a:rPr lang="en-US" sz="2000" b="1" dirty="0">
                <a:solidFill>
                  <a:srgbClr val="C00000"/>
                </a:solidFill>
              </a:rPr>
              <a:t>(</a:t>
            </a:r>
            <a:r>
              <a:rPr lang="en-US" sz="2000" b="1" dirty="0" smtClean="0">
                <a:solidFill>
                  <a:srgbClr val="C00000"/>
                </a:solidFill>
              </a:rPr>
              <a:t>7 to 10 days).</a:t>
            </a:r>
          </a:p>
          <a:p>
            <a:endParaRPr sz="2000" b="1" dirty="0">
              <a:solidFill>
                <a:srgbClr val="C00000"/>
              </a:solidFill>
            </a:endParaRPr>
          </a:p>
        </p:txBody>
      </p:sp>
      <p:sp>
        <p:nvSpPr>
          <p:cNvPr id="131" name="Google Shape;131;p1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  <p:sp>
        <p:nvSpPr>
          <p:cNvPr id="2" name="AutoShape 2" descr="Image result for angina cartoon stai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891" y="685799"/>
            <a:ext cx="3782290" cy="3640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396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8"/>
          <p:cNvSpPr txBox="1">
            <a:spLocks noGrp="1"/>
          </p:cNvSpPr>
          <p:nvPr>
            <p:ph type="body" idx="1"/>
          </p:nvPr>
        </p:nvSpPr>
        <p:spPr>
          <a:xfrm>
            <a:off x="716975" y="1020027"/>
            <a:ext cx="3231570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10-14 days: L.M.</a:t>
            </a:r>
            <a:r>
              <a:rPr lang="en-US" sz="2000" dirty="0" smtClean="0"/>
              <a:t>: well </a:t>
            </a:r>
            <a:r>
              <a:rPr lang="en-US" sz="2000" dirty="0"/>
              <a:t>established granulation tissue with new blood vessels &amp; collagen </a:t>
            </a:r>
            <a:r>
              <a:rPr lang="en-US" sz="2000" dirty="0" smtClean="0"/>
              <a:t>deposition.</a:t>
            </a:r>
            <a:endParaRPr lang="en-US" sz="2000" dirty="0"/>
          </a:p>
          <a:p>
            <a:endParaRPr sz="2000" b="1" dirty="0">
              <a:solidFill>
                <a:srgbClr val="C00000"/>
              </a:solidFill>
            </a:endParaRPr>
          </a:p>
        </p:txBody>
      </p:sp>
      <p:sp>
        <p:nvSpPr>
          <p:cNvPr id="131" name="Google Shape;131;p1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  <p:sp>
        <p:nvSpPr>
          <p:cNvPr id="2" name="AutoShape 2" descr="Image result for angina cartoon stai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592" y="1018310"/>
            <a:ext cx="5008418" cy="3619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492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8"/>
          <p:cNvSpPr txBox="1">
            <a:spLocks noGrp="1"/>
          </p:cNvSpPr>
          <p:nvPr>
            <p:ph type="body" idx="1"/>
          </p:nvPr>
        </p:nvSpPr>
        <p:spPr>
          <a:xfrm>
            <a:off x="650300" y="484188"/>
            <a:ext cx="4397950" cy="18684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Within 2-8 </a:t>
            </a:r>
            <a:r>
              <a:rPr lang="en-US" sz="2000" b="1" dirty="0" smtClean="0">
                <a:solidFill>
                  <a:srgbClr val="C00000"/>
                </a:solidFill>
              </a:rPr>
              <a:t>weeks</a:t>
            </a:r>
            <a:r>
              <a:rPr lang="en-US" sz="2000" b="1" dirty="0" smtClean="0"/>
              <a:t>; </a:t>
            </a:r>
            <a:r>
              <a:rPr lang="en-US" sz="2000" b="1" dirty="0" smtClean="0">
                <a:solidFill>
                  <a:srgbClr val="C00000"/>
                </a:solidFill>
              </a:rPr>
              <a:t>Grossly </a:t>
            </a:r>
            <a:r>
              <a:rPr lang="ar-SA" sz="2000" b="1" dirty="0" smtClean="0">
                <a:solidFill>
                  <a:srgbClr val="C00000"/>
                </a:solidFill>
              </a:rPr>
              <a:t> </a:t>
            </a:r>
            <a:r>
              <a:rPr lang="en-US" sz="2000" dirty="0"/>
              <a:t>gray white scar progressive from the periphery towards the </a:t>
            </a:r>
            <a:r>
              <a:rPr lang="en-US" sz="2000" dirty="0" smtClean="0"/>
              <a:t>center </a:t>
            </a:r>
            <a:r>
              <a:rPr lang="en-US" sz="2000" dirty="0"/>
              <a:t>of the </a:t>
            </a:r>
            <a:r>
              <a:rPr lang="en-US" sz="2000" dirty="0" smtClean="0"/>
              <a:t>infarct. </a:t>
            </a:r>
          </a:p>
          <a:p>
            <a:endParaRPr sz="2000" b="1" dirty="0">
              <a:solidFill>
                <a:srgbClr val="C00000"/>
              </a:solidFill>
            </a:endParaRPr>
          </a:p>
        </p:txBody>
      </p:sp>
      <p:sp>
        <p:nvSpPr>
          <p:cNvPr id="131" name="Google Shape;131;p1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  <p:sp>
        <p:nvSpPr>
          <p:cNvPr id="2" name="AutoShape 2" descr="Image result for angina cartoon stai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2390775"/>
            <a:ext cx="4743450" cy="251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https://webpath.med.utah.edu/jpeg5/CV0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0" y="244475"/>
            <a:ext cx="3803650" cy="255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13400" y="3305175"/>
            <a:ext cx="3238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Microscopically: </a:t>
            </a:r>
          </a:p>
          <a:p>
            <a:r>
              <a:rPr lang="en-US" sz="20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Healed MI (collagenous scar)</a:t>
            </a:r>
          </a:p>
          <a:p>
            <a:endParaRPr lang="en-US" sz="2000" dirty="0">
              <a:solidFill>
                <a:srgbClr val="41566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78281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9"/>
          <p:cNvSpPr txBox="1">
            <a:spLocks noGrp="1"/>
          </p:cNvSpPr>
          <p:nvPr>
            <p:ph type="title"/>
          </p:nvPr>
        </p:nvSpPr>
        <p:spPr>
          <a:xfrm>
            <a:off x="844425" y="5598"/>
            <a:ext cx="4974484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 – Clinical features </a:t>
            </a:r>
            <a:endParaRPr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4" name="Google Shape;164;p19"/>
          <p:cNvSpPr txBox="1">
            <a:spLocks noGrp="1"/>
          </p:cNvSpPr>
          <p:nvPr>
            <p:ph type="body" idx="1"/>
          </p:nvPr>
        </p:nvSpPr>
        <p:spPr>
          <a:xfrm>
            <a:off x="1280844" y="1325097"/>
            <a:ext cx="6666258" cy="3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1" dirty="0">
                <a:solidFill>
                  <a:srgbClr val="FF3300"/>
                </a:solidFill>
              </a:rPr>
              <a:t>Severe retrosternal pain</a:t>
            </a:r>
            <a:r>
              <a:rPr lang="en-US" dirty="0"/>
              <a:t> </a:t>
            </a:r>
            <a:r>
              <a:rPr lang="en-US" b="1" dirty="0"/>
              <a:t>radiate to the neck, jaw</a:t>
            </a:r>
            <a:r>
              <a:rPr lang="en-US" b="1" dirty="0" smtClean="0"/>
              <a:t>, epigastrium</a:t>
            </a:r>
            <a:r>
              <a:rPr lang="en-US" b="1" dirty="0"/>
              <a:t>, or left </a:t>
            </a:r>
            <a:r>
              <a:rPr lang="en-US" b="1" dirty="0" smtClean="0"/>
              <a:t>arm</a:t>
            </a:r>
            <a:r>
              <a:rPr lang="en-US" b="1" dirty="0" smtClean="0"/>
              <a:t>.</a:t>
            </a:r>
          </a:p>
          <a:p>
            <a:endParaRPr lang="en-US" b="1" dirty="0" smtClean="0"/>
          </a:p>
          <a:p>
            <a:r>
              <a:rPr lang="en-US" dirty="0"/>
              <a:t>N</a:t>
            </a:r>
            <a:r>
              <a:rPr lang="en-US" dirty="0" smtClean="0"/>
              <a:t>ot relieved </a:t>
            </a:r>
            <a:r>
              <a:rPr lang="en-US" dirty="0"/>
              <a:t>by rest or </a:t>
            </a:r>
            <a:r>
              <a:rPr lang="en-US" dirty="0" smtClean="0"/>
              <a:t>vasodilators, may </a:t>
            </a:r>
            <a:r>
              <a:rPr lang="en-US" dirty="0"/>
              <a:t>persist for several </a:t>
            </a:r>
            <a:r>
              <a:rPr lang="en-US" dirty="0" smtClean="0"/>
              <a:t>hours (&gt;20-30 min) 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Nausea</a:t>
            </a:r>
            <a:r>
              <a:rPr lang="en-US" dirty="0"/>
              <a:t>, vomiting sweating &amp;  weakness may be accompanying </a:t>
            </a:r>
            <a:r>
              <a:rPr lang="en-US" dirty="0" smtClean="0"/>
              <a:t>symptoms.</a:t>
            </a:r>
          </a:p>
          <a:p>
            <a:endParaRPr lang="en-US" dirty="0"/>
          </a:p>
        </p:txBody>
      </p:sp>
      <p:sp>
        <p:nvSpPr>
          <p:cNvPr id="167" name="Google Shape;167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>
            <a:spLocks noGrp="1"/>
          </p:cNvSpPr>
          <p:nvPr>
            <p:ph type="title"/>
          </p:nvPr>
        </p:nvSpPr>
        <p:spPr>
          <a:xfrm>
            <a:off x="834033" y="145473"/>
            <a:ext cx="5597939" cy="91699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3200" b="1" dirty="0"/>
              <a:t>Ischemic Heart Disease</a:t>
            </a:r>
            <a:r>
              <a:rPr lang="en" sz="3200" b="1" dirty="0"/>
              <a:t> (IHD)</a:t>
            </a:r>
            <a:endParaRPr sz="3200" dirty="0"/>
          </a:p>
        </p:txBody>
      </p:sp>
      <p:sp>
        <p:nvSpPr>
          <p:cNvPr id="83" name="Google Shape;83;p13"/>
          <p:cNvSpPr txBox="1">
            <a:spLocks noGrp="1"/>
          </p:cNvSpPr>
          <p:nvPr>
            <p:ph type="body" idx="1"/>
          </p:nvPr>
        </p:nvSpPr>
        <p:spPr>
          <a:xfrm>
            <a:off x="696190" y="1131000"/>
            <a:ext cx="8156864" cy="28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200" b="1" dirty="0" smtClean="0"/>
              <a:t>In 90</a:t>
            </a:r>
            <a:r>
              <a:rPr lang="en-US" sz="2200" b="1" dirty="0"/>
              <a:t>% of cases</a:t>
            </a:r>
            <a:r>
              <a:rPr lang="en-US" sz="2200" dirty="0"/>
              <a:t>, IHD is a consequence </a:t>
            </a:r>
            <a:r>
              <a:rPr lang="en-US" sz="2200" dirty="0" smtClean="0"/>
              <a:t>of reduced </a:t>
            </a:r>
            <a:r>
              <a:rPr lang="en-US" sz="2200" dirty="0"/>
              <a:t>coronary blood flow secondary to </a:t>
            </a:r>
            <a:r>
              <a:rPr lang="en-US" sz="2200" dirty="0" smtClean="0"/>
              <a:t>obstructive atherosclerotic </a:t>
            </a:r>
            <a:r>
              <a:rPr lang="en-US" sz="2200" dirty="0"/>
              <a:t>vascular </a:t>
            </a:r>
            <a:r>
              <a:rPr lang="en-US" sz="2200" dirty="0" smtClean="0"/>
              <a:t>disease</a:t>
            </a:r>
          </a:p>
          <a:p>
            <a:r>
              <a:rPr lang="en-US" sz="2200" b="1" dirty="0" smtClean="0"/>
              <a:t>So </a:t>
            </a:r>
            <a:r>
              <a:rPr lang="en-US" sz="2200" dirty="0" smtClean="0"/>
              <a:t>IHD </a:t>
            </a:r>
            <a:r>
              <a:rPr lang="en-US" sz="2200" dirty="0"/>
              <a:t>usually is synonymous </a:t>
            </a:r>
            <a:r>
              <a:rPr lang="en-US" sz="2200" dirty="0" smtClean="0"/>
              <a:t>with coronary </a:t>
            </a:r>
            <a:r>
              <a:rPr lang="en-US" sz="2200" dirty="0"/>
              <a:t>artery disease (CAD</a:t>
            </a:r>
            <a:r>
              <a:rPr lang="en-US" sz="2200" dirty="0" smtClean="0"/>
              <a:t>).</a:t>
            </a:r>
          </a:p>
          <a:p>
            <a:r>
              <a:rPr lang="en-US" sz="2200" b="1" dirty="0" smtClean="0"/>
              <a:t>Other 10% </a:t>
            </a:r>
            <a:r>
              <a:rPr lang="en-US" sz="2200" dirty="0" smtClean="0"/>
              <a:t>: </a:t>
            </a:r>
            <a:r>
              <a:rPr lang="en-US" sz="2200" i="1" dirty="0" smtClean="0"/>
              <a:t>increased demand, diminished </a:t>
            </a:r>
            <a:r>
              <a:rPr lang="en-US" sz="2200" i="1" dirty="0"/>
              <a:t>blood </a:t>
            </a:r>
            <a:r>
              <a:rPr lang="en-US" sz="2200" i="1" dirty="0" smtClean="0"/>
              <a:t>volume, </a:t>
            </a:r>
            <a:r>
              <a:rPr lang="en-US" sz="2200" dirty="0" smtClean="0"/>
              <a:t> </a:t>
            </a:r>
            <a:r>
              <a:rPr lang="en-US" sz="2200" i="1" dirty="0" smtClean="0"/>
              <a:t>diminished oxygenation,</a:t>
            </a:r>
            <a:r>
              <a:rPr lang="en-US" sz="2200" dirty="0" smtClean="0"/>
              <a:t> or </a:t>
            </a:r>
            <a:r>
              <a:rPr lang="en-US" sz="2200" i="1" dirty="0" smtClean="0"/>
              <a:t>diminished oxygen-carrying capacity</a:t>
            </a:r>
            <a:r>
              <a:rPr lang="en-US" sz="2200" dirty="0" smtClean="0"/>
              <a:t>.</a:t>
            </a:r>
          </a:p>
          <a:p>
            <a:r>
              <a:rPr lang="en-US" sz="2200" dirty="0" smtClean="0"/>
              <a:t>Mostly IHD </a:t>
            </a:r>
            <a:r>
              <a:rPr lang="en-US" sz="2200" dirty="0"/>
              <a:t>are consequences of coronary </a:t>
            </a:r>
            <a:r>
              <a:rPr lang="en-US" sz="2200" dirty="0" smtClean="0"/>
              <a:t>atherosclerosis that </a:t>
            </a:r>
            <a:r>
              <a:rPr lang="en-US" sz="2200" dirty="0"/>
              <a:t>has been gradually progressing for </a:t>
            </a:r>
            <a:r>
              <a:rPr lang="en-US" sz="2200" dirty="0" smtClean="0"/>
              <a:t>decades </a:t>
            </a:r>
            <a:r>
              <a:rPr lang="en-US" sz="2200" dirty="0" smtClean="0">
                <a:solidFill>
                  <a:srgbClr val="FF0000"/>
                </a:solidFill>
              </a:rPr>
              <a:t>silently.</a:t>
            </a:r>
            <a:endParaRPr sz="2200" dirty="0">
              <a:solidFill>
                <a:srgbClr val="FF0000"/>
              </a:solidFill>
            </a:endParaRPr>
          </a:p>
        </p:txBody>
      </p:sp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26540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9"/>
          <p:cNvSpPr txBox="1">
            <a:spLocks noGrp="1"/>
          </p:cNvSpPr>
          <p:nvPr>
            <p:ph type="title"/>
          </p:nvPr>
        </p:nvSpPr>
        <p:spPr>
          <a:xfrm>
            <a:off x="875598" y="0"/>
            <a:ext cx="4974484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 – Clinical features </a:t>
            </a:r>
            <a:endParaRPr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4" name="Google Shape;164;p19"/>
          <p:cNvSpPr txBox="1">
            <a:spLocks noGrp="1"/>
          </p:cNvSpPr>
          <p:nvPr>
            <p:ph type="body" idx="1"/>
          </p:nvPr>
        </p:nvSpPr>
        <p:spPr>
          <a:xfrm>
            <a:off x="782080" y="1144662"/>
            <a:ext cx="3873047" cy="3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1" i="1" dirty="0"/>
              <a:t>Electrocardiographic</a:t>
            </a:r>
            <a:r>
              <a:rPr lang="en-US" i="1" dirty="0"/>
              <a:t> abnormalities </a:t>
            </a:r>
            <a:r>
              <a:rPr lang="en-US" dirty="0"/>
              <a:t>are important for </a:t>
            </a:r>
            <a:r>
              <a:rPr lang="en-US" dirty="0" smtClean="0"/>
              <a:t>the diagnosis </a:t>
            </a:r>
            <a:r>
              <a:rPr lang="en-US" dirty="0"/>
              <a:t>of MI; these include Q waves, ST </a:t>
            </a:r>
            <a:r>
              <a:rPr lang="en-US" dirty="0" smtClean="0"/>
              <a:t>segment changes</a:t>
            </a:r>
            <a:r>
              <a:rPr lang="en-US" dirty="0"/>
              <a:t>, and T wave inversions (the latter two </a:t>
            </a:r>
            <a:r>
              <a:rPr lang="en-US" dirty="0" smtClean="0"/>
              <a:t>representing abnormalities </a:t>
            </a:r>
            <a:r>
              <a:rPr lang="en-US" dirty="0"/>
              <a:t>in myocardial repolarization).</a:t>
            </a:r>
          </a:p>
        </p:txBody>
      </p:sp>
      <p:sp>
        <p:nvSpPr>
          <p:cNvPr id="16" name="Google Shape;164;p19"/>
          <p:cNvSpPr txBox="1">
            <a:spLocks noGrp="1"/>
          </p:cNvSpPr>
          <p:nvPr>
            <p:ph type="body" idx="2"/>
          </p:nvPr>
        </p:nvSpPr>
        <p:spPr>
          <a:xfrm>
            <a:off x="4695989" y="1120416"/>
            <a:ext cx="4215948" cy="3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The </a:t>
            </a:r>
            <a:r>
              <a:rPr lang="en-US" b="1" i="1" dirty="0"/>
              <a:t>laboratory</a:t>
            </a:r>
            <a:r>
              <a:rPr lang="en-US" dirty="0"/>
              <a:t> evaluation of MI is based on </a:t>
            </a:r>
            <a:r>
              <a:rPr lang="en-US" dirty="0" smtClean="0"/>
              <a:t>measuring blood </a:t>
            </a:r>
            <a:r>
              <a:rPr lang="en-US" dirty="0"/>
              <a:t>levels of macromolecules that leak out </a:t>
            </a:r>
            <a:r>
              <a:rPr lang="en-US" dirty="0" smtClean="0"/>
              <a:t>of injured </a:t>
            </a:r>
            <a:r>
              <a:rPr lang="en-US" dirty="0"/>
              <a:t>myocardial cells through damaged cell </a:t>
            </a:r>
            <a:r>
              <a:rPr lang="en-US" dirty="0" smtClean="0"/>
              <a:t>membranes.</a:t>
            </a:r>
          </a:p>
          <a:p>
            <a:r>
              <a:rPr lang="en-US" dirty="0"/>
              <a:t>molecules </a:t>
            </a:r>
            <a:r>
              <a:rPr lang="en-US" dirty="0" smtClean="0"/>
              <a:t>include: myoglobin, cardiac </a:t>
            </a:r>
            <a:r>
              <a:rPr lang="en-US" b="1" dirty="0"/>
              <a:t>troponins</a:t>
            </a:r>
            <a:r>
              <a:rPr lang="en-US" dirty="0"/>
              <a:t> </a:t>
            </a:r>
            <a:r>
              <a:rPr lang="en-US" dirty="0" smtClean="0">
                <a:solidFill>
                  <a:srgbClr val="00B050"/>
                </a:solidFill>
              </a:rPr>
              <a:t>(higher </a:t>
            </a:r>
            <a:r>
              <a:rPr lang="en-US" dirty="0">
                <a:solidFill>
                  <a:srgbClr val="00B050"/>
                </a:solidFill>
              </a:rPr>
              <a:t>specificity and </a:t>
            </a:r>
            <a:r>
              <a:rPr lang="en-US" dirty="0" smtClean="0">
                <a:solidFill>
                  <a:srgbClr val="00B050"/>
                </a:solidFill>
              </a:rPr>
              <a:t>sensitivity), </a:t>
            </a:r>
            <a:r>
              <a:rPr lang="en-US" dirty="0" err="1"/>
              <a:t>creatine</a:t>
            </a:r>
            <a:r>
              <a:rPr lang="en-US" dirty="0"/>
              <a:t> </a:t>
            </a:r>
            <a:r>
              <a:rPr lang="en-US" dirty="0" smtClean="0"/>
              <a:t>kinase (CK)</a:t>
            </a:r>
            <a:endParaRPr lang="en-US" dirty="0"/>
          </a:p>
        </p:txBody>
      </p:sp>
      <p:sp>
        <p:nvSpPr>
          <p:cNvPr id="167" name="Google Shape;167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2078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9"/>
          <p:cNvSpPr txBox="1">
            <a:spLocks noGrp="1"/>
          </p:cNvSpPr>
          <p:nvPr>
            <p:ph type="title"/>
          </p:nvPr>
        </p:nvSpPr>
        <p:spPr>
          <a:xfrm>
            <a:off x="875598" y="0"/>
            <a:ext cx="7946284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3600" b="1" dirty="0" smtClean="0"/>
              <a:t>Consequences </a:t>
            </a:r>
            <a:r>
              <a:rPr lang="en-US" sz="3600" b="1" dirty="0"/>
              <a:t>and Complications of </a:t>
            </a:r>
            <a:r>
              <a:rPr lang="en-US" sz="3600" b="1" dirty="0" smtClean="0"/>
              <a:t>MI</a:t>
            </a:r>
            <a:endParaRPr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4" name="Google Shape;164;p19"/>
          <p:cNvSpPr txBox="1">
            <a:spLocks noGrp="1"/>
          </p:cNvSpPr>
          <p:nvPr>
            <p:ph type="body" idx="1"/>
          </p:nvPr>
        </p:nvSpPr>
        <p:spPr>
          <a:xfrm>
            <a:off x="698953" y="1165444"/>
            <a:ext cx="4226338" cy="3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1" i="1" dirty="0">
                <a:solidFill>
                  <a:srgbClr val="C00000"/>
                </a:solidFill>
              </a:rPr>
              <a:t>Arrhythmias</a:t>
            </a:r>
            <a:r>
              <a:rPr lang="en-US" i="1" dirty="0"/>
              <a:t>. </a:t>
            </a:r>
            <a:r>
              <a:rPr lang="en-US" dirty="0"/>
              <a:t>MIs lead to myocardial irritability </a:t>
            </a:r>
            <a:r>
              <a:rPr lang="en-US" dirty="0" smtClean="0"/>
              <a:t>&amp; conduction disturbances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can </a:t>
            </a:r>
            <a:r>
              <a:rPr lang="en-US" dirty="0"/>
              <a:t>cause </a:t>
            </a:r>
            <a:r>
              <a:rPr lang="en-US" b="1" dirty="0">
                <a:solidFill>
                  <a:srgbClr val="C00000"/>
                </a:solidFill>
              </a:rPr>
              <a:t>sudden </a:t>
            </a:r>
            <a:r>
              <a:rPr lang="en-US" b="1" dirty="0" smtClean="0">
                <a:solidFill>
                  <a:srgbClr val="C00000"/>
                </a:solidFill>
              </a:rPr>
              <a:t>cardiac death</a:t>
            </a:r>
            <a:r>
              <a:rPr lang="en-US" b="1" dirty="0">
                <a:solidFill>
                  <a:srgbClr val="C00000"/>
                </a:solidFill>
              </a:rPr>
              <a:t>.</a:t>
            </a:r>
          </a:p>
          <a:p>
            <a:r>
              <a:rPr lang="en-US" dirty="0" smtClean="0"/>
              <a:t>The </a:t>
            </a:r>
            <a:r>
              <a:rPr lang="en-US" dirty="0"/>
              <a:t>risk for </a:t>
            </a:r>
            <a:r>
              <a:rPr lang="en-US" dirty="0" smtClean="0"/>
              <a:t>serious arrhythmias </a:t>
            </a:r>
            <a:r>
              <a:rPr lang="en-US" dirty="0"/>
              <a:t>(e.g., ventricular fibrillation) is greatest </a:t>
            </a:r>
            <a:r>
              <a:rPr lang="en-US" dirty="0" smtClean="0"/>
              <a:t>in the </a:t>
            </a:r>
            <a:r>
              <a:rPr lang="en-US" dirty="0"/>
              <a:t>first hour </a:t>
            </a:r>
            <a:r>
              <a:rPr lang="en-US" dirty="0" smtClean="0"/>
              <a:t>&amp; declines </a:t>
            </a:r>
            <a:r>
              <a:rPr lang="en-US" dirty="0"/>
              <a:t>thereafter</a:t>
            </a:r>
            <a:r>
              <a:rPr lang="en-US" dirty="0" smtClean="0"/>
              <a:t>.</a:t>
            </a:r>
          </a:p>
          <a:p>
            <a:r>
              <a:rPr lang="en-US" dirty="0" smtClean="0"/>
              <a:t>Mostly before reaching the hospital.</a:t>
            </a:r>
            <a:endParaRPr lang="en-US" dirty="0"/>
          </a:p>
        </p:txBody>
      </p:sp>
      <p:sp>
        <p:nvSpPr>
          <p:cNvPr id="16" name="Google Shape;164;p19"/>
          <p:cNvSpPr txBox="1">
            <a:spLocks noGrp="1"/>
          </p:cNvSpPr>
          <p:nvPr>
            <p:ph type="body" idx="2"/>
          </p:nvPr>
        </p:nvSpPr>
        <p:spPr>
          <a:xfrm>
            <a:off x="4998027" y="1120416"/>
            <a:ext cx="3913910" cy="3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1" i="1" dirty="0">
                <a:solidFill>
                  <a:srgbClr val="C00000"/>
                </a:solidFill>
              </a:rPr>
              <a:t>Contractile dysfunction</a:t>
            </a:r>
            <a:r>
              <a:rPr lang="en-US" b="1" i="1" dirty="0"/>
              <a:t>.</a:t>
            </a:r>
            <a:r>
              <a:rPr lang="en-US" i="1" dirty="0"/>
              <a:t> </a:t>
            </a:r>
            <a:r>
              <a:rPr lang="en-US" dirty="0"/>
              <a:t>In general, MIs affect left </a:t>
            </a:r>
            <a:r>
              <a:rPr lang="en-US" dirty="0" smtClean="0"/>
              <a:t>ventricular pump </a:t>
            </a:r>
            <a:r>
              <a:rPr lang="en-US" dirty="0"/>
              <a:t>function in proportion to the volume </a:t>
            </a:r>
            <a:r>
              <a:rPr lang="en-US" dirty="0" smtClean="0"/>
              <a:t>of damage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b="1" i="1" dirty="0">
                <a:solidFill>
                  <a:srgbClr val="C00000"/>
                </a:solidFill>
              </a:rPr>
              <a:t>Cardiogenic shock</a:t>
            </a:r>
            <a:r>
              <a:rPr lang="en-US" dirty="0" smtClean="0"/>
              <a:t>. has </a:t>
            </a:r>
            <a:r>
              <a:rPr lang="en-US" dirty="0"/>
              <a:t>a nearly 70% mortality </a:t>
            </a:r>
            <a:r>
              <a:rPr lang="en-US" dirty="0" smtClean="0"/>
              <a:t>rate</a:t>
            </a:r>
          </a:p>
          <a:p>
            <a:r>
              <a:rPr lang="en-US" dirty="0" smtClean="0"/>
              <a:t>it </a:t>
            </a:r>
            <a:r>
              <a:rPr lang="en-US" dirty="0"/>
              <a:t>accounts for </a:t>
            </a:r>
            <a:r>
              <a:rPr lang="en-US" dirty="0" smtClean="0"/>
              <a:t>two thirds </a:t>
            </a:r>
            <a:r>
              <a:rPr lang="en-US" dirty="0"/>
              <a:t>of in-hospital deaths in those patients </a:t>
            </a:r>
            <a:r>
              <a:rPr lang="en-US" dirty="0" smtClean="0"/>
              <a:t>admitted for MI</a:t>
            </a:r>
            <a:endParaRPr lang="en-US" dirty="0"/>
          </a:p>
        </p:txBody>
      </p:sp>
      <p:sp>
        <p:nvSpPr>
          <p:cNvPr id="167" name="Google Shape;167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3857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9"/>
          <p:cNvSpPr txBox="1">
            <a:spLocks noGrp="1"/>
          </p:cNvSpPr>
          <p:nvPr>
            <p:ph type="title"/>
          </p:nvPr>
        </p:nvSpPr>
        <p:spPr>
          <a:xfrm>
            <a:off x="875598" y="0"/>
            <a:ext cx="7946284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3600" b="1" dirty="0" smtClean="0"/>
              <a:t>Consequences </a:t>
            </a:r>
            <a:r>
              <a:rPr lang="en-US" sz="3600" b="1" dirty="0"/>
              <a:t>and Complications of </a:t>
            </a:r>
            <a:r>
              <a:rPr lang="en-US" sz="3600" b="1" dirty="0" smtClean="0"/>
              <a:t>MI</a:t>
            </a:r>
            <a:endParaRPr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4" name="Google Shape;164;p19"/>
          <p:cNvSpPr txBox="1">
            <a:spLocks noGrp="1"/>
          </p:cNvSpPr>
          <p:nvPr>
            <p:ph type="body" idx="1"/>
          </p:nvPr>
        </p:nvSpPr>
        <p:spPr>
          <a:xfrm>
            <a:off x="782080" y="1144662"/>
            <a:ext cx="3852265" cy="3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1" i="1" dirty="0">
                <a:solidFill>
                  <a:srgbClr val="C00000"/>
                </a:solidFill>
              </a:rPr>
              <a:t>Papillary muscle </a:t>
            </a:r>
            <a:r>
              <a:rPr lang="en-US" b="1" i="1" dirty="0" smtClean="0">
                <a:solidFill>
                  <a:srgbClr val="C00000"/>
                </a:solidFill>
              </a:rPr>
              <a:t>dysfunction</a:t>
            </a:r>
            <a:r>
              <a:rPr lang="en-US" b="1" i="1" dirty="0" smtClean="0"/>
              <a:t>:</a:t>
            </a:r>
          </a:p>
          <a:p>
            <a:r>
              <a:rPr lang="en-US" b="1" i="1" dirty="0" smtClean="0"/>
              <a:t>They </a:t>
            </a:r>
            <a:r>
              <a:rPr lang="en-US" dirty="0" smtClean="0"/>
              <a:t>rupture </a:t>
            </a:r>
            <a:r>
              <a:rPr lang="en-US" dirty="0"/>
              <a:t>infrequently after </a:t>
            </a:r>
            <a:r>
              <a:rPr lang="en-US" dirty="0" smtClean="0"/>
              <a:t>MI..</a:t>
            </a:r>
          </a:p>
          <a:p>
            <a:r>
              <a:rPr lang="en-US" dirty="0" smtClean="0"/>
              <a:t>but they </a:t>
            </a:r>
            <a:r>
              <a:rPr lang="en-US" dirty="0"/>
              <a:t>often are </a:t>
            </a:r>
            <a:r>
              <a:rPr lang="en-US" dirty="0" smtClean="0"/>
              <a:t>dysfunctional &amp; poorly </a:t>
            </a:r>
            <a:r>
              <a:rPr lang="en-US" dirty="0"/>
              <a:t>contractile as a result of </a:t>
            </a:r>
            <a:r>
              <a:rPr lang="en-US" dirty="0" smtClean="0"/>
              <a:t>ischemia</a:t>
            </a:r>
            <a:r>
              <a:rPr lang="en-US" dirty="0"/>
              <a:t>.</a:t>
            </a:r>
          </a:p>
        </p:txBody>
      </p:sp>
      <p:sp>
        <p:nvSpPr>
          <p:cNvPr id="167" name="Google Shape;167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32</a:t>
            </a:fld>
            <a:endParaRPr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345" y="1256868"/>
            <a:ext cx="3684011" cy="3325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957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9"/>
          <p:cNvSpPr txBox="1">
            <a:spLocks noGrp="1"/>
          </p:cNvSpPr>
          <p:nvPr>
            <p:ph type="title"/>
          </p:nvPr>
        </p:nvSpPr>
        <p:spPr>
          <a:xfrm>
            <a:off x="875598" y="0"/>
            <a:ext cx="7946284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3600" b="1" dirty="0" smtClean="0"/>
              <a:t>Consequences </a:t>
            </a:r>
            <a:r>
              <a:rPr lang="en-US" sz="3600" b="1" dirty="0"/>
              <a:t>and Complications of </a:t>
            </a:r>
            <a:r>
              <a:rPr lang="en-US" sz="3600" b="1" dirty="0" smtClean="0"/>
              <a:t>MI</a:t>
            </a:r>
            <a:endParaRPr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4" name="Google Shape;164;p19"/>
          <p:cNvSpPr txBox="1">
            <a:spLocks noGrp="1"/>
          </p:cNvSpPr>
          <p:nvPr>
            <p:ph type="body" idx="1"/>
          </p:nvPr>
        </p:nvSpPr>
        <p:spPr>
          <a:xfrm>
            <a:off x="571500" y="1144662"/>
            <a:ext cx="4374573" cy="3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1" i="1" dirty="0">
                <a:solidFill>
                  <a:srgbClr val="C00000"/>
                </a:solidFill>
              </a:rPr>
              <a:t>Myocardial rupture</a:t>
            </a:r>
            <a:r>
              <a:rPr lang="en-US" i="1" dirty="0"/>
              <a:t>. </a:t>
            </a:r>
            <a:r>
              <a:rPr lang="en-US" dirty="0" smtClean="0"/>
              <a:t>1-5% of </a:t>
            </a:r>
            <a:r>
              <a:rPr lang="en-US" dirty="0"/>
              <a:t>MIs but is frequently fatal when it occurs. </a:t>
            </a:r>
            <a:endParaRPr lang="en-US" dirty="0" smtClean="0"/>
          </a:p>
          <a:p>
            <a:r>
              <a:rPr lang="en-US" dirty="0" smtClean="0"/>
              <a:t>Left ventricular free </a:t>
            </a:r>
            <a:r>
              <a:rPr lang="en-US" dirty="0"/>
              <a:t>wall rupture is most </a:t>
            </a:r>
            <a:r>
              <a:rPr lang="en-US" dirty="0" smtClean="0"/>
              <a:t>common.</a:t>
            </a:r>
          </a:p>
          <a:p>
            <a:r>
              <a:rPr lang="en-US" dirty="0" smtClean="0"/>
              <a:t>Rupture </a:t>
            </a:r>
            <a:r>
              <a:rPr lang="en-US" dirty="0"/>
              <a:t>occurs most </a:t>
            </a:r>
            <a:r>
              <a:rPr lang="en-US" dirty="0" smtClean="0"/>
              <a:t>commonly in </a:t>
            </a:r>
            <a:r>
              <a:rPr lang="en-US" dirty="0" smtClean="0">
                <a:solidFill>
                  <a:srgbClr val="C00000"/>
                </a:solidFill>
              </a:rPr>
              <a:t>3 </a:t>
            </a:r>
            <a:r>
              <a:rPr lang="en-US" dirty="0">
                <a:solidFill>
                  <a:srgbClr val="C00000"/>
                </a:solidFill>
              </a:rPr>
              <a:t>to 7 days </a:t>
            </a:r>
            <a:r>
              <a:rPr lang="en-US" dirty="0"/>
              <a:t>after </a:t>
            </a:r>
            <a:r>
              <a:rPr lang="en-US" dirty="0" smtClean="0"/>
              <a:t>infarction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healing </a:t>
            </a:r>
            <a:r>
              <a:rPr lang="en-US" dirty="0"/>
              <a:t>process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/>
              <a:t>lysis</a:t>
            </a:r>
            <a:r>
              <a:rPr lang="en-US" dirty="0" smtClean="0"/>
              <a:t> </a:t>
            </a:r>
            <a:r>
              <a:rPr lang="en-US" dirty="0"/>
              <a:t>of necrotic </a:t>
            </a:r>
            <a:r>
              <a:rPr lang="en-US" dirty="0" smtClean="0"/>
              <a:t>myocardium is </a:t>
            </a:r>
            <a:r>
              <a:rPr lang="en-US" dirty="0"/>
              <a:t>maximal </a:t>
            </a:r>
            <a:r>
              <a:rPr lang="en-US" dirty="0" smtClean="0"/>
              <a:t>&amp;  </a:t>
            </a:r>
            <a:r>
              <a:rPr lang="en-US" dirty="0"/>
              <a:t>infarct has been </a:t>
            </a:r>
            <a:r>
              <a:rPr lang="en-US" dirty="0" smtClean="0"/>
              <a:t>converted to </a:t>
            </a:r>
            <a:r>
              <a:rPr lang="en-US" dirty="0"/>
              <a:t>soft, friable granulation tissue. </a:t>
            </a:r>
          </a:p>
        </p:txBody>
      </p:sp>
      <p:sp>
        <p:nvSpPr>
          <p:cNvPr id="167" name="Google Shape;167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33</a:t>
            </a:fld>
            <a:endParaRPr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073" y="1350386"/>
            <a:ext cx="3735966" cy="319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589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9"/>
          <p:cNvSpPr txBox="1">
            <a:spLocks noGrp="1"/>
          </p:cNvSpPr>
          <p:nvPr>
            <p:ph type="title"/>
          </p:nvPr>
        </p:nvSpPr>
        <p:spPr>
          <a:xfrm>
            <a:off x="875598" y="0"/>
            <a:ext cx="7946284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3600" b="1" dirty="0" smtClean="0"/>
              <a:t>Consequences </a:t>
            </a:r>
            <a:r>
              <a:rPr lang="en-US" sz="3600" b="1" dirty="0"/>
              <a:t>and Complications of </a:t>
            </a:r>
            <a:r>
              <a:rPr lang="en-US" sz="3600" b="1" dirty="0" smtClean="0"/>
              <a:t>MI</a:t>
            </a:r>
            <a:endParaRPr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4" name="Google Shape;164;p19"/>
          <p:cNvSpPr txBox="1">
            <a:spLocks noGrp="1"/>
          </p:cNvSpPr>
          <p:nvPr>
            <p:ph type="body" idx="1"/>
          </p:nvPr>
        </p:nvSpPr>
        <p:spPr>
          <a:xfrm>
            <a:off x="696191" y="1350386"/>
            <a:ext cx="4010891" cy="3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1" i="1" dirty="0">
                <a:solidFill>
                  <a:srgbClr val="C00000"/>
                </a:solidFill>
              </a:rPr>
              <a:t>Pericarditis</a:t>
            </a:r>
            <a:r>
              <a:rPr lang="en-US" i="1" dirty="0"/>
              <a:t>. </a:t>
            </a:r>
            <a:r>
              <a:rPr lang="en-US" dirty="0" err="1"/>
              <a:t>Transmural</a:t>
            </a:r>
            <a:r>
              <a:rPr lang="en-US" dirty="0"/>
              <a:t> MIs can elicit a </a:t>
            </a:r>
            <a:r>
              <a:rPr lang="en-US" dirty="0" err="1" smtClean="0"/>
              <a:t>fibrinohemorrhagic</a:t>
            </a:r>
            <a:r>
              <a:rPr lang="en-US" dirty="0"/>
              <a:t> </a:t>
            </a:r>
            <a:r>
              <a:rPr lang="en-US" dirty="0" smtClean="0"/>
              <a:t>pericarditis.</a:t>
            </a:r>
          </a:p>
          <a:p>
            <a:r>
              <a:rPr lang="en-US" dirty="0" smtClean="0"/>
              <a:t>Typically </a:t>
            </a:r>
            <a:r>
              <a:rPr lang="en-US" dirty="0"/>
              <a:t>appears 2 to 3 </a:t>
            </a:r>
            <a:r>
              <a:rPr lang="en-US" dirty="0" smtClean="0"/>
              <a:t>days after </a:t>
            </a:r>
            <a:r>
              <a:rPr lang="en-US" dirty="0"/>
              <a:t>infarction and then gradually resolves over </a:t>
            </a:r>
            <a:r>
              <a:rPr lang="en-US" dirty="0" smtClean="0"/>
              <a:t>the next </a:t>
            </a:r>
            <a:r>
              <a:rPr lang="en-US" dirty="0"/>
              <a:t>few days</a:t>
            </a:r>
          </a:p>
        </p:txBody>
      </p:sp>
      <p:sp>
        <p:nvSpPr>
          <p:cNvPr id="167" name="Google Shape;167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34</a:t>
            </a:fld>
            <a:endParaRPr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809" y="1350386"/>
            <a:ext cx="3548929" cy="319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2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9"/>
          <p:cNvSpPr txBox="1">
            <a:spLocks noGrp="1"/>
          </p:cNvSpPr>
          <p:nvPr>
            <p:ph type="title"/>
          </p:nvPr>
        </p:nvSpPr>
        <p:spPr>
          <a:xfrm>
            <a:off x="875598" y="0"/>
            <a:ext cx="7946284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3600" b="1" dirty="0" smtClean="0"/>
              <a:t>Consequences </a:t>
            </a:r>
            <a:r>
              <a:rPr lang="en-US" sz="3600" b="1" dirty="0"/>
              <a:t>and Complications of </a:t>
            </a:r>
            <a:r>
              <a:rPr lang="en-US" sz="3600" b="1" dirty="0" smtClean="0"/>
              <a:t>MI</a:t>
            </a:r>
            <a:endParaRPr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4" name="Google Shape;164;p19"/>
          <p:cNvSpPr txBox="1">
            <a:spLocks noGrp="1"/>
          </p:cNvSpPr>
          <p:nvPr>
            <p:ph type="body" idx="1"/>
          </p:nvPr>
        </p:nvSpPr>
        <p:spPr>
          <a:xfrm>
            <a:off x="696191" y="1350386"/>
            <a:ext cx="4010891" cy="3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1" i="1" dirty="0">
                <a:solidFill>
                  <a:srgbClr val="C00000"/>
                </a:solidFill>
              </a:rPr>
              <a:t>Ventricular aneurysm. </a:t>
            </a:r>
            <a:r>
              <a:rPr lang="en-US" dirty="0"/>
              <a:t>A late complication, aneurysms </a:t>
            </a:r>
            <a:r>
              <a:rPr lang="en-US" dirty="0" smtClean="0"/>
              <a:t>of the </a:t>
            </a:r>
            <a:r>
              <a:rPr lang="en-US" dirty="0"/>
              <a:t>ventricle most commonly result from a large </a:t>
            </a:r>
            <a:r>
              <a:rPr lang="en-US" dirty="0" err="1" smtClean="0"/>
              <a:t>transmural</a:t>
            </a:r>
            <a:r>
              <a:rPr lang="en-US" dirty="0"/>
              <a:t> </a:t>
            </a:r>
            <a:r>
              <a:rPr lang="en-US" dirty="0" smtClean="0"/>
              <a:t>infarct </a:t>
            </a:r>
            <a:r>
              <a:rPr lang="en-US" dirty="0"/>
              <a:t>that heals with the </a:t>
            </a:r>
            <a:r>
              <a:rPr lang="en-US" dirty="0" smtClean="0"/>
              <a:t>formation of </a:t>
            </a:r>
            <a:r>
              <a:rPr lang="en-US" dirty="0"/>
              <a:t>a thinned wall of scar </a:t>
            </a:r>
            <a:r>
              <a:rPr lang="en-US" dirty="0" smtClean="0"/>
              <a:t>tissue, usually they</a:t>
            </a:r>
            <a:r>
              <a:rPr lang="en-US" dirty="0"/>
              <a:t> </a:t>
            </a:r>
            <a:r>
              <a:rPr lang="en-US" dirty="0" smtClean="0"/>
              <a:t>do </a:t>
            </a:r>
            <a:r>
              <a:rPr lang="en-US" dirty="0"/>
              <a:t>not rupture.</a:t>
            </a:r>
          </a:p>
        </p:txBody>
      </p:sp>
      <p:sp>
        <p:nvSpPr>
          <p:cNvPr id="167" name="Google Shape;167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35</a:t>
            </a:fld>
            <a:endParaRPr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637" y="1412731"/>
            <a:ext cx="3548930" cy="319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746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9"/>
          <p:cNvSpPr txBox="1">
            <a:spLocks noGrp="1"/>
          </p:cNvSpPr>
          <p:nvPr>
            <p:ph type="title"/>
          </p:nvPr>
        </p:nvSpPr>
        <p:spPr>
          <a:xfrm>
            <a:off x="875598" y="0"/>
            <a:ext cx="7946284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3600" b="1" dirty="0" smtClean="0"/>
              <a:t>Consequences </a:t>
            </a:r>
            <a:r>
              <a:rPr lang="en-US" sz="3600" b="1" dirty="0"/>
              <a:t>and Complications of </a:t>
            </a:r>
            <a:r>
              <a:rPr lang="en-US" sz="3600" b="1" dirty="0" smtClean="0"/>
              <a:t>MI</a:t>
            </a:r>
            <a:endParaRPr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4" name="Google Shape;164;p19"/>
          <p:cNvSpPr txBox="1">
            <a:spLocks noGrp="1"/>
          </p:cNvSpPr>
          <p:nvPr>
            <p:ph type="body" idx="1"/>
          </p:nvPr>
        </p:nvSpPr>
        <p:spPr>
          <a:xfrm>
            <a:off x="696191" y="1350386"/>
            <a:ext cx="4010891" cy="3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1" i="1" dirty="0">
                <a:solidFill>
                  <a:srgbClr val="C00000"/>
                </a:solidFill>
              </a:rPr>
              <a:t>Mural thrombus. </a:t>
            </a:r>
            <a:r>
              <a:rPr lang="en-US" dirty="0"/>
              <a:t>With any infarct, the combination </a:t>
            </a:r>
            <a:r>
              <a:rPr lang="en-US" dirty="0" smtClean="0"/>
              <a:t>of attenuated </a:t>
            </a:r>
            <a:r>
              <a:rPr lang="en-US" dirty="0"/>
              <a:t>myocardial contractility (causing stasis</a:t>
            </a:r>
            <a:r>
              <a:rPr lang="en-US" dirty="0" smtClean="0"/>
              <a:t>), chamber </a:t>
            </a:r>
            <a:r>
              <a:rPr lang="en-US" dirty="0"/>
              <a:t>dilation, </a:t>
            </a:r>
            <a:r>
              <a:rPr lang="en-US" dirty="0" smtClean="0"/>
              <a:t>&amp; </a:t>
            </a:r>
            <a:r>
              <a:rPr lang="en-US" dirty="0" err="1" smtClean="0"/>
              <a:t>endocardial</a:t>
            </a:r>
            <a:r>
              <a:rPr lang="en-US" dirty="0" smtClean="0"/>
              <a:t> </a:t>
            </a:r>
            <a:r>
              <a:rPr lang="en-US" dirty="0"/>
              <a:t>damage (causing </a:t>
            </a:r>
            <a:r>
              <a:rPr lang="en-US" dirty="0" smtClean="0"/>
              <a:t>a </a:t>
            </a:r>
            <a:r>
              <a:rPr lang="en-US" dirty="0" err="1" smtClean="0"/>
              <a:t>thrombogenic</a:t>
            </a:r>
            <a:r>
              <a:rPr lang="en-US" dirty="0" smtClean="0"/>
              <a:t> </a:t>
            </a:r>
            <a:r>
              <a:rPr lang="en-US" dirty="0"/>
              <a:t>surface) can foster </a:t>
            </a:r>
            <a:r>
              <a:rPr lang="en-US" i="1" dirty="0"/>
              <a:t>mural </a:t>
            </a:r>
            <a:r>
              <a:rPr lang="en-US" i="1" dirty="0" smtClean="0"/>
              <a:t>thrombosis </a:t>
            </a:r>
            <a:r>
              <a:rPr lang="en-US" dirty="0" smtClean="0"/>
              <a:t>eventually </a:t>
            </a:r>
            <a:r>
              <a:rPr lang="en-US" dirty="0"/>
              <a:t>leading to left-sided </a:t>
            </a:r>
            <a:r>
              <a:rPr lang="en-US" i="1" dirty="0"/>
              <a:t>thromboembolism.</a:t>
            </a:r>
            <a:endParaRPr lang="en-US" dirty="0"/>
          </a:p>
        </p:txBody>
      </p:sp>
      <p:sp>
        <p:nvSpPr>
          <p:cNvPr id="167" name="Google Shape;167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36</a:t>
            </a:fld>
            <a:endParaRPr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210" y="1402340"/>
            <a:ext cx="3740726" cy="319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457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9"/>
          <p:cNvSpPr txBox="1">
            <a:spLocks noGrp="1"/>
          </p:cNvSpPr>
          <p:nvPr>
            <p:ph type="title"/>
          </p:nvPr>
        </p:nvSpPr>
        <p:spPr>
          <a:xfrm>
            <a:off x="875598" y="0"/>
            <a:ext cx="6117484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3600" b="1" dirty="0"/>
              <a:t>Chronic Ischemic Heart Disease</a:t>
            </a:r>
            <a:endParaRPr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4" name="Google Shape;164;p19"/>
          <p:cNvSpPr txBox="1">
            <a:spLocks noGrp="1"/>
          </p:cNvSpPr>
          <p:nvPr>
            <p:ph type="body" idx="1"/>
          </p:nvPr>
        </p:nvSpPr>
        <p:spPr>
          <a:xfrm>
            <a:off x="782080" y="1144662"/>
            <a:ext cx="7925502" cy="3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200" b="1" dirty="0"/>
              <a:t>Chronic IHD, also called ischemic cardiomyopathy, </a:t>
            </a:r>
            <a:r>
              <a:rPr lang="en-US" sz="2200" b="1" dirty="0" smtClean="0"/>
              <a:t>is a progressive </a:t>
            </a:r>
            <a:r>
              <a:rPr lang="en-US" sz="2200" b="1" dirty="0"/>
              <a:t>heart failure secondary to ischemic </a:t>
            </a:r>
            <a:r>
              <a:rPr lang="en-US" sz="2200" b="1" dirty="0" smtClean="0"/>
              <a:t>myocardial damage</a:t>
            </a:r>
            <a:r>
              <a:rPr lang="en-US" sz="2200" dirty="0"/>
              <a:t>. </a:t>
            </a:r>
            <a:endParaRPr lang="en-US" sz="2200" dirty="0" smtClean="0"/>
          </a:p>
          <a:p>
            <a:r>
              <a:rPr lang="en-US" sz="2200" dirty="0" smtClean="0"/>
              <a:t>Mostly there is a known clinical history </a:t>
            </a:r>
            <a:r>
              <a:rPr lang="en-US" sz="2200" dirty="0"/>
              <a:t>of previous MI. </a:t>
            </a:r>
            <a:endParaRPr lang="en-US" sz="2200" dirty="0" smtClean="0"/>
          </a:p>
          <a:p>
            <a:r>
              <a:rPr lang="en-US" sz="2200" dirty="0" smtClean="0"/>
              <a:t>After </a:t>
            </a:r>
            <a:r>
              <a:rPr lang="en-US" sz="2200" dirty="0"/>
              <a:t>prior infarction(s), </a:t>
            </a:r>
            <a:r>
              <a:rPr lang="en-US" sz="2200" dirty="0" smtClean="0"/>
              <a:t>chronic IHD </a:t>
            </a:r>
            <a:r>
              <a:rPr lang="en-US" sz="2200" dirty="0"/>
              <a:t>appears when the compensatory mechanisms (e.g</a:t>
            </a:r>
            <a:r>
              <a:rPr lang="en-US" sz="2200" dirty="0" smtClean="0"/>
              <a:t>., hypertrophy</a:t>
            </a:r>
            <a:r>
              <a:rPr lang="en-US" sz="2200" dirty="0"/>
              <a:t>) of residual myocardium begin to fail. </a:t>
            </a:r>
            <a:endParaRPr lang="en-US" sz="2200" dirty="0" smtClean="0"/>
          </a:p>
        </p:txBody>
      </p:sp>
      <p:sp>
        <p:nvSpPr>
          <p:cNvPr id="167" name="Google Shape;167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257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844424" y="5598"/>
            <a:ext cx="5234257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600" b="1" dirty="0" smtClean="0"/>
              <a:t>Cardiac syndromes</a:t>
            </a:r>
            <a:r>
              <a:rPr lang="en-US" sz="3600" b="1" dirty="0"/>
              <a:t>:</a:t>
            </a:r>
            <a:endParaRPr sz="3600" b="1" dirty="0"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698950" y="1012227"/>
            <a:ext cx="6553905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indent="0">
              <a:buNone/>
            </a:pPr>
            <a:r>
              <a:rPr lang="en-US" sz="2200" dirty="0" smtClean="0"/>
              <a:t>IHD manifestations/ clinical presentations are </a:t>
            </a:r>
            <a:r>
              <a:rPr lang="en-US" sz="2200" dirty="0"/>
              <a:t>a direct consequence </a:t>
            </a:r>
            <a:r>
              <a:rPr lang="en-US" sz="2200" dirty="0" smtClean="0"/>
              <a:t>of insufficient </a:t>
            </a:r>
            <a:r>
              <a:rPr lang="en-US" sz="2200" dirty="0"/>
              <a:t>blood supply to the </a:t>
            </a:r>
            <a:r>
              <a:rPr lang="en-US" sz="2200" dirty="0" smtClean="0"/>
              <a:t>heart:</a:t>
            </a:r>
          </a:p>
          <a:p>
            <a:r>
              <a:rPr lang="en-US" sz="2200" i="1" dirty="0"/>
              <a:t>Angina </a:t>
            </a:r>
            <a:r>
              <a:rPr lang="en-US" sz="2200" i="1" dirty="0" smtClean="0"/>
              <a:t>pectoris.</a:t>
            </a:r>
          </a:p>
          <a:p>
            <a:r>
              <a:rPr lang="en-US" sz="2200" i="1" dirty="0"/>
              <a:t>Myocardial infarction (MI</a:t>
            </a:r>
            <a:r>
              <a:rPr lang="en-US" sz="2200" i="1" dirty="0" smtClean="0"/>
              <a:t>).</a:t>
            </a:r>
          </a:p>
          <a:p>
            <a:r>
              <a:rPr lang="en-US" sz="2200" i="1" dirty="0"/>
              <a:t>Chronic IHD with CHF</a:t>
            </a:r>
            <a:r>
              <a:rPr lang="en-US" sz="2200" i="1" dirty="0" smtClean="0"/>
              <a:t>.</a:t>
            </a:r>
          </a:p>
          <a:p>
            <a:r>
              <a:rPr lang="en-US" sz="2200" i="1" dirty="0"/>
              <a:t>Sudden cardiac death (SCD</a:t>
            </a:r>
            <a:r>
              <a:rPr lang="en-US" sz="2200" i="1" dirty="0" smtClean="0"/>
              <a:t>).</a:t>
            </a:r>
          </a:p>
          <a:p>
            <a:pPr marL="76200" indent="0">
              <a:buNone/>
            </a:pPr>
            <a:r>
              <a:rPr lang="en-US" sz="2200" b="1" i="1" dirty="0" smtClean="0"/>
              <a:t>Acute </a:t>
            </a:r>
            <a:r>
              <a:rPr lang="en-US" sz="2200" b="1" i="1" dirty="0"/>
              <a:t>coronary </a:t>
            </a:r>
            <a:r>
              <a:rPr lang="en-US" sz="2200" b="1" i="1" dirty="0" smtClean="0"/>
              <a:t>syndrome: </a:t>
            </a:r>
            <a:r>
              <a:rPr lang="en-US" sz="2200" dirty="0" smtClean="0"/>
              <a:t>any </a:t>
            </a:r>
            <a:r>
              <a:rPr lang="en-US" sz="2200" dirty="0"/>
              <a:t>of </a:t>
            </a:r>
            <a:r>
              <a:rPr lang="en-US" sz="2200" dirty="0" smtClean="0"/>
              <a:t>the three </a:t>
            </a:r>
            <a:r>
              <a:rPr lang="en-US" sz="2200" dirty="0"/>
              <a:t>catastrophic </a:t>
            </a:r>
            <a:r>
              <a:rPr lang="en-US" sz="2200" dirty="0" smtClean="0"/>
              <a:t>manifestations; </a:t>
            </a:r>
            <a:r>
              <a:rPr lang="en-US" sz="2200" dirty="0" smtClean="0">
                <a:solidFill>
                  <a:srgbClr val="FF0000"/>
                </a:solidFill>
              </a:rPr>
              <a:t>unstable angina, MI</a:t>
            </a:r>
            <a:r>
              <a:rPr lang="en-US" sz="2200" dirty="0">
                <a:solidFill>
                  <a:srgbClr val="FF0000"/>
                </a:solidFill>
              </a:rPr>
              <a:t>, </a:t>
            </a:r>
            <a:r>
              <a:rPr lang="en-US" sz="2200" dirty="0" smtClean="0">
                <a:solidFill>
                  <a:srgbClr val="FF0000"/>
                </a:solidFill>
              </a:rPr>
              <a:t>&amp; SCD</a:t>
            </a:r>
            <a:r>
              <a:rPr lang="en-US" sz="2200" dirty="0">
                <a:solidFill>
                  <a:srgbClr val="FF0000"/>
                </a:solidFill>
              </a:rPr>
              <a:t>.</a:t>
            </a:r>
            <a:endParaRPr lang="en-US" sz="2200" dirty="0" smtClean="0">
              <a:solidFill>
                <a:srgbClr val="FF0000"/>
              </a:solidFill>
            </a:endParaRPr>
          </a:p>
        </p:txBody>
      </p:sp>
      <p:sp>
        <p:nvSpPr>
          <p:cNvPr id="113" name="Google Shape;113;p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844424" y="5598"/>
            <a:ext cx="5234257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600" b="1" dirty="0"/>
              <a:t>Epidemiology</a:t>
            </a:r>
            <a:r>
              <a:rPr lang="en-US" sz="3600" dirty="0"/>
              <a:t> </a:t>
            </a:r>
            <a:r>
              <a:rPr lang="en-US" sz="3600" b="1" dirty="0" smtClean="0"/>
              <a:t>:</a:t>
            </a:r>
            <a:endParaRPr sz="3600" b="1" dirty="0"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698950" y="1101656"/>
            <a:ext cx="8320359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000" b="1" dirty="0" smtClean="0"/>
              <a:t>IHD is </a:t>
            </a:r>
            <a:r>
              <a:rPr lang="en-US" sz="2000" b="1" dirty="0"/>
              <a:t>the leading cause of morbidity </a:t>
            </a:r>
            <a:r>
              <a:rPr lang="en-US" sz="2000" b="1" dirty="0" smtClean="0"/>
              <a:t>&amp; mortality worldwide</a:t>
            </a:r>
            <a:endParaRPr lang="en-US" sz="2000" dirty="0"/>
          </a:p>
          <a:p>
            <a:r>
              <a:rPr lang="en-US" sz="2000" dirty="0" smtClean="0"/>
              <a:t>Since </a:t>
            </a:r>
            <a:r>
              <a:rPr lang="en-US" sz="2000" dirty="0"/>
              <a:t>peaking </a:t>
            </a:r>
            <a:r>
              <a:rPr lang="en-US" sz="2000" dirty="0" smtClean="0"/>
              <a:t>in 1963</a:t>
            </a:r>
            <a:r>
              <a:rPr lang="en-US" sz="2000" dirty="0"/>
              <a:t>, the mortality </a:t>
            </a:r>
            <a:r>
              <a:rPr lang="en-US" sz="2000" dirty="0" smtClean="0"/>
              <a:t>of IHD </a:t>
            </a:r>
            <a:r>
              <a:rPr lang="en-US" sz="2000" dirty="0"/>
              <a:t>in </a:t>
            </a:r>
            <a:r>
              <a:rPr lang="en-US" sz="2000" dirty="0" smtClean="0"/>
              <a:t>US has declined </a:t>
            </a:r>
            <a:r>
              <a:rPr lang="en-US" sz="2000" dirty="0"/>
              <a:t>by 50</a:t>
            </a:r>
            <a:r>
              <a:rPr lang="en-US" sz="2000" dirty="0" smtClean="0"/>
              <a:t>%?:</a:t>
            </a:r>
          </a:p>
          <a:p>
            <a:pPr marL="533400" indent="-457200">
              <a:buFont typeface="+mj-lt"/>
              <a:buAutoNum type="arabicPeriod"/>
            </a:pPr>
            <a:r>
              <a:rPr lang="en-US" sz="2000" u="sng" dirty="0"/>
              <a:t>I</a:t>
            </a:r>
            <a:r>
              <a:rPr lang="en-US" sz="2000" u="sng" dirty="0" smtClean="0"/>
              <a:t>nterventions to diminished </a:t>
            </a:r>
            <a:r>
              <a:rPr lang="en-US" sz="2000" i="1" u="sng" dirty="0" smtClean="0"/>
              <a:t>risk factors </a:t>
            </a:r>
            <a:r>
              <a:rPr lang="en-US" sz="2000" dirty="0" smtClean="0"/>
              <a:t>(atherosclerosis risk factors): smoking </a:t>
            </a:r>
            <a:r>
              <a:rPr lang="en-US" sz="2000" dirty="0"/>
              <a:t>cessation </a:t>
            </a:r>
            <a:r>
              <a:rPr lang="en-US" sz="2000" dirty="0" smtClean="0"/>
              <a:t>programs, hypertension &amp; diabetes </a:t>
            </a:r>
            <a:r>
              <a:rPr lang="en-US" sz="2000" dirty="0"/>
              <a:t>treatment, </a:t>
            </a:r>
            <a:r>
              <a:rPr lang="en-US" sz="2000" dirty="0" smtClean="0"/>
              <a:t>&amp; cholesterol lowering agents.</a:t>
            </a:r>
            <a:endParaRPr lang="en-US" sz="2000" dirty="0"/>
          </a:p>
          <a:p>
            <a:pPr marL="533400" indent="-457200">
              <a:buFont typeface="+mj-lt"/>
              <a:buAutoNum type="arabicPeriod"/>
            </a:pPr>
            <a:r>
              <a:rPr lang="en-US" sz="2000" dirty="0"/>
              <a:t>To a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lesser</a:t>
            </a:r>
            <a:r>
              <a:rPr lang="en-US" sz="2000" dirty="0"/>
              <a:t> extent, </a:t>
            </a:r>
            <a:r>
              <a:rPr lang="en-US" sz="2000" u="sng" dirty="0"/>
              <a:t>diagnostic </a:t>
            </a:r>
            <a:r>
              <a:rPr lang="en-US" sz="2000" u="sng" dirty="0" smtClean="0"/>
              <a:t>&amp; therapeutic advances</a:t>
            </a:r>
            <a:r>
              <a:rPr lang="en-US" sz="2000" dirty="0" smtClean="0"/>
              <a:t>; </a:t>
            </a:r>
            <a:r>
              <a:rPr lang="en-US" sz="2000" dirty="0"/>
              <a:t>aspirin prophylaxis, better arrhythmia control, </a:t>
            </a:r>
            <a:r>
              <a:rPr lang="en-US" sz="2000" dirty="0" smtClean="0"/>
              <a:t>CCUs, thrombolysis for MI, angioplasty &amp; endovascular stenting, &amp;  CABG surgery.</a:t>
            </a:r>
          </a:p>
          <a:p>
            <a:pPr marL="76200" indent="0">
              <a:buNone/>
            </a:pPr>
            <a:r>
              <a:rPr lang="en-US" sz="2000" dirty="0" smtClean="0"/>
              <a:t>Maintaining </a:t>
            </a:r>
            <a:r>
              <a:rPr lang="en-US" sz="2000" dirty="0"/>
              <a:t>this downward </a:t>
            </a:r>
            <a:r>
              <a:rPr lang="en-US" sz="2000" dirty="0" smtClean="0"/>
              <a:t>is challenging; longevity </a:t>
            </a:r>
            <a:r>
              <a:rPr lang="en-US" sz="2000" dirty="0"/>
              <a:t>of “baby boomers</a:t>
            </a:r>
            <a:r>
              <a:rPr lang="en-US" sz="2000" dirty="0" smtClean="0"/>
              <a:t>,” &amp; the epidemic of obesity.</a:t>
            </a:r>
          </a:p>
          <a:p>
            <a:endParaRPr lang="en-US" sz="2200" dirty="0" smtClean="0"/>
          </a:p>
        </p:txBody>
      </p:sp>
      <p:sp>
        <p:nvSpPr>
          <p:cNvPr id="113" name="Google Shape;113;p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27305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844424" y="5598"/>
            <a:ext cx="5234257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600" b="1" dirty="0" smtClean="0"/>
              <a:t>Pathogenesis</a:t>
            </a:r>
            <a:endParaRPr sz="3600" b="1" dirty="0"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698950" y="1174392"/>
            <a:ext cx="8133323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000" b="1" dirty="0" smtClean="0"/>
              <a:t>The dominant cause of IHD is inadequate </a:t>
            </a:r>
            <a:r>
              <a:rPr lang="en-US" sz="2000" b="1" dirty="0"/>
              <a:t>coronary </a:t>
            </a:r>
            <a:r>
              <a:rPr lang="en-US" sz="2000" b="1" dirty="0" smtClean="0"/>
              <a:t>perfusion relative </a:t>
            </a:r>
            <a:r>
              <a:rPr lang="en-US" sz="2000" b="1" dirty="0"/>
              <a:t>to myocardial </a:t>
            </a:r>
            <a:r>
              <a:rPr lang="en-US" sz="2000" b="1" dirty="0" smtClean="0"/>
              <a:t>demand</a:t>
            </a:r>
            <a:r>
              <a:rPr lang="en-US" sz="2000" b="1" dirty="0" smtClean="0">
                <a:sym typeface="Wingdings" pitchFamily="2" charset="2"/>
              </a:rPr>
              <a:t> the majority </a:t>
            </a:r>
            <a:r>
              <a:rPr lang="en-US" sz="2000" b="1" dirty="0" smtClean="0"/>
              <a:t>as </a:t>
            </a:r>
            <a:r>
              <a:rPr lang="en-US" sz="2000" b="1" dirty="0"/>
              <a:t>a </a:t>
            </a:r>
            <a:r>
              <a:rPr lang="en-US" sz="2000" b="1" dirty="0" smtClean="0"/>
              <a:t>consequence of </a:t>
            </a:r>
            <a:r>
              <a:rPr 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 preexisting (“fixed”) atherosclerotic occlusion of </a:t>
            </a:r>
            <a:r>
              <a:rPr lang="en-US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the coronary </a:t>
            </a:r>
            <a:r>
              <a:rPr 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arteries </a:t>
            </a:r>
            <a:r>
              <a:rPr lang="en-US" sz="2000" b="1" dirty="0" smtClean="0">
                <a:solidFill>
                  <a:srgbClr val="FF3300"/>
                </a:solidFill>
              </a:rPr>
              <a:t>&amp; new</a:t>
            </a:r>
            <a:r>
              <a:rPr lang="en-US" sz="2000" b="1" dirty="0">
                <a:solidFill>
                  <a:srgbClr val="FF3300"/>
                </a:solidFill>
              </a:rPr>
              <a:t>, superimposed </a:t>
            </a:r>
            <a:r>
              <a:rPr lang="en-US" sz="2000" b="1" dirty="0" smtClean="0">
                <a:solidFill>
                  <a:srgbClr val="FF3300"/>
                </a:solidFill>
              </a:rPr>
              <a:t>thrombosis </a:t>
            </a:r>
            <a:r>
              <a:rPr lang="en-US" sz="2000" b="1" dirty="0" smtClean="0">
                <a:solidFill>
                  <a:srgbClr val="CC0000"/>
                </a:solidFill>
              </a:rPr>
              <a:t>and/or </a:t>
            </a:r>
            <a:r>
              <a:rPr lang="en-US" sz="2000" b="1" dirty="0">
                <a:solidFill>
                  <a:srgbClr val="CC0000"/>
                </a:solidFill>
              </a:rPr>
              <a:t>vasospasm</a:t>
            </a:r>
            <a:r>
              <a:rPr lang="en-US" sz="2000" b="1" dirty="0" smtClean="0">
                <a:solidFill>
                  <a:srgbClr val="CC0000"/>
                </a:solidFill>
              </a:rPr>
              <a:t>.</a:t>
            </a:r>
          </a:p>
          <a:p>
            <a:r>
              <a:rPr lang="en-US" sz="2000" dirty="0"/>
              <a:t>Fixed </a:t>
            </a:r>
            <a:r>
              <a:rPr lang="en-US" sz="2000" dirty="0" smtClean="0"/>
              <a:t>obstructions </a:t>
            </a:r>
            <a:r>
              <a:rPr lang="en-US" sz="2000" u="sng" dirty="0" smtClean="0"/>
              <a:t>&lt;70</a:t>
            </a:r>
            <a:r>
              <a:rPr lang="en-US" sz="2000" u="sng" dirty="0"/>
              <a:t>% </a:t>
            </a:r>
            <a:r>
              <a:rPr lang="en-US" sz="2000" dirty="0"/>
              <a:t>of </a:t>
            </a:r>
            <a:r>
              <a:rPr lang="en-US" sz="2000" dirty="0" smtClean="0"/>
              <a:t>a vessel lumen: typically asymptomatic</a:t>
            </a:r>
            <a:r>
              <a:rPr lang="en-US" sz="2000" dirty="0"/>
              <a:t>, even </a:t>
            </a:r>
            <a:r>
              <a:rPr lang="en-US" sz="2000" dirty="0" smtClean="0"/>
              <a:t>with exertion</a:t>
            </a:r>
            <a:r>
              <a:rPr lang="en-US" sz="2000" dirty="0"/>
              <a:t>. </a:t>
            </a:r>
            <a:endParaRPr lang="en-US" sz="2000" dirty="0" smtClean="0"/>
          </a:p>
          <a:p>
            <a:r>
              <a:rPr lang="en-US" sz="2000" dirty="0"/>
              <a:t>O</a:t>
            </a:r>
            <a:r>
              <a:rPr lang="en-US" sz="2000" dirty="0" smtClean="0"/>
              <a:t>cclude </a:t>
            </a:r>
            <a:r>
              <a:rPr lang="en-US" sz="2000" u="sng" dirty="0" smtClean="0"/>
              <a:t>&gt; 70</a:t>
            </a:r>
            <a:r>
              <a:rPr lang="en-US" sz="2000" u="sng" dirty="0"/>
              <a:t>% </a:t>
            </a:r>
            <a:r>
              <a:rPr lang="en-US" sz="2000" dirty="0"/>
              <a:t>of a vessel </a:t>
            </a:r>
            <a:r>
              <a:rPr lang="en-US" sz="2000" dirty="0" smtClean="0"/>
              <a:t>lumen “critical stenosis”, generally symptomatic with exertion.</a:t>
            </a:r>
          </a:p>
          <a:p>
            <a:r>
              <a:rPr lang="en-US" sz="2000" dirty="0" smtClean="0"/>
              <a:t>Occludes </a:t>
            </a:r>
            <a:r>
              <a:rPr lang="en-US" sz="2000" u="sng" dirty="0" smtClean="0"/>
              <a:t>&gt; 90</a:t>
            </a:r>
            <a:r>
              <a:rPr lang="en-US" sz="2000" u="sng" dirty="0"/>
              <a:t>%</a:t>
            </a:r>
            <a:r>
              <a:rPr lang="en-US" sz="2000" dirty="0"/>
              <a:t> </a:t>
            </a:r>
            <a:r>
              <a:rPr lang="en-US" sz="2000" dirty="0" smtClean="0"/>
              <a:t>of </a:t>
            </a:r>
            <a:r>
              <a:rPr lang="en-US" sz="2000" dirty="0"/>
              <a:t>a vascular </a:t>
            </a:r>
            <a:r>
              <a:rPr lang="en-US" sz="2000" dirty="0" smtClean="0"/>
              <a:t>lumen: Symptoms </a:t>
            </a:r>
            <a:r>
              <a:rPr lang="en-US" sz="2000" dirty="0"/>
              <a:t>even at rest</a:t>
            </a:r>
            <a:endParaRPr lang="en-US" sz="2200" dirty="0" smtClean="0">
              <a:solidFill>
                <a:srgbClr val="CC0000"/>
              </a:solidFill>
            </a:endParaRPr>
          </a:p>
        </p:txBody>
      </p:sp>
      <p:sp>
        <p:nvSpPr>
          <p:cNvPr id="113" name="Google Shape;113;p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76129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844423" y="5598"/>
            <a:ext cx="6824067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600" b="1" dirty="0" smtClean="0"/>
              <a:t>Pathogenesis - </a:t>
            </a:r>
            <a:r>
              <a:rPr lang="en-US" sz="3600" b="1" dirty="0">
                <a:solidFill>
                  <a:srgbClr val="00B050"/>
                </a:solidFill>
              </a:rPr>
              <a:t>C</a:t>
            </a:r>
            <a:r>
              <a:rPr lang="en-US" sz="3600" b="1" dirty="0" smtClean="0">
                <a:solidFill>
                  <a:srgbClr val="00B050"/>
                </a:solidFill>
              </a:rPr>
              <a:t>ollateral </a:t>
            </a:r>
            <a:r>
              <a:rPr lang="en-US" sz="3600" b="1" dirty="0">
                <a:solidFill>
                  <a:srgbClr val="00B050"/>
                </a:solidFill>
              </a:rPr>
              <a:t>perfusion</a:t>
            </a:r>
            <a:endParaRPr sz="3600" b="1" dirty="0">
              <a:solidFill>
                <a:srgbClr val="00B050"/>
              </a:solidFill>
            </a:endParaRPr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698950" y="1174392"/>
            <a:ext cx="8133323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000" dirty="0" smtClean="0"/>
              <a:t>IF an </a:t>
            </a:r>
            <a:r>
              <a:rPr lang="en-US" sz="2000" dirty="0"/>
              <a:t>atherosclerotic lesion </a:t>
            </a:r>
            <a:r>
              <a:rPr lang="en-US" sz="2000" dirty="0" smtClean="0"/>
              <a:t>occludes </a:t>
            </a:r>
            <a:r>
              <a:rPr lang="en-US" sz="2000" dirty="0"/>
              <a:t>a coronary artery at </a:t>
            </a:r>
            <a:r>
              <a:rPr lang="en-US" sz="2000" u="sng" dirty="0"/>
              <a:t>a sufficiently </a:t>
            </a:r>
            <a:r>
              <a:rPr lang="en-US" sz="2000" u="sng" dirty="0" smtClean="0"/>
              <a:t>slow </a:t>
            </a:r>
            <a:r>
              <a:rPr lang="en-US" sz="2000" dirty="0" smtClean="0"/>
              <a:t>rate </a:t>
            </a:r>
            <a:r>
              <a:rPr lang="en-US" sz="2000" dirty="0"/>
              <a:t>over years, other </a:t>
            </a:r>
            <a:r>
              <a:rPr lang="en-US" sz="2000" dirty="0" smtClean="0"/>
              <a:t>vessels undergo remodeling &amp; provide compensatory </a:t>
            </a:r>
            <a:r>
              <a:rPr lang="en-US" sz="2000" dirty="0"/>
              <a:t>blood flow to </a:t>
            </a:r>
            <a:r>
              <a:rPr lang="en-US" sz="2000" dirty="0" smtClean="0"/>
              <a:t>the area </a:t>
            </a:r>
            <a:r>
              <a:rPr lang="en-US" sz="2000" dirty="0"/>
              <a:t>at </a:t>
            </a:r>
            <a:r>
              <a:rPr lang="en-US" sz="2000" dirty="0" smtClean="0"/>
              <a:t>risk </a:t>
            </a: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b="1" dirty="0">
                <a:solidFill>
                  <a:srgbClr val="00B050"/>
                </a:solidFill>
                <a:latin typeface="Dosis"/>
                <a:ea typeface="Dosis"/>
                <a:cs typeface="Dosis"/>
                <a:sym typeface="Dosis"/>
              </a:rPr>
              <a:t>collateral perfusion</a:t>
            </a:r>
            <a:r>
              <a:rPr lang="en-US" sz="2000" i="1" dirty="0"/>
              <a:t> </a:t>
            </a:r>
            <a:r>
              <a:rPr lang="en-US" sz="2000" dirty="0"/>
              <a:t>can </a:t>
            </a:r>
            <a:r>
              <a:rPr lang="en-US" sz="2000" dirty="0" smtClean="0"/>
              <a:t>subsequently protect </a:t>
            </a:r>
            <a:r>
              <a:rPr lang="en-US" sz="2000" dirty="0"/>
              <a:t>against </a:t>
            </a:r>
            <a:r>
              <a:rPr lang="en-US" sz="2000" dirty="0" smtClean="0"/>
              <a:t>MI.</a:t>
            </a:r>
          </a:p>
          <a:p>
            <a:r>
              <a:rPr lang="en-US" sz="2000" dirty="0"/>
              <a:t>W</a:t>
            </a:r>
            <a:r>
              <a:rPr lang="en-US" sz="2000" dirty="0" smtClean="0"/>
              <a:t>ith </a:t>
            </a:r>
            <a:r>
              <a:rPr lang="en-US" sz="2000" dirty="0" smtClean="0">
                <a:solidFill>
                  <a:srgbClr val="C00000"/>
                </a:solidFill>
              </a:rPr>
              <a:t>acute coronary blockage</a:t>
            </a:r>
            <a:r>
              <a:rPr lang="en-US" sz="2000" dirty="0" smtClean="0"/>
              <a:t>, there is no time for collateral flow to develop and </a:t>
            </a:r>
            <a:r>
              <a:rPr lang="en-US" sz="2000" dirty="0"/>
              <a:t>infarction results.</a:t>
            </a:r>
            <a:endParaRPr lang="en-US" sz="2200" dirty="0" smtClean="0">
              <a:solidFill>
                <a:srgbClr val="CC0000"/>
              </a:solidFill>
            </a:endParaRPr>
          </a:p>
        </p:txBody>
      </p:sp>
      <p:sp>
        <p:nvSpPr>
          <p:cNvPr id="113" name="Google Shape;113;p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3317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844422" y="197426"/>
            <a:ext cx="8174887" cy="9481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200" b="1" dirty="0"/>
              <a:t>Acute Plaque Change</a:t>
            </a:r>
            <a:endParaRPr sz="2800" b="1" dirty="0">
              <a:solidFill>
                <a:srgbClr val="00B050"/>
              </a:solidFill>
            </a:endParaRPr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698950" y="1174392"/>
            <a:ext cx="8133323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1" dirty="0" smtClean="0"/>
              <a:t>In most </a:t>
            </a:r>
            <a:r>
              <a:rPr lang="en-US" b="1" dirty="0"/>
              <a:t>patients, unstable angina, infarction, </a:t>
            </a:r>
            <a:r>
              <a:rPr lang="en-US" b="1" dirty="0" smtClean="0"/>
              <a:t>&amp; sudden cardiac </a:t>
            </a:r>
            <a:r>
              <a:rPr lang="en-US" b="1" dirty="0"/>
              <a:t>death occur because of abrupt plaque change </a:t>
            </a:r>
            <a:r>
              <a:rPr lang="en-US" b="1" dirty="0" smtClean="0"/>
              <a:t>followed by </a:t>
            </a:r>
            <a:r>
              <a:rPr lang="en-US" b="1" dirty="0"/>
              <a:t>thrombosis—hence the term </a:t>
            </a:r>
            <a:r>
              <a:rPr lang="en-US" b="1" i="1" dirty="0"/>
              <a:t>acute </a:t>
            </a:r>
            <a:r>
              <a:rPr lang="en-US" b="1" i="1" dirty="0" smtClean="0"/>
              <a:t>coronary syndrome.</a:t>
            </a:r>
          </a:p>
          <a:p>
            <a:pPr marL="533400" indent="-457200">
              <a:buFont typeface="+mj-lt"/>
              <a:buAutoNum type="arabicPeriod"/>
            </a:pPr>
            <a:r>
              <a:rPr lang="en-US" sz="2200" i="1" dirty="0" smtClean="0"/>
              <a:t>Rupture</a:t>
            </a:r>
            <a:r>
              <a:rPr lang="en-US" sz="2200" i="1" dirty="0"/>
              <a:t>, </a:t>
            </a:r>
            <a:r>
              <a:rPr lang="en-US" sz="2200" i="1" dirty="0" smtClean="0"/>
              <a:t>erosions, fissuring</a:t>
            </a:r>
            <a:r>
              <a:rPr lang="en-US" sz="2200" i="1" dirty="0"/>
              <a:t>, or ulceration of plaques </a:t>
            </a:r>
            <a:r>
              <a:rPr lang="en-US" sz="2200" i="1" dirty="0" smtClean="0"/>
              <a:t>expose </a:t>
            </a:r>
            <a:r>
              <a:rPr lang="en-US" sz="2200" i="1" dirty="0"/>
              <a:t>highly </a:t>
            </a:r>
            <a:r>
              <a:rPr lang="en-US" sz="2200" i="1" dirty="0" err="1">
                <a:solidFill>
                  <a:srgbClr val="C00000"/>
                </a:solidFill>
              </a:rPr>
              <a:t>thrombogenic</a:t>
            </a:r>
            <a:r>
              <a:rPr lang="en-US" sz="2200" i="1" dirty="0"/>
              <a:t> </a:t>
            </a:r>
            <a:r>
              <a:rPr lang="en-US" sz="2200" i="1" u="sng" dirty="0"/>
              <a:t>constituents</a:t>
            </a:r>
            <a:r>
              <a:rPr lang="en-US" sz="2200" i="1" dirty="0"/>
              <a:t> or </a:t>
            </a:r>
            <a:r>
              <a:rPr lang="en-US" sz="2200" i="1" u="sng" dirty="0"/>
              <a:t>underlying </a:t>
            </a:r>
            <a:r>
              <a:rPr lang="en-US" sz="2200" i="1" u="sng" dirty="0" err="1" smtClean="0"/>
              <a:t>subendothelial</a:t>
            </a:r>
            <a:r>
              <a:rPr lang="en-US" sz="2200" i="1" u="sng" dirty="0"/>
              <a:t> </a:t>
            </a:r>
            <a:r>
              <a:rPr lang="en-US" sz="2200" i="1" u="sng" dirty="0" smtClean="0"/>
              <a:t>basement membrane</a:t>
            </a:r>
            <a:r>
              <a:rPr lang="en-US" sz="2200" i="1" dirty="0"/>
              <a:t> </a:t>
            </a:r>
            <a:r>
              <a:rPr lang="en-US" sz="2200" i="1" dirty="0" smtClean="0">
                <a:sym typeface="Wingdings" pitchFamily="2" charset="2"/>
              </a:rPr>
              <a:t>  </a:t>
            </a:r>
            <a:r>
              <a:rPr lang="en-US" sz="2200" i="1" dirty="0" smtClean="0"/>
              <a:t>rapid </a:t>
            </a:r>
            <a:r>
              <a:rPr lang="en-US" sz="2200" i="1" dirty="0">
                <a:solidFill>
                  <a:srgbClr val="C00000"/>
                </a:solidFill>
              </a:rPr>
              <a:t>thrombosis</a:t>
            </a:r>
            <a:r>
              <a:rPr lang="en-US" sz="2200" i="1" dirty="0"/>
              <a:t>.</a:t>
            </a:r>
            <a:r>
              <a:rPr lang="en-US" sz="2200" b="1" i="1" dirty="0" smtClean="0"/>
              <a:t> </a:t>
            </a:r>
          </a:p>
          <a:p>
            <a:pPr marL="533400" indent="-457200">
              <a:buFont typeface="+mj-lt"/>
              <a:buAutoNum type="arabicPeriod"/>
            </a:pPr>
            <a:r>
              <a:rPr lang="en-US" sz="2200" i="1" dirty="0"/>
              <a:t>Also </a:t>
            </a:r>
            <a:r>
              <a:rPr lang="en-US" sz="2200" i="1" dirty="0">
                <a:solidFill>
                  <a:srgbClr val="C00000"/>
                </a:solidFill>
              </a:rPr>
              <a:t>hemorrhage</a:t>
            </a:r>
            <a:r>
              <a:rPr lang="en-US" sz="2200" i="1" dirty="0"/>
              <a:t> into the core of plaques can </a:t>
            </a:r>
            <a:r>
              <a:rPr lang="en-US" sz="2200" i="1" dirty="0" smtClean="0"/>
              <a:t>expand its volume </a:t>
            </a:r>
            <a:r>
              <a:rPr lang="en-US" sz="2200" i="1" dirty="0" smtClean="0">
                <a:sym typeface="Wingdings" pitchFamily="2" charset="2"/>
              </a:rPr>
              <a:t> </a:t>
            </a:r>
            <a:r>
              <a:rPr lang="en-US" sz="2200" i="1" dirty="0" smtClean="0"/>
              <a:t>acutely </a:t>
            </a:r>
            <a:r>
              <a:rPr lang="en-US" sz="2200" i="1" dirty="0"/>
              <a:t>exacerbating the </a:t>
            </a:r>
            <a:r>
              <a:rPr lang="en-US" sz="2200" i="1" dirty="0" smtClean="0"/>
              <a:t>luminal </a:t>
            </a:r>
            <a:r>
              <a:rPr lang="en-US" sz="2200" i="1" dirty="0"/>
              <a:t>occlusion.</a:t>
            </a:r>
          </a:p>
        </p:txBody>
      </p:sp>
      <p:sp>
        <p:nvSpPr>
          <p:cNvPr id="113" name="Google Shape;113;p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692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936" y="-103909"/>
            <a:ext cx="6182591" cy="524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10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7FDE7D708FE845A62A02956B3FD4F6" ma:contentTypeVersion="7" ma:contentTypeDescription="Create a new document." ma:contentTypeScope="" ma:versionID="57f8917420caa576ed3efd9115bcb4ba">
  <xsd:schema xmlns:xsd="http://www.w3.org/2001/XMLSchema" xmlns:xs="http://www.w3.org/2001/XMLSchema" xmlns:p="http://schemas.microsoft.com/office/2006/metadata/properties" xmlns:ns2="95982555-10ae-48fc-bacb-d01f372ff3df" targetNamespace="http://schemas.microsoft.com/office/2006/metadata/properties" ma:root="true" ma:fieldsID="ffe6455017f6d2b21732d9aeeafff712" ns2:_="">
    <xsd:import namespace="95982555-10ae-48fc-bacb-d01f372ff3d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982555-10ae-48fc-bacb-d01f372ff3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4188F24-43BD-4C44-B880-C0F2653E11C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EB18DB1-1102-44D2-BF30-CEE9C1BDBBE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3407163-0E2D-4148-A750-5E5DAA7FD4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5982555-10ae-48fc-bacb-d01f372ff3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726</TotalTime>
  <Words>1909</Words>
  <Application>Microsoft Office PowerPoint</Application>
  <PresentationFormat>On-screen Show (16:9)</PresentationFormat>
  <Paragraphs>169</Paragraphs>
  <Slides>37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Dosis</vt:lpstr>
      <vt:lpstr>Wingdings</vt:lpstr>
      <vt:lpstr>Algerian</vt:lpstr>
      <vt:lpstr>Tahoma</vt:lpstr>
      <vt:lpstr>Source Sans Pro</vt:lpstr>
      <vt:lpstr>Wingdings 3</vt:lpstr>
      <vt:lpstr>Century Gothic</vt:lpstr>
      <vt:lpstr>Arial</vt:lpstr>
      <vt:lpstr>Wisp</vt:lpstr>
      <vt:lpstr>Ischemic Heart Disease</vt:lpstr>
      <vt:lpstr>Ischemic Heart Disease (IHD)</vt:lpstr>
      <vt:lpstr>Ischemic Heart Disease (IHD)</vt:lpstr>
      <vt:lpstr>Cardiac syndromes:</vt:lpstr>
      <vt:lpstr>Epidemiology :</vt:lpstr>
      <vt:lpstr>Pathogenesis</vt:lpstr>
      <vt:lpstr>Pathogenesis - Collateral perfusion</vt:lpstr>
      <vt:lpstr>Acute Plaque Change</vt:lpstr>
      <vt:lpstr>PowerPoint Presentation</vt:lpstr>
      <vt:lpstr>Angina Pectoris</vt:lpstr>
      <vt:lpstr>Angina Pectoris - variants</vt:lpstr>
      <vt:lpstr>Angina Pectoris - variants</vt:lpstr>
      <vt:lpstr>Angina Pectoris - variants</vt:lpstr>
      <vt:lpstr>Myocardial Infarction</vt:lpstr>
      <vt:lpstr>Myocardial Infarction</vt:lpstr>
      <vt:lpstr>Pathogenesis – Sequence of events underlies most MIs</vt:lpstr>
      <vt:lpstr>MI - Patterns of Infarction</vt:lpstr>
      <vt:lpstr>MI - Patterns of Infarction (distribution )</vt:lpstr>
      <vt:lpstr>MI - Patterns of Infarction (size of vessel &amp; collateral)</vt:lpstr>
      <vt:lpstr>MI - Patterns of Infarction (size of vessel &amp; collateral)</vt:lpstr>
      <vt:lpstr>MI - Patterns of Infarction (size of vessel &amp; collateral)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 – Clinical features </vt:lpstr>
      <vt:lpstr>MI – Clinical features </vt:lpstr>
      <vt:lpstr>Consequences and Complications of MI</vt:lpstr>
      <vt:lpstr>Consequences and Complications of MI</vt:lpstr>
      <vt:lpstr>Consequences and Complications of MI</vt:lpstr>
      <vt:lpstr>Consequences and Complications of MI</vt:lpstr>
      <vt:lpstr>Consequences and Complications of MI</vt:lpstr>
      <vt:lpstr>Consequences and Complications of MI</vt:lpstr>
      <vt:lpstr>Chronic Ischemic Heart Disease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Ishcemic Heart Disease</dc:title>
  <dc:creator>mohammed hayel</dc:creator>
  <cp:lastModifiedBy>Admin</cp:lastModifiedBy>
  <cp:revision>92</cp:revision>
  <dcterms:modified xsi:type="dcterms:W3CDTF">2022-11-15T07:58:17Z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0x010100D17FDE7D708FE845A62A02956B3FD4F6</vt:lpwstr>
  </property>
</Properties>
</file>