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96" r:id="rId6"/>
  </p:sldMasterIdLst>
  <p:notesMasterIdLst>
    <p:notesMasterId r:id="rId59"/>
  </p:notesMasterIdLst>
  <p:sldIdLst>
    <p:sldId id="280" r:id="rId7"/>
    <p:sldId id="281" r:id="rId8"/>
    <p:sldId id="282" r:id="rId9"/>
    <p:sldId id="283" r:id="rId10"/>
    <p:sldId id="284" r:id="rId11"/>
    <p:sldId id="285" r:id="rId12"/>
    <p:sldId id="286" r:id="rId13"/>
    <p:sldId id="287" r:id="rId14"/>
    <p:sldId id="288" r:id="rId15"/>
    <p:sldId id="289" r:id="rId16"/>
    <p:sldId id="266" r:id="rId17"/>
    <p:sldId id="290" r:id="rId18"/>
    <p:sldId id="268" r:id="rId19"/>
    <p:sldId id="269" r:id="rId20"/>
    <p:sldId id="291" r:id="rId21"/>
    <p:sldId id="270" r:id="rId22"/>
    <p:sldId id="272" r:id="rId23"/>
    <p:sldId id="273" r:id="rId24"/>
    <p:sldId id="274" r:id="rId25"/>
    <p:sldId id="292" r:id="rId26"/>
    <p:sldId id="293" r:id="rId27"/>
    <p:sldId id="294" r:id="rId28"/>
    <p:sldId id="295" r:id="rId29"/>
    <p:sldId id="329" r:id="rId30"/>
    <p:sldId id="330" r:id="rId31"/>
    <p:sldId id="332" r:id="rId32"/>
    <p:sldId id="331" r:id="rId33"/>
    <p:sldId id="321" r:id="rId34"/>
    <p:sldId id="322" r:id="rId35"/>
    <p:sldId id="325" r:id="rId36"/>
    <p:sldId id="326" r:id="rId37"/>
    <p:sldId id="327" r:id="rId38"/>
    <p:sldId id="328" r:id="rId39"/>
    <p:sldId id="323" r:id="rId40"/>
    <p:sldId id="324" r:id="rId41"/>
    <p:sldId id="256" r:id="rId42"/>
    <p:sldId id="277" r:id="rId43"/>
    <p:sldId id="257" r:id="rId44"/>
    <p:sldId id="278" r:id="rId45"/>
    <p:sldId id="275" r:id="rId46"/>
    <p:sldId id="258" r:id="rId47"/>
    <p:sldId id="263" r:id="rId48"/>
    <p:sldId id="264" r:id="rId49"/>
    <p:sldId id="271" r:id="rId50"/>
    <p:sldId id="265" r:id="rId51"/>
    <p:sldId id="259" r:id="rId52"/>
    <p:sldId id="276" r:id="rId53"/>
    <p:sldId id="279" r:id="rId54"/>
    <p:sldId id="261" r:id="rId55"/>
    <p:sldId id="267" r:id="rId56"/>
    <p:sldId id="260" r:id="rId57"/>
    <p:sldId id="262"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3" autoAdjust="0"/>
    <p:restoredTop sz="94061" autoAdjust="0"/>
  </p:normalViewPr>
  <p:slideViewPr>
    <p:cSldViewPr snapToGrid="0">
      <p:cViewPr varScale="1">
        <p:scale>
          <a:sx n="70" d="100"/>
          <a:sy n="70" d="100"/>
        </p:scale>
        <p:origin x="64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7E91EA-0D02-4D67-9721-B5D059EE888E}"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A0A1E5C7-A10E-491F-B070-B9BE725AA813}">
      <dgm:prSet phldrT="[Text]"/>
      <dgm:spPr/>
      <dgm:t>
        <a:bodyPr/>
        <a:lstStyle/>
        <a:p>
          <a:r>
            <a:rPr lang="en-US" dirty="0">
              <a:latin typeface="Baskerville Old Face" panose="02020602080505020303" pitchFamily="18" charset="0"/>
            </a:rPr>
            <a:t> LABOUR</a:t>
          </a:r>
        </a:p>
      </dgm:t>
    </dgm:pt>
    <dgm:pt modelId="{0DB01C6E-8882-4B4E-9007-5C5D910EC22B}" type="parTrans" cxnId="{25252ABE-B469-4AE3-A941-8F4161A0C2E3}">
      <dgm:prSet/>
      <dgm:spPr/>
      <dgm:t>
        <a:bodyPr/>
        <a:lstStyle/>
        <a:p>
          <a:endParaRPr lang="en-US"/>
        </a:p>
      </dgm:t>
    </dgm:pt>
    <dgm:pt modelId="{9DBA58E7-E983-4EE2-B541-12D3614368F9}" type="sibTrans" cxnId="{25252ABE-B469-4AE3-A941-8F4161A0C2E3}">
      <dgm:prSet/>
      <dgm:spPr/>
      <dgm:t>
        <a:bodyPr/>
        <a:lstStyle/>
        <a:p>
          <a:endParaRPr lang="en-US"/>
        </a:p>
      </dgm:t>
    </dgm:pt>
    <dgm:pt modelId="{1638E650-9CF8-4A31-9A43-4CCE99F306FF}">
      <dgm:prSet phldrT="[Text]" phldr="1"/>
      <dgm:spPr/>
      <dgm:t>
        <a:bodyPr/>
        <a:lstStyle/>
        <a:p>
          <a:endParaRPr lang="en-US" dirty="0">
            <a:latin typeface="Baskerville Old Face" panose="02020602080505020303" pitchFamily="18" charset="0"/>
          </a:endParaRPr>
        </a:p>
      </dgm:t>
    </dgm:pt>
    <dgm:pt modelId="{BE4A5AF2-4D87-41C0-8E67-081C50465E5C}" type="parTrans" cxnId="{F1261615-942D-42B0-9E87-31CD52454BD4}">
      <dgm:prSet/>
      <dgm:spPr/>
      <dgm:t>
        <a:bodyPr/>
        <a:lstStyle/>
        <a:p>
          <a:endParaRPr lang="en-US"/>
        </a:p>
      </dgm:t>
    </dgm:pt>
    <dgm:pt modelId="{FE250FFA-9E27-44E5-A8AC-C165569C6C0E}" type="sibTrans" cxnId="{F1261615-942D-42B0-9E87-31CD52454BD4}">
      <dgm:prSet/>
      <dgm:spPr/>
      <dgm:t>
        <a:bodyPr/>
        <a:lstStyle/>
        <a:p>
          <a:endParaRPr lang="en-US"/>
        </a:p>
      </dgm:t>
    </dgm:pt>
    <dgm:pt modelId="{C3688691-45D5-4269-B093-CF25855186A0}">
      <dgm:prSet phldrT="[Text]" custT="1"/>
      <dgm:spPr/>
      <dgm:t>
        <a:bodyPr/>
        <a:lstStyle/>
        <a:p>
          <a:r>
            <a:rPr lang="en-US" sz="3100" kern="1200" dirty="0">
              <a:latin typeface="Baskerville Old Face" panose="02020602080505020303" pitchFamily="18" charset="0"/>
            </a:rPr>
            <a:t> PLACENTAL </a:t>
          </a:r>
          <a:r>
            <a:rPr lang="en-US" sz="3100" kern="1200" dirty="0">
              <a:solidFill>
                <a:schemeClr val="tx1"/>
              </a:solidFill>
              <a:latin typeface="Baskerville Old Face" panose="02020602080505020303" pitchFamily="18" charset="0"/>
              <a:ea typeface="+mj-ea"/>
              <a:cs typeface="+mj-cs"/>
            </a:rPr>
            <a:t>ABRUPTION</a:t>
          </a:r>
        </a:p>
      </dgm:t>
    </dgm:pt>
    <dgm:pt modelId="{98DF1B2C-D9E0-460C-AF51-E22D38E85CFF}" type="parTrans" cxnId="{74D8307D-6DDC-41D9-B32C-4FF561C40817}">
      <dgm:prSet/>
      <dgm:spPr/>
      <dgm:t>
        <a:bodyPr/>
        <a:lstStyle/>
        <a:p>
          <a:endParaRPr lang="en-US"/>
        </a:p>
      </dgm:t>
    </dgm:pt>
    <dgm:pt modelId="{791DB622-588E-4C79-946F-A98080AA17BE}" type="sibTrans" cxnId="{74D8307D-6DDC-41D9-B32C-4FF561C40817}">
      <dgm:prSet/>
      <dgm:spPr/>
      <dgm:t>
        <a:bodyPr/>
        <a:lstStyle/>
        <a:p>
          <a:endParaRPr lang="en-US"/>
        </a:p>
      </dgm:t>
    </dgm:pt>
    <dgm:pt modelId="{8BFA9C8E-DC31-4C39-91AF-7CC720AD3B28}">
      <dgm:prSet phldrT="[Text]" phldr="1"/>
      <dgm:spPr/>
      <dgm:t>
        <a:bodyPr/>
        <a:lstStyle/>
        <a:p>
          <a:endParaRPr lang="en-US">
            <a:latin typeface="Baskerville Old Face" panose="02020602080505020303" pitchFamily="18" charset="0"/>
          </a:endParaRPr>
        </a:p>
      </dgm:t>
    </dgm:pt>
    <dgm:pt modelId="{00365315-C8C6-4642-BFF4-2198BB9FCB8B}" type="parTrans" cxnId="{A21D2E75-49E8-4114-913A-8F52454F493C}">
      <dgm:prSet/>
      <dgm:spPr/>
      <dgm:t>
        <a:bodyPr/>
        <a:lstStyle/>
        <a:p>
          <a:endParaRPr lang="en-US"/>
        </a:p>
      </dgm:t>
    </dgm:pt>
    <dgm:pt modelId="{4DE21A31-D5A8-4889-934D-5E8089250A0D}" type="sibTrans" cxnId="{A21D2E75-49E8-4114-913A-8F52454F493C}">
      <dgm:prSet/>
      <dgm:spPr/>
      <dgm:t>
        <a:bodyPr/>
        <a:lstStyle/>
        <a:p>
          <a:endParaRPr lang="en-US"/>
        </a:p>
      </dgm:t>
    </dgm:pt>
    <dgm:pt modelId="{63D5AA56-B6A8-4DDB-87F9-4CF2E47C9EF1}">
      <dgm:prSet phldrT="[Text]"/>
      <dgm:spPr/>
      <dgm:t>
        <a:bodyPr/>
        <a:lstStyle/>
        <a:p>
          <a:r>
            <a:rPr lang="en-US" dirty="0">
              <a:latin typeface="Baskerville Old Face" panose="02020602080505020303" pitchFamily="18" charset="0"/>
            </a:rPr>
            <a:t> SEVERE PRE-ECLAMPSIA AND HELLP SYNDROME</a:t>
          </a:r>
        </a:p>
      </dgm:t>
    </dgm:pt>
    <dgm:pt modelId="{76E70D02-CB95-4299-B60A-5C9ED9B70385}" type="parTrans" cxnId="{696C3F16-E385-4C91-8361-06E8167C9A30}">
      <dgm:prSet/>
      <dgm:spPr/>
      <dgm:t>
        <a:bodyPr/>
        <a:lstStyle/>
        <a:p>
          <a:endParaRPr lang="en-US"/>
        </a:p>
      </dgm:t>
    </dgm:pt>
    <dgm:pt modelId="{2F234373-A2B2-4438-8CBF-E6E6E769C85B}" type="sibTrans" cxnId="{696C3F16-E385-4C91-8361-06E8167C9A30}">
      <dgm:prSet/>
      <dgm:spPr/>
      <dgm:t>
        <a:bodyPr/>
        <a:lstStyle/>
        <a:p>
          <a:endParaRPr lang="en-US"/>
        </a:p>
      </dgm:t>
    </dgm:pt>
    <dgm:pt modelId="{A4797763-7F7C-419E-B0FB-70E0DB2857D9}">
      <dgm:prSet phldrT="[Text]" phldr="1"/>
      <dgm:spPr/>
      <dgm:t>
        <a:bodyPr/>
        <a:lstStyle/>
        <a:p>
          <a:endParaRPr lang="en-US" dirty="0">
            <a:latin typeface="Baskerville Old Face" panose="02020602080505020303" pitchFamily="18" charset="0"/>
          </a:endParaRPr>
        </a:p>
      </dgm:t>
    </dgm:pt>
    <dgm:pt modelId="{E326FFAC-CDE6-48D7-AB1E-1EDC1343521B}" type="parTrans" cxnId="{E6D2EA16-7006-426E-9FDA-2511C2B551E4}">
      <dgm:prSet/>
      <dgm:spPr/>
      <dgm:t>
        <a:bodyPr/>
        <a:lstStyle/>
        <a:p>
          <a:endParaRPr lang="en-US"/>
        </a:p>
      </dgm:t>
    </dgm:pt>
    <dgm:pt modelId="{96D6EAC9-6E96-4A80-AB69-702D262DD448}" type="sibTrans" cxnId="{E6D2EA16-7006-426E-9FDA-2511C2B551E4}">
      <dgm:prSet/>
      <dgm:spPr/>
      <dgm:t>
        <a:bodyPr/>
        <a:lstStyle/>
        <a:p>
          <a:endParaRPr lang="en-US"/>
        </a:p>
      </dgm:t>
    </dgm:pt>
    <dgm:pt modelId="{1BFE102A-93DC-4FA1-9321-21A353F8DB9A}">
      <dgm:prSet/>
      <dgm:spPr/>
      <dgm:t>
        <a:bodyPr/>
        <a:lstStyle/>
        <a:p>
          <a:r>
            <a:rPr lang="en-US" dirty="0">
              <a:latin typeface="Baskerville Old Face" panose="02020602080505020303" pitchFamily="18" charset="0"/>
            </a:rPr>
            <a:t> UTERINE RUPTURE</a:t>
          </a:r>
        </a:p>
      </dgm:t>
    </dgm:pt>
    <dgm:pt modelId="{7D46CF72-4E1C-4435-8EAE-F7A3E0EEAEDE}" type="parTrans" cxnId="{D1133062-33D5-447C-B290-6B83317150E8}">
      <dgm:prSet/>
      <dgm:spPr/>
      <dgm:t>
        <a:bodyPr/>
        <a:lstStyle/>
        <a:p>
          <a:endParaRPr lang="en-US"/>
        </a:p>
      </dgm:t>
    </dgm:pt>
    <dgm:pt modelId="{CC84D767-88EF-4757-A9B9-10517A7A45BE}" type="sibTrans" cxnId="{D1133062-33D5-447C-B290-6B83317150E8}">
      <dgm:prSet/>
      <dgm:spPr/>
      <dgm:t>
        <a:bodyPr/>
        <a:lstStyle/>
        <a:p>
          <a:endParaRPr lang="en-US"/>
        </a:p>
      </dgm:t>
    </dgm:pt>
    <dgm:pt modelId="{5EE573B1-B22B-4B5C-8F47-AB68A6D1FC1D}" type="pres">
      <dgm:prSet presAssocID="{B27E91EA-0D02-4D67-9721-B5D059EE888E}" presName="linear" presStyleCnt="0">
        <dgm:presLayoutVars>
          <dgm:animLvl val="lvl"/>
          <dgm:resizeHandles val="exact"/>
        </dgm:presLayoutVars>
      </dgm:prSet>
      <dgm:spPr/>
    </dgm:pt>
    <dgm:pt modelId="{794C2299-D65F-40CD-96EF-399102A2BA7B}" type="pres">
      <dgm:prSet presAssocID="{A0A1E5C7-A10E-491F-B070-B9BE725AA813}" presName="parentText" presStyleLbl="node1" presStyleIdx="0" presStyleCnt="4" custAng="0">
        <dgm:presLayoutVars>
          <dgm:chMax val="0"/>
          <dgm:bulletEnabled val="1"/>
        </dgm:presLayoutVars>
      </dgm:prSet>
      <dgm:spPr/>
    </dgm:pt>
    <dgm:pt modelId="{45731461-66B6-415E-A4C6-41C45CAE90B2}" type="pres">
      <dgm:prSet presAssocID="{A0A1E5C7-A10E-491F-B070-B9BE725AA813}" presName="childText" presStyleLbl="revTx" presStyleIdx="0" presStyleCnt="3" custAng="0">
        <dgm:presLayoutVars>
          <dgm:bulletEnabled val="1"/>
        </dgm:presLayoutVars>
      </dgm:prSet>
      <dgm:spPr/>
    </dgm:pt>
    <dgm:pt modelId="{FE4CECC8-2D0F-4FE9-ACD6-EA26FB902775}" type="pres">
      <dgm:prSet presAssocID="{C3688691-45D5-4269-B093-CF25855186A0}" presName="parentText" presStyleLbl="node1" presStyleIdx="1" presStyleCnt="4" custAng="0" custLinFactNeighborX="0" custLinFactNeighborY="-7975">
        <dgm:presLayoutVars>
          <dgm:chMax val="0"/>
          <dgm:bulletEnabled val="1"/>
        </dgm:presLayoutVars>
      </dgm:prSet>
      <dgm:spPr/>
    </dgm:pt>
    <dgm:pt modelId="{E378DA8D-D51D-4DBF-B671-CC27ABC0C6B5}" type="pres">
      <dgm:prSet presAssocID="{C3688691-45D5-4269-B093-CF25855186A0}" presName="childText" presStyleLbl="revTx" presStyleIdx="1" presStyleCnt="3" custAng="0">
        <dgm:presLayoutVars>
          <dgm:bulletEnabled val="1"/>
        </dgm:presLayoutVars>
      </dgm:prSet>
      <dgm:spPr/>
    </dgm:pt>
    <dgm:pt modelId="{017EAD9B-EA35-417E-A81C-7133BF38C99E}" type="pres">
      <dgm:prSet presAssocID="{63D5AA56-B6A8-4DDB-87F9-4CF2E47C9EF1}" presName="parentText" presStyleLbl="node1" presStyleIdx="2" presStyleCnt="4" custAng="0">
        <dgm:presLayoutVars>
          <dgm:chMax val="0"/>
          <dgm:bulletEnabled val="1"/>
        </dgm:presLayoutVars>
      </dgm:prSet>
      <dgm:spPr/>
    </dgm:pt>
    <dgm:pt modelId="{5C54794E-E86D-4242-B0AF-E92D1124AC85}" type="pres">
      <dgm:prSet presAssocID="{63D5AA56-B6A8-4DDB-87F9-4CF2E47C9EF1}" presName="childText" presStyleLbl="revTx" presStyleIdx="2" presStyleCnt="3" custAng="0">
        <dgm:presLayoutVars>
          <dgm:bulletEnabled val="1"/>
        </dgm:presLayoutVars>
      </dgm:prSet>
      <dgm:spPr/>
    </dgm:pt>
    <dgm:pt modelId="{7E4B085B-870C-4EED-AB8A-DAF4B2754B45}" type="pres">
      <dgm:prSet presAssocID="{1BFE102A-93DC-4FA1-9321-21A353F8DB9A}" presName="parentText" presStyleLbl="node1" presStyleIdx="3" presStyleCnt="4" custAng="0">
        <dgm:presLayoutVars>
          <dgm:chMax val="0"/>
          <dgm:bulletEnabled val="1"/>
        </dgm:presLayoutVars>
      </dgm:prSet>
      <dgm:spPr/>
    </dgm:pt>
  </dgm:ptLst>
  <dgm:cxnLst>
    <dgm:cxn modelId="{29D8A600-8445-40D2-B95A-8D45647D4137}" type="presOf" srcId="{8BFA9C8E-DC31-4C39-91AF-7CC720AD3B28}" destId="{E378DA8D-D51D-4DBF-B671-CC27ABC0C6B5}" srcOrd="0" destOrd="0" presId="urn:microsoft.com/office/officeart/2005/8/layout/vList2"/>
    <dgm:cxn modelId="{F1261615-942D-42B0-9E87-31CD52454BD4}" srcId="{A0A1E5C7-A10E-491F-B070-B9BE725AA813}" destId="{1638E650-9CF8-4A31-9A43-4CCE99F306FF}" srcOrd="0" destOrd="0" parTransId="{BE4A5AF2-4D87-41C0-8E67-081C50465E5C}" sibTransId="{FE250FFA-9E27-44E5-A8AC-C165569C6C0E}"/>
    <dgm:cxn modelId="{696C3F16-E385-4C91-8361-06E8167C9A30}" srcId="{B27E91EA-0D02-4D67-9721-B5D059EE888E}" destId="{63D5AA56-B6A8-4DDB-87F9-4CF2E47C9EF1}" srcOrd="2" destOrd="0" parTransId="{76E70D02-CB95-4299-B60A-5C9ED9B70385}" sibTransId="{2F234373-A2B2-4438-8CBF-E6E6E769C85B}"/>
    <dgm:cxn modelId="{E6D2EA16-7006-426E-9FDA-2511C2B551E4}" srcId="{63D5AA56-B6A8-4DDB-87F9-4CF2E47C9EF1}" destId="{A4797763-7F7C-419E-B0FB-70E0DB2857D9}" srcOrd="0" destOrd="0" parTransId="{E326FFAC-CDE6-48D7-AB1E-1EDC1343521B}" sibTransId="{96D6EAC9-6E96-4A80-AB69-702D262DD448}"/>
    <dgm:cxn modelId="{D1133062-33D5-447C-B290-6B83317150E8}" srcId="{B27E91EA-0D02-4D67-9721-B5D059EE888E}" destId="{1BFE102A-93DC-4FA1-9321-21A353F8DB9A}" srcOrd="3" destOrd="0" parTransId="{7D46CF72-4E1C-4435-8EAE-F7A3E0EEAEDE}" sibTransId="{CC84D767-88EF-4757-A9B9-10517A7A45BE}"/>
    <dgm:cxn modelId="{A21D2E75-49E8-4114-913A-8F52454F493C}" srcId="{C3688691-45D5-4269-B093-CF25855186A0}" destId="{8BFA9C8E-DC31-4C39-91AF-7CC720AD3B28}" srcOrd="0" destOrd="0" parTransId="{00365315-C8C6-4642-BFF4-2198BB9FCB8B}" sibTransId="{4DE21A31-D5A8-4889-934D-5E8089250A0D}"/>
    <dgm:cxn modelId="{74D8307D-6DDC-41D9-B32C-4FF561C40817}" srcId="{B27E91EA-0D02-4D67-9721-B5D059EE888E}" destId="{C3688691-45D5-4269-B093-CF25855186A0}" srcOrd="1" destOrd="0" parTransId="{98DF1B2C-D9E0-460C-AF51-E22D38E85CFF}" sibTransId="{791DB622-588E-4C79-946F-A98080AA17BE}"/>
    <dgm:cxn modelId="{0DF06F7F-EC84-44A8-9302-F0E16765CB5C}" type="presOf" srcId="{A4797763-7F7C-419E-B0FB-70E0DB2857D9}" destId="{5C54794E-E86D-4242-B0AF-E92D1124AC85}" srcOrd="0" destOrd="0" presId="urn:microsoft.com/office/officeart/2005/8/layout/vList2"/>
    <dgm:cxn modelId="{973E4E91-778F-46F8-B72E-98021FDEAB3B}" type="presOf" srcId="{C3688691-45D5-4269-B093-CF25855186A0}" destId="{FE4CECC8-2D0F-4FE9-ACD6-EA26FB902775}" srcOrd="0" destOrd="0" presId="urn:microsoft.com/office/officeart/2005/8/layout/vList2"/>
    <dgm:cxn modelId="{5BAFBE9E-3F78-4D91-AA8A-541577316DBF}" type="presOf" srcId="{63D5AA56-B6A8-4DDB-87F9-4CF2E47C9EF1}" destId="{017EAD9B-EA35-417E-A81C-7133BF38C99E}" srcOrd="0" destOrd="0" presId="urn:microsoft.com/office/officeart/2005/8/layout/vList2"/>
    <dgm:cxn modelId="{25252ABE-B469-4AE3-A941-8F4161A0C2E3}" srcId="{B27E91EA-0D02-4D67-9721-B5D059EE888E}" destId="{A0A1E5C7-A10E-491F-B070-B9BE725AA813}" srcOrd="0" destOrd="0" parTransId="{0DB01C6E-8882-4B4E-9007-5C5D910EC22B}" sibTransId="{9DBA58E7-E983-4EE2-B541-12D3614368F9}"/>
    <dgm:cxn modelId="{FA1D20D9-0113-4A6B-B3BB-498351E3C767}" type="presOf" srcId="{B27E91EA-0D02-4D67-9721-B5D059EE888E}" destId="{5EE573B1-B22B-4B5C-8F47-AB68A6D1FC1D}" srcOrd="0" destOrd="0" presId="urn:microsoft.com/office/officeart/2005/8/layout/vList2"/>
    <dgm:cxn modelId="{3BBF7CE6-C907-4CA2-AD03-6D7E2C24A90C}" type="presOf" srcId="{1BFE102A-93DC-4FA1-9321-21A353F8DB9A}" destId="{7E4B085B-870C-4EED-AB8A-DAF4B2754B45}" srcOrd="0" destOrd="0" presId="urn:microsoft.com/office/officeart/2005/8/layout/vList2"/>
    <dgm:cxn modelId="{41A41FF0-5988-4A5B-B834-D5085E28F33F}" type="presOf" srcId="{1638E650-9CF8-4A31-9A43-4CCE99F306FF}" destId="{45731461-66B6-415E-A4C6-41C45CAE90B2}" srcOrd="0" destOrd="0" presId="urn:microsoft.com/office/officeart/2005/8/layout/vList2"/>
    <dgm:cxn modelId="{F023CEF6-6113-4E59-A5E7-D6699C97A4EA}" type="presOf" srcId="{A0A1E5C7-A10E-491F-B070-B9BE725AA813}" destId="{794C2299-D65F-40CD-96EF-399102A2BA7B}" srcOrd="0" destOrd="0" presId="urn:microsoft.com/office/officeart/2005/8/layout/vList2"/>
    <dgm:cxn modelId="{EEF814A1-BA96-404D-A204-4F44B8729BF0}" type="presParOf" srcId="{5EE573B1-B22B-4B5C-8F47-AB68A6D1FC1D}" destId="{794C2299-D65F-40CD-96EF-399102A2BA7B}" srcOrd="0" destOrd="0" presId="urn:microsoft.com/office/officeart/2005/8/layout/vList2"/>
    <dgm:cxn modelId="{0646F108-B4D6-41D4-9ACE-86B2A10D2614}" type="presParOf" srcId="{5EE573B1-B22B-4B5C-8F47-AB68A6D1FC1D}" destId="{45731461-66B6-415E-A4C6-41C45CAE90B2}" srcOrd="1" destOrd="0" presId="urn:microsoft.com/office/officeart/2005/8/layout/vList2"/>
    <dgm:cxn modelId="{BA1FB825-3411-4B55-B4E0-0D44D5020469}" type="presParOf" srcId="{5EE573B1-B22B-4B5C-8F47-AB68A6D1FC1D}" destId="{FE4CECC8-2D0F-4FE9-ACD6-EA26FB902775}" srcOrd="2" destOrd="0" presId="urn:microsoft.com/office/officeart/2005/8/layout/vList2"/>
    <dgm:cxn modelId="{36EDBE3F-808B-4393-BF62-598396AD5863}" type="presParOf" srcId="{5EE573B1-B22B-4B5C-8F47-AB68A6D1FC1D}" destId="{E378DA8D-D51D-4DBF-B671-CC27ABC0C6B5}" srcOrd="3" destOrd="0" presId="urn:microsoft.com/office/officeart/2005/8/layout/vList2"/>
    <dgm:cxn modelId="{99D10A88-7970-4CD8-8B5C-6A5DA7A772D1}" type="presParOf" srcId="{5EE573B1-B22B-4B5C-8F47-AB68A6D1FC1D}" destId="{017EAD9B-EA35-417E-A81C-7133BF38C99E}" srcOrd="4" destOrd="0" presId="urn:microsoft.com/office/officeart/2005/8/layout/vList2"/>
    <dgm:cxn modelId="{B4AA12F6-71AC-41B0-96A1-56BC32852152}" type="presParOf" srcId="{5EE573B1-B22B-4B5C-8F47-AB68A6D1FC1D}" destId="{5C54794E-E86D-4242-B0AF-E92D1124AC85}" srcOrd="5" destOrd="0" presId="urn:microsoft.com/office/officeart/2005/8/layout/vList2"/>
    <dgm:cxn modelId="{2E448F13-9521-40A8-BB49-9D6CBB78F76D}" type="presParOf" srcId="{5EE573B1-B22B-4B5C-8F47-AB68A6D1FC1D}" destId="{7E4B085B-870C-4EED-AB8A-DAF4B2754B4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C2299-D65F-40CD-96EF-399102A2BA7B}">
      <dsp:nvSpPr>
        <dsp:cNvPr id="0" name=""/>
        <dsp:cNvSpPr/>
      </dsp:nvSpPr>
      <dsp:spPr>
        <a:xfrm>
          <a:off x="0" y="10391"/>
          <a:ext cx="10128629" cy="725399"/>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Baskerville Old Face" panose="02020602080505020303" pitchFamily="18" charset="0"/>
            </a:rPr>
            <a:t> LABOUR</a:t>
          </a:r>
        </a:p>
      </dsp:txBody>
      <dsp:txXfrm>
        <a:off x="35411" y="45802"/>
        <a:ext cx="10057807" cy="654577"/>
      </dsp:txXfrm>
    </dsp:sp>
    <dsp:sp modelId="{45731461-66B6-415E-A4C6-41C45CAE90B2}">
      <dsp:nvSpPr>
        <dsp:cNvPr id="0" name=""/>
        <dsp:cNvSpPr/>
      </dsp:nvSpPr>
      <dsp:spPr>
        <a:xfrm>
          <a:off x="0" y="735791"/>
          <a:ext cx="10128629"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584" tIns="39370" rIns="220472" bIns="3937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latin typeface="Baskerville Old Face" panose="02020602080505020303" pitchFamily="18" charset="0"/>
          </a:endParaRPr>
        </a:p>
      </dsp:txBody>
      <dsp:txXfrm>
        <a:off x="0" y="735791"/>
        <a:ext cx="10128629" cy="513360"/>
      </dsp:txXfrm>
    </dsp:sp>
    <dsp:sp modelId="{FE4CECC8-2D0F-4FE9-ACD6-EA26FB902775}">
      <dsp:nvSpPr>
        <dsp:cNvPr id="0" name=""/>
        <dsp:cNvSpPr/>
      </dsp:nvSpPr>
      <dsp:spPr>
        <a:xfrm>
          <a:off x="0" y="1208211"/>
          <a:ext cx="10128629" cy="725399"/>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Baskerville Old Face" panose="02020602080505020303" pitchFamily="18" charset="0"/>
            </a:rPr>
            <a:t> PLACENTAL </a:t>
          </a:r>
          <a:r>
            <a:rPr lang="en-US" sz="3100" kern="1200" dirty="0">
              <a:solidFill>
                <a:schemeClr val="tx1"/>
              </a:solidFill>
              <a:latin typeface="Baskerville Old Face" panose="02020602080505020303" pitchFamily="18" charset="0"/>
              <a:ea typeface="+mj-ea"/>
              <a:cs typeface="+mj-cs"/>
            </a:rPr>
            <a:t>ABRUPTION</a:t>
          </a:r>
        </a:p>
      </dsp:txBody>
      <dsp:txXfrm>
        <a:off x="35411" y="1243622"/>
        <a:ext cx="10057807" cy="654577"/>
      </dsp:txXfrm>
    </dsp:sp>
    <dsp:sp modelId="{E378DA8D-D51D-4DBF-B671-CC27ABC0C6B5}">
      <dsp:nvSpPr>
        <dsp:cNvPr id="0" name=""/>
        <dsp:cNvSpPr/>
      </dsp:nvSpPr>
      <dsp:spPr>
        <a:xfrm>
          <a:off x="0" y="1974551"/>
          <a:ext cx="10128629"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584" tIns="39370" rIns="220472" bIns="39370" numCol="1" spcCol="1270" anchor="t" anchorCtr="0">
          <a:noAutofit/>
        </a:bodyPr>
        <a:lstStyle/>
        <a:p>
          <a:pPr marL="228600" lvl="1" indent="-228600" algn="l" defTabSz="1066800">
            <a:lnSpc>
              <a:spcPct val="90000"/>
            </a:lnSpc>
            <a:spcBef>
              <a:spcPct val="0"/>
            </a:spcBef>
            <a:spcAft>
              <a:spcPct val="20000"/>
            </a:spcAft>
            <a:buChar char="•"/>
          </a:pPr>
          <a:endParaRPr lang="en-US" sz="2400" kern="1200">
            <a:latin typeface="Baskerville Old Face" panose="02020602080505020303" pitchFamily="18" charset="0"/>
          </a:endParaRPr>
        </a:p>
      </dsp:txBody>
      <dsp:txXfrm>
        <a:off x="0" y="1974551"/>
        <a:ext cx="10128629" cy="513360"/>
      </dsp:txXfrm>
    </dsp:sp>
    <dsp:sp modelId="{017EAD9B-EA35-417E-A81C-7133BF38C99E}">
      <dsp:nvSpPr>
        <dsp:cNvPr id="0" name=""/>
        <dsp:cNvSpPr/>
      </dsp:nvSpPr>
      <dsp:spPr>
        <a:xfrm>
          <a:off x="0" y="2487911"/>
          <a:ext cx="10128629" cy="725399"/>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Baskerville Old Face" panose="02020602080505020303" pitchFamily="18" charset="0"/>
            </a:rPr>
            <a:t> SEVERE PRE-ECLAMPSIA AND HELLP SYNDROME</a:t>
          </a:r>
        </a:p>
      </dsp:txBody>
      <dsp:txXfrm>
        <a:off x="35411" y="2523322"/>
        <a:ext cx="10057807" cy="654577"/>
      </dsp:txXfrm>
    </dsp:sp>
    <dsp:sp modelId="{5C54794E-E86D-4242-B0AF-E92D1124AC85}">
      <dsp:nvSpPr>
        <dsp:cNvPr id="0" name=""/>
        <dsp:cNvSpPr/>
      </dsp:nvSpPr>
      <dsp:spPr>
        <a:xfrm>
          <a:off x="0" y="3213311"/>
          <a:ext cx="10128629"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584" tIns="39370" rIns="220472" bIns="3937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latin typeface="Baskerville Old Face" panose="02020602080505020303" pitchFamily="18" charset="0"/>
          </a:endParaRPr>
        </a:p>
      </dsp:txBody>
      <dsp:txXfrm>
        <a:off x="0" y="3213311"/>
        <a:ext cx="10128629" cy="513360"/>
      </dsp:txXfrm>
    </dsp:sp>
    <dsp:sp modelId="{7E4B085B-870C-4EED-AB8A-DAF4B2754B45}">
      <dsp:nvSpPr>
        <dsp:cNvPr id="0" name=""/>
        <dsp:cNvSpPr/>
      </dsp:nvSpPr>
      <dsp:spPr>
        <a:xfrm>
          <a:off x="0" y="3726671"/>
          <a:ext cx="10128629" cy="725399"/>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Baskerville Old Face" panose="02020602080505020303" pitchFamily="18" charset="0"/>
            </a:rPr>
            <a:t> UTERINE RUPTURE</a:t>
          </a:r>
        </a:p>
      </dsp:txBody>
      <dsp:txXfrm>
        <a:off x="35411" y="3762082"/>
        <a:ext cx="10057807" cy="6545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7FBAD6-B365-4E83-8F2B-0CD01F7BC60F}" type="datetimeFigureOut">
              <a:rPr lang="en-US" smtClean="0"/>
              <a:t>11/24/2021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58A3D-239F-4AFD-8AA0-2FDA0D1D5681}" type="slidenum">
              <a:rPr lang="en-US" smtClean="0"/>
              <a:t>‹#›</a:t>
            </a:fld>
            <a:endParaRPr lang="en-US"/>
          </a:p>
        </p:txBody>
      </p:sp>
    </p:spTree>
    <p:extLst>
      <p:ext uri="{BB962C8B-B14F-4D97-AF65-F5344CB8AC3E}">
        <p14:creationId xmlns:p14="http://schemas.microsoft.com/office/powerpoint/2010/main" val="1482375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Nulliparous women generally experience more sensory pain during early labor, while multiparous women may experience more intense pain during the late first stage and the second stage of labor, as a result of rapid fetal descent.</a:t>
            </a:r>
          </a:p>
        </p:txBody>
      </p:sp>
      <p:sp>
        <p:nvSpPr>
          <p:cNvPr id="4" name="Slide Number Placeholder 3"/>
          <p:cNvSpPr>
            <a:spLocks noGrp="1"/>
          </p:cNvSpPr>
          <p:nvPr>
            <p:ph type="sldNum" sz="quarter" idx="5"/>
          </p:nvPr>
        </p:nvSpPr>
        <p:spPr/>
        <p:txBody>
          <a:bodyPr/>
          <a:lstStyle/>
          <a:p>
            <a:fld id="{0A258A3D-239F-4AFD-8AA0-2FDA0D1D5681}" type="slidenum">
              <a:rPr lang="en-US" smtClean="0"/>
              <a:t>38</a:t>
            </a:fld>
            <a:endParaRPr lang="en-US"/>
          </a:p>
        </p:txBody>
      </p:sp>
    </p:spTree>
    <p:extLst>
      <p:ext uri="{BB962C8B-B14F-4D97-AF65-F5344CB8AC3E}">
        <p14:creationId xmlns:p14="http://schemas.microsoft.com/office/powerpoint/2010/main" val="576907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58A3D-239F-4AFD-8AA0-2FDA0D1D5681}" type="slidenum">
              <a:rPr lang="en-US" smtClean="0"/>
              <a:t>45</a:t>
            </a:fld>
            <a:endParaRPr lang="en-US"/>
          </a:p>
        </p:txBody>
      </p:sp>
    </p:spTree>
    <p:extLst>
      <p:ext uri="{BB962C8B-B14F-4D97-AF65-F5344CB8AC3E}">
        <p14:creationId xmlns:p14="http://schemas.microsoft.com/office/powerpoint/2010/main" val="3228441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99800"/>
            <a:ext cx="9706708" cy="298669"/>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6708" y="5399800"/>
            <a:ext cx="2485292" cy="223677"/>
          </a:xfrm>
          <a:prstGeom prst="rect">
            <a:avLst/>
          </a:prstGeom>
        </p:spPr>
      </p:pic>
      <p:sp>
        <p:nvSpPr>
          <p:cNvPr id="9" name="Rectangle 8"/>
          <p:cNvSpPr/>
          <p:nvPr/>
        </p:nvSpPr>
        <p:spPr bwMode="ltGray">
          <a:xfrm>
            <a:off x="0" y="3405925"/>
            <a:ext cx="9608235" cy="199387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p:cNvSpPr/>
          <p:nvPr/>
        </p:nvSpPr>
        <p:spPr>
          <a:xfrm>
            <a:off x="9819248" y="3405924"/>
            <a:ext cx="2372752" cy="1993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86915" y="3575569"/>
            <a:ext cx="8144134" cy="1595900"/>
          </a:xfrm>
        </p:spPr>
        <p:txBody>
          <a:bodyPr anchor="b">
            <a:noAutofit/>
          </a:bodyPr>
          <a:lstStyle>
            <a:lvl1pPr algn="r">
              <a:defRPr sz="5400">
                <a:latin typeface="Baskerville Old Face" panose="02020602080505020303" pitchFamily="18" charset="0"/>
              </a:defRPr>
            </a:lvl1pPr>
          </a:lstStyle>
          <a:p>
            <a:r>
              <a:rPr lang="en-US" dirty="0"/>
              <a:t>Click to edit Master title style</a:t>
            </a:r>
          </a:p>
        </p:txBody>
      </p:sp>
      <p:sp>
        <p:nvSpPr>
          <p:cNvPr id="3" name="Subtitle 2"/>
          <p:cNvSpPr>
            <a:spLocks noGrp="1"/>
          </p:cNvSpPr>
          <p:nvPr>
            <p:ph type="subTitle" idx="1"/>
          </p:nvPr>
        </p:nvSpPr>
        <p:spPr>
          <a:xfrm>
            <a:off x="411974" y="5673302"/>
            <a:ext cx="8144134" cy="1117687"/>
          </a:xfrm>
        </p:spPr>
        <p:txBody>
          <a:bodyPr>
            <a:normAutofit/>
          </a:bodyPr>
          <a:lstStyle>
            <a:lvl1pPr marL="0" indent="0" algn="l">
              <a:buNone/>
              <a:defRPr sz="2000">
                <a:latin typeface="Baskerville Old Face" panose="020206020805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226016" y="3646438"/>
            <a:ext cx="1171888" cy="1356442"/>
          </a:xfrm>
        </p:spPr>
        <p:txBody>
          <a:bodyPr/>
          <a:lstStyle/>
          <a:p>
            <a:fld id="{B4C439E5-8743-4794-BA4E-9D1BC71B57F3}" type="slidenum">
              <a:rPr lang="en-US" smtClean="0"/>
              <a:t>‹#›</a:t>
            </a:fld>
            <a:endParaRPr lang="en-US"/>
          </a:p>
        </p:txBody>
      </p:sp>
    </p:spTree>
    <p:extLst>
      <p:ext uri="{BB962C8B-B14F-4D97-AF65-F5344CB8AC3E}">
        <p14:creationId xmlns:p14="http://schemas.microsoft.com/office/powerpoint/2010/main" val="68908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873E42-2D5F-4D4B-8595-1104AE27A9DE}"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B4C439E5-8743-4794-BA4E-9D1BC71B57F3}" type="slidenum">
              <a:rPr lang="en-US" smtClean="0"/>
              <a:t>‹#›</a:t>
            </a:fld>
            <a:endParaRPr lang="en-US"/>
          </a:p>
        </p:txBody>
      </p:sp>
    </p:spTree>
    <p:extLst>
      <p:ext uri="{BB962C8B-B14F-4D97-AF65-F5344CB8AC3E}">
        <p14:creationId xmlns:p14="http://schemas.microsoft.com/office/powerpoint/2010/main" val="2039201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0017"/>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5031" y="6430017"/>
            <a:ext cx="1602997" cy="144270"/>
          </a:xfrm>
          <a:prstGeom prst="rect">
            <a:avLst/>
          </a:prstGeom>
        </p:spPr>
      </p:pic>
      <p:sp>
        <p:nvSpPr>
          <p:cNvPr id="10" name="Rectangle 9"/>
          <p:cNvSpPr/>
          <p:nvPr/>
        </p:nvSpPr>
        <p:spPr bwMode="ltGray">
          <a:xfrm>
            <a:off x="0" y="5061819"/>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9003" y="5061819"/>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0197" y="5200524"/>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46762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873E42-2D5F-4D4B-8595-1104AE27A9DE}"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4C439E5-8743-4794-BA4E-9D1BC71B57F3}"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360816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873E42-2D5F-4D4B-8595-1104AE27A9DE}"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4C439E5-8743-4794-BA4E-9D1BC71B57F3}" type="slidenum">
              <a:rPr lang="en-US" smtClean="0"/>
              <a:t>‹#›</a:t>
            </a:fld>
            <a:endParaRPr lang="en-US"/>
          </a:p>
        </p:txBody>
      </p:sp>
    </p:spTree>
    <p:extLst>
      <p:ext uri="{BB962C8B-B14F-4D97-AF65-F5344CB8AC3E}">
        <p14:creationId xmlns:p14="http://schemas.microsoft.com/office/powerpoint/2010/main" val="1726146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3873E42-2D5F-4D4B-8595-1104AE27A9DE}" type="datetimeFigureOut">
              <a:rPr lang="en-US" smtClean="0"/>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C439E5-8743-4794-BA4E-9D1BC71B57F3}" type="slidenum">
              <a:rPr lang="en-US" smtClean="0"/>
              <a:t>‹#›</a:t>
            </a:fld>
            <a:endParaRPr lang="en-US"/>
          </a:p>
        </p:txBody>
      </p:sp>
    </p:spTree>
    <p:extLst>
      <p:ext uri="{BB962C8B-B14F-4D97-AF65-F5344CB8AC3E}">
        <p14:creationId xmlns:p14="http://schemas.microsoft.com/office/powerpoint/2010/main" val="1033152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3873E42-2D5F-4D4B-8595-1104AE27A9DE}" type="datetimeFigureOut">
              <a:rPr lang="en-US" smtClean="0"/>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C439E5-8743-4794-BA4E-9D1BC71B57F3}" type="slidenum">
              <a:rPr lang="en-US" smtClean="0"/>
              <a:t>‹#›</a:t>
            </a:fld>
            <a:endParaRPr lang="en-US"/>
          </a:p>
        </p:txBody>
      </p:sp>
    </p:spTree>
    <p:extLst>
      <p:ext uri="{BB962C8B-B14F-4D97-AF65-F5344CB8AC3E}">
        <p14:creationId xmlns:p14="http://schemas.microsoft.com/office/powerpoint/2010/main" val="3523671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873E42-2D5F-4D4B-8595-1104AE27A9DE}"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439E5-8743-4794-BA4E-9D1BC71B57F3}" type="slidenum">
              <a:rPr lang="en-US" smtClean="0"/>
              <a:t>‹#›</a:t>
            </a:fld>
            <a:endParaRPr lang="en-US"/>
          </a:p>
        </p:txBody>
      </p:sp>
    </p:spTree>
    <p:extLst>
      <p:ext uri="{BB962C8B-B14F-4D97-AF65-F5344CB8AC3E}">
        <p14:creationId xmlns:p14="http://schemas.microsoft.com/office/powerpoint/2010/main" val="2846257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93873E42-2D5F-4D4B-8595-1104AE27A9DE}" type="datetimeFigureOut">
              <a:rPr lang="en-US" smtClean="0"/>
              <a:t>11/24/2021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B4C439E5-8743-4794-BA4E-9D1BC71B57F3}" type="slidenum">
              <a:rPr lang="en-US" smtClean="0"/>
              <a:t>‹#›</a:t>
            </a:fld>
            <a:endParaRPr lang="en-US"/>
          </a:p>
        </p:txBody>
      </p:sp>
    </p:spTree>
    <p:extLst>
      <p:ext uri="{BB962C8B-B14F-4D97-AF65-F5344CB8AC3E}">
        <p14:creationId xmlns:p14="http://schemas.microsoft.com/office/powerpoint/2010/main" val="249467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11/24/2021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1617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647F38-B617-4D2F-AE0A-013F0C4D2C57}" type="datetimeFigureOut">
              <a:rPr lang="en-US" dirty="0"/>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2838019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17" name="Rectangle 16"/>
          <p:cNvSpPr/>
          <p:nvPr/>
        </p:nvSpPr>
        <p:spPr bwMode="ltGray">
          <a:xfrm>
            <a:off x="83971" y="488703"/>
            <a:ext cx="103402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05031" y="488704"/>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66746" y="620980"/>
            <a:ext cx="9613861" cy="1080938"/>
          </a:xfrm>
        </p:spPr>
        <p:txBody>
          <a:bodyPr/>
          <a:lstStyle>
            <a:lvl1pPr>
              <a:defRPr>
                <a:latin typeface="Baskerville Old Face" panose="02020602080505020303" pitchFamily="18" charset="0"/>
              </a:defRPr>
            </a:lvl1pPr>
          </a:lstStyle>
          <a:p>
            <a:r>
              <a:rPr lang="en-US" dirty="0"/>
              <a:t>Click to edit Master title style</a:t>
            </a:r>
          </a:p>
        </p:txBody>
      </p:sp>
      <p:sp>
        <p:nvSpPr>
          <p:cNvPr id="3" name="Content Placeholder 2"/>
          <p:cNvSpPr>
            <a:spLocks noGrp="1"/>
          </p:cNvSpPr>
          <p:nvPr>
            <p:ph idx="1"/>
          </p:nvPr>
        </p:nvSpPr>
        <p:spPr>
          <a:xfrm>
            <a:off x="666747" y="2101755"/>
            <a:ext cx="10340264" cy="4462818"/>
          </a:xfrm>
        </p:spPr>
        <p:txBody>
          <a:bodyPr>
            <a:normAutofit/>
          </a:bodyPr>
          <a:lstStyle>
            <a:lvl1pPr marL="228600" indent="-228600">
              <a:buClr>
                <a:schemeClr val="accent1"/>
              </a:buClr>
              <a:buFont typeface="Wingdings" panose="05000000000000000000" pitchFamily="2" charset="2"/>
              <a:buChar char="Ø"/>
              <a:defRPr sz="2800">
                <a:solidFill>
                  <a:schemeClr val="bg1"/>
                </a:solidFill>
                <a:latin typeface="Calibri" panose="020F0502020204030204" pitchFamily="34" charset="0"/>
                <a:cs typeface="Calibri" panose="020F0502020204030204" pitchFamily="34" charset="0"/>
              </a:defRPr>
            </a:lvl1pPr>
            <a:lvl2pPr>
              <a:defRPr sz="2800">
                <a:solidFill>
                  <a:schemeClr val="bg1"/>
                </a:solidFill>
                <a:latin typeface="Calibri" panose="020F0502020204030204" pitchFamily="34" charset="0"/>
                <a:cs typeface="Calibri" panose="020F0502020204030204" pitchFamily="34" charset="0"/>
              </a:defRPr>
            </a:lvl2pPr>
            <a:lvl3pPr>
              <a:defRPr sz="2000">
                <a:solidFill>
                  <a:schemeClr val="bg1"/>
                </a:solidFill>
                <a:latin typeface="Calibri" panose="020F0502020204030204" pitchFamily="34" charset="0"/>
                <a:cs typeface="Calibri" panose="020F0502020204030204" pitchFamily="34" charset="0"/>
              </a:defRPr>
            </a:lvl3pPr>
            <a:lvl4pPr>
              <a:defRPr sz="1800">
                <a:solidFill>
                  <a:schemeClr val="bg1"/>
                </a:solidFill>
                <a:latin typeface="Calibri" panose="020F0502020204030204" pitchFamily="34" charset="0"/>
                <a:cs typeface="Calibri" panose="020F0502020204030204" pitchFamily="34" charset="0"/>
              </a:defRPr>
            </a:lvl4pPr>
            <a:lvl5pPr>
              <a:defRPr sz="1800">
                <a:solidFill>
                  <a:schemeClr val="bg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729453" y="627407"/>
            <a:ext cx="1154151" cy="1090789"/>
          </a:xfrm>
        </p:spPr>
        <p:txBody>
          <a:bodyPr/>
          <a:lstStyle/>
          <a:p>
            <a:fld id="{B4C439E5-8743-4794-BA4E-9D1BC71B57F3}" type="slidenum">
              <a:rPr lang="en-US" smtClean="0"/>
              <a:t>‹#›</a:t>
            </a:fld>
            <a:endParaRPr lang="en-US" dirty="0"/>
          </a:p>
        </p:txBody>
      </p:sp>
    </p:spTree>
    <p:extLst>
      <p:ext uri="{BB962C8B-B14F-4D97-AF65-F5344CB8AC3E}">
        <p14:creationId xmlns:p14="http://schemas.microsoft.com/office/powerpoint/2010/main" val="2428286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03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549810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2705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4199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75650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2898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7747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35292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9114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384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873E42-2D5F-4D4B-8595-1104AE27A9DE}"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B4C439E5-8743-4794-BA4E-9D1BC71B57F3}" type="slidenum">
              <a:rPr lang="en-US" smtClean="0"/>
              <a:t>‹#›</a:t>
            </a:fld>
            <a:endParaRPr lang="en-US"/>
          </a:p>
        </p:txBody>
      </p:sp>
    </p:spTree>
    <p:extLst>
      <p:ext uri="{BB962C8B-B14F-4D97-AF65-F5344CB8AC3E}">
        <p14:creationId xmlns:p14="http://schemas.microsoft.com/office/powerpoint/2010/main" val="203047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90899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2477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5878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00024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6032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863666" cy="6858000"/>
          </a:xfrm>
          <a:prstGeom prst="rect">
            <a:avLst/>
          </a:prstGeom>
        </p:spPr>
      </p:pic>
      <p:sp>
        <p:nvSpPr>
          <p:cNvPr id="2" name="Title 1"/>
          <p:cNvSpPr>
            <a:spLocks noGrp="1"/>
          </p:cNvSpPr>
          <p:nvPr>
            <p:ph type="ctrTitle"/>
          </p:nvPr>
        </p:nvSpPr>
        <p:spPr>
          <a:xfrm>
            <a:off x="3658631" y="1964267"/>
            <a:ext cx="7618971"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3658631" y="4385734"/>
            <a:ext cx="7618971" cy="1405467"/>
          </a:xfrm>
        </p:spPr>
        <p:txBody>
          <a:bodyPr anchor="t">
            <a:normAutofit/>
          </a:bodyPr>
          <a:lstStyle>
            <a:lvl1pPr marL="0" indent="0" algn="r">
              <a:buNone/>
              <a:defRPr sz="1800" cap="all">
                <a:solidFill>
                  <a:schemeClr val="tx1"/>
                </a:solidFill>
              </a:defRPr>
            </a:lvl1pPr>
            <a:lvl2pPr marL="457214" indent="0" algn="ctr">
              <a:buNone/>
              <a:defRPr>
                <a:solidFill>
                  <a:schemeClr val="tx1">
                    <a:tint val="75000"/>
                  </a:schemeClr>
                </a:solidFill>
              </a:defRPr>
            </a:lvl2pPr>
            <a:lvl3pPr marL="914428" indent="0" algn="ctr">
              <a:buNone/>
              <a:defRPr>
                <a:solidFill>
                  <a:schemeClr val="tx1">
                    <a:tint val="75000"/>
                  </a:schemeClr>
                </a:solidFill>
              </a:defRPr>
            </a:lvl3pPr>
            <a:lvl4pPr marL="1371643" indent="0" algn="ctr">
              <a:buNone/>
              <a:defRPr>
                <a:solidFill>
                  <a:schemeClr val="tx1">
                    <a:tint val="75000"/>
                  </a:schemeClr>
                </a:solidFill>
              </a:defRPr>
            </a:lvl4pPr>
            <a:lvl5pPr marL="1828857" indent="0" algn="ctr">
              <a:buNone/>
              <a:defRPr>
                <a:solidFill>
                  <a:schemeClr val="tx1">
                    <a:tint val="75000"/>
                  </a:schemeClr>
                </a:solidFill>
              </a:defRPr>
            </a:lvl5pPr>
            <a:lvl6pPr marL="2286071" indent="0" algn="ctr">
              <a:buNone/>
              <a:defRPr>
                <a:solidFill>
                  <a:schemeClr val="tx1">
                    <a:tint val="75000"/>
                  </a:schemeClr>
                </a:solidFill>
              </a:defRPr>
            </a:lvl6pPr>
            <a:lvl7pPr marL="2743285" indent="0" algn="ctr">
              <a:buNone/>
              <a:defRPr>
                <a:solidFill>
                  <a:schemeClr val="tx1">
                    <a:tint val="75000"/>
                  </a:schemeClr>
                </a:solidFill>
              </a:defRPr>
            </a:lvl7pPr>
            <a:lvl8pPr marL="3200500" indent="0" algn="ctr">
              <a:buNone/>
              <a:defRPr>
                <a:solidFill>
                  <a:schemeClr val="tx1">
                    <a:tint val="75000"/>
                  </a:schemeClr>
                </a:solidFill>
              </a:defRPr>
            </a:lvl8pPr>
            <a:lvl9pPr marL="365771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003082" y="5870577"/>
            <a:ext cx="1616231" cy="377825"/>
          </a:xfrm>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a:xfrm>
            <a:off x="3658632" y="5870577"/>
            <a:ext cx="5242849" cy="377825"/>
          </a:xfrm>
        </p:spPr>
        <p:txBody>
          <a:bodyPr/>
          <a:lstStyle/>
          <a:p>
            <a:endParaRPr lang="en-US"/>
          </a:p>
        </p:txBody>
      </p:sp>
      <p:sp>
        <p:nvSpPr>
          <p:cNvPr id="6" name="Slide Number Placeholder 5"/>
          <p:cNvSpPr>
            <a:spLocks noGrp="1"/>
          </p:cNvSpPr>
          <p:nvPr>
            <p:ph type="sldNum" sz="quarter" idx="12"/>
          </p:nvPr>
        </p:nvSpPr>
        <p:spPr>
          <a:xfrm>
            <a:off x="10720914" y="5870577"/>
            <a:ext cx="556688" cy="3778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2824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4"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5628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4" cy="6858000"/>
          </a:xfrm>
          <a:prstGeom prst="rect">
            <a:avLst/>
          </a:prstGeom>
        </p:spPr>
      </p:pic>
      <p:sp>
        <p:nvSpPr>
          <p:cNvPr id="2" name="Title 1"/>
          <p:cNvSpPr>
            <a:spLocks noGrp="1"/>
          </p:cNvSpPr>
          <p:nvPr>
            <p:ph type="title"/>
          </p:nvPr>
        </p:nvSpPr>
        <p:spPr>
          <a:xfrm>
            <a:off x="609603" y="3308581"/>
            <a:ext cx="103632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09601" y="4777381"/>
            <a:ext cx="10363200" cy="860400"/>
          </a:xfrm>
        </p:spPr>
        <p:txBody>
          <a:bodyPr anchor="t">
            <a:normAutofit/>
          </a:bodyPr>
          <a:lstStyle>
            <a:lvl1pPr marL="0" indent="0" algn="l">
              <a:buNone/>
              <a:defRPr sz="1800" cap="all">
                <a:solidFill>
                  <a:schemeClr val="tx1"/>
                </a:solidFill>
              </a:defRPr>
            </a:lvl1pPr>
            <a:lvl2pPr marL="457214" indent="0">
              <a:buNone/>
              <a:defRPr sz="1800">
                <a:solidFill>
                  <a:schemeClr val="tx1">
                    <a:tint val="75000"/>
                  </a:schemeClr>
                </a:solidFill>
              </a:defRPr>
            </a:lvl2pPr>
            <a:lvl3pPr marL="914428" indent="0">
              <a:buNone/>
              <a:defRPr sz="1600">
                <a:solidFill>
                  <a:schemeClr val="tx1">
                    <a:tint val="75000"/>
                  </a:schemeClr>
                </a:solidFill>
              </a:defRPr>
            </a:lvl3pPr>
            <a:lvl4pPr marL="1371643" indent="0">
              <a:buNone/>
              <a:defRPr sz="1400">
                <a:solidFill>
                  <a:schemeClr val="tx1">
                    <a:tint val="75000"/>
                  </a:schemeClr>
                </a:solidFill>
              </a:defRPr>
            </a:lvl4pPr>
            <a:lvl5pPr marL="1828857" indent="0">
              <a:buNone/>
              <a:defRPr sz="1400">
                <a:solidFill>
                  <a:schemeClr val="tx1">
                    <a:tint val="75000"/>
                  </a:schemeClr>
                </a:solidFill>
              </a:defRPr>
            </a:lvl5pPr>
            <a:lvl6pPr marL="2286071" indent="0">
              <a:buNone/>
              <a:defRPr sz="1400">
                <a:solidFill>
                  <a:schemeClr val="tx1">
                    <a:tint val="75000"/>
                  </a:schemeClr>
                </a:solidFill>
              </a:defRPr>
            </a:lvl6pPr>
            <a:lvl7pPr marL="2743285" indent="0">
              <a:buNone/>
              <a:defRPr sz="1400">
                <a:solidFill>
                  <a:schemeClr val="tx1">
                    <a:tint val="75000"/>
                  </a:schemeClr>
                </a:solidFill>
              </a:defRPr>
            </a:lvl7pPr>
            <a:lvl8pPr marL="3200500" indent="0">
              <a:buNone/>
              <a:defRPr sz="1400">
                <a:solidFill>
                  <a:schemeClr val="tx1">
                    <a:tint val="75000"/>
                  </a:schemeClr>
                </a:solidFill>
              </a:defRPr>
            </a:lvl8pPr>
            <a:lvl9pPr marL="3657714"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3938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4"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2" y="2142068"/>
            <a:ext cx="508406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88738" y="2142069"/>
            <a:ext cx="5084064"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3029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4"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991308" y="2218268"/>
            <a:ext cx="4720804" cy="576262"/>
          </a:xfrm>
        </p:spPr>
        <p:txBody>
          <a:bodyPr anchor="b">
            <a:noAutofit/>
          </a:bodyPr>
          <a:lstStyle>
            <a:lvl1pPr marL="0" indent="0">
              <a:buNone/>
              <a:defRPr sz="2400" b="0"/>
            </a:lvl1pPr>
            <a:lvl2pPr marL="457214" indent="0">
              <a:buNone/>
              <a:defRPr sz="2000" b="1"/>
            </a:lvl2pPr>
            <a:lvl3pPr marL="914428" indent="0">
              <a:buNone/>
              <a:defRPr sz="1800" b="1"/>
            </a:lvl3pPr>
            <a:lvl4pPr marL="1371643" indent="0">
              <a:buNone/>
              <a:defRPr sz="1600" b="1"/>
            </a:lvl4pPr>
            <a:lvl5pPr marL="1828857" indent="0">
              <a:buNone/>
              <a:defRPr sz="1600" b="1"/>
            </a:lvl5pPr>
            <a:lvl6pPr marL="2286071" indent="0">
              <a:buNone/>
              <a:defRPr sz="1600" b="1"/>
            </a:lvl6pPr>
            <a:lvl7pPr marL="2743285" indent="0">
              <a:buNone/>
              <a:defRPr sz="1600" b="1"/>
            </a:lvl7pPr>
            <a:lvl8pPr marL="3200500" indent="0">
              <a:buNone/>
              <a:defRPr sz="1600" b="1"/>
            </a:lvl8pPr>
            <a:lvl9pPr marL="3657714" indent="0">
              <a:buNone/>
              <a:defRPr sz="1600" b="1"/>
            </a:lvl9pPr>
          </a:lstStyle>
          <a:p>
            <a:pPr lvl="0"/>
            <a:r>
              <a:rPr lang="en-US"/>
              <a:t>Edit Master text styles</a:t>
            </a:r>
          </a:p>
        </p:txBody>
      </p:sp>
      <p:sp>
        <p:nvSpPr>
          <p:cNvPr id="4" name="Content Placeholder 3"/>
          <p:cNvSpPr>
            <a:spLocks noGrp="1"/>
          </p:cNvSpPr>
          <p:nvPr>
            <p:ph sz="half" idx="2"/>
          </p:nvPr>
        </p:nvSpPr>
        <p:spPr>
          <a:xfrm>
            <a:off x="609601" y="2870202"/>
            <a:ext cx="508406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81495" y="2218268"/>
            <a:ext cx="4691306" cy="576262"/>
          </a:xfrm>
        </p:spPr>
        <p:txBody>
          <a:bodyPr anchor="b">
            <a:noAutofit/>
          </a:bodyPr>
          <a:lstStyle>
            <a:lvl1pPr marL="0" indent="0">
              <a:buNone/>
              <a:defRPr sz="2400" b="0"/>
            </a:lvl1pPr>
            <a:lvl2pPr marL="457214" indent="0">
              <a:buNone/>
              <a:defRPr sz="2000" b="1"/>
            </a:lvl2pPr>
            <a:lvl3pPr marL="914428" indent="0">
              <a:buNone/>
              <a:defRPr sz="1800" b="1"/>
            </a:lvl3pPr>
            <a:lvl4pPr marL="1371643" indent="0">
              <a:buNone/>
              <a:defRPr sz="1600" b="1"/>
            </a:lvl4pPr>
            <a:lvl5pPr marL="1828857" indent="0">
              <a:buNone/>
              <a:defRPr sz="1600" b="1"/>
            </a:lvl5pPr>
            <a:lvl6pPr marL="2286071" indent="0">
              <a:buNone/>
              <a:defRPr sz="1600" b="1"/>
            </a:lvl6pPr>
            <a:lvl7pPr marL="2743285" indent="0">
              <a:buNone/>
              <a:defRPr sz="1600" b="1"/>
            </a:lvl7pPr>
            <a:lvl8pPr marL="3200500" indent="0">
              <a:buNone/>
              <a:defRPr sz="1600" b="1"/>
            </a:lvl8pPr>
            <a:lvl9pPr marL="3657714" indent="0">
              <a:buNone/>
              <a:defRPr sz="1600" b="1"/>
            </a:lvl9pPr>
          </a:lstStyle>
          <a:p>
            <a:pPr lvl="0"/>
            <a:r>
              <a:rPr lang="en-US"/>
              <a:t>Edit Master text styles</a:t>
            </a:r>
          </a:p>
        </p:txBody>
      </p:sp>
      <p:sp>
        <p:nvSpPr>
          <p:cNvPr id="6" name="Content Placeholder 5"/>
          <p:cNvSpPr>
            <a:spLocks noGrp="1"/>
          </p:cNvSpPr>
          <p:nvPr>
            <p:ph sz="quarter" idx="4"/>
          </p:nvPr>
        </p:nvSpPr>
        <p:spPr>
          <a:xfrm>
            <a:off x="5888737" y="2870202"/>
            <a:ext cx="508406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89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873E42-2D5F-4D4B-8595-1104AE27A9DE}"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439E5-8743-4794-BA4E-9D1BC71B57F3}" type="slidenum">
              <a:rPr lang="en-US" smtClean="0"/>
              <a:t>‹#›</a:t>
            </a:fld>
            <a:endParaRPr lang="en-US"/>
          </a:p>
        </p:txBody>
      </p:sp>
    </p:spTree>
    <p:extLst>
      <p:ext uri="{BB962C8B-B14F-4D97-AF65-F5344CB8AC3E}">
        <p14:creationId xmlns:p14="http://schemas.microsoft.com/office/powerpoint/2010/main" val="3566209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4" cy="6858000"/>
          </a:xfrm>
          <a:prstGeom prst="rect">
            <a:avLst/>
          </a:prstGeom>
        </p:spPr>
      </p:pic>
      <p:sp>
        <p:nvSpPr>
          <p:cNvPr id="2" name="Title 1"/>
          <p:cNvSpPr>
            <a:spLocks noGrp="1"/>
          </p:cNvSpPr>
          <p:nvPr>
            <p:ph type="title"/>
          </p:nvPr>
        </p:nvSpPr>
        <p:spPr>
          <a:xfrm>
            <a:off x="609601" y="609602"/>
            <a:ext cx="103632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3211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4" cy="68580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3754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4" cy="6858000"/>
          </a:xfrm>
          <a:prstGeom prst="rect">
            <a:avLst/>
          </a:prstGeom>
        </p:spPr>
      </p:pic>
      <p:sp>
        <p:nvSpPr>
          <p:cNvPr id="2" name="Title 1"/>
          <p:cNvSpPr>
            <a:spLocks noGrp="1"/>
          </p:cNvSpPr>
          <p:nvPr>
            <p:ph type="title"/>
          </p:nvPr>
        </p:nvSpPr>
        <p:spPr>
          <a:xfrm>
            <a:off x="615624" y="1557868"/>
            <a:ext cx="3817214"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808193" y="609601"/>
            <a:ext cx="6170634"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5624" y="2997201"/>
            <a:ext cx="3817214" cy="1845735"/>
          </a:xfrm>
        </p:spPr>
        <p:txBody>
          <a:bodyPr anchor="t">
            <a:normAutofit/>
          </a:bodyPr>
          <a:lstStyle>
            <a:lvl1pPr marL="0" indent="0">
              <a:buNone/>
              <a:defRPr sz="1400"/>
            </a:lvl1pPr>
            <a:lvl2pPr marL="457214" indent="0">
              <a:buNone/>
              <a:defRPr sz="1200"/>
            </a:lvl2pPr>
            <a:lvl3pPr marL="914428" indent="0">
              <a:buNone/>
              <a:defRPr sz="1000"/>
            </a:lvl3pPr>
            <a:lvl4pPr marL="1371643" indent="0">
              <a:buNone/>
              <a:defRPr sz="900"/>
            </a:lvl4pPr>
            <a:lvl5pPr marL="1828857" indent="0">
              <a:buNone/>
              <a:defRPr sz="900"/>
            </a:lvl5pPr>
            <a:lvl6pPr marL="2286071" indent="0">
              <a:buNone/>
              <a:defRPr sz="900"/>
            </a:lvl6pPr>
            <a:lvl7pPr marL="2743285" indent="0">
              <a:buNone/>
              <a:defRPr sz="900"/>
            </a:lvl7pPr>
            <a:lvl8pPr marL="3200500" indent="0">
              <a:buNone/>
              <a:defRPr sz="900"/>
            </a:lvl8pPr>
            <a:lvl9pPr marL="3657714"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52816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4" cy="6858000"/>
          </a:xfrm>
          <a:prstGeom prst="rect">
            <a:avLst/>
          </a:prstGeom>
        </p:spPr>
      </p:pic>
      <p:sp>
        <p:nvSpPr>
          <p:cNvPr id="2" name="Title 1"/>
          <p:cNvSpPr>
            <a:spLocks noGrp="1"/>
          </p:cNvSpPr>
          <p:nvPr>
            <p:ph type="title"/>
          </p:nvPr>
        </p:nvSpPr>
        <p:spPr>
          <a:xfrm>
            <a:off x="616172" y="1735672"/>
            <a:ext cx="5462939"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6705600" y="914400"/>
            <a:ext cx="42672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616172" y="3107272"/>
            <a:ext cx="5462939" cy="1828800"/>
          </a:xfrm>
        </p:spPr>
        <p:txBody>
          <a:bodyPr anchor="t">
            <a:normAutofit/>
          </a:bodyPr>
          <a:lstStyle>
            <a:lvl1pPr marL="0" indent="0">
              <a:buNone/>
              <a:defRPr sz="1600"/>
            </a:lvl1pPr>
            <a:lvl2pPr marL="457214" indent="0">
              <a:buNone/>
              <a:defRPr sz="1200"/>
            </a:lvl2pPr>
            <a:lvl3pPr marL="914428" indent="0">
              <a:buNone/>
              <a:defRPr sz="1000"/>
            </a:lvl3pPr>
            <a:lvl4pPr marL="1371643" indent="0">
              <a:buNone/>
              <a:defRPr sz="900"/>
            </a:lvl4pPr>
            <a:lvl5pPr marL="1828857" indent="0">
              <a:buNone/>
              <a:defRPr sz="900"/>
            </a:lvl5pPr>
            <a:lvl6pPr marL="2286071" indent="0">
              <a:buNone/>
              <a:defRPr sz="900"/>
            </a:lvl6pPr>
            <a:lvl7pPr marL="2743285" indent="0">
              <a:buNone/>
              <a:defRPr sz="900"/>
            </a:lvl7pPr>
            <a:lvl8pPr marL="3200500" indent="0">
              <a:buNone/>
              <a:defRPr sz="900"/>
            </a:lvl8pPr>
            <a:lvl9pPr marL="3657714"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52252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4" cy="6858000"/>
          </a:xfrm>
          <a:prstGeom prst="rect">
            <a:avLst/>
          </a:prstGeom>
        </p:spPr>
      </p:pic>
      <p:sp>
        <p:nvSpPr>
          <p:cNvPr id="2" name="Title 1"/>
          <p:cNvSpPr>
            <a:spLocks noGrp="1"/>
          </p:cNvSpPr>
          <p:nvPr>
            <p:ph type="title"/>
          </p:nvPr>
        </p:nvSpPr>
        <p:spPr>
          <a:xfrm>
            <a:off x="609601" y="4732865"/>
            <a:ext cx="103632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19201" y="932112"/>
            <a:ext cx="9144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609601" y="5299603"/>
            <a:ext cx="10363200" cy="493712"/>
          </a:xfrm>
        </p:spPr>
        <p:txBody>
          <a:bodyPr>
            <a:normAutofit/>
          </a:bodyPr>
          <a:lstStyle>
            <a:lvl1pPr marL="0" indent="0">
              <a:buNone/>
              <a:defRPr sz="1400"/>
            </a:lvl1pPr>
            <a:lvl2pPr marL="457214" indent="0">
              <a:buNone/>
              <a:defRPr sz="1200"/>
            </a:lvl2pPr>
            <a:lvl3pPr marL="914428" indent="0">
              <a:buNone/>
              <a:defRPr sz="1000"/>
            </a:lvl3pPr>
            <a:lvl4pPr marL="1371643" indent="0">
              <a:buNone/>
              <a:defRPr sz="900"/>
            </a:lvl4pPr>
            <a:lvl5pPr marL="1828857" indent="0">
              <a:buNone/>
              <a:defRPr sz="900"/>
            </a:lvl5pPr>
            <a:lvl6pPr marL="2286071" indent="0">
              <a:buNone/>
              <a:defRPr sz="900"/>
            </a:lvl6pPr>
            <a:lvl7pPr marL="2743285" indent="0">
              <a:buNone/>
              <a:defRPr sz="900"/>
            </a:lvl7pPr>
            <a:lvl8pPr marL="3200500" indent="0">
              <a:buNone/>
              <a:defRPr sz="900"/>
            </a:lvl8pPr>
            <a:lvl9pPr marL="3657714"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4047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4" cy="6858000"/>
          </a:xfrm>
          <a:prstGeom prst="rect">
            <a:avLst/>
          </a:prstGeom>
        </p:spPr>
      </p:pic>
      <p:sp>
        <p:nvSpPr>
          <p:cNvPr id="2" name="Title 1"/>
          <p:cNvSpPr>
            <a:spLocks noGrp="1"/>
          </p:cNvSpPr>
          <p:nvPr>
            <p:ph type="title"/>
          </p:nvPr>
        </p:nvSpPr>
        <p:spPr>
          <a:xfrm>
            <a:off x="609606" y="609603"/>
            <a:ext cx="103631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09604" y="4343400"/>
            <a:ext cx="10363199" cy="1447800"/>
          </a:xfrm>
        </p:spPr>
        <p:txBody>
          <a:bodyPr anchor="ctr">
            <a:normAutofit/>
          </a:bodyPr>
          <a:lstStyle>
            <a:lvl1pPr marL="0" indent="0" algn="l">
              <a:buNone/>
              <a:defRPr sz="2000">
                <a:solidFill>
                  <a:schemeClr val="tx1"/>
                </a:solidFill>
              </a:defRPr>
            </a:lvl1pPr>
            <a:lvl2pPr marL="457214" indent="0">
              <a:buNone/>
              <a:defRPr sz="1800">
                <a:solidFill>
                  <a:schemeClr val="tx1">
                    <a:tint val="75000"/>
                  </a:schemeClr>
                </a:solidFill>
              </a:defRPr>
            </a:lvl2pPr>
            <a:lvl3pPr marL="914428" indent="0">
              <a:buNone/>
              <a:defRPr sz="1600">
                <a:solidFill>
                  <a:schemeClr val="tx1">
                    <a:tint val="75000"/>
                  </a:schemeClr>
                </a:solidFill>
              </a:defRPr>
            </a:lvl3pPr>
            <a:lvl4pPr marL="1371643" indent="0">
              <a:buNone/>
              <a:defRPr sz="1400">
                <a:solidFill>
                  <a:schemeClr val="tx1">
                    <a:tint val="75000"/>
                  </a:schemeClr>
                </a:solidFill>
              </a:defRPr>
            </a:lvl4pPr>
            <a:lvl5pPr marL="1828857" indent="0">
              <a:buNone/>
              <a:defRPr sz="1400">
                <a:solidFill>
                  <a:schemeClr val="tx1">
                    <a:tint val="75000"/>
                  </a:schemeClr>
                </a:solidFill>
              </a:defRPr>
            </a:lvl5pPr>
            <a:lvl6pPr marL="2286071" indent="0">
              <a:buNone/>
              <a:defRPr sz="1400">
                <a:solidFill>
                  <a:schemeClr val="tx1">
                    <a:tint val="75000"/>
                  </a:schemeClr>
                </a:solidFill>
              </a:defRPr>
            </a:lvl6pPr>
            <a:lvl7pPr marL="2743285" indent="0">
              <a:buNone/>
              <a:defRPr sz="1400">
                <a:solidFill>
                  <a:schemeClr val="tx1">
                    <a:tint val="75000"/>
                  </a:schemeClr>
                </a:solidFill>
              </a:defRPr>
            </a:lvl7pPr>
            <a:lvl8pPr marL="3200500" indent="0">
              <a:buNone/>
              <a:defRPr sz="1400">
                <a:solidFill>
                  <a:schemeClr val="tx1">
                    <a:tint val="75000"/>
                  </a:schemeClr>
                </a:solidFill>
              </a:defRPr>
            </a:lvl8pPr>
            <a:lvl9pPr marL="3657714"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90860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4" cy="6858000"/>
          </a:xfrm>
          <a:prstGeom prst="rect">
            <a:avLst/>
          </a:prstGeom>
        </p:spPr>
      </p:pic>
      <p:sp>
        <p:nvSpPr>
          <p:cNvPr id="14" name="TextBox 13"/>
          <p:cNvSpPr txBox="1"/>
          <p:nvPr/>
        </p:nvSpPr>
        <p:spPr>
          <a:xfrm>
            <a:off x="562396" y="718114"/>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1" dirty="0">
                <a:solidFill>
                  <a:schemeClr val="tx1"/>
                </a:solidFill>
                <a:effectLst/>
              </a:rPr>
              <a:t>“</a:t>
            </a:r>
          </a:p>
        </p:txBody>
      </p:sp>
      <p:sp>
        <p:nvSpPr>
          <p:cNvPr id="15" name="TextBox 14"/>
          <p:cNvSpPr txBox="1"/>
          <p:nvPr/>
        </p:nvSpPr>
        <p:spPr>
          <a:xfrm>
            <a:off x="10314402" y="2751672"/>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1" dirty="0">
                <a:solidFill>
                  <a:schemeClr val="tx1"/>
                </a:solidFill>
                <a:effectLst/>
              </a:rPr>
              <a:t>”</a:t>
            </a:r>
          </a:p>
        </p:txBody>
      </p:sp>
      <p:sp>
        <p:nvSpPr>
          <p:cNvPr id="2" name="Title 1"/>
          <p:cNvSpPr>
            <a:spLocks noGrp="1"/>
          </p:cNvSpPr>
          <p:nvPr>
            <p:ph type="title"/>
          </p:nvPr>
        </p:nvSpPr>
        <p:spPr>
          <a:xfrm>
            <a:off x="1172154" y="609603"/>
            <a:ext cx="9455063"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318229" y="3352800"/>
            <a:ext cx="9168178" cy="381000"/>
          </a:xfrm>
        </p:spPr>
        <p:txBody>
          <a:bodyPr anchor="ctr">
            <a:normAutofit/>
          </a:bodyPr>
          <a:lstStyle>
            <a:lvl1pPr marL="0" indent="0">
              <a:buFontTx/>
              <a:buNone/>
              <a:defRPr sz="1600"/>
            </a:lvl1pPr>
            <a:lvl2pPr marL="457214" indent="0">
              <a:buFontTx/>
              <a:buNone/>
              <a:defRPr/>
            </a:lvl2pPr>
            <a:lvl3pPr marL="914428" indent="0">
              <a:buFontTx/>
              <a:buNone/>
              <a:defRPr/>
            </a:lvl3pPr>
            <a:lvl4pPr marL="1371643" indent="0">
              <a:buFontTx/>
              <a:buNone/>
              <a:defRPr/>
            </a:lvl4pPr>
            <a:lvl5pPr marL="1828857" indent="0">
              <a:buFontTx/>
              <a:buNone/>
              <a:defRPr/>
            </a:lvl5pPr>
          </a:lstStyle>
          <a:p>
            <a:pPr lvl="0"/>
            <a:r>
              <a:rPr lang="en-US"/>
              <a:t>Edit Master text styles</a:t>
            </a:r>
          </a:p>
        </p:txBody>
      </p:sp>
      <p:sp>
        <p:nvSpPr>
          <p:cNvPr id="3" name="Text Placeholder 2"/>
          <p:cNvSpPr>
            <a:spLocks noGrp="1"/>
          </p:cNvSpPr>
          <p:nvPr>
            <p:ph type="body" idx="1"/>
          </p:nvPr>
        </p:nvSpPr>
        <p:spPr>
          <a:xfrm>
            <a:off x="616355" y="4343400"/>
            <a:ext cx="10363200" cy="1447800"/>
          </a:xfrm>
        </p:spPr>
        <p:txBody>
          <a:bodyPr anchor="ctr">
            <a:normAutofit/>
          </a:bodyPr>
          <a:lstStyle>
            <a:lvl1pPr marL="0" indent="0" algn="l">
              <a:buNone/>
              <a:defRPr sz="2000">
                <a:solidFill>
                  <a:schemeClr val="tx1"/>
                </a:solidFill>
              </a:defRPr>
            </a:lvl1pPr>
            <a:lvl2pPr marL="457214" indent="0">
              <a:buNone/>
              <a:defRPr sz="1800">
                <a:solidFill>
                  <a:schemeClr val="tx1">
                    <a:tint val="75000"/>
                  </a:schemeClr>
                </a:solidFill>
              </a:defRPr>
            </a:lvl2pPr>
            <a:lvl3pPr marL="914428" indent="0">
              <a:buNone/>
              <a:defRPr sz="1600">
                <a:solidFill>
                  <a:schemeClr val="tx1">
                    <a:tint val="75000"/>
                  </a:schemeClr>
                </a:solidFill>
              </a:defRPr>
            </a:lvl3pPr>
            <a:lvl4pPr marL="1371643" indent="0">
              <a:buNone/>
              <a:defRPr sz="1400">
                <a:solidFill>
                  <a:schemeClr val="tx1">
                    <a:tint val="75000"/>
                  </a:schemeClr>
                </a:solidFill>
              </a:defRPr>
            </a:lvl4pPr>
            <a:lvl5pPr marL="1828857" indent="0">
              <a:buNone/>
              <a:defRPr sz="1400">
                <a:solidFill>
                  <a:schemeClr val="tx1">
                    <a:tint val="75000"/>
                  </a:schemeClr>
                </a:solidFill>
              </a:defRPr>
            </a:lvl5pPr>
            <a:lvl6pPr marL="2286071" indent="0">
              <a:buNone/>
              <a:defRPr sz="1400">
                <a:solidFill>
                  <a:schemeClr val="tx1">
                    <a:tint val="75000"/>
                  </a:schemeClr>
                </a:solidFill>
              </a:defRPr>
            </a:lvl6pPr>
            <a:lvl7pPr marL="2743285" indent="0">
              <a:buNone/>
              <a:defRPr sz="1400">
                <a:solidFill>
                  <a:schemeClr val="tx1">
                    <a:tint val="75000"/>
                  </a:schemeClr>
                </a:solidFill>
              </a:defRPr>
            </a:lvl7pPr>
            <a:lvl8pPr marL="3200500" indent="0">
              <a:buNone/>
              <a:defRPr sz="1400">
                <a:solidFill>
                  <a:schemeClr val="tx1">
                    <a:tint val="75000"/>
                  </a:schemeClr>
                </a:solidFill>
              </a:defRPr>
            </a:lvl8pPr>
            <a:lvl9pPr marL="3657714"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57204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4" cy="6858000"/>
          </a:xfrm>
          <a:prstGeom prst="rect">
            <a:avLst/>
          </a:prstGeom>
        </p:spPr>
      </p:pic>
      <p:sp>
        <p:nvSpPr>
          <p:cNvPr id="2" name="Title 1"/>
          <p:cNvSpPr>
            <a:spLocks noGrp="1"/>
          </p:cNvSpPr>
          <p:nvPr>
            <p:ph type="title"/>
          </p:nvPr>
        </p:nvSpPr>
        <p:spPr>
          <a:xfrm>
            <a:off x="609603" y="3291648"/>
            <a:ext cx="103632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760448"/>
            <a:ext cx="10363203" cy="860400"/>
          </a:xfrm>
        </p:spPr>
        <p:txBody>
          <a:bodyPr anchor="t">
            <a:normAutofit/>
          </a:bodyPr>
          <a:lstStyle>
            <a:lvl1pPr marL="0" indent="0" algn="l">
              <a:buNone/>
              <a:defRPr sz="1800">
                <a:solidFill>
                  <a:schemeClr val="tx1"/>
                </a:solidFill>
              </a:defRPr>
            </a:lvl1pPr>
            <a:lvl2pPr marL="457214" indent="0">
              <a:buNone/>
              <a:defRPr sz="1800">
                <a:solidFill>
                  <a:schemeClr val="tx1">
                    <a:tint val="75000"/>
                  </a:schemeClr>
                </a:solidFill>
              </a:defRPr>
            </a:lvl2pPr>
            <a:lvl3pPr marL="914428" indent="0">
              <a:buNone/>
              <a:defRPr sz="1600">
                <a:solidFill>
                  <a:schemeClr val="tx1">
                    <a:tint val="75000"/>
                  </a:schemeClr>
                </a:solidFill>
              </a:defRPr>
            </a:lvl3pPr>
            <a:lvl4pPr marL="1371643" indent="0">
              <a:buNone/>
              <a:defRPr sz="1400">
                <a:solidFill>
                  <a:schemeClr val="tx1">
                    <a:tint val="75000"/>
                  </a:schemeClr>
                </a:solidFill>
              </a:defRPr>
            </a:lvl4pPr>
            <a:lvl5pPr marL="1828857" indent="0">
              <a:buNone/>
              <a:defRPr sz="1400">
                <a:solidFill>
                  <a:schemeClr val="tx1">
                    <a:tint val="75000"/>
                  </a:schemeClr>
                </a:solidFill>
              </a:defRPr>
            </a:lvl5pPr>
            <a:lvl6pPr marL="2286071" indent="0">
              <a:buNone/>
              <a:defRPr sz="1400">
                <a:solidFill>
                  <a:schemeClr val="tx1">
                    <a:tint val="75000"/>
                  </a:schemeClr>
                </a:solidFill>
              </a:defRPr>
            </a:lvl6pPr>
            <a:lvl7pPr marL="2743285" indent="0">
              <a:buNone/>
              <a:defRPr sz="1400">
                <a:solidFill>
                  <a:schemeClr val="tx1">
                    <a:tint val="75000"/>
                  </a:schemeClr>
                </a:solidFill>
              </a:defRPr>
            </a:lvl7pPr>
            <a:lvl8pPr marL="3200500" indent="0">
              <a:buNone/>
              <a:defRPr sz="1400">
                <a:solidFill>
                  <a:schemeClr val="tx1">
                    <a:tint val="75000"/>
                  </a:schemeClr>
                </a:solidFill>
              </a:defRPr>
            </a:lvl8pPr>
            <a:lvl9pPr marL="3657714"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0399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4" cy="6858000"/>
          </a:xfrm>
          <a:prstGeom prst="rect">
            <a:avLst/>
          </a:prstGeom>
        </p:spPr>
      </p:pic>
      <p:sp>
        <p:nvSpPr>
          <p:cNvPr id="11" name="TextBox 10"/>
          <p:cNvSpPr txBox="1"/>
          <p:nvPr/>
        </p:nvSpPr>
        <p:spPr>
          <a:xfrm>
            <a:off x="562396" y="718114"/>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1" dirty="0">
                <a:solidFill>
                  <a:schemeClr val="tx1"/>
                </a:solidFill>
                <a:effectLst/>
              </a:rPr>
              <a:t>“</a:t>
            </a:r>
          </a:p>
        </p:txBody>
      </p:sp>
      <p:sp>
        <p:nvSpPr>
          <p:cNvPr id="16" name="TextBox 15"/>
          <p:cNvSpPr txBox="1"/>
          <p:nvPr/>
        </p:nvSpPr>
        <p:spPr>
          <a:xfrm>
            <a:off x="10314402" y="2751672"/>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1" dirty="0">
                <a:solidFill>
                  <a:schemeClr val="tx1"/>
                </a:solidFill>
                <a:effectLst/>
              </a:rPr>
              <a:t>”</a:t>
            </a:r>
          </a:p>
        </p:txBody>
      </p:sp>
      <p:sp>
        <p:nvSpPr>
          <p:cNvPr id="2" name="Title 1"/>
          <p:cNvSpPr>
            <a:spLocks noGrp="1"/>
          </p:cNvSpPr>
          <p:nvPr>
            <p:ph type="title"/>
          </p:nvPr>
        </p:nvSpPr>
        <p:spPr>
          <a:xfrm>
            <a:off x="1172154" y="609603"/>
            <a:ext cx="9455063"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09602" y="3886201"/>
            <a:ext cx="103632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09602" y="4775201"/>
            <a:ext cx="10363201" cy="1016000"/>
          </a:xfrm>
        </p:spPr>
        <p:txBody>
          <a:bodyPr anchor="t">
            <a:normAutofit/>
          </a:bodyPr>
          <a:lstStyle>
            <a:lvl1pPr marL="0" indent="0" algn="l">
              <a:buNone/>
              <a:defRPr sz="1600">
                <a:solidFill>
                  <a:schemeClr val="tx1"/>
                </a:solidFill>
              </a:defRPr>
            </a:lvl1pPr>
            <a:lvl2pPr marL="457214" indent="0">
              <a:buNone/>
              <a:defRPr sz="1600">
                <a:solidFill>
                  <a:schemeClr val="tx1">
                    <a:tint val="75000"/>
                  </a:schemeClr>
                </a:solidFill>
              </a:defRPr>
            </a:lvl2pPr>
            <a:lvl3pPr marL="914428" indent="0">
              <a:buNone/>
              <a:defRPr sz="1600">
                <a:solidFill>
                  <a:schemeClr val="tx1">
                    <a:tint val="75000"/>
                  </a:schemeClr>
                </a:solidFill>
              </a:defRPr>
            </a:lvl3pPr>
            <a:lvl4pPr marL="1371643" indent="0">
              <a:buNone/>
              <a:defRPr sz="1400">
                <a:solidFill>
                  <a:schemeClr val="tx1">
                    <a:tint val="75000"/>
                  </a:schemeClr>
                </a:solidFill>
              </a:defRPr>
            </a:lvl4pPr>
            <a:lvl5pPr marL="1828857" indent="0">
              <a:buNone/>
              <a:defRPr sz="1400">
                <a:solidFill>
                  <a:schemeClr val="tx1">
                    <a:tint val="75000"/>
                  </a:schemeClr>
                </a:solidFill>
              </a:defRPr>
            </a:lvl5pPr>
            <a:lvl6pPr marL="2286071" indent="0">
              <a:buNone/>
              <a:defRPr sz="1400">
                <a:solidFill>
                  <a:schemeClr val="tx1">
                    <a:tint val="75000"/>
                  </a:schemeClr>
                </a:solidFill>
              </a:defRPr>
            </a:lvl6pPr>
            <a:lvl7pPr marL="2743285" indent="0">
              <a:buNone/>
              <a:defRPr sz="1400">
                <a:solidFill>
                  <a:schemeClr val="tx1">
                    <a:tint val="75000"/>
                  </a:schemeClr>
                </a:solidFill>
              </a:defRPr>
            </a:lvl7pPr>
            <a:lvl8pPr marL="3200500" indent="0">
              <a:buNone/>
              <a:defRPr sz="1400">
                <a:solidFill>
                  <a:schemeClr val="tx1">
                    <a:tint val="75000"/>
                  </a:schemeClr>
                </a:solidFill>
              </a:defRPr>
            </a:lvl8pPr>
            <a:lvl9pPr marL="3657714"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42178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4" cy="6858000"/>
          </a:xfrm>
          <a:prstGeom prst="rect">
            <a:avLst/>
          </a:prstGeom>
        </p:spPr>
      </p:pic>
      <p:sp>
        <p:nvSpPr>
          <p:cNvPr id="2" name="Title 1"/>
          <p:cNvSpPr>
            <a:spLocks noGrp="1"/>
          </p:cNvSpPr>
          <p:nvPr>
            <p:ph type="title"/>
          </p:nvPr>
        </p:nvSpPr>
        <p:spPr>
          <a:xfrm>
            <a:off x="619255" y="609603"/>
            <a:ext cx="103632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19255" y="3505200"/>
            <a:ext cx="103632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19253" y="4343400"/>
            <a:ext cx="10363201" cy="1447800"/>
          </a:xfrm>
        </p:spPr>
        <p:txBody>
          <a:bodyPr anchor="t">
            <a:normAutofit/>
          </a:bodyPr>
          <a:lstStyle>
            <a:lvl1pPr marL="0" indent="0" algn="l">
              <a:buNone/>
              <a:defRPr sz="1600">
                <a:solidFill>
                  <a:schemeClr val="tx1"/>
                </a:solidFill>
              </a:defRPr>
            </a:lvl1pPr>
            <a:lvl2pPr marL="457214" indent="0">
              <a:buNone/>
              <a:defRPr sz="1600">
                <a:solidFill>
                  <a:schemeClr val="tx1">
                    <a:tint val="75000"/>
                  </a:schemeClr>
                </a:solidFill>
              </a:defRPr>
            </a:lvl2pPr>
            <a:lvl3pPr marL="914428" indent="0">
              <a:buNone/>
              <a:defRPr sz="1600">
                <a:solidFill>
                  <a:schemeClr val="tx1">
                    <a:tint val="75000"/>
                  </a:schemeClr>
                </a:solidFill>
              </a:defRPr>
            </a:lvl3pPr>
            <a:lvl4pPr marL="1371643" indent="0">
              <a:buNone/>
              <a:defRPr sz="1400">
                <a:solidFill>
                  <a:schemeClr val="tx1">
                    <a:tint val="75000"/>
                  </a:schemeClr>
                </a:solidFill>
              </a:defRPr>
            </a:lvl4pPr>
            <a:lvl5pPr marL="1828857" indent="0">
              <a:buNone/>
              <a:defRPr sz="1400">
                <a:solidFill>
                  <a:schemeClr val="tx1">
                    <a:tint val="75000"/>
                  </a:schemeClr>
                </a:solidFill>
              </a:defRPr>
            </a:lvl5pPr>
            <a:lvl6pPr marL="2286071" indent="0">
              <a:buNone/>
              <a:defRPr sz="1400">
                <a:solidFill>
                  <a:schemeClr val="tx1">
                    <a:tint val="75000"/>
                  </a:schemeClr>
                </a:solidFill>
              </a:defRPr>
            </a:lvl6pPr>
            <a:lvl7pPr marL="2743285" indent="0">
              <a:buNone/>
              <a:defRPr sz="1400">
                <a:solidFill>
                  <a:schemeClr val="tx1">
                    <a:tint val="75000"/>
                  </a:schemeClr>
                </a:solidFill>
              </a:defRPr>
            </a:lvl7pPr>
            <a:lvl8pPr marL="3200500" indent="0">
              <a:buNone/>
              <a:defRPr sz="1400">
                <a:solidFill>
                  <a:schemeClr val="tx1">
                    <a:tint val="75000"/>
                  </a:schemeClr>
                </a:solidFill>
              </a:defRPr>
            </a:lvl8pPr>
            <a:lvl9pPr marL="3657714"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129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873E42-2D5F-4D4B-8595-1104AE27A9DE}" type="datetimeFigureOut">
              <a:rPr lang="en-US" smtClean="0"/>
              <a:t>11/24/2021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C439E5-8743-4794-BA4E-9D1BC71B57F3}" type="slidenum">
              <a:rPr lang="en-US" smtClean="0"/>
              <a:t>‹#›</a:t>
            </a:fld>
            <a:endParaRPr lang="en-US"/>
          </a:p>
        </p:txBody>
      </p:sp>
    </p:spTree>
    <p:extLst>
      <p:ext uri="{BB962C8B-B14F-4D97-AF65-F5344CB8AC3E}">
        <p14:creationId xmlns:p14="http://schemas.microsoft.com/office/powerpoint/2010/main" val="2376131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4" cy="6858000"/>
          </a:xfrm>
          <a:prstGeom prst="rect">
            <a:avLst/>
          </a:prstGeom>
        </p:spPr>
      </p:pic>
      <p:sp>
        <p:nvSpPr>
          <p:cNvPr id="8" name="Title 1"/>
          <p:cNvSpPr>
            <a:spLocks noGrp="1"/>
          </p:cNvSpPr>
          <p:nvPr>
            <p:ph type="title"/>
          </p:nvPr>
        </p:nvSpPr>
        <p:spPr>
          <a:xfrm>
            <a:off x="609600" y="609602"/>
            <a:ext cx="103632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33893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4" cy="6858000"/>
          </a:xfrm>
          <a:prstGeom prst="rect">
            <a:avLst/>
          </a:prstGeom>
        </p:spPr>
      </p:pic>
      <p:sp>
        <p:nvSpPr>
          <p:cNvPr id="2" name="Vertical Title 1"/>
          <p:cNvSpPr>
            <a:spLocks noGrp="1"/>
          </p:cNvSpPr>
          <p:nvPr>
            <p:ph type="title" orient="vert"/>
          </p:nvPr>
        </p:nvSpPr>
        <p:spPr>
          <a:xfrm>
            <a:off x="8737305" y="609601"/>
            <a:ext cx="2235495"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7986913"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5738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873E42-2D5F-4D4B-8595-1104AE27A9DE}" type="datetimeFigureOut">
              <a:rPr lang="en-US" smtClean="0"/>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C439E5-8743-4794-BA4E-9D1BC71B57F3}" type="slidenum">
              <a:rPr lang="en-US" smtClean="0"/>
              <a:t>‹#›</a:t>
            </a:fld>
            <a:endParaRPr lang="en-US"/>
          </a:p>
        </p:txBody>
      </p:sp>
    </p:spTree>
    <p:extLst>
      <p:ext uri="{BB962C8B-B14F-4D97-AF65-F5344CB8AC3E}">
        <p14:creationId xmlns:p14="http://schemas.microsoft.com/office/powerpoint/2010/main" val="115650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3873E42-2D5F-4D4B-8595-1104AE27A9DE}" type="datetimeFigureOut">
              <a:rPr lang="en-US" smtClean="0"/>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C439E5-8743-4794-BA4E-9D1BC71B57F3}" type="slidenum">
              <a:rPr lang="en-US" smtClean="0"/>
              <a:t>‹#›</a:t>
            </a:fld>
            <a:endParaRPr lang="en-US"/>
          </a:p>
        </p:txBody>
      </p:sp>
    </p:spTree>
    <p:extLst>
      <p:ext uri="{BB962C8B-B14F-4D97-AF65-F5344CB8AC3E}">
        <p14:creationId xmlns:p14="http://schemas.microsoft.com/office/powerpoint/2010/main" val="365701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873E42-2D5F-4D4B-8595-1104AE27A9DE}"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439E5-8743-4794-BA4E-9D1BC71B57F3}" type="slidenum">
              <a:rPr lang="en-US" smtClean="0"/>
              <a:t>‹#›</a:t>
            </a:fld>
            <a:endParaRPr lang="en-US"/>
          </a:p>
        </p:txBody>
      </p:sp>
    </p:spTree>
    <p:extLst>
      <p:ext uri="{BB962C8B-B14F-4D97-AF65-F5344CB8AC3E}">
        <p14:creationId xmlns:p14="http://schemas.microsoft.com/office/powerpoint/2010/main" val="1584317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873E42-2D5F-4D4B-8595-1104AE27A9DE}"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439E5-8743-4794-BA4E-9D1BC71B57F3}" type="slidenum">
              <a:rPr lang="en-US" smtClean="0"/>
              <a:t>‹#›</a:t>
            </a:fld>
            <a:endParaRPr lang="en-US"/>
          </a:p>
        </p:txBody>
      </p:sp>
    </p:spTree>
    <p:extLst>
      <p:ext uri="{BB962C8B-B14F-4D97-AF65-F5344CB8AC3E}">
        <p14:creationId xmlns:p14="http://schemas.microsoft.com/office/powerpoint/2010/main" val="809298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3873E42-2D5F-4D4B-8595-1104AE27A9DE}" type="datetimeFigureOut">
              <a:rPr lang="en-US" smtClean="0"/>
              <a:t>11/24/2021</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4C439E5-8743-4794-BA4E-9D1BC71B57F3}" type="slidenum">
              <a:rPr lang="en-US" smtClean="0"/>
              <a:t>‹#›</a:t>
            </a:fld>
            <a:endParaRPr lang="en-US"/>
          </a:p>
        </p:txBody>
      </p:sp>
    </p:spTree>
    <p:extLst>
      <p:ext uri="{BB962C8B-B14F-4D97-AF65-F5344CB8AC3E}">
        <p14:creationId xmlns:p14="http://schemas.microsoft.com/office/powerpoint/2010/main" val="15094056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8285691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09602"/>
            <a:ext cx="103632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142069"/>
            <a:ext cx="10363200"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98283" y="5870577"/>
            <a:ext cx="1616231"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11/24/2021</a:t>
            </a:fld>
            <a:endParaRPr lang="en-US"/>
          </a:p>
        </p:txBody>
      </p:sp>
      <p:sp>
        <p:nvSpPr>
          <p:cNvPr id="5" name="Footer Placeholder 4"/>
          <p:cNvSpPr>
            <a:spLocks noGrp="1"/>
          </p:cNvSpPr>
          <p:nvPr>
            <p:ph type="ftr" sz="quarter" idx="3"/>
          </p:nvPr>
        </p:nvSpPr>
        <p:spPr>
          <a:xfrm>
            <a:off x="609602" y="5870577"/>
            <a:ext cx="798708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416114" y="5870577"/>
            <a:ext cx="556688"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2714664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14"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9" indent="-285759" algn="l" defTabSz="457214"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73" indent="-285759" algn="l" defTabSz="457214"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88" indent="-285759" algn="l" defTabSz="457214"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98" indent="-171456" algn="l" defTabSz="457214"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313" indent="-171456" algn="l" defTabSz="457214"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79" indent="-228608" algn="l" defTabSz="457214"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93" indent="-228608" algn="l" defTabSz="457214"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107" indent="-228608" algn="l" defTabSz="457214"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322" indent="-228608" algn="l" defTabSz="457214"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14" rtl="0" eaLnBrk="1" latinLnBrk="0" hangingPunct="1">
        <a:defRPr sz="1800" kern="1200">
          <a:solidFill>
            <a:schemeClr val="tx1"/>
          </a:solidFill>
          <a:latin typeface="+mn-lt"/>
          <a:ea typeface="+mn-ea"/>
          <a:cs typeface="+mn-cs"/>
        </a:defRPr>
      </a:lvl1pPr>
      <a:lvl2pPr marL="457214" algn="l" defTabSz="457214" rtl="0" eaLnBrk="1" latinLnBrk="0" hangingPunct="1">
        <a:defRPr sz="1800" kern="1200">
          <a:solidFill>
            <a:schemeClr val="tx1"/>
          </a:solidFill>
          <a:latin typeface="+mn-lt"/>
          <a:ea typeface="+mn-ea"/>
          <a:cs typeface="+mn-cs"/>
        </a:defRPr>
      </a:lvl2pPr>
      <a:lvl3pPr marL="914428" algn="l" defTabSz="457214" rtl="0" eaLnBrk="1" latinLnBrk="0" hangingPunct="1">
        <a:defRPr sz="1800" kern="1200">
          <a:solidFill>
            <a:schemeClr val="tx1"/>
          </a:solidFill>
          <a:latin typeface="+mn-lt"/>
          <a:ea typeface="+mn-ea"/>
          <a:cs typeface="+mn-cs"/>
        </a:defRPr>
      </a:lvl3pPr>
      <a:lvl4pPr marL="1371643" algn="l" defTabSz="457214" rtl="0" eaLnBrk="1" latinLnBrk="0" hangingPunct="1">
        <a:defRPr sz="1800" kern="1200">
          <a:solidFill>
            <a:schemeClr val="tx1"/>
          </a:solidFill>
          <a:latin typeface="+mn-lt"/>
          <a:ea typeface="+mn-ea"/>
          <a:cs typeface="+mn-cs"/>
        </a:defRPr>
      </a:lvl4pPr>
      <a:lvl5pPr marL="1828857" algn="l" defTabSz="457214" rtl="0" eaLnBrk="1" latinLnBrk="0" hangingPunct="1">
        <a:defRPr sz="1800" kern="1200">
          <a:solidFill>
            <a:schemeClr val="tx1"/>
          </a:solidFill>
          <a:latin typeface="+mn-lt"/>
          <a:ea typeface="+mn-ea"/>
          <a:cs typeface="+mn-cs"/>
        </a:defRPr>
      </a:lvl5pPr>
      <a:lvl6pPr marL="2286071" algn="l" defTabSz="457214" rtl="0" eaLnBrk="1" latinLnBrk="0" hangingPunct="1">
        <a:defRPr sz="1800" kern="1200">
          <a:solidFill>
            <a:schemeClr val="tx1"/>
          </a:solidFill>
          <a:latin typeface="+mn-lt"/>
          <a:ea typeface="+mn-ea"/>
          <a:cs typeface="+mn-cs"/>
        </a:defRPr>
      </a:lvl6pPr>
      <a:lvl7pPr marL="2743285" algn="l" defTabSz="457214" rtl="0" eaLnBrk="1" latinLnBrk="0" hangingPunct="1">
        <a:defRPr sz="1800" kern="1200">
          <a:solidFill>
            <a:schemeClr val="tx1"/>
          </a:solidFill>
          <a:latin typeface="+mn-lt"/>
          <a:ea typeface="+mn-ea"/>
          <a:cs typeface="+mn-cs"/>
        </a:defRPr>
      </a:lvl7pPr>
      <a:lvl8pPr marL="3200500" algn="l" defTabSz="457214" rtl="0" eaLnBrk="1" latinLnBrk="0" hangingPunct="1">
        <a:defRPr sz="1800" kern="1200">
          <a:solidFill>
            <a:schemeClr val="tx1"/>
          </a:solidFill>
          <a:latin typeface="+mn-lt"/>
          <a:ea typeface="+mn-ea"/>
          <a:cs typeface="+mn-cs"/>
        </a:defRPr>
      </a:lvl8pPr>
      <a:lvl9pPr marL="3657714" algn="l" defTabSz="4572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3" name="Rectangle 12">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15" name="Group 14">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6"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7" name="Picture 16">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8"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9" name="Picture 18">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4" name="TextBox 3">
            <a:extLst>
              <a:ext uri="{FF2B5EF4-FFF2-40B4-BE49-F238E27FC236}">
                <a16:creationId xmlns:a16="http://schemas.microsoft.com/office/drawing/2014/main" id="{C4CAB4C2-FE47-4F1A-A1A3-074DE0BBDCF2}"/>
              </a:ext>
            </a:extLst>
          </p:cNvPr>
          <p:cNvSpPr txBox="1"/>
          <p:nvPr/>
        </p:nvSpPr>
        <p:spPr>
          <a:xfrm>
            <a:off x="2692398" y="1871131"/>
            <a:ext cx="6815669" cy="151553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algn="ctr" defTabSz="457200" rtl="0" eaLnBrk="1" fontAlgn="auto" latinLnBrk="0" hangingPunct="1">
              <a:lnSpc>
                <a:spcPct val="90000"/>
              </a:lnSpc>
              <a:spcBef>
                <a:spcPct val="0"/>
              </a:spcBef>
              <a:spcAft>
                <a:spcPts val="600"/>
              </a:spcAft>
              <a:buClrTx/>
              <a:buSzTx/>
              <a:buFontTx/>
              <a:buNone/>
              <a:tabLst/>
              <a:defRPr/>
            </a:pPr>
            <a:r>
              <a:rPr kumimoji="0" lang="en-US" sz="5000" b="0" i="0" u="none" strike="noStrike" kern="1200" cap="none" spc="0" normalizeH="0" baseline="0" noProof="0">
                <a:ln w="3175" cmpd="sng">
                  <a:noFill/>
                </a:ln>
                <a:solidFill>
                  <a:prstClr val="white"/>
                </a:solidFill>
                <a:effectLst/>
                <a:uLnTx/>
                <a:uFillTx/>
                <a:latin typeface="Garamond" panose="02020404030301010803"/>
                <a:ea typeface="+mn-ea"/>
                <a:cs typeface="+mn-cs"/>
              </a:rPr>
              <a:t>Abdominal pain in pregnancy</a:t>
            </a:r>
          </a:p>
        </p:txBody>
      </p:sp>
      <p:cxnSp>
        <p:nvCxnSpPr>
          <p:cNvPr id="21" name="Straight Connector 20">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16E5BE54-7BD3-4F94-9094-8CDE1DA206D7}"/>
              </a:ext>
            </a:extLst>
          </p:cNvPr>
          <p:cNvSpPr txBox="1"/>
          <p:nvPr/>
        </p:nvSpPr>
        <p:spPr>
          <a:xfrm>
            <a:off x="2533650" y="3972984"/>
            <a:ext cx="4140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Garamond" panose="02020404030301010803"/>
                <a:ea typeface="+mn-ea"/>
                <a:cs typeface="+mn-cs"/>
              </a:rPr>
              <a:t>Amro Mousa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Garamond" panose="02020404030301010803"/>
                <a:ea typeface="+mn-ea"/>
                <a:cs typeface="+mn-cs"/>
              </a:rPr>
              <a:t>Amer Hammoudeh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Garamond" panose="02020404030301010803"/>
                <a:ea typeface="+mn-ea"/>
                <a:cs typeface="+mn-cs"/>
              </a:rPr>
              <a:t>Waqar Al-</a:t>
            </a:r>
            <a:r>
              <a:rPr kumimoji="0" lang="en-GB" sz="2400" b="1" i="0" u="none" strike="noStrike" kern="1200" cap="none" spc="0" normalizeH="0" baseline="0" noProof="0" dirty="0" err="1">
                <a:ln>
                  <a:noFill/>
                </a:ln>
                <a:solidFill>
                  <a:prstClr val="white"/>
                </a:solidFill>
                <a:effectLst/>
                <a:uLnTx/>
                <a:uFillTx/>
                <a:latin typeface="Garamond" panose="02020404030301010803"/>
                <a:ea typeface="+mn-ea"/>
                <a:cs typeface="+mn-cs"/>
              </a:rPr>
              <a:t>lawama</a:t>
            </a:r>
            <a:endParaRPr kumimoji="0" lang="en-GB" sz="2400" b="1"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15AA6-B28D-46A6-BFBB-8BD29EF1D344}"/>
              </a:ext>
            </a:extLst>
          </p:cNvPr>
          <p:cNvSpPr>
            <a:spLocks noGrp="1"/>
          </p:cNvSpPr>
          <p:nvPr>
            <p:ph type="title"/>
          </p:nvPr>
        </p:nvSpPr>
        <p:spPr/>
        <p:txBody>
          <a:bodyPr/>
          <a:lstStyle/>
          <a:p>
            <a:r>
              <a:rPr lang="en-GB" dirty="0"/>
              <a:t>First trimester</a:t>
            </a:r>
          </a:p>
        </p:txBody>
      </p:sp>
      <p:sp>
        <p:nvSpPr>
          <p:cNvPr id="3" name="Content Placeholder 2">
            <a:extLst>
              <a:ext uri="{FF2B5EF4-FFF2-40B4-BE49-F238E27FC236}">
                <a16:creationId xmlns:a16="http://schemas.microsoft.com/office/drawing/2014/main" id="{F21ADB41-8FA4-4E7C-980F-BB7582B30CC7}"/>
              </a:ext>
            </a:extLst>
          </p:cNvPr>
          <p:cNvSpPr>
            <a:spLocks noGrp="1"/>
          </p:cNvSpPr>
          <p:nvPr>
            <p:ph idx="1"/>
          </p:nvPr>
        </p:nvSpPr>
        <p:spPr/>
        <p:txBody>
          <a:bodyPr/>
          <a:lstStyle/>
          <a:p>
            <a:r>
              <a:rPr lang="en-GB" dirty="0"/>
              <a:t>UTI</a:t>
            </a:r>
          </a:p>
          <a:p>
            <a:pPr>
              <a:buSzPct val="114999"/>
            </a:pPr>
            <a:r>
              <a:rPr lang="en-GB" dirty="0"/>
              <a:t>Miscarriage </a:t>
            </a:r>
          </a:p>
          <a:p>
            <a:pPr>
              <a:buSzPct val="114999"/>
            </a:pPr>
            <a:r>
              <a:rPr lang="en-GB" dirty="0"/>
              <a:t>Ectopic pregnancy</a:t>
            </a:r>
          </a:p>
          <a:p>
            <a:pPr>
              <a:buSzPct val="114999"/>
            </a:pPr>
            <a:r>
              <a:rPr lang="en-GB" dirty="0"/>
              <a:t>Molar pregnancy</a:t>
            </a:r>
          </a:p>
          <a:p>
            <a:pPr>
              <a:buSzPct val="114999"/>
            </a:pPr>
            <a:endParaRPr lang="en-GB" dirty="0"/>
          </a:p>
          <a:p>
            <a:pPr>
              <a:buSzPct val="114999"/>
            </a:pPr>
            <a:endParaRPr lang="en-GB" dirty="0"/>
          </a:p>
          <a:p>
            <a:pPr>
              <a:buSzPct val="114999"/>
            </a:pPr>
            <a:endParaRPr lang="en-GB" dirty="0"/>
          </a:p>
        </p:txBody>
      </p:sp>
    </p:spTree>
    <p:extLst>
      <p:ext uri="{BB962C8B-B14F-4D97-AF65-F5344CB8AC3E}">
        <p14:creationId xmlns:p14="http://schemas.microsoft.com/office/powerpoint/2010/main" val="2735202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8FCD-1825-4464-8D41-161642008B87}"/>
              </a:ext>
            </a:extLst>
          </p:cNvPr>
          <p:cNvSpPr>
            <a:spLocks noGrp="1"/>
          </p:cNvSpPr>
          <p:nvPr>
            <p:ph type="title"/>
          </p:nvPr>
        </p:nvSpPr>
        <p:spPr/>
        <p:txBody>
          <a:bodyPr/>
          <a:lstStyle/>
          <a:p>
            <a:r>
              <a:rPr lang="en-GB"/>
              <a:t>Urinary tract infections</a:t>
            </a:r>
            <a:endParaRPr lang="en-US"/>
          </a:p>
        </p:txBody>
      </p:sp>
      <p:sp>
        <p:nvSpPr>
          <p:cNvPr id="3" name="Content Placeholder 2">
            <a:extLst>
              <a:ext uri="{FF2B5EF4-FFF2-40B4-BE49-F238E27FC236}">
                <a16:creationId xmlns:a16="http://schemas.microsoft.com/office/drawing/2014/main" id="{D2EEE93C-E272-48A4-9D5D-6374BB948166}"/>
              </a:ext>
            </a:extLst>
          </p:cNvPr>
          <p:cNvSpPr>
            <a:spLocks noGrp="1"/>
          </p:cNvSpPr>
          <p:nvPr>
            <p:ph idx="1"/>
          </p:nvPr>
        </p:nvSpPr>
        <p:spPr/>
        <p:txBody>
          <a:bodyPr/>
          <a:lstStyle/>
          <a:p>
            <a:r>
              <a:rPr lang="en-GB">
                <a:ea typeface="+mn-lt"/>
                <a:cs typeface="+mn-lt"/>
              </a:rPr>
              <a:t>Urinary tract infections (UTIs) are common in pregnancy. Eight percent of women have asymptomatic bacteriuria; if this is untreated, it may progress to UTI or even pyelonephritis, with the attendant associations of low birthweight and preterm delivery. The predisposing factors are: History of recurrent cystitis. Renal tract abnormalities: duplex system, scarred kidneys, ureteric damage and stones. Diabetes. Bladder emptying problems (e.g. multiple sclerosis).</a:t>
            </a:r>
            <a:endParaRPr lang="en-GB"/>
          </a:p>
        </p:txBody>
      </p:sp>
    </p:spTree>
    <p:extLst>
      <p:ext uri="{BB962C8B-B14F-4D97-AF65-F5344CB8AC3E}">
        <p14:creationId xmlns:p14="http://schemas.microsoft.com/office/powerpoint/2010/main" val="1026505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29CFD3-87EA-4AA4-931F-244BE31BEA53}"/>
              </a:ext>
            </a:extLst>
          </p:cNvPr>
          <p:cNvSpPr>
            <a:spLocks noGrp="1"/>
          </p:cNvSpPr>
          <p:nvPr>
            <p:ph idx="1"/>
          </p:nvPr>
        </p:nvSpPr>
        <p:spPr/>
        <p:txBody>
          <a:bodyPr>
            <a:normAutofit lnSpcReduction="10000"/>
          </a:bodyPr>
          <a:lstStyle/>
          <a:p>
            <a:r>
              <a:rPr lang="en-GB">
                <a:ea typeface="+mn-lt"/>
                <a:cs typeface="+mn-lt"/>
              </a:rPr>
              <a:t>The symptoms of UTI may be different in pregnancy; it occasionally presents as low back pain and general malaise with flu-like symptoms. The classic presentation of frequency, dysuria and haematuria is not often seen. On examination, tachycardia, pyrexia, dehydration and loin tenderness may be present. Investigations should include a full blood count and midstream specimen of urine (MSU) sent for urgent microscopy, culture and sensitivities. If there is a strong clinical suspicion of UTI, treatment with antibiotics should start straightaway. The woman should drink plenty of clear fluids and take a simple analgesic such as paracetamol.</a:t>
            </a:r>
            <a:endParaRPr lang="en-GB"/>
          </a:p>
        </p:txBody>
      </p:sp>
    </p:spTree>
    <p:extLst>
      <p:ext uri="{BB962C8B-B14F-4D97-AF65-F5344CB8AC3E}">
        <p14:creationId xmlns:p14="http://schemas.microsoft.com/office/powerpoint/2010/main" val="2896978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12F27-7FE3-4EF7-86A7-025A22829BE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94A6D01-06AF-4218-B9F9-794635E9C6F2}"/>
              </a:ext>
            </a:extLst>
          </p:cNvPr>
          <p:cNvSpPr>
            <a:spLocks noGrp="1"/>
          </p:cNvSpPr>
          <p:nvPr>
            <p:ph idx="1"/>
          </p:nvPr>
        </p:nvSpPr>
        <p:spPr/>
        <p:txBody>
          <a:bodyPr/>
          <a:lstStyle/>
          <a:p>
            <a:r>
              <a:rPr lang="en-GB">
                <a:ea typeface="+mn-lt"/>
                <a:cs typeface="+mn-lt"/>
              </a:rPr>
              <a:t>Pyelonephritis is characterized by dehydration, a very high temperature (&gt;38.5°C), systemic disturbance and occasionally shock. This requires urgent and aggressive treatment including intravenous fluids, opiate analgesia and intravenous antibiotics (such as cephalosporins or gentamicin). In addition, renal function should be determined, with at least baseline urea and electrolytes, and the baby must be monitored with cardiotocography (CTG).</a:t>
            </a:r>
            <a:endParaRPr lang="en-GB"/>
          </a:p>
        </p:txBody>
      </p:sp>
    </p:spTree>
    <p:extLst>
      <p:ext uri="{BB962C8B-B14F-4D97-AF65-F5344CB8AC3E}">
        <p14:creationId xmlns:p14="http://schemas.microsoft.com/office/powerpoint/2010/main" val="1901379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012B4A-6308-4CC4-AE75-A9169F776364}"/>
              </a:ext>
            </a:extLst>
          </p:cNvPr>
          <p:cNvSpPr>
            <a:spLocks noGrp="1"/>
          </p:cNvSpPr>
          <p:nvPr>
            <p:ph idx="1"/>
          </p:nvPr>
        </p:nvSpPr>
        <p:spPr/>
        <p:txBody>
          <a:bodyPr/>
          <a:lstStyle/>
          <a:p>
            <a:r>
              <a:rPr lang="en-GB" dirty="0">
                <a:ea typeface="+mn-lt"/>
                <a:cs typeface="+mn-lt"/>
              </a:rPr>
              <a:t>Recurrent UTIs in pregnancy require MSU specimens to be sent to the microbiology laboratory at each antenatal visit, and low-dose prophylactic oral antibiotics may be prescribed. Investigation should take place after delivery, unless frank haematuria or other symptoms suggest that an urgent diagnosis is essential. Investigations might include a renal ultrasound scan, renal dimercaptosuccinic acid (DMSA) function scan, creatinine clearance, intravenous urogram and cystoscopy</a:t>
            </a:r>
            <a:endParaRPr lang="en-GB" dirty="0"/>
          </a:p>
        </p:txBody>
      </p:sp>
    </p:spTree>
    <p:extLst>
      <p:ext uri="{BB962C8B-B14F-4D97-AF65-F5344CB8AC3E}">
        <p14:creationId xmlns:p14="http://schemas.microsoft.com/office/powerpoint/2010/main" val="1023688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670F-BB1D-4DF5-83AB-724664D5C87E}"/>
              </a:ext>
            </a:extLst>
          </p:cNvPr>
          <p:cNvSpPr>
            <a:spLocks noGrp="1"/>
          </p:cNvSpPr>
          <p:nvPr>
            <p:ph type="title"/>
          </p:nvPr>
        </p:nvSpPr>
        <p:spPr>
          <a:xfrm>
            <a:off x="4235" y="918632"/>
            <a:ext cx="11019362" cy="1303867"/>
          </a:xfrm>
        </p:spPr>
        <p:txBody>
          <a:bodyPr/>
          <a:lstStyle/>
          <a:p>
            <a:r>
              <a:rPr lang="en-GB" dirty="0"/>
              <a:t>Miscarriage</a:t>
            </a:r>
          </a:p>
        </p:txBody>
      </p:sp>
      <p:sp>
        <p:nvSpPr>
          <p:cNvPr id="3" name="Content Placeholder 2">
            <a:extLst>
              <a:ext uri="{FF2B5EF4-FFF2-40B4-BE49-F238E27FC236}">
                <a16:creationId xmlns:a16="http://schemas.microsoft.com/office/drawing/2014/main" id="{0C8D05F7-2D86-4FC3-A1A9-CDA8330BCBC4}"/>
              </a:ext>
            </a:extLst>
          </p:cNvPr>
          <p:cNvSpPr>
            <a:spLocks noGrp="1"/>
          </p:cNvSpPr>
          <p:nvPr>
            <p:ph idx="1"/>
          </p:nvPr>
        </p:nvSpPr>
        <p:spPr/>
        <p:txBody>
          <a:bodyPr/>
          <a:lstStyle/>
          <a:p>
            <a:r>
              <a:rPr lang="en-US">
                <a:ea typeface="+mn-lt"/>
                <a:cs typeface="+mn-lt"/>
              </a:rPr>
              <a:t>Spontaneous miscarriage refers to a pregnancy that ends spontaneously before the fetus has reached a viable gestational age. </a:t>
            </a:r>
          </a:p>
          <a:p>
            <a:pPr>
              <a:buSzPct val="114999"/>
            </a:pPr>
            <a:r>
              <a:rPr lang="en-US">
                <a:ea typeface="+mn-lt"/>
                <a:cs typeface="+mn-lt"/>
              </a:rPr>
              <a:t>The World Health Organization defines it as expulsion or extraction of an embryo or fetus weighing 500 g or less from its mother</a:t>
            </a:r>
          </a:p>
          <a:p>
            <a:pPr>
              <a:buSzPct val="114999"/>
            </a:pPr>
            <a:r>
              <a:rPr lang="en-US">
                <a:ea typeface="+mn-lt"/>
                <a:cs typeface="+mn-lt"/>
              </a:rPr>
              <a:t>In Jordan the age of viability is 24 weeks</a:t>
            </a:r>
          </a:p>
          <a:p>
            <a:pPr>
              <a:buSzPct val="114999"/>
            </a:pPr>
            <a:endParaRPr lang="en-GB" dirty="0"/>
          </a:p>
        </p:txBody>
      </p:sp>
    </p:spTree>
    <p:extLst>
      <p:ext uri="{BB962C8B-B14F-4D97-AF65-F5344CB8AC3E}">
        <p14:creationId xmlns:p14="http://schemas.microsoft.com/office/powerpoint/2010/main" val="3255676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731D-CC35-4DAC-B472-8E77A3FBA897}"/>
              </a:ext>
            </a:extLst>
          </p:cNvPr>
          <p:cNvSpPr>
            <a:spLocks noGrp="1"/>
          </p:cNvSpPr>
          <p:nvPr>
            <p:ph type="title"/>
          </p:nvPr>
        </p:nvSpPr>
        <p:spPr>
          <a:xfrm>
            <a:off x="279402" y="823382"/>
            <a:ext cx="10310279" cy="1303867"/>
          </a:xfrm>
        </p:spPr>
        <p:txBody>
          <a:bodyPr/>
          <a:lstStyle/>
          <a:p>
            <a:r>
              <a:rPr lang="en-GB"/>
              <a:t>Miscarriage</a:t>
            </a:r>
            <a:endParaRPr lang="en-GB" dirty="0"/>
          </a:p>
        </p:txBody>
      </p:sp>
      <p:sp>
        <p:nvSpPr>
          <p:cNvPr id="3" name="Content Placeholder 2">
            <a:extLst>
              <a:ext uri="{FF2B5EF4-FFF2-40B4-BE49-F238E27FC236}">
                <a16:creationId xmlns:a16="http://schemas.microsoft.com/office/drawing/2014/main" id="{9724FBF2-5B01-4CB3-9112-EA3CC8281B6F}"/>
              </a:ext>
            </a:extLst>
          </p:cNvPr>
          <p:cNvSpPr>
            <a:spLocks noGrp="1"/>
          </p:cNvSpPr>
          <p:nvPr>
            <p:ph idx="1"/>
          </p:nvPr>
        </p:nvSpPr>
        <p:spPr/>
        <p:txBody>
          <a:bodyPr/>
          <a:lstStyle/>
          <a:p>
            <a:pPr>
              <a:buSzPct val="114999"/>
            </a:pPr>
            <a:r>
              <a:rPr lang="en-US">
                <a:ea typeface="+mn-lt"/>
                <a:cs typeface="+mn-lt"/>
              </a:rPr>
              <a:t>Spontaneous miscarriage is the most common complication of early pregnancy. </a:t>
            </a:r>
          </a:p>
          <a:p>
            <a:pPr>
              <a:buSzPct val="114999"/>
            </a:pPr>
            <a:r>
              <a:rPr lang="en-US">
                <a:ea typeface="+mn-lt"/>
                <a:cs typeface="+mn-lt"/>
              </a:rPr>
              <a:t>The frequency decreases with increasing gestational age. </a:t>
            </a:r>
          </a:p>
          <a:p>
            <a:pPr>
              <a:buSzPct val="114999"/>
            </a:pPr>
            <a:r>
              <a:rPr lang="en-US">
                <a:ea typeface="+mn-lt"/>
                <a:cs typeface="+mn-lt"/>
              </a:rPr>
              <a:t>Eight to 20 percent of clinically recognized pregnancies under 20 weeks of gestation will undergo spontaneous miscarriage; 80 percent of these occur in the first 12 weeks of gestation. </a:t>
            </a:r>
          </a:p>
          <a:p>
            <a:pPr>
              <a:buSzPct val="114999"/>
            </a:pPr>
            <a:r>
              <a:rPr lang="en-US">
                <a:ea typeface="+mn-lt"/>
                <a:cs typeface="+mn-lt"/>
              </a:rPr>
              <a:t>The overall risk after 15 weeks is low (about 0.6 percent)</a:t>
            </a:r>
            <a:endParaRPr lang="en-GB"/>
          </a:p>
        </p:txBody>
      </p:sp>
    </p:spTree>
    <p:extLst>
      <p:ext uri="{BB962C8B-B14F-4D97-AF65-F5344CB8AC3E}">
        <p14:creationId xmlns:p14="http://schemas.microsoft.com/office/powerpoint/2010/main" val="1914619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D5B12D-EE26-4CD4-8974-C9CCDFEFE380}"/>
              </a:ext>
            </a:extLst>
          </p:cNvPr>
          <p:cNvSpPr>
            <a:spLocks noGrp="1"/>
          </p:cNvSpPr>
          <p:nvPr>
            <p:ph idx="1"/>
          </p:nvPr>
        </p:nvSpPr>
        <p:spPr>
          <a:xfrm>
            <a:off x="1295401" y="683682"/>
            <a:ext cx="9601196" cy="5192186"/>
          </a:xfrm>
        </p:spPr>
        <p:txBody>
          <a:bodyPr>
            <a:normAutofit lnSpcReduction="10000"/>
          </a:bodyPr>
          <a:lstStyle/>
          <a:p>
            <a:r>
              <a:rPr lang="en-GB"/>
              <a:t>Presentation :-</a:t>
            </a:r>
          </a:p>
          <a:p>
            <a:pPr>
              <a:buSzPct val="114999"/>
            </a:pPr>
            <a:r>
              <a:rPr lang="en-GB"/>
              <a:t>Cramp like pain </a:t>
            </a:r>
          </a:p>
          <a:p>
            <a:pPr>
              <a:buSzPct val="114999"/>
            </a:pPr>
            <a:r>
              <a:rPr lang="en-GB"/>
              <a:t>Vaginal bleeding </a:t>
            </a:r>
          </a:p>
          <a:p>
            <a:pPr>
              <a:buSzPct val="114999"/>
            </a:pPr>
            <a:endParaRPr lang="en-GB" dirty="0"/>
          </a:p>
          <a:p>
            <a:pPr>
              <a:buSzPct val="114999"/>
            </a:pPr>
            <a:r>
              <a:rPr lang="en-GB"/>
              <a:t>Examination :-</a:t>
            </a:r>
          </a:p>
          <a:p>
            <a:pPr>
              <a:buSzPct val="114999"/>
            </a:pPr>
            <a:r>
              <a:rPr lang="en-GB"/>
              <a:t>Examine the cervix (open or closed )</a:t>
            </a:r>
          </a:p>
          <a:p>
            <a:pPr>
              <a:buSzPct val="114999"/>
            </a:pPr>
            <a:r>
              <a:rPr lang="en-GB"/>
              <a:t>Uterine size </a:t>
            </a:r>
          </a:p>
          <a:p>
            <a:pPr>
              <a:buSzPct val="114999"/>
            </a:pPr>
            <a:r>
              <a:rPr lang="en-GB"/>
              <a:t>Ultrasound (fetal cardiac activity)</a:t>
            </a:r>
          </a:p>
          <a:p>
            <a:pPr>
              <a:buSzPct val="114999"/>
            </a:pPr>
            <a:r>
              <a:rPr lang="en-US">
                <a:ea typeface="+mn-lt"/>
                <a:cs typeface="+mn-lt"/>
              </a:rPr>
              <a:t>The gestational tissue can often be felt or visualized through the internal cervical os.</a:t>
            </a:r>
          </a:p>
          <a:p>
            <a:pPr>
              <a:buSzPct val="114999"/>
            </a:pPr>
            <a:r>
              <a:rPr lang="en-US"/>
              <a:t>Investigations and management ( according to the type)</a:t>
            </a:r>
            <a:endParaRPr lang="en-US" dirty="0"/>
          </a:p>
        </p:txBody>
      </p:sp>
    </p:spTree>
    <p:extLst>
      <p:ext uri="{BB962C8B-B14F-4D97-AF65-F5344CB8AC3E}">
        <p14:creationId xmlns:p14="http://schemas.microsoft.com/office/powerpoint/2010/main" val="3281502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7D11-DCCC-4A83-A6C0-2734643D4683}"/>
              </a:ext>
            </a:extLst>
          </p:cNvPr>
          <p:cNvSpPr>
            <a:spLocks noGrp="1"/>
          </p:cNvSpPr>
          <p:nvPr>
            <p:ph type="title"/>
          </p:nvPr>
        </p:nvSpPr>
        <p:spPr/>
        <p:txBody>
          <a:bodyPr/>
          <a:lstStyle/>
          <a:p>
            <a:r>
              <a:rPr lang="en-GB"/>
              <a:t>Ectopic pregnancy </a:t>
            </a:r>
          </a:p>
        </p:txBody>
      </p:sp>
      <p:sp>
        <p:nvSpPr>
          <p:cNvPr id="3" name="Content Placeholder 2">
            <a:extLst>
              <a:ext uri="{FF2B5EF4-FFF2-40B4-BE49-F238E27FC236}">
                <a16:creationId xmlns:a16="http://schemas.microsoft.com/office/drawing/2014/main" id="{3E7455A1-75D8-4084-B9E7-A82A489320BC}"/>
              </a:ext>
            </a:extLst>
          </p:cNvPr>
          <p:cNvSpPr>
            <a:spLocks noGrp="1"/>
          </p:cNvSpPr>
          <p:nvPr>
            <p:ph idx="1"/>
          </p:nvPr>
        </p:nvSpPr>
        <p:spPr/>
        <p:txBody>
          <a:bodyPr/>
          <a:lstStyle/>
          <a:p>
            <a:r>
              <a:rPr lang="en-US">
                <a:ea typeface="+mn-lt"/>
                <a:cs typeface="+mn-lt"/>
              </a:rPr>
              <a:t>Ectopic pregnancy occurs when the developing blastocyst becomes implanted at a site other than the endometrium of the uterine cavity. </a:t>
            </a:r>
            <a:endParaRPr lang="en-US" dirty="0">
              <a:ea typeface="+mn-lt"/>
              <a:cs typeface="+mn-lt"/>
            </a:endParaRPr>
          </a:p>
          <a:p>
            <a:pPr>
              <a:buSzPct val="114999"/>
            </a:pPr>
            <a:r>
              <a:rPr lang="en-US">
                <a:ea typeface="+mn-lt"/>
                <a:cs typeface="+mn-lt"/>
              </a:rPr>
              <a:t>The prevalence of ectopic pregnancy among women who go to an emergency department with first trimester bleeding, pain, or both ranges from six to 16 percent </a:t>
            </a:r>
          </a:p>
          <a:p>
            <a:pPr>
              <a:buSzPct val="114999"/>
            </a:pPr>
            <a:r>
              <a:rPr lang="en-US">
                <a:ea typeface="+mn-lt"/>
                <a:cs typeface="+mn-lt"/>
              </a:rPr>
              <a:t>Almost all ectopic pregnancies occur in the fallopian tube (98 percent)</a:t>
            </a:r>
            <a:endParaRPr lang="en-US" dirty="0">
              <a:ea typeface="+mn-lt"/>
              <a:cs typeface="+mn-lt"/>
            </a:endParaRPr>
          </a:p>
          <a:p>
            <a:pPr>
              <a:buSzPct val="114999"/>
            </a:pPr>
            <a:endParaRPr lang="en-GB" dirty="0"/>
          </a:p>
        </p:txBody>
      </p:sp>
    </p:spTree>
    <p:extLst>
      <p:ext uri="{BB962C8B-B14F-4D97-AF65-F5344CB8AC3E}">
        <p14:creationId xmlns:p14="http://schemas.microsoft.com/office/powerpoint/2010/main" val="2055033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238A-B7E5-4DA9-88B2-AB5E18F1C1BB}"/>
              </a:ext>
            </a:extLst>
          </p:cNvPr>
          <p:cNvSpPr>
            <a:spLocks noGrp="1"/>
          </p:cNvSpPr>
          <p:nvPr>
            <p:ph type="title"/>
          </p:nvPr>
        </p:nvSpPr>
        <p:spPr/>
        <p:txBody>
          <a:bodyPr/>
          <a:lstStyle/>
          <a:p>
            <a:r>
              <a:rPr lang="en-US" b="1" cap="all">
                <a:solidFill>
                  <a:schemeClr val="tx1"/>
                </a:solidFill>
                <a:ea typeface="+mj-lt"/>
                <a:cs typeface="+mj-lt"/>
              </a:rPr>
              <a:t>CLINICAL MANIFESTATIONS</a:t>
            </a:r>
            <a:endParaRPr lang="en-GB">
              <a:solidFill>
                <a:schemeClr val="tx1"/>
              </a:solidFill>
              <a:ea typeface="+mj-lt"/>
              <a:cs typeface="+mj-lt"/>
            </a:endParaRPr>
          </a:p>
          <a:p>
            <a:endParaRPr lang="en-GB" dirty="0"/>
          </a:p>
        </p:txBody>
      </p:sp>
      <p:sp>
        <p:nvSpPr>
          <p:cNvPr id="3" name="Content Placeholder 2">
            <a:extLst>
              <a:ext uri="{FF2B5EF4-FFF2-40B4-BE49-F238E27FC236}">
                <a16:creationId xmlns:a16="http://schemas.microsoft.com/office/drawing/2014/main" id="{F800131B-0D96-4B9B-9771-A3001A279BA9}"/>
              </a:ext>
            </a:extLst>
          </p:cNvPr>
          <p:cNvSpPr>
            <a:spLocks noGrp="1"/>
          </p:cNvSpPr>
          <p:nvPr>
            <p:ph idx="1"/>
          </p:nvPr>
        </p:nvSpPr>
        <p:spPr/>
        <p:txBody>
          <a:bodyPr>
            <a:normAutofit fontScale="70000" lnSpcReduction="20000"/>
          </a:bodyPr>
          <a:lstStyle/>
          <a:p>
            <a:r>
              <a:rPr lang="en-US">
                <a:ea typeface="+mn-lt"/>
                <a:cs typeface="+mn-lt"/>
              </a:rPr>
              <a:t>The classic symptoms of ectopic pregnancy are  </a:t>
            </a:r>
            <a:endParaRPr lang="en-US" dirty="0">
              <a:ea typeface="+mn-lt"/>
              <a:cs typeface="+mn-lt"/>
            </a:endParaRPr>
          </a:p>
          <a:p>
            <a:pPr>
              <a:buSzPct val="114999"/>
            </a:pPr>
            <a:r>
              <a:rPr lang="en-US">
                <a:ea typeface="+mn-lt"/>
                <a:cs typeface="+mn-lt"/>
              </a:rPr>
              <a:t>-Abdominal pain </a:t>
            </a:r>
            <a:endParaRPr lang="en-US" dirty="0">
              <a:ea typeface="+mn-lt"/>
              <a:cs typeface="+mn-lt"/>
            </a:endParaRPr>
          </a:p>
          <a:p>
            <a:pPr>
              <a:buSzPct val="114999"/>
            </a:pPr>
            <a:r>
              <a:rPr lang="en-US">
                <a:ea typeface="+mn-lt"/>
                <a:cs typeface="+mn-lt"/>
              </a:rPr>
              <a:t>-Amenorrhea </a:t>
            </a:r>
            <a:endParaRPr lang="en-US" dirty="0">
              <a:ea typeface="+mn-lt"/>
              <a:cs typeface="+mn-lt"/>
            </a:endParaRPr>
          </a:p>
          <a:p>
            <a:pPr>
              <a:buSzPct val="114999"/>
            </a:pPr>
            <a:r>
              <a:rPr lang="en-US">
                <a:ea typeface="+mn-lt"/>
                <a:cs typeface="+mn-lt"/>
              </a:rPr>
              <a:t>-Vaginal bleeding </a:t>
            </a:r>
            <a:endParaRPr lang="en-US" dirty="0">
              <a:ea typeface="+mn-lt"/>
              <a:cs typeface="+mn-lt"/>
            </a:endParaRPr>
          </a:p>
          <a:p>
            <a:pPr>
              <a:buSzPct val="114999"/>
            </a:pPr>
            <a:endParaRPr lang="en-US" dirty="0">
              <a:ea typeface="+mn-lt"/>
              <a:cs typeface="+mn-lt"/>
            </a:endParaRPr>
          </a:p>
          <a:p>
            <a:pPr>
              <a:buSzPct val="114999"/>
            </a:pPr>
            <a:r>
              <a:rPr lang="en-US">
                <a:ea typeface="+mn-lt"/>
                <a:cs typeface="+mn-lt"/>
              </a:rPr>
              <a:t>In addition, blood leaking out of the fallopian tube may irritate the diaphragm and cause shoulder pain, whereas blood pooling in the posterior cul-de-sac (pouch of Douglas) may cause an urge to defecate.</a:t>
            </a:r>
            <a:endParaRPr lang="en-US" dirty="0">
              <a:ea typeface="+mn-lt"/>
              <a:cs typeface="+mn-lt"/>
            </a:endParaRPr>
          </a:p>
          <a:p>
            <a:pPr>
              <a:buSzPct val="114999"/>
            </a:pPr>
            <a:endParaRPr lang="en-US" dirty="0">
              <a:ea typeface="+mn-lt"/>
              <a:cs typeface="+mn-lt"/>
            </a:endParaRPr>
          </a:p>
          <a:p>
            <a:pPr>
              <a:buSzPct val="114999"/>
            </a:pPr>
            <a:r>
              <a:rPr lang="en-US">
                <a:ea typeface="+mn-lt"/>
                <a:cs typeface="+mn-lt"/>
              </a:rPr>
              <a:t> Lightheadedness or shock suggests tubal rupture has occurred, resulting in severe intraabdominal hemorrhage</a:t>
            </a:r>
            <a:endParaRPr lang="en-US" dirty="0">
              <a:ea typeface="+mn-lt"/>
              <a:cs typeface="+mn-lt"/>
            </a:endParaRPr>
          </a:p>
          <a:p>
            <a:pPr>
              <a:buSzPct val="114999"/>
            </a:pPr>
            <a:endParaRPr lang="en-GB" dirty="0"/>
          </a:p>
        </p:txBody>
      </p:sp>
    </p:spTree>
    <p:extLst>
      <p:ext uri="{BB962C8B-B14F-4D97-AF65-F5344CB8AC3E}">
        <p14:creationId xmlns:p14="http://schemas.microsoft.com/office/powerpoint/2010/main" val="99408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Content Placeholder 2">
            <a:extLst>
              <a:ext uri="{FF2B5EF4-FFF2-40B4-BE49-F238E27FC236}">
                <a16:creationId xmlns:a16="http://schemas.microsoft.com/office/drawing/2014/main" id="{6D2F05F5-F3B0-4F7E-95EC-0A5E8A561E52}"/>
              </a:ext>
            </a:extLst>
          </p:cNvPr>
          <p:cNvSpPr>
            <a:spLocks noGrp="1"/>
          </p:cNvSpPr>
          <p:nvPr>
            <p:ph idx="1"/>
          </p:nvPr>
        </p:nvSpPr>
        <p:spPr>
          <a:xfrm>
            <a:off x="5140934" y="469900"/>
            <a:ext cx="5953630" cy="5405968"/>
          </a:xfrm>
        </p:spPr>
        <p:txBody>
          <a:bodyPr anchor="ctr">
            <a:normAutofit/>
          </a:bodyPr>
          <a:lstStyle/>
          <a:p>
            <a:r>
              <a:rPr lang="en-GB" dirty="0">
                <a:ea typeface="+mn-lt"/>
                <a:cs typeface="+mn-lt"/>
              </a:rPr>
              <a:t>Abdominal pain is one of the commonest minor disorders of pregnancy; the problem is in distinguishing pathological from ‘physiological’ pain.</a:t>
            </a:r>
          </a:p>
          <a:p>
            <a:pPr>
              <a:buSzPct val="114999"/>
            </a:pPr>
            <a:r>
              <a:rPr lang="en-GB" dirty="0">
                <a:ea typeface="+mn-lt"/>
                <a:cs typeface="+mn-lt"/>
              </a:rPr>
              <a:t>There are many possibilities to exclude and in addition, the anatomical and physiological changes of pregnancy may alter ‘classical’ presenting symptoms and signs, making clinical diagnosis challenging. </a:t>
            </a:r>
            <a:endParaRPr lang="en-GB" dirty="0"/>
          </a:p>
          <a:p>
            <a:pPr>
              <a:buSzPct val="114999"/>
            </a:pPr>
            <a:endParaRPr lang="en-GB" dirty="0"/>
          </a:p>
        </p:txBody>
      </p:sp>
    </p:spTree>
    <p:extLst>
      <p:ext uri="{BB962C8B-B14F-4D97-AF65-F5344CB8AC3E}">
        <p14:creationId xmlns:p14="http://schemas.microsoft.com/office/powerpoint/2010/main" val="117019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7478F-0F68-440A-A99F-D209DC618A86}"/>
              </a:ext>
            </a:extLst>
          </p:cNvPr>
          <p:cNvSpPr>
            <a:spLocks noGrp="1"/>
          </p:cNvSpPr>
          <p:nvPr>
            <p:ph type="title"/>
          </p:nvPr>
        </p:nvSpPr>
        <p:spPr/>
        <p:txBody>
          <a:bodyPr/>
          <a:lstStyle/>
          <a:p>
            <a:r>
              <a:rPr lang="en-US" b="1">
                <a:solidFill>
                  <a:schemeClr val="tx1"/>
                </a:solidFill>
                <a:ea typeface="+mj-lt"/>
                <a:cs typeface="+mj-lt"/>
              </a:rPr>
              <a:t>Physical examination</a:t>
            </a:r>
            <a:endParaRPr lang="en-US">
              <a:solidFill>
                <a:schemeClr val="tx1"/>
              </a:solidFill>
            </a:endParaRPr>
          </a:p>
        </p:txBody>
      </p:sp>
      <p:sp>
        <p:nvSpPr>
          <p:cNvPr id="3" name="Content Placeholder 2">
            <a:extLst>
              <a:ext uri="{FF2B5EF4-FFF2-40B4-BE49-F238E27FC236}">
                <a16:creationId xmlns:a16="http://schemas.microsoft.com/office/drawing/2014/main" id="{93320BEF-AD5A-4F80-A1BA-6B925B512545}"/>
              </a:ext>
            </a:extLst>
          </p:cNvPr>
          <p:cNvSpPr>
            <a:spLocks noGrp="1"/>
          </p:cNvSpPr>
          <p:nvPr>
            <p:ph idx="1"/>
          </p:nvPr>
        </p:nvSpPr>
        <p:spPr/>
        <p:txBody>
          <a:bodyPr/>
          <a:lstStyle/>
          <a:p>
            <a:r>
              <a:rPr lang="en-US">
                <a:ea typeface="+mn-lt"/>
                <a:cs typeface="+mn-lt"/>
              </a:rPr>
              <a:t>-Vital signs may reveal orthostatic changes and, occasionally, low grade fever. </a:t>
            </a:r>
            <a:endParaRPr lang="en-US" dirty="0">
              <a:ea typeface="+mn-lt"/>
              <a:cs typeface="+mn-lt"/>
            </a:endParaRPr>
          </a:p>
          <a:p>
            <a:pPr>
              <a:buSzPct val="114999"/>
            </a:pPr>
            <a:endParaRPr lang="en-US" dirty="0">
              <a:ea typeface="+mn-lt"/>
              <a:cs typeface="+mn-lt"/>
            </a:endParaRPr>
          </a:p>
          <a:p>
            <a:pPr>
              <a:buSzPct val="114999"/>
            </a:pPr>
            <a:r>
              <a:rPr lang="en-US">
                <a:ea typeface="+mn-lt"/>
                <a:cs typeface="+mn-lt"/>
              </a:rPr>
              <a:t>-Findings on physical examination may include adnexal, cervical motion, and/or abdominal tenderness, an adnexal mass, and mild uterine enlargement.</a:t>
            </a:r>
            <a:endParaRPr lang="en-GB"/>
          </a:p>
        </p:txBody>
      </p:sp>
    </p:spTree>
    <p:extLst>
      <p:ext uri="{BB962C8B-B14F-4D97-AF65-F5344CB8AC3E}">
        <p14:creationId xmlns:p14="http://schemas.microsoft.com/office/powerpoint/2010/main" val="750232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826DD9F-6CB8-4C47-AD8C-66E639CA2D2C}"/>
              </a:ext>
            </a:extLst>
          </p:cNvPr>
          <p:cNvSpPr>
            <a:spLocks noGrp="1"/>
          </p:cNvSpPr>
          <p:nvPr>
            <p:ph type="title"/>
          </p:nvPr>
        </p:nvSpPr>
        <p:spPr>
          <a:xfrm>
            <a:off x="952108" y="954756"/>
            <a:ext cx="2730414" cy="4946003"/>
          </a:xfrm>
        </p:spPr>
        <p:txBody>
          <a:bodyPr>
            <a:normAutofit/>
          </a:bodyPr>
          <a:lstStyle/>
          <a:p>
            <a:r>
              <a:rPr lang="en-GB">
                <a:solidFill>
                  <a:srgbClr val="FFFFFF"/>
                </a:solidFill>
              </a:rPr>
              <a:t>Diagnosis </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Content Placeholder 2">
            <a:extLst>
              <a:ext uri="{FF2B5EF4-FFF2-40B4-BE49-F238E27FC236}">
                <a16:creationId xmlns:a16="http://schemas.microsoft.com/office/drawing/2014/main" id="{1C5B7539-2513-4DBD-BEBE-CB1034523A0F}"/>
              </a:ext>
            </a:extLst>
          </p:cNvPr>
          <p:cNvSpPr>
            <a:spLocks noGrp="1"/>
          </p:cNvSpPr>
          <p:nvPr>
            <p:ph idx="1"/>
          </p:nvPr>
        </p:nvSpPr>
        <p:spPr>
          <a:xfrm>
            <a:off x="5140934" y="469900"/>
            <a:ext cx="5953630" cy="5405968"/>
          </a:xfrm>
        </p:spPr>
        <p:txBody>
          <a:bodyPr anchor="ctr">
            <a:normAutofit/>
          </a:bodyPr>
          <a:lstStyle/>
          <a:p>
            <a:pPr>
              <a:lnSpc>
                <a:spcPct val="90000"/>
              </a:lnSpc>
            </a:pPr>
            <a:r>
              <a:rPr lang="en-GB" sz="2000" b="1" dirty="0"/>
              <a:t>Transvaginal ultrasound </a:t>
            </a:r>
          </a:p>
          <a:p>
            <a:pPr>
              <a:lnSpc>
                <a:spcPct val="90000"/>
              </a:lnSpc>
              <a:buSzPct val="114999"/>
            </a:pPr>
            <a:r>
              <a:rPr lang="en-US" sz="2000" dirty="0">
                <a:ea typeface="+mn-lt"/>
                <a:cs typeface="+mn-lt"/>
              </a:rPr>
              <a:t>•</a:t>
            </a:r>
            <a:r>
              <a:rPr lang="en-US" sz="2000" b="1" dirty="0">
                <a:ea typeface="+mn-lt"/>
                <a:cs typeface="+mn-lt"/>
              </a:rPr>
              <a:t>Human chorionic gonadotropin</a:t>
            </a:r>
            <a:endParaRPr lang="en-US" sz="2000"/>
          </a:p>
          <a:p>
            <a:pPr>
              <a:lnSpc>
                <a:spcPct val="90000"/>
              </a:lnSpc>
              <a:buSzPct val="114999"/>
            </a:pPr>
            <a:r>
              <a:rPr lang="en-US" sz="2000" dirty="0">
                <a:ea typeface="+mn-lt"/>
                <a:cs typeface="+mn-lt"/>
              </a:rPr>
              <a:t>•</a:t>
            </a:r>
            <a:r>
              <a:rPr lang="en-US" sz="2000" b="1" dirty="0">
                <a:ea typeface="+mn-lt"/>
                <a:cs typeface="+mn-lt"/>
              </a:rPr>
              <a:t>Discriminatory zone</a:t>
            </a:r>
            <a:endParaRPr lang="en-US" sz="2000"/>
          </a:p>
          <a:p>
            <a:pPr>
              <a:lnSpc>
                <a:spcPct val="90000"/>
              </a:lnSpc>
              <a:buSzPct val="114999"/>
            </a:pPr>
            <a:r>
              <a:rPr lang="en-US" sz="2000" dirty="0">
                <a:ea typeface="+mn-lt"/>
                <a:cs typeface="+mn-lt"/>
              </a:rPr>
              <a:t>•</a:t>
            </a:r>
            <a:r>
              <a:rPr lang="en-US" sz="2000" b="1" dirty="0">
                <a:ea typeface="+mn-lt"/>
                <a:cs typeface="+mn-lt"/>
              </a:rPr>
              <a:t>Progesterone</a:t>
            </a:r>
            <a:endParaRPr lang="en-US" sz="2000"/>
          </a:p>
          <a:p>
            <a:pPr>
              <a:lnSpc>
                <a:spcPct val="90000"/>
              </a:lnSpc>
              <a:buSzPct val="114999"/>
            </a:pPr>
            <a:r>
              <a:rPr lang="en-US" sz="2000" dirty="0">
                <a:ea typeface="+mn-lt"/>
                <a:cs typeface="+mn-lt"/>
              </a:rPr>
              <a:t>•</a:t>
            </a:r>
            <a:r>
              <a:rPr lang="en-US" sz="2000" b="1" dirty="0">
                <a:ea typeface="+mn-lt"/>
                <a:cs typeface="+mn-lt"/>
              </a:rPr>
              <a:t>Other tests</a:t>
            </a:r>
            <a:endParaRPr lang="en-US" sz="2000"/>
          </a:p>
          <a:p>
            <a:pPr>
              <a:lnSpc>
                <a:spcPct val="90000"/>
              </a:lnSpc>
              <a:buSzPct val="114999"/>
            </a:pPr>
            <a:r>
              <a:rPr lang="en-US" sz="2000" dirty="0">
                <a:ea typeface="+mn-lt"/>
                <a:cs typeface="+mn-lt"/>
              </a:rPr>
              <a:t>-    Curettage: only if certain non-viable intrauterine pregnancy </a:t>
            </a:r>
            <a:endParaRPr lang="en-US" sz="2000"/>
          </a:p>
          <a:p>
            <a:pPr>
              <a:lnSpc>
                <a:spcPct val="90000"/>
              </a:lnSpc>
              <a:buSzPct val="114999"/>
            </a:pPr>
            <a:r>
              <a:rPr lang="en-US" sz="2000" dirty="0">
                <a:ea typeface="+mn-lt"/>
                <a:cs typeface="+mn-lt"/>
              </a:rPr>
              <a:t>-Doppler: Blood flow in the arteries of the fallopian tube containing an ectopic pregnancy is 20 to 45 percent higher than in the opposite tube and the Doppler waveform shows low impedance</a:t>
            </a:r>
            <a:endParaRPr lang="en-US" sz="2000"/>
          </a:p>
          <a:p>
            <a:pPr>
              <a:lnSpc>
                <a:spcPct val="90000"/>
              </a:lnSpc>
              <a:buSzPct val="114999"/>
            </a:pPr>
            <a:r>
              <a:rPr lang="en-US" sz="2000" dirty="0">
                <a:ea typeface="+mn-lt"/>
                <a:cs typeface="+mn-lt"/>
              </a:rPr>
              <a:t>-Laparoscopy</a:t>
            </a:r>
            <a:endParaRPr lang="en-US" sz="2000"/>
          </a:p>
          <a:p>
            <a:pPr>
              <a:lnSpc>
                <a:spcPct val="90000"/>
              </a:lnSpc>
              <a:buSzPct val="114999"/>
            </a:pPr>
            <a:r>
              <a:rPr lang="en-US" sz="2000" dirty="0">
                <a:ea typeface="+mn-lt"/>
                <a:cs typeface="+mn-lt"/>
              </a:rPr>
              <a:t>-Culdocentesis</a:t>
            </a:r>
            <a:endParaRPr lang="en-US" sz="2000"/>
          </a:p>
          <a:p>
            <a:pPr>
              <a:lnSpc>
                <a:spcPct val="90000"/>
              </a:lnSpc>
              <a:buSzPct val="114999"/>
            </a:pPr>
            <a:r>
              <a:rPr lang="en-US" sz="2000" dirty="0">
                <a:ea typeface="+mn-lt"/>
                <a:cs typeface="+mn-lt"/>
              </a:rPr>
              <a:t>-Magnetic resonance imaging</a:t>
            </a:r>
            <a:endParaRPr lang="en-US" sz="2000"/>
          </a:p>
          <a:p>
            <a:pPr>
              <a:lnSpc>
                <a:spcPct val="90000"/>
              </a:lnSpc>
              <a:buSzPct val="114999"/>
            </a:pPr>
            <a:endParaRPr lang="en-US" sz="2000"/>
          </a:p>
        </p:txBody>
      </p:sp>
    </p:spTree>
    <p:extLst>
      <p:ext uri="{BB962C8B-B14F-4D97-AF65-F5344CB8AC3E}">
        <p14:creationId xmlns:p14="http://schemas.microsoft.com/office/powerpoint/2010/main" val="3388293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A4978-D25B-4911-85D8-F9275AE23BA1}"/>
              </a:ext>
            </a:extLst>
          </p:cNvPr>
          <p:cNvSpPr>
            <a:spLocks noGrp="1"/>
          </p:cNvSpPr>
          <p:nvPr>
            <p:ph type="title"/>
          </p:nvPr>
        </p:nvSpPr>
        <p:spPr/>
        <p:txBody>
          <a:bodyPr/>
          <a:lstStyle/>
          <a:p>
            <a:r>
              <a:rPr lang="en-US" b="1" cap="all">
                <a:solidFill>
                  <a:schemeClr val="tx1"/>
                </a:solidFill>
                <a:ea typeface="+mj-lt"/>
                <a:cs typeface="+mj-lt"/>
              </a:rPr>
              <a:t>MANAGEMENT</a:t>
            </a:r>
            <a:endParaRPr lang="en-GB">
              <a:solidFill>
                <a:schemeClr val="tx1"/>
              </a:solidFill>
              <a:ea typeface="+mj-lt"/>
              <a:cs typeface="+mj-lt"/>
            </a:endParaRPr>
          </a:p>
          <a:p>
            <a:endParaRPr lang="en-GB" dirty="0"/>
          </a:p>
        </p:txBody>
      </p:sp>
      <p:sp>
        <p:nvSpPr>
          <p:cNvPr id="3" name="Content Placeholder 2">
            <a:extLst>
              <a:ext uri="{FF2B5EF4-FFF2-40B4-BE49-F238E27FC236}">
                <a16:creationId xmlns:a16="http://schemas.microsoft.com/office/drawing/2014/main" id="{91725293-5310-40A3-B3B7-1016909BD4E0}"/>
              </a:ext>
            </a:extLst>
          </p:cNvPr>
          <p:cNvSpPr>
            <a:spLocks noGrp="1"/>
          </p:cNvSpPr>
          <p:nvPr>
            <p:ph idx="1"/>
          </p:nvPr>
        </p:nvSpPr>
        <p:spPr/>
        <p:txBody>
          <a:bodyPr/>
          <a:lstStyle/>
          <a:p>
            <a:r>
              <a:rPr lang="en-US" b="1">
                <a:solidFill>
                  <a:schemeClr val="tx1"/>
                </a:solidFill>
                <a:ea typeface="+mn-lt"/>
                <a:cs typeface="+mn-lt"/>
              </a:rPr>
              <a:t>Surgical </a:t>
            </a:r>
            <a:endParaRPr lang="en-US" b="1" dirty="0">
              <a:solidFill>
                <a:schemeClr val="tx1"/>
              </a:solidFill>
              <a:ea typeface="+mn-lt"/>
              <a:cs typeface="+mn-lt"/>
            </a:endParaRPr>
          </a:p>
          <a:p>
            <a:pPr>
              <a:buSzPct val="114999"/>
            </a:pPr>
            <a:endParaRPr lang="en-US" b="1" dirty="0">
              <a:solidFill>
                <a:schemeClr val="tx1"/>
              </a:solidFill>
              <a:ea typeface="+mn-lt"/>
              <a:cs typeface="+mn-lt"/>
            </a:endParaRPr>
          </a:p>
          <a:p>
            <a:pPr>
              <a:buSzPct val="114999"/>
            </a:pPr>
            <a:r>
              <a:rPr lang="en-US" b="1">
                <a:solidFill>
                  <a:schemeClr val="tx1"/>
                </a:solidFill>
                <a:ea typeface="+mn-lt"/>
                <a:cs typeface="+mn-lt"/>
              </a:rPr>
              <a:t>Medical</a:t>
            </a:r>
            <a:endParaRPr lang="en-US" b="1" dirty="0">
              <a:solidFill>
                <a:schemeClr val="tx1"/>
              </a:solidFill>
              <a:ea typeface="+mn-lt"/>
              <a:cs typeface="+mn-lt"/>
            </a:endParaRPr>
          </a:p>
          <a:p>
            <a:pPr>
              <a:buSzPct val="114999"/>
            </a:pPr>
            <a:endParaRPr lang="en-US" b="1" dirty="0">
              <a:solidFill>
                <a:schemeClr val="tx1"/>
              </a:solidFill>
              <a:ea typeface="+mn-lt"/>
              <a:cs typeface="+mn-lt"/>
            </a:endParaRPr>
          </a:p>
          <a:p>
            <a:pPr>
              <a:buSzPct val="114999"/>
            </a:pPr>
            <a:r>
              <a:rPr lang="en-US" b="1">
                <a:solidFill>
                  <a:schemeClr val="tx1"/>
                </a:solidFill>
                <a:ea typeface="+mn-lt"/>
                <a:cs typeface="+mn-lt"/>
              </a:rPr>
              <a:t>Expectant </a:t>
            </a:r>
            <a:endParaRPr lang="en-US" b="1" dirty="0">
              <a:solidFill>
                <a:schemeClr val="tx1"/>
              </a:solidFill>
              <a:ea typeface="+mn-lt"/>
              <a:cs typeface="+mn-lt"/>
            </a:endParaRPr>
          </a:p>
          <a:p>
            <a:pPr>
              <a:buSzPct val="114999"/>
            </a:pPr>
            <a:endParaRPr lang="en-US" b="1" dirty="0">
              <a:solidFill>
                <a:schemeClr val="tx1"/>
              </a:solidFill>
              <a:ea typeface="+mn-lt"/>
              <a:cs typeface="+mn-lt"/>
            </a:endParaRPr>
          </a:p>
          <a:p>
            <a:pPr>
              <a:buSzPct val="114999"/>
            </a:pPr>
            <a:endParaRPr lang="en-GB" dirty="0"/>
          </a:p>
        </p:txBody>
      </p:sp>
    </p:spTree>
    <p:extLst>
      <p:ext uri="{BB962C8B-B14F-4D97-AF65-F5344CB8AC3E}">
        <p14:creationId xmlns:p14="http://schemas.microsoft.com/office/powerpoint/2010/main" val="2646789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78BE18-6882-4FAA-BC8C-CA216E963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1A34F12D-8C0F-46CA-9F4A-D56193C37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 name="Picture 4" descr="A picture containing text&#10;&#10;Description automatically generated">
            <a:extLst>
              <a:ext uri="{FF2B5EF4-FFF2-40B4-BE49-F238E27FC236}">
                <a16:creationId xmlns:a16="http://schemas.microsoft.com/office/drawing/2014/main" id="{2695BEC9-F666-4E2E-8A16-53F0E585DC38}"/>
              </a:ext>
            </a:extLst>
          </p:cNvPr>
          <p:cNvPicPr>
            <a:picLocks noChangeAspect="1"/>
          </p:cNvPicPr>
          <p:nvPr/>
        </p:nvPicPr>
        <p:blipFill rotWithShape="1">
          <a:blip r:embed="rId3">
            <a:alphaModFix amt="25000"/>
          </a:blip>
          <a:srcRect t="18748" r="1" b="11385"/>
          <a:stretch/>
        </p:blipFill>
        <p:spPr>
          <a:xfrm>
            <a:off x="486138" y="486568"/>
            <a:ext cx="11227442" cy="5883295"/>
          </a:xfrm>
          <a:prstGeom prst="rect">
            <a:avLst/>
          </a:prstGeom>
        </p:spPr>
      </p:pic>
      <p:sp>
        <p:nvSpPr>
          <p:cNvPr id="13" name="Rectangle 12">
            <a:extLst>
              <a:ext uri="{FF2B5EF4-FFF2-40B4-BE49-F238E27FC236}">
                <a16:creationId xmlns:a16="http://schemas.microsoft.com/office/drawing/2014/main" id="{F3838012-22B6-4303-8F29-04E1419B3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AB061FF5-9F81-427C-8DA5-3989395517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2351" y="2421466"/>
            <a:ext cx="9407298"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F03F5A17-2CE9-4ADD-9FAF-C1A0BB39CD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288" y="3128956"/>
            <a:ext cx="12234672" cy="658368"/>
            <a:chOff x="-18288" y="3128956"/>
            <a:chExt cx="12234672" cy="658368"/>
          </a:xfrm>
        </p:grpSpPr>
        <p:sp useBgFill="1">
          <p:nvSpPr>
            <p:cNvPr id="18" name="Rounded Rectangle 20">
              <a:extLst>
                <a:ext uri="{FF2B5EF4-FFF2-40B4-BE49-F238E27FC236}">
                  <a16:creationId xmlns:a16="http://schemas.microsoft.com/office/drawing/2014/main" id="{4A88F887-B43E-4CD1-BCE2-739013C68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9" name="Picture 18">
              <a:extLst>
                <a:ext uri="{FF2B5EF4-FFF2-40B4-BE49-F238E27FC236}">
                  <a16:creationId xmlns:a16="http://schemas.microsoft.com/office/drawing/2014/main" id="{2C9D3412-AB4A-4E20-9A79-B2C80D198B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0" name="Rounded Rectangle 22">
              <a:extLst>
                <a:ext uri="{FF2B5EF4-FFF2-40B4-BE49-F238E27FC236}">
                  <a16:creationId xmlns:a16="http://schemas.microsoft.com/office/drawing/2014/main" id="{A1D7D010-E182-46E6-9264-B39552853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1" name="Picture 20">
              <a:extLst>
                <a:ext uri="{FF2B5EF4-FFF2-40B4-BE49-F238E27FC236}">
                  <a16:creationId xmlns:a16="http://schemas.microsoft.com/office/drawing/2014/main" id="{F4783A7B-2E08-42E4-87EC-EE59B873DF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3" name="Content Placeholder 2">
            <a:extLst>
              <a:ext uri="{FF2B5EF4-FFF2-40B4-BE49-F238E27FC236}">
                <a16:creationId xmlns:a16="http://schemas.microsoft.com/office/drawing/2014/main" id="{A5CD1208-9D4F-4B26-A1E5-17386BD9664F}"/>
              </a:ext>
            </a:extLst>
          </p:cNvPr>
          <p:cNvSpPr>
            <a:spLocks noGrp="1"/>
          </p:cNvSpPr>
          <p:nvPr>
            <p:ph idx="1"/>
          </p:nvPr>
        </p:nvSpPr>
        <p:spPr>
          <a:xfrm>
            <a:off x="1295401" y="2556932"/>
            <a:ext cx="9601196" cy="3318936"/>
          </a:xfrm>
        </p:spPr>
        <p:txBody>
          <a:bodyPr>
            <a:normAutofit/>
          </a:bodyPr>
          <a:lstStyle/>
          <a:p>
            <a:r>
              <a:rPr lang="en-GB" sz="2800" b="1" u="sng" dirty="0">
                <a:solidFill>
                  <a:schemeClr val="tx1"/>
                </a:solidFill>
              </a:rPr>
              <a:t>References </a:t>
            </a:r>
            <a:r>
              <a:rPr lang="en-GB" dirty="0">
                <a:solidFill>
                  <a:schemeClr val="tx1"/>
                </a:solidFill>
              </a:rPr>
              <a:t>:-</a:t>
            </a:r>
            <a:r>
              <a:rPr lang="en-GB" dirty="0">
                <a:ea typeface="+mn-lt"/>
                <a:cs typeface="+mn-lt"/>
              </a:rPr>
              <a:t>OBSTETRICS | by Ten Teachers 20th EDITION </a:t>
            </a:r>
            <a:endParaRPr lang="en-GB" dirty="0">
              <a:solidFill>
                <a:schemeClr val="tx1"/>
              </a:solidFill>
            </a:endParaRPr>
          </a:p>
          <a:p>
            <a:pPr>
              <a:buSzPct val="114999"/>
            </a:pPr>
            <a:endParaRPr lang="en-GB" dirty="0">
              <a:solidFill>
                <a:schemeClr val="tx1"/>
              </a:solidFill>
            </a:endParaRPr>
          </a:p>
          <a:p>
            <a:pPr>
              <a:buSzPct val="114999"/>
            </a:pPr>
            <a:r>
              <a:rPr lang="en-GB" dirty="0">
                <a:solidFill>
                  <a:schemeClr val="tx1"/>
                </a:solidFill>
              </a:rPr>
              <a:t>Done by :-</a:t>
            </a:r>
            <a:r>
              <a:rPr lang="en-GB" sz="2800" b="1" i="1" dirty="0">
                <a:solidFill>
                  <a:schemeClr val="tx1"/>
                </a:solidFill>
              </a:rPr>
              <a:t>Amro Mousa Hamad</a:t>
            </a:r>
          </a:p>
          <a:p>
            <a:pPr>
              <a:buSzPct val="114999"/>
            </a:pPr>
            <a:endParaRPr lang="en-GB" dirty="0">
              <a:solidFill>
                <a:schemeClr val="tx1"/>
              </a:solidFill>
            </a:endParaRPr>
          </a:p>
          <a:p>
            <a:pPr>
              <a:buSzPct val="114999"/>
            </a:pPr>
            <a:endParaRPr lang="en-GB" dirty="0">
              <a:solidFill>
                <a:schemeClr val="tx1"/>
              </a:solidFill>
            </a:endParaRPr>
          </a:p>
        </p:txBody>
      </p:sp>
    </p:spTree>
    <p:extLst>
      <p:ext uri="{BB962C8B-B14F-4D97-AF65-F5344CB8AC3E}">
        <p14:creationId xmlns:p14="http://schemas.microsoft.com/office/powerpoint/2010/main" val="166549904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Molar pregnancy</a:t>
            </a:r>
          </a:p>
        </p:txBody>
      </p:sp>
      <p:sp>
        <p:nvSpPr>
          <p:cNvPr id="3" name="Content Placeholder 2"/>
          <p:cNvSpPr>
            <a:spLocks noGrp="1"/>
          </p:cNvSpPr>
          <p:nvPr>
            <p:ph idx="1"/>
          </p:nvPr>
        </p:nvSpPr>
        <p:spPr/>
        <p:txBody>
          <a:bodyPr/>
          <a:lstStyle/>
          <a:p>
            <a:r>
              <a:rPr lang="en-US" sz="1875" dirty="0"/>
              <a:t>It  is a proliferative disorder of trophoblastic cells.</a:t>
            </a:r>
          </a:p>
          <a:p>
            <a:r>
              <a:rPr lang="en-US" sz="1875" dirty="0"/>
              <a:t> It defines a heterogeneous group of interrelated lesions arising from the trophoblastic epithelium of the placenta.</a:t>
            </a:r>
          </a:p>
          <a:p>
            <a:r>
              <a:rPr lang="en-US" sz="1875" dirty="0"/>
              <a:t>The incidence of </a:t>
            </a:r>
            <a:r>
              <a:rPr lang="en-US" sz="1875" dirty="0" err="1"/>
              <a:t>hydatidiform</a:t>
            </a:r>
            <a:r>
              <a:rPr lang="en-US" sz="1875" dirty="0"/>
              <a:t> mole ranges from 23 to 1299 cases per 100,000 pregnancies</a:t>
            </a:r>
          </a:p>
        </p:txBody>
      </p:sp>
    </p:spTree>
    <p:extLst>
      <p:ext uri="{BB962C8B-B14F-4D97-AF65-F5344CB8AC3E}">
        <p14:creationId xmlns:p14="http://schemas.microsoft.com/office/powerpoint/2010/main" val="2399709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manifestations</a:t>
            </a:r>
          </a:p>
        </p:txBody>
      </p:sp>
      <p:sp>
        <p:nvSpPr>
          <p:cNvPr id="3" name="Content Placeholder 2"/>
          <p:cNvSpPr>
            <a:spLocks noGrp="1"/>
          </p:cNvSpPr>
          <p:nvPr>
            <p:ph idx="1"/>
          </p:nvPr>
        </p:nvSpPr>
        <p:spPr>
          <a:xfrm>
            <a:off x="1981200" y="2011342"/>
            <a:ext cx="7772400" cy="3779860"/>
          </a:xfrm>
        </p:spPr>
        <p:txBody>
          <a:bodyPr>
            <a:normAutofit lnSpcReduction="10000"/>
          </a:bodyPr>
          <a:lstStyle/>
          <a:p>
            <a:r>
              <a:rPr lang="en-US" sz="1875" dirty="0"/>
              <a:t>Vaginal bleeding </a:t>
            </a:r>
          </a:p>
          <a:p>
            <a:r>
              <a:rPr lang="en-US" sz="1875" dirty="0"/>
              <a:t>Enlarged uterus </a:t>
            </a:r>
          </a:p>
          <a:p>
            <a:r>
              <a:rPr lang="en-US" sz="1875" dirty="0"/>
              <a:t>lower abdominal or pelvic pain </a:t>
            </a:r>
          </a:p>
          <a:p>
            <a:r>
              <a:rPr lang="en-US" sz="1875" dirty="0"/>
              <a:t>Theca lutein cysts </a:t>
            </a:r>
          </a:p>
          <a:p>
            <a:r>
              <a:rPr lang="en-US" sz="1875" dirty="0"/>
              <a:t>Anemia </a:t>
            </a:r>
          </a:p>
          <a:p>
            <a:r>
              <a:rPr lang="en-US" sz="1875" dirty="0"/>
              <a:t>Hyperemesis </a:t>
            </a:r>
            <a:r>
              <a:rPr lang="en-US" sz="1875" dirty="0" err="1"/>
              <a:t>gravidarum</a:t>
            </a:r>
            <a:r>
              <a:rPr lang="en-US" sz="1875" dirty="0"/>
              <a:t> </a:t>
            </a:r>
          </a:p>
          <a:p>
            <a:r>
              <a:rPr lang="en-US" sz="1875" dirty="0"/>
              <a:t>Hyperthyroidism </a:t>
            </a:r>
          </a:p>
          <a:p>
            <a:r>
              <a:rPr lang="en-US" sz="1875" dirty="0"/>
              <a:t>Preeclampsia before 20 weeks of gestation </a:t>
            </a:r>
          </a:p>
          <a:p>
            <a:r>
              <a:rPr lang="en-US" sz="1875" dirty="0"/>
              <a:t>Vaginal passage of hydropic vesicles </a:t>
            </a:r>
          </a:p>
          <a:p>
            <a:endParaRPr lang="en-US" sz="1875" dirty="0"/>
          </a:p>
          <a:p>
            <a:endParaRPr lang="en-US" dirty="0"/>
          </a:p>
        </p:txBody>
      </p:sp>
    </p:spTree>
    <p:extLst>
      <p:ext uri="{BB962C8B-B14F-4D97-AF65-F5344CB8AC3E}">
        <p14:creationId xmlns:p14="http://schemas.microsoft.com/office/powerpoint/2010/main" val="571344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8640"/>
            <a:ext cx="7772400" cy="1456267"/>
          </a:xfrm>
        </p:spPr>
        <p:txBody>
          <a:bodyPr/>
          <a:lstStyle/>
          <a:p>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1875" dirty="0"/>
              <a:t>Investigations:</a:t>
            </a:r>
          </a:p>
          <a:p>
            <a:pPr marL="0" indent="0">
              <a:buNone/>
            </a:pPr>
            <a:r>
              <a:rPr lang="en-US" sz="1875" dirty="0"/>
              <a:t>   - </a:t>
            </a:r>
            <a:r>
              <a:rPr lang="en-US" sz="1875" dirty="0" err="1"/>
              <a:t>hcg</a:t>
            </a:r>
            <a:endParaRPr lang="en-US" sz="1875" dirty="0"/>
          </a:p>
          <a:p>
            <a:pPr marL="0" indent="0">
              <a:buNone/>
            </a:pPr>
            <a:r>
              <a:rPr lang="en-US" sz="1875" dirty="0"/>
              <a:t>    - ultrasound</a:t>
            </a:r>
          </a:p>
          <a:p>
            <a:pPr marL="0" indent="0">
              <a:buNone/>
            </a:pPr>
            <a:r>
              <a:rPr lang="en-US" sz="1875" dirty="0"/>
              <a:t>    - blood tests are obtained to assess renal and hepatic function , thyroid function, peripheral blood counts, and baseline serum </a:t>
            </a:r>
            <a:r>
              <a:rPr lang="en-US" sz="1875" dirty="0" err="1"/>
              <a:t>hCG</a:t>
            </a:r>
            <a:r>
              <a:rPr lang="en-US" sz="1875" dirty="0"/>
              <a:t> levels. </a:t>
            </a:r>
          </a:p>
          <a:p>
            <a:pPr marL="0" indent="0">
              <a:buNone/>
            </a:pPr>
            <a:r>
              <a:rPr lang="en-US" sz="1875" dirty="0"/>
              <a:t>  management</a:t>
            </a:r>
          </a:p>
          <a:p>
            <a:r>
              <a:rPr lang="en-US" sz="1875" dirty="0"/>
              <a:t>Initial management of suspected complete or partial mole is evacuation of the uterine contents by suction curettage. </a:t>
            </a:r>
          </a:p>
          <a:p>
            <a:r>
              <a:rPr lang="en-US" sz="1875" dirty="0"/>
              <a:t>Evacuation is indicated for pathologic confirmation of the diagnosis, relief of symptoms, and to prevent complications related to molar pregnancy</a:t>
            </a:r>
          </a:p>
          <a:p>
            <a:pPr marL="0" indent="0">
              <a:buNone/>
            </a:pPr>
            <a:endParaRPr lang="en-US" sz="1875" dirty="0"/>
          </a:p>
          <a:p>
            <a:endParaRPr lang="en-US" dirty="0"/>
          </a:p>
        </p:txBody>
      </p:sp>
    </p:spTree>
    <p:extLst>
      <p:ext uri="{BB962C8B-B14F-4D97-AF65-F5344CB8AC3E}">
        <p14:creationId xmlns:p14="http://schemas.microsoft.com/office/powerpoint/2010/main" val="1702504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lstStyle/>
          <a:p>
            <a:r>
              <a:rPr lang="en-US" sz="1875" dirty="0"/>
              <a:t>Initial management of suspected complete or partial mole is evacuation of the uterine contents by suction curettage. </a:t>
            </a:r>
          </a:p>
          <a:p>
            <a:r>
              <a:rPr lang="en-US" sz="1875" dirty="0"/>
              <a:t>Evacuation is indicated for pathologic confirmation of the diagnosis, relief of symptoms, and to prevent complications related to molar pregnancy. </a:t>
            </a:r>
          </a:p>
          <a:p>
            <a:endParaRPr lang="en-US" dirty="0"/>
          </a:p>
        </p:txBody>
      </p:sp>
    </p:spTree>
    <p:extLst>
      <p:ext uri="{BB962C8B-B14F-4D97-AF65-F5344CB8AC3E}">
        <p14:creationId xmlns:p14="http://schemas.microsoft.com/office/powerpoint/2010/main" val="1440488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Second trimester</a:t>
            </a:r>
          </a:p>
        </p:txBody>
      </p:sp>
      <p:sp>
        <p:nvSpPr>
          <p:cNvPr id="5" name="Content Placeholder 4"/>
          <p:cNvSpPr>
            <a:spLocks noGrp="1"/>
          </p:cNvSpPr>
          <p:nvPr>
            <p:ph idx="1"/>
          </p:nvPr>
        </p:nvSpPr>
        <p:spPr/>
        <p:txBody>
          <a:bodyPr/>
          <a:lstStyle/>
          <a:p>
            <a:r>
              <a:rPr lang="en-US" sz="2000" dirty="0"/>
              <a:t>Acute urinary retention in association with incarcerated </a:t>
            </a:r>
            <a:r>
              <a:rPr lang="en-US" sz="2000" dirty="0" err="1"/>
              <a:t>retroverted</a:t>
            </a:r>
            <a:r>
              <a:rPr lang="en-US" sz="2000" dirty="0"/>
              <a:t> gravid uterus</a:t>
            </a:r>
          </a:p>
          <a:p>
            <a:r>
              <a:rPr lang="en-US" sz="2000" dirty="0" err="1"/>
              <a:t>Chorioamnionitis</a:t>
            </a:r>
            <a:endParaRPr lang="en-US" sz="2000" dirty="0"/>
          </a:p>
          <a:p>
            <a:r>
              <a:rPr lang="en-US" sz="2000" dirty="0"/>
              <a:t>Retroplacental </a:t>
            </a:r>
            <a:r>
              <a:rPr lang="en-US" sz="2000" dirty="0" err="1"/>
              <a:t>haemorrhage</a:t>
            </a:r>
            <a:r>
              <a:rPr lang="en-US" sz="2000" dirty="0"/>
              <a:t> following amniocentesis</a:t>
            </a:r>
          </a:p>
          <a:p>
            <a:r>
              <a:rPr lang="en-US" sz="2000" dirty="0"/>
              <a:t>Round ligament pain due to stretch</a:t>
            </a:r>
          </a:p>
          <a:p>
            <a:r>
              <a:rPr lang="en-US" sz="2000" dirty="0"/>
              <a:t>Red degeneration of the fibroid</a:t>
            </a:r>
            <a:endParaRPr lang="en-US" dirty="0"/>
          </a:p>
        </p:txBody>
      </p:sp>
    </p:spTree>
    <p:extLst>
      <p:ext uri="{BB962C8B-B14F-4D97-AF65-F5344CB8AC3E}">
        <p14:creationId xmlns:p14="http://schemas.microsoft.com/office/powerpoint/2010/main" val="249829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urinary retention associated with retroverted uterus</a:t>
            </a:r>
          </a:p>
        </p:txBody>
      </p:sp>
      <p:sp>
        <p:nvSpPr>
          <p:cNvPr id="3" name="Content Placeholder 2"/>
          <p:cNvSpPr>
            <a:spLocks noGrp="1"/>
          </p:cNvSpPr>
          <p:nvPr>
            <p:ph idx="1"/>
          </p:nvPr>
        </p:nvSpPr>
        <p:spPr>
          <a:xfrm>
            <a:off x="1910535" y="1741313"/>
            <a:ext cx="7772400" cy="3649133"/>
          </a:xfrm>
        </p:spPr>
        <p:txBody>
          <a:bodyPr/>
          <a:lstStyle/>
          <a:p>
            <a:r>
              <a:rPr lang="en-US" dirty="0"/>
              <a:t>Fifteen percent of women have a retroverted uterus. In pregnancy, the uterus grows and a retroverted uterus will normally ‘flip’ out of the pelvis and begin to fill the abdominal cavity, as an anteverted uterus would. In a small proportion of cases, the uterus remains in retroversion and eventually fills up the entire pelvic cavity; as it does so, the base of the bladder and the urethra are stretched.</a:t>
            </a:r>
          </a:p>
        </p:txBody>
      </p:sp>
    </p:spTree>
    <p:extLst>
      <p:ext uri="{BB962C8B-B14F-4D97-AF65-F5344CB8AC3E}">
        <p14:creationId xmlns:p14="http://schemas.microsoft.com/office/powerpoint/2010/main" val="270807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Content Placeholder 2">
            <a:extLst>
              <a:ext uri="{FF2B5EF4-FFF2-40B4-BE49-F238E27FC236}">
                <a16:creationId xmlns:a16="http://schemas.microsoft.com/office/drawing/2014/main" id="{537BAA26-257B-47C9-9AED-454E1A1A0A71}"/>
              </a:ext>
            </a:extLst>
          </p:cNvPr>
          <p:cNvSpPr>
            <a:spLocks noGrp="1"/>
          </p:cNvSpPr>
          <p:nvPr>
            <p:ph idx="1"/>
          </p:nvPr>
        </p:nvSpPr>
        <p:spPr>
          <a:xfrm>
            <a:off x="5140934" y="469900"/>
            <a:ext cx="5953630" cy="5405968"/>
          </a:xfrm>
        </p:spPr>
        <p:txBody>
          <a:bodyPr anchor="ctr">
            <a:normAutofit/>
          </a:bodyPr>
          <a:lstStyle/>
          <a:p>
            <a:r>
              <a:rPr lang="en-GB" dirty="0">
                <a:ea typeface="+mn-lt"/>
                <a:cs typeface="+mn-lt"/>
              </a:rPr>
              <a:t>The crucial point to make is that certain conditions are potentially so dangerous or debilitating (e.g. acute appendicitis),and may be masked by the altered anatomy and physiology of pregnancy, that obstetricians may have to perform X-rays and arrange invasive assessments to make a diagnosis.</a:t>
            </a:r>
          </a:p>
          <a:p>
            <a:pPr>
              <a:buSzPct val="114999"/>
            </a:pPr>
            <a:r>
              <a:rPr lang="en-GB" dirty="0">
                <a:ea typeface="+mn-lt"/>
                <a:cs typeface="+mn-lt"/>
              </a:rPr>
              <a:t>To avoid this, and risk not making an early diagnosis, means that women may not be treated appropriately for possibly very serious conditions</a:t>
            </a:r>
            <a:endParaRPr lang="en-GB" dirty="0"/>
          </a:p>
        </p:txBody>
      </p:sp>
    </p:spTree>
    <p:extLst>
      <p:ext uri="{BB962C8B-B14F-4D97-AF65-F5344CB8AC3E}">
        <p14:creationId xmlns:p14="http://schemas.microsoft.com/office/powerpoint/2010/main" val="647030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093" y="121133"/>
            <a:ext cx="7772400" cy="1456267"/>
          </a:xfrm>
        </p:spPr>
        <p:txBody>
          <a:bodyPr/>
          <a:lstStyle/>
          <a:p>
            <a:r>
              <a:rPr lang="en-US" dirty="0"/>
              <a:t>Acute urinary retention associated with </a:t>
            </a:r>
            <a:r>
              <a:rPr lang="en-US" dirty="0" err="1"/>
              <a:t>retroverted</a:t>
            </a:r>
            <a:r>
              <a:rPr lang="en-US" dirty="0"/>
              <a:t> uterus</a:t>
            </a:r>
          </a:p>
        </p:txBody>
      </p:sp>
      <p:sp>
        <p:nvSpPr>
          <p:cNvPr id="3" name="Content Placeholder 2"/>
          <p:cNvSpPr>
            <a:spLocks noGrp="1"/>
          </p:cNvSpPr>
          <p:nvPr>
            <p:ph idx="1"/>
          </p:nvPr>
        </p:nvSpPr>
        <p:spPr>
          <a:xfrm>
            <a:off x="1981200" y="1808821"/>
            <a:ext cx="7772400" cy="4658018"/>
          </a:xfrm>
        </p:spPr>
        <p:txBody>
          <a:bodyPr>
            <a:normAutofit/>
          </a:bodyPr>
          <a:lstStyle/>
          <a:p>
            <a:r>
              <a:rPr lang="en-US" dirty="0"/>
              <a:t>– Rare: 1/3000 pregnancies</a:t>
            </a:r>
          </a:p>
          <a:p>
            <a:r>
              <a:rPr lang="en-US" dirty="0"/>
              <a:t> – Present at 12-14 weeks of gestation</a:t>
            </a:r>
          </a:p>
          <a:p>
            <a:r>
              <a:rPr lang="en-US" dirty="0"/>
              <a:t> – Symptoms</a:t>
            </a:r>
          </a:p>
          <a:p>
            <a:pPr marL="0" indent="0">
              <a:buNone/>
            </a:pPr>
            <a:r>
              <a:rPr lang="en-US" dirty="0"/>
              <a:t>          •Related to adjacent anatomic structures to the </a:t>
            </a:r>
            <a:r>
              <a:rPr lang="en-US" dirty="0" err="1"/>
              <a:t>entraped</a:t>
            </a:r>
            <a:r>
              <a:rPr lang="en-US" dirty="0"/>
              <a:t> enlarging uterus </a:t>
            </a:r>
          </a:p>
          <a:p>
            <a:pPr marL="0" indent="0">
              <a:buNone/>
            </a:pPr>
            <a:r>
              <a:rPr lang="en-US" dirty="0"/>
              <a:t>          •Pain and progressive difficulty voiding </a:t>
            </a:r>
          </a:p>
          <a:p>
            <a:pPr marL="0" indent="0">
              <a:buNone/>
            </a:pPr>
            <a:r>
              <a:rPr lang="en-US" dirty="0"/>
              <a:t>           •Frequency, dysuria, sensation of incomplete emptying, voiding small                                                                                           -            volume, urinary retention</a:t>
            </a:r>
          </a:p>
          <a:p>
            <a:pPr marL="0" indent="0">
              <a:buNone/>
            </a:pPr>
            <a:r>
              <a:rPr lang="en-US" dirty="0"/>
              <a:t>may also cause long-term bladder damage if the bladder becomes </a:t>
            </a:r>
            <a:r>
              <a:rPr lang="en-US" dirty="0" err="1"/>
              <a:t>overdistended</a:t>
            </a:r>
            <a:r>
              <a:rPr lang="en-US" dirty="0"/>
              <a:t>.</a:t>
            </a:r>
          </a:p>
          <a:p>
            <a:pPr marL="0" indent="0">
              <a:buNone/>
            </a:pPr>
            <a:r>
              <a:rPr lang="en-US" dirty="0"/>
              <a:t>In this situation, catheterization is essential until the position of the uterus has changed.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17917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Retroplacental</a:t>
            </a:r>
            <a:r>
              <a:rPr lang="en-US" dirty="0"/>
              <a:t> hemorrhage following amniocentesis</a:t>
            </a:r>
          </a:p>
        </p:txBody>
      </p:sp>
      <p:sp>
        <p:nvSpPr>
          <p:cNvPr id="3" name="Content Placeholder 2"/>
          <p:cNvSpPr>
            <a:spLocks noGrp="1"/>
          </p:cNvSpPr>
          <p:nvPr>
            <p:ph idx="1"/>
          </p:nvPr>
        </p:nvSpPr>
        <p:spPr/>
        <p:txBody>
          <a:bodyPr/>
          <a:lstStyle/>
          <a:p>
            <a:r>
              <a:rPr lang="en-US" dirty="0"/>
              <a:t>Can complicate both diagnostic and therapeutic amniocenteses especially when the needle inserted </a:t>
            </a:r>
            <a:r>
              <a:rPr lang="en-US" dirty="0" err="1"/>
              <a:t>transplacentally</a:t>
            </a:r>
            <a:endParaRPr lang="en-US" dirty="0"/>
          </a:p>
          <a:p>
            <a:r>
              <a:rPr lang="en-US" dirty="0"/>
              <a:t>Pain is felt few hours after the procedure</a:t>
            </a:r>
          </a:p>
          <a:p>
            <a:r>
              <a:rPr lang="en-US" dirty="0"/>
              <a:t>Constant and localized to the puncture site</a:t>
            </a:r>
          </a:p>
        </p:txBody>
      </p:sp>
    </p:spTree>
    <p:extLst>
      <p:ext uri="{BB962C8B-B14F-4D97-AF65-F5344CB8AC3E}">
        <p14:creationId xmlns:p14="http://schemas.microsoft.com/office/powerpoint/2010/main" val="1244819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Chorioamnionitis</a:t>
            </a:r>
            <a:endParaRPr lang="en-US" dirty="0"/>
          </a:p>
        </p:txBody>
      </p:sp>
      <p:sp>
        <p:nvSpPr>
          <p:cNvPr id="3" name="Content Placeholder 2"/>
          <p:cNvSpPr>
            <a:spLocks noGrp="1"/>
          </p:cNvSpPr>
          <p:nvPr>
            <p:ph idx="1"/>
          </p:nvPr>
        </p:nvSpPr>
        <p:spPr/>
        <p:txBody>
          <a:bodyPr/>
          <a:lstStyle/>
          <a:p>
            <a:r>
              <a:rPr lang="en-US" dirty="0"/>
              <a:t>intrauterine inflammation or infection or both) is a complication of pregnancy caused by bacterial infection or inflammation of the fetal amnion and chorion membranes.</a:t>
            </a:r>
          </a:p>
          <a:p>
            <a:r>
              <a:rPr lang="en-US" dirty="0"/>
              <a:t>Signs and symptoms</a:t>
            </a:r>
          </a:p>
          <a:p>
            <a:pPr marL="0" indent="0">
              <a:buNone/>
            </a:pPr>
            <a:r>
              <a:rPr lang="en-US" dirty="0"/>
              <a:t>     -presents with intermittent or constant abdominal pain</a:t>
            </a:r>
          </a:p>
          <a:p>
            <a:pPr marL="0" indent="0">
              <a:buNone/>
            </a:pPr>
            <a:r>
              <a:rPr lang="en-US" dirty="0"/>
              <a:t>     -maternal fever, purulent vaginal discharge, maternal tachycardia, fetal tachycardia and uterine tenderness</a:t>
            </a:r>
          </a:p>
          <a:p>
            <a:pPr marL="0" indent="0">
              <a:buNone/>
            </a:pPr>
            <a:r>
              <a:rPr lang="en-US" dirty="0"/>
              <a:t>    </a:t>
            </a:r>
          </a:p>
        </p:txBody>
      </p:sp>
    </p:spTree>
    <p:extLst>
      <p:ext uri="{BB962C8B-B14F-4D97-AF65-F5344CB8AC3E}">
        <p14:creationId xmlns:p14="http://schemas.microsoft.com/office/powerpoint/2010/main" val="3869665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Investigations</a:t>
            </a:r>
          </a:p>
          <a:p>
            <a:pPr marL="0" indent="0">
              <a:buNone/>
            </a:pPr>
            <a:r>
              <a:rPr lang="en-US" dirty="0"/>
              <a:t>     - Complete blood count with differential</a:t>
            </a:r>
          </a:p>
          <a:p>
            <a:pPr marL="0" indent="0">
              <a:buNone/>
            </a:pPr>
            <a:r>
              <a:rPr lang="en-US" dirty="0"/>
              <a:t>     - CRP</a:t>
            </a:r>
          </a:p>
          <a:p>
            <a:pPr marL="0" indent="0">
              <a:buNone/>
            </a:pPr>
            <a:r>
              <a:rPr lang="en-US" dirty="0"/>
              <a:t>     </a:t>
            </a:r>
          </a:p>
          <a:p>
            <a:pPr marL="0" indent="0">
              <a:buNone/>
            </a:pPr>
            <a:r>
              <a:rPr lang="en-US" dirty="0"/>
              <a:t>Treatment with antibiotics and expediting delivery</a:t>
            </a:r>
          </a:p>
        </p:txBody>
      </p:sp>
    </p:spTree>
    <p:extLst>
      <p:ext uri="{BB962C8B-B14F-4D97-AF65-F5344CB8AC3E}">
        <p14:creationId xmlns:p14="http://schemas.microsoft.com/office/powerpoint/2010/main" val="4067666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Stretching of round ligament</a:t>
            </a:r>
          </a:p>
        </p:txBody>
      </p:sp>
      <p:sp>
        <p:nvSpPr>
          <p:cNvPr id="3" name="Content Placeholder 2"/>
          <p:cNvSpPr>
            <a:spLocks noGrp="1"/>
          </p:cNvSpPr>
          <p:nvPr>
            <p:ph idx="1"/>
          </p:nvPr>
        </p:nvSpPr>
        <p:spPr/>
        <p:txBody>
          <a:bodyPr/>
          <a:lstStyle/>
          <a:p>
            <a:r>
              <a:rPr lang="en-US" dirty="0"/>
              <a:t>10-30% of pregnancies</a:t>
            </a:r>
          </a:p>
          <a:p>
            <a:r>
              <a:rPr lang="en-US" dirty="0"/>
              <a:t>More in multipara</a:t>
            </a:r>
          </a:p>
          <a:p>
            <a:r>
              <a:rPr lang="en-US" dirty="0"/>
              <a:t>Occurs at 16-20 weeks due to rapid elongation of the ligament, could be bilateral or unilateral right iliac fossa pain, radiating to the groin or thigh and improves on lying down.</a:t>
            </a:r>
          </a:p>
          <a:p>
            <a:r>
              <a:rPr lang="en-US" dirty="0"/>
              <a:t>Cramp like or stabbing continuous pain</a:t>
            </a:r>
          </a:p>
          <a:p>
            <a:r>
              <a:rPr lang="en-US" dirty="0"/>
              <a:t>Reassurance &amp; mild analgesics required</a:t>
            </a:r>
          </a:p>
        </p:txBody>
      </p:sp>
    </p:spTree>
    <p:extLst>
      <p:ext uri="{BB962C8B-B14F-4D97-AF65-F5344CB8AC3E}">
        <p14:creationId xmlns:p14="http://schemas.microsoft.com/office/powerpoint/2010/main" val="2759253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879" y="0"/>
            <a:ext cx="7772400" cy="1456267"/>
          </a:xfrm>
        </p:spPr>
        <p:txBody>
          <a:bodyPr/>
          <a:lstStyle/>
          <a:p>
            <a:r>
              <a:rPr lang="en-US" dirty="0"/>
              <a:t>Red degeneration of fibroid</a:t>
            </a:r>
          </a:p>
        </p:txBody>
      </p:sp>
      <p:sp>
        <p:nvSpPr>
          <p:cNvPr id="3" name="Content Placeholder 2"/>
          <p:cNvSpPr>
            <a:spLocks noGrp="1"/>
          </p:cNvSpPr>
          <p:nvPr>
            <p:ph idx="1"/>
          </p:nvPr>
        </p:nvSpPr>
        <p:spPr>
          <a:xfrm>
            <a:off x="1981200" y="1456267"/>
            <a:ext cx="7772400" cy="5010571"/>
          </a:xfrm>
        </p:spPr>
        <p:txBody>
          <a:bodyPr>
            <a:normAutofit fontScale="85000" lnSpcReduction="20000"/>
          </a:bodyPr>
          <a:lstStyle/>
          <a:p>
            <a:pPr marL="0" indent="0">
              <a:buNone/>
            </a:pPr>
            <a:r>
              <a:rPr lang="en-US" sz="2438" dirty="0"/>
              <a:t>– Hormones during pregnancy cause fibroids to grow </a:t>
            </a:r>
          </a:p>
          <a:p>
            <a:pPr marL="0" indent="0">
              <a:buNone/>
            </a:pPr>
            <a:r>
              <a:rPr lang="en-US" sz="2438" dirty="0"/>
              <a:t>– They outgrow their blood supply &gt; lack of nutrients &gt; break down and cause pain</a:t>
            </a:r>
          </a:p>
          <a:p>
            <a:pPr marL="0" indent="0">
              <a:buNone/>
            </a:pPr>
            <a:r>
              <a:rPr lang="en-US" sz="2250" dirty="0"/>
              <a:t>– Presenting complaints</a:t>
            </a:r>
          </a:p>
          <a:p>
            <a:pPr marL="0" indent="0">
              <a:buNone/>
            </a:pPr>
            <a:r>
              <a:rPr lang="en-US" dirty="0"/>
              <a:t>     •Localized pain</a:t>
            </a:r>
          </a:p>
          <a:p>
            <a:pPr marL="0" indent="0">
              <a:buNone/>
            </a:pPr>
            <a:r>
              <a:rPr lang="en-US" dirty="0"/>
              <a:t>     •Mild </a:t>
            </a:r>
            <a:r>
              <a:rPr lang="en-US" dirty="0" err="1"/>
              <a:t>leucocytosis</a:t>
            </a:r>
            <a:r>
              <a:rPr lang="en-US" dirty="0"/>
              <a:t>, fever, peritoneal signs, N &amp; V </a:t>
            </a:r>
          </a:p>
          <a:p>
            <a:pPr marL="0" indent="0">
              <a:buNone/>
            </a:pPr>
            <a:r>
              <a:rPr lang="en-US" dirty="0"/>
              <a:t>     •Miscarriage </a:t>
            </a:r>
          </a:p>
          <a:p>
            <a:pPr marL="0" indent="0">
              <a:buNone/>
            </a:pPr>
            <a:r>
              <a:rPr lang="en-US" dirty="0"/>
              <a:t>     •Premature labor and delivery </a:t>
            </a:r>
          </a:p>
          <a:p>
            <a:pPr marL="0" indent="0">
              <a:buNone/>
            </a:pPr>
            <a:r>
              <a:rPr lang="en-US" dirty="0"/>
              <a:t>     •Abnormal fetal position </a:t>
            </a:r>
          </a:p>
          <a:p>
            <a:pPr marL="0" indent="0">
              <a:buNone/>
            </a:pPr>
            <a:r>
              <a:rPr lang="en-US" dirty="0"/>
              <a:t>     •Placental abruption</a:t>
            </a:r>
          </a:p>
          <a:p>
            <a:pPr marL="0" indent="0">
              <a:buNone/>
            </a:pPr>
            <a:r>
              <a:rPr lang="en-US" sz="2438" dirty="0"/>
              <a:t>– Ultrasound</a:t>
            </a:r>
          </a:p>
          <a:p>
            <a:pPr marL="0" indent="0">
              <a:buNone/>
            </a:pPr>
            <a:r>
              <a:rPr lang="en-US" sz="2438" dirty="0"/>
              <a:t> </a:t>
            </a:r>
            <a:r>
              <a:rPr lang="en-US" dirty="0"/>
              <a:t>•To see the mass </a:t>
            </a:r>
          </a:p>
          <a:p>
            <a:pPr marL="0" indent="0">
              <a:buNone/>
            </a:pPr>
            <a:r>
              <a:rPr lang="en-US" dirty="0"/>
              <a:t> •Pain after ballottement by the abdominal ultrasound probe directly over the fibroid supports the diagnosis</a:t>
            </a:r>
          </a:p>
          <a:p>
            <a:pPr marL="0" indent="0">
              <a:buNone/>
            </a:pPr>
            <a:r>
              <a:rPr lang="en-US" sz="2438" dirty="0"/>
              <a:t>– Conservative treatment with analgesics</a:t>
            </a:r>
          </a:p>
        </p:txBody>
      </p:sp>
    </p:spTree>
    <p:extLst>
      <p:ext uri="{BB962C8B-B14F-4D97-AF65-F5344CB8AC3E}">
        <p14:creationId xmlns:p14="http://schemas.microsoft.com/office/powerpoint/2010/main" val="1152274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0BC6B-9158-48E6-AB20-72A3BBFD30C4}"/>
              </a:ext>
            </a:extLst>
          </p:cNvPr>
          <p:cNvSpPr>
            <a:spLocks noGrp="1"/>
          </p:cNvSpPr>
          <p:nvPr>
            <p:ph type="ctrTitle"/>
          </p:nvPr>
        </p:nvSpPr>
        <p:spPr>
          <a:xfrm>
            <a:off x="411974" y="3429000"/>
            <a:ext cx="8866267" cy="1595900"/>
          </a:xfrm>
        </p:spPr>
        <p:txBody>
          <a:bodyPr/>
          <a:lstStyle/>
          <a:p>
            <a:pPr algn="l"/>
            <a:r>
              <a:rPr lang="en-US" sz="7200">
                <a:ln w="0"/>
                <a:effectLst>
                  <a:outerShdw blurRad="38100" dist="19050" dir="2700000" algn="tl" rotWithShape="0">
                    <a:schemeClr val="dk1">
                      <a:alpha val="40000"/>
                    </a:schemeClr>
                  </a:outerShdw>
                </a:effectLst>
              </a:rPr>
              <a:t>THIRD TRIMESTER</a:t>
            </a:r>
            <a:endParaRPr lang="en-US" sz="7200" dirty="0">
              <a:ln w="0"/>
              <a:effectLst>
                <a:outerShdw blurRad="38100" dist="19050" dir="2700000" algn="tl" rotWithShape="0">
                  <a:schemeClr val="dk1">
                    <a:alpha val="40000"/>
                  </a:schemeClr>
                </a:outerShdw>
              </a:effectLst>
            </a:endParaRPr>
          </a:p>
        </p:txBody>
      </p:sp>
      <p:sp>
        <p:nvSpPr>
          <p:cNvPr id="3" name="Subtitle 2">
            <a:extLst>
              <a:ext uri="{FF2B5EF4-FFF2-40B4-BE49-F238E27FC236}">
                <a16:creationId xmlns:a16="http://schemas.microsoft.com/office/drawing/2014/main" id="{3F88B25A-D146-4D8D-8BA5-303A87D995D1}"/>
              </a:ext>
            </a:extLst>
          </p:cNvPr>
          <p:cNvSpPr>
            <a:spLocks noGrp="1"/>
          </p:cNvSpPr>
          <p:nvPr>
            <p:ph type="subTitle" idx="1"/>
          </p:nvPr>
        </p:nvSpPr>
        <p:spPr>
          <a:xfrm>
            <a:off x="624494" y="5497561"/>
            <a:ext cx="5021339" cy="1222702"/>
          </a:xfrm>
        </p:spPr>
        <p:txBody>
          <a:bodyPr>
            <a:normAutofit/>
          </a:bodyPr>
          <a:lstStyle/>
          <a:p>
            <a:r>
              <a:rPr lang="en-US" sz="2400" dirty="0">
                <a:ln w="0"/>
                <a:effectLst>
                  <a:outerShdw blurRad="38100" dist="19050" dir="2700000" algn="tl" rotWithShape="0">
                    <a:schemeClr val="dk1">
                      <a:alpha val="40000"/>
                    </a:schemeClr>
                  </a:outerShdw>
                </a:effectLst>
              </a:rPr>
              <a:t>WAQAR  AL-LAWAMA</a:t>
            </a:r>
          </a:p>
        </p:txBody>
      </p:sp>
    </p:spTree>
    <p:extLst>
      <p:ext uri="{BB962C8B-B14F-4D97-AF65-F5344CB8AC3E}">
        <p14:creationId xmlns:p14="http://schemas.microsoft.com/office/powerpoint/2010/main" val="2425840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5E24-FF5F-4D34-98BC-BC1CC8B2D411}"/>
              </a:ext>
            </a:extLst>
          </p:cNvPr>
          <p:cNvSpPr>
            <a:spLocks noGrp="1"/>
          </p:cNvSpPr>
          <p:nvPr>
            <p:ph type="title"/>
          </p:nvPr>
        </p:nvSpPr>
        <p:spPr/>
        <p:txBody>
          <a:bodyPr/>
          <a:lstStyle/>
          <a:p>
            <a:r>
              <a:rPr lang="en-US" dirty="0"/>
              <a:t>CAUSES</a:t>
            </a:r>
          </a:p>
        </p:txBody>
      </p:sp>
      <p:graphicFrame>
        <p:nvGraphicFramePr>
          <p:cNvPr id="4" name="Content Placeholder 3">
            <a:extLst>
              <a:ext uri="{FF2B5EF4-FFF2-40B4-BE49-F238E27FC236}">
                <a16:creationId xmlns:a16="http://schemas.microsoft.com/office/drawing/2014/main" id="{6CB1527C-9B8E-45D2-9FC2-C8C2BB86ACEF}"/>
              </a:ext>
            </a:extLst>
          </p:cNvPr>
          <p:cNvGraphicFramePr>
            <a:graphicFrameLocks noGrp="1"/>
          </p:cNvGraphicFramePr>
          <p:nvPr>
            <p:ph idx="1"/>
            <p:extLst>
              <p:ext uri="{D42A27DB-BD31-4B8C-83A1-F6EECF244321}">
                <p14:modId xmlns:p14="http://schemas.microsoft.com/office/powerpoint/2010/main" val="3969211793"/>
              </p:ext>
            </p:extLst>
          </p:nvPr>
        </p:nvGraphicFramePr>
        <p:xfrm>
          <a:off x="666746" y="2101850"/>
          <a:ext cx="10128629" cy="4462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1182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8277-BA60-4095-99C9-7313E2383B6B}"/>
              </a:ext>
            </a:extLst>
          </p:cNvPr>
          <p:cNvSpPr>
            <a:spLocks noGrp="1"/>
          </p:cNvSpPr>
          <p:nvPr>
            <p:ph type="title"/>
          </p:nvPr>
        </p:nvSpPr>
        <p:spPr/>
        <p:txBody>
          <a:bodyPr/>
          <a:lstStyle/>
          <a:p>
            <a:r>
              <a:rPr lang="en-US" dirty="0"/>
              <a:t>LABOUR</a:t>
            </a:r>
          </a:p>
        </p:txBody>
      </p:sp>
      <p:sp>
        <p:nvSpPr>
          <p:cNvPr id="3" name="Content Placeholder 2">
            <a:extLst>
              <a:ext uri="{FF2B5EF4-FFF2-40B4-BE49-F238E27FC236}">
                <a16:creationId xmlns:a16="http://schemas.microsoft.com/office/drawing/2014/main" id="{E73B3350-A331-49F0-87E7-88D1315C8ECD}"/>
              </a:ext>
            </a:extLst>
          </p:cNvPr>
          <p:cNvSpPr>
            <a:spLocks noGrp="1"/>
          </p:cNvSpPr>
          <p:nvPr>
            <p:ph idx="1"/>
          </p:nvPr>
        </p:nvSpPr>
        <p:spPr/>
        <p:txBody>
          <a:bodyPr/>
          <a:lstStyle/>
          <a:p>
            <a:r>
              <a:rPr lang="en-US" dirty="0"/>
              <a:t>Generally ,Abdominal pain in </a:t>
            </a:r>
            <a:r>
              <a:rPr lang="en-US" dirty="0" err="1"/>
              <a:t>labour</a:t>
            </a:r>
            <a:r>
              <a:rPr lang="en-US" dirty="0"/>
              <a:t> is intermittent pain colicky in nature and increases in intensity as </a:t>
            </a:r>
            <a:r>
              <a:rPr lang="en-US" dirty="0" err="1"/>
              <a:t>labour</a:t>
            </a:r>
            <a:r>
              <a:rPr lang="en-US" dirty="0"/>
              <a:t> progresses.</a:t>
            </a:r>
          </a:p>
          <a:p>
            <a:r>
              <a:rPr lang="en-US" dirty="0"/>
              <a:t>During the </a:t>
            </a:r>
            <a:r>
              <a:rPr lang="en-US" u="sng" dirty="0"/>
              <a:t>first</a:t>
            </a:r>
            <a:r>
              <a:rPr lang="en-US" dirty="0"/>
              <a:t> stage of labor, women usually perceive the </a:t>
            </a:r>
            <a:r>
              <a:rPr lang="en-US" u="sng" dirty="0"/>
              <a:t>visceral </a:t>
            </a:r>
            <a:r>
              <a:rPr lang="en-US" dirty="0"/>
              <a:t>pain of diffuse abdominal cramping and uterine contractions.</a:t>
            </a:r>
          </a:p>
          <a:p>
            <a:r>
              <a:rPr lang="en-US" dirty="0"/>
              <a:t> In the </a:t>
            </a:r>
            <a:r>
              <a:rPr lang="en-US" u="sng" dirty="0"/>
              <a:t>second</a:t>
            </a:r>
            <a:r>
              <a:rPr lang="en-US" dirty="0"/>
              <a:t> stage of labor, there is a sharper and more continuous </a:t>
            </a:r>
            <a:r>
              <a:rPr lang="en-US" u="sng" dirty="0"/>
              <a:t>somatic</a:t>
            </a:r>
            <a:r>
              <a:rPr lang="en-US" dirty="0"/>
              <a:t> pain in the perineum.</a:t>
            </a:r>
          </a:p>
          <a:p>
            <a:r>
              <a:rPr lang="en-US" dirty="0"/>
              <a:t> Pressure or nerve entrapment caused by the fetus's head can cause </a:t>
            </a:r>
            <a:r>
              <a:rPr lang="en-US" u="sng" dirty="0"/>
              <a:t>severe back or leg pain</a:t>
            </a:r>
            <a:r>
              <a:rPr lang="en-US" dirty="0"/>
              <a:t>.</a:t>
            </a:r>
          </a:p>
        </p:txBody>
      </p:sp>
    </p:spTree>
    <p:extLst>
      <p:ext uri="{BB962C8B-B14F-4D97-AF65-F5344CB8AC3E}">
        <p14:creationId xmlns:p14="http://schemas.microsoft.com/office/powerpoint/2010/main" val="2759832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9AA40-2633-4990-8A16-9BA9CAC29BC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A4EFE73-9DE3-432B-960E-BEC7B2414FA9}"/>
              </a:ext>
            </a:extLst>
          </p:cNvPr>
          <p:cNvPicPr>
            <a:picLocks noGrp="1" noChangeAspect="1"/>
          </p:cNvPicPr>
          <p:nvPr>
            <p:ph idx="1"/>
          </p:nvPr>
        </p:nvPicPr>
        <p:blipFill rotWithShape="1">
          <a:blip r:embed="rId2"/>
          <a:srcRect t="18155"/>
          <a:stretch/>
        </p:blipFill>
        <p:spPr>
          <a:xfrm>
            <a:off x="1269242" y="1883391"/>
            <a:ext cx="9389659" cy="4974609"/>
          </a:xfrm>
          <a:prstGeom prst="rect">
            <a:avLst/>
          </a:prstGeom>
        </p:spPr>
      </p:pic>
    </p:spTree>
    <p:extLst>
      <p:ext uri="{BB962C8B-B14F-4D97-AF65-F5344CB8AC3E}">
        <p14:creationId xmlns:p14="http://schemas.microsoft.com/office/powerpoint/2010/main" val="1291929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6"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7"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Content Placeholder 2">
            <a:extLst>
              <a:ext uri="{FF2B5EF4-FFF2-40B4-BE49-F238E27FC236}">
                <a16:creationId xmlns:a16="http://schemas.microsoft.com/office/drawing/2014/main" id="{CF6181DE-B0CA-4B87-8E8A-2F6E109A9469}"/>
              </a:ext>
            </a:extLst>
          </p:cNvPr>
          <p:cNvSpPr>
            <a:spLocks noGrp="1"/>
          </p:cNvSpPr>
          <p:nvPr>
            <p:ph idx="1"/>
          </p:nvPr>
        </p:nvSpPr>
        <p:spPr>
          <a:xfrm>
            <a:off x="5140934" y="469900"/>
            <a:ext cx="5953630" cy="5405968"/>
          </a:xfrm>
        </p:spPr>
        <p:txBody>
          <a:bodyPr anchor="ctr">
            <a:normAutofit/>
          </a:bodyPr>
          <a:lstStyle/>
          <a:p>
            <a:r>
              <a:rPr lang="en-GB" dirty="0">
                <a:ea typeface="+mn-lt"/>
                <a:cs typeface="+mn-lt"/>
              </a:rPr>
              <a:t>The causes listed in the following table are not exhaustive ,but cover most possible diagnoses</a:t>
            </a:r>
            <a:endParaRPr lang="en-GB" dirty="0"/>
          </a:p>
        </p:txBody>
      </p:sp>
    </p:spTree>
    <p:extLst>
      <p:ext uri="{BB962C8B-B14F-4D97-AF65-F5344CB8AC3E}">
        <p14:creationId xmlns:p14="http://schemas.microsoft.com/office/powerpoint/2010/main" val="3892039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9F10A-7046-4544-AE6C-7E662E26EEB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8926C3-4DE1-4106-B27C-14D008F7A034}"/>
              </a:ext>
            </a:extLst>
          </p:cNvPr>
          <p:cNvSpPr>
            <a:spLocks noGrp="1"/>
          </p:cNvSpPr>
          <p:nvPr>
            <p:ph idx="1"/>
          </p:nvPr>
        </p:nvSpPr>
        <p:spPr/>
        <p:txBody>
          <a:bodyPr>
            <a:normAutofit/>
          </a:bodyPr>
          <a:lstStyle/>
          <a:p>
            <a:r>
              <a:rPr lang="en-US" u="sng" dirty="0"/>
              <a:t>Opioids</a:t>
            </a:r>
            <a:r>
              <a:rPr lang="en-US" dirty="0"/>
              <a:t> (like pethidine) form the mainstay of maternal systemic analgesia.</a:t>
            </a:r>
          </a:p>
          <a:p>
            <a:r>
              <a:rPr lang="en-US" u="sng" dirty="0"/>
              <a:t>Epidural analgesia </a:t>
            </a:r>
            <a:r>
              <a:rPr lang="en-US" dirty="0"/>
              <a:t>is the most reliable mean of providing effective analgesia in </a:t>
            </a:r>
            <a:r>
              <a:rPr lang="en-US" dirty="0" err="1"/>
              <a:t>labour</a:t>
            </a:r>
            <a:r>
              <a:rPr lang="en-US" dirty="0"/>
              <a:t>.</a:t>
            </a:r>
          </a:p>
          <a:p>
            <a:pPr marL="0" indent="0">
              <a:buNone/>
            </a:pPr>
            <a:endParaRPr lang="en-US" dirty="0"/>
          </a:p>
        </p:txBody>
      </p:sp>
    </p:spTree>
    <p:extLst>
      <p:ext uri="{BB962C8B-B14F-4D97-AF65-F5344CB8AC3E}">
        <p14:creationId xmlns:p14="http://schemas.microsoft.com/office/powerpoint/2010/main" val="3884581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77867-B2B4-4DEF-8C8A-D96273CE3F87}"/>
              </a:ext>
            </a:extLst>
          </p:cNvPr>
          <p:cNvSpPr>
            <a:spLocks noGrp="1"/>
          </p:cNvSpPr>
          <p:nvPr>
            <p:ph type="title"/>
          </p:nvPr>
        </p:nvSpPr>
        <p:spPr/>
        <p:txBody>
          <a:bodyPr/>
          <a:lstStyle/>
          <a:p>
            <a:r>
              <a:rPr lang="en-US" dirty="0"/>
              <a:t>PLACENTAL ABRUPTION</a:t>
            </a:r>
          </a:p>
        </p:txBody>
      </p:sp>
      <p:sp>
        <p:nvSpPr>
          <p:cNvPr id="3" name="Content Placeholder 2">
            <a:extLst>
              <a:ext uri="{FF2B5EF4-FFF2-40B4-BE49-F238E27FC236}">
                <a16:creationId xmlns:a16="http://schemas.microsoft.com/office/drawing/2014/main" id="{28821E90-BE10-4470-930F-848DF3B88C61}"/>
              </a:ext>
            </a:extLst>
          </p:cNvPr>
          <p:cNvSpPr>
            <a:spLocks noGrp="1"/>
          </p:cNvSpPr>
          <p:nvPr>
            <p:ph idx="1"/>
          </p:nvPr>
        </p:nvSpPr>
        <p:spPr>
          <a:xfrm>
            <a:off x="666746" y="1965278"/>
            <a:ext cx="10633599" cy="4749421"/>
          </a:xfrm>
        </p:spPr>
        <p:txBody>
          <a:bodyPr>
            <a:normAutofit/>
          </a:bodyPr>
          <a:lstStyle/>
          <a:p>
            <a:pPr>
              <a:buClr>
                <a:srgbClr val="DA3400"/>
              </a:buClr>
              <a:buFont typeface="Wingdings" panose="05000000000000000000" pitchFamily="2" charset="2"/>
              <a:buChar char="Ø"/>
            </a:pPr>
            <a:r>
              <a:rPr lang="en-US" dirty="0"/>
              <a:t>Is the premature separation ( partial or complete ) of a normally situated placenta from the uterine wall, resulting in </a:t>
            </a:r>
            <a:r>
              <a:rPr lang="en-US" dirty="0" err="1"/>
              <a:t>haemorrhage</a:t>
            </a:r>
            <a:r>
              <a:rPr lang="en-US" dirty="0"/>
              <a:t> before the delivery of the fetus.</a:t>
            </a:r>
          </a:p>
          <a:p>
            <a:pPr>
              <a:buClr>
                <a:srgbClr val="DA3400"/>
              </a:buClr>
              <a:buFont typeface="Wingdings" panose="05000000000000000000" pitchFamily="2" charset="2"/>
              <a:buChar char="Ø"/>
            </a:pPr>
            <a:r>
              <a:rPr lang="en-US" dirty="0"/>
              <a:t>It occurs after 24 weeks of gestation and prior to delivery of the fetus.</a:t>
            </a:r>
          </a:p>
          <a:p>
            <a:pPr>
              <a:buClr>
                <a:srgbClr val="DA3400"/>
              </a:buClr>
              <a:buFont typeface="Wingdings" panose="05000000000000000000" pitchFamily="2" charset="2"/>
              <a:buChar char="Ø"/>
            </a:pPr>
            <a:r>
              <a:rPr lang="en-US" dirty="0"/>
              <a:t>Major risk factors :</a:t>
            </a:r>
          </a:p>
          <a:p>
            <a:pPr marL="457200" lvl="1" indent="0">
              <a:buClr>
                <a:srgbClr val="DA3400"/>
              </a:buClr>
              <a:buNone/>
            </a:pPr>
            <a:r>
              <a:rPr lang="en-US" u="sng" dirty="0"/>
              <a:t>Previous abruption</a:t>
            </a:r>
            <a:r>
              <a:rPr lang="en-US" dirty="0"/>
              <a:t>(the most important risk factor),</a:t>
            </a:r>
            <a:r>
              <a:rPr lang="en-US" u="sng" dirty="0"/>
              <a:t>Hypertension</a:t>
            </a:r>
          </a:p>
          <a:p>
            <a:pPr marL="457200" lvl="1" indent="0">
              <a:buClr>
                <a:srgbClr val="DA3400"/>
              </a:buClr>
              <a:buNone/>
            </a:pPr>
            <a:r>
              <a:rPr lang="en-US" dirty="0"/>
              <a:t>(5 fold increased risk of severe abruption), Cocaine abuse , Polyhydramnios, </a:t>
            </a:r>
            <a:r>
              <a:rPr lang="en-US" u="sng" dirty="0"/>
              <a:t>Smoking during pregnancy </a:t>
            </a:r>
            <a:r>
              <a:rPr lang="en-US" dirty="0"/>
              <a:t>(2.5-fold increased risk), </a:t>
            </a:r>
            <a:r>
              <a:rPr lang="en-US" dirty="0" err="1"/>
              <a:t>Thrombophilias</a:t>
            </a:r>
            <a:r>
              <a:rPr lang="en-US" dirty="0"/>
              <a:t>, Anticoagulant therapy, fetal growth restriction.</a:t>
            </a:r>
          </a:p>
          <a:p>
            <a:pPr>
              <a:buClr>
                <a:srgbClr val="DA3400"/>
              </a:buClr>
              <a:buFont typeface="Wingdings" panose="05000000000000000000" pitchFamily="2" charset="2"/>
              <a:buChar char="Ø"/>
            </a:pPr>
            <a:endParaRPr lang="en-US" dirty="0"/>
          </a:p>
          <a:p>
            <a:pPr>
              <a:buClr>
                <a:srgbClr val="DA3400"/>
              </a:buClr>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447891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5BF6C-B54E-4147-A433-88B282BCC9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7C309B-68EB-4B08-AFE9-D803EEE63399}"/>
              </a:ext>
            </a:extLst>
          </p:cNvPr>
          <p:cNvSpPr>
            <a:spLocks noGrp="1"/>
          </p:cNvSpPr>
          <p:nvPr>
            <p:ph idx="1"/>
          </p:nvPr>
        </p:nvSpPr>
        <p:spPr/>
        <p:txBody>
          <a:bodyPr>
            <a:normAutofit lnSpcReduction="10000"/>
          </a:bodyPr>
          <a:lstStyle/>
          <a:p>
            <a:r>
              <a:rPr lang="en-US" dirty="0"/>
              <a:t>Clinical manifestations:</a:t>
            </a:r>
          </a:p>
          <a:p>
            <a:pPr lvl="1"/>
            <a:r>
              <a:rPr lang="en-US" dirty="0"/>
              <a:t>Vaginal bleeding</a:t>
            </a:r>
          </a:p>
          <a:p>
            <a:pPr lvl="1"/>
            <a:r>
              <a:rPr lang="en-US" b="1" dirty="0"/>
              <a:t>Abdominal pain </a:t>
            </a:r>
            <a:r>
              <a:rPr lang="en-US" dirty="0"/>
              <a:t>which may be </a:t>
            </a:r>
            <a:r>
              <a:rPr lang="en-US" u="sng" dirty="0"/>
              <a:t>mild constant </a:t>
            </a:r>
            <a:r>
              <a:rPr lang="en-US" dirty="0"/>
              <a:t>or </a:t>
            </a:r>
            <a:r>
              <a:rPr lang="en-US" u="sng" dirty="0"/>
              <a:t>intermittent</a:t>
            </a:r>
            <a:r>
              <a:rPr lang="en-US" dirty="0"/>
              <a:t> with Uterine </a:t>
            </a:r>
            <a:r>
              <a:rPr lang="en-US" u="sng" dirty="0"/>
              <a:t>contractions</a:t>
            </a:r>
            <a:r>
              <a:rPr lang="en-US" dirty="0"/>
              <a:t> that are usually high frequency and low amplitude. however, a contraction pattern typical of </a:t>
            </a:r>
            <a:r>
              <a:rPr lang="en-US" dirty="0" err="1"/>
              <a:t>labour</a:t>
            </a:r>
            <a:r>
              <a:rPr lang="en-US" dirty="0"/>
              <a:t> is also possible.</a:t>
            </a:r>
          </a:p>
          <a:p>
            <a:pPr lvl="1"/>
            <a:r>
              <a:rPr lang="en-US" dirty="0"/>
              <a:t>Back pain </a:t>
            </a:r>
          </a:p>
          <a:p>
            <a:r>
              <a:rPr lang="en-US" dirty="0"/>
              <a:t>On examination:</a:t>
            </a:r>
          </a:p>
          <a:p>
            <a:pPr lvl="1"/>
            <a:r>
              <a:rPr lang="en-US" dirty="0"/>
              <a:t>Abdominal palpation typically reveals a tender, tense uterus that is often described as being ‘</a:t>
            </a:r>
            <a:r>
              <a:rPr lang="en-US" u="sng" dirty="0"/>
              <a:t>woody hard</a:t>
            </a:r>
            <a:r>
              <a:rPr lang="en-US" dirty="0"/>
              <a:t>’. </a:t>
            </a:r>
          </a:p>
          <a:p>
            <a:pPr lvl="1"/>
            <a:r>
              <a:rPr lang="en-US" dirty="0"/>
              <a:t>The </a:t>
            </a:r>
            <a:r>
              <a:rPr lang="en-US" u="sng" dirty="0"/>
              <a:t>fetus</a:t>
            </a:r>
            <a:r>
              <a:rPr lang="en-US" dirty="0"/>
              <a:t> is often difficult to palpate.</a:t>
            </a:r>
          </a:p>
          <a:p>
            <a:endParaRPr lang="en-US" dirty="0"/>
          </a:p>
        </p:txBody>
      </p:sp>
    </p:spTree>
    <p:extLst>
      <p:ext uri="{BB962C8B-B14F-4D97-AF65-F5344CB8AC3E}">
        <p14:creationId xmlns:p14="http://schemas.microsoft.com/office/powerpoint/2010/main" val="1715935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7E01B-1BBA-4D7C-8C3C-DFA52E2E44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A74A58-7978-46F6-84E1-50D6CD6F06DC}"/>
              </a:ext>
            </a:extLst>
          </p:cNvPr>
          <p:cNvSpPr>
            <a:spLocks noGrp="1"/>
          </p:cNvSpPr>
          <p:nvPr>
            <p:ph idx="1"/>
          </p:nvPr>
        </p:nvSpPr>
        <p:spPr/>
        <p:txBody>
          <a:bodyPr/>
          <a:lstStyle/>
          <a:p>
            <a:r>
              <a:rPr lang="en-US" dirty="0"/>
              <a:t>The degree of maternal hemorrhage correlates with the degree of hematological abnormality; </a:t>
            </a:r>
            <a:r>
              <a:rPr lang="en-US" u="sng" dirty="0"/>
              <a:t>fibrinogen </a:t>
            </a:r>
            <a:r>
              <a:rPr lang="en-US" dirty="0"/>
              <a:t>levels have the best correlation with severity of bleeding.</a:t>
            </a:r>
          </a:p>
          <a:p>
            <a:pPr marL="0" indent="0">
              <a:buNone/>
            </a:pPr>
            <a:endParaRPr lang="en-US" dirty="0"/>
          </a:p>
          <a:p>
            <a:r>
              <a:rPr lang="en-US" dirty="0"/>
              <a:t>Identification of a </a:t>
            </a:r>
            <a:r>
              <a:rPr lang="en-US" u="sng" dirty="0"/>
              <a:t>retro-placental hematoma</a:t>
            </a:r>
            <a:r>
              <a:rPr lang="en-US" dirty="0"/>
              <a:t> is the classic ultrasound finding of placental abruption.</a:t>
            </a:r>
          </a:p>
          <a:p>
            <a:endParaRPr lang="en-US" dirty="0"/>
          </a:p>
          <a:p>
            <a:endParaRPr lang="en-US" dirty="0"/>
          </a:p>
          <a:p>
            <a:endParaRPr lang="en-US" dirty="0"/>
          </a:p>
        </p:txBody>
      </p:sp>
    </p:spTree>
    <p:extLst>
      <p:ext uri="{BB962C8B-B14F-4D97-AF65-F5344CB8AC3E}">
        <p14:creationId xmlns:p14="http://schemas.microsoft.com/office/powerpoint/2010/main" val="522314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F28C13A-BAAB-45EE-971A-FDB33E06512C}"/>
              </a:ext>
            </a:extLst>
          </p:cNvPr>
          <p:cNvPicPr>
            <a:picLocks noGrp="1" noChangeAspect="1"/>
          </p:cNvPicPr>
          <p:nvPr>
            <p:ph idx="4294967295"/>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419989" y="1417500"/>
            <a:ext cx="7352021" cy="5228960"/>
          </a:xfrm>
          <a:prstGeom prst="rect">
            <a:avLst/>
          </a:prstGeom>
        </p:spPr>
      </p:pic>
      <p:sp>
        <p:nvSpPr>
          <p:cNvPr id="5" name="TextBox 4">
            <a:extLst>
              <a:ext uri="{FF2B5EF4-FFF2-40B4-BE49-F238E27FC236}">
                <a16:creationId xmlns:a16="http://schemas.microsoft.com/office/drawing/2014/main" id="{9BB315F2-1A7A-42C9-B637-3C3D284EEAA0}"/>
              </a:ext>
            </a:extLst>
          </p:cNvPr>
          <p:cNvSpPr txBox="1"/>
          <p:nvPr/>
        </p:nvSpPr>
        <p:spPr>
          <a:xfrm>
            <a:off x="2192314" y="573206"/>
            <a:ext cx="7807372"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dirty="0"/>
              <a:t>Placental abruption on ultrasound</a:t>
            </a:r>
          </a:p>
        </p:txBody>
      </p:sp>
    </p:spTree>
    <p:extLst>
      <p:ext uri="{BB962C8B-B14F-4D97-AF65-F5344CB8AC3E}">
        <p14:creationId xmlns:p14="http://schemas.microsoft.com/office/powerpoint/2010/main" val="18617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E6037-61B0-4A97-8687-5408684BB8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68DB74-8651-4C1F-9340-D3460680A1E9}"/>
              </a:ext>
            </a:extLst>
          </p:cNvPr>
          <p:cNvSpPr>
            <a:spLocks noGrp="1"/>
          </p:cNvSpPr>
          <p:nvPr>
            <p:ph idx="1"/>
          </p:nvPr>
        </p:nvSpPr>
        <p:spPr/>
        <p:txBody>
          <a:bodyPr/>
          <a:lstStyle/>
          <a:p>
            <a:r>
              <a:rPr lang="en-US" dirty="0"/>
              <a:t>MANAGEMENT</a:t>
            </a:r>
          </a:p>
          <a:p>
            <a:pPr marL="514350" indent="-514350">
              <a:buFont typeface="+mj-lt"/>
              <a:buAutoNum type="arabicParenR"/>
            </a:pPr>
            <a:r>
              <a:rPr lang="en-US" dirty="0"/>
              <a:t>In pregnancies complicated by severe abruption → deliver her</a:t>
            </a:r>
          </a:p>
          <a:p>
            <a:pPr marL="0" indent="0">
              <a:buNone/>
            </a:pPr>
            <a:r>
              <a:rPr lang="en-US" dirty="0"/>
              <a:t>at any gestational age( vaginal or cesarean) .</a:t>
            </a:r>
          </a:p>
          <a:p>
            <a:pPr marL="514350" indent="-514350">
              <a:buFont typeface="+mj-lt"/>
              <a:buAutoNum type="arabicParenR" startAt="2"/>
            </a:pPr>
            <a:r>
              <a:rPr lang="en-US" dirty="0"/>
              <a:t>In non severe abruption depends on gestational age</a:t>
            </a:r>
          </a:p>
          <a:p>
            <a:pPr marL="971550" lvl="1" indent="-514350">
              <a:buFont typeface="+mj-lt"/>
              <a:buAutoNum type="alphaLcParenR"/>
            </a:pPr>
            <a:r>
              <a:rPr lang="en-US" dirty="0"/>
              <a:t>If  preterm : Expectant management</a:t>
            </a:r>
          </a:p>
          <a:p>
            <a:pPr marL="971550" lvl="1" indent="-514350">
              <a:buFont typeface="+mj-lt"/>
              <a:buAutoNum type="alphaLcParenR"/>
            </a:pPr>
            <a:r>
              <a:rPr lang="en-US" dirty="0"/>
              <a:t>If term : Delivery</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695979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1D825-70AD-4966-AA9A-E85A452CB6EF}"/>
              </a:ext>
            </a:extLst>
          </p:cNvPr>
          <p:cNvSpPr>
            <a:spLocks noGrp="1"/>
          </p:cNvSpPr>
          <p:nvPr>
            <p:ph type="title"/>
          </p:nvPr>
        </p:nvSpPr>
        <p:spPr/>
        <p:txBody>
          <a:bodyPr/>
          <a:lstStyle/>
          <a:p>
            <a:r>
              <a:rPr lang="en-US" dirty="0"/>
              <a:t>UTERINE RUPTURE</a:t>
            </a:r>
          </a:p>
        </p:txBody>
      </p:sp>
      <p:sp>
        <p:nvSpPr>
          <p:cNvPr id="3" name="Content Placeholder 2">
            <a:extLst>
              <a:ext uri="{FF2B5EF4-FFF2-40B4-BE49-F238E27FC236}">
                <a16:creationId xmlns:a16="http://schemas.microsoft.com/office/drawing/2014/main" id="{CA9F0376-091E-4B50-8616-16CC346FA491}"/>
              </a:ext>
            </a:extLst>
          </p:cNvPr>
          <p:cNvSpPr>
            <a:spLocks noGrp="1"/>
          </p:cNvSpPr>
          <p:nvPr>
            <p:ph idx="1"/>
          </p:nvPr>
        </p:nvSpPr>
        <p:spPr>
          <a:xfrm>
            <a:off x="666747" y="2101755"/>
            <a:ext cx="10340264" cy="4599296"/>
          </a:xfrm>
        </p:spPr>
        <p:txBody>
          <a:bodyPr>
            <a:normAutofit fontScale="92500" lnSpcReduction="20000"/>
          </a:bodyPr>
          <a:lstStyle/>
          <a:p>
            <a:pPr eaLnBrk="1" hangingPunct="1"/>
            <a:r>
              <a:rPr lang="en-US" altLang="en-US" sz="2800" dirty="0"/>
              <a:t>Complete disruption of all uterine layers, including the serosa. It is a life-threatening pregnancy complication for both mother and fetus.</a:t>
            </a:r>
          </a:p>
          <a:p>
            <a:pPr eaLnBrk="1" hangingPunct="1"/>
            <a:r>
              <a:rPr lang="en-US" altLang="en-US" dirty="0"/>
              <a:t>Most uterine ruptures in </a:t>
            </a:r>
            <a:r>
              <a:rPr lang="en-US" altLang="en-US" u="sng" dirty="0"/>
              <a:t>resource-rich countries</a:t>
            </a:r>
            <a:r>
              <a:rPr lang="en-US" altLang="en-US" dirty="0"/>
              <a:t> are associated with a trial of labor after cesarean delivery (TOLAC). </a:t>
            </a:r>
            <a:r>
              <a:rPr lang="en-US" altLang="en-US" u="sng" dirty="0"/>
              <a:t>In resource-limited countries</a:t>
            </a:r>
            <a:r>
              <a:rPr lang="en-US" altLang="en-US" dirty="0"/>
              <a:t>, many uterine ruptures are related to obstructed labor and lack of access to operative delivery.</a:t>
            </a:r>
          </a:p>
          <a:p>
            <a:pPr eaLnBrk="1" hangingPunct="1"/>
            <a:r>
              <a:rPr lang="en-US" altLang="en-US" dirty="0"/>
              <a:t>Clinical</a:t>
            </a:r>
            <a:r>
              <a:rPr lang="en-US" altLang="en-US" sz="2800" dirty="0"/>
              <a:t> presentation :</a:t>
            </a:r>
          </a:p>
          <a:p>
            <a:pPr marL="971550" lvl="1" indent="-514350">
              <a:buFont typeface="+mj-lt"/>
              <a:buAutoNum type="arabicParenR"/>
            </a:pPr>
            <a:r>
              <a:rPr lang="en-US" altLang="en-US" dirty="0"/>
              <a:t>Fetal heart rate (FHR) abnormalities(most commonly fetal bradycardia which may be sudden or preceded by decelerations)</a:t>
            </a:r>
          </a:p>
          <a:p>
            <a:pPr marL="971550" lvl="1" indent="-514350">
              <a:buFont typeface="+mj-lt"/>
              <a:buAutoNum type="arabicParenR"/>
            </a:pPr>
            <a:r>
              <a:rPr lang="en-US" altLang="en-US" dirty="0"/>
              <a:t>Vaginal bleeding</a:t>
            </a:r>
          </a:p>
          <a:p>
            <a:pPr marL="971550" lvl="1" indent="-514350">
              <a:buFont typeface="+mj-lt"/>
              <a:buAutoNum type="arabicParenR"/>
            </a:pPr>
            <a:r>
              <a:rPr lang="en-US" altLang="en-US" u="sng" dirty="0"/>
              <a:t>Sudden abdominal pain (continuous)</a:t>
            </a:r>
          </a:p>
          <a:p>
            <a:pPr marL="971550" lvl="1" indent="-514350">
              <a:buFont typeface="+mj-lt"/>
              <a:buAutoNum type="arabicParenR"/>
            </a:pPr>
            <a:r>
              <a:rPr lang="en-US" altLang="en-US" dirty="0"/>
              <a:t>Uterine contraction abnormalities(decrease gradually then stop)</a:t>
            </a:r>
          </a:p>
          <a:p>
            <a:pPr marL="971550" lvl="1" indent="-514350">
              <a:buFont typeface="+mj-lt"/>
              <a:buAutoNum type="arabicParenR"/>
            </a:pPr>
            <a:r>
              <a:rPr lang="en-US" altLang="en-US" dirty="0"/>
              <a:t>Loss of station of the fetal presenting part.</a:t>
            </a:r>
          </a:p>
          <a:p>
            <a:endParaRPr lang="en-US" dirty="0"/>
          </a:p>
        </p:txBody>
      </p:sp>
    </p:spTree>
    <p:extLst>
      <p:ext uri="{BB962C8B-B14F-4D97-AF65-F5344CB8AC3E}">
        <p14:creationId xmlns:p14="http://schemas.microsoft.com/office/powerpoint/2010/main" val="3782067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D3CC3C-A2E8-4BF9-B571-B054096B4049}"/>
              </a:ext>
            </a:extLst>
          </p:cNvPr>
          <p:cNvPicPr>
            <a:picLocks noChangeAspect="1"/>
          </p:cNvPicPr>
          <p:nvPr/>
        </p:nvPicPr>
        <p:blipFill rotWithShape="1">
          <a:blip r:embed="rId2"/>
          <a:srcRect l="10055" t="4028" r="4754" b="7091"/>
          <a:stretch/>
        </p:blipFill>
        <p:spPr>
          <a:xfrm>
            <a:off x="4696227" y="516194"/>
            <a:ext cx="7245050" cy="6028485"/>
          </a:xfrm>
          <a:prstGeom prst="rect">
            <a:avLst/>
          </a:prstGeom>
          <a:ln w="76200">
            <a:solidFill>
              <a:schemeClr val="accent1">
                <a:lumMod val="40000"/>
                <a:lumOff val="60000"/>
              </a:schemeClr>
            </a:solidFill>
          </a:ln>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FAEA1556-DDC2-47AD-9E38-3D9FC364BE31}"/>
              </a:ext>
            </a:extLst>
          </p:cNvPr>
          <p:cNvSpPr txBox="1"/>
          <p:nvPr/>
        </p:nvSpPr>
        <p:spPr>
          <a:xfrm>
            <a:off x="250723" y="1050121"/>
            <a:ext cx="3937819" cy="4960629"/>
          </a:xfrm>
          <a:prstGeom prst="rect">
            <a:avLst/>
          </a:prstGeom>
          <a:solidFill>
            <a:schemeClr val="accent1">
              <a:lumMod val="40000"/>
              <a:lumOff val="60000"/>
            </a:schemeClr>
          </a:solidFill>
          <a:ln w="38100">
            <a:solidFill>
              <a:schemeClr val="accent2">
                <a:lumMod val="60000"/>
                <a:lumOff val="40000"/>
              </a:schemeClr>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wrap="square" rtlCol="0">
            <a:spAutoFit/>
          </a:bodyPr>
          <a:lstStyle/>
          <a:p>
            <a:pPr marL="457200" indent="-457200">
              <a:buFont typeface="Wingdings" panose="05000000000000000000" pitchFamily="2" charset="2"/>
              <a:buChar char="Ø"/>
            </a:pPr>
            <a:r>
              <a:rPr lang="en-US" sz="2800" dirty="0">
                <a:solidFill>
                  <a:schemeClr val="bg1"/>
                </a:solidFill>
                <a:latin typeface="Calibri" panose="020F0502020204030204" pitchFamily="34" charset="0"/>
                <a:cs typeface="Calibri" panose="020F0502020204030204" pitchFamily="34" charset="0"/>
              </a:rPr>
              <a:t>abdominopelvic ultrasound shows a </a:t>
            </a:r>
            <a:r>
              <a:rPr lang="en-US" sz="2800" u="sng" dirty="0">
                <a:solidFill>
                  <a:schemeClr val="bg1"/>
                </a:solidFill>
                <a:latin typeface="Calibri" panose="020F0502020204030204" pitchFamily="34" charset="0"/>
                <a:cs typeface="Calibri" panose="020F0502020204030204" pitchFamily="34" charset="0"/>
              </a:rPr>
              <a:t>bulky empty uterus </a:t>
            </a:r>
            <a:r>
              <a:rPr lang="en-US" sz="2800" dirty="0">
                <a:solidFill>
                  <a:schemeClr val="bg1"/>
                </a:solidFill>
                <a:latin typeface="Calibri" panose="020F0502020204030204" pitchFamily="34" charset="0"/>
                <a:cs typeface="Calibri" panose="020F0502020204030204" pitchFamily="34" charset="0"/>
              </a:rPr>
              <a:t>with an anterior </a:t>
            </a:r>
            <a:r>
              <a:rPr lang="en-US" sz="2800" u="sng" dirty="0">
                <a:solidFill>
                  <a:schemeClr val="bg1"/>
                </a:solidFill>
                <a:latin typeface="Calibri" panose="020F0502020204030204" pitchFamily="34" charset="0"/>
                <a:cs typeface="Calibri" panose="020F0502020204030204" pitchFamily="34" charset="0"/>
              </a:rPr>
              <a:t>hypo/anechoic line</a:t>
            </a:r>
            <a:r>
              <a:rPr lang="en-US" sz="2800" dirty="0">
                <a:solidFill>
                  <a:schemeClr val="bg1"/>
                </a:solidFill>
                <a:latin typeface="Calibri" panose="020F0502020204030204" pitchFamily="34" charset="0"/>
                <a:cs typeface="Calibri" panose="020F0502020204030204" pitchFamily="34" charset="0"/>
              </a:rPr>
              <a:t> corresponding to the uterine tear, the fetus and placenta in the abdominal cavity and increased </a:t>
            </a:r>
            <a:r>
              <a:rPr lang="en-US" sz="2800" u="sng" dirty="0">
                <a:solidFill>
                  <a:schemeClr val="bg1"/>
                </a:solidFill>
                <a:latin typeface="Calibri" panose="020F0502020204030204" pitchFamily="34" charset="0"/>
                <a:cs typeface="Calibri" panose="020F0502020204030204" pitchFamily="34" charset="0"/>
              </a:rPr>
              <a:t>intraperitoneal fluid </a:t>
            </a:r>
            <a:r>
              <a:rPr lang="en-US" sz="2800" dirty="0">
                <a:solidFill>
                  <a:schemeClr val="bg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55845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8C8E-8127-4DC3-BCB8-11C6A8591D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5238CF-8C60-445A-8232-FCF62F0367E5}"/>
              </a:ext>
            </a:extLst>
          </p:cNvPr>
          <p:cNvSpPr>
            <a:spLocks noGrp="1"/>
          </p:cNvSpPr>
          <p:nvPr>
            <p:ph idx="1"/>
          </p:nvPr>
        </p:nvSpPr>
        <p:spPr/>
        <p:txBody>
          <a:bodyPr/>
          <a:lstStyle/>
          <a:p>
            <a:r>
              <a:rPr lang="en-US" dirty="0"/>
              <a:t>Once a diagnosis of uterine rupture is established, the immediate </a:t>
            </a:r>
            <a:r>
              <a:rPr lang="en-US" u="sng" dirty="0"/>
              <a:t>stabilization </a:t>
            </a:r>
            <a:r>
              <a:rPr lang="en-US" dirty="0"/>
              <a:t>of the mother and the </a:t>
            </a:r>
            <a:r>
              <a:rPr lang="en-US" u="sng" dirty="0"/>
              <a:t>delivery</a:t>
            </a:r>
            <a:r>
              <a:rPr lang="en-US" dirty="0"/>
              <a:t> of the fetus are imperative.</a:t>
            </a:r>
          </a:p>
          <a:p>
            <a:r>
              <a:rPr lang="en-US" dirty="0"/>
              <a:t>After delivery of the fetus conservative surgical management involving uterine </a:t>
            </a:r>
            <a:r>
              <a:rPr lang="en-US" u="sng" dirty="0"/>
              <a:t>repair</a:t>
            </a:r>
            <a:r>
              <a:rPr lang="en-US" dirty="0"/>
              <a:t> is done.</a:t>
            </a:r>
          </a:p>
          <a:p>
            <a:r>
              <a:rPr lang="en-US" u="sng" dirty="0"/>
              <a:t>Hysterectomy</a:t>
            </a:r>
            <a:r>
              <a:rPr lang="en-US" dirty="0"/>
              <a:t> should be considered the treatment of choice when intractable uterine bleeding occurs </a:t>
            </a:r>
            <a:r>
              <a:rPr lang="en-US" u="sng" dirty="0"/>
              <a:t>or</a:t>
            </a:r>
            <a:r>
              <a:rPr lang="en-US" dirty="0"/>
              <a:t> when the uterine rupture sites are multiple, longitudinal, or low lying.</a:t>
            </a:r>
          </a:p>
        </p:txBody>
      </p:sp>
    </p:spTree>
    <p:extLst>
      <p:ext uri="{BB962C8B-B14F-4D97-AF65-F5344CB8AC3E}">
        <p14:creationId xmlns:p14="http://schemas.microsoft.com/office/powerpoint/2010/main" val="2768632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8F854-E1E6-4E60-9562-498CF522F8D7}"/>
              </a:ext>
            </a:extLst>
          </p:cNvPr>
          <p:cNvSpPr>
            <a:spLocks noGrp="1"/>
          </p:cNvSpPr>
          <p:nvPr>
            <p:ph type="title"/>
          </p:nvPr>
        </p:nvSpPr>
        <p:spPr/>
        <p:txBody>
          <a:bodyPr/>
          <a:lstStyle/>
          <a:p>
            <a:r>
              <a:rPr lang="en-US" dirty="0"/>
              <a:t>SEVERE  PRE-ECLAMPSIA</a:t>
            </a:r>
          </a:p>
        </p:txBody>
      </p:sp>
      <p:sp>
        <p:nvSpPr>
          <p:cNvPr id="3" name="Content Placeholder 2">
            <a:extLst>
              <a:ext uri="{FF2B5EF4-FFF2-40B4-BE49-F238E27FC236}">
                <a16:creationId xmlns:a16="http://schemas.microsoft.com/office/drawing/2014/main" id="{C0916786-56E3-4A57-9B64-4B2386B8ADDC}"/>
              </a:ext>
            </a:extLst>
          </p:cNvPr>
          <p:cNvSpPr>
            <a:spLocks noGrp="1"/>
          </p:cNvSpPr>
          <p:nvPr>
            <p:ph idx="1"/>
          </p:nvPr>
        </p:nvSpPr>
        <p:spPr>
          <a:xfrm>
            <a:off x="666746" y="2101755"/>
            <a:ext cx="10340264" cy="4558352"/>
          </a:xfrm>
        </p:spPr>
        <p:txBody>
          <a:bodyPr>
            <a:normAutofit lnSpcReduction="10000"/>
          </a:bodyPr>
          <a:lstStyle/>
          <a:p>
            <a:r>
              <a:rPr lang="en-US" dirty="0"/>
              <a:t>Clinically, PE can be classified as ‘severe’ when severe hypertension, or other signs/symptoms of end-organ injury are present. </a:t>
            </a:r>
          </a:p>
          <a:p>
            <a:r>
              <a:rPr lang="en-US" dirty="0"/>
              <a:t>Criteria :</a:t>
            </a:r>
          </a:p>
          <a:p>
            <a:pPr marL="971550" lvl="1" indent="-514350">
              <a:buFont typeface="+mj-lt"/>
              <a:buAutoNum type="arabicParenR"/>
            </a:pPr>
            <a:r>
              <a:rPr lang="en-US" dirty="0"/>
              <a:t>BP ≥ 160 mm Hg systolic or ≥ 110 mm Hg diastolic on two occasions at least 6 hours apart while the patient is on bed rest. </a:t>
            </a:r>
          </a:p>
          <a:p>
            <a:pPr marL="971550" lvl="1" indent="-514350">
              <a:buFont typeface="+mj-lt"/>
              <a:buAutoNum type="arabicParenR"/>
            </a:pPr>
            <a:r>
              <a:rPr lang="en-US" dirty="0"/>
              <a:t>Cerebral or visual disturbances</a:t>
            </a:r>
          </a:p>
          <a:p>
            <a:pPr marL="971550" lvl="1" indent="-514350">
              <a:buFont typeface="+mj-lt"/>
              <a:buAutoNum type="arabicParenR"/>
            </a:pPr>
            <a:r>
              <a:rPr lang="en-US" dirty="0"/>
              <a:t>Pulmonary edema or cyanosis</a:t>
            </a:r>
          </a:p>
          <a:p>
            <a:pPr marL="971550" lvl="1" indent="-514350">
              <a:buFont typeface="+mj-lt"/>
              <a:buAutoNum type="arabicParenR"/>
            </a:pPr>
            <a:r>
              <a:rPr lang="en-US" dirty="0"/>
              <a:t>Epigastric or right upper quadrant pain (liver capsule distribution)</a:t>
            </a:r>
          </a:p>
          <a:p>
            <a:pPr marL="971550" lvl="1" indent="-514350">
              <a:buFont typeface="+mj-lt"/>
              <a:buAutoNum type="arabicParenR"/>
            </a:pPr>
            <a:r>
              <a:rPr lang="en-US" dirty="0"/>
              <a:t>Impaired liver function</a:t>
            </a:r>
          </a:p>
          <a:p>
            <a:pPr marL="971550" lvl="1" indent="-514350">
              <a:buFont typeface="+mj-lt"/>
              <a:buAutoNum type="arabicParenR"/>
            </a:pPr>
            <a:r>
              <a:rPr lang="en-US" dirty="0"/>
              <a:t>Thrombocytopenia</a:t>
            </a:r>
          </a:p>
          <a:p>
            <a:endParaRPr lang="en-US" dirty="0"/>
          </a:p>
          <a:p>
            <a:endParaRPr lang="en-US" dirty="0"/>
          </a:p>
        </p:txBody>
      </p:sp>
    </p:spTree>
    <p:extLst>
      <p:ext uri="{BB962C8B-B14F-4D97-AF65-F5344CB8AC3E}">
        <p14:creationId xmlns:p14="http://schemas.microsoft.com/office/powerpoint/2010/main" val="260580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6" name="Rectangle 10">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grpSp>
        <p:nvGrpSpPr>
          <p:cNvPr id="7" name="Group 12">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4" name="Picture 13">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14">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 name="Picture 16">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9" name="Straight Connector 18">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4" descr="Table&#10;&#10;Description automatically generated">
            <a:extLst>
              <a:ext uri="{FF2B5EF4-FFF2-40B4-BE49-F238E27FC236}">
                <a16:creationId xmlns:a16="http://schemas.microsoft.com/office/drawing/2014/main" id="{F08BAB54-DF5E-49B5-B3A3-5C69EA343B1A}"/>
              </a:ext>
            </a:extLst>
          </p:cNvPr>
          <p:cNvPicPr>
            <a:picLocks noChangeAspect="1"/>
          </p:cNvPicPr>
          <p:nvPr/>
        </p:nvPicPr>
        <p:blipFill>
          <a:blip r:embed="rId5"/>
          <a:stretch>
            <a:fillRect/>
          </a:stretch>
        </p:blipFill>
        <p:spPr>
          <a:xfrm>
            <a:off x="771716" y="648756"/>
            <a:ext cx="4309683" cy="5512860"/>
          </a:xfrm>
          <a:prstGeom prst="rect">
            <a:avLst/>
          </a:prstGeom>
          <a:ln w="57150" cmpd="thickThin">
            <a:solidFill>
              <a:srgbClr val="7F7F7F"/>
            </a:solidFill>
            <a:miter lim="800000"/>
          </a:ln>
        </p:spPr>
      </p:pic>
    </p:spTree>
    <p:extLst>
      <p:ext uri="{BB962C8B-B14F-4D97-AF65-F5344CB8AC3E}">
        <p14:creationId xmlns:p14="http://schemas.microsoft.com/office/powerpoint/2010/main" val="39009446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DC2CE-3D4B-4B0A-BA9D-8ED173AD66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F7AF1E-F85F-4007-AA6E-FE0AD8992127}"/>
              </a:ext>
            </a:extLst>
          </p:cNvPr>
          <p:cNvSpPr>
            <a:spLocks noGrp="1"/>
          </p:cNvSpPr>
          <p:nvPr>
            <p:ph idx="1"/>
          </p:nvPr>
        </p:nvSpPr>
        <p:spPr/>
        <p:txBody>
          <a:bodyPr>
            <a:normAutofit/>
          </a:bodyPr>
          <a:lstStyle/>
          <a:p>
            <a:r>
              <a:rPr lang="en-US" dirty="0"/>
              <a:t>The definitive treatment of PE is delivery to prevent development of maternal or fetal complications from disease progression.</a:t>
            </a:r>
          </a:p>
          <a:p>
            <a:pPr marL="228600" marR="0" lvl="0" indent="-228600" algn="l" defTabSz="914400" rtl="0" eaLnBrk="1" fontAlgn="auto" latinLnBrk="0" hangingPunct="1">
              <a:lnSpc>
                <a:spcPct val="90000"/>
              </a:lnSpc>
              <a:spcBef>
                <a:spcPts val="1000"/>
              </a:spcBef>
              <a:spcAft>
                <a:spcPts val="0"/>
              </a:spcAft>
              <a:buClr>
                <a:srgbClr val="CC4616"/>
              </a:buClr>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232323"/>
                </a:solidFill>
                <a:effectLst/>
                <a:uLnTx/>
                <a:uFillTx/>
                <a:latin typeface="Calibri" panose="020F0502020204030204" pitchFamily="34" charset="0"/>
                <a:ea typeface="+mn-ea"/>
                <a:cs typeface="Calibri" panose="020F0502020204030204" pitchFamily="34" charset="0"/>
              </a:rPr>
              <a:t>Severe hypertension should be treated to prevent maternal vascular complications ( stroke, heart failure), as Acute therapy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srgbClr val="232323"/>
                </a:solidFill>
                <a:effectLst/>
                <a:uLnTx/>
                <a:uFillTx/>
                <a:latin typeface="Calibri" panose="020F0502020204030204" pitchFamily="34" charset="0"/>
                <a:ea typeface="+mn-ea"/>
                <a:cs typeface="Calibri" panose="020F0502020204030204" pitchFamily="34" charset="0"/>
              </a:rPr>
              <a:t>Labetalol IV</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srgbClr val="232323"/>
                </a:solidFill>
                <a:effectLst/>
                <a:uLnTx/>
                <a:uFillTx/>
                <a:latin typeface="Calibri" panose="020F0502020204030204" pitchFamily="34" charset="0"/>
                <a:ea typeface="+mn-ea"/>
                <a:cs typeface="Calibri" panose="020F0502020204030204" pitchFamily="34" charset="0"/>
              </a:rPr>
              <a:t>Hydralazine IV</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srgbClr val="232323"/>
                </a:solidFill>
                <a:effectLst/>
                <a:uLnTx/>
                <a:uFillTx/>
                <a:latin typeface="Calibri" panose="020F0502020204030204" pitchFamily="34" charset="0"/>
                <a:ea typeface="+mn-ea"/>
                <a:cs typeface="Calibri" panose="020F0502020204030204" pitchFamily="34" charset="0"/>
              </a:rPr>
              <a:t>Nifedipine orally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32323"/>
                </a:solidFill>
                <a:effectLst/>
                <a:uLnTx/>
                <a:uFillTx/>
                <a:latin typeface="Calibri" panose="020F0502020204030204" pitchFamily="34" charset="0"/>
                <a:ea typeface="+mn-ea"/>
                <a:cs typeface="Calibri" panose="020F0502020204030204" pitchFamily="34" charset="0"/>
              </a:rPr>
              <a:t>Seizure prophylaxis with </a:t>
            </a:r>
            <a:r>
              <a:rPr kumimoji="0" lang="en-US" sz="2800" b="0" i="0" u="sng" strike="noStrike" kern="1200" cap="none" spc="0" normalizeH="0" baseline="0" noProof="0" dirty="0">
                <a:ln>
                  <a:noFill/>
                </a:ln>
                <a:solidFill>
                  <a:srgbClr val="232323"/>
                </a:solidFill>
                <a:effectLst/>
                <a:uLnTx/>
                <a:uFillTx/>
                <a:latin typeface="Calibri" panose="020F0502020204030204" pitchFamily="34" charset="0"/>
                <a:ea typeface="+mn-ea"/>
                <a:cs typeface="Calibri" panose="020F0502020204030204" pitchFamily="34" charset="0"/>
              </a:rPr>
              <a:t>magnesium sulfate</a:t>
            </a:r>
          </a:p>
          <a:p>
            <a:endParaRPr lang="en-US" dirty="0"/>
          </a:p>
          <a:p>
            <a:pPr marL="0" indent="0">
              <a:buNone/>
            </a:pPr>
            <a:endParaRPr lang="en-US" dirty="0"/>
          </a:p>
        </p:txBody>
      </p:sp>
    </p:spTree>
    <p:extLst>
      <p:ext uri="{BB962C8B-B14F-4D97-AF65-F5344CB8AC3E}">
        <p14:creationId xmlns:p14="http://schemas.microsoft.com/office/powerpoint/2010/main" val="1651231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B163-E7BD-4133-90F0-79110FCDA828}"/>
              </a:ext>
            </a:extLst>
          </p:cNvPr>
          <p:cNvSpPr>
            <a:spLocks noGrp="1"/>
          </p:cNvSpPr>
          <p:nvPr>
            <p:ph type="title"/>
          </p:nvPr>
        </p:nvSpPr>
        <p:spPr/>
        <p:txBody>
          <a:bodyPr/>
          <a:lstStyle/>
          <a:p>
            <a:r>
              <a:rPr lang="en-US" dirty="0"/>
              <a:t>HELLP SYNDROME</a:t>
            </a:r>
          </a:p>
        </p:txBody>
      </p:sp>
      <p:sp>
        <p:nvSpPr>
          <p:cNvPr id="3" name="Content Placeholder 2">
            <a:extLst>
              <a:ext uri="{FF2B5EF4-FFF2-40B4-BE49-F238E27FC236}">
                <a16:creationId xmlns:a16="http://schemas.microsoft.com/office/drawing/2014/main" id="{CA72ECAF-E294-44B9-9968-50E8C0D21BD7}"/>
              </a:ext>
            </a:extLst>
          </p:cNvPr>
          <p:cNvSpPr>
            <a:spLocks noGrp="1"/>
          </p:cNvSpPr>
          <p:nvPr>
            <p:ph idx="1"/>
          </p:nvPr>
        </p:nvSpPr>
        <p:spPr/>
        <p:txBody>
          <a:bodyPr>
            <a:normAutofit fontScale="92500" lnSpcReduction="10000"/>
          </a:bodyPr>
          <a:lstStyle/>
          <a:p>
            <a:r>
              <a:rPr lang="en-US" b="1" dirty="0">
                <a:solidFill>
                  <a:srgbClr val="00B050"/>
                </a:solidFill>
              </a:rPr>
              <a:t>H</a:t>
            </a:r>
            <a:r>
              <a:rPr lang="en-US" b="1" dirty="0">
                <a:solidFill>
                  <a:schemeClr val="accent1"/>
                </a:solidFill>
              </a:rPr>
              <a:t>EL</a:t>
            </a:r>
            <a:r>
              <a:rPr lang="en-US" b="1" dirty="0">
                <a:solidFill>
                  <a:srgbClr val="7030A0"/>
                </a:solidFill>
              </a:rPr>
              <a:t>LP</a:t>
            </a:r>
          </a:p>
          <a:p>
            <a:pPr lvl="1"/>
            <a:r>
              <a:rPr lang="en-US" b="1" dirty="0">
                <a:solidFill>
                  <a:srgbClr val="00B050"/>
                </a:solidFill>
              </a:rPr>
              <a:t>H</a:t>
            </a:r>
            <a:r>
              <a:rPr lang="en-US" dirty="0"/>
              <a:t> : </a:t>
            </a:r>
            <a:r>
              <a:rPr lang="en-US" dirty="0" err="1"/>
              <a:t>Haemolysis</a:t>
            </a:r>
            <a:r>
              <a:rPr lang="en-US" dirty="0"/>
              <a:t> (microangiopathic blood smear) </a:t>
            </a:r>
          </a:p>
          <a:p>
            <a:pPr lvl="1"/>
            <a:r>
              <a:rPr lang="en-US" b="1" dirty="0">
                <a:solidFill>
                  <a:schemeClr val="accent1"/>
                </a:solidFill>
              </a:rPr>
              <a:t>EL</a:t>
            </a:r>
            <a:r>
              <a:rPr lang="en-US" dirty="0"/>
              <a:t>: elevated liver enzymes.</a:t>
            </a:r>
          </a:p>
          <a:p>
            <a:pPr lvl="1"/>
            <a:r>
              <a:rPr lang="en-US" b="1" dirty="0">
                <a:solidFill>
                  <a:srgbClr val="7030A0"/>
                </a:solidFill>
              </a:rPr>
              <a:t>LP</a:t>
            </a:r>
            <a:r>
              <a:rPr lang="en-US" dirty="0"/>
              <a:t>: low platelet count ≤100,000 cells/µl</a:t>
            </a:r>
          </a:p>
          <a:p>
            <a:r>
              <a:rPr lang="en-US" dirty="0"/>
              <a:t> The patient presents with abdominal pain and tenderness in the mid epigastrium, right upper quadrant, or below the sternum, malaise, nausea &amp; vomiting. </a:t>
            </a:r>
            <a:endParaRPr lang="ar-JO" dirty="0"/>
          </a:p>
          <a:p>
            <a:r>
              <a:rPr lang="en-US" dirty="0"/>
              <a:t>Vital signs may reveal tachycardia, tachypnea, and hypertension.</a:t>
            </a:r>
          </a:p>
          <a:p>
            <a:r>
              <a:rPr lang="en-US" dirty="0"/>
              <a:t>MANAGEMENT:</a:t>
            </a:r>
          </a:p>
          <a:p>
            <a:pPr lvl="1"/>
            <a:r>
              <a:rPr lang="en-US" dirty="0"/>
              <a:t>Platelet transfusion and corticosteroids are necessary.</a:t>
            </a:r>
          </a:p>
          <a:p>
            <a:pPr lvl="1"/>
            <a:r>
              <a:rPr lang="en-US" dirty="0"/>
              <a:t>Delivery is the treatment of choice.</a:t>
            </a:r>
          </a:p>
          <a:p>
            <a:endParaRPr lang="en-US" dirty="0"/>
          </a:p>
        </p:txBody>
      </p:sp>
    </p:spTree>
    <p:extLst>
      <p:ext uri="{BB962C8B-B14F-4D97-AF65-F5344CB8AC3E}">
        <p14:creationId xmlns:p14="http://schemas.microsoft.com/office/powerpoint/2010/main" val="30951698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50967B-C0CA-45A7-B9ED-BD5D19921059}"/>
              </a:ext>
            </a:extLst>
          </p:cNvPr>
          <p:cNvSpPr txBox="1"/>
          <p:nvPr/>
        </p:nvSpPr>
        <p:spPr>
          <a:xfrm>
            <a:off x="1926609" y="249409"/>
            <a:ext cx="8338782" cy="4339650"/>
          </a:xfrm>
          <a:prstGeom prst="rect">
            <a:avLst/>
          </a:prstGeom>
          <a:noFill/>
        </p:spPr>
        <p:txBody>
          <a:bodyPr wrap="square" rtlCol="0">
            <a:spAutoFit/>
          </a:bodyPr>
          <a:lstStyle/>
          <a:p>
            <a:pPr algn="ctr"/>
            <a:r>
              <a:rPr lang="en-US" sz="13800" b="1" spc="50" dirty="0">
                <a:ln w="12700" cmpd="sng">
                  <a:solidFill>
                    <a:schemeClr val="accent1"/>
                  </a:solidFill>
                  <a:prstDash val="solid"/>
                </a:ln>
                <a:solidFill>
                  <a:schemeClr val="tx1">
                    <a:lumMod val="95000"/>
                  </a:schemeClr>
                </a:solidFill>
                <a:effectLst>
                  <a:glow rad="38100">
                    <a:schemeClr val="accent1">
                      <a:alpha val="40000"/>
                    </a:schemeClr>
                  </a:glow>
                  <a:outerShdw blurRad="50800" dist="38100" dir="10800000" algn="r" rotWithShape="0">
                    <a:prstClr val="black">
                      <a:alpha val="40000"/>
                    </a:prstClr>
                  </a:outerShdw>
                  <a:reflection blurRad="6350" stA="55000" endA="300" endPos="45500" dir="5400000" sy="-100000" algn="bl" rotWithShape="0"/>
                </a:effectLst>
                <a:latin typeface="Perpetua Titling MT" panose="02020502060505020804" pitchFamily="18" charset="0"/>
              </a:rPr>
              <a:t>THANK YOU</a:t>
            </a:r>
          </a:p>
        </p:txBody>
      </p:sp>
      <p:sp>
        <p:nvSpPr>
          <p:cNvPr id="7" name="Text Placeholder 6">
            <a:extLst>
              <a:ext uri="{FF2B5EF4-FFF2-40B4-BE49-F238E27FC236}">
                <a16:creationId xmlns:a16="http://schemas.microsoft.com/office/drawing/2014/main" id="{9D0D511C-D822-4D18-BDE1-766DDE04F139}"/>
              </a:ext>
            </a:extLst>
          </p:cNvPr>
          <p:cNvSpPr>
            <a:spLocks noGrp="1"/>
          </p:cNvSpPr>
          <p:nvPr>
            <p:ph type="body" sz="half" idx="2"/>
          </p:nvPr>
        </p:nvSpPr>
        <p:spPr>
          <a:xfrm>
            <a:off x="666674" y="5039267"/>
            <a:ext cx="9613859" cy="1361533"/>
          </a:xfrm>
        </p:spPr>
        <p:txBody>
          <a:bodyPr>
            <a:normAutofit lnSpcReduction="10000"/>
          </a:bodyPr>
          <a:lstStyle/>
          <a:p>
            <a:r>
              <a:rPr lang="en-US" sz="1800" dirty="0">
                <a:latin typeface="Calibri" panose="020F0502020204030204" pitchFamily="34" charset="0"/>
                <a:cs typeface="Calibri" panose="020F0502020204030204" pitchFamily="34" charset="0"/>
              </a:rPr>
              <a:t>REFERENCES:</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5</a:t>
            </a:r>
            <a:r>
              <a:rPr lang="en-US" sz="1800" baseline="30000" dirty="0">
                <a:latin typeface="Calibri" panose="020F0502020204030204" pitchFamily="34" charset="0"/>
                <a:cs typeface="Calibri" panose="020F0502020204030204" pitchFamily="34" charset="0"/>
              </a:rPr>
              <a:t>th</a:t>
            </a:r>
            <a:r>
              <a:rPr lang="en-US" sz="1800" dirty="0">
                <a:latin typeface="Calibri" panose="020F0502020204030204" pitchFamily="34" charset="0"/>
                <a:cs typeface="Calibri" panose="020F0502020204030204" pitchFamily="34" charset="0"/>
              </a:rPr>
              <a:t> year lectures</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Obstetrics by Ten teachers 19</a:t>
            </a:r>
            <a:r>
              <a:rPr lang="en-US" sz="1800" baseline="30000" dirty="0">
                <a:latin typeface="Calibri" panose="020F0502020204030204" pitchFamily="34" charset="0"/>
                <a:cs typeface="Calibri" panose="020F0502020204030204" pitchFamily="34" charset="0"/>
              </a:rPr>
              <a:t>th</a:t>
            </a:r>
            <a:r>
              <a:rPr lang="en-US" sz="1800" dirty="0">
                <a:latin typeface="Calibri" panose="020F0502020204030204" pitchFamily="34" charset="0"/>
                <a:cs typeface="Calibri" panose="020F0502020204030204" pitchFamily="34" charset="0"/>
              </a:rPr>
              <a:t> edition</a:t>
            </a:r>
          </a:p>
          <a:p>
            <a:pPr marL="285750" indent="-285750">
              <a:buFont typeface="Arial" panose="020B0604020202020204" pitchFamily="34" charset="0"/>
              <a:buChar char="•"/>
            </a:pPr>
            <a:r>
              <a:rPr lang="en-US" sz="1800" dirty="0" err="1">
                <a:latin typeface="Calibri" panose="020F0502020204030204" pitchFamily="34" charset="0"/>
                <a:cs typeface="Calibri" panose="020F0502020204030204" pitchFamily="34" charset="0"/>
              </a:rPr>
              <a:t>medscape</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4276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 name="Picture 4" descr="Stethoscope">
            <a:extLst>
              <a:ext uri="{FF2B5EF4-FFF2-40B4-BE49-F238E27FC236}">
                <a16:creationId xmlns:a16="http://schemas.microsoft.com/office/drawing/2014/main" id="{D9ED3E08-710A-4085-B2F7-87F7FD4B9B52}"/>
              </a:ext>
            </a:extLst>
          </p:cNvPr>
          <p:cNvPicPr>
            <a:picLocks noChangeAspect="1"/>
          </p:cNvPicPr>
          <p:nvPr/>
        </p:nvPicPr>
        <p:blipFill rotWithShape="1">
          <a:blip r:embed="rId2">
            <a:alphaModFix amt="35000"/>
          </a:blip>
          <a:srcRect t="15605" r="-2" b="-2"/>
          <a:stretch/>
        </p:blipFill>
        <p:spPr>
          <a:xfrm>
            <a:off x="20" y="10"/>
            <a:ext cx="12191980" cy="6857990"/>
          </a:xfrm>
          <a:prstGeom prst="rect">
            <a:avLst/>
          </a:prstGeom>
        </p:spPr>
      </p:pic>
      <p:sp>
        <p:nvSpPr>
          <p:cNvPr id="2" name="Title 1">
            <a:extLst>
              <a:ext uri="{FF2B5EF4-FFF2-40B4-BE49-F238E27FC236}">
                <a16:creationId xmlns:a16="http://schemas.microsoft.com/office/drawing/2014/main" id="{F0CAD446-5B17-45FB-B5D7-FFA2C2993D93}"/>
              </a:ext>
            </a:extLst>
          </p:cNvPr>
          <p:cNvSpPr>
            <a:spLocks noGrp="1"/>
          </p:cNvSpPr>
          <p:nvPr>
            <p:ph type="title"/>
          </p:nvPr>
        </p:nvSpPr>
        <p:spPr>
          <a:xfrm>
            <a:off x="1295402" y="982132"/>
            <a:ext cx="9601196" cy="1303867"/>
          </a:xfrm>
        </p:spPr>
        <p:txBody>
          <a:bodyPr>
            <a:normAutofit/>
          </a:bodyPr>
          <a:lstStyle/>
          <a:p>
            <a:r>
              <a:rPr lang="en-GB">
                <a:solidFill>
                  <a:srgbClr val="FFFFFF"/>
                </a:solidFill>
              </a:rPr>
              <a:t>Clinical approach</a:t>
            </a:r>
          </a:p>
        </p:txBody>
      </p:sp>
      <p:cxnSp>
        <p:nvCxnSpPr>
          <p:cNvPr id="11" name="Straight Connector 10">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231153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066F8AE-A5C7-4B3E-B1DA-D0B624059B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F78E901E-6697-44E3-9533-1457FA4F048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C515452A-514A-4763-9932-37302A8D6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D0EC146D-CF08-4B34-ADEB-2F0296F98A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E1FBA240-87AB-400A-9292-7DC6F3E5521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useBgFill="1">
        <p:nvSpPr>
          <p:cNvPr id="15" name="Rectangle 14">
            <a:extLst>
              <a:ext uri="{FF2B5EF4-FFF2-40B4-BE49-F238E27FC236}">
                <a16:creationId xmlns:a16="http://schemas.microsoft.com/office/drawing/2014/main" id="{544958B8-57B6-4B37-8A18-D54A32EC2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7" name="Rectangle 16">
            <a:extLst>
              <a:ext uri="{FF2B5EF4-FFF2-40B4-BE49-F238E27FC236}">
                <a16:creationId xmlns:a16="http://schemas.microsoft.com/office/drawing/2014/main" id="{B7E4A740-3A69-42A5-8AC0-3905D518F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9" name="Group 18">
            <a:extLst>
              <a:ext uri="{FF2B5EF4-FFF2-40B4-BE49-F238E27FC236}">
                <a16:creationId xmlns:a16="http://schemas.microsoft.com/office/drawing/2014/main" id="{8283C010-53D7-404B-9300-DB1BAE1EA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20" name="Rounded Rectangle 21">
              <a:extLst>
                <a:ext uri="{FF2B5EF4-FFF2-40B4-BE49-F238E27FC236}">
                  <a16:creationId xmlns:a16="http://schemas.microsoft.com/office/drawing/2014/main" id="{DFC03671-D6D3-4BA9-AD3E-6ADE11D07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1" name="Picture 20">
              <a:extLst>
                <a:ext uri="{FF2B5EF4-FFF2-40B4-BE49-F238E27FC236}">
                  <a16:creationId xmlns:a16="http://schemas.microsoft.com/office/drawing/2014/main" id="{DFD51935-8C23-4BCB-987B-F5AC9E3D94C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2" name="Rounded Rectangle 27">
              <a:extLst>
                <a:ext uri="{FF2B5EF4-FFF2-40B4-BE49-F238E27FC236}">
                  <a16:creationId xmlns:a16="http://schemas.microsoft.com/office/drawing/2014/main" id="{72D5A197-23EF-4751-9E72-FEB79910E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3" name="Picture 22">
              <a:extLst>
                <a:ext uri="{FF2B5EF4-FFF2-40B4-BE49-F238E27FC236}">
                  <a16:creationId xmlns:a16="http://schemas.microsoft.com/office/drawing/2014/main" id="{5DD7E4D1-EC3E-4109-9647-9E6652A92D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pic>
        <p:nvPicPr>
          <p:cNvPr id="5" name="Picture 5" descr="Text, letter&#10;&#10;Description automatically generated">
            <a:extLst>
              <a:ext uri="{FF2B5EF4-FFF2-40B4-BE49-F238E27FC236}">
                <a16:creationId xmlns:a16="http://schemas.microsoft.com/office/drawing/2014/main" id="{CAD2DC7B-D8A7-4654-9834-02444A8FD6D1}"/>
              </a:ext>
            </a:extLst>
          </p:cNvPr>
          <p:cNvPicPr>
            <a:picLocks noChangeAspect="1"/>
          </p:cNvPicPr>
          <p:nvPr/>
        </p:nvPicPr>
        <p:blipFill>
          <a:blip r:embed="rId5"/>
          <a:stretch>
            <a:fillRect/>
          </a:stretch>
        </p:blipFill>
        <p:spPr>
          <a:xfrm>
            <a:off x="807244" y="-5838"/>
            <a:ext cx="10684667" cy="6810142"/>
          </a:xfrm>
          <a:prstGeom prst="rect">
            <a:avLst/>
          </a:prstGeom>
        </p:spPr>
      </p:pic>
    </p:spTree>
    <p:extLst>
      <p:ext uri="{BB962C8B-B14F-4D97-AF65-F5344CB8AC3E}">
        <p14:creationId xmlns:p14="http://schemas.microsoft.com/office/powerpoint/2010/main" val="3470657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 letter&#10;&#10;Description automatically generated">
            <a:extLst>
              <a:ext uri="{FF2B5EF4-FFF2-40B4-BE49-F238E27FC236}">
                <a16:creationId xmlns:a16="http://schemas.microsoft.com/office/drawing/2014/main" id="{B843EDE5-1933-4E8F-863E-7E205AC9578D}"/>
              </a:ext>
            </a:extLst>
          </p:cNvPr>
          <p:cNvPicPr>
            <a:picLocks noChangeAspect="1"/>
          </p:cNvPicPr>
          <p:nvPr/>
        </p:nvPicPr>
        <p:blipFill>
          <a:blip r:embed="rId2"/>
          <a:stretch>
            <a:fillRect/>
          </a:stretch>
        </p:blipFill>
        <p:spPr>
          <a:xfrm>
            <a:off x="783432" y="613288"/>
            <a:ext cx="10625136" cy="5595706"/>
          </a:xfrm>
          <a:prstGeom prst="rect">
            <a:avLst/>
          </a:prstGeom>
        </p:spPr>
      </p:pic>
    </p:spTree>
    <p:extLst>
      <p:ext uri="{BB962C8B-B14F-4D97-AF65-F5344CB8AC3E}">
        <p14:creationId xmlns:p14="http://schemas.microsoft.com/office/powerpoint/2010/main" val="2925775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8" name="Picture 7">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1" name="Picture 10">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3" name="Straight Connector 12">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5" name="Rectangle 14">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7" name="Rectangle 16">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9" name="Rectangle 18">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21" name="Group 20">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2"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3" name="Picture 22">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4"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5" name="Picture 24">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A1C3C051-35CA-4A00-AEA9-B36129769B33}"/>
              </a:ext>
            </a:extLst>
          </p:cNvPr>
          <p:cNvSpPr>
            <a:spLocks noGrp="1"/>
          </p:cNvSpPr>
          <p:nvPr>
            <p:ph type="title"/>
          </p:nvPr>
        </p:nvSpPr>
        <p:spPr>
          <a:xfrm>
            <a:off x="2692398" y="1871131"/>
            <a:ext cx="6815669" cy="1515533"/>
          </a:xfrm>
        </p:spPr>
        <p:txBody>
          <a:bodyPr vert="horz" lIns="91440" tIns="45720" rIns="91440" bIns="45720" rtlCol="0" anchor="b">
            <a:normAutofit/>
          </a:bodyPr>
          <a:lstStyle/>
          <a:p>
            <a:pPr>
              <a:lnSpc>
                <a:spcPct val="90000"/>
              </a:lnSpc>
            </a:pPr>
            <a:r>
              <a:rPr lang="en-US" sz="5000">
                <a:solidFill>
                  <a:schemeClr val="bg1"/>
                </a:solidFill>
              </a:rPr>
              <a:t>Classification according to the trimester</a:t>
            </a:r>
          </a:p>
        </p:txBody>
      </p:sp>
      <p:cxnSp>
        <p:nvCxnSpPr>
          <p:cNvPr id="27" name="Straight Connector 26">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655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Berlin">
  <a:themeElements>
    <a:clrScheme name="Custom 29">
      <a:dk1>
        <a:srgbClr val="232323"/>
      </a:dk1>
      <a:lt1>
        <a:sysClr val="window" lastClr="FFFFFF"/>
      </a:lt1>
      <a:dk2>
        <a:srgbClr val="585454"/>
      </a:dk2>
      <a:lt2>
        <a:srgbClr val="E9E5DC"/>
      </a:lt2>
      <a:accent1>
        <a:srgbClr val="CC4616"/>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CA2ED712FA6B2B4E89105F9389752EBE" ma:contentTypeVersion="2" ma:contentTypeDescription="إنشاء مستند جديد." ma:contentTypeScope="" ma:versionID="fbe383877e2371f18ad36a4cbd16892b">
  <xsd:schema xmlns:xsd="http://www.w3.org/2001/XMLSchema" xmlns:xs="http://www.w3.org/2001/XMLSchema" xmlns:p="http://schemas.microsoft.com/office/2006/metadata/properties" xmlns:ns3="dca3a684-e743-402b-b8f4-0f391fc28a7a" targetNamespace="http://schemas.microsoft.com/office/2006/metadata/properties" ma:root="true" ma:fieldsID="f7e41286e5386cc95a7f0c8678fcbda6" ns3:_="">
    <xsd:import namespace="dca3a684-e743-402b-b8f4-0f391fc28a7a"/>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a3a684-e743-402b-b8f4-0f391fc28a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73927F-BF4B-4C62-AA64-A1915696B905}">
  <ds:schemaRefs>
    <ds:schemaRef ds:uri="http://schemas.microsoft.com/sharepoint/v3/contenttype/forms"/>
  </ds:schemaRefs>
</ds:datastoreItem>
</file>

<file path=customXml/itemProps2.xml><?xml version="1.0" encoding="utf-8"?>
<ds:datastoreItem xmlns:ds="http://schemas.openxmlformats.org/officeDocument/2006/customXml" ds:itemID="{DBA057B6-6E12-44D2-A924-7F307BBA2B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a3a684-e743-402b-b8f4-0f391fc28a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006C07-716D-4050-BFC9-E0E87C013607}">
  <ds:schemaRefs>
    <ds:schemaRef ds:uri="dca3a684-e743-402b-b8f4-0f391fc28a7a"/>
    <ds:schemaRef ds:uri="http://www.w3.org/XML/1998/namespace"/>
    <ds:schemaRef ds:uri="http://schemas.openxmlformats.org/package/2006/metadata/core-properties"/>
    <ds:schemaRef ds:uri="http://purl.org/dc/terms/"/>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Berlin</Template>
  <TotalTime>852</TotalTime>
  <Words>2437</Words>
  <Application>Microsoft Office PowerPoint</Application>
  <PresentationFormat>Widescreen</PresentationFormat>
  <Paragraphs>240</Paragraphs>
  <Slides>52</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52</vt:i4>
      </vt:variant>
    </vt:vector>
  </HeadingPairs>
  <TitlesOfParts>
    <vt:vector size="63" baseType="lpstr">
      <vt:lpstr>Arial</vt:lpstr>
      <vt:lpstr>Baskerville Old Face</vt:lpstr>
      <vt:lpstr>Calibri</vt:lpstr>
      <vt:lpstr>Calibri Light</vt:lpstr>
      <vt:lpstr>Garamond</vt:lpstr>
      <vt:lpstr>Perpetua Titling MT</vt:lpstr>
      <vt:lpstr>Trebuchet MS</vt:lpstr>
      <vt:lpstr>Wingdings</vt:lpstr>
      <vt:lpstr>Berlin</vt:lpstr>
      <vt:lpstr>Organic</vt:lpstr>
      <vt:lpstr>Celestial</vt:lpstr>
      <vt:lpstr>PowerPoint Presentation</vt:lpstr>
      <vt:lpstr>PowerPoint Presentation</vt:lpstr>
      <vt:lpstr>PowerPoint Presentation</vt:lpstr>
      <vt:lpstr>PowerPoint Presentation</vt:lpstr>
      <vt:lpstr>PowerPoint Presentation</vt:lpstr>
      <vt:lpstr>Clinical approach</vt:lpstr>
      <vt:lpstr>PowerPoint Presentation</vt:lpstr>
      <vt:lpstr>PowerPoint Presentation</vt:lpstr>
      <vt:lpstr>Classification according to the trimester</vt:lpstr>
      <vt:lpstr>First trimester</vt:lpstr>
      <vt:lpstr>Urinary tract infections</vt:lpstr>
      <vt:lpstr>PowerPoint Presentation</vt:lpstr>
      <vt:lpstr>PowerPoint Presentation</vt:lpstr>
      <vt:lpstr>PowerPoint Presentation</vt:lpstr>
      <vt:lpstr>Miscarriage</vt:lpstr>
      <vt:lpstr>Miscarriage</vt:lpstr>
      <vt:lpstr>PowerPoint Presentation</vt:lpstr>
      <vt:lpstr>Ectopic pregnancy </vt:lpstr>
      <vt:lpstr>CLINICAL MANIFESTATIONS </vt:lpstr>
      <vt:lpstr>Physical examination</vt:lpstr>
      <vt:lpstr>Diagnosis </vt:lpstr>
      <vt:lpstr>MANAGEMENT </vt:lpstr>
      <vt:lpstr>PowerPoint Presentation</vt:lpstr>
      <vt:lpstr>Molar pregnancy</vt:lpstr>
      <vt:lpstr>Clinical manifestations</vt:lpstr>
      <vt:lpstr>PowerPoint Presentation</vt:lpstr>
      <vt:lpstr>management</vt:lpstr>
      <vt:lpstr>Second trimester</vt:lpstr>
      <vt:lpstr>Acute urinary retention associated with retroverted uterus</vt:lpstr>
      <vt:lpstr>Acute urinary retention associated with retroverted uterus</vt:lpstr>
      <vt:lpstr>Retroplacental hemorrhage following amniocentesis</vt:lpstr>
      <vt:lpstr>Chorioamnionitis</vt:lpstr>
      <vt:lpstr>PowerPoint Presentation</vt:lpstr>
      <vt:lpstr>Stretching of round ligament</vt:lpstr>
      <vt:lpstr>Red degeneration of fibroid</vt:lpstr>
      <vt:lpstr>THIRD TRIMESTER</vt:lpstr>
      <vt:lpstr>CAUSES</vt:lpstr>
      <vt:lpstr>LABOUR</vt:lpstr>
      <vt:lpstr>PowerPoint Presentation</vt:lpstr>
      <vt:lpstr>PowerPoint Presentation</vt:lpstr>
      <vt:lpstr>PLACENTAL ABRUPTION</vt:lpstr>
      <vt:lpstr>PowerPoint Presentation</vt:lpstr>
      <vt:lpstr>PowerPoint Presentation</vt:lpstr>
      <vt:lpstr>PowerPoint Presentation</vt:lpstr>
      <vt:lpstr>PowerPoint Presentation</vt:lpstr>
      <vt:lpstr>UTERINE RUPTURE</vt:lpstr>
      <vt:lpstr>PowerPoint Presentation</vt:lpstr>
      <vt:lpstr>PowerPoint Presentation</vt:lpstr>
      <vt:lpstr>SEVERE  PRE-ECLAMPSIA</vt:lpstr>
      <vt:lpstr>PowerPoint Presentation</vt:lpstr>
      <vt:lpstr>HELLP SYNDROME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THIRD TRIMESTER</dc:title>
  <dc:creator>وقار اللواما</dc:creator>
  <cp:lastModifiedBy>وقار اللواما</cp:lastModifiedBy>
  <cp:revision>31</cp:revision>
  <dcterms:created xsi:type="dcterms:W3CDTF">2021-11-20T17:00:28Z</dcterms:created>
  <dcterms:modified xsi:type="dcterms:W3CDTF">2021-11-24T19:13:21Z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0x010100CA2ED712FA6B2B4E89105F9389752EBE</vt:lpwstr>
  </property>
</Properties>
</file>