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85" r:id="rId3"/>
    <p:sldMasterId id="2147483721" r:id="rId4"/>
    <p:sldMasterId id="2147483758" r:id="rId5"/>
    <p:sldMasterId id="2147483770" r:id="rId6"/>
    <p:sldMasterId id="2147483788" r:id="rId7"/>
    <p:sldMasterId id="2147483800" r:id="rId8"/>
    <p:sldMasterId id="2147483814" r:id="rId9"/>
  </p:sldMasterIdLst>
  <p:notesMasterIdLst>
    <p:notesMasterId r:id="rId44"/>
  </p:notesMasterIdLst>
  <p:sldIdLst>
    <p:sldId id="581" r:id="rId10"/>
    <p:sldId id="575" r:id="rId11"/>
    <p:sldId id="577" r:id="rId12"/>
    <p:sldId id="742" r:id="rId13"/>
    <p:sldId id="738" r:id="rId14"/>
    <p:sldId id="691" r:id="rId15"/>
    <p:sldId id="363" r:id="rId16"/>
    <p:sldId id="727" r:id="rId17"/>
    <p:sldId id="739" r:id="rId18"/>
    <p:sldId id="729" r:id="rId19"/>
    <p:sldId id="740" r:id="rId20"/>
    <p:sldId id="361" r:id="rId21"/>
    <p:sldId id="741" r:id="rId22"/>
    <p:sldId id="345" r:id="rId23"/>
    <p:sldId id="743" r:id="rId24"/>
    <p:sldId id="385" r:id="rId25"/>
    <p:sldId id="599" r:id="rId26"/>
    <p:sldId id="744" r:id="rId27"/>
    <p:sldId id="407" r:id="rId28"/>
    <p:sldId id="745" r:id="rId29"/>
    <p:sldId id="736" r:id="rId30"/>
    <p:sldId id="737" r:id="rId31"/>
    <p:sldId id="526" r:id="rId32"/>
    <p:sldId id="357" r:id="rId33"/>
    <p:sldId id="358" r:id="rId34"/>
    <p:sldId id="746" r:id="rId35"/>
    <p:sldId id="681" r:id="rId36"/>
    <p:sldId id="303" r:id="rId37"/>
    <p:sldId id="369" r:id="rId38"/>
    <p:sldId id="360" r:id="rId39"/>
    <p:sldId id="331" r:id="rId40"/>
    <p:sldId id="372" r:id="rId41"/>
    <p:sldId id="490" r:id="rId42"/>
    <p:sldId id="74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MIyFnDepVfIEgDxfpdRSQ==" hashData="r9GDuPmwl6AIoSNus2lMygGb62BmbwLoCeTHzsD8Qli4yqSRGzsyVcomFZ+bOkc5dPxdWCRliATbVs5UVVOvf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00FF00"/>
    <a:srgbClr val="00FFFF"/>
    <a:srgbClr val="FF3399"/>
    <a:srgbClr val="663300"/>
    <a:srgbClr val="CC66FF"/>
    <a:srgbClr val="80008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93" autoAdjust="0"/>
    <p:restoredTop sz="82394" autoAdjust="0"/>
  </p:normalViewPr>
  <p:slideViewPr>
    <p:cSldViewPr>
      <p:cViewPr varScale="1">
        <p:scale>
          <a:sx n="60" d="100"/>
          <a:sy n="60" d="100"/>
        </p:scale>
        <p:origin x="17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8424D-C1C3-4EB4-B48E-4D35BF177AEB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EAE1B-BE51-4B77-950D-1A0D54083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E9B84-3C94-414B-BAFB-A7CE4B0ED12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EAE1B-BE51-4B77-950D-1A0D54083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F4501-71F5-4DC1-86C9-A2F142287994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AE1B-BE51-4B77-950D-1A0D540839E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AE1B-BE51-4B77-950D-1A0D540839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AE1B-BE51-4B77-950D-1A0D540839E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EAE1B-BE51-4B77-950D-1A0D54083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7B033E1C-755A-4065-A63E-0114A1BC79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1C8A2F0D-EDDE-41AD-94D8-015956941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6E441E65-7C95-4AEB-B60A-58638720A9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52F99E-E29F-478C-BD45-4E863EB61E0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7320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2DDD79A-1EE4-4B60-9CB5-00A671411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F2184EA-6E8C-47FB-8157-8E882ABA9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54CA6D5-8307-4525-97F9-DDC9F4D4A1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E269A0-7299-4DF0-9AED-668CE7D85E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671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BBABC531-81FB-4264-9538-6C89DCC69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42F16464-0FD5-499B-9FFC-7A18FBB9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FCD6BA0F-5D10-4208-9569-96E171EFCC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1F05AE-1613-4F5E-B1D4-9D09E2427E0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10967446-BCF0-4F71-B13F-6335ADC921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244BF32-9132-4705-989F-EC97DF558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33F9D48-09BB-414B-9C80-1EADFA283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564C7-13A4-4534-A92E-7F0023AC979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2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3EAE9-48AB-42F2-B48B-A8BC4D088E6F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>
            <a:extLst>
              <a:ext uri="{FF2B5EF4-FFF2-40B4-BE49-F238E27FC236}">
                <a16:creationId xmlns:a16="http://schemas.microsoft.com/office/drawing/2014/main" id="{BB08826B-D7B4-4972-82D4-851818248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>
            <a:extLst>
              <a:ext uri="{FF2B5EF4-FFF2-40B4-BE49-F238E27FC236}">
                <a16:creationId xmlns:a16="http://schemas.microsoft.com/office/drawing/2014/main" id="{02B46303-8043-4179-AFF8-B8DAFD9A4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188" name="Slide Number Placeholder 3">
            <a:extLst>
              <a:ext uri="{FF2B5EF4-FFF2-40B4-BE49-F238E27FC236}">
                <a16:creationId xmlns:a16="http://schemas.microsoft.com/office/drawing/2014/main" id="{186DE8E6-E447-4C5D-B219-C6784B61B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A2582C-119D-4038-BEE2-4A166458F0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>
            <a:extLst>
              <a:ext uri="{FF2B5EF4-FFF2-40B4-BE49-F238E27FC236}">
                <a16:creationId xmlns:a16="http://schemas.microsoft.com/office/drawing/2014/main" id="{8206770A-707F-42E7-A275-BEE09D619C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Notes Placeholder 2">
            <a:extLst>
              <a:ext uri="{FF2B5EF4-FFF2-40B4-BE49-F238E27FC236}">
                <a16:creationId xmlns:a16="http://schemas.microsoft.com/office/drawing/2014/main" id="{992D0F27-ED46-47DF-BB64-480774BA2C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179204" name="Slide Number Placeholder 3">
            <a:extLst>
              <a:ext uri="{FF2B5EF4-FFF2-40B4-BE49-F238E27FC236}">
                <a16:creationId xmlns:a16="http://schemas.microsoft.com/office/drawing/2014/main" id="{C521639B-E5C2-4422-A317-1C0765D56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956EE-C78D-413C-94D8-7A78A5C1A5B1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4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EAE1B-BE51-4B77-950D-1A0D54083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88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EAE1B-BE51-4B77-950D-1A0D54083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03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EAE1B-BE51-4B77-950D-1A0D54083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Pterygomandibular ligament: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 It extends from the pterygoid hamulus to the posterior end of mylohyoid line of mandible.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algn="justLow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- It gives origin to buccinator and superior constrictor muscle of the pharynx.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AE1B-BE51-4B77-950D-1A0D540839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3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EAE1B-BE51-4B77-950D-1A0D540839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AE1B-BE51-4B77-950D-1A0D540839E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EAE1B-BE51-4B77-950D-1A0D540839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C576D1-17FC-4FB7-A323-C1285903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94CC-80A6-4288-A7B3-B1C90FFE19C4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8BA3C9-2244-44DC-B9FC-13036E594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1E78CD0-2C8A-413B-B0B1-E0F2EFEE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7D55-D806-4F3E-B345-9B721F71E19E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0011831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606BDA3D-73AE-4847-B95D-8A48BBFE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C4857-DFDE-4F84-869F-A70D91C8860D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B0AC834-D91F-43B3-A63B-8A836063F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B51AA8DE-C267-4794-A6FA-DBFDC93F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9ACA9-DA63-43A1-B7D3-EBD960A2A4E0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1772568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1C1E1E56-A0EE-4EAA-96D9-C9F4EF6C0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BF6C-BB0A-476F-A0C8-3BF3F2577404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138D1ED-AD0A-4931-83AB-BF54A635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15FED885-34B6-4B57-BB93-3B52E1DE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7D1B-153D-4313-8AE9-B6352D45095F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7273407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C2D026-9CB0-4198-A024-7038CFCC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72B0D-15F6-4419-8641-0A46C250CB0A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39E88D5B-2AEC-4D19-9C0C-E2B8FF0D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FE6BAD64-6979-48BF-993E-48A875A1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0DCC-50D0-430C-B7A3-449F569D73D7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51540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BE8BD47C-1CC1-4577-98AE-A73E66082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A955-A1F6-4955-ADEA-AC9A952A9A68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4EE077C-B3D7-4AF3-B651-9EBE0DCD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5C2A67B3-04DE-4C07-A1CE-325D3A34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43B21-3B29-40B0-A9E8-302198346DCC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567240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C1B6E5C-9679-4FF9-A88C-2DA81161B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6F7A6-1247-4909-BB8C-FC6769873B9B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F79E7246-C863-4525-AE6F-E570D44F3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B10168-5A9E-4241-A427-2060E9FD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A6A4-C703-4479-B34A-67F49B1FE140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18575522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C59B642-DF7F-41A4-A2C1-5C2DA8B5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D9348-2E5D-4D67-9B23-F98BAD991376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084A716-A50E-42DD-8663-B0A876FE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724B55CF-FA2D-4E54-AF69-E79AC4CA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3E663-5D39-4D1B-B453-C959CBD2B6BE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7746272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57D90F-2B8A-4370-A654-15E11D66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53D04-433A-431F-86FA-D2BFB95E3393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8E4495-EB70-4244-AE34-1FAD1FCF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F0A6C4-E0C2-4E4F-B8A8-8F985585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B874E-69DE-4EDA-AE2A-45F76FFC97D5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841579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FEF25D6-66C8-471D-9C68-CA79DCAB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B1FBE-C567-4F07-8405-C6B0140C1288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7AD934-671A-457C-9E9B-ACD95213F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1CBE480-3203-48DA-BDFC-779CCF90E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4C835-A164-44D9-8A33-657C1F34ADF3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0135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509933-4AD2-4D1A-B614-BDE401B57B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F4ED8-B61F-401D-B77A-7017DC7AC0E8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98EA0-C17D-4223-B538-4ABCBBB94F2F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79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64322-97F8-4BF6-A156-30F0F9E4BA0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E114E-C4F5-45DC-98E7-05CB39CF0B4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80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98430-DA69-4678-B993-63BC5122D6D1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2A289-B6D5-448C-9776-F0223F93359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62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E0748-0352-4A80-AF69-2A7F883FFB4D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7284D-D594-4695-973B-AA37AF46BBC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578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BB92D-7050-48AF-9880-3980D129A393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22867-F1A6-4083-A80D-BDCEDF4A2075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36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91801-A73D-4D5E-9306-AE587546054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26C9-F57D-44BB-B69D-4751A07E491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2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E34B5-D459-413B-8896-3FE04D35A3B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54124-1EAB-481D-9212-75B944B3C7C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294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D4AC4-D954-44F0-86EB-681B0BCFB788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053EA-6020-43B9-B7AE-1BBE21F675B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593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78F3-DD53-409F-9207-791311213CD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4FA8B-991A-46EA-ABA1-1D0FA037A859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8174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2FDC1-5A8B-406E-87C9-42361B93C7F0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3488E-2C37-481E-A0AB-5194395A6D4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70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7B131-E6A2-4C4E-8525-8CFA059DF49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B43927-06CE-4D46-B680-E3C7567393A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806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F4ED8-B61F-401D-B77A-7017DC7AC0E8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98EA0-C17D-4223-B538-4ABCBBB94F2F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29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64322-97F8-4BF6-A156-30F0F9E4BA0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E114E-C4F5-45DC-98E7-05CB39CF0B4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547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98430-DA69-4678-B993-63BC5122D6D1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2A289-B6D5-448C-9776-F0223F93359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289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E0748-0352-4A80-AF69-2A7F883FFB4D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7284D-D594-4695-973B-AA37AF46BBC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751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BB92D-7050-48AF-9880-3980D129A393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22867-F1A6-4083-A80D-BDCEDF4A2075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94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91801-A73D-4D5E-9306-AE587546054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26C9-F57D-44BB-B69D-4751A07E491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4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E34B5-D459-413B-8896-3FE04D35A3B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54124-1EAB-481D-9212-75B944B3C7C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1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D4AC4-D954-44F0-86EB-681B0BCFB788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053EA-6020-43B9-B7AE-1BBE21F675B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78F3-DD53-409F-9207-791311213CD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4FA8B-991A-46EA-ABA1-1D0FA037A859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75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2FDC1-5A8B-406E-87C9-42361B93C7F0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3488E-2C37-481E-A0AB-5194395A6D4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91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7B131-E6A2-4C4E-8525-8CFA059DF49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B43927-06CE-4D46-B680-E3C7567393A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149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F4ED8-B61F-401D-B77A-7017DC7AC0E8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98EA0-C17D-4223-B538-4ABCBBB94F2F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04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564322-97F8-4BF6-A156-30F0F9E4BA0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E114E-C4F5-45DC-98E7-05CB39CF0B40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930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98430-DA69-4678-B993-63BC5122D6D1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72A289-B6D5-448C-9776-F0223F93359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0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FE0748-0352-4A80-AF69-2A7F883FFB4D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7284D-D594-4695-973B-AA37AF46BBC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627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CBB92D-7050-48AF-9880-3980D129A393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822867-F1A6-4083-A80D-BDCEDF4A2075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41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291801-A73D-4D5E-9306-AE587546054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226C9-F57D-44BB-B69D-4751A07E4918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832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DE34B5-D459-413B-8896-3FE04D35A3B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54124-1EAB-481D-9212-75B944B3C7C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59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D4AC4-D954-44F0-86EB-681B0BCFB788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9053EA-6020-43B9-B7AE-1BBE21F675BB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13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678F3-DD53-409F-9207-791311213CD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64FA8B-991A-46EA-ABA1-1D0FA037A859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98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2FDC1-5A8B-406E-87C9-42361B93C7F0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C3488E-2C37-481E-A0AB-5194395A6D46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091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7B131-E6A2-4C4E-8525-8CFA059DF49A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B43927-06CE-4D46-B680-E3C7567393AD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57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33B22-39A8-440A-904F-C905522A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3CEEA-D158-4A07-9ECD-4027BF3621F7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156A5-4C42-4A91-96D0-641638688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E827-C3A4-4226-A381-7CF2C532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57804-DECC-4997-85FF-E51A98D4A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056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0B81B-8F5F-4E5F-A255-67DB80EC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6BEB-9D88-4331-B4FC-02D5EB8868FB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55AD0-5067-4D3F-B6A9-CC44C193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9A8E9-EF61-49E7-98EC-A2B2B620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08D10-66C5-4BCC-A98C-49CBE40E4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877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46F68-4A76-4B6B-946C-A1E04664E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65A42-9DEA-4BA1-A829-38D631599B3B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F0F68-E20C-4388-B691-E72259FC9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405D1-E8FB-4299-8CAA-9E85CB47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B314-E7D7-44B0-8B70-4A50CF1FF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2702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10DE1D3-146E-4EDE-9A35-0C49E87DC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61B9-2211-4D21-B910-052AB959B746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A09DB9-DF67-4695-8575-2CE9B73A0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B44727-5C68-4921-99C3-214A5F37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53F93-444C-41DC-BCF8-80CD5C80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69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DDCCC-79AB-420B-AEAD-4749BDFE0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3757-A1F6-4A93-9A04-2DEE87355C63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A1892-B9E8-4931-9C4F-DA0BEECC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1FEEC7-9116-4FDD-B151-B51CBA0A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4E933-774B-4710-B15C-F0447779F6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0739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EABC937-8A6E-4446-977E-BFC2745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1166C-4A3F-452C-8FC1-F9909F86FDAB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A06E1F-CDFD-4CF1-89FD-7776C1F5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37C28EE-2EF8-4A7A-8210-0EC2EA80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D467-2C2A-4383-B7DA-042E3DB46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614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4AE85C-129A-4E08-A347-6C08431A9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05A2-83E3-4A40-B5CD-A856C85BC707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13ECAE-111C-40AE-B8FC-F979FAE6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47FFC76-9B8A-4B34-82A0-74B35BAB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4F81-4EFB-4C9D-91D6-2DDDE47D2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8262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9C1B487-8AD3-48E4-8C83-7B98139AA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A9256-E141-4AE5-BC96-26D9CAC873B2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CB4EA3-5FB1-49F4-AFC0-7520A587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677E0E-75BF-4B2B-86BB-63A2BE66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E107B-8A04-4E1E-A0CF-06AEC6C9C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915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2F4712-D4DD-492F-A4C2-3BA07205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D91B-7592-4753-B6C5-7EB00076269B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A320AE-015F-4612-9F1F-0B322D46E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437F1-A98F-4CFD-9C42-4AAA57FB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BA0C-96A5-4C38-94AD-5098DD61C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89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3A069-3E9F-4B50-A78C-D65275CB6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911F-AE6F-43B0-87E5-712FE41AFF70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46F90-5CAA-47FA-98B7-300099414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8A7B1-7C99-4DFF-A1EC-A0B68842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E79FF-B106-4944-B980-9FE355C16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4241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C535A-3DF4-4D06-B146-87548D047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0465C-D1FD-48B2-8BE9-B603139D547E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C7CA-0624-4D8A-B5E0-76B7C04C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BE9C-D4EB-4ED7-AC0A-A1CCBB833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D3504-87EC-4A94-B81A-871134CA63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14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8100C50-29FE-4A46-9394-AB95934880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6CC54F91-0300-4A8C-A87C-42627B03896E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7F9805FC-3DEC-4262-A96C-2CEA653A76E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pitchFamily="18" charset="0"/>
              </a:endParaRPr>
            </a:p>
          </p:txBody>
        </p:sp>
        <p:grpSp>
          <p:nvGrpSpPr>
            <p:cNvPr id="7" name="Group 5">
              <a:extLst>
                <a:ext uri="{FF2B5EF4-FFF2-40B4-BE49-F238E27FC236}">
                  <a16:creationId xmlns:a16="http://schemas.microsoft.com/office/drawing/2014/main" id="{F359D17D-7A49-4535-9B23-30CA90613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CF574D16-E8CD-4F78-96CB-670EB01BFAF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74C50ABC-5C47-4873-A66F-682ABD8D0EF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20BC2DE-FBC0-4D9B-B889-9372B22F74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2124F96A-0AA4-4D5E-A0ED-1FACE6EDA5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A0DFFA5B-37E8-4FDD-844E-97B9DE8D0B0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B89B390E-7D40-47CB-A107-F315FA1D36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E60BC07A-A07A-42EE-8B7A-1E6B4341CB8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6E29FED6-74F4-4D45-8478-6D66CCAB2B2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A48A64B4-7C37-4542-A2C0-85313781B17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AAAE98E2-5035-4A9F-B391-761C911FB7C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latin typeface="Times New Roman" pitchFamily="18" charset="0"/>
                </a:endParaRPr>
              </a:p>
            </p:txBody>
          </p:sp>
        </p:grpSp>
      </p:grpSp>
      <p:sp>
        <p:nvSpPr>
          <p:cNvPr id="1239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5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9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55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6BD7E9D7-57A8-4125-980C-A932411C9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ABE93F82-A4BE-4359-95CF-91FA7DA73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EE911A10-6B77-4983-B60D-CBB3505F3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0E566-F530-4C94-AA10-A253B02B757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5932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257E98-2035-4D5A-A78F-65574849FA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977037-F63B-4DAA-9F84-6D48CF5ED69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CCB05A-5B6D-45D9-9DC6-26ADAD43A9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DF5E60C-A2C0-4B62-94CB-597A5CCC5CF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74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ABB301F-A7E4-45FF-B257-AB52ABFF2C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81C04C-7BA1-4735-84C5-63FE892C4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81E59-E3F7-473D-8F20-71C3E3C1425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7BF3CB7-19A5-40CD-A53A-68E64B43362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0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B6A5F63-17E5-4F1A-AB8F-CDC84A58783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BB89E33-3957-4552-A60A-E9864EE3F2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9C0B4-3F3D-438E-9005-4BD3CD4DB797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C9409462-F30B-4377-95FB-F668F6C2E90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29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6906E9-CDEA-4CD9-88B5-4D1A15A9F5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7E9E720-17FE-4082-930A-0C01E6F4710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42B22-CD11-4C2B-849E-0598C8AD5BE9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AAC06BE-691B-470F-8E3B-512138E78C7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467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770BC6-0E4B-435D-AEB8-DA3DABA41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5165F7-2A87-497C-8D34-38394F1B653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2415-FB61-4AC3-BEF6-EFDF33BD564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DAEC773C-FE4F-48A6-879D-9FA00AEAA89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31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F6FE0D1-3B38-4FC2-8F29-5099AA35CE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67321B5-37E8-46F9-9FFB-0BB900FAD0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61E04-B37D-4BE9-B77B-9C4ADE2914DE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22A7FDF-E5D7-42B6-AC16-7D84069DFA8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1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4F68DB1-53A4-44E6-8C38-A327B7E88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D9789A4-1221-4E79-A319-F538148CB5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9D398-B319-4172-A09A-D8CC34829FB4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CB4A822-96D9-453E-8B59-7A6C72D625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704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E14F03C-F81F-420C-85DF-BD1D504B5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CD9A8-CB11-4AF1-9C96-3A100A5507F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7916C-274F-4458-B3D6-93DCBF20E78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3082EBA6-4A8E-439D-9F79-12358DD2A95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603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C75DAE3-8B70-4331-9CA2-B22B34C802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79FCA90-62F0-4273-9D37-E3D56B88E5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C0C66-193C-4092-A110-6179C939EA3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D8427B45-F09A-4914-A382-BC999D37ECC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34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17046F-80FD-4CDD-A329-18646124F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8D70E6-3AA2-4CD4-BB17-8F89F11554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F80C75-2C32-47C0-AC76-0A29F49705D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17548113-4788-44A6-B4E8-C1DEFC9ECB1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35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07F0BFC-3D84-4E95-8841-C32F537BB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A6E93B6-BC08-4A13-8A19-3382D0B638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C68703-60A3-45A4-8B50-8D8CC76DF68C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07700921-D32A-4696-979F-C6C7D9E7CA6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34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32483AD-A838-4596-8C80-0444704380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29EE23-A086-463B-8910-F1628C03E2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B8A1-B955-4C6C-8C7E-1EA1C7161653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191BE506-8AED-4F40-A72A-23B64FF1C88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0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1866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C087F4B-C876-4620-9E96-9D0236FFBF8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6A43F5C-8944-42EC-81B3-B65C120A0A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AD4A0-C224-4ED8-B81F-6C21F3AB2A05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1EE5D06-A199-4858-BC91-BD41DD5C22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828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8EDB9-77F4-4FD6-ABBE-495428CC5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32CF90B-1FD3-4FAF-905E-7892415C1CE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4162-FA93-44B9-910E-9AE464CEC0BD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A810F81-003E-4529-B08B-6F3C9A0AA8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498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DAF6B-9FF5-4A65-8EAE-06356322F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610620-E2B1-44EE-B860-D22304FCB5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992C-6B09-470E-98D0-BF57A1D646AA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799D8CC5-1F01-4252-B848-30EF57ED424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76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AF67D9D-E340-4227-BB0B-2B37948BE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AB3B55B-2FE8-42B4-B0DB-A90E1454ED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CAEB9-53DB-44E1-A893-EF3596161ED6}" type="slidenum">
              <a:rPr lang="ar-EG" altLang="en-US"/>
              <a:pPr/>
              <a:t>‹#›</a:t>
            </a:fld>
            <a:endParaRPr lang="en-US" altLang="en-US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EF30D49C-F245-41E8-9239-04D00AD6EA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989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FCC264-5FEB-45FD-915F-ACD98C5A6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526B7E-D0B3-43A5-A3C5-427D2FBC4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34743A-8B36-4E4A-8E5E-2D329FD68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27BB-63DD-475D-977C-8BEF3AB82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368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E0DBC1-71AF-4D73-84B5-B971A397F9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6AF4B-B7C3-403F-803E-AC2044F5E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14EC16-0657-4D77-A5AB-BACC50CB24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A3C9F-140E-4F05-B516-CF0A5A54A4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3004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A225695-9930-4439-B1DB-2600474A2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3673F1-AD43-43BC-9A48-75DED78D85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A2D954-F20B-488F-9BD9-43A8847BC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A02D-B5CF-4B86-9C5C-C5CD406FC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334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EFB0CD-3B8F-4FDE-A9A1-CF5558AD1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41457A-3F4B-4B2D-A630-CE9F10694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03C2E0-66BB-42D4-8E9F-6DA09C3A7A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39A60-4381-41C3-BCFC-3D64D37BD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6371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A5DED82-4740-432D-9897-2B6910CA9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5224110-B481-4BF3-9CE9-E868ECA0E8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DEED3E3-9333-40D2-8F36-4C6E0E787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A3BBD-3EE1-48A9-988F-28B63D2D76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10671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6A4E41-1A5B-4B7A-ABC6-6DA88F66AE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8CD0C1-3F03-41A0-A682-B36497405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68A9E5-EDD4-4958-9AF5-357AE9006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F055-386A-4A7B-9984-2827AA8428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5DB0CD-5660-4232-9D31-098328D96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902818-83E9-428E-972B-A0173B87E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1A1E0F-CE6C-4913-8B80-FE3E83E8F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B7621-408D-4BF2-A80B-2EB47852C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486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FBF0E3-7ACC-45E2-A669-0FCECA279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9C1007-30AC-40BA-AA76-D5DBB183DD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BEEDA-D745-40C4-A998-58B609CC2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674E5-B8CC-4E01-A3FC-2CA316F2AA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896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AE29F1-4605-4AEE-9459-957275355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F04973-B145-4D2D-9F77-1D3F734E8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90965C-93A9-4822-AE9B-EA4E397E2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95067-2698-402A-9563-7E5486412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653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526D20-CB86-437A-A627-3A199CB3BD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F9E0A8-3BC3-484F-8314-B1398944C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162A94-8C9C-43A5-AFA1-723AB763A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CBF47-5401-437C-B2F1-744EE1010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5097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5ED29A-3DC9-4AF2-A139-CA7FB0899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2F3B17-734E-44B5-96C4-152C76105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8F299D-EAB0-47CF-86F0-756A7B2C5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2892D-CCD2-406A-BBBA-DE7FE6FFA9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406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6B956F-766F-4BA4-97BD-8174E8C56F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9AB59D-DE89-4541-8BB1-8A991A39B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2A1D6B-7DD8-4BB4-8A5B-0A2386015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8043B-3FE8-428B-A910-2EB35F20E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489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AF7778-072B-4F64-BF23-E4FF09E3E0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FFAF6A-8211-4BC3-B587-0F44552D9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427E6-3D7F-4A7F-AAAC-A253AF78B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821FC-6359-4BE9-B75B-185455AB6C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1579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976718-2620-42BD-B933-6FC8D3271B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9F9600-7FA8-4DE5-A14B-6D88999080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71D2C-20BF-46BE-B170-30B3E7518A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537157-FA1D-4098-A5BB-863C0D352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8627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05F0F7-F493-4BEE-AC39-A40DAAA4A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CFF517-D525-4AD6-A22E-F76AF2546C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5D2823-4156-4B72-A821-0EF740A1A3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01969-5635-4E28-8B91-726BEC274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3925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A316DA-5F1A-4651-A840-0E5C597A14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81757E-FCAD-4AC4-8B2B-8B1B303A49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42F6D2A-5E9D-4497-A9FE-D64CCF040A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ADF28E-31B4-433E-8A07-F14463EF9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2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12BF53-B2C9-46BB-ABFF-2D04CAD99D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1CE9E2-E2A7-4F76-9A88-F09807F89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432C8C-8EE2-4168-B306-F583A77AB6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57E74-48F6-449D-B8E5-81201FD038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324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FCB481-2ABC-47DF-86D4-790FE83EE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76C7B5-9F59-4BDB-8A74-CE0161C2D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48AE59-C521-459A-9ECC-DC07AB781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05574-A5F0-4BA8-BE95-A99324BCC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8444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59AA61-2DB5-47B6-8806-B660EEFE1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1F37B4-E20A-4E2F-A7E2-269B0E890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6F1FAB-CBBB-4BBD-91A1-E96C02FDB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DBF16-D3C6-4CE1-A5DD-646B31D83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9945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919BC-BA07-460E-B90B-729B4341F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998655-4743-48B8-BD90-E43D1A978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47213B-A3B8-4D0D-8B7D-B73C1F3C6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68BA7C-B182-4037-BBBF-8FFEACD0B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288936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AE5D80-48B1-4560-BE80-6E58569EBE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034B9E-DD18-424D-B596-CD1C57ECA2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0C0E30-DD7E-41AB-A14D-29A7C92C7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AE5F3-0543-4720-866B-1611B891B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8709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6F088A-FD8B-4931-AB91-A31754F93F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FB439-07B4-46B7-A387-2994D55B8E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717E14-B77D-414F-B6C3-1DC03E74B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3C96CF-6BD3-4F40-8F5E-F10A7E19A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1662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385805-555E-4153-BF54-6151D568BF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31048-AE36-4CE7-A70F-C1B148A52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154B01-DB66-4155-B5D5-01B9707510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268296-7582-41DD-9F93-C156AE32EF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3098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D6812AF-B98D-4694-AE8E-FECB6B2A0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6C8251-69D2-4BDB-933F-80DC9113FC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77FFDA-E247-4155-B22D-8F5455A187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9D3F98-299A-40A2-BE80-EB499E092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695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25E506-612E-4072-97F0-98FB372F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8AFD5-5FE1-4BD4-825B-B79616176D65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9931AB-1B26-4505-A140-99DE86F2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67427-13C0-4C9F-B432-B792C4E57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833A-A52B-47E7-9B02-4E167613E74A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5081824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26663A-A39D-4039-AFB7-3F4B11D09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BD47-A1D4-4FD8-86D3-E36361AAFF3B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FB4895-8506-4460-86E0-C605B06D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3B8C09-E432-4918-929E-4E9C2337F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B69F0-8F68-4C16-9FDD-CD885869F6DB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391959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02CF-E934-426A-93A0-155B53DE5258}" type="datetimeFigureOut">
              <a:rPr lang="en-US" smtClean="0"/>
              <a:pPr/>
              <a:t>01-Mar-20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0FA89-4CFD-4E86-B199-96A0D2C9D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FFD45-5462-484A-84F5-0816381ACC7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70F7B-01F7-476D-8EB9-405656CF04F4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4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FFD45-5462-484A-84F5-0816381ACC7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70F7B-01F7-476D-8EB9-405656CF04F4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FFD45-5462-484A-84F5-0816381ACC7C}" type="datetimeFigureOut">
              <a:rPr kumimoji="0" lang="ar-EG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07/07/1441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B70F7B-01F7-476D-8EB9-405656CF04F4}" type="slidenum">
              <a:rPr kumimoji="0" lang="ar-EG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EG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4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C4B93593-474B-4721-9A4E-BD031C98231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B8F46945-06B4-4406-A1C1-E069B658B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E4748-0A7F-4FEA-9BB5-8A899AA3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ABF817-23B9-43FC-8E06-0BD19F6F8EA4}" type="datetimeFigureOut">
              <a:rPr lang="en-US"/>
              <a:pPr>
                <a:defRPr/>
              </a:pPr>
              <a:t>01-Mar-20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4B801-2459-4892-B138-972AE5344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7386D-821C-4E6D-82FE-85AA0A45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E8F1FC-B040-4E90-A5C9-A4F8C4327D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7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9CD7F41E-8651-49E6-9BC0-D3CB5CF887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E8FE680-42DF-4CDD-A84B-591A7B7367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Black" panose="020B0A04020102020204" pitchFamily="34" charset="0"/>
              </a:defRPr>
            </a:lvl1pPr>
          </a:lstStyle>
          <a:p>
            <a:fld id="{D2E4B0D4-2469-4B27-952E-5D1245FD592D}" type="slidenum">
              <a:rPr lang="ar-EG" altLang="en-US"/>
              <a:pPr/>
              <a:t>‹#›</a:t>
            </a:fld>
            <a:endParaRPr lang="en-US" altLang="en-US"/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id="{B5B2FEAF-40EF-48D8-AFA3-FD79F558CA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22885" name="Rectangle 5">
              <a:extLst>
                <a:ext uri="{FF2B5EF4-FFF2-40B4-BE49-F238E27FC236}">
                  <a16:creationId xmlns:a16="http://schemas.microsoft.com/office/drawing/2014/main" id="{DFF98735-3FF1-414D-8368-2A8110994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22886" name="Rectangle 6">
              <a:extLst>
                <a:ext uri="{FF2B5EF4-FFF2-40B4-BE49-F238E27FC236}">
                  <a16:creationId xmlns:a16="http://schemas.microsoft.com/office/drawing/2014/main" id="{45206562-034F-4558-BA28-178FBE54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22887" name="Rectangle 7">
              <a:extLst>
                <a:ext uri="{FF2B5EF4-FFF2-40B4-BE49-F238E27FC236}">
                  <a16:creationId xmlns:a16="http://schemas.microsoft.com/office/drawing/2014/main" id="{4FA3E7A5-BA43-44E7-9932-C1B7F6949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chemeClr val="hlink"/>
                </a:solidFill>
              </a:endParaRPr>
            </a:p>
          </p:txBody>
        </p:sp>
        <p:sp>
          <p:nvSpPr>
            <p:cNvPr id="122888" name="Rectangle 8">
              <a:extLst>
                <a:ext uri="{FF2B5EF4-FFF2-40B4-BE49-F238E27FC236}">
                  <a16:creationId xmlns:a16="http://schemas.microsoft.com/office/drawing/2014/main" id="{567D89A5-AF54-47EF-A6ED-F5B4357B9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chemeClr val="hlink"/>
                </a:solidFill>
              </a:endParaRPr>
            </a:p>
          </p:txBody>
        </p:sp>
        <p:sp>
          <p:nvSpPr>
            <p:cNvPr id="122889" name="Rectangle 9">
              <a:extLst>
                <a:ext uri="{FF2B5EF4-FFF2-40B4-BE49-F238E27FC236}">
                  <a16:creationId xmlns:a16="http://schemas.microsoft.com/office/drawing/2014/main" id="{E5416165-BE26-468F-9321-BF489EAE7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chemeClr val="accent2"/>
                </a:solidFill>
              </a:endParaRPr>
            </a:p>
          </p:txBody>
        </p:sp>
        <p:sp>
          <p:nvSpPr>
            <p:cNvPr id="122890" name="Rectangle 10">
              <a:extLst>
                <a:ext uri="{FF2B5EF4-FFF2-40B4-BE49-F238E27FC236}">
                  <a16:creationId xmlns:a16="http://schemas.microsoft.com/office/drawing/2014/main" id="{DCFFA5DE-D66F-4A86-A8A5-FBFE6391F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chemeClr val="hlink"/>
                </a:solidFill>
              </a:endParaRPr>
            </a:p>
          </p:txBody>
        </p:sp>
        <p:sp>
          <p:nvSpPr>
            <p:cNvPr id="122891" name="Rectangle 11">
              <a:extLst>
                <a:ext uri="{FF2B5EF4-FFF2-40B4-BE49-F238E27FC236}">
                  <a16:creationId xmlns:a16="http://schemas.microsoft.com/office/drawing/2014/main" id="{C3B224DA-E88C-4BF7-A17B-0402E9869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122892" name="Rectangle 12">
              <a:extLst>
                <a:ext uri="{FF2B5EF4-FFF2-40B4-BE49-F238E27FC236}">
                  <a16:creationId xmlns:a16="http://schemas.microsoft.com/office/drawing/2014/main" id="{2CE9504E-B694-466A-9CD0-40D29CD67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chemeClr val="accent2"/>
                </a:solidFill>
              </a:endParaRPr>
            </a:p>
          </p:txBody>
        </p:sp>
        <p:sp>
          <p:nvSpPr>
            <p:cNvPr id="122893" name="Rectangle 13">
              <a:extLst>
                <a:ext uri="{FF2B5EF4-FFF2-40B4-BE49-F238E27FC236}">
                  <a16:creationId xmlns:a16="http://schemas.microsoft.com/office/drawing/2014/main" id="{4DD7FD8D-8E19-42A0-8E67-68FCE5B58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>
            <a:extLst>
              <a:ext uri="{FF2B5EF4-FFF2-40B4-BE49-F238E27FC236}">
                <a16:creationId xmlns:a16="http://schemas.microsoft.com/office/drawing/2014/main" id="{5111A5AE-BA37-4FFD-86AE-DAE913E21F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>
            <a:extLst>
              <a:ext uri="{FF2B5EF4-FFF2-40B4-BE49-F238E27FC236}">
                <a16:creationId xmlns:a16="http://schemas.microsoft.com/office/drawing/2014/main" id="{C2CB7301-F8C5-4D35-A764-395ED7003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896" name="Rectangle 16">
            <a:extLst>
              <a:ext uri="{FF2B5EF4-FFF2-40B4-BE49-F238E27FC236}">
                <a16:creationId xmlns:a16="http://schemas.microsoft.com/office/drawing/2014/main" id="{672E0B2D-0166-46BD-9BAA-D84ACE78D5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A625F4-38DF-43D4-BFD4-801CC8849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69869D6-3629-418A-AFA3-A546EB72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1189A61-0D87-44CB-AB6E-C29ED9B29A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4CD554-4251-4C61-933B-D706036C0AA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C2E091-092F-41FC-9B4F-BD0DF65656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10F56445-A95E-4943-8407-AD0CFA6417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3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ABEF2E-4D47-4398-AF2E-10B91D384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4F3857E-E2EE-4749-9F31-C37AE04F9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78A4AE-FB98-4928-B69B-FF1EEB4426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0908A6F-AA72-4686-B362-1E7BAD55BF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299E7F5-4B25-4359-B8AA-B2D8E44B53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5B585D71-8BD1-4861-84F6-CF83EAB46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5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عنصر نائب للعنوان 1">
            <a:extLst>
              <a:ext uri="{FF2B5EF4-FFF2-40B4-BE49-F238E27FC236}">
                <a16:creationId xmlns:a16="http://schemas.microsoft.com/office/drawing/2014/main" id="{B75E75C5-CD20-4AD8-A287-EDAB6FF165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EG" altLang="en-US"/>
          </a:p>
        </p:txBody>
      </p:sp>
      <p:sp>
        <p:nvSpPr>
          <p:cNvPr id="4099" name="عنصر نائب للنص 2">
            <a:extLst>
              <a:ext uri="{FF2B5EF4-FFF2-40B4-BE49-F238E27FC236}">
                <a16:creationId xmlns:a16="http://schemas.microsoft.com/office/drawing/2014/main" id="{5EEF5FE9-C2B6-4CBB-AC20-E501FAC5A78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EG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B384B5-CE24-44FB-9F6E-A09BE3844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7FFA3E1-4B9C-4905-AA4C-BECF0E093971}" type="datetimeFigureOut">
              <a:rPr lang="ar-EG"/>
              <a:pPr>
                <a:defRPr/>
              </a:pPr>
              <a:t>07/07/1441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6AAB4CB-5A97-4B79-BED7-ED8268B82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203249-9BE7-4274-BF5D-0FB12C83B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4E882CE-F333-49C3-AFC9-516E11C6024E}" type="slidenum">
              <a:rPr lang="ar-EG" altLang="en-US"/>
              <a:pPr>
                <a:defRPr/>
              </a:pPr>
              <a:t>‹#›</a:t>
            </a:fld>
            <a:endParaRPr lang="ar-EG" altLang="en-US"/>
          </a:p>
        </p:txBody>
      </p:sp>
    </p:spTree>
    <p:extLst>
      <p:ext uri="{BB962C8B-B14F-4D97-AF65-F5344CB8AC3E}">
        <p14:creationId xmlns:p14="http://schemas.microsoft.com/office/powerpoint/2010/main" val="298121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3429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6858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0287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371600" algn="ctr" rtl="1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57175" indent="-257175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24" y="834628"/>
            <a:ext cx="6050756" cy="259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69" y="3180936"/>
            <a:ext cx="7115798" cy="25943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2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01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01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82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رئيس قسم التشريح والأنسجة وعلم الأجنة - كلية الطب - جامعة مؤتة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6858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2325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9" y="857251"/>
            <a:ext cx="156567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05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405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541" y="857251"/>
            <a:ext cx="1728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مربع نص 3"/>
          <p:cNvSpPr txBox="1">
            <a:spLocks noChangeArrowheads="1"/>
          </p:cNvSpPr>
          <p:nvPr/>
        </p:nvSpPr>
        <p:spPr bwMode="auto">
          <a:xfrm>
            <a:off x="1428750" y="981075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ar-EG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0" name="مربع نص 4"/>
          <p:cNvSpPr txBox="1">
            <a:spLocks noChangeArrowheads="1"/>
          </p:cNvSpPr>
          <p:nvPr/>
        </p:nvSpPr>
        <p:spPr bwMode="auto">
          <a:xfrm>
            <a:off x="1673225" y="2497138"/>
            <a:ext cx="214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ar-EG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1" name="مربع نص 5"/>
          <p:cNvSpPr txBox="1">
            <a:spLocks noChangeArrowheads="1"/>
          </p:cNvSpPr>
          <p:nvPr/>
        </p:nvSpPr>
        <p:spPr bwMode="auto">
          <a:xfrm>
            <a:off x="2214563" y="4643438"/>
            <a:ext cx="357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ar-EG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82" name="مربع نص 6"/>
          <p:cNvSpPr txBox="1">
            <a:spLocks noChangeArrowheads="1"/>
          </p:cNvSpPr>
          <p:nvPr/>
        </p:nvSpPr>
        <p:spPr bwMode="auto">
          <a:xfrm>
            <a:off x="1617663" y="63087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ar-EG" altLang="en-US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01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t="44315" r="12273" b="18723"/>
          <a:stretch>
            <a:fillRect/>
          </a:stretch>
        </p:blipFill>
        <p:spPr>
          <a:xfrm>
            <a:off x="58738" y="498898"/>
            <a:ext cx="9033873" cy="6216228"/>
          </a:xfrm>
        </p:spPr>
      </p:pic>
      <p:sp>
        <p:nvSpPr>
          <p:cNvPr id="10" name="عنوان 1">
            <a:extLst>
              <a:ext uri="{FF2B5EF4-FFF2-40B4-BE49-F238E27FC236}">
                <a16:creationId xmlns:a16="http://schemas.microsoft.com/office/drawing/2014/main" id="{923967AC-B2C4-4817-9589-BCCA6025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42874"/>
            <a:ext cx="8786812" cy="67468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rtl="0">
              <a:defRPr/>
            </a:pPr>
            <a:r>
              <a:rPr lang="en-US" sz="3600" b="1" dirty="0"/>
              <a:t>Gaps in the lateral wall of the pharynx 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EF52EB-E142-4942-B575-893F46D83FB3}"/>
              </a:ext>
            </a:extLst>
          </p:cNvPr>
          <p:cNvSpPr txBox="1"/>
          <p:nvPr/>
        </p:nvSpPr>
        <p:spPr>
          <a:xfrm>
            <a:off x="3851919" y="1614869"/>
            <a:ext cx="15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Superior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375DEF-0C6D-47EB-AD9A-685322785E37}"/>
              </a:ext>
            </a:extLst>
          </p:cNvPr>
          <p:cNvSpPr txBox="1"/>
          <p:nvPr/>
        </p:nvSpPr>
        <p:spPr>
          <a:xfrm>
            <a:off x="3860050" y="3293565"/>
            <a:ext cx="15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Middle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2313BD-3AD4-4E48-A6B2-97FFFAE7FE26}"/>
              </a:ext>
            </a:extLst>
          </p:cNvPr>
          <p:cNvSpPr txBox="1"/>
          <p:nvPr/>
        </p:nvSpPr>
        <p:spPr>
          <a:xfrm>
            <a:off x="3776380" y="4826758"/>
            <a:ext cx="1583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Inferior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4F5B1C-7A4C-4316-958D-8364E8194714}"/>
              </a:ext>
            </a:extLst>
          </p:cNvPr>
          <p:cNvSpPr txBox="1"/>
          <p:nvPr/>
        </p:nvSpPr>
        <p:spPr>
          <a:xfrm>
            <a:off x="214313" y="2075978"/>
            <a:ext cx="2744067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Stylopharyngeus 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A592D0-345E-498B-8D5B-5E6820508C12}"/>
              </a:ext>
            </a:extLst>
          </p:cNvPr>
          <p:cNvSpPr txBox="1"/>
          <p:nvPr/>
        </p:nvSpPr>
        <p:spPr>
          <a:xfrm>
            <a:off x="58738" y="2682081"/>
            <a:ext cx="2788524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Glossopharyngeal 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6C274D-D68C-4B77-84FF-EC9DEC351DB5}"/>
              </a:ext>
            </a:extLst>
          </p:cNvPr>
          <p:cNvSpPr txBox="1"/>
          <p:nvPr/>
        </p:nvSpPr>
        <p:spPr>
          <a:xfrm>
            <a:off x="184869" y="3981803"/>
            <a:ext cx="2773511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laryngeal 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918532-ABFB-4B29-8879-3108CD5468D3}"/>
              </a:ext>
            </a:extLst>
          </p:cNvPr>
          <p:cNvSpPr txBox="1"/>
          <p:nvPr/>
        </p:nvSpPr>
        <p:spPr>
          <a:xfrm>
            <a:off x="242298" y="4681496"/>
            <a:ext cx="2773511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Superior laryngeal vessels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03D56D-F283-416D-A93B-C62AA5329609}"/>
              </a:ext>
            </a:extLst>
          </p:cNvPr>
          <p:cNvSpPr txBox="1"/>
          <p:nvPr/>
        </p:nvSpPr>
        <p:spPr>
          <a:xfrm>
            <a:off x="242298" y="5667766"/>
            <a:ext cx="2858957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 laryngeal 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1A3C9-38E3-440F-8A5E-EFE2F9E056FF}"/>
              </a:ext>
            </a:extLst>
          </p:cNvPr>
          <p:cNvSpPr txBox="1"/>
          <p:nvPr/>
        </p:nvSpPr>
        <p:spPr>
          <a:xfrm>
            <a:off x="683568" y="6168336"/>
            <a:ext cx="3096343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Inferior laryngeal vessels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B3F7F-C7BD-4C6E-AADA-B3D7E492D675}"/>
              </a:ext>
            </a:extLst>
          </p:cNvPr>
          <p:cNvSpPr txBox="1"/>
          <p:nvPr/>
        </p:nvSpPr>
        <p:spPr>
          <a:xfrm>
            <a:off x="408347" y="1176366"/>
            <a:ext cx="2744067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Levator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0850A-D267-45A7-96AF-CF589B765513}"/>
              </a:ext>
            </a:extLst>
          </p:cNvPr>
          <p:cNvSpPr txBox="1"/>
          <p:nvPr/>
        </p:nvSpPr>
        <p:spPr>
          <a:xfrm>
            <a:off x="5982479" y="846604"/>
            <a:ext cx="2744067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Tensor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3DC984F-6E9D-4308-9F62-201601143D96}"/>
              </a:ext>
            </a:extLst>
          </p:cNvPr>
          <p:cNvSpPr/>
          <p:nvPr/>
        </p:nvSpPr>
        <p:spPr>
          <a:xfrm rot="1850995">
            <a:off x="4540310" y="1055901"/>
            <a:ext cx="724276" cy="2409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6AAED355-C97C-40EA-B02E-5E5E70076927}"/>
              </a:ext>
            </a:extLst>
          </p:cNvPr>
          <p:cNvSpPr/>
          <p:nvPr/>
        </p:nvSpPr>
        <p:spPr>
          <a:xfrm>
            <a:off x="6296740" y="1465491"/>
            <a:ext cx="2704385" cy="1010597"/>
          </a:xfrm>
          <a:prstGeom prst="callout1">
            <a:avLst>
              <a:gd name="adj1" fmla="val 27286"/>
              <a:gd name="adj2" fmla="val -2591"/>
              <a:gd name="adj3" fmla="val -20661"/>
              <a:gd name="adj4" fmla="val -4535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</a:t>
            </a:r>
            <a:r>
              <a:rPr lang="en-US" sz="2800" b="1" dirty="0">
                <a:solidFill>
                  <a:schemeClr val="bg1"/>
                </a:solidFill>
              </a:rPr>
              <a:t>ustachian tube</a:t>
            </a:r>
            <a:endParaRPr lang="en-US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72D396-439E-43D4-9630-DC3CB973755E}"/>
              </a:ext>
            </a:extLst>
          </p:cNvPr>
          <p:cNvSpPr txBox="1"/>
          <p:nvPr/>
        </p:nvSpPr>
        <p:spPr>
          <a:xfrm>
            <a:off x="539552" y="846604"/>
            <a:ext cx="29686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C304FB-D19C-4D7C-A3FF-67CBD149CFA4}"/>
              </a:ext>
            </a:extLst>
          </p:cNvPr>
          <p:cNvSpPr txBox="1"/>
          <p:nvPr/>
        </p:nvSpPr>
        <p:spPr>
          <a:xfrm>
            <a:off x="4932040" y="580526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97A2F7-6699-4FE5-BE10-30313A9C97A5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78373-3A2C-40FB-9BDC-F4749D80D39C}"/>
              </a:ext>
            </a:extLst>
          </p:cNvPr>
          <p:cNvSpPr/>
          <p:nvPr/>
        </p:nvSpPr>
        <p:spPr>
          <a:xfrm>
            <a:off x="5982479" y="2476087"/>
            <a:ext cx="3110132" cy="4497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First gap:</a:t>
            </a:r>
            <a:endParaRPr lang="en-US" sz="21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2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palati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muscles; Tensor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palati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muscle &amp;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palati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muscle.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2 ascending arteries; ascending palatine (facial artery) and ascending pharyngeal arteries (ECA).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Eustachian tube</a:t>
            </a:r>
            <a:endParaRPr lang="en-US" sz="21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9E6379-16DC-4A92-AC12-F8A3602F5C00}"/>
              </a:ext>
            </a:extLst>
          </p:cNvPr>
          <p:cNvSpPr txBox="1"/>
          <p:nvPr/>
        </p:nvSpPr>
        <p:spPr>
          <a:xfrm>
            <a:off x="261396" y="1700809"/>
            <a:ext cx="17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2</a:t>
            </a:r>
            <a:r>
              <a:rPr lang="en-US" sz="2400" b="1" baseline="30000" dirty="0">
                <a:solidFill>
                  <a:srgbClr val="FF0000"/>
                </a:solidFill>
              </a:rPr>
              <a:t>nd</a:t>
            </a:r>
            <a:r>
              <a:rPr lang="en-US" sz="2400" b="1" dirty="0">
                <a:solidFill>
                  <a:srgbClr val="FF0000"/>
                </a:solidFill>
              </a:rPr>
              <a:t> gap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87CEA4-D08C-4017-947E-8B76343F0806}"/>
              </a:ext>
            </a:extLst>
          </p:cNvPr>
          <p:cNvSpPr txBox="1"/>
          <p:nvPr/>
        </p:nvSpPr>
        <p:spPr>
          <a:xfrm>
            <a:off x="214313" y="3505957"/>
            <a:ext cx="1784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3rd gap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9CAC2F-E244-4B9B-965D-F8AA0B0A7CD0}"/>
              </a:ext>
            </a:extLst>
          </p:cNvPr>
          <p:cNvSpPr txBox="1"/>
          <p:nvPr/>
        </p:nvSpPr>
        <p:spPr>
          <a:xfrm>
            <a:off x="0" y="6099148"/>
            <a:ext cx="951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b="1" baseline="30000" dirty="0">
                <a:solidFill>
                  <a:srgbClr val="FF0000"/>
                </a:solidFill>
              </a:rPr>
              <a:t>th</a:t>
            </a:r>
            <a:r>
              <a:rPr lang="en-US" sz="2400" b="1" dirty="0">
                <a:solidFill>
                  <a:srgbClr val="FF0000"/>
                </a:solidFill>
              </a:rPr>
              <a:t> gap</a:t>
            </a:r>
          </a:p>
        </p:txBody>
      </p:sp>
    </p:spTree>
    <p:extLst>
      <p:ext uri="{BB962C8B-B14F-4D97-AF65-F5344CB8AC3E}">
        <p14:creationId xmlns:p14="http://schemas.microsoft.com/office/powerpoint/2010/main" val="136085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AF7741-8E6C-4303-AAEE-313E3833C39A}"/>
              </a:ext>
            </a:extLst>
          </p:cNvPr>
          <p:cNvSpPr/>
          <p:nvPr/>
        </p:nvSpPr>
        <p:spPr>
          <a:xfrm>
            <a:off x="179512" y="116632"/>
            <a:ext cx="8856984" cy="640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Wingdings" panose="05000000000000000000" pitchFamily="2" charset="2"/>
              <a:buChar char=""/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Gaps in the lateral wall of the pharynx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First gap: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between base of skull and upper border of superior constrictor muscle. 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contains: </a:t>
            </a:r>
            <a:endParaRPr lang="en-US" sz="2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1)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n-US" sz="2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palati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 muscles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; Tensor </a:t>
            </a:r>
            <a:r>
              <a:rPr lang="en-US" sz="2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palati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muscle, and </a:t>
            </a:r>
            <a:r>
              <a:rPr lang="en-US" sz="22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levator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palati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muscle.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2)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2 ascending arteries;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ascending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palatine (facial artery) and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ascending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pharyngeal arteries (ECA).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3) Eustachian 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tube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 (hidden between the 2 muscles).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Second gap: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between superior and middle constrictor muscles.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contains: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1) stylopharyngeus muscle. 2) glossopharyngeal nerve.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3) Third gap: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between middle and inferior constrictor muscles.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contains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1) Superior laryngeal vessels. 2) Internal laryngeal nerve.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9906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4) The fourth gap: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below lower border of inferior constrictor muscle,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0" algn="l"/>
                <a:tab pos="1003935" algn="l"/>
              </a:tabLst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It contains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1) Inferior laryng­eal vessels. 2) Recurrent laryngeal nerve. 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3072D2-1D6A-4F69-8299-D9C1CF63170C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1812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39288" t="5902" r="33040" b="8464"/>
          <a:stretch>
            <a:fillRect/>
          </a:stretch>
        </p:blipFill>
        <p:spPr bwMode="auto">
          <a:xfrm>
            <a:off x="714348" y="214290"/>
            <a:ext cx="3643338" cy="633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4714876" y="3357562"/>
            <a:ext cx="3169492" cy="503486"/>
          </a:xfrm>
          <a:prstGeom prst="callout2">
            <a:avLst>
              <a:gd name="adj1" fmla="val 59240"/>
              <a:gd name="adj2" fmla="val 95825"/>
              <a:gd name="adj3" fmla="val 1017"/>
              <a:gd name="adj4" fmla="val 98545"/>
              <a:gd name="adj5" fmla="val 51987"/>
              <a:gd name="adj6" fmla="val 160918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Stylopharyngeus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5286380" y="2357430"/>
            <a:ext cx="3030036" cy="639522"/>
          </a:xfrm>
          <a:prstGeom prst="callout2">
            <a:avLst>
              <a:gd name="adj1" fmla="val 58230"/>
              <a:gd name="adj2" fmla="val 93028"/>
              <a:gd name="adj3" fmla="val 1017"/>
              <a:gd name="adj4" fmla="val 98545"/>
              <a:gd name="adj5" fmla="val 67536"/>
              <a:gd name="adj6" fmla="val 18260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Palatopharygeus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5143504" y="1571612"/>
            <a:ext cx="3316928" cy="561244"/>
          </a:xfrm>
          <a:prstGeom prst="callout2">
            <a:avLst>
              <a:gd name="adj1" fmla="val 65221"/>
              <a:gd name="adj2" fmla="val 99034"/>
              <a:gd name="adj3" fmla="val 1017"/>
              <a:gd name="adj4" fmla="val 98545"/>
              <a:gd name="adj5" fmla="val 61876"/>
              <a:gd name="adj6" fmla="val 172676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Salpingopharyngeus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779912" y="214290"/>
            <a:ext cx="5286412" cy="1143000"/>
          </a:xfrm>
          <a:prstGeom prst="rect">
            <a:avLst/>
          </a:prstGeom>
          <a:noFill/>
          <a:ln>
            <a:noFill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/>
                <a:solidFill>
                  <a:srgbClr val="0000FF"/>
                </a:solidFill>
                <a:effectLst>
                  <a:reflection blurRad="10000" stA="55000" endPos="48000" dist="5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Internal (Longitudinal) Muscles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B30666-9F60-4498-8703-12AB44234DF7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9542BB-4F9B-414D-A4C4-459C0BE34556}"/>
              </a:ext>
            </a:extLst>
          </p:cNvPr>
          <p:cNvSpPr/>
          <p:nvPr/>
        </p:nvSpPr>
        <p:spPr>
          <a:xfrm>
            <a:off x="0" y="0"/>
            <a:ext cx="8928992" cy="769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Stylopharyngeus muscle</a:t>
            </a:r>
            <a:endParaRPr lang="en-US" sz="2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129540" algn="l"/>
                <a:tab pos="186690" algn="l"/>
                <a:tab pos="457200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from the styloid process. </a:t>
            </a:r>
          </a:p>
          <a:p>
            <a:pPr marL="342900" lvl="0" indent="-342900" algn="just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129540" algn="l"/>
                <a:tab pos="186690" algn="l"/>
                <a:tab pos="457200" algn="l"/>
              </a:tabLst>
            </a:pP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Course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It descends obliquely downwards and forwards 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internal and external carotid arteries with the glossopharyngeal nerve. Then, 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between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superior and middle constrictors muscles.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Palatopharyngeus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</a:t>
            </a:r>
            <a:endParaRPr lang="en-US" sz="2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from upper surface of the palatine aponeurosis.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2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</a:t>
            </a:r>
            <a:r>
              <a:rPr lang="en-US" sz="23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Salpingopharyngeus</a:t>
            </a:r>
            <a:r>
              <a:rPr lang="en-US" sz="23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</a:t>
            </a:r>
            <a:endParaRPr lang="en-US" sz="23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</a:t>
            </a:r>
            <a:r>
              <a:rPr lang="en-US" sz="23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arises from the cartilaginous part of auditory tube.</a:t>
            </a:r>
          </a:p>
          <a:p>
            <a:pPr marL="342900" lvl="0" indent="-342900" algn="justLow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Insertion</a:t>
            </a:r>
            <a:r>
              <a:rPr lang="en-US" sz="23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 three muscles end into the posterior border of the thyroid cartilage and wall of the pharynx.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They Elevation of the larynx &amp; pharynx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Palatopharyngeus</a:t>
            </a:r>
            <a:r>
              <a:rPr lang="en-US" alt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both muscles </a:t>
            </a: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close oropharyngeal isthmus</a:t>
            </a:r>
          </a:p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3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Salpingopharyngeus</a:t>
            </a:r>
            <a:r>
              <a:rPr lang="en-US" sz="23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Keep the Eustachian tube patent</a:t>
            </a:r>
            <a:endParaRPr lang="en-US" alt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Low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25000"/>
              </a:lnSpc>
              <a:tabLst>
                <a:tab pos="457200" algn="l"/>
              </a:tabLst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E5B003-45CB-4D94-8FFB-33C4E26D94F6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54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35968" t="13780" r="25842" b="17317"/>
          <a:stretch>
            <a:fillRect/>
          </a:stretch>
        </p:blipFill>
        <p:spPr bwMode="auto">
          <a:xfrm>
            <a:off x="714348" y="732330"/>
            <a:ext cx="5602704" cy="568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13"/>
          <p:cNvSpPr>
            <a:spLocks/>
          </p:cNvSpPr>
          <p:nvPr/>
        </p:nvSpPr>
        <p:spPr bwMode="auto">
          <a:xfrm flipH="1">
            <a:off x="6286512" y="142852"/>
            <a:ext cx="2214578" cy="1557956"/>
          </a:xfrm>
          <a:prstGeom prst="callout2">
            <a:avLst>
              <a:gd name="adj1" fmla="val 48724"/>
              <a:gd name="adj2" fmla="val 100135"/>
              <a:gd name="adj3" fmla="val 101315"/>
              <a:gd name="adj4" fmla="val 101067"/>
              <a:gd name="adj5" fmla="val 110167"/>
              <a:gd name="adj6" fmla="val 165674"/>
            </a:avLst>
          </a:prstGeom>
          <a:solidFill>
            <a:schemeClr val="bg1"/>
          </a:solidFill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Pharyngeal  tonsil</a:t>
            </a:r>
          </a:p>
          <a:p>
            <a:pPr algn="ctr">
              <a:spcBef>
                <a:spcPct val="50000"/>
              </a:spcBef>
            </a:pPr>
            <a:r>
              <a:rPr lang="en-US" altLang="zh-CN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  <a:ea typeface="SimSun" pitchFamily="2" charset="-122"/>
              </a:rPr>
              <a:t>Adenoid</a:t>
            </a: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 flipH="1">
            <a:off x="6357950" y="3429000"/>
            <a:ext cx="2143140" cy="1000132"/>
          </a:xfrm>
          <a:prstGeom prst="callout2">
            <a:avLst>
              <a:gd name="adj1" fmla="val -1766"/>
              <a:gd name="adj2" fmla="val 102045"/>
              <a:gd name="adj3" fmla="val 56283"/>
              <a:gd name="adj4" fmla="val 100430"/>
              <a:gd name="adj5" fmla="val -119607"/>
              <a:gd name="adj6" fmla="val 189718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Tubal elevation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0" y="1988840"/>
            <a:ext cx="2357454" cy="1000132"/>
          </a:xfrm>
          <a:prstGeom prst="callout2">
            <a:avLst>
              <a:gd name="adj1" fmla="val 52265"/>
              <a:gd name="adj2" fmla="val 3918"/>
              <a:gd name="adj3" fmla="val 88443"/>
              <a:gd name="adj4" fmla="val -79009"/>
              <a:gd name="adj5" fmla="val 46579"/>
              <a:gd name="adj6" fmla="val -82504"/>
            </a:avLst>
          </a:prstGeom>
          <a:solidFill>
            <a:schemeClr val="bg1"/>
          </a:solidFill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Opening of auditory tube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6286512" y="4643446"/>
            <a:ext cx="2500330" cy="928694"/>
          </a:xfrm>
          <a:prstGeom prst="callout2">
            <a:avLst>
              <a:gd name="adj1" fmla="val -1766"/>
              <a:gd name="adj2" fmla="val 102045"/>
              <a:gd name="adj3" fmla="val 50949"/>
              <a:gd name="adj4" fmla="val 101704"/>
              <a:gd name="adj5" fmla="val -180126"/>
              <a:gd name="adj6" fmla="val 164791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Salpingophary-geal</a:t>
            </a:r>
            <a:r>
              <a:rPr lang="en-US" sz="2800" b="1" dirty="0">
                <a:solidFill>
                  <a:srgbClr val="0000FF"/>
                </a:solidFill>
              </a:rPr>
              <a:t> fold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6286512" y="2143116"/>
            <a:ext cx="2143140" cy="1000132"/>
          </a:xfrm>
          <a:prstGeom prst="callout2">
            <a:avLst>
              <a:gd name="adj1" fmla="val 963"/>
              <a:gd name="adj2" fmla="val 101408"/>
              <a:gd name="adj3" fmla="val 48096"/>
              <a:gd name="adj4" fmla="val 99793"/>
              <a:gd name="adj5" fmla="val 19581"/>
              <a:gd name="adj6" fmla="val 165519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2060"/>
                </a:solidFill>
              </a:rPr>
              <a:t>Pharyngeal  recess</a:t>
            </a:r>
            <a:endParaRPr lang="en-US" altLang="zh-CN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403648" y="0"/>
            <a:ext cx="3805594" cy="707886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Nasopharynx</a:t>
            </a:r>
            <a:endParaRPr lang="en-US" altLang="zh-C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BC1CF4F5-D80C-488E-ABD3-F54029F6A4DB}"/>
              </a:ext>
            </a:extLst>
          </p:cNvPr>
          <p:cNvSpPr>
            <a:spLocks/>
          </p:cNvSpPr>
          <p:nvPr/>
        </p:nvSpPr>
        <p:spPr bwMode="auto">
          <a:xfrm flipH="1">
            <a:off x="6286512" y="5763985"/>
            <a:ext cx="2500330" cy="928694"/>
          </a:xfrm>
          <a:prstGeom prst="callout2">
            <a:avLst>
              <a:gd name="adj1" fmla="val -1766"/>
              <a:gd name="adj2" fmla="val 102045"/>
              <a:gd name="adj3" fmla="val 50949"/>
              <a:gd name="adj4" fmla="val 101704"/>
              <a:gd name="adj5" fmla="val -205025"/>
              <a:gd name="adj6" fmla="val 160538"/>
            </a:avLst>
          </a:prstGeom>
          <a:solidFill>
            <a:schemeClr val="bg1"/>
          </a:solidFill>
          <a:ln w="3810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Pharyngeal isthmus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F8B771-B306-48B5-BA0A-FB26792ED2EB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B09E39-713F-4293-A571-F06693ABC986}"/>
              </a:ext>
            </a:extLst>
          </p:cNvPr>
          <p:cNvSpPr/>
          <p:nvPr/>
        </p:nvSpPr>
        <p:spPr>
          <a:xfrm>
            <a:off x="107504" y="116632"/>
            <a:ext cx="8856984" cy="640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tabLst>
                <a:tab pos="685800" algn="l"/>
              </a:tabLst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	Nasopharynx: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tabLst>
                <a:tab pos="571500" algn="l"/>
                <a:tab pos="6858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the upper part of the pharynx (behind nasal cavity)</a:t>
            </a: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571500" algn="l"/>
                <a:tab pos="685800" algn="l"/>
              </a:tabLst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Features of the nasopharynx: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5000"/>
              </a:lnSpc>
              <a:tabLst>
                <a:tab pos="6858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Opening of the auditory tube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(one on each side) </a:t>
            </a:r>
          </a:p>
          <a:p>
            <a:pPr>
              <a:lnSpc>
                <a:spcPct val="125000"/>
              </a:lnSpc>
              <a:tabLst>
                <a:tab pos="6858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connects the nasopharynx with the middle ear cavity.</a:t>
            </a:r>
          </a:p>
          <a:p>
            <a:pPr>
              <a:lnSpc>
                <a:spcPct val="125000"/>
              </a:lnSpc>
              <a:tabLst>
                <a:tab pos="6858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Tubal elevation</a:t>
            </a:r>
            <a:r>
              <a:rPr lang="en-US" sz="2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upper and posterior lips of opening of auditory tube.</a:t>
            </a:r>
          </a:p>
          <a:p>
            <a:pPr>
              <a:lnSpc>
                <a:spcPct val="125000"/>
              </a:lnSpc>
              <a:tabLst>
                <a:tab pos="6858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</a:t>
            </a:r>
            <a:r>
              <a:rPr lang="en-US" sz="22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Salpingopharyngeal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fold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salpingopharyngeus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muscle.</a:t>
            </a:r>
          </a:p>
          <a:p>
            <a:pPr>
              <a:lnSpc>
                <a:spcPct val="125000"/>
              </a:lnSpc>
              <a:tabLst>
                <a:tab pos="685800" algn="l"/>
              </a:tabLst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Pharyngeal recess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narrow space behind the </a:t>
            </a:r>
            <a:r>
              <a:rPr lang="en-US" sz="2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salpingopharyngeal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fold.</a:t>
            </a:r>
          </a:p>
          <a:p>
            <a:pPr>
              <a:lnSpc>
                <a:spcPct val="125000"/>
              </a:lnSpc>
              <a:tabLst>
                <a:tab pos="685800" algn="l"/>
              </a:tabLst>
            </a:pP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 Pharyngeal tonsil (Adenoid):</a:t>
            </a:r>
            <a:endParaRPr lang="en-US" sz="2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tabLst>
                <a:tab pos="6858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is a collection of lymphoid tissue in the mucus membrane in the posterior wall.</a:t>
            </a:r>
          </a:p>
          <a:p>
            <a:pPr algn="just">
              <a:lnSpc>
                <a:spcPct val="125000"/>
              </a:lnSpc>
              <a:tabLst>
                <a:tab pos="685800" algn="l"/>
              </a:tabLs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pharyngeal tonsil is more developed in children, where it may become enlarged to form 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adenoids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 It causes snoring during sleep</a:t>
            </a:r>
            <a:endParaRPr lang="en-US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C8F19E-5BB1-44DD-A5E4-A4EA0889E327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3764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35968" t="13780" r="25842" b="17317"/>
          <a:stretch>
            <a:fillRect/>
          </a:stretch>
        </p:blipFill>
        <p:spPr bwMode="auto">
          <a:xfrm>
            <a:off x="2500298" y="785794"/>
            <a:ext cx="5602704" cy="568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285720" y="1571612"/>
            <a:ext cx="2428892" cy="1071570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246360"/>
              <a:gd name="adj6" fmla="val -114253"/>
            </a:avLst>
          </a:prstGeom>
          <a:solidFill>
            <a:schemeClr val="bg1"/>
          </a:solidFill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Palatoglossal </a:t>
            </a:r>
            <a:r>
              <a:rPr lang="en-US" sz="3200" b="1" dirty="0">
                <a:solidFill>
                  <a:srgbClr val="0000FF"/>
                </a:solidFill>
              </a:rPr>
              <a:t> fold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7022584" y="3627420"/>
            <a:ext cx="2121416" cy="1313748"/>
          </a:xfrm>
          <a:prstGeom prst="callout2">
            <a:avLst>
              <a:gd name="adj1" fmla="val 65878"/>
              <a:gd name="adj2" fmla="val 91134"/>
              <a:gd name="adj3" fmla="val 66785"/>
              <a:gd name="adj4" fmla="val 107206"/>
              <a:gd name="adj5" fmla="val 41419"/>
              <a:gd name="adj6" fmla="val 150540"/>
            </a:avLst>
          </a:prstGeom>
          <a:solidFill>
            <a:schemeClr val="bg1"/>
          </a:solidFill>
          <a:ln w="5715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Palatine tonsil</a:t>
            </a:r>
            <a:endParaRPr lang="en-US" altLang="zh-CN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flipH="1">
            <a:off x="6072198" y="5572140"/>
            <a:ext cx="2786082" cy="1000132"/>
          </a:xfrm>
          <a:prstGeom prst="callout2">
            <a:avLst>
              <a:gd name="adj1" fmla="val 38015"/>
              <a:gd name="adj2" fmla="val 99012"/>
              <a:gd name="adj3" fmla="val 7341"/>
              <a:gd name="adj4" fmla="val 96488"/>
              <a:gd name="adj5" fmla="val -108812"/>
              <a:gd name="adj6" fmla="val 88659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Palatopharyngeal fold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500298" y="-37152"/>
            <a:ext cx="3350176" cy="64633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Oropharynx</a:t>
            </a:r>
            <a:endParaRPr lang="en-US" altLang="zh-CN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9" name="AutoShape 13">
            <a:extLst>
              <a:ext uri="{FF2B5EF4-FFF2-40B4-BE49-F238E27FC236}">
                <a16:creationId xmlns:a16="http://schemas.microsoft.com/office/drawing/2014/main" id="{743C55F1-3EAD-4E74-8475-16B9B8CC4418}"/>
              </a:ext>
            </a:extLst>
          </p:cNvPr>
          <p:cNvSpPr>
            <a:spLocks/>
          </p:cNvSpPr>
          <p:nvPr/>
        </p:nvSpPr>
        <p:spPr bwMode="auto">
          <a:xfrm flipH="1">
            <a:off x="6736864" y="117378"/>
            <a:ext cx="2121416" cy="983602"/>
          </a:xfrm>
          <a:prstGeom prst="callout2">
            <a:avLst>
              <a:gd name="adj1" fmla="val 37813"/>
              <a:gd name="adj2" fmla="val 81375"/>
              <a:gd name="adj3" fmla="val 90424"/>
              <a:gd name="adj4" fmla="val 103140"/>
              <a:gd name="adj5" fmla="val 355347"/>
              <a:gd name="adj6" fmla="val 104183"/>
            </a:avLst>
          </a:prstGeom>
          <a:noFill/>
          <a:ln w="5715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Isthmus</a:t>
            </a:r>
            <a:endParaRPr lang="en-US" altLang="zh-CN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BFACF3-671A-448B-B102-6EFA7C90F8AF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 l="34859" t="11806" r="36908" b="8464"/>
          <a:stretch>
            <a:fillRect/>
          </a:stretch>
        </p:blipFill>
        <p:spPr bwMode="auto">
          <a:xfrm>
            <a:off x="3348507" y="116633"/>
            <a:ext cx="3887789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7452320" y="4221088"/>
            <a:ext cx="1214446" cy="571504"/>
          </a:xfrm>
          <a:prstGeom prst="callout2">
            <a:avLst>
              <a:gd name="adj1" fmla="val 95491"/>
              <a:gd name="adj2" fmla="val 95611"/>
              <a:gd name="adj3" fmla="val 1017"/>
              <a:gd name="adj4" fmla="val 98545"/>
              <a:gd name="adj5" fmla="val -265575"/>
              <a:gd name="adj6" fmla="val 273134"/>
            </a:avLst>
          </a:prstGeom>
          <a:solidFill>
            <a:schemeClr val="bg1"/>
          </a:solidFill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uvula</a:t>
            </a: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>
            <a:off x="346401" y="4797728"/>
            <a:ext cx="2786082" cy="940094"/>
          </a:xfrm>
          <a:prstGeom prst="callout2">
            <a:avLst>
              <a:gd name="adj1" fmla="val 8363"/>
              <a:gd name="adj2" fmla="val 96351"/>
              <a:gd name="adj3" fmla="val -86558"/>
              <a:gd name="adj4" fmla="val 152371"/>
              <a:gd name="adj5" fmla="val -236722"/>
              <a:gd name="adj6" fmla="val 158942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palatopharyngeal fold</a:t>
            </a: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 flipH="1">
            <a:off x="285720" y="2348880"/>
            <a:ext cx="2428892" cy="1071570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21910"/>
              <a:gd name="adj6" fmla="val -70463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Palatoglossal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fold</a:t>
            </a:r>
            <a:endParaRPr kumimoji="0" lang="en-US" altLang="zh-CN" sz="32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 flipH="1">
            <a:off x="182362" y="3789040"/>
            <a:ext cx="2786082" cy="571504"/>
          </a:xfrm>
          <a:prstGeom prst="callout2">
            <a:avLst>
              <a:gd name="adj1" fmla="val 30262"/>
              <a:gd name="adj2" fmla="val 5002"/>
              <a:gd name="adj3" fmla="val -23681"/>
              <a:gd name="adj4" fmla="val -40995"/>
              <a:gd name="adj5" fmla="val -176312"/>
              <a:gd name="adj6" fmla="val -56255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Arial" pitchFamily="34" charset="0"/>
              </a:rPr>
              <a:t>Palatine tonsil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C7A87-BCBA-461F-937C-3BA3838126E1}"/>
              </a:ext>
            </a:extLst>
          </p:cNvPr>
          <p:cNvSpPr txBox="1"/>
          <p:nvPr/>
        </p:nvSpPr>
        <p:spPr>
          <a:xfrm>
            <a:off x="2575750" y="5885823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Palatine tonsil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C3E5F7-8794-4024-833C-D5CB700D8DA8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D2F2AE-F521-4B14-9F79-DC132714AE06}"/>
              </a:ext>
            </a:extLst>
          </p:cNvPr>
          <p:cNvSpPr/>
          <p:nvPr/>
        </p:nvSpPr>
        <p:spPr>
          <a:xfrm>
            <a:off x="179512" y="260648"/>
            <a:ext cx="878497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	</a:t>
            </a: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OROPHARYNX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571500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- It is the part of the pharynx lying behind the oral cavity.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571500" algn="l"/>
              </a:tabLst>
            </a:pP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- It </a:t>
            </a: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extends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from the soft palate above to the upper border of the epiglottis below 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571500" algn="l"/>
              </a:tabLst>
            </a:pPr>
            <a:r>
              <a:rPr lang="en-US" sz="2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The lateral wall shows the following features: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5715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Palatoglossal arch (fold)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containing palatoglossus muscle.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5715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Palatopharyngeal arch (fold)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containing </a:t>
            </a:r>
            <a:r>
              <a:rPr lang="en-US" sz="26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palatopharyngeus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 muscle.</a:t>
            </a:r>
            <a:endParaRPr lang="en-US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Low">
              <a:lnSpc>
                <a:spcPct val="125000"/>
              </a:lnSpc>
              <a:tabLst>
                <a:tab pos="571500" algn="l"/>
              </a:tabLst>
            </a:pPr>
            <a:r>
              <a:rPr 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Tonsillar fossa.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Isthmus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(narrow area between </a:t>
            </a:r>
            <a:r>
              <a:rPr lang="en-US" sz="2600" b="1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naso</a:t>
            </a:r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and oropharynx) is closed during deglutition by elevation of the soft palate and contraction of the two palatopharyngeal muscles </a:t>
            </a:r>
            <a:endParaRPr lang="en-US" sz="2600" b="1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226457-9E69-4CD6-8499-09725F40A908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530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2267744" y="476672"/>
            <a:ext cx="5000659" cy="588008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539552" y="4797152"/>
            <a:ext cx="2140860" cy="936104"/>
          </a:xfrm>
          <a:prstGeom prst="callout2">
            <a:avLst>
              <a:gd name="adj1" fmla="val 357"/>
              <a:gd name="adj2" fmla="val -32"/>
              <a:gd name="adj3" fmla="val 64809"/>
              <a:gd name="adj4" fmla="val 518"/>
              <a:gd name="adj5" fmla="val -16280"/>
              <a:gd name="adj6" fmla="val -57474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Free medial surface</a:t>
            </a:r>
            <a:endParaRPr lang="en-US" altLang="zh-CN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 flipH="1">
            <a:off x="539552" y="3573016"/>
            <a:ext cx="2140860" cy="936104"/>
          </a:xfrm>
          <a:prstGeom prst="callout2">
            <a:avLst>
              <a:gd name="adj1" fmla="val 12406"/>
              <a:gd name="adj2" fmla="val -57394"/>
              <a:gd name="adj3" fmla="val 82343"/>
              <a:gd name="adj4" fmla="val 5395"/>
              <a:gd name="adj5" fmla="val 70985"/>
              <a:gd name="adj6" fmla="val -56535"/>
            </a:avLst>
          </a:prstGeom>
          <a:noFill/>
          <a:ln w="38100">
            <a:solidFill>
              <a:srgbClr val="00FF00"/>
            </a:solidFill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Tonsillar crypts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323528" y="1700808"/>
            <a:ext cx="2357454" cy="928694"/>
          </a:xfrm>
          <a:prstGeom prst="callout2">
            <a:avLst>
              <a:gd name="adj1" fmla="val 51881"/>
              <a:gd name="adj2" fmla="val 29588"/>
              <a:gd name="adj3" fmla="val 73705"/>
              <a:gd name="adj4" fmla="val 13921"/>
              <a:gd name="adj5" fmla="val 111631"/>
              <a:gd name="adj6" fmla="val -75991"/>
            </a:avLst>
          </a:prstGeom>
          <a:noFill/>
          <a:ln w="38100">
            <a:solidFill>
              <a:srgbClr val="FF00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n w="11430"/>
                <a:solidFill>
                  <a:srgbClr val="C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Intratonsillar cleft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332656"/>
            <a:ext cx="4127925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C00000"/>
                </a:solidFill>
              </a:rPr>
              <a:t>The palatine tonsil</a:t>
            </a:r>
            <a:endParaRPr lang="en-US" altLang="zh-CN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4219" y="5622339"/>
            <a:ext cx="4127941" cy="8309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b="1" dirty="0">
                <a:ln w="11430"/>
                <a:solidFill>
                  <a:srgbClr val="80008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Covered by fibrous sheet (Capsule of tonsil)</a:t>
            </a:r>
            <a:endParaRPr lang="en-US" altLang="zh-CN" sz="24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488675" y="1124744"/>
            <a:ext cx="664191" cy="3195851"/>
          </a:xfrm>
          <a:custGeom>
            <a:avLst/>
            <a:gdLst>
              <a:gd name="connsiteX0" fmla="*/ 420806 w 664191"/>
              <a:gd name="connsiteY0" fmla="*/ 234286 h 3195851"/>
              <a:gd name="connsiteX1" fmla="*/ 639170 w 664191"/>
              <a:gd name="connsiteY1" fmla="*/ 84161 h 3195851"/>
              <a:gd name="connsiteX2" fmla="*/ 570931 w 664191"/>
              <a:gd name="connsiteY2" fmla="*/ 739254 h 3195851"/>
              <a:gd name="connsiteX3" fmla="*/ 475397 w 664191"/>
              <a:gd name="connsiteY3" fmla="*/ 1612710 h 3195851"/>
              <a:gd name="connsiteX4" fmla="*/ 407158 w 664191"/>
              <a:gd name="connsiteY4" fmla="*/ 2185916 h 3195851"/>
              <a:gd name="connsiteX5" fmla="*/ 297976 w 664191"/>
              <a:gd name="connsiteY5" fmla="*/ 2731827 h 3195851"/>
              <a:gd name="connsiteX6" fmla="*/ 297976 w 664191"/>
              <a:gd name="connsiteY6" fmla="*/ 2963839 h 3195851"/>
              <a:gd name="connsiteX7" fmla="*/ 284328 w 664191"/>
              <a:gd name="connsiteY7" fmla="*/ 3127612 h 3195851"/>
              <a:gd name="connsiteX8" fmla="*/ 25021 w 664191"/>
              <a:gd name="connsiteY8" fmla="*/ 3073021 h 3195851"/>
              <a:gd name="connsiteX9" fmla="*/ 134203 w 664191"/>
              <a:gd name="connsiteY9" fmla="*/ 2390633 h 3195851"/>
              <a:gd name="connsiteX10" fmla="*/ 202441 w 664191"/>
              <a:gd name="connsiteY10" fmla="*/ 1653654 h 3195851"/>
              <a:gd name="connsiteX11" fmla="*/ 325271 w 664191"/>
              <a:gd name="connsiteY11" fmla="*/ 1039504 h 3195851"/>
              <a:gd name="connsiteX12" fmla="*/ 366215 w 664191"/>
              <a:gd name="connsiteY12" fmla="*/ 548185 h 3195851"/>
              <a:gd name="connsiteX13" fmla="*/ 379862 w 664191"/>
              <a:gd name="connsiteY13" fmla="*/ 275230 h 3195851"/>
              <a:gd name="connsiteX14" fmla="*/ 420806 w 664191"/>
              <a:gd name="connsiteY14" fmla="*/ 234286 h 31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4191" h="3195851">
                <a:moveTo>
                  <a:pt x="420806" y="234286"/>
                </a:moveTo>
                <a:cubicBezTo>
                  <a:pt x="464024" y="202441"/>
                  <a:pt x="614149" y="0"/>
                  <a:pt x="639170" y="84161"/>
                </a:cubicBezTo>
                <a:cubicBezTo>
                  <a:pt x="664191" y="168322"/>
                  <a:pt x="598226" y="484496"/>
                  <a:pt x="570931" y="739254"/>
                </a:cubicBezTo>
                <a:cubicBezTo>
                  <a:pt x="543636" y="994012"/>
                  <a:pt x="502692" y="1371600"/>
                  <a:pt x="475397" y="1612710"/>
                </a:cubicBezTo>
                <a:cubicBezTo>
                  <a:pt x="448102" y="1853820"/>
                  <a:pt x="436728" y="1999397"/>
                  <a:pt x="407158" y="2185916"/>
                </a:cubicBezTo>
                <a:cubicBezTo>
                  <a:pt x="377588" y="2372436"/>
                  <a:pt x="316173" y="2602173"/>
                  <a:pt x="297976" y="2731827"/>
                </a:cubicBezTo>
                <a:cubicBezTo>
                  <a:pt x="279779" y="2861481"/>
                  <a:pt x="300251" y="2897875"/>
                  <a:pt x="297976" y="2963839"/>
                </a:cubicBezTo>
                <a:cubicBezTo>
                  <a:pt x="295701" y="3029803"/>
                  <a:pt x="329820" y="3109415"/>
                  <a:pt x="284328" y="3127612"/>
                </a:cubicBezTo>
                <a:cubicBezTo>
                  <a:pt x="238836" y="3145809"/>
                  <a:pt x="50042" y="3195851"/>
                  <a:pt x="25021" y="3073021"/>
                </a:cubicBezTo>
                <a:cubicBezTo>
                  <a:pt x="0" y="2950191"/>
                  <a:pt x="104633" y="2627194"/>
                  <a:pt x="134203" y="2390633"/>
                </a:cubicBezTo>
                <a:cubicBezTo>
                  <a:pt x="163773" y="2154072"/>
                  <a:pt x="170596" y="1878842"/>
                  <a:pt x="202441" y="1653654"/>
                </a:cubicBezTo>
                <a:cubicBezTo>
                  <a:pt x="234286" y="1428466"/>
                  <a:pt x="297975" y="1223749"/>
                  <a:pt x="325271" y="1039504"/>
                </a:cubicBezTo>
                <a:cubicBezTo>
                  <a:pt x="352567" y="855259"/>
                  <a:pt x="357117" y="675564"/>
                  <a:pt x="366215" y="548185"/>
                </a:cubicBezTo>
                <a:cubicBezTo>
                  <a:pt x="375313" y="420806"/>
                  <a:pt x="366214" y="329821"/>
                  <a:pt x="379862" y="275230"/>
                </a:cubicBezTo>
                <a:cubicBezTo>
                  <a:pt x="393510" y="220639"/>
                  <a:pt x="377588" y="266131"/>
                  <a:pt x="420806" y="234286"/>
                </a:cubicBezTo>
                <a:close/>
              </a:path>
            </a:pathLst>
          </a:custGeom>
          <a:solidFill>
            <a:srgbClr val="FF3399"/>
          </a:solidFill>
          <a:ln w="57150" cmpd="thickThin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400" b="1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527344" y="4316944"/>
            <a:ext cx="402608" cy="1344304"/>
          </a:xfrm>
          <a:custGeom>
            <a:avLst/>
            <a:gdLst>
              <a:gd name="connsiteX0" fmla="*/ 259307 w 402608"/>
              <a:gd name="connsiteY0" fmla="*/ 136477 h 1344304"/>
              <a:gd name="connsiteX1" fmla="*/ 341193 w 402608"/>
              <a:gd name="connsiteY1" fmla="*/ 887104 h 1344304"/>
              <a:gd name="connsiteX2" fmla="*/ 368489 w 402608"/>
              <a:gd name="connsiteY2" fmla="*/ 1282889 h 1344304"/>
              <a:gd name="connsiteX3" fmla="*/ 136477 w 402608"/>
              <a:gd name="connsiteY3" fmla="*/ 1255594 h 1344304"/>
              <a:gd name="connsiteX4" fmla="*/ 95534 w 402608"/>
              <a:gd name="connsiteY4" fmla="*/ 873456 h 1344304"/>
              <a:gd name="connsiteX5" fmla="*/ 27295 w 402608"/>
              <a:gd name="connsiteY5" fmla="*/ 477671 h 1344304"/>
              <a:gd name="connsiteX6" fmla="*/ 27295 w 402608"/>
              <a:gd name="connsiteY6" fmla="*/ 272955 h 1344304"/>
              <a:gd name="connsiteX7" fmla="*/ 27295 w 402608"/>
              <a:gd name="connsiteY7" fmla="*/ 163773 h 1344304"/>
              <a:gd name="connsiteX8" fmla="*/ 40943 w 402608"/>
              <a:gd name="connsiteY8" fmla="*/ 54591 h 1344304"/>
              <a:gd name="connsiteX9" fmla="*/ 272955 w 402608"/>
              <a:gd name="connsiteY9" fmla="*/ 68238 h 1344304"/>
              <a:gd name="connsiteX10" fmla="*/ 259307 w 402608"/>
              <a:gd name="connsiteY10" fmla="*/ 136477 h 1344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2608" h="1344304">
                <a:moveTo>
                  <a:pt x="259307" y="136477"/>
                </a:moveTo>
                <a:cubicBezTo>
                  <a:pt x="270680" y="272954"/>
                  <a:pt x="322996" y="696035"/>
                  <a:pt x="341193" y="887104"/>
                </a:cubicBezTo>
                <a:cubicBezTo>
                  <a:pt x="359390" y="1078173"/>
                  <a:pt x="402608" y="1221474"/>
                  <a:pt x="368489" y="1282889"/>
                </a:cubicBezTo>
                <a:cubicBezTo>
                  <a:pt x="334370" y="1344304"/>
                  <a:pt x="181969" y="1323833"/>
                  <a:pt x="136477" y="1255594"/>
                </a:cubicBezTo>
                <a:cubicBezTo>
                  <a:pt x="90985" y="1187355"/>
                  <a:pt x="113731" y="1003110"/>
                  <a:pt x="95534" y="873456"/>
                </a:cubicBezTo>
                <a:cubicBezTo>
                  <a:pt x="77337" y="743802"/>
                  <a:pt x="38668" y="577754"/>
                  <a:pt x="27295" y="477671"/>
                </a:cubicBezTo>
                <a:cubicBezTo>
                  <a:pt x="15922" y="377588"/>
                  <a:pt x="27295" y="272955"/>
                  <a:pt x="27295" y="272955"/>
                </a:cubicBezTo>
                <a:cubicBezTo>
                  <a:pt x="27295" y="220639"/>
                  <a:pt x="25020" y="200167"/>
                  <a:pt x="27295" y="163773"/>
                </a:cubicBezTo>
                <a:cubicBezTo>
                  <a:pt x="29570" y="127379"/>
                  <a:pt x="0" y="70513"/>
                  <a:pt x="40943" y="54591"/>
                </a:cubicBezTo>
                <a:cubicBezTo>
                  <a:pt x="81886" y="38669"/>
                  <a:pt x="236561" y="52316"/>
                  <a:pt x="272955" y="68238"/>
                </a:cubicBezTo>
                <a:cubicBezTo>
                  <a:pt x="309349" y="84160"/>
                  <a:pt x="247934" y="0"/>
                  <a:pt x="259307" y="136477"/>
                </a:cubicBezTo>
                <a:close/>
              </a:path>
            </a:pathLst>
          </a:custGeom>
          <a:solidFill>
            <a:srgbClr val="FF3399"/>
          </a:solidFill>
          <a:ln w="57150" cmpd="thickThin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400" b="1" spc="50" dirty="0">
              <a:ln w="11430"/>
              <a:solidFill>
                <a:srgbClr val="0000FF"/>
              </a:solidFill>
            </a:endParaRPr>
          </a:p>
        </p:txBody>
      </p:sp>
      <p:sp>
        <p:nvSpPr>
          <p:cNvPr id="18" name="AutoShape 13"/>
          <p:cNvSpPr>
            <a:spLocks/>
          </p:cNvSpPr>
          <p:nvPr/>
        </p:nvSpPr>
        <p:spPr bwMode="auto">
          <a:xfrm flipH="1">
            <a:off x="6948264" y="980728"/>
            <a:ext cx="1800200" cy="936104"/>
          </a:xfrm>
          <a:prstGeom prst="callout2">
            <a:avLst>
              <a:gd name="adj1" fmla="val 29398"/>
              <a:gd name="adj2" fmla="val 87829"/>
              <a:gd name="adj3" fmla="val 30057"/>
              <a:gd name="adj4" fmla="val 115019"/>
              <a:gd name="adj5" fmla="val 96458"/>
              <a:gd name="adj6" fmla="val 156409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Superior constrictor   muscle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9" name="AutoShape 13"/>
          <p:cNvSpPr>
            <a:spLocks/>
          </p:cNvSpPr>
          <p:nvPr/>
        </p:nvSpPr>
        <p:spPr bwMode="auto">
          <a:xfrm>
            <a:off x="6392150" y="2428868"/>
            <a:ext cx="2500330" cy="928694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200404"/>
              <a:gd name="adj6" fmla="val -41171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1"/>
                </a:solidFill>
              </a:rPr>
              <a:t>Tonsillar branch of facial artery</a:t>
            </a:r>
            <a:endParaRPr lang="en-US" altLang="zh-CN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5" name="AutoShape 13"/>
          <p:cNvSpPr>
            <a:spLocks/>
          </p:cNvSpPr>
          <p:nvPr/>
        </p:nvSpPr>
        <p:spPr bwMode="auto">
          <a:xfrm>
            <a:off x="6937556" y="3973050"/>
            <a:ext cx="1656184" cy="928694"/>
          </a:xfrm>
          <a:prstGeom prst="callout2">
            <a:avLst>
              <a:gd name="adj1" fmla="val 58901"/>
              <a:gd name="adj2" fmla="val 16382"/>
              <a:gd name="adj3" fmla="val 57692"/>
              <a:gd name="adj4" fmla="val -3620"/>
              <a:gd name="adj5" fmla="val 36621"/>
              <a:gd name="adj6" fmla="val -34752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800080"/>
                </a:solidFill>
              </a:rPr>
              <a:t>facial artery</a:t>
            </a:r>
            <a:endParaRPr lang="en-US" altLang="zh-CN" sz="36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5148064" y="2060848"/>
            <a:ext cx="504056" cy="2016224"/>
          </a:xfrm>
          <a:custGeom>
            <a:avLst/>
            <a:gdLst>
              <a:gd name="connsiteX0" fmla="*/ 98853 w 444843"/>
              <a:gd name="connsiteY0" fmla="*/ 0 h 1886464"/>
              <a:gd name="connsiteX1" fmla="*/ 24713 w 444843"/>
              <a:gd name="connsiteY1" fmla="*/ 172994 h 1886464"/>
              <a:gd name="connsiteX2" fmla="*/ 247134 w 444843"/>
              <a:gd name="connsiteY2" fmla="*/ 667265 h 1886464"/>
              <a:gd name="connsiteX3" fmla="*/ 271848 w 444843"/>
              <a:gd name="connsiteY3" fmla="*/ 1482810 h 1886464"/>
              <a:gd name="connsiteX4" fmla="*/ 247134 w 444843"/>
              <a:gd name="connsiteY4" fmla="*/ 1853513 h 1886464"/>
              <a:gd name="connsiteX5" fmla="*/ 420129 w 444843"/>
              <a:gd name="connsiteY5" fmla="*/ 1285102 h 1886464"/>
              <a:gd name="connsiteX6" fmla="*/ 395416 w 444843"/>
              <a:gd name="connsiteY6" fmla="*/ 667265 h 1886464"/>
              <a:gd name="connsiteX7" fmla="*/ 222421 w 444843"/>
              <a:gd name="connsiteY7" fmla="*/ 271848 h 1886464"/>
              <a:gd name="connsiteX8" fmla="*/ 74140 w 444843"/>
              <a:gd name="connsiteY8" fmla="*/ 49427 h 1886464"/>
              <a:gd name="connsiteX9" fmla="*/ 24713 w 444843"/>
              <a:gd name="connsiteY9" fmla="*/ 49427 h 188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843" h="1886464">
                <a:moveTo>
                  <a:pt x="98853" y="0"/>
                </a:moveTo>
                <a:cubicBezTo>
                  <a:pt x="49426" y="30891"/>
                  <a:pt x="0" y="61783"/>
                  <a:pt x="24713" y="172994"/>
                </a:cubicBezTo>
                <a:cubicBezTo>
                  <a:pt x="49426" y="284205"/>
                  <a:pt x="205945" y="448962"/>
                  <a:pt x="247134" y="667265"/>
                </a:cubicBezTo>
                <a:cubicBezTo>
                  <a:pt x="288323" y="885568"/>
                  <a:pt x="271848" y="1285102"/>
                  <a:pt x="271848" y="1482810"/>
                </a:cubicBezTo>
                <a:cubicBezTo>
                  <a:pt x="271848" y="1680518"/>
                  <a:pt x="222421" y="1886464"/>
                  <a:pt x="247134" y="1853513"/>
                </a:cubicBezTo>
                <a:cubicBezTo>
                  <a:pt x="271847" y="1820562"/>
                  <a:pt x="395415" y="1482810"/>
                  <a:pt x="420129" y="1285102"/>
                </a:cubicBezTo>
                <a:cubicBezTo>
                  <a:pt x="444843" y="1087394"/>
                  <a:pt x="428367" y="836141"/>
                  <a:pt x="395416" y="667265"/>
                </a:cubicBezTo>
                <a:cubicBezTo>
                  <a:pt x="362465" y="498389"/>
                  <a:pt x="275967" y="374821"/>
                  <a:pt x="222421" y="271848"/>
                </a:cubicBezTo>
                <a:cubicBezTo>
                  <a:pt x="168875" y="168875"/>
                  <a:pt x="107091" y="86497"/>
                  <a:pt x="74140" y="49427"/>
                </a:cubicBezTo>
                <a:cubicBezTo>
                  <a:pt x="41189" y="12357"/>
                  <a:pt x="32951" y="30892"/>
                  <a:pt x="24713" y="49427"/>
                </a:cubicBezTo>
              </a:path>
            </a:pathLst>
          </a:cu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AutoShape 13"/>
          <p:cNvSpPr>
            <a:spLocks/>
          </p:cNvSpPr>
          <p:nvPr/>
        </p:nvSpPr>
        <p:spPr bwMode="auto">
          <a:xfrm flipH="1">
            <a:off x="323528" y="764704"/>
            <a:ext cx="2376264" cy="792088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208556"/>
              <a:gd name="adj6" fmla="val -111973"/>
            </a:avLst>
          </a:prstGeom>
          <a:noFill/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paratonsillar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vein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AutoShape 13"/>
          <p:cNvSpPr>
            <a:spLocks/>
          </p:cNvSpPr>
          <p:nvPr/>
        </p:nvSpPr>
        <p:spPr bwMode="auto">
          <a:xfrm>
            <a:off x="5796136" y="5517232"/>
            <a:ext cx="2140860" cy="936104"/>
          </a:xfrm>
          <a:prstGeom prst="callout2">
            <a:avLst>
              <a:gd name="adj1" fmla="val 357"/>
              <a:gd name="adj2" fmla="val -32"/>
              <a:gd name="adj3" fmla="val 2631"/>
              <a:gd name="adj4" fmla="val -2548"/>
              <a:gd name="adj5" fmla="val -117153"/>
              <a:gd name="adj6" fmla="val -26393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</a:rPr>
              <a:t>Deep lateral surface</a:t>
            </a:r>
            <a:endParaRPr lang="en-US" altLang="zh-CN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3140968"/>
            <a:ext cx="1106393" cy="5232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dirty="0">
                <a:ln w="11430"/>
                <a:solidFill>
                  <a:srgbClr val="80008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12-15</a:t>
            </a:r>
            <a:endParaRPr lang="en-US" altLang="zh-CN" sz="28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FBB9C9-0F02-48DF-8B31-FA0850646BBE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3" grpId="0"/>
      <p:bldP spid="18" grpId="0" animBg="1"/>
      <p:bldP spid="19" grpId="0" animBg="1"/>
      <p:bldP spid="15" grpId="0" animBg="1"/>
      <p:bldP spid="20" grpId="0" animBg="1"/>
      <p:bldP spid="1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259632" y="3573016"/>
            <a:ext cx="6408712" cy="2952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en-US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The Pharynx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51720" y="1412776"/>
            <a:ext cx="4608513" cy="1922205"/>
          </a:xfrm>
          <a:prstGeom prst="doubleWave">
            <a:avLst>
              <a:gd name="adj1" fmla="val 6250"/>
              <a:gd name="adj2" fmla="val 0"/>
            </a:avLst>
          </a:prstGeom>
          <a:noFill/>
          <a:ln w="57150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1218930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anchor="ctr">
            <a:spAutoFit/>
            <a:flatTx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Pharynx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AA46D7-A0FD-4643-84DC-68B9FF04CF43}"/>
              </a:ext>
            </a:extLst>
          </p:cNvPr>
          <p:cNvSpPr/>
          <p:nvPr/>
        </p:nvSpPr>
        <p:spPr>
          <a:xfrm rot="20273361">
            <a:off x="-86245" y="3100899"/>
            <a:ext cx="9100463" cy="703184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01585-6664-4E17-9F96-303CCDE16D9D}"/>
              </a:ext>
            </a:extLst>
          </p:cNvPr>
          <p:cNvSpPr/>
          <p:nvPr/>
        </p:nvSpPr>
        <p:spPr>
          <a:xfrm>
            <a:off x="0" y="9636"/>
            <a:ext cx="8784976" cy="6519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palatine tonsil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Structure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it is a mass of lymphoid tissue surrounded by capsule.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Shape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almond-shaped.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5715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Site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it lies in the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tonsillar fossa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on the lateral wall of oropharynx.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90170" algn="l"/>
                <a:tab pos="5715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Surfaces of the tonsil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Features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: it has 2 surfaces: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25000"/>
              </a:lnSpc>
              <a:buFont typeface="+mj-lt"/>
              <a:buAutoNum type="arabicPeriod"/>
              <a:tabLst>
                <a:tab pos="183515" algn="l"/>
                <a:tab pos="287655" algn="l"/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Medial (free) surface: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presenting 12-15 tonsillar crypts.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183515" algn="l"/>
                <a:tab pos="287655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- The upper part of the tonsil shows a deep cleft called the </a:t>
            </a:r>
            <a:r>
              <a:rPr lang="en-US" sz="2400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intratonsillar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 cleft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(within the substance of the tonsil).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Lateral (deep) surf­ace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covered by capsule which separates the tonsil from superior constrictor muscle.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This surface is related to 1-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</a:rPr>
              <a:t>Paratonsillar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 vein 	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	2 -Tonsillar artery (branch of facial artery).       	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A9953A-4A59-4151-A513-51196BB67A0E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33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0A077B-F7D8-4B20-A73C-316097EB0994}"/>
              </a:ext>
            </a:extLst>
          </p:cNvPr>
          <p:cNvSpPr/>
          <p:nvPr/>
        </p:nvSpPr>
        <p:spPr>
          <a:xfrm>
            <a:off x="0" y="188640"/>
            <a:ext cx="8964488" cy="681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80340" algn="l"/>
                <a:tab pos="5715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Tonsil</a:t>
            </a: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80340" algn="l"/>
                <a:tab pos="571500" algn="l"/>
              </a:tabLst>
            </a:pP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Nerve supply</a:t>
            </a:r>
            <a:r>
              <a:rPr lang="en-US" sz="2400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Glossopharyngeal nerve.</a:t>
            </a: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180340" algn="l"/>
                <a:tab pos="5715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Arterial supply: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tonsillar branch of </a:t>
            </a:r>
          </a:p>
          <a:p>
            <a:pPr marL="720090" algn="just">
              <a:lnSpc>
                <a:spcPct val="125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Facial artery (main blood supply).</a:t>
            </a:r>
          </a:p>
          <a:p>
            <a:pPr marL="720090" algn="just">
              <a:lnSpc>
                <a:spcPct val="125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 Ascending palatine artery (facial artery).</a:t>
            </a:r>
          </a:p>
          <a:p>
            <a:pPr marL="720090" algn="just">
              <a:lnSpc>
                <a:spcPct val="125000"/>
              </a:lnSpc>
              <a:spcAft>
                <a:spcPts val="1000"/>
              </a:spcAf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Ascending pharyngeal artery (external carotid artery).</a:t>
            </a:r>
          </a:p>
          <a:p>
            <a:pPr marL="720090" algn="just">
              <a:lnSpc>
                <a:spcPct val="125000"/>
              </a:lnSpc>
              <a:spcAft>
                <a:spcPts val="1000"/>
              </a:spcAft>
              <a:tabLst>
                <a:tab pos="72009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4- Greater palatine artery (the 3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rd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 of maxillary artery).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0" algn="l"/>
                <a:tab pos="348615" algn="l"/>
              </a:tabLs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Venous drainage: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Paratonsillar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vein to the pharyngeal plexus of veins or facial vein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0" algn="l"/>
                <a:tab pos="233680" algn="l"/>
              </a:tabLst>
            </a:pP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Lymphatic drainage</a:t>
            </a:r>
            <a:r>
              <a:rPr lang="en-US" sz="2400" dirty="0">
                <a:solidFill>
                  <a:srgbClr val="0099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upper deep cervical lymph nodes.</a:t>
            </a:r>
          </a:p>
          <a:p>
            <a:pPr algn="just">
              <a:lnSpc>
                <a:spcPct val="125000"/>
              </a:lnSpc>
              <a:spcAft>
                <a:spcPts val="1000"/>
              </a:spcAft>
              <a:tabLst>
                <a:tab pos="0" algn="l"/>
                <a:tab pos="233680" algn="l"/>
              </a:tabLs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•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Surface anatomy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 represents by an oval fossa over the ramus of the mandible, a little above and in front the angle of the mandible.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F2EA83-324C-4C81-9897-8491EAC22792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7666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5A4A23-594C-457D-9083-075432D5EB3F}"/>
              </a:ext>
            </a:extLst>
          </p:cNvPr>
          <p:cNvSpPr/>
          <p:nvPr/>
        </p:nvSpPr>
        <p:spPr>
          <a:xfrm>
            <a:off x="251520" y="188640"/>
            <a:ext cx="8712968" cy="639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25000"/>
              </a:lnSpc>
              <a:spcAft>
                <a:spcPts val="1000"/>
              </a:spcAft>
              <a:tabLst>
                <a:tab pos="313055" algn="l"/>
                <a:tab pos="1310005" algn="l"/>
                <a:tab pos="3232785" algn="l"/>
              </a:tabLst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Referred pain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to the middle ear during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tonsillitis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or after tonsillectomy because the 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glossopharyngeal nerve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supplies both tonsil and middle ear (through tympanic branch).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0340" algn="just">
              <a:lnSpc>
                <a:spcPct val="125000"/>
              </a:lnSpc>
              <a:spcAft>
                <a:spcPts val="1000"/>
              </a:spcAft>
              <a:tabLst>
                <a:tab pos="313055" algn="l"/>
                <a:tab pos="1310005" algn="l"/>
                <a:tab pos="3232785" algn="l"/>
              </a:tabLst>
            </a:pP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2- Profuse venous hemorrhage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may follow tonsillectomy when the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paratonsillar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vein </a:t>
            </a:r>
            <a:r>
              <a:rPr lang="en-US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injured during operation.</a:t>
            </a:r>
            <a:r>
              <a:rPr lang="en-US"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0908F0-08DE-45C0-914A-A803040D0A47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161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35968" t="13780" r="25842" b="17317"/>
          <a:stretch>
            <a:fillRect/>
          </a:stretch>
        </p:blipFill>
        <p:spPr bwMode="auto">
          <a:xfrm>
            <a:off x="714348" y="785794"/>
            <a:ext cx="5602704" cy="568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1331640" y="188640"/>
            <a:ext cx="2143140" cy="1000132"/>
          </a:xfrm>
          <a:prstGeom prst="callout2">
            <a:avLst>
              <a:gd name="adj1" fmla="val 48724"/>
              <a:gd name="adj2" fmla="val 100135"/>
              <a:gd name="adj3" fmla="val 101315"/>
              <a:gd name="adj4" fmla="val 101067"/>
              <a:gd name="adj5" fmla="val 152061"/>
              <a:gd name="adj6" fmla="val 158408"/>
            </a:avLst>
          </a:prstGeom>
          <a:solidFill>
            <a:schemeClr val="bg1"/>
          </a:solidFill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</a:rPr>
              <a:t>Pharyngeal  tonsil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4" name="AutoShape 13"/>
          <p:cNvSpPr>
            <a:spLocks/>
          </p:cNvSpPr>
          <p:nvPr/>
        </p:nvSpPr>
        <p:spPr bwMode="auto">
          <a:xfrm>
            <a:off x="6084168" y="3717032"/>
            <a:ext cx="2448272" cy="1224136"/>
          </a:xfrm>
          <a:prstGeom prst="callout2">
            <a:avLst>
              <a:gd name="adj1" fmla="val 40398"/>
              <a:gd name="adj2" fmla="val 14383"/>
              <a:gd name="adj3" fmla="val 48617"/>
              <a:gd name="adj4" fmla="val 122"/>
              <a:gd name="adj5" fmla="val 50835"/>
              <a:gd name="adj6" fmla="val -7557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Palatine tonsil</a:t>
            </a:r>
            <a:endParaRPr lang="en-US" altLang="zh-CN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5" name="AutoShape 13"/>
          <p:cNvSpPr>
            <a:spLocks/>
          </p:cNvSpPr>
          <p:nvPr/>
        </p:nvSpPr>
        <p:spPr bwMode="auto">
          <a:xfrm>
            <a:off x="5004048" y="5301208"/>
            <a:ext cx="3960440" cy="1224136"/>
          </a:xfrm>
          <a:prstGeom prst="callout2">
            <a:avLst>
              <a:gd name="adj1" fmla="val 32854"/>
              <a:gd name="adj2" fmla="val 13704"/>
              <a:gd name="adj3" fmla="val 25028"/>
              <a:gd name="adj4" fmla="val 568"/>
              <a:gd name="adj5" fmla="val -8243"/>
              <a:gd name="adj6" fmla="val -3172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</a:rPr>
              <a:t>Lingual tonsil</a:t>
            </a:r>
          </a:p>
          <a:p>
            <a:pPr algn="ctr">
              <a:spcBef>
                <a:spcPct val="50000"/>
              </a:spcBef>
            </a:pPr>
            <a:r>
              <a:rPr lang="en-US" altLang="zh-CN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Collocation of lymphatic tissues at the root of tongue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8" y="332656"/>
            <a:ext cx="3712684" cy="707886"/>
          </a:xfrm>
          <a:prstGeom prst="rect">
            <a:avLst/>
          </a:prstGeom>
          <a:solidFill>
            <a:srgbClr val="0000FF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</a:rPr>
              <a:t>Waldeyer's</a:t>
            </a:r>
            <a:r>
              <a:rPr lang="en-US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 ring </a:t>
            </a:r>
            <a:endParaRPr lang="en-US" altLang="zh-CN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616624" y="1340768"/>
            <a:ext cx="3347864" cy="206210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Protective incomplete ring of lymphoid tissue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650B0-C551-46BA-AF30-A87E881BE0C2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1980" t="6667" r="64583" b="48334"/>
          <a:stretch>
            <a:fillRect/>
          </a:stretch>
        </p:blipFill>
        <p:spPr bwMode="auto">
          <a:xfrm>
            <a:off x="2674110" y="116632"/>
            <a:ext cx="5429256" cy="651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388094" y="5060130"/>
            <a:ext cx="3429024" cy="1321198"/>
          </a:xfrm>
          <a:prstGeom prst="callout2">
            <a:avLst>
              <a:gd name="adj1" fmla="val 357"/>
              <a:gd name="adj2" fmla="val -32"/>
              <a:gd name="adj3" fmla="val 5643"/>
              <a:gd name="adj4" fmla="val 1187"/>
              <a:gd name="adj5" fmla="val -6069"/>
              <a:gd name="adj6" fmla="val -57528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End, lower border of the cricoid cartilage</a:t>
            </a:r>
            <a:endParaRPr lang="en-US" altLang="zh-CN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251520" y="1016744"/>
            <a:ext cx="2736304" cy="1569844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153713"/>
              <a:gd name="adj6" fmla="val -100207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Begin upper border of Epiglottis 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588224" y="4334327"/>
            <a:ext cx="2232248" cy="76944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C3- C6</a:t>
            </a:r>
            <a:endParaRPr lang="en-US" altLang="zh-CN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flipH="1">
            <a:off x="1192350" y="3086630"/>
            <a:ext cx="1795474" cy="702410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129738"/>
              <a:gd name="adj6" fmla="val -149730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</a:rPr>
              <a:t>larynx </a:t>
            </a:r>
            <a:endParaRPr lang="en-US" altLang="zh-CN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5217F2-7E22-4622-B9A2-BFCE7B15C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650" y="91951"/>
            <a:ext cx="5725557" cy="769441"/>
          </a:xfrm>
          <a:prstGeom prst="rect">
            <a:avLst/>
          </a:prstGeom>
          <a:solidFill>
            <a:srgbClr val="FFFF00"/>
          </a:solidFill>
          <a:ln w="57150" cmpd="thickThin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Laryngopharynx</a:t>
            </a:r>
            <a:endParaRPr lang="en-US" altLang="zh-CN" sz="4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78524731-BD04-4381-AB4E-792BEB3AF3CA}"/>
              </a:ext>
            </a:extLst>
          </p:cNvPr>
          <p:cNvSpPr>
            <a:spLocks/>
          </p:cNvSpPr>
          <p:nvPr/>
        </p:nvSpPr>
        <p:spPr bwMode="auto">
          <a:xfrm flipH="1">
            <a:off x="0" y="3920208"/>
            <a:ext cx="3923927" cy="702410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63676"/>
              <a:gd name="adj6" fmla="val -35534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C00000"/>
                </a:solidFill>
              </a:rPr>
              <a:t>laryngopharynx </a:t>
            </a:r>
            <a:endParaRPr lang="en-US" altLang="zh-CN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A5E463-ACF1-4C53-B37E-E60F3094A216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1980" t="6667" r="64583" b="55606"/>
          <a:stretch/>
        </p:blipFill>
        <p:spPr bwMode="auto">
          <a:xfrm>
            <a:off x="2181486" y="342890"/>
            <a:ext cx="5429256" cy="546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 flipH="1">
            <a:off x="423410" y="3986204"/>
            <a:ext cx="3500518" cy="1459020"/>
          </a:xfrm>
          <a:prstGeom prst="callout2">
            <a:avLst>
              <a:gd name="adj1" fmla="val 47886"/>
              <a:gd name="adj2" fmla="val 7565"/>
              <a:gd name="adj3" fmla="val 75781"/>
              <a:gd name="adj4" fmla="val -42318"/>
              <a:gd name="adj5" fmla="val 37172"/>
              <a:gd name="adj6" fmla="val -47738"/>
            </a:avLst>
          </a:prstGeom>
          <a:noFill/>
          <a:ln w="57150">
            <a:solidFill>
              <a:schemeClr val="tx1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Piriform  fossa 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on either side of the laryngeal orifice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 flipH="1">
            <a:off x="395536" y="2571744"/>
            <a:ext cx="2509854" cy="1071570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167625"/>
              <a:gd name="adj6" fmla="val -98768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Aryepiglottic fold</a:t>
            </a:r>
            <a:endParaRPr lang="en-US" altLang="zh-CN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9" name="AutoShape 13"/>
          <p:cNvSpPr>
            <a:spLocks/>
          </p:cNvSpPr>
          <p:nvPr/>
        </p:nvSpPr>
        <p:spPr bwMode="auto">
          <a:xfrm>
            <a:off x="6411718" y="3660704"/>
            <a:ext cx="2627784" cy="1267727"/>
          </a:xfrm>
          <a:prstGeom prst="callout2">
            <a:avLst>
              <a:gd name="adj1" fmla="val 38061"/>
              <a:gd name="adj2" fmla="val 14436"/>
              <a:gd name="adj3" fmla="val 45128"/>
              <a:gd name="adj4" fmla="val -11927"/>
              <a:gd name="adj5" fmla="val 91082"/>
              <a:gd name="adj6" fmla="val -22334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/>
                </a:solidFill>
              </a:rPr>
              <a:t>Lamina of  thyroid cartilage</a:t>
            </a:r>
          </a:p>
          <a:p>
            <a:pPr algn="ctr">
              <a:spcBef>
                <a:spcPct val="50000"/>
              </a:spcBef>
            </a:pPr>
            <a:endParaRPr lang="en-US" altLang="zh-CN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AutoShape 13"/>
          <p:cNvSpPr>
            <a:spLocks/>
          </p:cNvSpPr>
          <p:nvPr/>
        </p:nvSpPr>
        <p:spPr bwMode="auto">
          <a:xfrm flipH="1">
            <a:off x="752726" y="1214422"/>
            <a:ext cx="1795474" cy="1062046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270473"/>
              <a:gd name="adj6" fmla="val -145601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Inlet of larynx 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7000860" y="1412776"/>
            <a:ext cx="2143140" cy="714380"/>
          </a:xfrm>
          <a:prstGeom prst="callout2">
            <a:avLst>
              <a:gd name="adj1" fmla="val 45330"/>
              <a:gd name="adj2" fmla="val 19571"/>
              <a:gd name="adj3" fmla="val 94947"/>
              <a:gd name="adj4" fmla="val -636"/>
              <a:gd name="adj5" fmla="val 313418"/>
              <a:gd name="adj6" fmla="val -84622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Upper border of Epiglottis 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8793960-65C6-491C-B659-1B7097B92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8690" y="80773"/>
            <a:ext cx="5246619" cy="1169551"/>
          </a:xfrm>
          <a:prstGeom prst="rect">
            <a:avLst/>
          </a:prstGeom>
          <a:solidFill>
            <a:srgbClr val="FFFF00"/>
          </a:solidFill>
          <a:ln w="57150" cmpd="thickThin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Laryngopharynx </a:t>
            </a:r>
          </a:p>
          <a:p>
            <a:pPr lvl="0" algn="ctr">
              <a:spcBef>
                <a:spcPct val="50000"/>
              </a:spcBef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Piriform fossa</a:t>
            </a:r>
            <a:endParaRPr lang="en-US" altLang="zh-CN" sz="28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2EC282-B999-49E6-B812-48D226031418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C6B537-A5F0-48CB-9CB0-B398F42DC3D4}"/>
              </a:ext>
            </a:extLst>
          </p:cNvPr>
          <p:cNvSpPr/>
          <p:nvPr/>
        </p:nvSpPr>
        <p:spPr>
          <a:xfrm>
            <a:off x="323528" y="260648"/>
            <a:ext cx="8640960" cy="618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Piriform fossa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on either side of the laryngeal orifice.</a:t>
            </a:r>
          </a:p>
          <a:p>
            <a:pPr marL="457200" indent="-4572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Boundaries of the fossa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</a:p>
          <a:p>
            <a:pPr>
              <a:lnSpc>
                <a:spcPct val="125000"/>
              </a:lnSpc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Medially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aryepiglottic fold.</a:t>
            </a:r>
          </a:p>
          <a:p>
            <a:pPr>
              <a:lnSpc>
                <a:spcPct val="125000"/>
              </a:lnSpc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Laterally</a:t>
            </a: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lamina of the thyroid cartilage and thyrohyoid membrane. 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In the floor of the fossa, there is the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internal laryngeal nerve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5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 The nerve may be injured during removal of the foreign body.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EA129C-4703-4AF2-9FEA-6DC674F7E191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8246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11980" t="6667" r="64583" b="48334"/>
          <a:stretch>
            <a:fillRect/>
          </a:stretch>
        </p:blipFill>
        <p:spPr bwMode="auto">
          <a:xfrm>
            <a:off x="3714744" y="0"/>
            <a:ext cx="5429256" cy="651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13"/>
          <p:cNvSpPr>
            <a:spLocks/>
          </p:cNvSpPr>
          <p:nvPr/>
        </p:nvSpPr>
        <p:spPr bwMode="auto">
          <a:xfrm>
            <a:off x="7092280" y="4941168"/>
            <a:ext cx="1997984" cy="1224136"/>
          </a:xfrm>
          <a:prstGeom prst="callout2">
            <a:avLst>
              <a:gd name="adj1" fmla="val 11028"/>
              <a:gd name="adj2" fmla="val 35110"/>
              <a:gd name="adj3" fmla="val 9578"/>
              <a:gd name="adj4" fmla="val 18161"/>
              <a:gd name="adj5" fmla="val -53293"/>
              <a:gd name="adj6" fmla="val 1865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Pyriform  recess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736" y="538510"/>
            <a:ext cx="4806296" cy="590931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lvl="0" indent="-342900" algn="ctr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swallowing foreign body (fish bone) may be lodged In the fossa </a:t>
            </a:r>
          </a:p>
          <a:p>
            <a:pPr marL="457200" lvl="0" indent="-457200" algn="ctr">
              <a:spcBef>
                <a:spcPct val="50000"/>
              </a:spcBef>
              <a:buFontTx/>
              <a:buChar char="-"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If the object is sharp, or during removal by an instrument, these may accidentally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pierce the floor of fossa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mucous membrane) with injury of the internal laryngeal nerve (closely related to the fossa). </a:t>
            </a:r>
            <a:endParaRPr kumimoji="0" lang="en-US" altLang="zh-CN" sz="28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15CC5-10F3-47FA-A526-089FB5B77195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>
            <a:extLst>
              <a:ext uri="{FF2B5EF4-FFF2-40B4-BE49-F238E27FC236}">
                <a16:creationId xmlns:a16="http://schemas.microsoft.com/office/drawing/2014/main" id="{87576736-6E84-454E-91EA-B6040BB07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8" y="548680"/>
            <a:ext cx="7848872" cy="5616624"/>
          </a:xfrm>
          <a:prstGeom prst="bevel">
            <a:avLst>
              <a:gd name="adj" fmla="val 12500"/>
            </a:avLst>
          </a:prstGeom>
          <a:solidFill>
            <a:srgbClr val="99FF33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8000" b="1" dirty="0">
                <a:solidFill>
                  <a:srgbClr val="333399"/>
                </a:solidFill>
              </a:rPr>
              <a:t>Esophagus</a:t>
            </a:r>
          </a:p>
        </p:txBody>
      </p:sp>
    </p:spTree>
    <p:extLst>
      <p:ext uri="{BB962C8B-B14F-4D97-AF65-F5344CB8AC3E}">
        <p14:creationId xmlns:p14="http://schemas.microsoft.com/office/powerpoint/2010/main" val="957492901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EECAAA6-8330-48A3-B224-98FC3D473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9694" r="44333" b="21028"/>
          <a:stretch>
            <a:fillRect/>
          </a:stretch>
        </p:blipFill>
        <p:spPr bwMode="auto">
          <a:xfrm>
            <a:off x="3707608" y="857250"/>
            <a:ext cx="18704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Text Box 4">
            <a:extLst>
              <a:ext uri="{FF2B5EF4-FFF2-40B4-BE49-F238E27FC236}">
                <a16:creationId xmlns:a16="http://schemas.microsoft.com/office/drawing/2014/main" id="{EF52166A-88C0-4242-8668-B49C4D02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4470" y="2025254"/>
            <a:ext cx="1999060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700" b="1" dirty="0">
                <a:solidFill>
                  <a:srgbClr val="000000"/>
                </a:solidFill>
              </a:rPr>
              <a:t>Beginning </a:t>
            </a:r>
          </a:p>
        </p:txBody>
      </p:sp>
      <p:sp>
        <p:nvSpPr>
          <p:cNvPr id="136199" name="Text Box 7">
            <a:extLst>
              <a:ext uri="{FF2B5EF4-FFF2-40B4-BE49-F238E27FC236}">
                <a16:creationId xmlns:a16="http://schemas.microsoft.com/office/drawing/2014/main" id="{BDD290CB-8435-4DF1-86C9-35347F47E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053" y="2048471"/>
            <a:ext cx="1134666" cy="461665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6</a:t>
            </a:r>
            <a:r>
              <a:rPr lang="en-US" altLang="en-US" sz="2400" b="1" baseline="30000" dirty="0">
                <a:solidFill>
                  <a:srgbClr val="000000"/>
                </a:solidFill>
              </a:rPr>
              <a:t>th</a:t>
            </a:r>
            <a:r>
              <a:rPr lang="en-US" altLang="en-US" sz="2400" b="1" dirty="0">
                <a:solidFill>
                  <a:srgbClr val="000000"/>
                </a:solidFill>
              </a:rPr>
              <a:t> CV</a:t>
            </a:r>
          </a:p>
        </p:txBody>
      </p:sp>
      <p:sp>
        <p:nvSpPr>
          <p:cNvPr id="136201" name="Text Box 9">
            <a:extLst>
              <a:ext uri="{FF2B5EF4-FFF2-40B4-BE49-F238E27FC236}">
                <a16:creationId xmlns:a16="http://schemas.microsoft.com/office/drawing/2014/main" id="{20FF8697-851E-4D29-B0AB-D86257B3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986" y="5045184"/>
            <a:ext cx="2411014" cy="1200329"/>
          </a:xfrm>
          <a:prstGeom prst="rect">
            <a:avLst/>
          </a:prstGeom>
          <a:solidFill>
            <a:srgbClr val="CC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CC0000"/>
                </a:solidFill>
              </a:rPr>
              <a:t>T11</a:t>
            </a:r>
            <a:r>
              <a:rPr lang="en-US" altLang="en-US" sz="2400" b="1" dirty="0">
                <a:solidFill>
                  <a:srgbClr val="000000"/>
                </a:solidFill>
              </a:rPr>
              <a:t> one inch to the </a:t>
            </a:r>
            <a:r>
              <a:rPr lang="en-US" altLang="en-US" sz="2400" b="1" dirty="0">
                <a:solidFill>
                  <a:srgbClr val="CC0000"/>
                </a:solidFill>
              </a:rPr>
              <a:t>left</a:t>
            </a:r>
            <a:r>
              <a:rPr lang="en-US" altLang="en-US" sz="2400" b="1" dirty="0">
                <a:solidFill>
                  <a:srgbClr val="000000"/>
                </a:solidFill>
              </a:rPr>
              <a:t> of median plane </a:t>
            </a:r>
          </a:p>
        </p:txBody>
      </p:sp>
      <p:sp>
        <p:nvSpPr>
          <p:cNvPr id="136205" name="Line 13">
            <a:extLst>
              <a:ext uri="{FF2B5EF4-FFF2-40B4-BE49-F238E27FC236}">
                <a16:creationId xmlns:a16="http://schemas.microsoft.com/office/drawing/2014/main" id="{C733154D-4D68-4061-AB1E-A4A6C5E5CE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2376" y="2834879"/>
            <a:ext cx="1188244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07" name="Line 15">
            <a:extLst>
              <a:ext uri="{FF2B5EF4-FFF2-40B4-BE49-F238E27FC236}">
                <a16:creationId xmlns:a16="http://schemas.microsoft.com/office/drawing/2014/main" id="{7BA4FF42-935A-4142-B094-39E9CE1D1B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2376" y="3752850"/>
            <a:ext cx="1188244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08" name="AutoShape 16">
            <a:extLst>
              <a:ext uri="{FF2B5EF4-FFF2-40B4-BE49-F238E27FC236}">
                <a16:creationId xmlns:a16="http://schemas.microsoft.com/office/drawing/2014/main" id="{4B19A32A-3295-4C00-BFA3-D31FEDDE4860}"/>
              </a:ext>
            </a:extLst>
          </p:cNvPr>
          <p:cNvSpPr>
            <a:spLocks/>
          </p:cNvSpPr>
          <p:nvPr/>
        </p:nvSpPr>
        <p:spPr bwMode="auto">
          <a:xfrm>
            <a:off x="3545681" y="2834879"/>
            <a:ext cx="323850" cy="323850"/>
          </a:xfrm>
          <a:prstGeom prst="leftBrace">
            <a:avLst>
              <a:gd name="adj1" fmla="val 8333"/>
              <a:gd name="adj2" fmla="val 5006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350">
              <a:solidFill>
                <a:srgbClr val="000000"/>
              </a:solidFill>
            </a:endParaRPr>
          </a:p>
        </p:txBody>
      </p:sp>
      <p:sp>
        <p:nvSpPr>
          <p:cNvPr id="136209" name="AutoShape 17">
            <a:extLst>
              <a:ext uri="{FF2B5EF4-FFF2-40B4-BE49-F238E27FC236}">
                <a16:creationId xmlns:a16="http://schemas.microsoft.com/office/drawing/2014/main" id="{EE67F420-586A-4075-A218-1D60185648A5}"/>
              </a:ext>
            </a:extLst>
          </p:cNvPr>
          <p:cNvSpPr>
            <a:spLocks/>
          </p:cNvSpPr>
          <p:nvPr/>
        </p:nvSpPr>
        <p:spPr bwMode="auto">
          <a:xfrm>
            <a:off x="3654028" y="3752851"/>
            <a:ext cx="270272" cy="1241822"/>
          </a:xfrm>
          <a:prstGeom prst="leftBrace">
            <a:avLst>
              <a:gd name="adj1" fmla="val 38289"/>
              <a:gd name="adj2" fmla="val 50065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350">
              <a:solidFill>
                <a:srgbClr val="000000"/>
              </a:solidFill>
            </a:endParaRPr>
          </a:p>
        </p:txBody>
      </p:sp>
      <p:sp>
        <p:nvSpPr>
          <p:cNvPr id="136210" name="Line 18">
            <a:extLst>
              <a:ext uri="{FF2B5EF4-FFF2-40B4-BE49-F238E27FC236}">
                <a16:creationId xmlns:a16="http://schemas.microsoft.com/office/drawing/2014/main" id="{73AF26B2-A421-44D5-B39F-00789BCB58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2376" y="3158729"/>
            <a:ext cx="1188244" cy="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211" name="AutoShape 19">
            <a:extLst>
              <a:ext uri="{FF2B5EF4-FFF2-40B4-BE49-F238E27FC236}">
                <a16:creationId xmlns:a16="http://schemas.microsoft.com/office/drawing/2014/main" id="{051EB60B-5605-403C-9EF3-014463338167}"/>
              </a:ext>
            </a:extLst>
          </p:cNvPr>
          <p:cNvSpPr>
            <a:spLocks/>
          </p:cNvSpPr>
          <p:nvPr/>
        </p:nvSpPr>
        <p:spPr bwMode="auto">
          <a:xfrm>
            <a:off x="3707606" y="3158728"/>
            <a:ext cx="161925" cy="594122"/>
          </a:xfrm>
          <a:prstGeom prst="leftBrace">
            <a:avLst>
              <a:gd name="adj1" fmla="val 30576"/>
              <a:gd name="adj2" fmla="val 50065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350">
              <a:solidFill>
                <a:srgbClr val="000000"/>
              </a:solidFill>
            </a:endParaRPr>
          </a:p>
        </p:txBody>
      </p:sp>
      <p:sp>
        <p:nvSpPr>
          <p:cNvPr id="136212" name="AutoShape 20">
            <a:extLst>
              <a:ext uri="{FF2B5EF4-FFF2-40B4-BE49-F238E27FC236}">
                <a16:creationId xmlns:a16="http://schemas.microsoft.com/office/drawing/2014/main" id="{DDAE7406-2D36-4694-B943-66F01EF978F2}"/>
              </a:ext>
            </a:extLst>
          </p:cNvPr>
          <p:cNvSpPr>
            <a:spLocks/>
          </p:cNvSpPr>
          <p:nvPr/>
        </p:nvSpPr>
        <p:spPr bwMode="auto">
          <a:xfrm>
            <a:off x="3654030" y="4994672"/>
            <a:ext cx="215503" cy="270272"/>
          </a:xfrm>
          <a:prstGeom prst="leftBrace">
            <a:avLst>
              <a:gd name="adj1" fmla="val 10451"/>
              <a:gd name="adj2" fmla="val 5006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350">
              <a:solidFill>
                <a:srgbClr val="000000"/>
              </a:solidFill>
            </a:endParaRPr>
          </a:p>
        </p:txBody>
      </p:sp>
      <p:sp>
        <p:nvSpPr>
          <p:cNvPr id="136213" name="AutoShape 21">
            <a:extLst>
              <a:ext uri="{FF2B5EF4-FFF2-40B4-BE49-F238E27FC236}">
                <a16:creationId xmlns:a16="http://schemas.microsoft.com/office/drawing/2014/main" id="{CEE90695-C523-41EC-AC85-AE4BDAE11003}"/>
              </a:ext>
            </a:extLst>
          </p:cNvPr>
          <p:cNvSpPr>
            <a:spLocks/>
          </p:cNvSpPr>
          <p:nvPr/>
        </p:nvSpPr>
        <p:spPr bwMode="auto">
          <a:xfrm rot="10800000">
            <a:off x="3437335" y="3158730"/>
            <a:ext cx="323850" cy="1835944"/>
          </a:xfrm>
          <a:prstGeom prst="rightBrace">
            <a:avLst>
              <a:gd name="adj1" fmla="val 47243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en-US" sz="1350">
              <a:solidFill>
                <a:srgbClr val="000000"/>
              </a:solidFill>
            </a:endParaRPr>
          </a:p>
        </p:txBody>
      </p:sp>
      <p:sp>
        <p:nvSpPr>
          <p:cNvPr id="136214" name="AutoShape 22">
            <a:extLst>
              <a:ext uri="{FF2B5EF4-FFF2-40B4-BE49-F238E27FC236}">
                <a16:creationId xmlns:a16="http://schemas.microsoft.com/office/drawing/2014/main" id="{7143A703-B290-481A-B44E-5FBD43174604}"/>
              </a:ext>
            </a:extLst>
          </p:cNvPr>
          <p:cNvSpPr>
            <a:spLocks/>
          </p:cNvSpPr>
          <p:nvPr/>
        </p:nvSpPr>
        <p:spPr bwMode="auto">
          <a:xfrm>
            <a:off x="1295400" y="2396728"/>
            <a:ext cx="1585913" cy="814388"/>
          </a:xfrm>
          <a:prstGeom prst="borderCallout2">
            <a:avLst>
              <a:gd name="adj1" fmla="val 10528"/>
              <a:gd name="adj2" fmla="val 103602"/>
              <a:gd name="adj3" fmla="val 10528"/>
              <a:gd name="adj4" fmla="val 117569"/>
              <a:gd name="adj5" fmla="val 75000"/>
              <a:gd name="adj6" fmla="val 149926"/>
            </a:avLst>
          </a:prstGeom>
          <a:solidFill>
            <a:srgbClr val="9933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Cervical part </a:t>
            </a:r>
          </a:p>
        </p:txBody>
      </p:sp>
      <p:sp>
        <p:nvSpPr>
          <p:cNvPr id="136215" name="AutoShape 23">
            <a:extLst>
              <a:ext uri="{FF2B5EF4-FFF2-40B4-BE49-F238E27FC236}">
                <a16:creationId xmlns:a16="http://schemas.microsoft.com/office/drawing/2014/main" id="{D3273C33-9BED-4B1E-8E44-1CEF0503CE42}"/>
              </a:ext>
            </a:extLst>
          </p:cNvPr>
          <p:cNvSpPr>
            <a:spLocks/>
          </p:cNvSpPr>
          <p:nvPr/>
        </p:nvSpPr>
        <p:spPr bwMode="auto">
          <a:xfrm>
            <a:off x="1331119" y="3537349"/>
            <a:ext cx="1585913" cy="906065"/>
          </a:xfrm>
          <a:prstGeom prst="borderCallout2">
            <a:avLst>
              <a:gd name="adj1" fmla="val 9463"/>
              <a:gd name="adj2" fmla="val 103602"/>
              <a:gd name="adj3" fmla="val 9463"/>
              <a:gd name="adj4" fmla="val 113440"/>
              <a:gd name="adj5" fmla="val 60315"/>
              <a:gd name="adj6" fmla="val 136338"/>
            </a:avLst>
          </a:prstGeom>
          <a:solidFill>
            <a:srgbClr val="FF3300"/>
          </a:solidFill>
          <a:ln w="57150">
            <a:solidFill>
              <a:srgbClr val="0066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Thoracic part </a:t>
            </a:r>
          </a:p>
        </p:txBody>
      </p:sp>
      <p:sp>
        <p:nvSpPr>
          <p:cNvPr id="136216" name="AutoShape 24">
            <a:extLst>
              <a:ext uri="{FF2B5EF4-FFF2-40B4-BE49-F238E27FC236}">
                <a16:creationId xmlns:a16="http://schemas.microsoft.com/office/drawing/2014/main" id="{3EA58E36-4810-478A-89A0-F5B74BF5AC87}"/>
              </a:ext>
            </a:extLst>
          </p:cNvPr>
          <p:cNvSpPr>
            <a:spLocks/>
          </p:cNvSpPr>
          <p:nvPr/>
        </p:nvSpPr>
        <p:spPr bwMode="auto">
          <a:xfrm>
            <a:off x="1326178" y="4589608"/>
            <a:ext cx="1744266" cy="906066"/>
          </a:xfrm>
          <a:prstGeom prst="borderCallout2">
            <a:avLst>
              <a:gd name="adj1" fmla="val 9463"/>
              <a:gd name="adj2" fmla="val 103278"/>
              <a:gd name="adj3" fmla="val 9463"/>
              <a:gd name="adj4" fmla="val 113449"/>
              <a:gd name="adj5" fmla="val 58213"/>
              <a:gd name="adj6" fmla="val 137134"/>
            </a:avLst>
          </a:prstGeom>
          <a:solidFill>
            <a:srgbClr val="FF3300"/>
          </a:solidFill>
          <a:ln w="57150">
            <a:solidFill>
              <a:srgbClr val="FFFF00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abdominal part </a:t>
            </a:r>
          </a:p>
        </p:txBody>
      </p:sp>
      <p:sp>
        <p:nvSpPr>
          <p:cNvPr id="136218" name="AutoShape 26">
            <a:extLst>
              <a:ext uri="{FF2B5EF4-FFF2-40B4-BE49-F238E27FC236}">
                <a16:creationId xmlns:a16="http://schemas.microsoft.com/office/drawing/2014/main" id="{49B10FAF-C26B-4CA9-B0A8-8B56C0E5CD74}"/>
              </a:ext>
            </a:extLst>
          </p:cNvPr>
          <p:cNvSpPr>
            <a:spLocks/>
          </p:cNvSpPr>
          <p:nvPr/>
        </p:nvSpPr>
        <p:spPr bwMode="auto">
          <a:xfrm>
            <a:off x="6391305" y="3219778"/>
            <a:ext cx="2600543" cy="1100343"/>
          </a:xfrm>
          <a:prstGeom prst="borderCallout2">
            <a:avLst>
              <a:gd name="adj1" fmla="val 10588"/>
              <a:gd name="adj2" fmla="val -4278"/>
              <a:gd name="adj3" fmla="val 10588"/>
              <a:gd name="adj4" fmla="val -16310"/>
              <a:gd name="adj5" fmla="val 160928"/>
              <a:gd name="adj6" fmla="val -75972"/>
            </a:avLst>
          </a:prstGeom>
          <a:solidFill>
            <a:srgbClr val="FF33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000" b="1" dirty="0">
                <a:solidFill>
                  <a:srgbClr val="FFFF00"/>
                </a:solidFill>
              </a:rPr>
              <a:t>Esophageal opening of diaphragm</a:t>
            </a:r>
          </a:p>
        </p:txBody>
      </p:sp>
      <p:sp>
        <p:nvSpPr>
          <p:cNvPr id="136219" name="AutoShape 27">
            <a:extLst>
              <a:ext uri="{FF2B5EF4-FFF2-40B4-BE49-F238E27FC236}">
                <a16:creationId xmlns:a16="http://schemas.microsoft.com/office/drawing/2014/main" id="{CE411117-6733-4E2A-B5C3-42F7585BE8AF}"/>
              </a:ext>
            </a:extLst>
          </p:cNvPr>
          <p:cNvSpPr>
            <a:spLocks/>
          </p:cNvSpPr>
          <p:nvPr/>
        </p:nvSpPr>
        <p:spPr bwMode="auto">
          <a:xfrm>
            <a:off x="3275856" y="6102815"/>
            <a:ext cx="3115449" cy="755185"/>
          </a:xfrm>
          <a:prstGeom prst="borderCallout1">
            <a:avLst>
              <a:gd name="adj1" fmla="val -4465"/>
              <a:gd name="adj2" fmla="val 37511"/>
              <a:gd name="adj3" fmla="val -124250"/>
              <a:gd name="adj4" fmla="val 40771"/>
            </a:avLst>
          </a:prstGeom>
          <a:solidFill>
            <a:srgbClr val="FFCCFF"/>
          </a:solidFill>
          <a:ln w="57150">
            <a:solidFill>
              <a:srgbClr val="0000FF"/>
            </a:solidFill>
            <a:miter lim="800000"/>
            <a:headEnd type="none" w="sm" len="sm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rtl="1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Cardiac opening T10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6217" name="Text Box 25">
            <a:extLst>
              <a:ext uri="{FF2B5EF4-FFF2-40B4-BE49-F238E27FC236}">
                <a16:creationId xmlns:a16="http://schemas.microsoft.com/office/drawing/2014/main" id="{3ED87BC1-061E-4DB2-9472-FD304144F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395" y="4994673"/>
            <a:ext cx="1296591" cy="461665"/>
          </a:xfrm>
          <a:prstGeom prst="rect">
            <a:avLst/>
          </a:prstGeom>
          <a:solidFill>
            <a:srgbClr val="99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</a:rPr>
              <a:t>End </a:t>
            </a:r>
          </a:p>
        </p:txBody>
      </p:sp>
      <p:sp>
        <p:nvSpPr>
          <p:cNvPr id="136220" name="Text Box 28">
            <a:extLst>
              <a:ext uri="{FF2B5EF4-FFF2-40B4-BE49-F238E27FC236}">
                <a16:creationId xmlns:a16="http://schemas.microsoft.com/office/drawing/2014/main" id="{335B6DDF-5889-43B0-B8B3-2DDAC88CB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072" y="530781"/>
            <a:ext cx="2213372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Parts of </a:t>
            </a:r>
            <a:r>
              <a:rPr lang="en-US" altLang="en-US" sz="2400" b="1" dirty="0">
                <a:solidFill>
                  <a:srgbClr val="333399"/>
                </a:solidFill>
              </a:rPr>
              <a:t>Esophagus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92CE1B0B-29E8-44A5-8C34-980779978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1855" y="900113"/>
            <a:ext cx="2726531" cy="46166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25 cm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91FD80-3246-4CC4-9A2E-EFB5E34CA41D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51939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3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6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1000"/>
                                        <p:tgtEl>
                                          <p:spTgt spid="13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3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1000"/>
                                        <p:tgtEl>
                                          <p:spTgt spid="13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13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13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13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  <p:bldP spid="136199" grpId="0" animBg="1"/>
      <p:bldP spid="136201" grpId="0" animBg="1"/>
      <p:bldP spid="136208" grpId="0" animBg="1"/>
      <p:bldP spid="136209" grpId="0" animBg="1"/>
      <p:bldP spid="136211" grpId="0" animBg="1"/>
      <p:bldP spid="136212" grpId="0" animBg="1"/>
      <p:bldP spid="136213" grpId="0" animBg="1"/>
      <p:bldP spid="136214" grpId="0" animBg="1"/>
      <p:bldP spid="136215" grpId="0" animBg="1"/>
      <p:bldP spid="136216" grpId="0" animBg="1"/>
      <p:bldP spid="136218" grpId="0" animBg="1"/>
      <p:bldP spid="136219" grpId="0" animBg="1"/>
      <p:bldP spid="136217" grpId="0" animBg="1"/>
      <p:bldP spid="1362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11980" t="5000" r="64583" b="48334"/>
          <a:stretch>
            <a:fillRect/>
          </a:stretch>
        </p:blipFill>
        <p:spPr bwMode="auto">
          <a:xfrm>
            <a:off x="2500298" y="0"/>
            <a:ext cx="5357828" cy="666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23528" y="970748"/>
            <a:ext cx="2952750" cy="954107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ln w="11430"/>
                <a:solidFill>
                  <a:srgbClr val="0000FF"/>
                </a:solidFill>
              </a:rPr>
              <a:t>Beginning</a:t>
            </a:r>
          </a:p>
          <a:p>
            <a:pPr algn="ctr"/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Base of the skull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00034" y="4500570"/>
            <a:ext cx="2952750" cy="707886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40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End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987824" y="1412776"/>
            <a:ext cx="1872208" cy="144016"/>
          </a:xfrm>
          <a:prstGeom prst="straightConnector1">
            <a:avLst/>
          </a:prstGeom>
          <a:ln>
            <a:solidFill>
              <a:srgbClr val="00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00298" y="5072074"/>
            <a:ext cx="2786082" cy="158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66706" y="4667638"/>
            <a:ext cx="135732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6</a:t>
            </a:r>
            <a:r>
              <a:rPr lang="en-US" sz="3600" b="1" baseline="30000" dirty="0">
                <a:solidFill>
                  <a:srgbClr val="0000FF"/>
                </a:solidFill>
              </a:rPr>
              <a:t>th</a:t>
            </a:r>
            <a:r>
              <a:rPr lang="en-US" sz="3600" b="1" dirty="0">
                <a:solidFill>
                  <a:srgbClr val="0000FF"/>
                </a:solidFill>
              </a:rPr>
              <a:t> CV</a:t>
            </a:r>
          </a:p>
        </p:txBody>
      </p:sp>
      <p:sp>
        <p:nvSpPr>
          <p:cNvPr id="17" name="AutoShape 13"/>
          <p:cNvSpPr>
            <a:spLocks/>
          </p:cNvSpPr>
          <p:nvPr/>
        </p:nvSpPr>
        <p:spPr bwMode="auto">
          <a:xfrm flipH="1">
            <a:off x="1107257" y="5737611"/>
            <a:ext cx="2786082" cy="642942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24131"/>
              <a:gd name="adj6" fmla="val -51150"/>
            </a:avLst>
          </a:prstGeom>
          <a:solidFill>
            <a:schemeClr val="bg1"/>
          </a:solidFill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>
                <a:solidFill>
                  <a:srgbClr val="990033"/>
                </a:solidFill>
              </a:rPr>
              <a:t>Oesophagus</a:t>
            </a:r>
            <a:r>
              <a:rPr lang="en-US" sz="3200" b="1" dirty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98060" y="1994066"/>
            <a:ext cx="1368152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1 inch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92280" y="1052736"/>
            <a:ext cx="1979712" cy="52322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Widest part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16216" y="5445224"/>
            <a:ext cx="1944216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</a:rPr>
              <a:t>0.5 inch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72200" y="3501008"/>
            <a:ext cx="269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Length 12-14 cm</a:t>
            </a: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6E4145A0-2732-44AC-8437-122A818031CD}"/>
              </a:ext>
            </a:extLst>
          </p:cNvPr>
          <p:cNvSpPr>
            <a:spLocks/>
          </p:cNvSpPr>
          <p:nvPr/>
        </p:nvSpPr>
        <p:spPr bwMode="auto">
          <a:xfrm flipH="1">
            <a:off x="2123728" y="2204864"/>
            <a:ext cx="1265934" cy="569794"/>
          </a:xfrm>
          <a:prstGeom prst="callout2">
            <a:avLst>
              <a:gd name="adj1" fmla="val 357"/>
              <a:gd name="adj2" fmla="val -32"/>
              <a:gd name="adj3" fmla="val 63809"/>
              <a:gd name="adj4" fmla="val 442"/>
              <a:gd name="adj5" fmla="val -22885"/>
              <a:gd name="adj6" fmla="val -152563"/>
            </a:avLst>
          </a:prstGeom>
          <a:solidFill>
            <a:schemeClr val="bg1"/>
          </a:solidFill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3399"/>
                </a:solidFill>
              </a:rPr>
              <a:t>Nose </a:t>
            </a:r>
            <a:endParaRPr lang="en-US" altLang="zh-CN" sz="3200" b="1" dirty="0">
              <a:ln w="11430"/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FBDC14D5-C26C-4A3E-8052-506B41E4E405}"/>
              </a:ext>
            </a:extLst>
          </p:cNvPr>
          <p:cNvSpPr>
            <a:spLocks/>
          </p:cNvSpPr>
          <p:nvPr/>
        </p:nvSpPr>
        <p:spPr bwMode="auto">
          <a:xfrm flipH="1">
            <a:off x="1907704" y="3212976"/>
            <a:ext cx="1481958" cy="569794"/>
          </a:xfrm>
          <a:prstGeom prst="callout2">
            <a:avLst>
              <a:gd name="adj1" fmla="val 50793"/>
              <a:gd name="adj2" fmla="val 3494"/>
              <a:gd name="adj3" fmla="val 45469"/>
              <a:gd name="adj4" fmla="val -114148"/>
              <a:gd name="adj5" fmla="val -6255"/>
              <a:gd name="adj6" fmla="val -124589"/>
            </a:avLst>
          </a:prstGeom>
          <a:solidFill>
            <a:schemeClr val="bg1"/>
          </a:solidFill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Mouth 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9D491072-EAB9-4F23-A7F9-F9420F316449}"/>
              </a:ext>
            </a:extLst>
          </p:cNvPr>
          <p:cNvSpPr>
            <a:spLocks/>
          </p:cNvSpPr>
          <p:nvPr/>
        </p:nvSpPr>
        <p:spPr bwMode="auto">
          <a:xfrm flipH="1">
            <a:off x="2015716" y="3918948"/>
            <a:ext cx="1481958" cy="569794"/>
          </a:xfrm>
          <a:prstGeom prst="callout2">
            <a:avLst>
              <a:gd name="adj1" fmla="val 357"/>
              <a:gd name="adj2" fmla="val -32"/>
              <a:gd name="adj3" fmla="val 63809"/>
              <a:gd name="adj4" fmla="val 442"/>
              <a:gd name="adj5" fmla="val 15053"/>
              <a:gd name="adj6" fmla="val -128015"/>
            </a:avLst>
          </a:prstGeom>
          <a:solidFill>
            <a:schemeClr val="bg1"/>
          </a:solidFill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7030A0"/>
                </a:solidFill>
              </a:rPr>
              <a:t>larynx </a:t>
            </a:r>
            <a:endParaRPr lang="en-US" altLang="zh-CN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2149E1-1743-407D-B846-0C34FFBEA3C9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6" grpId="0" animBg="1"/>
      <p:bldP spid="18" grpId="0" animBg="1"/>
      <p:bldP spid="19" grpId="0" animBg="1"/>
      <p:bldP spid="13" grpId="0" animBg="1"/>
      <p:bldP spid="14" grpId="0" animBg="1"/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4">
            <a:extLst>
              <a:ext uri="{FF2B5EF4-FFF2-40B4-BE49-F238E27FC236}">
                <a16:creationId xmlns:a16="http://schemas.microsoft.com/office/drawing/2014/main" id="{DDEF7F73-9FF0-4264-8835-93782A66DB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28047" y="1052513"/>
            <a:ext cx="23199" cy="439850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5" name="AutoShape 5">
            <a:extLst>
              <a:ext uri="{FF2B5EF4-FFF2-40B4-BE49-F238E27FC236}">
                <a16:creationId xmlns:a16="http://schemas.microsoft.com/office/drawing/2014/main" id="{6A789D00-1F57-4F77-8337-5F817607E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1" y="1322785"/>
            <a:ext cx="216694" cy="594122"/>
          </a:xfrm>
          <a:prstGeom prst="can">
            <a:avLst>
              <a:gd name="adj" fmla="val 68544"/>
            </a:avLst>
          </a:prstGeom>
          <a:solidFill>
            <a:srgbClr val="9900CC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en-US" sz="1350">
              <a:solidFill>
                <a:srgbClr val="000000"/>
              </a:solidFill>
            </a:endParaRPr>
          </a:p>
        </p:txBody>
      </p:sp>
      <p:sp>
        <p:nvSpPr>
          <p:cNvPr id="102406" name="Freeform 6">
            <a:extLst>
              <a:ext uri="{FF2B5EF4-FFF2-40B4-BE49-F238E27FC236}">
                <a16:creationId xmlns:a16="http://schemas.microsoft.com/office/drawing/2014/main" id="{A4408166-4403-451A-AE2F-3B240F79D758}"/>
              </a:ext>
            </a:extLst>
          </p:cNvPr>
          <p:cNvSpPr>
            <a:spLocks/>
          </p:cNvSpPr>
          <p:nvPr/>
        </p:nvSpPr>
        <p:spPr bwMode="auto">
          <a:xfrm>
            <a:off x="5328047" y="1863330"/>
            <a:ext cx="270272" cy="1458515"/>
          </a:xfrm>
          <a:custGeom>
            <a:avLst/>
            <a:gdLst>
              <a:gd name="T0" fmla="*/ 2147483647 w 234"/>
              <a:gd name="T1" fmla="*/ 0 h 1044"/>
              <a:gd name="T2" fmla="*/ 2147483647 w 234"/>
              <a:gd name="T3" fmla="*/ 2147483647 h 1044"/>
              <a:gd name="T4" fmla="*/ 2147483647 w 234"/>
              <a:gd name="T5" fmla="*/ 2147483647 h 1044"/>
              <a:gd name="T6" fmla="*/ 2147483647 w 234"/>
              <a:gd name="T7" fmla="*/ 2147483647 h 1044"/>
              <a:gd name="T8" fmla="*/ 0 w 234"/>
              <a:gd name="T9" fmla="*/ 2147483647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"/>
              <a:gd name="T16" fmla="*/ 0 h 1044"/>
              <a:gd name="T17" fmla="*/ 234 w 234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" h="1044">
                <a:moveTo>
                  <a:pt x="91" y="0"/>
                </a:moveTo>
                <a:cubicBezTo>
                  <a:pt x="102" y="34"/>
                  <a:pt x="113" y="68"/>
                  <a:pt x="136" y="136"/>
                </a:cubicBezTo>
                <a:cubicBezTo>
                  <a:pt x="159" y="204"/>
                  <a:pt x="234" y="287"/>
                  <a:pt x="227" y="408"/>
                </a:cubicBezTo>
                <a:cubicBezTo>
                  <a:pt x="220" y="529"/>
                  <a:pt x="129" y="756"/>
                  <a:pt x="91" y="862"/>
                </a:cubicBezTo>
                <a:cubicBezTo>
                  <a:pt x="53" y="968"/>
                  <a:pt x="15" y="1014"/>
                  <a:pt x="0" y="1044"/>
                </a:cubicBezTo>
              </a:path>
            </a:pathLst>
          </a:cu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 sz="1350">
              <a:solidFill>
                <a:srgbClr val="000000"/>
              </a:solidFill>
            </a:endParaRPr>
          </a:p>
        </p:txBody>
      </p:sp>
      <p:sp>
        <p:nvSpPr>
          <p:cNvPr id="102407" name="Freeform 7">
            <a:extLst>
              <a:ext uri="{FF2B5EF4-FFF2-40B4-BE49-F238E27FC236}">
                <a16:creationId xmlns:a16="http://schemas.microsoft.com/office/drawing/2014/main" id="{CF58D497-6FBD-40A6-A69E-920DCD87E486}"/>
              </a:ext>
            </a:extLst>
          </p:cNvPr>
          <p:cNvSpPr>
            <a:spLocks/>
          </p:cNvSpPr>
          <p:nvPr/>
        </p:nvSpPr>
        <p:spPr bwMode="auto">
          <a:xfrm>
            <a:off x="5219700" y="1863330"/>
            <a:ext cx="171450" cy="1350169"/>
          </a:xfrm>
          <a:custGeom>
            <a:avLst/>
            <a:gdLst>
              <a:gd name="T0" fmla="*/ 2147483647 w 234"/>
              <a:gd name="T1" fmla="*/ 0 h 1044"/>
              <a:gd name="T2" fmla="*/ 2147483647 w 234"/>
              <a:gd name="T3" fmla="*/ 2147483647 h 1044"/>
              <a:gd name="T4" fmla="*/ 2147483647 w 234"/>
              <a:gd name="T5" fmla="*/ 2147483647 h 1044"/>
              <a:gd name="T6" fmla="*/ 2147483647 w 234"/>
              <a:gd name="T7" fmla="*/ 2147483647 h 1044"/>
              <a:gd name="T8" fmla="*/ 0 w 234"/>
              <a:gd name="T9" fmla="*/ 2147483647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4"/>
              <a:gd name="T16" fmla="*/ 0 h 1044"/>
              <a:gd name="T17" fmla="*/ 234 w 234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4" h="1044">
                <a:moveTo>
                  <a:pt x="91" y="0"/>
                </a:moveTo>
                <a:cubicBezTo>
                  <a:pt x="102" y="34"/>
                  <a:pt x="113" y="68"/>
                  <a:pt x="136" y="136"/>
                </a:cubicBezTo>
                <a:cubicBezTo>
                  <a:pt x="159" y="204"/>
                  <a:pt x="234" y="287"/>
                  <a:pt x="227" y="408"/>
                </a:cubicBezTo>
                <a:cubicBezTo>
                  <a:pt x="220" y="529"/>
                  <a:pt x="129" y="756"/>
                  <a:pt x="91" y="862"/>
                </a:cubicBezTo>
                <a:cubicBezTo>
                  <a:pt x="53" y="968"/>
                  <a:pt x="15" y="1014"/>
                  <a:pt x="0" y="1044"/>
                </a:cubicBezTo>
              </a:path>
            </a:pathLst>
          </a:custGeom>
          <a:noFill/>
          <a:ln w="5715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 sz="1350">
              <a:solidFill>
                <a:srgbClr val="000000"/>
              </a:solidFill>
            </a:endParaRPr>
          </a:p>
        </p:txBody>
      </p:sp>
      <p:sp>
        <p:nvSpPr>
          <p:cNvPr id="102409" name="AutoShape 9">
            <a:extLst>
              <a:ext uri="{FF2B5EF4-FFF2-40B4-BE49-F238E27FC236}">
                <a16:creationId xmlns:a16="http://schemas.microsoft.com/office/drawing/2014/main" id="{72251C86-D960-4860-88D6-3DECA66D6BD9}"/>
              </a:ext>
            </a:extLst>
          </p:cNvPr>
          <p:cNvSpPr>
            <a:spLocks noChangeArrowheads="1"/>
          </p:cNvSpPr>
          <p:nvPr/>
        </p:nvSpPr>
        <p:spPr bwMode="auto">
          <a:xfrm rot="20650225">
            <a:off x="5380435" y="4026695"/>
            <a:ext cx="217884" cy="1179910"/>
          </a:xfrm>
          <a:prstGeom prst="can">
            <a:avLst>
              <a:gd name="adj" fmla="val 41568"/>
            </a:avLst>
          </a:prstGeom>
          <a:solidFill>
            <a:srgbClr val="9900CC"/>
          </a:solidFill>
          <a:ln w="2857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en-US" sz="1350">
              <a:solidFill>
                <a:srgbClr val="000000"/>
              </a:solidFill>
            </a:endParaRPr>
          </a:p>
        </p:txBody>
      </p:sp>
      <p:sp>
        <p:nvSpPr>
          <p:cNvPr id="102410" name="Arc 10">
            <a:extLst>
              <a:ext uri="{FF2B5EF4-FFF2-40B4-BE49-F238E27FC236}">
                <a16:creationId xmlns:a16="http://schemas.microsoft.com/office/drawing/2014/main" id="{BE08E759-1E1F-4C09-8D2D-E0B73B058538}"/>
              </a:ext>
            </a:extLst>
          </p:cNvPr>
          <p:cNvSpPr>
            <a:spLocks/>
          </p:cNvSpPr>
          <p:nvPr/>
        </p:nvSpPr>
        <p:spPr bwMode="auto">
          <a:xfrm rot="19088138" flipV="1">
            <a:off x="5274470" y="4452939"/>
            <a:ext cx="422672" cy="397669"/>
          </a:xfrm>
          <a:custGeom>
            <a:avLst/>
            <a:gdLst>
              <a:gd name="T0" fmla="*/ 2147483647 w 43200"/>
              <a:gd name="T1" fmla="*/ 2147483647 h 42954"/>
              <a:gd name="T2" fmla="*/ 2147483647 w 43200"/>
              <a:gd name="T3" fmla="*/ 2147483647 h 42954"/>
              <a:gd name="T4" fmla="*/ 2147483647 w 43200"/>
              <a:gd name="T5" fmla="*/ 2147483647 h 42954"/>
              <a:gd name="T6" fmla="*/ 0 60000 65536"/>
              <a:gd name="T7" fmla="*/ 0 60000 65536"/>
              <a:gd name="T8" fmla="*/ 0 60000 65536"/>
              <a:gd name="T9" fmla="*/ 0 w 43200"/>
              <a:gd name="T10" fmla="*/ 0 h 42954"/>
              <a:gd name="T11" fmla="*/ 43200 w 43200"/>
              <a:gd name="T12" fmla="*/ 42954 h 429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2954" fill="none" extrusionOk="0">
                <a:moveTo>
                  <a:pt x="18347" y="42953"/>
                </a:moveTo>
                <a:cubicBezTo>
                  <a:pt x="7795" y="41346"/>
                  <a:pt x="0" y="32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162"/>
                  <a:pt x="42318" y="28670"/>
                  <a:pt x="40634" y="31809"/>
                </a:cubicBezTo>
              </a:path>
              <a:path w="43200" h="42954" stroke="0" extrusionOk="0">
                <a:moveTo>
                  <a:pt x="18347" y="42953"/>
                </a:moveTo>
                <a:cubicBezTo>
                  <a:pt x="7795" y="41346"/>
                  <a:pt x="0" y="32273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5162"/>
                  <a:pt x="42318" y="28670"/>
                  <a:pt x="40634" y="31809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ar-EG" altLang="en-US" sz="1350">
              <a:solidFill>
                <a:srgbClr val="000000"/>
              </a:solidFill>
            </a:endParaRPr>
          </a:p>
        </p:txBody>
      </p:sp>
      <p:sp>
        <p:nvSpPr>
          <p:cNvPr id="102413" name="Text Box 13">
            <a:extLst>
              <a:ext uri="{FF2B5EF4-FFF2-40B4-BE49-F238E27FC236}">
                <a16:creationId xmlns:a16="http://schemas.microsoft.com/office/drawing/2014/main" id="{0AD89E00-A697-4947-827F-FA01EC27A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69" y="2671927"/>
            <a:ext cx="2984460" cy="83099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Superior mediastinum                                          </a:t>
            </a:r>
          </a:p>
        </p:txBody>
      </p:sp>
      <p:sp>
        <p:nvSpPr>
          <p:cNvPr id="102414" name="Text Box 14">
            <a:extLst>
              <a:ext uri="{FF2B5EF4-FFF2-40B4-BE49-F238E27FC236}">
                <a16:creationId xmlns:a16="http://schemas.microsoft.com/office/drawing/2014/main" id="{E40F23BD-8EC3-431D-AC58-CC750B3AC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23" y="3549800"/>
            <a:ext cx="3225506" cy="830997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Posterior  mediastinum </a:t>
            </a:r>
          </a:p>
        </p:txBody>
      </p:sp>
      <p:sp>
        <p:nvSpPr>
          <p:cNvPr id="102417" name="Text Box 17">
            <a:extLst>
              <a:ext uri="{FF2B5EF4-FFF2-40B4-BE49-F238E27FC236}">
                <a16:creationId xmlns:a16="http://schemas.microsoft.com/office/drawing/2014/main" id="{94DA4F27-3A36-49F3-BF47-90FA9FEC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89" y="1112015"/>
            <a:ext cx="3227604" cy="507831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00"/>
                </a:solidFill>
              </a:rPr>
              <a:t>Sinuous course </a:t>
            </a:r>
          </a:p>
        </p:txBody>
      </p:sp>
      <p:sp>
        <p:nvSpPr>
          <p:cNvPr id="102419" name="Line 19">
            <a:extLst>
              <a:ext uri="{FF2B5EF4-FFF2-40B4-BE49-F238E27FC236}">
                <a16:creationId xmlns:a16="http://schemas.microsoft.com/office/drawing/2014/main" id="{6514E9E1-2674-41F6-B4FB-672EE2049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6667" y="5157788"/>
            <a:ext cx="377428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1" name="Text Box 21">
            <a:extLst>
              <a:ext uri="{FF2B5EF4-FFF2-40B4-BE49-F238E27FC236}">
                <a16:creationId xmlns:a16="http://schemas.microsoft.com/office/drawing/2014/main" id="{A46EB357-B39C-4F48-92A1-CC367CE98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640" y="5157788"/>
            <a:ext cx="2862263" cy="738664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000000"/>
                </a:solidFill>
              </a:rPr>
              <a:t>One inch to the left of median plane   </a:t>
            </a:r>
          </a:p>
        </p:txBody>
      </p:sp>
      <p:sp>
        <p:nvSpPr>
          <p:cNvPr id="102422" name="Text Box 22">
            <a:extLst>
              <a:ext uri="{FF2B5EF4-FFF2-40B4-BE49-F238E27FC236}">
                <a16:creationId xmlns:a16="http://schemas.microsoft.com/office/drawing/2014/main" id="{DD85BF6C-46FC-4D2B-9898-6E86577D1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" y="476673"/>
            <a:ext cx="4053286" cy="461665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</a:rPr>
              <a:t>Esophagus follows </a:t>
            </a:r>
          </a:p>
        </p:txBody>
      </p:sp>
      <p:sp>
        <p:nvSpPr>
          <p:cNvPr id="102423" name="Text Box 23">
            <a:extLst>
              <a:ext uri="{FF2B5EF4-FFF2-40B4-BE49-F238E27FC236}">
                <a16:creationId xmlns:a16="http://schemas.microsoft.com/office/drawing/2014/main" id="{B86C56FC-0C1F-4301-BA6E-7B00E21FC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501" y="4506312"/>
            <a:ext cx="2052638" cy="461665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FF00"/>
                </a:solidFill>
              </a:rPr>
              <a:t>Abdomen  </a:t>
            </a:r>
          </a:p>
        </p:txBody>
      </p:sp>
      <p:sp>
        <p:nvSpPr>
          <p:cNvPr id="102424" name="Text Box 24">
            <a:extLst>
              <a:ext uri="{FF2B5EF4-FFF2-40B4-BE49-F238E27FC236}">
                <a16:creationId xmlns:a16="http://schemas.microsoft.com/office/drawing/2014/main" id="{E036C8B5-AB6E-4C79-8259-C1264F07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3823" y="2078833"/>
            <a:ext cx="2758677" cy="507831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FF00"/>
                </a:solidFill>
              </a:rPr>
              <a:t>Root of Neck  </a:t>
            </a:r>
          </a:p>
        </p:txBody>
      </p:sp>
      <p:sp>
        <p:nvSpPr>
          <p:cNvPr id="102425" name="Line 25">
            <a:extLst>
              <a:ext uri="{FF2B5EF4-FFF2-40B4-BE49-F238E27FC236}">
                <a16:creationId xmlns:a16="http://schemas.microsoft.com/office/drawing/2014/main" id="{5714D66A-D1F6-4461-985E-680F5BCA8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3189" y="2385905"/>
            <a:ext cx="32385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8" name="AutoShape 8">
            <a:extLst>
              <a:ext uri="{FF2B5EF4-FFF2-40B4-BE49-F238E27FC236}">
                <a16:creationId xmlns:a16="http://schemas.microsoft.com/office/drawing/2014/main" id="{CDEA836A-8AF9-4A31-983D-D5636D42D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1" y="3105151"/>
            <a:ext cx="216694" cy="1079897"/>
          </a:xfrm>
          <a:prstGeom prst="can">
            <a:avLst>
              <a:gd name="adj" fmla="val 124588"/>
            </a:avLst>
          </a:prstGeom>
          <a:solidFill>
            <a:srgbClr val="9900CC"/>
          </a:solidFill>
          <a:ln w="28575">
            <a:solidFill>
              <a:srgbClr val="9900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</a:pPr>
            <a:endParaRPr lang="ar-SA" altLang="en-US" sz="135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C859EB-262B-4B55-9DB8-F3554C129354}"/>
              </a:ext>
            </a:extLst>
          </p:cNvPr>
          <p:cNvSpPr/>
          <p:nvPr/>
        </p:nvSpPr>
        <p:spPr>
          <a:xfrm>
            <a:off x="104670" y="1916907"/>
            <a:ext cx="4953105" cy="2818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defTabSz="685800" eaLnBrk="0" fontAlgn="base" hangingPunct="0">
              <a:lnSpc>
                <a:spcPct val="125000"/>
              </a:lnSpc>
              <a:tabLst>
                <a:tab pos="288608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- It descends in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median plane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but it </a:t>
            </a:r>
            <a:r>
              <a:rPr lang="en-US" sz="24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deviates to the left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at: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88608" algn="justLow" defTabSz="685800" eaLnBrk="0" fontAlgn="base" hangingPunct="0">
              <a:lnSpc>
                <a:spcPct val="125000"/>
              </a:lnSpc>
              <a:tabLst>
                <a:tab pos="288608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a) Thoracic inlet.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288608" algn="justLow" defTabSz="685800" eaLnBrk="0" fontAlgn="base" hangingPunct="0">
              <a:lnSpc>
                <a:spcPct val="125000"/>
              </a:lnSpc>
              <a:tabLst>
                <a:tab pos="167164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b) Esophageal opening of diaphragm. 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D2981B-5DC8-4E1D-BCF9-C37997444985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>
            <a:extLst>
              <a:ext uri="{FF2B5EF4-FFF2-40B4-BE49-F238E27FC236}">
                <a16:creationId xmlns:a16="http://schemas.microsoft.com/office/drawing/2014/main" id="{36AE84D5-9F07-4CFB-9F11-9E8C61BE3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1" t="9694" r="44333" b="21028"/>
          <a:stretch>
            <a:fillRect/>
          </a:stretch>
        </p:blipFill>
        <p:spPr bwMode="auto">
          <a:xfrm>
            <a:off x="3707608" y="857250"/>
            <a:ext cx="187047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4E686C94-DC91-43F8-997B-5A7726F4D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74" y="510563"/>
            <a:ext cx="3826328" cy="54844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buChar char="•"/>
              <a:tabLst>
                <a:tab pos="128588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28588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285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285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666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6441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1- At its Beginning 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by contraction of the 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inferior constrictor 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muscles of the pharynx.</a:t>
            </a:r>
          </a:p>
          <a:p>
            <a:pPr marL="666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6441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2- Where 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Crossed by 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arch of the aorta 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6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6441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3- Where </a:t>
            </a:r>
            <a:r>
              <a:rPr lang="en-US" altLang="en-US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Crossed by </a:t>
            </a:r>
            <a:r>
              <a:rPr lang="en-US" altLang="en-US" sz="2400" b="1" dirty="0">
                <a:solidFill>
                  <a:srgbClr val="0000FF"/>
                </a:solidFill>
                <a:cs typeface="Times New Roman" panose="02020603050405020304" pitchFamily="18" charset="0"/>
              </a:rPr>
              <a:t>left bronchus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6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6441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</a:rPr>
              <a:t>4- At its Ending by Contraction of the </a:t>
            </a:r>
            <a:r>
              <a:rPr lang="en-US" altLang="en-US" sz="2400" b="1" dirty="0">
                <a:solidFill>
                  <a:srgbClr val="0000FF"/>
                </a:solidFill>
              </a:rPr>
              <a:t>right crus of diaphragm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675" algn="justLow" defTabSz="6858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96441" algn="l"/>
              </a:tabLst>
              <a:defRPr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4" name="Line 6">
            <a:extLst>
              <a:ext uri="{FF2B5EF4-FFF2-40B4-BE49-F238E27FC236}">
                <a16:creationId xmlns:a16="http://schemas.microsoft.com/office/drawing/2014/main" id="{6FF9434A-AEF5-4C5D-AC51-3CAA383549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3653" y="2457450"/>
            <a:ext cx="1243013" cy="3238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5" name="Line 7">
            <a:extLst>
              <a:ext uri="{FF2B5EF4-FFF2-40B4-BE49-F238E27FC236}">
                <a16:creationId xmlns:a16="http://schemas.microsoft.com/office/drawing/2014/main" id="{11FF7CCD-68DB-4A47-B856-02581DA033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8422" y="3158728"/>
            <a:ext cx="1241822" cy="43219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6" name="Line 8">
            <a:extLst>
              <a:ext uri="{FF2B5EF4-FFF2-40B4-BE49-F238E27FC236}">
                <a16:creationId xmlns:a16="http://schemas.microsoft.com/office/drawing/2014/main" id="{5AF9A26C-CE81-40E3-A1CE-88B77D1905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63655" y="3807619"/>
            <a:ext cx="1620440" cy="53579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7" name="Line 9">
            <a:extLst>
              <a:ext uri="{FF2B5EF4-FFF2-40B4-BE49-F238E27FC236}">
                <a16:creationId xmlns:a16="http://schemas.microsoft.com/office/drawing/2014/main" id="{8FEC7D06-BF82-4071-936A-258C7BA221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2000" y="4617244"/>
            <a:ext cx="1728788" cy="3238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9" name="Text Box 11">
            <a:extLst>
              <a:ext uri="{FF2B5EF4-FFF2-40B4-BE49-F238E27FC236}">
                <a16:creationId xmlns:a16="http://schemas.microsoft.com/office/drawing/2014/main" id="{13DC4F64-2B62-4351-AE91-D4F99C04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080" y="2078832"/>
            <a:ext cx="1316830" cy="507831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700" b="1" dirty="0">
                <a:solidFill>
                  <a:srgbClr val="000000"/>
                </a:solidFill>
              </a:rPr>
              <a:t>6 inch</a:t>
            </a:r>
          </a:p>
        </p:txBody>
      </p:sp>
      <p:sp>
        <p:nvSpPr>
          <p:cNvPr id="89100" name="Text Box 12">
            <a:extLst>
              <a:ext uri="{FF2B5EF4-FFF2-40B4-BE49-F238E27FC236}">
                <a16:creationId xmlns:a16="http://schemas.microsoft.com/office/drawing/2014/main" id="{B5E4DF83-8E7A-43AC-B1F0-3CE77F71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244" y="2781301"/>
            <a:ext cx="1566863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700" b="1">
                <a:solidFill>
                  <a:srgbClr val="000000"/>
                </a:solidFill>
              </a:rPr>
              <a:t>9 inch</a:t>
            </a:r>
          </a:p>
        </p:txBody>
      </p:sp>
      <p:sp>
        <p:nvSpPr>
          <p:cNvPr id="89101" name="Text Box 13">
            <a:extLst>
              <a:ext uri="{FF2B5EF4-FFF2-40B4-BE49-F238E27FC236}">
                <a16:creationId xmlns:a16="http://schemas.microsoft.com/office/drawing/2014/main" id="{63AEC503-E355-46F7-8B18-5C9438ED1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0516" y="3537348"/>
            <a:ext cx="1457325" cy="507831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700" b="1">
                <a:solidFill>
                  <a:srgbClr val="000000"/>
                </a:solidFill>
              </a:rPr>
              <a:t>11 inch</a:t>
            </a:r>
          </a:p>
        </p:txBody>
      </p:sp>
      <p:sp>
        <p:nvSpPr>
          <p:cNvPr id="89102" name="Text Box 14">
            <a:extLst>
              <a:ext uri="{FF2B5EF4-FFF2-40B4-BE49-F238E27FC236}">
                <a16:creationId xmlns:a16="http://schemas.microsoft.com/office/drawing/2014/main" id="{7D58222F-EB18-4F72-805D-67D7E0F60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607" y="4293394"/>
            <a:ext cx="1766929" cy="507831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700" b="1" dirty="0">
                <a:solidFill>
                  <a:srgbClr val="000000"/>
                </a:solidFill>
              </a:rPr>
              <a:t>15 inch</a:t>
            </a:r>
          </a:p>
        </p:txBody>
      </p:sp>
      <p:sp>
        <p:nvSpPr>
          <p:cNvPr id="89103" name="AutoShape 15">
            <a:extLst>
              <a:ext uri="{FF2B5EF4-FFF2-40B4-BE49-F238E27FC236}">
                <a16:creationId xmlns:a16="http://schemas.microsoft.com/office/drawing/2014/main" id="{17E2D2D9-AEE3-4747-AE72-ED181D6C2589}"/>
              </a:ext>
            </a:extLst>
          </p:cNvPr>
          <p:cNvSpPr>
            <a:spLocks/>
          </p:cNvSpPr>
          <p:nvPr/>
        </p:nvSpPr>
        <p:spPr bwMode="auto">
          <a:xfrm>
            <a:off x="5813822" y="1117998"/>
            <a:ext cx="1951434" cy="750094"/>
          </a:xfrm>
          <a:prstGeom prst="borderCallout2">
            <a:avLst>
              <a:gd name="adj1" fmla="val 11431"/>
              <a:gd name="adj2" fmla="val -2931"/>
              <a:gd name="adj3" fmla="val 11431"/>
              <a:gd name="adj4" fmla="val -42222"/>
              <a:gd name="adj5" fmla="val 2856"/>
              <a:gd name="adj6" fmla="val -72056"/>
            </a:avLst>
          </a:prstGeom>
          <a:solidFill>
            <a:srgbClr val="0099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2250" b="1">
                <a:solidFill>
                  <a:srgbClr val="FFFF00"/>
                </a:solidFill>
              </a:rPr>
              <a:t>Central incisor teeth</a:t>
            </a:r>
          </a:p>
        </p:txBody>
      </p:sp>
      <p:sp>
        <p:nvSpPr>
          <p:cNvPr id="89104" name="Text Box 16">
            <a:extLst>
              <a:ext uri="{FF2B5EF4-FFF2-40B4-BE49-F238E27FC236}">
                <a16:creationId xmlns:a16="http://schemas.microsoft.com/office/drawing/2014/main" id="{99082190-8B13-4CCF-AE9E-8BCE71DFB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005" y="-68352"/>
            <a:ext cx="3510304" cy="784830"/>
          </a:xfrm>
          <a:prstGeom prst="rect">
            <a:avLst/>
          </a:prstGeom>
          <a:solidFill>
            <a:srgbClr val="66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250" b="1" dirty="0">
                <a:solidFill>
                  <a:srgbClr val="000000"/>
                </a:solidFill>
              </a:rPr>
              <a:t>Normal constrictions of esophagus</a:t>
            </a:r>
          </a:p>
        </p:txBody>
      </p:sp>
      <p:sp>
        <p:nvSpPr>
          <p:cNvPr id="89106" name="Line 18">
            <a:extLst>
              <a:ext uri="{FF2B5EF4-FFF2-40B4-BE49-F238E27FC236}">
                <a16:creationId xmlns:a16="http://schemas.microsoft.com/office/drawing/2014/main" id="{BB3F9222-EEF8-4FA0-AE04-DF95CCC6F84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93719" y="1863328"/>
            <a:ext cx="0" cy="6810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07" name="Line 19">
            <a:extLst>
              <a:ext uri="{FF2B5EF4-FFF2-40B4-BE49-F238E27FC236}">
                <a16:creationId xmlns:a16="http://schemas.microsoft.com/office/drawing/2014/main" id="{3F38E51F-5FA3-4993-A67D-AC2905511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25916" y="1863328"/>
            <a:ext cx="0" cy="140374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08" name="Line 20">
            <a:extLst>
              <a:ext uri="{FF2B5EF4-FFF2-40B4-BE49-F238E27FC236}">
                <a16:creationId xmlns:a16="http://schemas.microsoft.com/office/drawing/2014/main" id="{96754F1B-419D-4729-82A5-D794D21C23C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7841" y="1863330"/>
            <a:ext cx="0" cy="210621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09" name="Line 21">
            <a:extLst>
              <a:ext uri="{FF2B5EF4-FFF2-40B4-BE49-F238E27FC236}">
                <a16:creationId xmlns:a16="http://schemas.microsoft.com/office/drawing/2014/main" id="{F552C7DD-8718-4DBA-94CD-CDA7D682D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4535" y="1863330"/>
            <a:ext cx="0" cy="291584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61" name="TextBox 3">
            <a:extLst>
              <a:ext uri="{FF2B5EF4-FFF2-40B4-BE49-F238E27FC236}">
                <a16:creationId xmlns:a16="http://schemas.microsoft.com/office/drawing/2014/main" id="{4F2E25C2-9E03-4A3B-B19E-15EC43818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960" y="2575323"/>
            <a:ext cx="323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0262" name="TextBox 24">
            <a:extLst>
              <a:ext uri="{FF2B5EF4-FFF2-40B4-BE49-F238E27FC236}">
                <a16:creationId xmlns:a16="http://schemas.microsoft.com/office/drawing/2014/main" id="{0A3B3C03-A98B-46B0-8DBD-FE1CD9A64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485" y="3252788"/>
            <a:ext cx="323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263" name="TextBox 25">
            <a:extLst>
              <a:ext uri="{FF2B5EF4-FFF2-40B4-BE49-F238E27FC236}">
                <a16:creationId xmlns:a16="http://schemas.microsoft.com/office/drawing/2014/main" id="{BF0696B1-9714-4E4F-B517-591749B17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5535" y="3590926"/>
            <a:ext cx="323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0264" name="TextBox 26">
            <a:extLst>
              <a:ext uri="{FF2B5EF4-FFF2-40B4-BE49-F238E27FC236}">
                <a16:creationId xmlns:a16="http://schemas.microsoft.com/office/drawing/2014/main" id="{621AE6FB-B740-407A-A562-5FC531D8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29" y="4774407"/>
            <a:ext cx="3238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1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218924-98DD-4ACE-BC29-EB8FA114FA53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75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9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10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10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animBg="1"/>
      <p:bldP spid="89097" grpId="0" animBg="1"/>
      <p:bldP spid="89099" grpId="0" animBg="1"/>
      <p:bldP spid="89100" grpId="0" animBg="1"/>
      <p:bldP spid="89101" grpId="0" animBg="1"/>
      <p:bldP spid="89102" grpId="0" animBg="1"/>
      <p:bldP spid="89103" grpId="0" animBg="1"/>
      <p:bldP spid="891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%5Cphotowise%5Cimages%5Cthorax%5CImage34">
            <a:extLst>
              <a:ext uri="{FF2B5EF4-FFF2-40B4-BE49-F238E27FC236}">
                <a16:creationId xmlns:a16="http://schemas.microsoft.com/office/drawing/2014/main" id="{6D348892-B791-4E27-9DA3-229E5B051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61" y="887016"/>
            <a:ext cx="3106340" cy="511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4">
            <a:extLst>
              <a:ext uri="{FF2B5EF4-FFF2-40B4-BE49-F238E27FC236}">
                <a16:creationId xmlns:a16="http://schemas.microsoft.com/office/drawing/2014/main" id="{B6170BE9-7839-42F2-9F42-91955FAD6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7" t="4639" r="38666" b="12195"/>
          <a:stretch>
            <a:fillRect/>
          </a:stretch>
        </p:blipFill>
        <p:spPr bwMode="auto">
          <a:xfrm>
            <a:off x="1439467" y="857250"/>
            <a:ext cx="186928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AutoShape 5">
            <a:extLst>
              <a:ext uri="{FF2B5EF4-FFF2-40B4-BE49-F238E27FC236}">
                <a16:creationId xmlns:a16="http://schemas.microsoft.com/office/drawing/2014/main" id="{8E0C688C-A83F-4A44-9964-C6342DADEFD9}"/>
              </a:ext>
            </a:extLst>
          </p:cNvPr>
          <p:cNvSpPr>
            <a:spLocks/>
          </p:cNvSpPr>
          <p:nvPr/>
        </p:nvSpPr>
        <p:spPr bwMode="auto">
          <a:xfrm>
            <a:off x="3249217" y="1822848"/>
            <a:ext cx="1564481" cy="796528"/>
          </a:xfrm>
          <a:prstGeom prst="borderCallout2">
            <a:avLst>
              <a:gd name="adj1" fmla="val 10764"/>
              <a:gd name="adj2" fmla="val -3653"/>
              <a:gd name="adj3" fmla="val 10764"/>
              <a:gd name="adj4" fmla="val -23593"/>
              <a:gd name="adj5" fmla="val 94468"/>
              <a:gd name="adj6" fmla="val -54491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</a:rPr>
              <a:t>Smooth indentation by aortic arch</a:t>
            </a:r>
            <a:endParaRPr lang="en-US" altLang="en-US" sz="1500" dirty="0">
              <a:solidFill>
                <a:srgbClr val="000000"/>
              </a:solidFill>
            </a:endParaRPr>
          </a:p>
        </p:txBody>
      </p:sp>
      <p:sp>
        <p:nvSpPr>
          <p:cNvPr id="83975" name="AutoShape 7">
            <a:extLst>
              <a:ext uri="{FF2B5EF4-FFF2-40B4-BE49-F238E27FC236}">
                <a16:creationId xmlns:a16="http://schemas.microsoft.com/office/drawing/2014/main" id="{B6A0B7FA-2978-4B72-B519-5A1E86B46619}"/>
              </a:ext>
            </a:extLst>
          </p:cNvPr>
          <p:cNvSpPr>
            <a:spLocks/>
          </p:cNvSpPr>
          <p:nvPr/>
        </p:nvSpPr>
        <p:spPr bwMode="auto">
          <a:xfrm>
            <a:off x="3287317" y="4869657"/>
            <a:ext cx="1512094" cy="1026319"/>
          </a:xfrm>
          <a:prstGeom prst="borderCallout2">
            <a:avLst>
              <a:gd name="adj1" fmla="val 8352"/>
              <a:gd name="adj2" fmla="val 103778"/>
              <a:gd name="adj3" fmla="val 8352"/>
              <a:gd name="adj4" fmla="val 148583"/>
              <a:gd name="adj5" fmla="val -5454"/>
              <a:gd name="adj6" fmla="val 161181"/>
            </a:avLst>
          </a:prstGeom>
          <a:solidFill>
            <a:srgbClr val="FF3300"/>
          </a:solidFill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FFFF66"/>
                </a:solidFill>
              </a:rPr>
              <a:t>indentation by</a:t>
            </a:r>
            <a:r>
              <a:rPr lang="en-US" altLang="en-US" sz="1500" dirty="0">
                <a:solidFill>
                  <a:srgbClr val="FFFF66"/>
                </a:solidFill>
              </a:rPr>
              <a:t> </a:t>
            </a:r>
            <a:r>
              <a:rPr lang="en-US" altLang="en-US" sz="1500" b="1" dirty="0">
                <a:solidFill>
                  <a:srgbClr val="FFFF66"/>
                </a:solidFill>
              </a:rPr>
              <a:t>Esophageal opening of diaphragm</a:t>
            </a:r>
          </a:p>
        </p:txBody>
      </p:sp>
      <p:sp>
        <p:nvSpPr>
          <p:cNvPr id="40966" name="Rectangle 3">
            <a:extLst>
              <a:ext uri="{FF2B5EF4-FFF2-40B4-BE49-F238E27FC236}">
                <a16:creationId xmlns:a16="http://schemas.microsoft.com/office/drawing/2014/main" id="{5449FB50-1C52-4442-AB68-903825394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0178" y="1052514"/>
            <a:ext cx="1241822" cy="573881"/>
          </a:xfrm>
          <a:solidFill>
            <a:srgbClr val="FFFF66"/>
          </a:solidFill>
        </p:spPr>
        <p:txBody>
          <a:bodyPr/>
          <a:lstStyle/>
          <a:p>
            <a:pPr eaLnBrk="1" hangingPunct="1"/>
            <a:r>
              <a:rPr lang="en-US" altLang="en-US" sz="2100" b="1"/>
              <a:t>Barium Swallow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1575C-68D3-44A0-B039-C77596AC401B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New year greetings">
            <a:extLst>
              <a:ext uri="{FF2B5EF4-FFF2-40B4-BE49-F238E27FC236}">
                <a16:creationId xmlns:a16="http://schemas.microsoft.com/office/drawing/2014/main" id="{FA959E00-E6D4-45FE-A24E-E247EEF70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6" y="116632"/>
            <a:ext cx="880803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WordArt 4">
            <a:extLst>
              <a:ext uri="{FF2B5EF4-FFF2-40B4-BE49-F238E27FC236}">
                <a16:creationId xmlns:a16="http://schemas.microsoft.com/office/drawing/2014/main" id="{8374AAA4-0AF4-45A8-8A44-D3F2F2AC18CE}"/>
              </a:ext>
            </a:extLst>
          </p:cNvPr>
          <p:cNvSpPr>
            <a:spLocks noChangeAspect="1" noChangeArrowheads="1" noChangeShapeType="1" noTextEdit="1"/>
          </p:cNvSpPr>
          <p:nvPr/>
        </p:nvSpPr>
        <p:spPr bwMode="auto">
          <a:xfrm rot="535095">
            <a:off x="1267520" y="2005525"/>
            <a:ext cx="6098349" cy="2336276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1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</a:gradFill>
                <a:effectLst/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3899834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D431B36-2111-404F-ACC6-48B0844E7A45}"/>
              </a:ext>
            </a:extLst>
          </p:cNvPr>
          <p:cNvSpPr/>
          <p:nvPr/>
        </p:nvSpPr>
        <p:spPr>
          <a:xfrm>
            <a:off x="387626" y="1075911"/>
            <a:ext cx="86072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5000"/>
              </a:lnSpc>
              <a:tabLst>
                <a:tab pos="288608" algn="l"/>
                <a:tab pos="186214" algn="l"/>
                <a:tab pos="288608" algn="l"/>
              </a:tabLst>
              <a:defRPr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Blood supply</a:t>
            </a:r>
            <a:endParaRPr lang="en-US" sz="21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lvl="1" indent="-214313" algn="justLow" defTabSz="685800">
              <a:lnSpc>
                <a:spcPct val="125000"/>
              </a:lnSpc>
              <a:buFont typeface="+mj-lt"/>
              <a:buAutoNum type="alphaUcParenR"/>
              <a:tabLst>
                <a:tab pos="288608" algn="l"/>
                <a:tab pos="186214" algn="l"/>
                <a:tab pos="288608" algn="l"/>
                <a:tab pos="685800" algn="l"/>
              </a:tabLst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Cervical part,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inferior thyroid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vessels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57213" lvl="1" indent="-214313" algn="justLow" defTabSz="685800">
              <a:lnSpc>
                <a:spcPct val="125000"/>
              </a:lnSpc>
              <a:buFont typeface="+mj-lt"/>
              <a:buAutoNum type="alphaUcParenR"/>
              <a:tabLst>
                <a:tab pos="288608" algn="l"/>
                <a:tab pos="186214" algn="l"/>
                <a:tab pos="288608" algn="l"/>
                <a:tab pos="685800" algn="l"/>
              </a:tabLst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Thoracic,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descending thoracic aorta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and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azygos vein.</a:t>
            </a:r>
          </a:p>
          <a:p>
            <a:pPr marL="557213" lvl="1" indent="-214313" algn="justLow" defTabSz="685800">
              <a:lnSpc>
                <a:spcPct val="125000"/>
              </a:lnSpc>
              <a:buFont typeface="+mj-lt"/>
              <a:buAutoNum type="alphaUcParenR"/>
              <a:tabLst>
                <a:tab pos="288608" algn="l"/>
                <a:tab pos="186214" algn="l"/>
                <a:tab pos="288608" algn="l"/>
                <a:tab pos="685800" algn="l"/>
              </a:tabLst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Abdominal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left gastric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vessels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385763" indent="-385763" defTabSz="685800">
              <a:buFontTx/>
              <a:buAutoNum type="alphaUcParenR" startAt="3"/>
              <a:defRPr/>
            </a:pPr>
            <a:endParaRPr lang="en-US" sz="21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defTabSz="685800">
              <a:lnSpc>
                <a:spcPct val="125000"/>
              </a:lnSpc>
              <a:tabLst>
                <a:tab pos="288608" algn="l"/>
                <a:tab pos="186214" algn="l"/>
                <a:tab pos="288608" algn="l"/>
              </a:tabLst>
              <a:defRPr/>
            </a:pPr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** Lymphatic drainage: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Low" defTabSz="685800">
              <a:lnSpc>
                <a:spcPct val="125000"/>
              </a:lnSpc>
              <a:buFont typeface="+mj-lt"/>
              <a:buAutoNum type="alphaLcPeriod"/>
              <a:tabLst>
                <a:tab pos="288608" algn="l"/>
                <a:tab pos="186214" algn="l"/>
                <a:tab pos="288608" algn="l"/>
              </a:tabLst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Upper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 to the deep cervical lymph nodes</a:t>
            </a: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Low" defTabSz="685800">
              <a:lnSpc>
                <a:spcPct val="125000"/>
              </a:lnSpc>
              <a:buFont typeface="+mj-lt"/>
              <a:buAutoNum type="alphaLcPeriod"/>
              <a:tabLst>
                <a:tab pos="288608" algn="l"/>
                <a:tab pos="186214" algn="l"/>
                <a:tab pos="288608" algn="l"/>
              </a:tabLst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Middle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 to the mediastinal lymph nodes.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57175" indent="-257175" algn="justLow" defTabSz="685800">
              <a:lnSpc>
                <a:spcPct val="125000"/>
              </a:lnSpc>
              <a:buFont typeface="+mj-lt"/>
              <a:buAutoNum type="alphaLcPeriod"/>
              <a:tabLst>
                <a:tab pos="288608" algn="l"/>
                <a:tab pos="186214" algn="l"/>
                <a:tab pos="288608" algn="l"/>
              </a:tabLst>
              <a:defRPr/>
            </a:pPr>
            <a:r>
              <a:rPr lang="en-US" sz="21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Lower </a:t>
            </a:r>
            <a:r>
              <a:rPr lang="en-US" sz="21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 to the left gastric and coeliac lymph nodes.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85763" indent="-385763" defTabSz="685800">
              <a:buFontTx/>
              <a:buAutoNum type="alphaUcParenR" startAt="3"/>
              <a:defRPr/>
            </a:pP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46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42339" t="11806" r="25293" b="6488"/>
          <a:stretch>
            <a:fillRect/>
          </a:stretch>
        </p:blipFill>
        <p:spPr bwMode="auto">
          <a:xfrm>
            <a:off x="3143240" y="500042"/>
            <a:ext cx="4211637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AutoShape 13"/>
          <p:cNvSpPr>
            <a:spLocks/>
          </p:cNvSpPr>
          <p:nvPr/>
        </p:nvSpPr>
        <p:spPr bwMode="auto">
          <a:xfrm flipH="1">
            <a:off x="251520" y="1571612"/>
            <a:ext cx="2891720" cy="642942"/>
          </a:xfrm>
          <a:prstGeom prst="callout2">
            <a:avLst>
              <a:gd name="adj1" fmla="val 357"/>
              <a:gd name="adj2" fmla="val -32"/>
              <a:gd name="adj3" fmla="val 94947"/>
              <a:gd name="adj4" fmla="val -636"/>
              <a:gd name="adj5" fmla="val 59290"/>
              <a:gd name="adj6" fmla="val -89997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Nasopharynx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 flipH="1">
            <a:off x="755576" y="3000372"/>
            <a:ext cx="2601978" cy="642942"/>
          </a:xfrm>
          <a:prstGeom prst="callout2">
            <a:avLst>
              <a:gd name="adj1" fmla="val 96033"/>
              <a:gd name="adj2" fmla="val 12108"/>
              <a:gd name="adj3" fmla="val 94947"/>
              <a:gd name="adj4" fmla="val -636"/>
              <a:gd name="adj5" fmla="val -19249"/>
              <a:gd name="adj6" fmla="val -90409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Oropharynx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683568" y="4797152"/>
            <a:ext cx="3459804" cy="642942"/>
          </a:xfrm>
          <a:prstGeom prst="callout2">
            <a:avLst>
              <a:gd name="adj1" fmla="val 357"/>
              <a:gd name="adj2" fmla="val -32"/>
              <a:gd name="adj3" fmla="val -61567"/>
              <a:gd name="adj4" fmla="val -47607"/>
              <a:gd name="adj5" fmla="val -177375"/>
              <a:gd name="adj6" fmla="val -50493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Laryngopharynx 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3568" y="188640"/>
            <a:ext cx="7848872" cy="64633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Subdivisions of the Pharynx</a:t>
            </a:r>
            <a:r>
              <a:rPr kumimoji="0" lang="en-US" sz="3600" b="1" i="0" u="sng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04404" y="2451665"/>
            <a:ext cx="1839248" cy="64633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srgbClr val="00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Mouth   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779912" y="1083513"/>
            <a:ext cx="1619672" cy="64633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Nose  </a:t>
            </a:r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1619672" y="4077072"/>
            <a:ext cx="2286000" cy="701675"/>
          </a:xfrm>
          <a:prstGeom prst="callout2">
            <a:avLst>
              <a:gd name="adj1" fmla="val 67389"/>
              <a:gd name="adj2" fmla="val 84887"/>
              <a:gd name="adj3" fmla="val 48770"/>
              <a:gd name="adj4" fmla="val 120187"/>
              <a:gd name="adj5" fmla="val -20555"/>
              <a:gd name="adj6" fmla="val 176489"/>
            </a:avLst>
          </a:prstGeom>
          <a:noFill/>
          <a:ln w="38100">
            <a:solidFill>
              <a:srgbClr val="FF00FF"/>
            </a:solidFill>
            <a:miter lim="800000"/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Larynx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5626D-E1CF-4D0C-9E26-31D96F417E37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4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69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D3A8E-2A69-4C9A-A794-F8B60926B634}"/>
              </a:ext>
            </a:extLst>
          </p:cNvPr>
          <p:cNvSpPr/>
          <p:nvPr/>
        </p:nvSpPr>
        <p:spPr>
          <a:xfrm>
            <a:off x="179512" y="116632"/>
            <a:ext cx="89644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Extension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: It is a muscular tube extending from the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base of skull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to the lower border of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C6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 vertebra and continues as esophagus.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Shape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: funnel-shaped with base upwards. its diameter, upper part (one inch) and lower part (1/2 inch).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Length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: 12-14 cm long, </a:t>
            </a:r>
          </a:p>
          <a:p>
            <a:pPr marL="342900" lvl="0" indent="-342900" algn="just">
              <a:lnSpc>
                <a:spcPct val="125000"/>
              </a:lnSpc>
              <a:buFont typeface="Wingdings" panose="05000000000000000000" pitchFamily="2" charset="2"/>
              <a:buChar char=""/>
              <a:tabLst>
                <a:tab pos="132715" algn="l"/>
                <a:tab pos="9144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Parts: it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is divided into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3 parts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From above downwards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tabLst>
                <a:tab pos="132715" algn="l"/>
                <a:tab pos="9144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1- Nasopharynx</a:t>
            </a:r>
          </a:p>
          <a:p>
            <a:pPr lvl="0" algn="just">
              <a:lnSpc>
                <a:spcPct val="125000"/>
              </a:lnSpc>
              <a:tabLst>
                <a:tab pos="132715" algn="l"/>
                <a:tab pos="9144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2- Oropharynx</a:t>
            </a:r>
          </a:p>
          <a:p>
            <a:pPr lvl="0" algn="just">
              <a:lnSpc>
                <a:spcPct val="125000"/>
              </a:lnSpc>
              <a:tabLst>
                <a:tab pos="132715" algn="l"/>
                <a:tab pos="914400" algn="l"/>
              </a:tabLs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	3- Laryngopharynx</a:t>
            </a:r>
          </a:p>
          <a:p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182D62-6B47-4884-B603-80F774B10F47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17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8867"/>
            <a:ext cx="7702624" cy="861861"/>
          </a:xfrm>
        </p:spPr>
        <p:txBody>
          <a:bodyPr>
            <a:normAutofit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Muscles of the Pharynx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2488" y="2054911"/>
            <a:ext cx="4254624" cy="1875177"/>
          </a:xfrm>
          <a:ln>
            <a:solidFill>
              <a:srgbClr val="FF66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constrictor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constrictor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constrictor</a:t>
            </a:r>
          </a:p>
        </p:txBody>
      </p:sp>
      <p:sp>
        <p:nvSpPr>
          <p:cNvPr id="5" name="Rectangle 4"/>
          <p:cNvSpPr/>
          <p:nvPr/>
        </p:nvSpPr>
        <p:spPr>
          <a:xfrm>
            <a:off x="602018" y="977693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External (outer) circular muscles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83088" y="1049183"/>
            <a:ext cx="4355976" cy="1143000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Internal (inner) longitudinal Muscles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02650" y="2086337"/>
            <a:ext cx="4254624" cy="1875177"/>
          </a:xfrm>
          <a:prstGeom prst="rect">
            <a:avLst/>
          </a:prstGeom>
          <a:ln>
            <a:solidFill>
              <a:srgbClr val="FF66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Palatopharyngeus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Stylopharyngeus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Salpingopharyngeus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9E359F-DC85-40F4-82AA-E970D96D7682}"/>
              </a:ext>
            </a:extLst>
          </p:cNvPr>
          <p:cNvSpPr/>
          <p:nvPr/>
        </p:nvSpPr>
        <p:spPr>
          <a:xfrm>
            <a:off x="263403" y="4221088"/>
            <a:ext cx="8693871" cy="2304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B050"/>
                </a:solidFill>
                <a:cs typeface="Arial" panose="020B0604020202020204" pitchFamily="34" charset="0"/>
              </a:rPr>
              <a:t>All the muscles of the pharynx supplied by the </a:t>
            </a:r>
            <a:r>
              <a:rPr lang="en-US" altLang="en-US" sz="3600" b="1" dirty="0">
                <a:solidFill>
                  <a:srgbClr val="C00000"/>
                </a:solidFill>
                <a:cs typeface="Arial" panose="020B0604020202020204" pitchFamily="34" charset="0"/>
              </a:rPr>
              <a:t>pharyngeal nerve plexus</a:t>
            </a:r>
            <a:r>
              <a:rPr lang="en-US" altLang="en-US" sz="3600" b="1" dirty="0">
                <a:solidFill>
                  <a:prstClr val="black"/>
                </a:solidFill>
                <a:cs typeface="Arial" panose="020B0604020202020204" pitchFamily="34" charset="0"/>
              </a:rPr>
              <a:t> except </a:t>
            </a:r>
            <a:r>
              <a:rPr lang="en-US" alt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stylopharyngus</a:t>
            </a:r>
            <a:r>
              <a:rPr lang="en-US" altLang="en-US" sz="3600" b="1" dirty="0">
                <a:solidFill>
                  <a:srgbClr val="7030A0"/>
                </a:solidFill>
                <a:cs typeface="Arial" panose="020B0604020202020204" pitchFamily="34" charset="0"/>
              </a:rPr>
              <a:t> muscle supplied by the glossopharyngeal nerve.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326122-9188-4885-8D54-64C15FFAB472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3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98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  <p:bldP spid="5" grpId="0"/>
      <p:bldP spid="7" grpId="0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 l="19531" t="8421" r="56837" b="48253"/>
          <a:stretch>
            <a:fillRect/>
          </a:stretch>
        </p:blipFill>
        <p:spPr bwMode="auto">
          <a:xfrm>
            <a:off x="2911150" y="-137601"/>
            <a:ext cx="49876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3"/>
          <p:cNvSpPr>
            <a:spLocks/>
          </p:cNvSpPr>
          <p:nvPr/>
        </p:nvSpPr>
        <p:spPr bwMode="auto">
          <a:xfrm flipH="1">
            <a:off x="6993810" y="3507849"/>
            <a:ext cx="2114694" cy="857256"/>
          </a:xfrm>
          <a:prstGeom prst="callout2">
            <a:avLst>
              <a:gd name="adj1" fmla="val 72429"/>
              <a:gd name="adj2" fmla="val 97864"/>
              <a:gd name="adj3" fmla="val 1017"/>
              <a:gd name="adj4" fmla="val 98545"/>
              <a:gd name="adj5" fmla="val -5730"/>
              <a:gd name="adj6" fmla="val 171830"/>
            </a:avLst>
          </a:prstGeom>
          <a:solidFill>
            <a:schemeClr val="bg1"/>
          </a:solidFill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cs typeface="+mn-cs"/>
              </a:rPr>
              <a:t>Middle</a:t>
            </a:r>
            <a:endParaRPr kumimoji="0" lang="en-US" altLang="zh-CN" sz="40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7" name="AutoShape 13"/>
          <p:cNvSpPr>
            <a:spLocks/>
          </p:cNvSpPr>
          <p:nvPr/>
        </p:nvSpPr>
        <p:spPr bwMode="auto">
          <a:xfrm flipH="1">
            <a:off x="7088731" y="5297887"/>
            <a:ext cx="2019773" cy="720080"/>
          </a:xfrm>
          <a:prstGeom prst="callout2">
            <a:avLst>
              <a:gd name="adj1" fmla="val 81077"/>
              <a:gd name="adj2" fmla="val 99094"/>
              <a:gd name="adj3" fmla="val 1017"/>
              <a:gd name="adj4" fmla="val 98545"/>
              <a:gd name="adj5" fmla="val -82385"/>
              <a:gd name="adj6" fmla="val 179447"/>
            </a:avLst>
          </a:prstGeom>
          <a:solidFill>
            <a:schemeClr val="bg1"/>
          </a:solidFill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cs typeface="+mn-cs"/>
              </a:rPr>
              <a:t>Inferior</a:t>
            </a:r>
            <a:endParaRPr kumimoji="0" lang="en-US" altLang="zh-CN" sz="40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11" name="AutoShape 13"/>
          <p:cNvSpPr>
            <a:spLocks/>
          </p:cNvSpPr>
          <p:nvPr/>
        </p:nvSpPr>
        <p:spPr bwMode="auto">
          <a:xfrm flipH="1">
            <a:off x="7029306" y="2304496"/>
            <a:ext cx="2114694" cy="857256"/>
          </a:xfrm>
          <a:prstGeom prst="callout2">
            <a:avLst>
              <a:gd name="adj1" fmla="val 49475"/>
              <a:gd name="adj2" fmla="val 90122"/>
              <a:gd name="adj3" fmla="val 1017"/>
              <a:gd name="adj4" fmla="val 98545"/>
              <a:gd name="adj5" fmla="val 20890"/>
              <a:gd name="adj6" fmla="val 186282"/>
            </a:avLst>
          </a:prstGeom>
          <a:solidFill>
            <a:schemeClr val="bg1"/>
          </a:solidFill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cs"/>
              </a:rPr>
              <a:t>Superior</a:t>
            </a:r>
            <a:endParaRPr kumimoji="0" lang="en-US" altLang="zh-CN" sz="40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SimSun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0392" y="260648"/>
            <a:ext cx="3240360" cy="1200329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Constrictor muscles</a:t>
            </a:r>
            <a:endParaRPr kumimoji="0" lang="en-US" altLang="zh-CN" sz="3600" b="1" i="0" u="none" strike="noStrike" kern="1200" cap="none" spc="0" normalizeH="0" baseline="0" noProof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pic>
        <p:nvPicPr>
          <p:cNvPr id="12" name="Picture 9" descr="styrocupsX">
            <a:extLst>
              <a:ext uri="{FF2B5EF4-FFF2-40B4-BE49-F238E27FC236}">
                <a16:creationId xmlns:a16="http://schemas.microsoft.com/office/drawing/2014/main" id="{F0632E55-AA3C-4658-B719-FDA0B472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>
          <a:xfrm>
            <a:off x="35496" y="4715138"/>
            <a:ext cx="1805076" cy="2022555"/>
          </a:xfrm>
          <a:prstGeom prst="rect">
            <a:avLst/>
          </a:prstGeom>
          <a:noFill/>
          <a:ln/>
        </p:spPr>
      </p:pic>
      <p:sp>
        <p:nvSpPr>
          <p:cNvPr id="8" name="AutoShape 13">
            <a:extLst>
              <a:ext uri="{FF2B5EF4-FFF2-40B4-BE49-F238E27FC236}">
                <a16:creationId xmlns:a16="http://schemas.microsoft.com/office/drawing/2014/main" id="{EB7CE92E-080B-46AE-97D3-32AE213A1B58}"/>
              </a:ext>
            </a:extLst>
          </p:cNvPr>
          <p:cNvSpPr>
            <a:spLocks/>
          </p:cNvSpPr>
          <p:nvPr/>
        </p:nvSpPr>
        <p:spPr bwMode="auto">
          <a:xfrm flipH="1">
            <a:off x="395536" y="3212976"/>
            <a:ext cx="2160240" cy="569794"/>
          </a:xfrm>
          <a:prstGeom prst="callout2">
            <a:avLst>
              <a:gd name="adj1" fmla="val 50793"/>
              <a:gd name="adj2" fmla="val 3494"/>
              <a:gd name="adj3" fmla="val 28576"/>
              <a:gd name="adj4" fmla="val -65136"/>
              <a:gd name="adj5" fmla="val -101979"/>
              <a:gd name="adj6" fmla="val -91914"/>
            </a:avLst>
          </a:prstGeom>
          <a:solidFill>
            <a:schemeClr val="bg1"/>
          </a:solidFill>
          <a:ln w="38100">
            <a:solidFill>
              <a:srgbClr val="00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Buccinator </a:t>
            </a:r>
            <a:endParaRPr lang="en-US" altLang="zh-CN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20CC16-3931-4482-915F-D77436F110AA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t="2478" r="13528" b="62854"/>
          <a:stretch>
            <a:fillRect/>
          </a:stretch>
        </p:blipFill>
        <p:spPr>
          <a:xfrm>
            <a:off x="86518" y="116632"/>
            <a:ext cx="8970963" cy="6264275"/>
          </a:xfrm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4630444" y="6236890"/>
            <a:ext cx="45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Constrictor muscles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2190B-542B-4B0B-A10A-8120036FC165}"/>
              </a:ext>
            </a:extLst>
          </p:cNvPr>
          <p:cNvSpPr txBox="1"/>
          <p:nvPr/>
        </p:nvSpPr>
        <p:spPr>
          <a:xfrm>
            <a:off x="6444208" y="0"/>
            <a:ext cx="249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Origin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9D3565-424E-4AB9-A466-FE778A0A232D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1484784"/>
            <a:ext cx="1080444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7360CC-5906-4E23-9969-AEF178D943AB}"/>
              </a:ext>
            </a:extLst>
          </p:cNvPr>
          <p:cNvCxnSpPr>
            <a:cxnSpLocks/>
          </p:cNvCxnSpPr>
          <p:nvPr/>
        </p:nvCxnSpPr>
        <p:spPr>
          <a:xfrm flipH="1" flipV="1">
            <a:off x="3851920" y="4941168"/>
            <a:ext cx="1080444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7832D9-A1ED-4BAB-93C1-59F2E8251495}"/>
              </a:ext>
            </a:extLst>
          </p:cNvPr>
          <p:cNvCxnSpPr>
            <a:cxnSpLocks/>
          </p:cNvCxnSpPr>
          <p:nvPr/>
        </p:nvCxnSpPr>
        <p:spPr>
          <a:xfrm flipH="1" flipV="1">
            <a:off x="3953491" y="3104753"/>
            <a:ext cx="1080444" cy="144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 descr="styrocupsX">
            <a:extLst>
              <a:ext uri="{FF2B5EF4-FFF2-40B4-BE49-F238E27FC236}">
                <a16:creationId xmlns:a16="http://schemas.microsoft.com/office/drawing/2014/main" id="{E4D864DC-E52E-4047-9EC0-86B01855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>
          <a:xfrm>
            <a:off x="1234" y="3104753"/>
            <a:ext cx="1296144" cy="1452306"/>
          </a:xfrm>
          <a:prstGeom prst="rect">
            <a:avLst/>
          </a:prstGeom>
          <a:noFill/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C2757C-E2C1-4861-820D-8D0506C9D653}"/>
              </a:ext>
            </a:extLst>
          </p:cNvPr>
          <p:cNvSpPr txBox="1"/>
          <p:nvPr/>
        </p:nvSpPr>
        <p:spPr>
          <a:xfrm rot="20406592">
            <a:off x="2720068" y="5779914"/>
            <a:ext cx="14265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CFBF52-25AB-4382-BC7E-AB77316B26E2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5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F29FC-63F2-43C4-B95A-71620EA42468}"/>
              </a:ext>
            </a:extLst>
          </p:cNvPr>
          <p:cNvSpPr txBox="1"/>
          <p:nvPr/>
        </p:nvSpPr>
        <p:spPr>
          <a:xfrm>
            <a:off x="2236288" y="5733256"/>
            <a:ext cx="132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Cricoid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</a:t>
            </a:r>
          </a:p>
        </p:txBody>
      </p:sp>
    </p:spTree>
    <p:extLst>
      <p:ext uri="{BB962C8B-B14F-4D97-AF65-F5344CB8AC3E}">
        <p14:creationId xmlns:p14="http://schemas.microsoft.com/office/powerpoint/2010/main" val="19166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E61CD0-41F4-4FEE-9CEB-D06A7EA5CB84}"/>
              </a:ext>
            </a:extLst>
          </p:cNvPr>
          <p:cNvSpPr/>
          <p:nvPr/>
        </p:nvSpPr>
        <p:spPr>
          <a:xfrm>
            <a:off x="0" y="116632"/>
            <a:ext cx="9144000" cy="659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CONSTRICTOR MUSCLES OF PHARYNX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25000"/>
              </a:lnSpc>
              <a:tabLst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- They are 3 curved muscular sheets overlapping each other.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  <a:tab pos="6858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Origin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R"/>
              <a:tabLst>
                <a:tab pos="4572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superior constrictor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 arises from;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685800" algn="l"/>
                <a:tab pos="87820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1) Posterior border of the medial pterygoid plate.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685800" algn="l"/>
                <a:tab pos="87820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2) Pterygoid hamulus.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685800" algn="l"/>
                <a:tab pos="87820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3) Pterygomandibular ligament.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tabLst>
                <a:tab pos="685800" algn="l"/>
                <a:tab pos="878205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	4) Posterior end of the mylohyoid line of the mandible.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R" startAt="2"/>
              <a:tabLst>
                <a:tab pos="4572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middle constrictor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 arises from;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685800" algn="l"/>
                <a:tab pos="1371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lower part of the stylohyoid ligament.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lvl="2" indent="-228600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685800" algn="l"/>
                <a:tab pos="13716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lesser horn and upper part of greater horn of hyoid bone.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Arial" panose="020B0604020202020204" pitchFamily="34" charset="0"/>
              <a:buAutoNum type="arabicParenR" startAt="2"/>
              <a:tabLst>
                <a:tab pos="4572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inferior constrictor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muscle arises from;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+mj-lt"/>
              <a:buAutoNum type="arabicParenR"/>
              <a:tabLst>
                <a:tab pos="5715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oblique line of the thyroid cartilage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thyropharyngus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smuscle</a:t>
            </a:r>
            <a:r>
              <a:rPr lang="en-US" sz="2000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25000"/>
              </a:lnSpc>
              <a:buFont typeface="+mj-lt"/>
              <a:buAutoNum type="arabicParenR"/>
              <a:tabLst>
                <a:tab pos="571500" algn="l"/>
                <a:tab pos="685800" algn="l"/>
              </a:tabLst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side of the cricoid cartilage (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cricopharyngus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muscle).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342900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Insertion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: into a </a:t>
            </a: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median fibrous pharyngeal raphe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 extending from the pharyngeal tubercle of base of skull to the cricoid cartilage below.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342900" algn="just">
              <a:lnSpc>
                <a:spcPct val="125000"/>
              </a:lnSpc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Actions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produce a peristaltic or sphincter action during swallowing.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6E0E45-A4FE-401F-A7DA-14BA8FE2B60E}"/>
              </a:ext>
            </a:extLst>
          </p:cNvPr>
          <p:cNvSpPr/>
          <p:nvPr/>
        </p:nvSpPr>
        <p:spPr>
          <a:xfrm rot="20273361">
            <a:off x="-15567" y="3151816"/>
            <a:ext cx="9100463" cy="703184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stretch>
              <a:fillRect l="-5805" t="-48421" r="-5699" b="-48765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96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mpd="thickThin">
          <a:noFill/>
          <a:miter lim="800000"/>
          <a:headEnd/>
          <a:tailEnd/>
        </a:ln>
      </a:spPr>
      <a:bodyPr wrap="square" anchor="ctr">
        <a:spAutoFit/>
        <a:scene3d>
          <a:camera prst="orthographicFront"/>
          <a:lightRig rig="soft" dir="tl">
            <a:rot lat="0" lon="0" rev="0"/>
          </a:lightRig>
        </a:scene3d>
        <a:sp3d contourW="25400" prstMaterial="matte">
          <a:bevelT w="25400" h="55880" prst="artDeco"/>
          <a:contourClr>
            <a:schemeClr val="accent2">
              <a:tint val="20000"/>
            </a:schemeClr>
          </a:contourClr>
        </a:sp3d>
      </a:bodyPr>
      <a:lstStyle>
        <a:defPPr algn="ctr">
          <a:defRPr sz="4400" b="1" spc="50" dirty="0" smtClean="0">
            <a:ln w="11430"/>
            <a:solidFill>
              <a:srgbClr val="0000FF"/>
            </a:solidFill>
          </a:defRPr>
        </a:defPPr>
      </a:lst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10206</TotalTime>
  <Words>1756</Words>
  <Application>Microsoft Office PowerPoint</Application>
  <PresentationFormat>On-screen Show (4:3)</PresentationFormat>
  <Paragraphs>295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Arial</vt:lpstr>
      <vt:lpstr>Arial Black</vt:lpstr>
      <vt:lpstr>Calibri</vt:lpstr>
      <vt:lpstr>Comic Sans MS</vt:lpstr>
      <vt:lpstr>Impact</vt:lpstr>
      <vt:lpstr>Symbol</vt:lpstr>
      <vt:lpstr>Times New Roman</vt:lpstr>
      <vt:lpstr>Wingdings</vt:lpstr>
      <vt:lpstr>Office Theme</vt:lpstr>
      <vt:lpstr>سمة Office</vt:lpstr>
      <vt:lpstr>2_سمة Office</vt:lpstr>
      <vt:lpstr>4_سمة Office</vt:lpstr>
      <vt:lpstr>10_Office Theme</vt:lpstr>
      <vt:lpstr>Pixel</vt:lpstr>
      <vt:lpstr>Default Design</vt:lpstr>
      <vt:lpstr>1_Default Design</vt:lpstr>
      <vt:lpstr>3_سمة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of the Pharynx</vt:lpstr>
      <vt:lpstr>PowerPoint Presentation</vt:lpstr>
      <vt:lpstr>PowerPoint Presentation</vt:lpstr>
      <vt:lpstr>PowerPoint Presentation</vt:lpstr>
      <vt:lpstr>Gaps in the lateral wall of the pharynx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Barium Swallow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hanan</dc:creator>
  <cp:lastModifiedBy>HOME</cp:lastModifiedBy>
  <cp:revision>487</cp:revision>
  <dcterms:created xsi:type="dcterms:W3CDTF">2010-11-02T09:05:41Z</dcterms:created>
  <dcterms:modified xsi:type="dcterms:W3CDTF">2020-03-01T19:51:39Z</dcterms:modified>
</cp:coreProperties>
</file>