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26"/>
  </p:notesMasterIdLst>
  <p:sldIdLst>
    <p:sldId id="259" r:id="rId2"/>
    <p:sldId id="275" r:id="rId3"/>
    <p:sldId id="282" r:id="rId4"/>
    <p:sldId id="284" r:id="rId5"/>
    <p:sldId id="285" r:id="rId6"/>
    <p:sldId id="261" r:id="rId7"/>
    <p:sldId id="263" r:id="rId8"/>
    <p:sldId id="264" r:id="rId9"/>
    <p:sldId id="281" r:id="rId10"/>
    <p:sldId id="266" r:id="rId11"/>
    <p:sldId id="267" r:id="rId12"/>
    <p:sldId id="269" r:id="rId13"/>
    <p:sldId id="286" r:id="rId14"/>
    <p:sldId id="265" r:id="rId15"/>
    <p:sldId id="268" r:id="rId16"/>
    <p:sldId id="270" r:id="rId17"/>
    <p:sldId id="271" r:id="rId18"/>
    <p:sldId id="272" r:id="rId19"/>
    <p:sldId id="273"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p:cViewPr varScale="1">
        <p:scale>
          <a:sx n="68" d="100"/>
          <a:sy n="68" d="100"/>
        </p:scale>
        <p:origin x="76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4D987-9A3F-42DF-9E03-E8D026590FF0}"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0C49-C80D-4954-809C-BF59733549BB}" type="slidenum">
              <a:rPr lang="en-US" smtClean="0"/>
              <a:t>‹#›</a:t>
            </a:fld>
            <a:endParaRPr lang="en-US"/>
          </a:p>
        </p:txBody>
      </p:sp>
    </p:spTree>
    <p:extLst>
      <p:ext uri="{BB962C8B-B14F-4D97-AF65-F5344CB8AC3E}">
        <p14:creationId xmlns:p14="http://schemas.microsoft.com/office/powerpoint/2010/main" val="30931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641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B0C49-C80D-4954-809C-BF59733549BB}" type="slidenum">
              <a:rPr lang="en-US" smtClean="0"/>
              <a:t>14</a:t>
            </a:fld>
            <a:endParaRPr lang="en-US"/>
          </a:p>
        </p:txBody>
      </p:sp>
    </p:spTree>
    <p:extLst>
      <p:ext uri="{BB962C8B-B14F-4D97-AF65-F5344CB8AC3E}">
        <p14:creationId xmlns:p14="http://schemas.microsoft.com/office/powerpoint/2010/main" val="306258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9862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5941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272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44148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40075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4372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8427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5825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100" y="0"/>
            <a:ext cx="892800" cy="68580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5"/>
          <p:cNvSpPr/>
          <p:nvPr/>
        </p:nvSpPr>
        <p:spPr>
          <a:xfrm flipH="1">
            <a:off x="-100" y="0"/>
            <a:ext cx="892800" cy="15200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5"/>
          <p:cNvSpPr txBox="1">
            <a:spLocks noGrp="1"/>
          </p:cNvSpPr>
          <p:nvPr>
            <p:ph type="title"/>
          </p:nvPr>
        </p:nvSpPr>
        <p:spPr>
          <a:xfrm>
            <a:off x="1125900" y="7464"/>
            <a:ext cx="4736800" cy="152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1125900" y="2050767"/>
            <a:ext cx="6892000" cy="45172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30" name="Google Shape;30;p5"/>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69472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2990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320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8732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3218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8225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9989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8010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1859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08011186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ransition>
    <p:fade thruBlk="1"/>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x-ray of a human lungs&#10;&#10;Description automatically generated">
            <a:extLst>
              <a:ext uri="{FF2B5EF4-FFF2-40B4-BE49-F238E27FC236}">
                <a16:creationId xmlns:a16="http://schemas.microsoft.com/office/drawing/2014/main" id="{41BCE761-328C-88EC-E91C-A3FDF3A3509D}"/>
              </a:ext>
            </a:extLst>
          </p:cNvPr>
          <p:cNvPicPr>
            <a:picLocks noChangeAspect="1"/>
          </p:cNvPicPr>
          <p:nvPr/>
        </p:nvPicPr>
        <p:blipFill rotWithShape="1">
          <a:blip r:embed="rId4">
            <a:alphaModFix amt="45000"/>
          </a:blip>
          <a:srcRect t="13593" b="2764"/>
          <a:stretch/>
        </p:blipFill>
        <p:spPr>
          <a:xfrm>
            <a:off x="0" y="10"/>
            <a:ext cx="12191980" cy="6857990"/>
          </a:xfrm>
          <a:prstGeom prst="rect">
            <a:avLst/>
          </a:prstGeom>
        </p:spPr>
      </p:pic>
      <p:sp>
        <p:nvSpPr>
          <p:cNvPr id="2" name="Title 1"/>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spcBef>
                <a:spcPct val="0"/>
              </a:spcBef>
            </a:pPr>
            <a:r>
              <a:rPr lang="en-US" sz="6700" cap="all" spc="-100" dirty="0"/>
              <a:t>Idiopathic pulmonary fibrosis </a:t>
            </a:r>
          </a:p>
        </p:txBody>
      </p:sp>
      <p:sp>
        <p:nvSpPr>
          <p:cNvPr id="4" name="Slide Number Placeholder 3"/>
          <p:cNvSpPr>
            <a:spLocks noGrp="1"/>
          </p:cNvSpPr>
          <p:nvPr>
            <p:ph type="sldNum" idx="12"/>
          </p:nvPr>
        </p:nvSpPr>
        <p:spPr>
          <a:xfrm>
            <a:off x="8606919" y="5172891"/>
            <a:ext cx="2111881" cy="228600"/>
          </a:xfrm>
        </p:spPr>
        <p:txBody>
          <a:bodyPr vert="horz" lIns="91440" tIns="45720" rIns="91440" bIns="45720" rtlCol="0" anchor="b">
            <a:normAutofit/>
          </a:bodyPr>
          <a:lstStyle/>
          <a:p>
            <a:pPr>
              <a:lnSpc>
                <a:spcPct val="90000"/>
              </a:lnSpc>
              <a:spcAft>
                <a:spcPts val="600"/>
              </a:spcAft>
            </a:pPr>
            <a:r>
              <a:rPr lang="en-US" sz="400"/>
              <a:t>1</a:t>
            </a:r>
          </a:p>
        </p:txBody>
      </p:sp>
      <p:sp>
        <p:nvSpPr>
          <p:cNvPr id="5" name="AutoShape 2" descr="Image result for mantle cell zone histolog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6" name="AutoShape 4" descr="Image result for mantle cell zone histology"/>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7" name="AutoShape 6" descr="Image result for mantle cell zone histology"/>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8" name="AutoShape 8" descr="Image result for mantle cell zone histology"/>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3" name="TextBox 2">
            <a:extLst>
              <a:ext uri="{FF2B5EF4-FFF2-40B4-BE49-F238E27FC236}">
                <a16:creationId xmlns:a16="http://schemas.microsoft.com/office/drawing/2014/main" id="{A181E859-9772-81E4-CE6B-37011E20203D}"/>
              </a:ext>
            </a:extLst>
          </p:cNvPr>
          <p:cNvSpPr txBox="1"/>
          <p:nvPr/>
        </p:nvSpPr>
        <p:spPr>
          <a:xfrm>
            <a:off x="613833" y="5486909"/>
            <a:ext cx="3854809" cy="954107"/>
          </a:xfrm>
          <a:prstGeom prst="rect">
            <a:avLst/>
          </a:prstGeom>
          <a:noFill/>
        </p:spPr>
        <p:txBody>
          <a:bodyPr wrap="square" rtlCol="0">
            <a:spAutoFit/>
          </a:bodyPr>
          <a:lstStyle/>
          <a:p>
            <a:r>
              <a:rPr lang="en-GB" sz="2800" b="1" dirty="0">
                <a:solidFill>
                  <a:schemeClr val="accent1">
                    <a:lumMod val="40000"/>
                    <a:lumOff val="60000"/>
                  </a:schemeClr>
                </a:solidFill>
                <a:latin typeface="Bahnschrift SemiBold Condensed" panose="020B0502040204020203" pitchFamily="34" charset="0"/>
              </a:rPr>
              <a:t>Done by :  </a:t>
            </a:r>
            <a:r>
              <a:rPr lang="en-GB" sz="2800" b="1" dirty="0">
                <a:solidFill>
                  <a:srgbClr val="FFFF00"/>
                </a:solidFill>
                <a:latin typeface="Bahnschrift SemiBold Condensed" panose="020B0502040204020203" pitchFamily="34" charset="0"/>
              </a:rPr>
              <a:t>Aya Feras Silwadi </a:t>
            </a:r>
          </a:p>
          <a:p>
            <a:r>
              <a:rPr lang="en-GB" sz="2800" b="1" dirty="0">
                <a:solidFill>
                  <a:srgbClr val="FFFF00"/>
                </a:solidFill>
                <a:latin typeface="Bahnschrift SemiBold Condensed" panose="020B0502040204020203" pitchFamily="34" charset="0"/>
              </a:rPr>
              <a:t>        Marwa Mousa Al </a:t>
            </a:r>
            <a:r>
              <a:rPr lang="en-GB" sz="2800" b="1" dirty="0" err="1">
                <a:solidFill>
                  <a:srgbClr val="FFFF00"/>
                </a:solidFill>
                <a:latin typeface="Bahnschrift SemiBold Condensed" panose="020B0502040204020203" pitchFamily="34" charset="0"/>
              </a:rPr>
              <a:t>Maradat</a:t>
            </a:r>
            <a:endParaRPr lang="en-GB" sz="2800" b="1" dirty="0">
              <a:solidFill>
                <a:srgbClr val="FFFF00"/>
              </a:solidFill>
              <a:latin typeface="Bahnschrift SemiBold Condensed" panose="020B0502040204020203" pitchFamily="34" charset="0"/>
            </a:endParaRPr>
          </a:p>
        </p:txBody>
      </p:sp>
    </p:spTree>
    <p:extLst>
      <p:ext uri="{BB962C8B-B14F-4D97-AF65-F5344CB8AC3E}">
        <p14:creationId xmlns:p14="http://schemas.microsoft.com/office/powerpoint/2010/main" val="38072415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399" y="581265"/>
            <a:ext cx="4732448" cy="5983689"/>
          </a:xfrm>
        </p:spPr>
        <p:txBody>
          <a:bodyPr>
            <a:normAutofit/>
          </a:bodyPr>
          <a:lstStyle/>
          <a:p>
            <a:pPr marL="608965" indent="-507365"/>
            <a:r>
              <a:rPr lang="en-US" b="1" dirty="0">
                <a:solidFill>
                  <a:srgbClr val="002060"/>
                </a:solidFill>
                <a:latin typeface="Bahnschrift SemiLight Condensed"/>
              </a:rPr>
              <a:t>The radiologic and histologic pattern of fibrosis is referred to as usual interstitial pneumonia (UIP), which is required for the diagnosis of IPF. </a:t>
            </a:r>
            <a:endParaRPr lang="en-US" b="1" dirty="0">
              <a:solidFill>
                <a:srgbClr val="002060"/>
              </a:solidFill>
              <a:latin typeface="Bahnschrift SemiLight Condensed" panose="020B0502040204020203" pitchFamily="34" charset="0"/>
            </a:endParaRPr>
          </a:p>
          <a:p>
            <a:pPr marL="608965" indent="-507365"/>
            <a:r>
              <a:rPr lang="en-US" b="1" dirty="0">
                <a:solidFill>
                  <a:srgbClr val="002060"/>
                </a:solidFill>
                <a:latin typeface="Bahnschrift SemiLight Condensed"/>
              </a:rPr>
              <a:t>Prognosis : poor </a:t>
            </a:r>
            <a:r>
              <a:rPr lang="en-US" b="1" dirty="0">
                <a:solidFill>
                  <a:srgbClr val="FF0000"/>
                </a:solidFill>
                <a:ea typeface="+mn-lt"/>
                <a:cs typeface="+mn-lt"/>
              </a:rPr>
              <a:t>the mean survival is only 3 to 7 years after first diagnosis</a:t>
            </a:r>
            <a:endParaRPr lang="en-US" b="1" dirty="0">
              <a:solidFill>
                <a:srgbClr val="FF0000"/>
              </a:solidFill>
              <a:latin typeface="Bahnschrift SemiLight Condensed" panose="020B0502040204020203" pitchFamily="34" charset="0"/>
            </a:endParaRPr>
          </a:p>
          <a:p>
            <a:pPr marL="608965" indent="-507365"/>
            <a:endParaRPr lang="en-US" b="1" dirty="0">
              <a:solidFill>
                <a:srgbClr val="00206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117" y="1416080"/>
            <a:ext cx="5490949" cy="5147945"/>
          </a:xfrm>
          <a:prstGeom prst="rect">
            <a:avLst/>
          </a:prstGeom>
        </p:spPr>
      </p:pic>
    </p:spTree>
    <p:extLst>
      <p:ext uri="{BB962C8B-B14F-4D97-AF65-F5344CB8AC3E}">
        <p14:creationId xmlns:p14="http://schemas.microsoft.com/office/powerpoint/2010/main" val="173544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2700" y="468710"/>
            <a:ext cx="10717757" cy="4517200"/>
          </a:xfrm>
        </p:spPr>
        <p:txBody>
          <a:bodyPr/>
          <a:lstStyle/>
          <a:p>
            <a:pPr marL="608965" indent="-507365"/>
            <a:r>
              <a:rPr lang="en-US" sz="3600" b="1">
                <a:solidFill>
                  <a:srgbClr val="FF0000"/>
                </a:solidFill>
                <a:latin typeface="Bahnschrift SemiLight Condensed"/>
              </a:rPr>
              <a:t>Histologically</a:t>
            </a:r>
            <a:r>
              <a:rPr lang="en-US">
                <a:solidFill>
                  <a:srgbClr val="FF0000"/>
                </a:solidFill>
                <a:latin typeface="Bahnschrift SemiLight Condensed"/>
              </a:rPr>
              <a:t>,</a:t>
            </a:r>
            <a:r>
              <a:rPr lang="en-US">
                <a:solidFill>
                  <a:srgbClr val="00B0F0"/>
                </a:solidFill>
                <a:latin typeface="Bahnschrift SemiLight Condensed"/>
              </a:rPr>
              <a:t> </a:t>
            </a:r>
            <a:r>
              <a:rPr lang="en-US">
                <a:solidFill>
                  <a:srgbClr val="002060"/>
                </a:solidFill>
                <a:latin typeface="Bahnschrift SemiLight Condensed"/>
              </a:rPr>
              <a:t>the hallmark is patchy  interstitial   fibrosis, which varies in intensity and worsens with time .</a:t>
            </a:r>
          </a:p>
          <a:p>
            <a:pPr marL="608965" indent="-507365"/>
            <a:endParaRPr lang="en-US">
              <a:solidFill>
                <a:schemeClr val="accent4">
                  <a:lumMod val="75000"/>
                </a:schemeClr>
              </a:solidFill>
            </a:endParaRPr>
          </a:p>
          <a:p>
            <a:pPr marL="608965" indent="-507365"/>
            <a:endParaRPr lang="en-US">
              <a:solidFill>
                <a:schemeClr val="accent4">
                  <a:lumMod val="75000"/>
                </a:schemeClr>
              </a:solidFill>
            </a:endParaRPr>
          </a:p>
          <a:p>
            <a:pPr marL="608965" indent="-507365"/>
            <a:endParaRPr lang="en-US">
              <a:solidFill>
                <a:schemeClr val="accent4">
                  <a:lumMod val="75000"/>
                </a:schemeClr>
              </a:solidFill>
            </a:endParaRPr>
          </a:p>
          <a:p>
            <a:pPr marL="608965" indent="-507365"/>
            <a:endParaRPr lang="en-US">
              <a:solidFill>
                <a:schemeClr val="accent4">
                  <a:lumMod val="75000"/>
                </a:schemeClr>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22" y="2384743"/>
            <a:ext cx="4934856" cy="4103143"/>
          </a:xfrm>
          <a:prstGeom prst="rect">
            <a:avLst/>
          </a:prstGeom>
        </p:spPr>
      </p:pic>
      <p:pic>
        <p:nvPicPr>
          <p:cNvPr id="6" name="Picture 5"/>
          <p:cNvPicPr>
            <a:picLocks noChangeAspect="1"/>
          </p:cNvPicPr>
          <p:nvPr/>
        </p:nvPicPr>
        <p:blipFill>
          <a:blip r:embed="rId3"/>
          <a:stretch>
            <a:fillRect/>
          </a:stretch>
        </p:blipFill>
        <p:spPr>
          <a:xfrm>
            <a:off x="7385958" y="2727310"/>
            <a:ext cx="3819072" cy="3618751"/>
          </a:xfrm>
          <a:prstGeom prst="rect">
            <a:avLst/>
          </a:prstGeom>
        </p:spPr>
      </p:pic>
      <p:sp>
        <p:nvSpPr>
          <p:cNvPr id="8" name="TextBox 7"/>
          <p:cNvSpPr txBox="1"/>
          <p:nvPr/>
        </p:nvSpPr>
        <p:spPr>
          <a:xfrm>
            <a:off x="7765143" y="6360576"/>
            <a:ext cx="2844800" cy="461665"/>
          </a:xfrm>
          <a:prstGeom prst="rect">
            <a:avLst/>
          </a:prstGeom>
          <a:noFill/>
        </p:spPr>
        <p:txBody>
          <a:bodyPr wrap="square" rtlCol="0">
            <a:spAutoFit/>
          </a:bodyPr>
          <a:lstStyle/>
          <a:p>
            <a:r>
              <a:rPr lang="en-US" sz="2400" b="1"/>
              <a:t>Normal </a:t>
            </a:r>
            <a:endParaRPr lang="en-US" b="1"/>
          </a:p>
        </p:txBody>
      </p:sp>
    </p:spTree>
    <p:extLst>
      <p:ext uri="{BB962C8B-B14F-4D97-AF65-F5344CB8AC3E}">
        <p14:creationId xmlns:p14="http://schemas.microsoft.com/office/powerpoint/2010/main" val="321151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91" y="788755"/>
            <a:ext cx="8061442" cy="5196114"/>
          </a:xfrm>
        </p:spPr>
        <p:txBody>
          <a:bodyPr>
            <a:normAutofit lnSpcReduction="10000"/>
          </a:bodyPr>
          <a:lstStyle/>
          <a:p>
            <a:pPr marL="608965" indent="-507365"/>
            <a:r>
              <a:rPr lang="en-US" b="1" dirty="0">
                <a:solidFill>
                  <a:srgbClr val="002060"/>
                </a:solidFill>
                <a:latin typeface="Bahnschrift SemiLight Condensed"/>
              </a:rPr>
              <a:t>The earliest lesions demonstrate exuberant</a:t>
            </a:r>
            <a:r>
              <a:rPr lang="en-US" b="1" dirty="0">
                <a:solidFill>
                  <a:srgbClr val="00B0F0"/>
                </a:solidFill>
                <a:latin typeface="Bahnschrift SemiLight Condensed"/>
              </a:rPr>
              <a:t> </a:t>
            </a:r>
            <a:r>
              <a:rPr lang="en-US" b="1" dirty="0">
                <a:solidFill>
                  <a:srgbClr val="002060"/>
                </a:solidFill>
                <a:latin typeface="Bahnschrift SemiLight Condensed"/>
              </a:rPr>
              <a:t>fibroblastic proliferation </a:t>
            </a:r>
            <a:r>
              <a:rPr lang="en-US" b="1" dirty="0">
                <a:solidFill>
                  <a:srgbClr val="FF0000"/>
                </a:solidFill>
                <a:latin typeface="Bahnschrift SemiLight Condensed"/>
              </a:rPr>
              <a:t>(fibroblastic foci). </a:t>
            </a:r>
            <a:endParaRPr lang="en-US" dirty="0"/>
          </a:p>
          <a:p>
            <a:pPr marL="608965" indent="-507365"/>
            <a:r>
              <a:rPr lang="en-US" b="1" dirty="0">
                <a:solidFill>
                  <a:srgbClr val="002060"/>
                </a:solidFill>
                <a:latin typeface="Bahnschrift SemiLight Condensed"/>
              </a:rPr>
              <a:t>Overtime these areas become more collagenous and less cellular.</a:t>
            </a:r>
          </a:p>
          <a:p>
            <a:pPr marL="608965" indent="-507365"/>
            <a:r>
              <a:rPr lang="en-US" b="1" dirty="0">
                <a:solidFill>
                  <a:srgbClr val="002060"/>
                </a:solidFill>
                <a:latin typeface="Bahnschrift SemiLight Condensed"/>
              </a:rPr>
              <a:t> Quite typical is the existence of both early and late lesions.</a:t>
            </a:r>
          </a:p>
          <a:p>
            <a:pPr marL="608965" indent="-507365"/>
            <a:r>
              <a:rPr lang="en-US" b="1" dirty="0">
                <a:solidFill>
                  <a:srgbClr val="002060"/>
                </a:solidFill>
                <a:latin typeface="Bahnschrift SemiLight Condensed"/>
              </a:rPr>
              <a:t> The dense fibrosis causes collapse of alveolar walls and formation of cystic spaces lined by hyperplastic type II pneumocytes or bronchiolar epithelium</a:t>
            </a:r>
            <a:r>
              <a:rPr lang="en-US" b="1" dirty="0">
                <a:solidFill>
                  <a:srgbClr val="00B0F0"/>
                </a:solidFill>
                <a:latin typeface="Bahnschrift SemiLight Condensed"/>
              </a:rPr>
              <a:t> </a:t>
            </a:r>
            <a:r>
              <a:rPr lang="en-US" b="1" dirty="0">
                <a:solidFill>
                  <a:srgbClr val="FF0000"/>
                </a:solidFill>
                <a:latin typeface="Bahnschrift SemiLight Condensed"/>
              </a:rPr>
              <a:t>(</a:t>
            </a:r>
            <a:r>
              <a:rPr lang="en-US" sz="3600" b="1" dirty="0">
                <a:solidFill>
                  <a:srgbClr val="FF0000"/>
                </a:solidFill>
                <a:latin typeface="Bahnschrift SemiLight Condensed"/>
              </a:rPr>
              <a:t>honeycomb fibrosis</a:t>
            </a:r>
            <a:r>
              <a:rPr lang="en-US" b="1" dirty="0">
                <a:solidFill>
                  <a:srgbClr val="FF0000"/>
                </a:solidFill>
                <a:latin typeface="Bahnschrift SemiLight Condensed"/>
              </a:rPr>
              <a:t>). </a:t>
            </a:r>
            <a:endParaRPr lang="en-US" b="1" dirty="0">
              <a:solidFill>
                <a:srgbClr val="FF0000"/>
              </a:solidFill>
              <a:latin typeface="Bahnschrift SemiLight Condensed" panose="020B0502040204020203" pitchFamily="34" charset="0"/>
            </a:endParaRPr>
          </a:p>
          <a:p>
            <a:pPr marL="100965" indent="0">
              <a:buNone/>
            </a:pPr>
            <a:endParaRPr lang="en-US" b="1" dirty="0">
              <a:solidFill>
                <a:srgbClr val="00B0F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442" y="1"/>
            <a:ext cx="4130558" cy="6691085"/>
          </a:xfrm>
          <a:prstGeom prst="rect">
            <a:avLst/>
          </a:prstGeom>
        </p:spPr>
      </p:pic>
      <p:sp>
        <p:nvSpPr>
          <p:cNvPr id="7" name="Left Arrow 6"/>
          <p:cNvSpPr/>
          <p:nvPr/>
        </p:nvSpPr>
        <p:spPr>
          <a:xfrm>
            <a:off x="10780912" y="698202"/>
            <a:ext cx="1266092" cy="576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t>honeycomb</a:t>
            </a:r>
          </a:p>
        </p:txBody>
      </p:sp>
      <p:sp>
        <p:nvSpPr>
          <p:cNvPr id="8" name="Right Arrow 7"/>
          <p:cNvSpPr/>
          <p:nvPr/>
        </p:nvSpPr>
        <p:spPr>
          <a:xfrm>
            <a:off x="8773674" y="3014003"/>
            <a:ext cx="1237957" cy="829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t>Fibroblast focus</a:t>
            </a:r>
          </a:p>
        </p:txBody>
      </p:sp>
    </p:spTree>
    <p:extLst>
      <p:ext uri="{BB962C8B-B14F-4D97-AF65-F5344CB8AC3E}">
        <p14:creationId xmlns:p14="http://schemas.microsoft.com/office/powerpoint/2010/main" val="167627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information&#10;&#10;Description automatically generated">
            <a:extLst>
              <a:ext uri="{FF2B5EF4-FFF2-40B4-BE49-F238E27FC236}">
                <a16:creationId xmlns:a16="http://schemas.microsoft.com/office/drawing/2014/main" id="{8CE5E66D-DC50-7C75-7456-7A901F6EA903}"/>
              </a:ext>
            </a:extLst>
          </p:cNvPr>
          <p:cNvPicPr>
            <a:picLocks noChangeAspect="1"/>
          </p:cNvPicPr>
          <p:nvPr/>
        </p:nvPicPr>
        <p:blipFill>
          <a:blip r:embed="rId2"/>
          <a:stretch>
            <a:fillRect/>
          </a:stretch>
        </p:blipFill>
        <p:spPr>
          <a:xfrm>
            <a:off x="1617409" y="5752"/>
            <a:ext cx="7993897" cy="6961513"/>
          </a:xfrm>
          <a:prstGeom prst="rect">
            <a:avLst/>
          </a:prstGeom>
        </p:spPr>
      </p:pic>
    </p:spTree>
    <p:extLst>
      <p:ext uri="{BB962C8B-B14F-4D97-AF65-F5344CB8AC3E}">
        <p14:creationId xmlns:p14="http://schemas.microsoft.com/office/powerpoint/2010/main" val="276518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936" y="1702424"/>
            <a:ext cx="7348408" cy="4517200"/>
          </a:xfrm>
        </p:spPr>
        <p:txBody>
          <a:bodyPr/>
          <a:lstStyle/>
          <a:p>
            <a:pPr marL="608965" indent="-507365"/>
            <a:r>
              <a:rPr lang="en-US" sz="3600" b="1">
                <a:solidFill>
                  <a:srgbClr val="FF0000"/>
                </a:solidFill>
                <a:latin typeface="Bahnschrift SemiLight Condensed"/>
              </a:rPr>
              <a:t>Grossly</a:t>
            </a:r>
            <a:r>
              <a:rPr lang="en-US">
                <a:solidFill>
                  <a:srgbClr val="00B0F0"/>
                </a:solidFill>
                <a:latin typeface="Bahnschrift SemiLight Condensed"/>
              </a:rPr>
              <a:t>,</a:t>
            </a:r>
            <a:r>
              <a:rPr lang="en-US">
                <a:solidFill>
                  <a:srgbClr val="002060"/>
                </a:solidFill>
                <a:latin typeface="Bahnschrift SemiLight Condensed"/>
              </a:rPr>
              <a:t> the pleural surfaces of the lung are</a:t>
            </a:r>
            <a:r>
              <a:rPr lang="en-US">
                <a:solidFill>
                  <a:srgbClr val="00B0F0"/>
                </a:solidFill>
                <a:latin typeface="Bahnschrift SemiLight Condensed"/>
              </a:rPr>
              <a:t> </a:t>
            </a:r>
            <a:r>
              <a:rPr lang="en-US" b="1">
                <a:solidFill>
                  <a:srgbClr val="FF0000"/>
                </a:solidFill>
                <a:latin typeface="Bahnschrift SemiLight Condensed"/>
              </a:rPr>
              <a:t>cobblestoned</a:t>
            </a:r>
            <a:r>
              <a:rPr lang="en-US">
                <a:solidFill>
                  <a:srgbClr val="002060"/>
                </a:solidFill>
                <a:latin typeface="Bahnschrift SemiLight Condensed"/>
              </a:rPr>
              <a:t> due to retraction of scars along the interlobular septa. </a:t>
            </a:r>
            <a:endParaRPr lang="en-US">
              <a:solidFill>
                <a:srgbClr val="002060"/>
              </a:solidFill>
            </a:endParaRPr>
          </a:p>
          <a:p>
            <a:pPr marL="608965" indent="-507365"/>
            <a:r>
              <a:rPr lang="en-US">
                <a:solidFill>
                  <a:srgbClr val="002060"/>
                </a:solidFill>
                <a:latin typeface="Bahnschrift SemiLight Condensed"/>
              </a:rPr>
              <a:t>The cut surface shows firm, rubbery white areas of fibrosis, which occurs preferentially within</a:t>
            </a:r>
            <a:r>
              <a:rPr lang="en-US">
                <a:solidFill>
                  <a:srgbClr val="00B0F0"/>
                </a:solidFill>
                <a:latin typeface="Bahnschrift SemiLight Condensed"/>
              </a:rPr>
              <a:t> </a:t>
            </a:r>
            <a:r>
              <a:rPr lang="en-US" b="1">
                <a:solidFill>
                  <a:srgbClr val="FF0000"/>
                </a:solidFill>
                <a:latin typeface="Bahnschrift SemiLight Condensed"/>
              </a:rPr>
              <a:t>the lower lobe, the subpleural regions, and along the interlobular septa</a:t>
            </a:r>
          </a:p>
          <a:p>
            <a:pPr marL="608965" indent="-507365"/>
            <a:endParaRPr lang="en-US">
              <a:solidFill>
                <a:srgbClr val="FF0000"/>
              </a:solidFill>
              <a:latin typeface="Bahnschrift SemiLight Condensed" panose="020B0502040204020203" pitchFamily="34" charset="0"/>
            </a:endParaRPr>
          </a:p>
          <a:p>
            <a:pPr marL="608965" indent="-507365"/>
            <a:endParaRPr lang="en-US">
              <a:latin typeface="Bahnschrift SemiLight Condensed" panose="020B0502040204020203" pitchFamily="34" charset="0"/>
            </a:endParaRPr>
          </a:p>
          <a:p>
            <a:pPr marL="608965" indent="-507365"/>
            <a:endParaRPr lang="en-US">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345" y="1520000"/>
            <a:ext cx="4223656" cy="5054971"/>
          </a:xfrm>
          <a:prstGeom prst="rect">
            <a:avLst/>
          </a:prstGeom>
        </p:spPr>
      </p:pic>
    </p:spTree>
    <p:extLst>
      <p:ext uri="{BB962C8B-B14F-4D97-AF65-F5344CB8AC3E}">
        <p14:creationId xmlns:p14="http://schemas.microsoft.com/office/powerpoint/2010/main" val="342534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714" y="760000"/>
            <a:ext cx="11466286" cy="6294948"/>
          </a:xfrm>
        </p:spPr>
        <p:txBody>
          <a:bodyPr/>
          <a:lstStyle/>
          <a:p>
            <a:pPr marL="100965" indent="0">
              <a:buNone/>
            </a:pPr>
            <a:r>
              <a:rPr lang="en-US" b="1" dirty="0">
                <a:solidFill>
                  <a:srgbClr val="002060"/>
                </a:solidFill>
                <a:latin typeface="Bahnschrift SemiLight Condensed"/>
              </a:rPr>
              <a:t>Clinical features</a:t>
            </a:r>
            <a:r>
              <a:rPr lang="en-US" b="1" dirty="0">
                <a:solidFill>
                  <a:srgbClr val="00B0F0"/>
                </a:solidFill>
                <a:latin typeface="Bahnschrift SemiLight Condensed"/>
              </a:rPr>
              <a:t> </a:t>
            </a:r>
            <a:endParaRPr lang="en-US" dirty="0"/>
          </a:p>
          <a:p>
            <a:pPr marL="608965" indent="-507365">
              <a:buFontTx/>
              <a:buChar char="-"/>
            </a:pPr>
            <a:r>
              <a:rPr lang="en-US" b="1" dirty="0">
                <a:solidFill>
                  <a:srgbClr val="FF0000"/>
                </a:solidFill>
                <a:latin typeface="Bahnschrift SemiLight Condensed" panose="020B0502040204020203" pitchFamily="34" charset="0"/>
              </a:rPr>
              <a:t>Symptoms</a:t>
            </a:r>
            <a:r>
              <a:rPr lang="en-US" b="1" dirty="0">
                <a:solidFill>
                  <a:srgbClr val="00B0F0"/>
                </a:solidFill>
                <a:latin typeface="Bahnschrift SemiLight Condensed" panose="020B0502040204020203" pitchFamily="34" charset="0"/>
              </a:rPr>
              <a:t> :</a:t>
            </a:r>
          </a:p>
          <a:p>
            <a:pPr marL="100965" indent="0">
              <a:buNone/>
            </a:pPr>
            <a:r>
              <a:rPr lang="en-US" b="1" dirty="0">
                <a:solidFill>
                  <a:srgbClr val="00B0F0"/>
                </a:solidFill>
                <a:latin typeface="Bahnschrift SemiLight Condensed"/>
              </a:rPr>
              <a:t> </a:t>
            </a:r>
            <a:r>
              <a:rPr lang="en-US" b="1" dirty="0">
                <a:solidFill>
                  <a:srgbClr val="002060"/>
                </a:solidFill>
                <a:latin typeface="Bahnschrift SemiLight Condensed"/>
              </a:rPr>
              <a:t>1- dry cough       2- shortness of breath ( dyspnea )</a:t>
            </a:r>
          </a:p>
          <a:p>
            <a:pPr marL="100965" indent="0">
              <a:buNone/>
            </a:pPr>
            <a:r>
              <a:rPr lang="en-US" b="1" dirty="0">
                <a:solidFill>
                  <a:srgbClr val="002060"/>
                </a:solidFill>
                <a:latin typeface="Bahnschrift SemiLight Condensed"/>
              </a:rPr>
              <a:t>(rare constitutional symptoms )</a:t>
            </a:r>
          </a:p>
          <a:p>
            <a:pPr marL="100965" indent="0">
              <a:buNone/>
            </a:pPr>
            <a:r>
              <a:rPr lang="en-US" b="1" dirty="0">
                <a:solidFill>
                  <a:srgbClr val="002060"/>
                </a:solidFill>
                <a:latin typeface="Bahnschrift SemiLight Condensed"/>
              </a:rPr>
              <a:t>Most have symptoms for 12-18 months prior to definitive evaluation</a:t>
            </a:r>
          </a:p>
          <a:p>
            <a:pPr marL="608965" indent="-507365">
              <a:buFontTx/>
              <a:buChar char="-"/>
            </a:pPr>
            <a:r>
              <a:rPr lang="en-US" b="1" dirty="0">
                <a:solidFill>
                  <a:srgbClr val="FF0000"/>
                </a:solidFill>
                <a:latin typeface="Bahnschrift SemiLight Condensed" panose="020B0502040204020203" pitchFamily="34" charset="0"/>
              </a:rPr>
              <a:t>Signs</a:t>
            </a:r>
            <a:r>
              <a:rPr lang="en-US" b="1" dirty="0">
                <a:solidFill>
                  <a:srgbClr val="00B0F0"/>
                </a:solidFill>
                <a:latin typeface="Bahnschrift SemiLight Condensed" panose="020B0502040204020203" pitchFamily="34" charset="0"/>
              </a:rPr>
              <a:t> :</a:t>
            </a:r>
          </a:p>
          <a:p>
            <a:pPr marL="100965" indent="0">
              <a:buNone/>
            </a:pPr>
            <a:r>
              <a:rPr lang="en-US" b="1" dirty="0">
                <a:solidFill>
                  <a:srgbClr val="002060"/>
                </a:solidFill>
                <a:latin typeface="Bahnschrift SemiLight Condensed"/>
              </a:rPr>
              <a:t>1- Dry, Velcro-like crackles</a:t>
            </a:r>
          </a:p>
          <a:p>
            <a:pPr marL="100965" indent="0">
              <a:buNone/>
            </a:pPr>
            <a:r>
              <a:rPr lang="en-US" b="1" dirty="0">
                <a:solidFill>
                  <a:srgbClr val="002060"/>
                </a:solidFill>
                <a:latin typeface="Bahnschrift SemiLight Condensed"/>
              </a:rPr>
              <a:t> 2-  Clubbing</a:t>
            </a:r>
          </a:p>
          <a:p>
            <a:pPr marL="100965" indent="0">
              <a:buNone/>
            </a:pPr>
            <a:r>
              <a:rPr lang="en-US" b="1" dirty="0">
                <a:solidFill>
                  <a:srgbClr val="002060"/>
                </a:solidFill>
                <a:latin typeface="Bahnschrift SemiLight Condensed"/>
              </a:rPr>
              <a:t> 3- Signs of elevated right-sided pressure on cardiac examination </a:t>
            </a:r>
            <a:r>
              <a:rPr lang="en-US" b="1" dirty="0">
                <a:solidFill>
                  <a:srgbClr val="FF0000"/>
                </a:solidFill>
                <a:latin typeface="Bahnschrift SemiLight Condensed"/>
              </a:rPr>
              <a:t>late in disease </a:t>
            </a:r>
            <a:r>
              <a:rPr lang="en-US" b="1" dirty="0">
                <a:solidFill>
                  <a:srgbClr val="002060"/>
                </a:solidFill>
                <a:latin typeface="Bahnschrift SemiLight Condensed"/>
              </a:rPr>
              <a:t>(e.g., elevated jugular venous pressure , edema , and right ventricular heave )</a:t>
            </a:r>
          </a:p>
          <a:p>
            <a:pPr marL="100965" indent="0">
              <a:buNone/>
            </a:pPr>
            <a:endParaRPr lang="en-US" b="1" dirty="0">
              <a:solidFill>
                <a:srgbClr val="00B0F0"/>
              </a:solidFill>
              <a:latin typeface="Bahnschrift SemiLight Condensed" panose="020B0502040204020203" pitchFamily="34" charset="0"/>
            </a:endParaRPr>
          </a:p>
          <a:p>
            <a:pPr marL="100965" indent="0">
              <a:buNone/>
            </a:pPr>
            <a:endParaRPr lang="en-US" b="1" dirty="0">
              <a:solidFill>
                <a:srgbClr val="00B0F0"/>
              </a:solidFill>
              <a:latin typeface="Bahnschrift SemiLight Condensed" panose="020B0502040204020203" pitchFamily="34" charset="0"/>
            </a:endParaRPr>
          </a:p>
          <a:p>
            <a:pPr marL="100965" indent="0">
              <a:buNone/>
            </a:pPr>
            <a:endParaRPr lang="en-US"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dirty="0" smtClean="0"/>
              <a:pPr/>
              <a:t>15</a:t>
            </a:fld>
            <a:endParaRPr lang="en" dirty="0"/>
          </a:p>
        </p:txBody>
      </p:sp>
      <p:sp>
        <p:nvSpPr>
          <p:cNvPr id="5" name="TextBox 4"/>
          <p:cNvSpPr txBox="1"/>
          <p:nvPr/>
        </p:nvSpPr>
        <p:spPr>
          <a:xfrm>
            <a:off x="1741715" y="113669"/>
            <a:ext cx="4238171" cy="646331"/>
          </a:xfrm>
          <a:prstGeom prst="rect">
            <a:avLst/>
          </a:prstGeom>
          <a:noFill/>
        </p:spPr>
        <p:txBody>
          <a:bodyPr wrap="square" rtlCol="0">
            <a:spAutoFit/>
          </a:bodyPr>
          <a:lstStyle/>
          <a:p>
            <a:r>
              <a:rPr lang="en-US" sz="3600" b="1" dirty="0">
                <a:solidFill>
                  <a:srgbClr val="FF0000"/>
                </a:solidFill>
              </a:rPr>
              <a:t>Diagnosis : </a:t>
            </a:r>
          </a:p>
        </p:txBody>
      </p:sp>
    </p:spTree>
    <p:extLst>
      <p:ext uri="{BB962C8B-B14F-4D97-AF65-F5344CB8AC3E}">
        <p14:creationId xmlns:p14="http://schemas.microsoft.com/office/powerpoint/2010/main" val="162740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00" y="530767"/>
            <a:ext cx="4736800" cy="1520000"/>
          </a:xfrm>
        </p:spPr>
        <p:txBody>
          <a:bodyPr>
            <a:normAutofit fontScale="90000"/>
          </a:bodyPr>
          <a:lstStyle/>
          <a:p>
            <a:r>
              <a:rPr lang="en-US" sz="4000" b="1">
                <a:solidFill>
                  <a:srgbClr val="FF0000"/>
                </a:solidFill>
              </a:rPr>
              <a:t>Investigation </a:t>
            </a:r>
            <a:br>
              <a:rPr lang="en-US" sz="2800" b="1">
                <a:solidFill>
                  <a:srgbClr val="FF0000"/>
                </a:solidFill>
              </a:rPr>
            </a:br>
            <a:br>
              <a:rPr lang="en-US" sz="2800" b="1">
                <a:solidFill>
                  <a:srgbClr val="FF0000"/>
                </a:solidFill>
              </a:rPr>
            </a:br>
            <a:r>
              <a:rPr lang="en-US" sz="2800" b="1">
                <a:solidFill>
                  <a:srgbClr val="FF0000"/>
                </a:solidFill>
              </a:rPr>
              <a:t>1 : CHEST X-Ray</a:t>
            </a:r>
          </a:p>
        </p:txBody>
      </p:sp>
      <p:sp>
        <p:nvSpPr>
          <p:cNvPr id="3" name="Text Placeholder 2"/>
          <p:cNvSpPr>
            <a:spLocks noGrp="1"/>
          </p:cNvSpPr>
          <p:nvPr>
            <p:ph type="body" idx="1"/>
          </p:nvPr>
        </p:nvSpPr>
        <p:spPr>
          <a:xfrm>
            <a:off x="892700" y="2340800"/>
            <a:ext cx="5362957" cy="4517200"/>
          </a:xfrm>
        </p:spPr>
        <p:txBody>
          <a:bodyPr/>
          <a:lstStyle/>
          <a:p>
            <a:pPr marL="608965" indent="-507365"/>
            <a:r>
              <a:rPr lang="en-US" sz="3600" b="1">
                <a:solidFill>
                  <a:srgbClr val="002060"/>
                </a:solidFill>
                <a:latin typeface="Bahnschrift SemiLight Condensed"/>
              </a:rPr>
              <a:t>basilar, peripheral, bilateral, asymmetric, reticular opacities</a:t>
            </a:r>
          </a:p>
        </p:txBody>
      </p:sp>
      <p:sp>
        <p:nvSpPr>
          <p:cNvPr id="4" name="Slide Number Placeholder 3"/>
          <p:cNvSpPr>
            <a:spLocks noGrp="1"/>
          </p:cNvSpPr>
          <p:nvPr>
            <p:ph type="sldNum" idx="12"/>
          </p:nvPr>
        </p:nvSpPr>
        <p:spPr/>
        <p:txBody>
          <a:bodyPr/>
          <a:lstStyle/>
          <a:p>
            <a:fld id="{00000000-1234-1234-1234-123412341234}" type="slidenum">
              <a:rPr lang="en" smtClean="0"/>
              <a:pPr/>
              <a:t>16</a:t>
            </a:fld>
            <a:endParaRPr lang="en"/>
          </a:p>
        </p:txBody>
      </p:sp>
      <p:pic>
        <p:nvPicPr>
          <p:cNvPr id="5" name="Picture 4"/>
          <p:cNvPicPr>
            <a:picLocks noChangeAspect="1"/>
          </p:cNvPicPr>
          <p:nvPr/>
        </p:nvPicPr>
        <p:blipFill>
          <a:blip r:embed="rId2"/>
          <a:stretch>
            <a:fillRect/>
          </a:stretch>
        </p:blipFill>
        <p:spPr>
          <a:xfrm>
            <a:off x="7030928" y="2050767"/>
            <a:ext cx="4059035" cy="4215786"/>
          </a:xfrm>
          <a:prstGeom prst="rect">
            <a:avLst/>
          </a:prstGeom>
        </p:spPr>
      </p:pic>
    </p:spTree>
    <p:extLst>
      <p:ext uri="{BB962C8B-B14F-4D97-AF65-F5344CB8AC3E}">
        <p14:creationId xmlns:p14="http://schemas.microsoft.com/office/powerpoint/2010/main" val="362193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00" y="7464"/>
            <a:ext cx="5674950" cy="1520000"/>
          </a:xfrm>
        </p:spPr>
        <p:txBody>
          <a:bodyPr/>
          <a:lstStyle/>
          <a:p>
            <a:r>
              <a:rPr lang="en-US" sz="3600" b="1">
                <a:solidFill>
                  <a:srgbClr val="FF0000"/>
                </a:solidFill>
              </a:rPr>
              <a:t>2 : high resolution CT </a:t>
            </a:r>
          </a:p>
        </p:txBody>
      </p:sp>
      <p:sp>
        <p:nvSpPr>
          <p:cNvPr id="3" name="Text Placeholder 2"/>
          <p:cNvSpPr>
            <a:spLocks noGrp="1"/>
          </p:cNvSpPr>
          <p:nvPr>
            <p:ph type="body" idx="1"/>
          </p:nvPr>
        </p:nvSpPr>
        <p:spPr>
          <a:xfrm>
            <a:off x="144925" y="1841217"/>
            <a:ext cx="5472104" cy="4517200"/>
          </a:xfrm>
        </p:spPr>
        <p:txBody>
          <a:bodyPr/>
          <a:lstStyle/>
          <a:p>
            <a:pPr marL="608965" indent="-507365"/>
            <a:endParaRPr lang="en-US"/>
          </a:p>
          <a:p>
            <a:pPr marL="608965" indent="-507365" algn="ctr"/>
            <a:r>
              <a:rPr lang="en-US" b="1">
                <a:solidFill>
                  <a:srgbClr val="002060"/>
                </a:solidFill>
                <a:latin typeface="Bahnschrift SemiLight Condensed"/>
              </a:rPr>
              <a:t>basilar- and subpleural-predominant areas of increased reticulation, honeycombing cysts and traction bronchiectasis </a:t>
            </a:r>
            <a:endParaRPr lang="en-US" b="1">
              <a:solidFill>
                <a:srgbClr val="00206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17</a:t>
            </a:fld>
            <a:endParaRPr lang="en"/>
          </a:p>
        </p:txBody>
      </p:sp>
      <p:pic>
        <p:nvPicPr>
          <p:cNvPr id="6" name="Picture 5" descr="A collage of images of a bee&#10;&#10;Description automatically generated">
            <a:extLst>
              <a:ext uri="{FF2B5EF4-FFF2-40B4-BE49-F238E27FC236}">
                <a16:creationId xmlns:a16="http://schemas.microsoft.com/office/drawing/2014/main" id="{19C1F84D-95C0-579E-4B09-FE39207CE6D9}"/>
              </a:ext>
            </a:extLst>
          </p:cNvPr>
          <p:cNvPicPr>
            <a:picLocks noChangeAspect="1"/>
          </p:cNvPicPr>
          <p:nvPr/>
        </p:nvPicPr>
        <p:blipFill>
          <a:blip r:embed="rId2"/>
          <a:stretch>
            <a:fillRect/>
          </a:stretch>
        </p:blipFill>
        <p:spPr>
          <a:xfrm>
            <a:off x="5848145" y="120771"/>
            <a:ext cx="6347297" cy="6558949"/>
          </a:xfrm>
          <a:prstGeom prst="rect">
            <a:avLst/>
          </a:prstGeom>
        </p:spPr>
      </p:pic>
    </p:spTree>
    <p:extLst>
      <p:ext uri="{BB962C8B-B14F-4D97-AF65-F5344CB8AC3E}">
        <p14:creationId xmlns:p14="http://schemas.microsoft.com/office/powerpoint/2010/main" val="24740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899" y="2050767"/>
            <a:ext cx="10587129" cy="4517200"/>
          </a:xfrm>
        </p:spPr>
        <p:txBody>
          <a:bodyPr/>
          <a:lstStyle/>
          <a:p>
            <a:pPr marL="608965" indent="-507365"/>
            <a:r>
              <a:rPr lang="en-US" sz="3600" b="1" dirty="0">
                <a:solidFill>
                  <a:srgbClr val="FF0000"/>
                </a:solidFill>
                <a:latin typeface="Bahnschrift SemiLight Condensed" panose="020B0502040204020203" pitchFamily="34" charset="0"/>
              </a:rPr>
              <a:t>3 : Pulmonary function tests (PFTs) </a:t>
            </a:r>
            <a:endParaRPr lang="en-US" dirty="0"/>
          </a:p>
          <a:p>
            <a:pPr marL="100965" indent="0">
              <a:buNone/>
            </a:pPr>
            <a:r>
              <a:rPr lang="en-US" b="1" dirty="0">
                <a:solidFill>
                  <a:srgbClr val="002060"/>
                </a:solidFill>
                <a:latin typeface="Bahnschrift SemiLight Condensed"/>
              </a:rPr>
              <a:t>Restrictive disease with decreased forced vital  capacity (FVC), total lung capacity (TLC), and diffusing capacity for carbon monoxide (DLCO)</a:t>
            </a:r>
          </a:p>
          <a:p>
            <a:pPr marL="608965" indent="-507365"/>
            <a:r>
              <a:rPr lang="en-US" sz="3600" b="1" dirty="0">
                <a:solidFill>
                  <a:srgbClr val="FF0000"/>
                </a:solidFill>
                <a:latin typeface="Bahnschrift SemiLight Condensed"/>
              </a:rPr>
              <a:t>4 :</a:t>
            </a:r>
            <a:r>
              <a:rPr lang="en-US" sz="3600" b="1" dirty="0">
                <a:solidFill>
                  <a:srgbClr val="002060"/>
                </a:solidFill>
                <a:latin typeface="Bahnschrift SemiLight Condensed"/>
              </a:rPr>
              <a:t> </a:t>
            </a:r>
            <a:r>
              <a:rPr lang="en-US" sz="3600" b="1" dirty="0">
                <a:solidFill>
                  <a:srgbClr val="FF0000"/>
                </a:solidFill>
                <a:latin typeface="Bahnschrift SemiLight Condensed"/>
              </a:rPr>
              <a:t>the 6-minute-walk test</a:t>
            </a:r>
          </a:p>
          <a:p>
            <a:pPr marL="100965" indent="0">
              <a:buNone/>
            </a:pPr>
            <a:r>
              <a:rPr lang="en-US" b="1" dirty="0">
                <a:solidFill>
                  <a:srgbClr val="002060"/>
                </a:solidFill>
                <a:latin typeface="Bahnschrift SemiLight Condensed"/>
              </a:rPr>
              <a:t>Assess Oxygen requirement  during Exercise</a:t>
            </a:r>
          </a:p>
          <a:p>
            <a:pPr marL="100965" indent="0">
              <a:buNone/>
            </a:pPr>
            <a:endParaRPr lang="en-US" dirty="0">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4916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608965" indent="-507365"/>
            <a:r>
              <a:rPr lang="en-US" sz="3600" b="1">
                <a:solidFill>
                  <a:srgbClr val="FF0000"/>
                </a:solidFill>
                <a:latin typeface="Bahnschrift SemiLight Condensed" panose="020B0502040204020203" pitchFamily="34" charset="0"/>
              </a:rPr>
              <a:t>5 : Flow Volume Loop :</a:t>
            </a:r>
            <a:endParaRPr lang="en-US"/>
          </a:p>
          <a:p>
            <a:pPr marL="100965" indent="0">
              <a:buNone/>
            </a:pPr>
            <a:r>
              <a:rPr lang="en-US" b="1">
                <a:solidFill>
                  <a:srgbClr val="002060"/>
                </a:solidFill>
                <a:latin typeface="Bahnschrift SemiLight Condensed"/>
              </a:rPr>
              <a:t>Shift to right </a:t>
            </a:r>
            <a:endParaRPr lang="en-US" b="1">
              <a:solidFill>
                <a:srgbClr val="002060"/>
              </a:solidFill>
              <a:latin typeface="Bahnschrift SemiLight Condensed" panose="020B0502040204020203" pitchFamily="34" charset="0"/>
            </a:endParaRPr>
          </a:p>
          <a:p>
            <a:pPr marL="608965" indent="-507365"/>
            <a:endParaRPr lang="en-US"/>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a:p>
        </p:txBody>
      </p:sp>
      <p:pic>
        <p:nvPicPr>
          <p:cNvPr id="5" name="Picture 4"/>
          <p:cNvPicPr>
            <a:picLocks noChangeAspect="1"/>
          </p:cNvPicPr>
          <p:nvPr/>
        </p:nvPicPr>
        <p:blipFill>
          <a:blip r:embed="rId2"/>
          <a:stretch>
            <a:fillRect/>
          </a:stretch>
        </p:blipFill>
        <p:spPr>
          <a:xfrm>
            <a:off x="1125900" y="3515203"/>
            <a:ext cx="10285049" cy="3278982"/>
          </a:xfrm>
          <a:prstGeom prst="rect">
            <a:avLst/>
          </a:prstGeom>
        </p:spPr>
      </p:pic>
    </p:spTree>
    <p:extLst>
      <p:ext uri="{BB962C8B-B14F-4D97-AF65-F5344CB8AC3E}">
        <p14:creationId xmlns:p14="http://schemas.microsoft.com/office/powerpoint/2010/main" val="142115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pic>
        <p:nvPicPr>
          <p:cNvPr id="1026" name="Picture 2" descr="JCM | Free Full-Text | Interstitial Lung Disease and Pulmonary Fibrosis: A  Practical Approach for General Medicine Physicians with Focus on the  Medical History | 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410" y="515339"/>
            <a:ext cx="9778711" cy="36094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87072" y="4491335"/>
            <a:ext cx="8458200" cy="1508105"/>
          </a:xfrm>
          <a:prstGeom prst="rect">
            <a:avLst/>
          </a:prstGeom>
        </p:spPr>
        <p:txBody>
          <a:bodyPr wrap="square" lIns="91440" tIns="45720" rIns="91440" bIns="45720" anchor="t">
            <a:spAutoFit/>
          </a:bodyPr>
          <a:lstStyle/>
          <a:p>
            <a:pPr algn="ctr"/>
            <a:r>
              <a:rPr lang="en-US" sz="3600" b="1">
                <a:solidFill>
                  <a:srgbClr val="FF0000"/>
                </a:solidFill>
                <a:latin typeface="Bahnschrift SemiLight Condensed"/>
              </a:rPr>
              <a:t>Idiopathic pulmonary fibrosis (IPF)</a:t>
            </a:r>
            <a:r>
              <a:rPr lang="en-US" sz="3600" b="1">
                <a:solidFill>
                  <a:srgbClr val="002060"/>
                </a:solidFill>
                <a:latin typeface="Bahnschrift SemiLight Condensed"/>
              </a:rPr>
              <a:t> </a:t>
            </a:r>
            <a:r>
              <a:rPr lang="en-US" sz="2800" b="1">
                <a:solidFill>
                  <a:srgbClr val="002060"/>
                </a:solidFill>
                <a:latin typeface="Bahnschrift SemiLight Condensed"/>
              </a:rPr>
              <a:t>refers to a pulmonary disorder of unknown etiology that is characterized by patchy, progressive bilateral interstitial fibrosis . </a:t>
            </a:r>
            <a:endParaRPr lang="en-US" sz="2800" b="1">
              <a:solidFill>
                <a:srgbClr val="002060"/>
              </a:solidFill>
              <a:latin typeface="Bahnschrift SemiLight Condensed" panose="020B0502040204020203" pitchFamily="34" charset="0"/>
            </a:endParaRPr>
          </a:p>
        </p:txBody>
      </p:sp>
      <p:sp>
        <p:nvSpPr>
          <p:cNvPr id="7" name="Down Arrow 6"/>
          <p:cNvSpPr/>
          <p:nvPr/>
        </p:nvSpPr>
        <p:spPr>
          <a:xfrm>
            <a:off x="2191657" y="1161144"/>
            <a:ext cx="1045029" cy="8273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37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900" y="1862082"/>
            <a:ext cx="11066100" cy="4517200"/>
          </a:xfrm>
        </p:spPr>
        <p:txBody>
          <a:bodyPr/>
          <a:lstStyle/>
          <a:p>
            <a:pPr marL="608965" indent="-507365"/>
            <a:r>
              <a:rPr lang="en-US" b="1" dirty="0">
                <a:solidFill>
                  <a:srgbClr val="FF0000"/>
                </a:solidFill>
                <a:latin typeface="Bahnschrift SemiLight Condensed" panose="020B0502040204020203" pitchFamily="34" charset="0"/>
              </a:rPr>
              <a:t>6 : ABG</a:t>
            </a:r>
            <a:endParaRPr lang="en-US" dirty="0"/>
          </a:p>
          <a:p>
            <a:pPr marL="100965" indent="0">
              <a:buNone/>
            </a:pPr>
            <a:r>
              <a:rPr lang="en-US">
                <a:solidFill>
                  <a:srgbClr val="002060"/>
                </a:solidFill>
                <a:latin typeface="Bahnschrift SemiLight Condensed"/>
              </a:rPr>
              <a:t>Respiratory alkalosis</a:t>
            </a:r>
            <a:endParaRPr lang="en-US" dirty="0">
              <a:solidFill>
                <a:srgbClr val="002060"/>
              </a:solidFill>
              <a:latin typeface="Bahnschrift SemiLight Condensed"/>
            </a:endParaRPr>
          </a:p>
          <a:p>
            <a:pPr marL="100965" indent="0">
              <a:buNone/>
            </a:pPr>
            <a:endParaRPr lang="en-US" dirty="0"/>
          </a:p>
          <a:p>
            <a:pPr marL="608965" indent="-507365"/>
            <a:r>
              <a:rPr lang="en-US" b="1" dirty="0">
                <a:solidFill>
                  <a:srgbClr val="FF0000"/>
                </a:solidFill>
                <a:latin typeface="Bahnschrift SemiLight Condensed" panose="020B0502040204020203" pitchFamily="34" charset="0"/>
              </a:rPr>
              <a:t>7 : Lung biopsy</a:t>
            </a:r>
          </a:p>
          <a:p>
            <a:pPr marL="100965" indent="0">
              <a:buNone/>
            </a:pPr>
            <a:r>
              <a:rPr lang="en-US" dirty="0">
                <a:solidFill>
                  <a:srgbClr val="002060"/>
                </a:solidFill>
                <a:latin typeface="Bahnschrift SemiLight Condensed"/>
              </a:rPr>
              <a:t>Although all patients with IPF should have changes typical of usual interstitial pneumonia (UIP) on biopsy, not all patients with UIP on biopsy have IPF.</a:t>
            </a:r>
          </a:p>
          <a:p>
            <a:pPr marL="100965" indent="0">
              <a:buNone/>
            </a:pPr>
            <a:endParaRPr lang="en-US" dirty="0"/>
          </a:p>
          <a:p>
            <a:pPr marL="100965" indent="0">
              <a:buNone/>
            </a:pPr>
            <a:endParaRPr lang="en-US" dirty="0"/>
          </a:p>
          <a:p>
            <a:pPr marL="100965"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343964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FF0000"/>
                </a:solidFill>
              </a:rPr>
              <a:t>Management : </a:t>
            </a:r>
          </a:p>
        </p:txBody>
      </p:sp>
      <p:sp>
        <p:nvSpPr>
          <p:cNvPr id="3" name="Text Placeholder 2"/>
          <p:cNvSpPr>
            <a:spLocks noGrp="1"/>
          </p:cNvSpPr>
          <p:nvPr>
            <p:ph type="body" idx="1"/>
          </p:nvPr>
        </p:nvSpPr>
        <p:spPr>
          <a:xfrm>
            <a:off x="892700" y="1412138"/>
            <a:ext cx="9672729" cy="4517200"/>
          </a:xfrm>
        </p:spPr>
        <p:txBody>
          <a:bodyPr>
            <a:normAutofit lnSpcReduction="10000"/>
          </a:bodyPr>
          <a:lstStyle/>
          <a:p>
            <a:pPr marL="608965" indent="-507365"/>
            <a:r>
              <a:rPr lang="en-US" sz="2800" b="1" dirty="0">
                <a:solidFill>
                  <a:srgbClr val="FF0000"/>
                </a:solidFill>
                <a:latin typeface="Bahnschrift SemiLight Condensed" panose="020B0502040204020203" pitchFamily="34" charset="0"/>
              </a:rPr>
              <a:t>First line of treatment :</a:t>
            </a:r>
            <a:endParaRPr lang="en-US" dirty="0"/>
          </a:p>
          <a:p>
            <a:pPr marL="100965" indent="0">
              <a:buNone/>
            </a:pPr>
            <a:r>
              <a:rPr lang="en-US" sz="2800" dirty="0">
                <a:solidFill>
                  <a:srgbClr val="002060"/>
                </a:solidFill>
                <a:latin typeface="Bahnschrift SemiLight Condensed"/>
              </a:rPr>
              <a:t>1- pirfenidone :  (Antifibrotic )</a:t>
            </a:r>
          </a:p>
          <a:p>
            <a:pPr marL="100965" indent="0">
              <a:buNone/>
            </a:pPr>
            <a:r>
              <a:rPr lang="en-US" sz="2800" dirty="0">
                <a:solidFill>
                  <a:srgbClr val="002060"/>
                </a:solidFill>
                <a:latin typeface="Bahnschrift SemiLight Condensed"/>
              </a:rPr>
              <a:t>2-Nintedanib :  tyrosine kinase inhibitor with antifibrotic properties that has also been shown to significantly reduce the progression of the disease.</a:t>
            </a:r>
          </a:p>
          <a:p>
            <a:pPr marL="608965" indent="-507365"/>
            <a:r>
              <a:rPr lang="en-US" sz="2800" dirty="0">
                <a:solidFill>
                  <a:srgbClr val="002060"/>
                </a:solidFill>
                <a:latin typeface="Bahnschrift SemiLight Condensed"/>
              </a:rPr>
              <a:t>Severe  dyspnea may be managed with oral or parenteral opioid medications .</a:t>
            </a:r>
          </a:p>
          <a:p>
            <a:pPr marL="608965" indent="-507365"/>
            <a:r>
              <a:rPr lang="en-US" sz="2800" dirty="0">
                <a:solidFill>
                  <a:srgbClr val="002060"/>
                </a:solidFill>
                <a:latin typeface="Bahnschrift SemiLight Condensed"/>
              </a:rPr>
              <a:t>Proton pump inhibitor (PPI ) : Associated with longer survival life </a:t>
            </a:r>
            <a:endParaRPr lang="en-US" sz="2800" dirty="0">
              <a:solidFill>
                <a:srgbClr val="002060"/>
              </a:solidFill>
              <a:latin typeface="Bahnschrift SemiLight Condensed" panose="020B0502040204020203" pitchFamily="34" charset="0"/>
            </a:endParaRPr>
          </a:p>
          <a:p>
            <a:pPr marL="608965" indent="-507365"/>
            <a:r>
              <a:rPr lang="en-US" sz="2800" dirty="0">
                <a:solidFill>
                  <a:srgbClr val="002060"/>
                </a:solidFill>
                <a:latin typeface="Bahnschrift SemiLight Condensed"/>
              </a:rPr>
              <a:t>Smoking cessation .</a:t>
            </a:r>
          </a:p>
          <a:p>
            <a:pPr marL="608965" indent="-507365"/>
            <a:r>
              <a:rPr lang="en-US" sz="2800" dirty="0">
                <a:solidFill>
                  <a:srgbClr val="002060"/>
                </a:solidFill>
                <a:latin typeface="Bahnschrift SemiLight Condensed"/>
              </a:rPr>
              <a:t>Pulmonary rehabilitation : improve functional statue and quality of life .</a:t>
            </a:r>
          </a:p>
          <a:p>
            <a:pPr marL="100965" indent="0">
              <a:buNone/>
            </a:pPr>
            <a:endParaRPr lang="en-US" sz="2800" dirty="0">
              <a:solidFill>
                <a:srgbClr val="00B0F0"/>
              </a:solidFill>
              <a:latin typeface="Bahnschrift SemiLight Condensed" panose="020B0502040204020203" pitchFamily="34" charset="0"/>
            </a:endParaRPr>
          </a:p>
          <a:p>
            <a:pPr marL="100965" indent="0">
              <a:buNone/>
            </a:pPr>
            <a:endParaRPr lang="en-US" sz="2800"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84807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43" y="175925"/>
            <a:ext cx="6639676" cy="1344075"/>
          </a:xfrm>
        </p:spPr>
        <p:txBody>
          <a:bodyPr/>
          <a:lstStyle/>
          <a:p>
            <a:r>
              <a:rPr lang="en-US" sz="3200" b="1">
                <a:solidFill>
                  <a:srgbClr val="FF0000"/>
                </a:solidFill>
              </a:rPr>
              <a:t>Second line of treatment :</a:t>
            </a:r>
            <a:br>
              <a:rPr lang="en-US" sz="3200" b="1">
                <a:solidFill>
                  <a:srgbClr val="FF0000"/>
                </a:solidFill>
              </a:rPr>
            </a:br>
            <a:endParaRPr lang="en-US" sz="3200" b="1">
              <a:solidFill>
                <a:srgbClr val="FF0000"/>
              </a:solidFill>
            </a:endParaRPr>
          </a:p>
        </p:txBody>
      </p:sp>
      <p:sp>
        <p:nvSpPr>
          <p:cNvPr id="3" name="Text Placeholder 2"/>
          <p:cNvSpPr>
            <a:spLocks noGrp="1"/>
          </p:cNvSpPr>
          <p:nvPr>
            <p:ph type="body" idx="1"/>
          </p:nvPr>
        </p:nvSpPr>
        <p:spPr>
          <a:xfrm>
            <a:off x="892700" y="1335313"/>
            <a:ext cx="11299300" cy="4517200"/>
          </a:xfrm>
        </p:spPr>
        <p:txBody>
          <a:bodyPr/>
          <a:lstStyle/>
          <a:p>
            <a:pPr marL="608965" indent="-507365"/>
            <a:r>
              <a:rPr lang="en-US" sz="3600" b="1" dirty="0">
                <a:solidFill>
                  <a:srgbClr val="FF0000"/>
                </a:solidFill>
              </a:rPr>
              <a:t>Lung transplantation : </a:t>
            </a:r>
            <a:endParaRPr lang="en-US" dirty="0"/>
          </a:p>
          <a:p>
            <a:pPr marL="608965" indent="-507365"/>
            <a:r>
              <a:rPr lang="en-US" sz="2800" b="1" dirty="0">
                <a:solidFill>
                  <a:srgbClr val="002060"/>
                </a:solidFill>
              </a:rPr>
              <a:t>For patients who experience progressive physiologic deterioration despite optimal medical management, or have contraindications to pharmacologic treatment, severe functional impairment, oxygen dependency.</a:t>
            </a:r>
          </a:p>
          <a:p>
            <a:pPr marL="100965" indent="0">
              <a:buNone/>
            </a:pPr>
            <a:endParaRPr lang="en-US" sz="2800" b="1" dirty="0">
              <a:solidFill>
                <a:srgbClr val="00206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27116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4515" y="1791460"/>
            <a:ext cx="9369228" cy="4517200"/>
          </a:xfrm>
        </p:spPr>
        <p:txBody>
          <a:bodyPr/>
          <a:lstStyle/>
          <a:p>
            <a:pPr marL="608965" indent="-507365"/>
            <a:r>
              <a:rPr lang="en-US" sz="2800" b="1" dirty="0">
                <a:solidFill>
                  <a:srgbClr val="FF0000"/>
                </a:solidFill>
              </a:rPr>
              <a:t>Case history </a:t>
            </a:r>
            <a:endParaRPr lang="en-US" dirty="0"/>
          </a:p>
          <a:p>
            <a:pPr marL="608965" indent="-507365"/>
            <a:r>
              <a:rPr lang="en-US" sz="2000" b="1" dirty="0">
                <a:solidFill>
                  <a:srgbClr val="002060"/>
                </a:solidFill>
              </a:rPr>
              <a:t>A 65-year-old man presents with gradually progressive dyspnea on exertion and a nonproductive cough. He has no history of underlying lung disease and no features that would suggest an alternative etiology for his cough and dyspnea. He has no history of joint inflammation, skin rashes, or other features of a systemic inflammatory disease such as lupus or rheumatoid arthritis. He takes no medications and has no environmental exposures to organic allergens such as mold. On exam, he has fine crackles audible over his lung bases bilaterally; however, he has no lower-extremity edema, elevations in jugular venous pressure, or any other findings to suggest volume overload. He has clubbing of his fingers.</a:t>
            </a:r>
          </a:p>
          <a:p>
            <a:pPr marL="608965" indent="-507365"/>
            <a:endParaRPr lang="en-US" sz="2000" b="1" dirty="0">
              <a:solidFill>
                <a:srgbClr val="00B0F0"/>
              </a:solidFill>
            </a:endParaRPr>
          </a:p>
          <a:p>
            <a:pPr marL="608965" indent="-507365"/>
            <a:endParaRPr lang="en-US" sz="2000" b="1" dirty="0">
              <a:solidFill>
                <a:srgbClr val="00B0F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45593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 smtClean="0"/>
              <a:pPr/>
              <a:t>24</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 y="476250"/>
            <a:ext cx="11718758"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00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14"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15"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16"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17"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18"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19"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20"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1"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2"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3"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4"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51" name="Group 50">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8"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9"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30"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31"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32"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33"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34"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35"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36"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7"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8"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52" name="Rectangle 51">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pic>
        <p:nvPicPr>
          <p:cNvPr id="7" name="Picture 6" descr="A diagram of lungs and bronchitis&#10;&#10;Description automatically generated">
            <a:extLst>
              <a:ext uri="{FF2B5EF4-FFF2-40B4-BE49-F238E27FC236}">
                <a16:creationId xmlns:a16="http://schemas.microsoft.com/office/drawing/2014/main" id="{15024114-A327-CB11-A56A-60A5EF759EEA}"/>
              </a:ext>
            </a:extLst>
          </p:cNvPr>
          <p:cNvPicPr>
            <a:picLocks noChangeAspect="1"/>
          </p:cNvPicPr>
          <p:nvPr/>
        </p:nvPicPr>
        <p:blipFill rotWithShape="1">
          <a:blip r:embed="rId2"/>
          <a:srcRect t="6266" b="2641"/>
          <a:stretch/>
        </p:blipFill>
        <p:spPr>
          <a:xfrm>
            <a:off x="-71867" y="230048"/>
            <a:ext cx="12191980" cy="6857990"/>
          </a:xfrm>
          <a:prstGeom prst="rect">
            <a:avLst/>
          </a:prstGeom>
        </p:spPr>
      </p:pic>
    </p:spTree>
    <p:extLst>
      <p:ext uri="{BB962C8B-B14F-4D97-AF65-F5344CB8AC3E}">
        <p14:creationId xmlns:p14="http://schemas.microsoft.com/office/powerpoint/2010/main" val="285345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46"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47"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48"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49"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50"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51"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52"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53"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54"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55"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56"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58" name="Group 57">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9"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60"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61"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62"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63"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64"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65"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66"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67"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68"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69"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70"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72" name="Rectangle 71">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useBgFill="1">
        <p:nvSpPr>
          <p:cNvPr id="76" name="Rectangle 75">
            <a:extLst>
              <a:ext uri="{FF2B5EF4-FFF2-40B4-BE49-F238E27FC236}">
                <a16:creationId xmlns:a16="http://schemas.microsoft.com/office/drawing/2014/main" id="{0147D98C-0914-4CCC-9221-3E732A8C6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1"/>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cell membrane&#10;&#10;Description automatically generated">
            <a:extLst>
              <a:ext uri="{FF2B5EF4-FFF2-40B4-BE49-F238E27FC236}">
                <a16:creationId xmlns:a16="http://schemas.microsoft.com/office/drawing/2014/main" id="{9A3D3802-2101-C11B-D47E-840714CD6D46}"/>
              </a:ext>
            </a:extLst>
          </p:cNvPr>
          <p:cNvPicPr>
            <a:picLocks noChangeAspect="1"/>
          </p:cNvPicPr>
          <p:nvPr/>
        </p:nvPicPr>
        <p:blipFill rotWithShape="1">
          <a:blip r:embed="rId2"/>
          <a:srcRect t="6089" b="22446"/>
          <a:stretch/>
        </p:blipFill>
        <p:spPr>
          <a:xfrm>
            <a:off x="284034" y="7477"/>
            <a:ext cx="11777916" cy="6791148"/>
          </a:xfrm>
          <a:prstGeom prst="rect">
            <a:avLst/>
          </a:prstGeom>
        </p:spPr>
      </p:pic>
      <p:sp>
        <p:nvSpPr>
          <p:cNvPr id="78" name="Freeform 11">
            <a:extLst>
              <a:ext uri="{FF2B5EF4-FFF2-40B4-BE49-F238E27FC236}">
                <a16:creationId xmlns:a16="http://schemas.microsoft.com/office/drawing/2014/main" id="{95746409-9281-4501-B230-30E8E5F43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43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11"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12"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13"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14"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15"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16"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17"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18"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19"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0"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1"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3" name="Group 22">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5"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6"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7"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28"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29"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30"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31"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32"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33"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4"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5"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37" name="Rectangle 36">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pic>
        <p:nvPicPr>
          <p:cNvPr id="4" name="Picture 3">
            <a:extLst>
              <a:ext uri="{FF2B5EF4-FFF2-40B4-BE49-F238E27FC236}">
                <a16:creationId xmlns:a16="http://schemas.microsoft.com/office/drawing/2014/main" id="{87BEE79D-2BCC-CBB1-5848-64BB4E6C0466}"/>
              </a:ext>
            </a:extLst>
          </p:cNvPr>
          <p:cNvPicPr>
            <a:picLocks noChangeAspect="1"/>
          </p:cNvPicPr>
          <p:nvPr/>
        </p:nvPicPr>
        <p:blipFill rotWithShape="1">
          <a:blip r:embed="rId2"/>
          <a:srcRect t="3017"/>
          <a:stretch/>
        </p:blipFill>
        <p:spPr>
          <a:xfrm>
            <a:off x="20" y="10"/>
            <a:ext cx="12191980" cy="6857990"/>
          </a:xfrm>
          <a:prstGeom prst="rect">
            <a:avLst/>
          </a:prstGeom>
        </p:spPr>
      </p:pic>
    </p:spTree>
    <p:extLst>
      <p:ext uri="{BB962C8B-B14F-4D97-AF65-F5344CB8AC3E}">
        <p14:creationId xmlns:p14="http://schemas.microsoft.com/office/powerpoint/2010/main" val="318207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3327" y="164915"/>
            <a:ext cx="9701757" cy="6328746"/>
          </a:xfrm>
        </p:spPr>
        <p:txBody>
          <a:bodyPr>
            <a:normAutofit/>
          </a:bodyPr>
          <a:lstStyle/>
          <a:p>
            <a:pPr marL="608965" indent="-507365"/>
            <a:endParaRPr lang="en-US" b="1" dirty="0">
              <a:solidFill>
                <a:srgbClr val="00B0F0"/>
              </a:solidFill>
              <a:latin typeface="Bahnschrift SemiLight Condensed" panose="020B0502040204020203" pitchFamily="34" charset="0"/>
            </a:endParaRPr>
          </a:p>
          <a:p>
            <a:pPr marL="608965" indent="-507365"/>
            <a:r>
              <a:rPr lang="en-US" b="1" dirty="0">
                <a:solidFill>
                  <a:srgbClr val="002060"/>
                </a:solidFill>
                <a:latin typeface="Bahnschrift SemiLight Condensed"/>
              </a:rPr>
              <a:t>Most common idiopathic interstitial pneumonia .</a:t>
            </a:r>
          </a:p>
          <a:p>
            <a:pPr marL="608965" indent="-507365"/>
            <a:r>
              <a:rPr lang="en-US" b="1" dirty="0">
                <a:solidFill>
                  <a:srgbClr val="002060"/>
                </a:solidFill>
                <a:latin typeface="Bahnschrift SemiLight Condensed"/>
              </a:rPr>
              <a:t>No known cause </a:t>
            </a:r>
            <a:endParaRPr lang="en-US" b="1" dirty="0">
              <a:solidFill>
                <a:srgbClr val="002060"/>
              </a:solidFill>
              <a:latin typeface="Bahnschrift SemiLight Condensed" panose="020B0502040204020203" pitchFamily="34" charset="0"/>
            </a:endParaRPr>
          </a:p>
          <a:p>
            <a:pPr marL="608965" indent="-507365"/>
            <a:r>
              <a:rPr lang="en-US" b="1" dirty="0">
                <a:solidFill>
                  <a:srgbClr val="002060"/>
                </a:solidFill>
                <a:latin typeface="Bahnschrift SemiLight Condensed"/>
              </a:rPr>
              <a:t>Majority of patients have a history of </a:t>
            </a:r>
            <a:r>
              <a:rPr lang="en-US" b="1" dirty="0">
                <a:solidFill>
                  <a:srgbClr val="FF0000"/>
                </a:solidFill>
                <a:latin typeface="Bahnschrift SemiLight Condensed"/>
              </a:rPr>
              <a:t>smoking</a:t>
            </a:r>
            <a:r>
              <a:rPr lang="en-US" b="1" dirty="0">
                <a:solidFill>
                  <a:srgbClr val="00B0F0"/>
                </a:solidFill>
                <a:latin typeface="Bahnschrift SemiLight Condensed"/>
              </a:rPr>
              <a:t> .</a:t>
            </a:r>
          </a:p>
          <a:p>
            <a:pPr marL="608965" indent="-507365"/>
            <a:r>
              <a:rPr lang="en-US" b="1" dirty="0">
                <a:solidFill>
                  <a:srgbClr val="FF0000"/>
                </a:solidFill>
                <a:latin typeface="Bahnschrift SemiLight Condensed"/>
              </a:rPr>
              <a:t>Males</a:t>
            </a:r>
            <a:r>
              <a:rPr lang="en-US" b="1" dirty="0">
                <a:solidFill>
                  <a:srgbClr val="00B0F0"/>
                </a:solidFill>
                <a:latin typeface="Bahnschrift SemiLight Condensed"/>
              </a:rPr>
              <a:t> </a:t>
            </a:r>
            <a:r>
              <a:rPr lang="en-US" b="1" dirty="0">
                <a:solidFill>
                  <a:srgbClr val="002060"/>
                </a:solidFill>
                <a:latin typeface="Bahnschrift SemiLight Condensed"/>
              </a:rPr>
              <a:t>are affected more often than females .</a:t>
            </a:r>
          </a:p>
          <a:p>
            <a:pPr marL="608965" indent="-507365"/>
            <a:r>
              <a:rPr lang="en-US" b="1" dirty="0">
                <a:solidFill>
                  <a:srgbClr val="002060"/>
                </a:solidFill>
                <a:latin typeface="Bahnschrift SemiLight Condensed"/>
              </a:rPr>
              <a:t> and it is </a:t>
            </a:r>
            <a:r>
              <a:rPr lang="en-US" b="1" dirty="0">
                <a:solidFill>
                  <a:srgbClr val="FF0000"/>
                </a:solidFill>
                <a:latin typeface="Bahnschrift SemiLight Condensed"/>
              </a:rPr>
              <a:t>a disease of aging</a:t>
            </a:r>
            <a:r>
              <a:rPr lang="en-US" b="1" dirty="0">
                <a:solidFill>
                  <a:srgbClr val="00B0F0"/>
                </a:solidFill>
                <a:latin typeface="Bahnschrift SemiLight Condensed"/>
              </a:rPr>
              <a:t>,</a:t>
            </a:r>
            <a:r>
              <a:rPr lang="en-US" b="1" dirty="0">
                <a:solidFill>
                  <a:srgbClr val="002060"/>
                </a:solidFill>
                <a:latin typeface="Bahnschrift SemiLight Condensed"/>
              </a:rPr>
              <a:t> virtually never occurring before 50 years of age. </a:t>
            </a:r>
            <a:endParaRPr lang="en-US" b="1" dirty="0">
              <a:solidFill>
                <a:srgbClr val="002060"/>
              </a:solidFill>
              <a:latin typeface="Bahnschrift SemiLight Condensed" panose="020B0502040204020203" pitchFamily="34" charset="0"/>
            </a:endParaRPr>
          </a:p>
          <a:p>
            <a:pPr marL="608965" indent="-507365"/>
            <a:r>
              <a:rPr lang="en-US" b="1" dirty="0">
                <a:solidFill>
                  <a:srgbClr val="002060"/>
                </a:solidFill>
                <a:latin typeface="Bahnschrift SemiLight Condensed"/>
              </a:rPr>
              <a:t>IPF is one of chronic  interstitial lung disease that show </a:t>
            </a:r>
            <a:r>
              <a:rPr lang="en-US" b="1" dirty="0">
                <a:solidFill>
                  <a:srgbClr val="00B0F0"/>
                </a:solidFill>
                <a:latin typeface="Bahnschrift SemiLight Condensed"/>
              </a:rPr>
              <a:t> </a:t>
            </a:r>
            <a:r>
              <a:rPr lang="en-US" b="1" dirty="0">
                <a:solidFill>
                  <a:srgbClr val="FF0000"/>
                </a:solidFill>
                <a:latin typeface="Bahnschrift SemiLight Condensed"/>
              </a:rPr>
              <a:t>restrictive pulmonary function</a:t>
            </a:r>
          </a:p>
          <a:p>
            <a:pPr marL="608965" indent="-507365"/>
            <a:endParaRPr lang="en-US"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32556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321" y="899885"/>
            <a:ext cx="5910908" cy="4884310"/>
          </a:xfrm>
        </p:spPr>
        <p:txBody>
          <a:bodyPr>
            <a:normAutofit fontScale="92500" lnSpcReduction="10000"/>
          </a:bodyPr>
          <a:lstStyle/>
          <a:p>
            <a:pPr marL="608965" indent="-507365"/>
            <a:r>
              <a:rPr lang="en-US" sz="2800" b="1">
                <a:solidFill>
                  <a:srgbClr val="002060"/>
                </a:solidFill>
                <a:latin typeface="Bahnschrift SemiLight Condensed"/>
              </a:rPr>
              <a:t>Environmental exposure : </a:t>
            </a:r>
            <a:endParaRPr lang="en-US" sz="2800" b="1">
              <a:solidFill>
                <a:srgbClr val="002060"/>
              </a:solidFill>
              <a:latin typeface="Bahnschrift SemiLight Condensed" panose="020B0502040204020203" pitchFamily="34" charset="0"/>
            </a:endParaRPr>
          </a:p>
          <a:p>
            <a:pPr marL="100965" indent="0">
              <a:buNone/>
            </a:pPr>
            <a:r>
              <a:rPr lang="en-US" sz="2800" b="1">
                <a:solidFill>
                  <a:srgbClr val="002060"/>
                </a:solidFill>
                <a:latin typeface="Bahnschrift SemiLight Condensed"/>
              </a:rPr>
              <a:t>smoking , metal fumes , wood dust</a:t>
            </a:r>
          </a:p>
          <a:p>
            <a:pPr marL="608965" indent="-507365"/>
            <a:r>
              <a:rPr lang="en-US" sz="2800" b="1">
                <a:solidFill>
                  <a:srgbClr val="002060"/>
                </a:solidFill>
                <a:latin typeface="Bahnschrift SemiLight Condensed"/>
              </a:rPr>
              <a:t>At risk alveolar epithelium :</a:t>
            </a:r>
          </a:p>
          <a:p>
            <a:pPr marL="608965" indent="-507365"/>
            <a:r>
              <a:rPr lang="en-US" sz="2800" b="1">
                <a:solidFill>
                  <a:srgbClr val="002060"/>
                </a:solidFill>
                <a:latin typeface="Bahnschrift SemiLight Condensed"/>
              </a:rPr>
              <a:t>    more vulnerable to environmental factors :</a:t>
            </a:r>
          </a:p>
          <a:p>
            <a:pPr marL="100965" indent="0">
              <a:buNone/>
            </a:pPr>
            <a:r>
              <a:rPr lang="en-US" sz="2800" b="1">
                <a:solidFill>
                  <a:srgbClr val="002060"/>
                </a:solidFill>
                <a:latin typeface="Bahnschrift SemiLight Condensed"/>
              </a:rPr>
              <a:t>1- increased age </a:t>
            </a:r>
            <a:endParaRPr lang="en-US" sz="2800" b="1">
              <a:solidFill>
                <a:srgbClr val="002060"/>
              </a:solidFill>
              <a:latin typeface="Bahnschrift SemiLight Condensed" panose="020B0502040204020203" pitchFamily="34" charset="0"/>
            </a:endParaRPr>
          </a:p>
          <a:p>
            <a:pPr marL="100965" indent="0">
              <a:buNone/>
            </a:pPr>
            <a:r>
              <a:rPr lang="en-US" sz="2800" b="1">
                <a:solidFill>
                  <a:srgbClr val="002060"/>
                </a:solidFill>
                <a:latin typeface="Bahnschrift SemiLight Condensed"/>
              </a:rPr>
              <a:t>2- genetic mutation : </a:t>
            </a:r>
            <a:endParaRPr lang="en-US" sz="2800" b="1">
              <a:solidFill>
                <a:srgbClr val="002060"/>
              </a:solidFill>
              <a:latin typeface="Bahnschrift SemiLight Condensed" panose="020B0502040204020203" pitchFamily="34" charset="0"/>
            </a:endParaRPr>
          </a:p>
          <a:p>
            <a:pPr marL="608965" indent="-507365">
              <a:buFontTx/>
              <a:buChar char="-"/>
            </a:pPr>
            <a:r>
              <a:rPr lang="en-US" sz="2800" b="1">
                <a:solidFill>
                  <a:srgbClr val="FF0000"/>
                </a:solidFill>
                <a:latin typeface="Bahnschrift SemiLight Condensed" panose="020B0502040204020203" pitchFamily="34" charset="0"/>
              </a:rPr>
              <a:t>Abnormal telomerase </a:t>
            </a:r>
          </a:p>
          <a:p>
            <a:pPr marL="608965" indent="-507365">
              <a:buFontTx/>
              <a:buChar char="-"/>
            </a:pPr>
            <a:r>
              <a:rPr lang="en-US" sz="2800" b="1">
                <a:solidFill>
                  <a:srgbClr val="FF0000"/>
                </a:solidFill>
                <a:latin typeface="Bahnschrift SemiLight Condensed" panose="020B0502040204020203" pitchFamily="34" charset="0"/>
              </a:rPr>
              <a:t>Abnormal surfactant protein </a:t>
            </a:r>
          </a:p>
          <a:p>
            <a:pPr marL="608965" indent="-507365">
              <a:buFontTx/>
              <a:buChar char="-"/>
            </a:pPr>
            <a:r>
              <a:rPr lang="en-US" sz="2800" b="1">
                <a:solidFill>
                  <a:srgbClr val="FF0000"/>
                </a:solidFill>
                <a:latin typeface="Bahnschrift SemiLight Condensed" panose="020B0502040204020203" pitchFamily="34" charset="0"/>
              </a:rPr>
              <a:t>Abnormal </a:t>
            </a:r>
            <a:r>
              <a:rPr lang="en-US" sz="2800" b="1" err="1">
                <a:solidFill>
                  <a:srgbClr val="FF0000"/>
                </a:solidFill>
                <a:latin typeface="Bahnschrift SemiLight Condensed" panose="020B0502040204020203" pitchFamily="34" charset="0"/>
              </a:rPr>
              <a:t>mucine</a:t>
            </a:r>
            <a:r>
              <a:rPr lang="en-US" sz="2800" b="1">
                <a:solidFill>
                  <a:srgbClr val="FF0000"/>
                </a:solidFill>
                <a:latin typeface="Bahnschrift SemiLight Condensed" panose="020B0502040204020203" pitchFamily="34" charset="0"/>
              </a:rPr>
              <a:t> </a:t>
            </a:r>
          </a:p>
          <a:p>
            <a:pPr marL="100965" indent="0">
              <a:buNone/>
            </a:pPr>
            <a:r>
              <a:rPr lang="en-US" sz="2800" b="1">
                <a:solidFill>
                  <a:srgbClr val="00B0F0"/>
                </a:solidFill>
                <a:latin typeface="Bahnschrift SemiLight Condensed" panose="020B0502040204020203" pitchFamily="34" charset="0"/>
              </a:rPr>
              <a:t> </a:t>
            </a:r>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130629"/>
            <a:ext cx="5355771" cy="6727371"/>
          </a:xfrm>
          <a:prstGeom prst="rect">
            <a:avLst/>
          </a:prstGeom>
        </p:spPr>
      </p:pic>
      <p:sp>
        <p:nvSpPr>
          <p:cNvPr id="7" name="TextBox 6"/>
          <p:cNvSpPr txBox="1"/>
          <p:nvPr/>
        </p:nvSpPr>
        <p:spPr>
          <a:xfrm>
            <a:off x="1451429" y="319314"/>
            <a:ext cx="3933371" cy="646331"/>
          </a:xfrm>
          <a:prstGeom prst="rect">
            <a:avLst/>
          </a:prstGeom>
          <a:noFill/>
        </p:spPr>
        <p:txBody>
          <a:bodyPr wrap="square" rtlCol="0">
            <a:spAutoFit/>
          </a:bodyPr>
          <a:lstStyle/>
          <a:p>
            <a:r>
              <a:rPr lang="en-US" sz="3600" b="1">
                <a:solidFill>
                  <a:srgbClr val="FF0000"/>
                </a:solidFill>
              </a:rPr>
              <a:t>Pathogenesis</a:t>
            </a:r>
          </a:p>
        </p:txBody>
      </p:sp>
    </p:spTree>
    <p:extLst>
      <p:ext uri="{BB962C8B-B14F-4D97-AF65-F5344CB8AC3E}">
        <p14:creationId xmlns:p14="http://schemas.microsoft.com/office/powerpoint/2010/main" val="272362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solidFill>
                  <a:srgbClr val="FF0000"/>
                </a:solidFill>
              </a:rPr>
              <a:t>Pathogenesis </a:t>
            </a:r>
          </a:p>
        </p:txBody>
      </p:sp>
      <p:sp>
        <p:nvSpPr>
          <p:cNvPr id="3" name="Text Placeholder 2"/>
          <p:cNvSpPr>
            <a:spLocks noGrp="1"/>
          </p:cNvSpPr>
          <p:nvPr>
            <p:ph type="body" idx="1"/>
          </p:nvPr>
        </p:nvSpPr>
        <p:spPr>
          <a:xfrm>
            <a:off x="1125900" y="1702425"/>
            <a:ext cx="8714786" cy="4517200"/>
          </a:xfrm>
        </p:spPr>
        <p:txBody>
          <a:bodyPr/>
          <a:lstStyle/>
          <a:p>
            <a:pPr marL="608965" indent="-507365" algn="ctr"/>
            <a:r>
              <a:rPr lang="en-US" b="1">
                <a:solidFill>
                  <a:srgbClr val="002060"/>
                </a:solidFill>
                <a:latin typeface="Bahnschrift SemiLight Condensed"/>
              </a:rPr>
              <a:t>Activation of interstitial fibroblasts : </a:t>
            </a:r>
            <a:endParaRPr lang="en-US" b="1">
              <a:solidFill>
                <a:srgbClr val="002060"/>
              </a:solidFill>
              <a:latin typeface="Bahnschrift SemiLight Condensed" panose="020B0502040204020203" pitchFamily="34" charset="0"/>
            </a:endParaRPr>
          </a:p>
          <a:p>
            <a:pPr marL="100965" indent="0" algn="ctr">
              <a:buNone/>
            </a:pPr>
            <a:r>
              <a:rPr lang="en-US" b="1">
                <a:solidFill>
                  <a:srgbClr val="002060"/>
                </a:solidFill>
                <a:latin typeface="Bahnschrift SemiLight Condensed"/>
              </a:rPr>
              <a:t>due to release of pro-</a:t>
            </a:r>
            <a:r>
              <a:rPr lang="en-US" b="1" err="1">
                <a:solidFill>
                  <a:srgbClr val="002060"/>
                </a:solidFill>
                <a:latin typeface="Bahnschrift SemiLight Condensed"/>
              </a:rPr>
              <a:t>fibrogenic</a:t>
            </a:r>
            <a:r>
              <a:rPr lang="en-US" b="1">
                <a:solidFill>
                  <a:srgbClr val="002060"/>
                </a:solidFill>
                <a:latin typeface="Bahnschrift SemiLight Condensed"/>
              </a:rPr>
              <a:t> factor ( ex : TGF- B )  by :</a:t>
            </a:r>
          </a:p>
          <a:p>
            <a:pPr marL="100965" indent="0" algn="ctr">
              <a:buNone/>
            </a:pPr>
            <a:r>
              <a:rPr lang="en-US" b="1">
                <a:solidFill>
                  <a:srgbClr val="002060"/>
                </a:solidFill>
                <a:latin typeface="Bahnschrift SemiLight Condensed"/>
              </a:rPr>
              <a:t>1- damaged of alveolar epithelium itself .</a:t>
            </a:r>
          </a:p>
          <a:p>
            <a:pPr marL="100965" indent="0" algn="ctr">
              <a:buNone/>
            </a:pPr>
            <a:r>
              <a:rPr lang="en-US" b="1">
                <a:solidFill>
                  <a:srgbClr val="002060"/>
                </a:solidFill>
                <a:latin typeface="Bahnschrift SemiLight Condensed"/>
              </a:rPr>
              <a:t>2- abnormal activated immune cell , in response to damaged alveolar epithelium </a:t>
            </a:r>
            <a:endParaRPr lang="en-US" b="1">
              <a:solidFill>
                <a:srgbClr val="002060"/>
              </a:solidFill>
              <a:latin typeface="Bahnschrift SemiLight Condensed" panose="020B0502040204020203" pitchFamily="34" charset="0"/>
            </a:endParaRPr>
          </a:p>
          <a:p>
            <a:pPr marL="100965" indent="0" algn="ctr">
              <a:buNone/>
            </a:pPr>
            <a:r>
              <a:rPr lang="en-US" sz="4000" b="1">
                <a:solidFill>
                  <a:srgbClr val="002060"/>
                </a:solidFill>
                <a:latin typeface="Bahnschrift SemiLight Condensed"/>
              </a:rPr>
              <a:t>Finally : collagen deposition and fibrosis</a:t>
            </a:r>
            <a:r>
              <a:rPr lang="en-US" sz="4000" b="1">
                <a:solidFill>
                  <a:srgbClr val="00B0F0"/>
                </a:solidFill>
                <a:latin typeface="Bahnschrift SemiLight Condensed"/>
              </a:rPr>
              <a:t> </a:t>
            </a:r>
            <a:endParaRPr lang="en-US" sz="4000" b="1">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3455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5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05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05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05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06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06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206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206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06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06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06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06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069" name="Group 206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7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07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07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07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207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207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207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207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207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07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08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08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2083" name="Rectangle 208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5"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useBgFill="1">
        <p:nvSpPr>
          <p:cNvPr id="2087" name="Rectangle 2086">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65"/>
          <a:stretch/>
        </p:blipFill>
        <p:spPr bwMode="auto">
          <a:xfrm>
            <a:off x="1" y="10"/>
            <a:ext cx="757444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9"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vert="horz" lIns="91440" tIns="45720" rIns="91440" bIns="45720" rtlCol="0" anchor="ctr">
            <a:normAutofit/>
          </a:bodyPr>
          <a:lstStyle/>
          <a:p>
            <a:pPr>
              <a:spcBef>
                <a:spcPct val="0"/>
              </a:spcBef>
            </a:pPr>
            <a:r>
              <a:rPr lang="en-US" sz="3200">
                <a:solidFill>
                  <a:srgbClr val="FEFFFF"/>
                </a:solidFill>
              </a:rPr>
              <a:t>Epidemiology</a:t>
            </a:r>
          </a:p>
        </p:txBody>
      </p:sp>
      <p:sp>
        <p:nvSpPr>
          <p:cNvPr id="4" name="Slide Number Placeholder 3"/>
          <p:cNvSpPr>
            <a:spLocks noGrp="1"/>
          </p:cNvSpPr>
          <p:nvPr>
            <p:ph type="sldNum" idx="12"/>
          </p:nvPr>
        </p:nvSpPr>
        <p:spPr>
          <a:xfrm>
            <a:off x="7838542" y="982516"/>
            <a:ext cx="779767" cy="365125"/>
          </a:xfrm>
        </p:spPr>
        <p:txBody>
          <a:bodyPr vert="horz" lIns="91440" tIns="45720" rIns="91440" bIns="45720" rtlCol="0" anchor="ctr">
            <a:normAutofit/>
          </a:bodyPr>
          <a:lstStyle/>
          <a:p>
            <a:pPr>
              <a:lnSpc>
                <a:spcPct val="90000"/>
              </a:lnSpc>
              <a:spcAft>
                <a:spcPts val="600"/>
              </a:spcAft>
            </a:pPr>
            <a:fld id="{00000000-1234-1234-1234-123412341234}" type="slidenum">
              <a:rPr lang="en-US" sz="1400" smtClean="0"/>
              <a:pPr>
                <a:lnSpc>
                  <a:spcPct val="90000"/>
                </a:lnSpc>
                <a:spcAft>
                  <a:spcPts val="600"/>
                </a:spcAft>
              </a:pPr>
              <a:t>9</a:t>
            </a:fld>
            <a:endParaRPr lang="en-US" sz="1400"/>
          </a:p>
        </p:txBody>
      </p:sp>
      <p:sp>
        <p:nvSpPr>
          <p:cNvPr id="3" name="Text Placeholder 2"/>
          <p:cNvSpPr>
            <a:spLocks noGrp="1"/>
          </p:cNvSpPr>
          <p:nvPr>
            <p:ph type="body" idx="1"/>
          </p:nvPr>
        </p:nvSpPr>
        <p:spPr>
          <a:xfrm>
            <a:off x="7846393" y="2204573"/>
            <a:ext cx="3922733" cy="3670911"/>
          </a:xfrm>
        </p:spPr>
        <p:txBody>
          <a:bodyPr vert="horz" lIns="91440" tIns="45720" rIns="91440" bIns="45720" rtlCol="0">
            <a:normAutofit/>
          </a:bodyPr>
          <a:lstStyle/>
          <a:p>
            <a:pPr marL="608965" indent="-507365">
              <a:lnSpc>
                <a:spcPct val="90000"/>
              </a:lnSpc>
              <a:spcBef>
                <a:spcPts val="1000"/>
              </a:spcBef>
              <a:buFont typeface="Wingdings 3" charset="2"/>
              <a:buChar char=""/>
            </a:pPr>
            <a:r>
              <a:rPr lang="en-US" sz="2200" b="1">
                <a:solidFill>
                  <a:srgbClr val="002060"/>
                </a:solidFill>
              </a:rPr>
              <a:t>Estimated to affect 5 million people worldwide</a:t>
            </a:r>
          </a:p>
          <a:p>
            <a:pPr marL="608965" indent="-507365">
              <a:lnSpc>
                <a:spcPct val="90000"/>
              </a:lnSpc>
              <a:spcBef>
                <a:spcPts val="1000"/>
              </a:spcBef>
              <a:buFont typeface="Wingdings 3" charset="2"/>
              <a:buChar char=""/>
            </a:pPr>
            <a:r>
              <a:rPr lang="en-US" sz="2200" b="1">
                <a:solidFill>
                  <a:srgbClr val="002060"/>
                </a:solidFill>
              </a:rPr>
              <a:t>The most common (and deadly )interstitial lung disease </a:t>
            </a:r>
          </a:p>
          <a:p>
            <a:pPr marL="608965" indent="-507365">
              <a:lnSpc>
                <a:spcPct val="90000"/>
              </a:lnSpc>
              <a:spcBef>
                <a:spcPts val="1000"/>
              </a:spcBef>
              <a:buFont typeface="Wingdings 3" charset="2"/>
              <a:buChar char=""/>
            </a:pPr>
            <a:r>
              <a:rPr lang="en-US" sz="2200" b="1">
                <a:solidFill>
                  <a:srgbClr val="002060"/>
                </a:solidFill>
              </a:rPr>
              <a:t>Most cases are sporadic but rare cases of familial IPF have been described  </a:t>
            </a:r>
          </a:p>
        </p:txBody>
      </p:sp>
    </p:spTree>
    <p:extLst>
      <p:ext uri="{BB962C8B-B14F-4D97-AF65-F5344CB8AC3E}">
        <p14:creationId xmlns:p14="http://schemas.microsoft.com/office/powerpoint/2010/main" val="23946530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otalTime>82</TotalTime>
  <Words>835</Words>
  <Application>Microsoft Office PowerPoint</Application>
  <PresentationFormat>Widescreen</PresentationFormat>
  <Paragraphs>109</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Bahnschrift SemiBold Condensed</vt:lpstr>
      <vt:lpstr>Bahnschrift SemiLight Condensed</vt:lpstr>
      <vt:lpstr>Calibri</vt:lpstr>
      <vt:lpstr>Century Gothic</vt:lpstr>
      <vt:lpstr>Wingdings 3</vt:lpstr>
      <vt:lpstr>Wisp</vt:lpstr>
      <vt:lpstr>Idiopathic pulmonary fibrosis </vt:lpstr>
      <vt:lpstr>PowerPoint Presentation</vt:lpstr>
      <vt:lpstr>PowerPoint Presentation</vt:lpstr>
      <vt:lpstr>PowerPoint Presentation</vt:lpstr>
      <vt:lpstr>PowerPoint Presentation</vt:lpstr>
      <vt:lpstr>PowerPoint Presentation</vt:lpstr>
      <vt:lpstr>PowerPoint Presentation</vt:lpstr>
      <vt:lpstr>Pathogenesis </vt:lpstr>
      <vt:lpstr>Epidemiology</vt:lpstr>
      <vt:lpstr>PowerPoint Presentation</vt:lpstr>
      <vt:lpstr>PowerPoint Presentation</vt:lpstr>
      <vt:lpstr>PowerPoint Presentation</vt:lpstr>
      <vt:lpstr>PowerPoint Presentation</vt:lpstr>
      <vt:lpstr>PowerPoint Presentation</vt:lpstr>
      <vt:lpstr>PowerPoint Presentation</vt:lpstr>
      <vt:lpstr>Investigation   1 : CHEST X-Ray</vt:lpstr>
      <vt:lpstr>2 : high resolution CT </vt:lpstr>
      <vt:lpstr>PowerPoint Presentation</vt:lpstr>
      <vt:lpstr>PowerPoint Presentation</vt:lpstr>
      <vt:lpstr>PowerPoint Presentation</vt:lpstr>
      <vt:lpstr>Management : </vt:lpstr>
      <vt:lpstr>Second line of treatment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Idiopathic pulmonary fibrosis</dc:title>
  <dc:creator>Windows User</dc:creator>
  <cp:lastModifiedBy>ayah Feras Silwadi</cp:lastModifiedBy>
  <cp:revision>29</cp:revision>
  <dcterms:created xsi:type="dcterms:W3CDTF">2020-11-01T20:39:36Z</dcterms:created>
  <dcterms:modified xsi:type="dcterms:W3CDTF">2023-10-20T16:16:17Z</dcterms:modified>
</cp:coreProperties>
</file>