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30/03/2024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30/03/2024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30/03/2024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751451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211"/>
                </a:moveTo>
                <a:lnTo>
                  <a:pt x="0" y="2106545"/>
                </a:lnTo>
                <a:lnTo>
                  <a:pt x="9144000" y="2106545"/>
                </a:lnTo>
                <a:lnTo>
                  <a:pt x="9144000" y="1750828"/>
                </a:lnTo>
                <a:lnTo>
                  <a:pt x="2266828" y="1750828"/>
                </a:lnTo>
                <a:lnTo>
                  <a:pt x="1613553" y="1743413"/>
                </a:lnTo>
                <a:lnTo>
                  <a:pt x="0" y="1692211"/>
                </a:lnTo>
                <a:close/>
              </a:path>
              <a:path w="9144000" h="2106929">
                <a:moveTo>
                  <a:pt x="9144000" y="0"/>
                </a:moveTo>
                <a:lnTo>
                  <a:pt x="8953853" y="89653"/>
                </a:lnTo>
                <a:lnTo>
                  <a:pt x="8464392" y="314238"/>
                </a:lnTo>
                <a:lnTo>
                  <a:pt x="8055839" y="494011"/>
                </a:lnTo>
                <a:lnTo>
                  <a:pt x="7664254" y="658794"/>
                </a:lnTo>
                <a:lnTo>
                  <a:pt x="7341069" y="788563"/>
                </a:lnTo>
                <a:lnTo>
                  <a:pt x="7028467" y="908141"/>
                </a:lnTo>
                <a:lnTo>
                  <a:pt x="6775423" y="1000278"/>
                </a:lnTo>
                <a:lnTo>
                  <a:pt x="6528624" y="1085822"/>
                </a:lnTo>
                <a:lnTo>
                  <a:pt x="6287566" y="1164993"/>
                </a:lnTo>
                <a:lnTo>
                  <a:pt x="6051747" y="1238009"/>
                </a:lnTo>
                <a:lnTo>
                  <a:pt x="5820664" y="1305091"/>
                </a:lnTo>
                <a:lnTo>
                  <a:pt x="5593815" y="1366459"/>
                </a:lnTo>
                <a:lnTo>
                  <a:pt x="5415046" y="1411586"/>
                </a:lnTo>
                <a:lnTo>
                  <a:pt x="5238407" y="1453309"/>
                </a:lnTo>
                <a:lnTo>
                  <a:pt x="5063642" y="1491741"/>
                </a:lnTo>
                <a:lnTo>
                  <a:pt x="4890493" y="1526993"/>
                </a:lnTo>
                <a:lnTo>
                  <a:pt x="4718701" y="1559179"/>
                </a:lnTo>
                <a:lnTo>
                  <a:pt x="4548012" y="1588411"/>
                </a:lnTo>
                <a:lnTo>
                  <a:pt x="4335806" y="1620967"/>
                </a:lnTo>
                <a:lnTo>
                  <a:pt x="4124415" y="1649303"/>
                </a:lnTo>
                <a:lnTo>
                  <a:pt x="3913339" y="1673639"/>
                </a:lnTo>
                <a:lnTo>
                  <a:pt x="3702072" y="1694194"/>
                </a:lnTo>
                <a:lnTo>
                  <a:pt x="3490114" y="1711187"/>
                </a:lnTo>
                <a:lnTo>
                  <a:pt x="3234143" y="1727188"/>
                </a:lnTo>
                <a:lnTo>
                  <a:pt x="2975583" y="1738757"/>
                </a:lnTo>
                <a:lnTo>
                  <a:pt x="2669499" y="1747159"/>
                </a:lnTo>
                <a:lnTo>
                  <a:pt x="2266828" y="1750828"/>
                </a:lnTo>
                <a:lnTo>
                  <a:pt x="9144000" y="1750828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362455" y="1703832"/>
            <a:ext cx="5736336" cy="22189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30/03/2024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30/03/2024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751451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211"/>
                </a:moveTo>
                <a:lnTo>
                  <a:pt x="0" y="2106545"/>
                </a:lnTo>
                <a:lnTo>
                  <a:pt x="9144000" y="2106545"/>
                </a:lnTo>
                <a:lnTo>
                  <a:pt x="9144000" y="1750828"/>
                </a:lnTo>
                <a:lnTo>
                  <a:pt x="2266828" y="1750828"/>
                </a:lnTo>
                <a:lnTo>
                  <a:pt x="1613553" y="1743413"/>
                </a:lnTo>
                <a:lnTo>
                  <a:pt x="0" y="1692211"/>
                </a:lnTo>
                <a:close/>
              </a:path>
              <a:path w="9144000" h="2106929">
                <a:moveTo>
                  <a:pt x="9144000" y="0"/>
                </a:moveTo>
                <a:lnTo>
                  <a:pt x="8953853" y="89653"/>
                </a:lnTo>
                <a:lnTo>
                  <a:pt x="8464392" y="314238"/>
                </a:lnTo>
                <a:lnTo>
                  <a:pt x="8055839" y="494011"/>
                </a:lnTo>
                <a:lnTo>
                  <a:pt x="7664254" y="658794"/>
                </a:lnTo>
                <a:lnTo>
                  <a:pt x="7341069" y="788563"/>
                </a:lnTo>
                <a:lnTo>
                  <a:pt x="7028467" y="908141"/>
                </a:lnTo>
                <a:lnTo>
                  <a:pt x="6775423" y="1000278"/>
                </a:lnTo>
                <a:lnTo>
                  <a:pt x="6528624" y="1085822"/>
                </a:lnTo>
                <a:lnTo>
                  <a:pt x="6287566" y="1164993"/>
                </a:lnTo>
                <a:lnTo>
                  <a:pt x="6051747" y="1238009"/>
                </a:lnTo>
                <a:lnTo>
                  <a:pt x="5820664" y="1305091"/>
                </a:lnTo>
                <a:lnTo>
                  <a:pt x="5593815" y="1366459"/>
                </a:lnTo>
                <a:lnTo>
                  <a:pt x="5415046" y="1411586"/>
                </a:lnTo>
                <a:lnTo>
                  <a:pt x="5238407" y="1453309"/>
                </a:lnTo>
                <a:lnTo>
                  <a:pt x="5063642" y="1491741"/>
                </a:lnTo>
                <a:lnTo>
                  <a:pt x="4890493" y="1526993"/>
                </a:lnTo>
                <a:lnTo>
                  <a:pt x="4718701" y="1559179"/>
                </a:lnTo>
                <a:lnTo>
                  <a:pt x="4548012" y="1588411"/>
                </a:lnTo>
                <a:lnTo>
                  <a:pt x="4335806" y="1620967"/>
                </a:lnTo>
                <a:lnTo>
                  <a:pt x="4124415" y="1649303"/>
                </a:lnTo>
                <a:lnTo>
                  <a:pt x="3913339" y="1673639"/>
                </a:lnTo>
                <a:lnTo>
                  <a:pt x="3702072" y="1694194"/>
                </a:lnTo>
                <a:lnTo>
                  <a:pt x="3490114" y="1711187"/>
                </a:lnTo>
                <a:lnTo>
                  <a:pt x="3234143" y="1727188"/>
                </a:lnTo>
                <a:lnTo>
                  <a:pt x="2975583" y="1738757"/>
                </a:lnTo>
                <a:lnTo>
                  <a:pt x="2669499" y="1747159"/>
                </a:lnTo>
                <a:lnTo>
                  <a:pt x="2266828" y="1750828"/>
                </a:lnTo>
                <a:lnTo>
                  <a:pt x="9144000" y="1750828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2838" y="139649"/>
            <a:ext cx="2265679" cy="33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5970" y="1693543"/>
            <a:ext cx="6958965" cy="2906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30/03/2024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1942338" y="5713577"/>
            <a:ext cx="4944745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" algn="ctr">
              <a:lnSpc>
                <a:spcPts val="3010"/>
              </a:lnSpc>
              <a:spcBef>
                <a:spcPts val="100"/>
              </a:spcBef>
            </a:pP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Prof. Sherif </a:t>
            </a:r>
            <a:r>
              <a:rPr sz="2600" b="1" spc="-75" dirty="0">
                <a:solidFill>
                  <a:srgbClr val="001F5F"/>
                </a:solidFill>
                <a:latin typeface="Arial"/>
                <a:cs typeface="Arial"/>
              </a:rPr>
              <a:t>W.</a:t>
            </a:r>
            <a:r>
              <a:rPr sz="26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Mansour</a:t>
            </a:r>
            <a:endParaRPr sz="2600" dirty="0">
              <a:latin typeface="Arial"/>
              <a:cs typeface="Arial"/>
            </a:endParaRPr>
          </a:p>
          <a:p>
            <a:pPr marL="12065" marR="5080" algn="ctr">
              <a:lnSpc>
                <a:spcPts val="2050"/>
              </a:lnSpc>
              <a:spcBef>
                <a:spcPts val="150"/>
              </a:spcBef>
            </a:pPr>
            <a:r>
              <a:rPr sz="1900" b="1" spc="-5" dirty="0">
                <a:solidFill>
                  <a:srgbClr val="001F5F"/>
                </a:solidFill>
                <a:latin typeface="Arial"/>
                <a:cs typeface="Arial"/>
              </a:rPr>
              <a:t>Physiology dpt., Mutah School of </a:t>
            </a:r>
            <a:r>
              <a:rPr sz="1900" b="1" spc="-5">
                <a:solidFill>
                  <a:srgbClr val="001F5F"/>
                </a:solidFill>
                <a:latin typeface="Arial"/>
                <a:cs typeface="Arial"/>
              </a:rPr>
              <a:t>medicine  </a:t>
            </a:r>
            <a:r>
              <a:rPr lang="en-US" sz="1900" b="1" spc="-5" smtClean="0">
                <a:solidFill>
                  <a:srgbClr val="001F5F"/>
                </a:solidFill>
                <a:latin typeface="Arial"/>
                <a:cs typeface="Arial"/>
              </a:rPr>
              <a:t>2024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51275" y="357187"/>
            <a:ext cx="1085850" cy="1081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/>
          <p:cNvSpPr txBox="1"/>
          <p:nvPr/>
        </p:nvSpPr>
        <p:spPr>
          <a:xfrm>
            <a:off x="1371600" y="20574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Summation &amp;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Tetanization</a:t>
            </a:r>
            <a:endParaRPr lang="en-US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6905" y="209804"/>
            <a:ext cx="3860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The simple muscle</a:t>
            </a:r>
            <a:r>
              <a:rPr sz="2800" spc="-25" dirty="0"/>
              <a:t> </a:t>
            </a:r>
            <a:r>
              <a:rPr sz="2800" spc="-10" dirty="0"/>
              <a:t>twitch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02742" y="1154328"/>
            <a:ext cx="8417560" cy="22694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Definition: It is the response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to a single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maximal 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consists</a:t>
            </a:r>
            <a:r>
              <a:rPr sz="16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of:</a:t>
            </a:r>
            <a:endParaRPr sz="16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spcBef>
                <a:spcPts val="380"/>
              </a:spcBef>
              <a:buAutoNum type="arabicParenR"/>
              <a:tabLst>
                <a:tab pos="233679" algn="l"/>
                <a:tab pos="184150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Latent</a:t>
            </a:r>
            <a:r>
              <a:rPr sz="16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period: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-It is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time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between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time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&amp;</a:t>
            </a:r>
            <a:r>
              <a:rPr sz="16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response.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-About</a:t>
            </a:r>
            <a:r>
              <a:rPr sz="16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0.01</a:t>
            </a:r>
            <a:r>
              <a:rPr sz="16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second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duration.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Due</a:t>
            </a:r>
            <a:r>
              <a:rPr sz="16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to: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1-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conduction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impulse</a:t>
            </a:r>
            <a:r>
              <a:rPr sz="16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nerve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2-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production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MEP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potential. 3-conduction 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impulse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4- contraction and 5-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time</a:t>
            </a:r>
            <a:r>
              <a:rPr sz="16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of recording.</a:t>
            </a:r>
            <a:endParaRPr sz="1600">
              <a:latin typeface="Times New Roman"/>
              <a:cs typeface="Times New Roman"/>
            </a:endParaRPr>
          </a:p>
          <a:p>
            <a:pPr marL="283845" indent="-221615">
              <a:lnSpc>
                <a:spcPct val="100000"/>
              </a:lnSpc>
              <a:spcBef>
                <a:spcPts val="384"/>
              </a:spcBef>
              <a:buAutoNum type="arabicParenR" startAt="2"/>
              <a:tabLst>
                <a:tab pos="28448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period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: during it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contracts either isometrically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isotonically.(0.04</a:t>
            </a:r>
            <a:r>
              <a:rPr sz="16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sec.)</a:t>
            </a:r>
            <a:endParaRPr sz="1600">
              <a:latin typeface="Times New Roman"/>
              <a:cs typeface="Times New Roman"/>
            </a:endParaRPr>
          </a:p>
          <a:p>
            <a:pPr marL="283845" indent="-221615">
              <a:lnSpc>
                <a:spcPct val="100000"/>
              </a:lnSpc>
              <a:spcBef>
                <a:spcPts val="380"/>
              </a:spcBef>
              <a:buAutoNum type="arabicParenR" startAt="2"/>
              <a:tabLst>
                <a:tab pos="28448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period: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relaxed (= 0.05 sec. In isotonic</a:t>
            </a:r>
            <a:r>
              <a:rPr sz="16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N.B.: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simple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twitch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can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studied in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nerve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preparation (siatic</a:t>
            </a:r>
            <a:r>
              <a:rPr sz="16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– gastrocnemius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frog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 muscle).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2987" y="3716337"/>
            <a:ext cx="7345299" cy="3025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545" y="457200"/>
            <a:ext cx="8662492" cy="232563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lang="en-US" sz="20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b="1" spc="-1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Fatigue:</a:t>
            </a:r>
            <a:endParaRPr sz="2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34"/>
              </a:spcBef>
              <a:buSzPct val="94444"/>
              <a:buChar char="•"/>
              <a:tabLst>
                <a:tab pos="93980" algn="l"/>
              </a:tabLst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Definition:- It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gradual decrease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muscle contraction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and prolonged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duration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of 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all phases of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SMT,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especially relaxation due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repeated and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strong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of the  muscle. • The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effect: decrease strength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prolonged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duration of contraction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incomplete or absent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relaxation</a:t>
            </a:r>
            <a:endParaRPr sz="2000" dirty="0">
              <a:latin typeface="Times New Roman"/>
              <a:cs typeface="Times New Roman"/>
            </a:endParaRPr>
          </a:p>
          <a:p>
            <a:pPr marL="93345" indent="-81280" algn="just">
              <a:lnSpc>
                <a:spcPct val="100000"/>
              </a:lnSpc>
              <a:spcBef>
                <a:spcPts val="434"/>
              </a:spcBef>
              <a:buSzPct val="94444"/>
              <a:buChar char="•"/>
              <a:tabLst>
                <a:tab pos="93980" algn="l"/>
              </a:tabLst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cause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case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indirect</a:t>
            </a:r>
            <a:r>
              <a:rPr sz="2000" b="1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(via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stimulation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its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motor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nerve</a:t>
            </a:r>
            <a:r>
              <a:rPr sz="20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r>
              <a:rPr lang="en-US" sz="20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the gradual exhaustion of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Ach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at the</a:t>
            </a:r>
            <a:r>
              <a:rPr sz="20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MEP.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850" y="3048000"/>
            <a:ext cx="7708097" cy="12234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-Also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direct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of the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may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lead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due to </a:t>
            </a:r>
            <a:r>
              <a:rPr lang="en-US"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depletion of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sources 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(ATP)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or accumulation of</a:t>
            </a:r>
            <a:r>
              <a:rPr sz="18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metabolites.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living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(after exercise),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is caused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5" dirty="0" smtClean="0">
                <a:solidFill>
                  <a:srgbClr val="001F5F"/>
                </a:solidFill>
                <a:latin typeface="Times New Roman"/>
                <a:cs typeface="Times New Roman"/>
              </a:rPr>
              <a:t>by: exhaustion</a:t>
            </a:r>
            <a:r>
              <a:rPr lang="en-US" spc="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pc="5" dirty="0">
                <a:solidFill>
                  <a:srgbClr val="001F5F"/>
                </a:solidFill>
                <a:latin typeface="Times New Roman"/>
                <a:cs typeface="Times New Roman"/>
              </a:rPr>
              <a:t>of energy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777" y="4508866"/>
            <a:ext cx="8557260" cy="128778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530"/>
              </a:spcBef>
              <a:tabLst>
                <a:tab pos="4648835" algn="l"/>
              </a:tabLst>
            </a:pP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lang="en-US"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blood supply to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muscle.	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lang="en-US"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energy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sources.</a:t>
            </a:r>
            <a:endParaRPr sz="1800" dirty="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434"/>
              </a:spcBef>
            </a:pP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r>
              <a:rPr lang="en-US"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Accumulation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of metabolites which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depress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 brain and spinal 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cord</a:t>
            </a:r>
            <a:r>
              <a:rPr lang="en-US"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central</a:t>
            </a:r>
            <a:r>
              <a:rPr sz="1800" spc="-6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effect.</a:t>
            </a:r>
            <a:endParaRPr sz="1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Contracture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may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occur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with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due to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ATP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required for</a:t>
            </a:r>
            <a:r>
              <a:rPr sz="18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separation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between the thin and thick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filaments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relaxation.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655" y="141223"/>
            <a:ext cx="3520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 smtClean="0"/>
              <a:t>- </a:t>
            </a:r>
            <a:r>
              <a:rPr sz="1800" spc="-10" dirty="0"/>
              <a:t>Stair-case </a:t>
            </a:r>
            <a:r>
              <a:rPr sz="1800" spc="-25" dirty="0"/>
              <a:t>(Treppe)</a:t>
            </a:r>
            <a:r>
              <a:rPr sz="1800" spc="5" dirty="0"/>
              <a:t> </a:t>
            </a:r>
            <a:r>
              <a:rPr sz="1800" spc="-5" dirty="0"/>
              <a:t>phenomenon:</a:t>
            </a:r>
            <a:endParaRPr sz="1800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413941"/>
            <a:ext cx="8555990" cy="230886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It occurs in the skeletal and cardiac</a:t>
            </a:r>
            <a:r>
              <a:rPr sz="1600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-It is a gradual increase in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until</a:t>
            </a:r>
            <a:r>
              <a:rPr sz="1600" spc="2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plateau.</a:t>
            </a:r>
            <a:endParaRPr sz="1600" dirty="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-This occurs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application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series 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maximal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stimuli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just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after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period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each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 twitch.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-This is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due to: 1-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accumulation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Ca++</a:t>
            </a:r>
            <a:r>
              <a:rPr sz="16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intracellular.</a:t>
            </a:r>
            <a:endParaRPr sz="1600" dirty="0">
              <a:latin typeface="Times New Roman"/>
              <a:cs typeface="Times New Roman"/>
            </a:endParaRPr>
          </a:p>
          <a:p>
            <a:pPr marL="1503045" indent="-221615">
              <a:lnSpc>
                <a:spcPct val="100000"/>
              </a:lnSpc>
              <a:spcBef>
                <a:spcPts val="380"/>
              </a:spcBef>
              <a:tabLst>
                <a:tab pos="15036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2-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↑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temperature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6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</a:t>
            </a:r>
            <a:endParaRPr sz="1600" dirty="0">
              <a:latin typeface="Times New Roman"/>
              <a:cs typeface="Times New Roman"/>
            </a:endParaRPr>
          </a:p>
          <a:p>
            <a:pPr marL="12700" marR="5080" indent="1267460">
              <a:lnSpc>
                <a:spcPct val="100000"/>
              </a:lnSpc>
              <a:spcBef>
                <a:spcPts val="385"/>
              </a:spcBef>
              <a:tabLst>
                <a:tab pos="1633855" algn="l"/>
                <a:tab pos="1635125" algn="l"/>
                <a:tab pos="1917700" algn="l"/>
                <a:tab pos="2360930" algn="l"/>
                <a:tab pos="2700655" algn="l"/>
                <a:tab pos="2985770" algn="l"/>
                <a:tab pos="3517900" algn="l"/>
                <a:tab pos="4857750" algn="l"/>
                <a:tab pos="5243830" algn="l"/>
                <a:tab pos="5527040" algn="l"/>
                <a:tab pos="6150610" algn="l"/>
                <a:tab pos="6898640" algn="l"/>
                <a:tab pos="7479665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3-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↓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K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+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&amp;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↑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Na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+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llu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ry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↑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Ca+2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r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el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ase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f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spc="20" dirty="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sa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copla</a:t>
            </a:r>
            <a:r>
              <a:rPr sz="1600" spc="20" dirty="0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sz="1600" spc="-25" dirty="0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i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  reticulum→↑contraction.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87450" y="3213100"/>
            <a:ext cx="6553200" cy="3168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4673" y="138125"/>
            <a:ext cx="45237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Summation of muscle</a:t>
            </a:r>
            <a:r>
              <a:rPr sz="2400" spc="-95" dirty="0"/>
              <a:t> </a:t>
            </a:r>
            <a:r>
              <a:rPr sz="2400" dirty="0"/>
              <a:t>contractions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91490" y="850137"/>
            <a:ext cx="8630920" cy="53669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 indent="5016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Since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contraction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phase in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skeletal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starts 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relative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refractory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period, the muscle  respond to another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either cont.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→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summation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</a:p>
          <a:p>
            <a:pPr marL="50800" marR="43180" indent="50165">
              <a:lnSpc>
                <a:spcPct val="100000"/>
              </a:lnSpc>
              <a:spcBef>
                <a:spcPts val="95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) Effect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of two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successive</a:t>
            </a:r>
            <a:r>
              <a:rPr sz="1600"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stimuli:</a:t>
            </a:r>
            <a:endParaRPr sz="16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According to frequency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stimulation:</a:t>
            </a:r>
            <a:endParaRPr sz="16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If the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1575" b="1" baseline="26455" dirty="0">
                <a:solidFill>
                  <a:srgbClr val="001F5F"/>
                </a:solidFill>
                <a:latin typeface="Times New Roman"/>
                <a:cs typeface="Times New Roman"/>
              </a:rPr>
              <a:t>nd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falls in relation to preceding</a:t>
            </a:r>
            <a:r>
              <a:rPr sz="16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one:</a:t>
            </a:r>
            <a:endParaRPr sz="1600" dirty="0">
              <a:latin typeface="Times New Roman"/>
              <a:cs typeface="Times New Roman"/>
            </a:endParaRPr>
          </a:p>
          <a:p>
            <a:pPr marL="50800" marR="3773170">
              <a:lnSpc>
                <a:spcPct val="120000"/>
              </a:lnSpc>
            </a:pPr>
            <a:r>
              <a:rPr lang="en-US" sz="1600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the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latent period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no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response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during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ARP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).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the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period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more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strong</a:t>
            </a:r>
            <a:r>
              <a:rPr sz="1600" spc="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contract.</a:t>
            </a:r>
            <a:endParaRPr sz="1600" dirty="0">
              <a:latin typeface="Times New Roman"/>
              <a:cs typeface="Times New Roman"/>
            </a:endParaRPr>
          </a:p>
          <a:p>
            <a:pPr marL="271780" indent="-220979">
              <a:lnSpc>
                <a:spcPct val="100000"/>
              </a:lnSpc>
              <a:spcBef>
                <a:spcPts val="385"/>
              </a:spcBef>
              <a:tabLst>
                <a:tab pos="2717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3-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During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period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2 peaks</a:t>
            </a:r>
            <a:r>
              <a:rPr sz="16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contraction.</a:t>
            </a:r>
            <a:endParaRPr sz="1600" dirty="0">
              <a:latin typeface="Times New Roman"/>
              <a:cs typeface="Times New Roman"/>
            </a:endParaRPr>
          </a:p>
          <a:p>
            <a:pPr marL="50800" marR="3475990">
              <a:lnSpc>
                <a:spcPct val="120000"/>
              </a:lnSpc>
              <a:tabLst>
                <a:tab pos="3225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 4-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Just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after the relaxation period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stair-case</a:t>
            </a:r>
            <a:r>
              <a:rPr lang="en-US" sz="16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phenomenon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.  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5</a:t>
            </a:r>
            <a:r>
              <a:rPr lang="en-US"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-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After relaxation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normal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second</a:t>
            </a:r>
            <a:r>
              <a:rPr sz="16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lang="en-US"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(</a:t>
            </a:r>
            <a:r>
              <a:rPr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b</a:t>
            </a:r>
            <a:r>
              <a:rPr lang="en-US"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Effect of multiple successive</a:t>
            </a:r>
            <a:r>
              <a:rPr sz="1600" b="1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stimuli:</a:t>
            </a:r>
            <a:endParaRPr sz="1600" dirty="0">
              <a:latin typeface="Times New Roman"/>
              <a:cs typeface="Times New Roman"/>
            </a:endParaRPr>
          </a:p>
          <a:p>
            <a:pPr marL="271780" indent="-220979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2717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frequency is low → separate twitches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Stair – case</a:t>
            </a:r>
            <a:r>
              <a:rPr sz="16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phenomenon.</a:t>
            </a:r>
            <a:endParaRPr sz="1600" dirty="0">
              <a:latin typeface="Times New Roman"/>
              <a:cs typeface="Times New Roman"/>
            </a:endParaRPr>
          </a:p>
          <a:p>
            <a:pPr marL="50800" marR="40640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29464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frequency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increases and stimuli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falls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relaxation phase 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preceding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twitch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Clonus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incomplete</a:t>
            </a:r>
            <a:r>
              <a:rPr sz="16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tetanus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).</a:t>
            </a:r>
            <a:endParaRPr sz="1600" dirty="0">
              <a:latin typeface="Times New Roman"/>
              <a:cs typeface="Times New Roman"/>
            </a:endParaRPr>
          </a:p>
          <a:p>
            <a:pPr marL="50800" marR="43180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290195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frequency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increases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more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stimuli falls during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phase 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sustained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complete</a:t>
            </a:r>
            <a:r>
              <a:rPr sz="1600" spc="6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tetanus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).</a:t>
            </a:r>
            <a:endParaRPr sz="1600" dirty="0">
              <a:latin typeface="Times New Roman"/>
              <a:cs typeface="Times New Roman"/>
            </a:endParaRPr>
          </a:p>
          <a:p>
            <a:pPr marL="50800" marR="42545" indent="20066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N.B.: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Cooling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, fatigue &amp;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anti</a:t>
            </a:r>
            <a:r>
              <a:rPr lang="en-US"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cholinesterase </a:t>
            </a:r>
            <a:r>
              <a:rPr lang="en-US"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Eserine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)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change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clonus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into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complete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tetanus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.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However, 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warmness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rest cause the</a:t>
            </a:r>
            <a:r>
              <a:rPr sz="16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reverse.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908050"/>
            <a:ext cx="7919974" cy="3816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3003" y="3026409"/>
            <a:ext cx="541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Clon</a:t>
            </a:r>
            <a:r>
              <a:rPr sz="1200" b="1" spc="-5" dirty="0">
                <a:solidFill>
                  <a:srgbClr val="001F5F"/>
                </a:solidFill>
                <a:latin typeface="Arial"/>
                <a:cs typeface="Arial"/>
              </a:rPr>
              <a:t>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7221" y="3026409"/>
            <a:ext cx="526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65" dirty="0">
                <a:solidFill>
                  <a:srgbClr val="001F5F"/>
                </a:solidFill>
                <a:latin typeface="Arial"/>
                <a:cs typeface="Arial"/>
              </a:rPr>
              <a:t>T</a:t>
            </a:r>
            <a:r>
              <a:rPr sz="1200" b="1" spc="-5" dirty="0">
                <a:solidFill>
                  <a:srgbClr val="001F5F"/>
                </a:solidFill>
                <a:latin typeface="Arial"/>
                <a:cs typeface="Arial"/>
              </a:rPr>
              <a:t>reppe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342" y="1979752"/>
            <a:ext cx="445452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0" spc="-175" dirty="0">
                <a:solidFill>
                  <a:srgbClr val="006FC0"/>
                </a:solidFill>
                <a:latin typeface="Trebuchet MS"/>
                <a:cs typeface="Trebuchet MS"/>
              </a:rPr>
              <a:t>Thank</a:t>
            </a:r>
            <a:r>
              <a:rPr sz="8000" b="0" spc="-50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8000" b="0" spc="-380" dirty="0">
                <a:solidFill>
                  <a:srgbClr val="006FC0"/>
                </a:solidFill>
                <a:latin typeface="Trebuchet MS"/>
                <a:cs typeface="Trebuchet MS"/>
              </a:rPr>
              <a:t>You</a:t>
            </a:r>
            <a:endParaRPr sz="8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0266334FC6B43B20C881789A6F5F7" ma:contentTypeVersion="4" ma:contentTypeDescription="Create a new document." ma:contentTypeScope="" ma:versionID="ec27f08c4b7d73cad17f5875b9d1d5ac">
  <xsd:schema xmlns:xsd="http://www.w3.org/2001/XMLSchema" xmlns:xs="http://www.w3.org/2001/XMLSchema" xmlns:p="http://schemas.microsoft.com/office/2006/metadata/properties" xmlns:ns2="225969dd-95a8-48ed-a91e-821a80225b45" targetNamespace="http://schemas.microsoft.com/office/2006/metadata/properties" ma:root="true" ma:fieldsID="3e01d5946a27fd409207a924dc796599" ns2:_="">
    <xsd:import namespace="225969dd-95a8-48ed-a91e-821a80225b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969dd-95a8-48ed-a91e-821a80225b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CC9745-6C77-48DB-B868-18F46314BA0F}"/>
</file>

<file path=customXml/itemProps2.xml><?xml version="1.0" encoding="utf-8"?>
<ds:datastoreItem xmlns:ds="http://schemas.openxmlformats.org/officeDocument/2006/customXml" ds:itemID="{6A22BC34-8D69-4281-BC48-096D012DFC8D}"/>
</file>

<file path=customXml/itemProps3.xml><?xml version="1.0" encoding="utf-8"?>
<ds:datastoreItem xmlns:ds="http://schemas.openxmlformats.org/officeDocument/2006/customXml" ds:itemID="{A1593719-FA45-4C6C-AE21-86C48E25EAE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453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Office Theme</vt:lpstr>
      <vt:lpstr>PowerPoint Presentation</vt:lpstr>
      <vt:lpstr>The simple muscle twitch</vt:lpstr>
      <vt:lpstr>PowerPoint Presentation</vt:lpstr>
      <vt:lpstr>- Stair-case (Treppe) phenomenon:</vt:lpstr>
      <vt:lpstr>Summation of muscle contractions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Admin</cp:lastModifiedBy>
  <cp:revision>4</cp:revision>
  <dcterms:created xsi:type="dcterms:W3CDTF">2022-02-13T10:20:54Z</dcterms:created>
  <dcterms:modified xsi:type="dcterms:W3CDTF">2024-03-30T14:34:34Z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2022-02-13T00:00:00Z</vt:filetime>
  </property>
  <property fmtid="{D5CDD505-2E9C-101B-9397-08002B2CF9AE}" pid="5" name="ContentTypeId">
    <vt:lpwstr>0x010100DB40266334FC6B43B20C881789A6F5F7</vt:lpwstr>
  </property>
</Properties>
</file>