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7.xml" ContentType="application/vnd.openxmlformats-officedocument.presentationml.slide+xml"/>
  <Override PartName="/ppt/slides/slide3.xml" ContentType="application/vnd.openxmlformats-officedocument.presentationml.slide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s/slide6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Props/core.xml" ContentType="application/vnd.openxmlformats-package.core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9" r:id="rId4"/>
    <p:sldId id="260" r:id="rId5"/>
    <p:sldId id="261" r:id="rId6"/>
    <p:sldId id="262" r:id="rId7"/>
    <p:sldId id="268" r:id="rId8"/>
  </p:sldIdLst>
  <p:sldSz cx="9144000" cy="6858000" type="screen4x3"/>
  <p:notesSz cx="9144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7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ustomXml" Target="../customXml/item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customXml" Target="../customXml/item3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Relationship Id="rId14" Type="http://schemas.openxmlformats.org/officeDocument/2006/relationships/customXml" Target="../customXml/item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30/03/2024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00" b="1" i="0">
                <a:solidFill>
                  <a:srgbClr val="001F5F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30/03/2024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00" b="1" i="0">
                <a:solidFill>
                  <a:srgbClr val="001F5F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30/03/2024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9144000" cy="685799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0" y="4654295"/>
            <a:ext cx="9144000" cy="2203704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g object 18"/>
          <p:cNvSpPr/>
          <p:nvPr/>
        </p:nvSpPr>
        <p:spPr>
          <a:xfrm>
            <a:off x="0" y="4751451"/>
            <a:ext cx="9144000" cy="2106930"/>
          </a:xfrm>
          <a:custGeom>
            <a:avLst/>
            <a:gdLst/>
            <a:ahLst/>
            <a:cxnLst/>
            <a:rect l="l" t="t" r="r" b="b"/>
            <a:pathLst>
              <a:path w="9144000" h="2106929">
                <a:moveTo>
                  <a:pt x="0" y="1692211"/>
                </a:moveTo>
                <a:lnTo>
                  <a:pt x="0" y="2106545"/>
                </a:lnTo>
                <a:lnTo>
                  <a:pt x="9144000" y="2106545"/>
                </a:lnTo>
                <a:lnTo>
                  <a:pt x="9144000" y="1750828"/>
                </a:lnTo>
                <a:lnTo>
                  <a:pt x="2266828" y="1750828"/>
                </a:lnTo>
                <a:lnTo>
                  <a:pt x="1613553" y="1743413"/>
                </a:lnTo>
                <a:lnTo>
                  <a:pt x="0" y="1692211"/>
                </a:lnTo>
                <a:close/>
              </a:path>
              <a:path w="9144000" h="2106929">
                <a:moveTo>
                  <a:pt x="9144000" y="0"/>
                </a:moveTo>
                <a:lnTo>
                  <a:pt x="8953853" y="89653"/>
                </a:lnTo>
                <a:lnTo>
                  <a:pt x="8464392" y="314238"/>
                </a:lnTo>
                <a:lnTo>
                  <a:pt x="8055839" y="494011"/>
                </a:lnTo>
                <a:lnTo>
                  <a:pt x="7664254" y="658794"/>
                </a:lnTo>
                <a:lnTo>
                  <a:pt x="7341069" y="788563"/>
                </a:lnTo>
                <a:lnTo>
                  <a:pt x="7028467" y="908141"/>
                </a:lnTo>
                <a:lnTo>
                  <a:pt x="6775423" y="1000278"/>
                </a:lnTo>
                <a:lnTo>
                  <a:pt x="6528624" y="1085822"/>
                </a:lnTo>
                <a:lnTo>
                  <a:pt x="6287566" y="1164993"/>
                </a:lnTo>
                <a:lnTo>
                  <a:pt x="6051747" y="1238009"/>
                </a:lnTo>
                <a:lnTo>
                  <a:pt x="5820664" y="1305091"/>
                </a:lnTo>
                <a:lnTo>
                  <a:pt x="5593815" y="1366459"/>
                </a:lnTo>
                <a:lnTo>
                  <a:pt x="5415046" y="1411586"/>
                </a:lnTo>
                <a:lnTo>
                  <a:pt x="5238407" y="1453309"/>
                </a:lnTo>
                <a:lnTo>
                  <a:pt x="5063642" y="1491741"/>
                </a:lnTo>
                <a:lnTo>
                  <a:pt x="4890493" y="1526993"/>
                </a:lnTo>
                <a:lnTo>
                  <a:pt x="4718701" y="1559179"/>
                </a:lnTo>
                <a:lnTo>
                  <a:pt x="4548012" y="1588411"/>
                </a:lnTo>
                <a:lnTo>
                  <a:pt x="4335806" y="1620967"/>
                </a:lnTo>
                <a:lnTo>
                  <a:pt x="4124415" y="1649303"/>
                </a:lnTo>
                <a:lnTo>
                  <a:pt x="3913339" y="1673639"/>
                </a:lnTo>
                <a:lnTo>
                  <a:pt x="3702072" y="1694194"/>
                </a:lnTo>
                <a:lnTo>
                  <a:pt x="3490114" y="1711187"/>
                </a:lnTo>
                <a:lnTo>
                  <a:pt x="3234143" y="1727188"/>
                </a:lnTo>
                <a:lnTo>
                  <a:pt x="2975583" y="1738757"/>
                </a:lnTo>
                <a:lnTo>
                  <a:pt x="2669499" y="1747159"/>
                </a:lnTo>
                <a:lnTo>
                  <a:pt x="2266828" y="1750828"/>
                </a:lnTo>
                <a:lnTo>
                  <a:pt x="9144000" y="1750828"/>
                </a:lnTo>
                <a:lnTo>
                  <a:pt x="9144000" y="0"/>
                </a:lnTo>
                <a:close/>
              </a:path>
            </a:pathLst>
          </a:custGeom>
          <a:solidFill>
            <a:srgbClr val="7B7B7B">
              <a:alpha val="45097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g object 19"/>
          <p:cNvSpPr/>
          <p:nvPr/>
        </p:nvSpPr>
        <p:spPr>
          <a:xfrm>
            <a:off x="7211568" y="0"/>
            <a:ext cx="1932431" cy="6857999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bg object 20"/>
          <p:cNvSpPr/>
          <p:nvPr/>
        </p:nvSpPr>
        <p:spPr>
          <a:xfrm>
            <a:off x="7315200" y="0"/>
            <a:ext cx="1828800" cy="6858000"/>
          </a:xfrm>
          <a:custGeom>
            <a:avLst/>
            <a:gdLst/>
            <a:ahLst/>
            <a:cxnLst/>
            <a:rect l="l" t="t" r="r" b="b"/>
            <a:pathLst>
              <a:path w="1828800" h="6858000">
                <a:moveTo>
                  <a:pt x="0" y="0"/>
                </a:moveTo>
                <a:lnTo>
                  <a:pt x="37678" y="52510"/>
                </a:lnTo>
                <a:lnTo>
                  <a:pt x="74692" y="105059"/>
                </a:lnTo>
                <a:lnTo>
                  <a:pt x="111045" y="157642"/>
                </a:lnTo>
                <a:lnTo>
                  <a:pt x="146740" y="210258"/>
                </a:lnTo>
                <a:lnTo>
                  <a:pt x="181781" y="262903"/>
                </a:lnTo>
                <a:lnTo>
                  <a:pt x="216173" y="315574"/>
                </a:lnTo>
                <a:lnTo>
                  <a:pt x="249918" y="368268"/>
                </a:lnTo>
                <a:lnTo>
                  <a:pt x="283022" y="420982"/>
                </a:lnTo>
                <a:lnTo>
                  <a:pt x="315488" y="473715"/>
                </a:lnTo>
                <a:lnTo>
                  <a:pt x="347319" y="526461"/>
                </a:lnTo>
                <a:lnTo>
                  <a:pt x="378519" y="579219"/>
                </a:lnTo>
                <a:lnTo>
                  <a:pt x="409092" y="631986"/>
                </a:lnTo>
                <a:lnTo>
                  <a:pt x="439043" y="684758"/>
                </a:lnTo>
                <a:lnTo>
                  <a:pt x="468375" y="737534"/>
                </a:lnTo>
                <a:lnTo>
                  <a:pt x="497091" y="790309"/>
                </a:lnTo>
                <a:lnTo>
                  <a:pt x="525196" y="843081"/>
                </a:lnTo>
                <a:lnTo>
                  <a:pt x="552693" y="895847"/>
                </a:lnTo>
                <a:lnTo>
                  <a:pt x="579586" y="948604"/>
                </a:lnTo>
                <a:lnTo>
                  <a:pt x="605880" y="1001349"/>
                </a:lnTo>
                <a:lnTo>
                  <a:pt x="631577" y="1054080"/>
                </a:lnTo>
                <a:lnTo>
                  <a:pt x="656682" y="1106792"/>
                </a:lnTo>
                <a:lnTo>
                  <a:pt x="681198" y="1159484"/>
                </a:lnTo>
                <a:lnTo>
                  <a:pt x="705130" y="1212153"/>
                </a:lnTo>
                <a:lnTo>
                  <a:pt x="728481" y="1264795"/>
                </a:lnTo>
                <a:lnTo>
                  <a:pt x="751256" y="1317407"/>
                </a:lnTo>
                <a:lnTo>
                  <a:pt x="773457" y="1369987"/>
                </a:lnTo>
                <a:lnTo>
                  <a:pt x="795088" y="1422532"/>
                </a:lnTo>
                <a:lnTo>
                  <a:pt x="816155" y="1475038"/>
                </a:lnTo>
                <a:lnTo>
                  <a:pt x="836659" y="1527504"/>
                </a:lnTo>
                <a:lnTo>
                  <a:pt x="856606" y="1579925"/>
                </a:lnTo>
                <a:lnTo>
                  <a:pt x="875999" y="1632299"/>
                </a:lnTo>
                <a:lnTo>
                  <a:pt x="894841" y="1684623"/>
                </a:lnTo>
                <a:lnTo>
                  <a:pt x="913138" y="1736895"/>
                </a:lnTo>
                <a:lnTo>
                  <a:pt x="930891" y="1789110"/>
                </a:lnTo>
                <a:lnTo>
                  <a:pt x="948107" y="1841267"/>
                </a:lnTo>
                <a:lnTo>
                  <a:pt x="964787" y="1893362"/>
                </a:lnTo>
                <a:lnTo>
                  <a:pt x="980936" y="1945392"/>
                </a:lnTo>
                <a:lnTo>
                  <a:pt x="996558" y="1997355"/>
                </a:lnTo>
                <a:lnTo>
                  <a:pt x="1011657" y="2049248"/>
                </a:lnTo>
                <a:lnTo>
                  <a:pt x="1026237" y="2101067"/>
                </a:lnTo>
                <a:lnTo>
                  <a:pt x="1040300" y="2152809"/>
                </a:lnTo>
                <a:lnTo>
                  <a:pt x="1053852" y="2204473"/>
                </a:lnTo>
                <a:lnTo>
                  <a:pt x="1066896" y="2256054"/>
                </a:lnTo>
                <a:lnTo>
                  <a:pt x="1079436" y="2307550"/>
                </a:lnTo>
                <a:lnTo>
                  <a:pt x="1091475" y="2358958"/>
                </a:lnTo>
                <a:lnTo>
                  <a:pt x="1103018" y="2410275"/>
                </a:lnTo>
                <a:lnTo>
                  <a:pt x="1114068" y="2461498"/>
                </a:lnTo>
                <a:lnTo>
                  <a:pt x="1124629" y="2512625"/>
                </a:lnTo>
                <a:lnTo>
                  <a:pt x="1134705" y="2563651"/>
                </a:lnTo>
                <a:lnTo>
                  <a:pt x="1144300" y="2614575"/>
                </a:lnTo>
                <a:lnTo>
                  <a:pt x="1153418" y="2665393"/>
                </a:lnTo>
                <a:lnTo>
                  <a:pt x="1162062" y="2716103"/>
                </a:lnTo>
                <a:lnTo>
                  <a:pt x="1170236" y="2766701"/>
                </a:lnTo>
                <a:lnTo>
                  <a:pt x="1177945" y="2817185"/>
                </a:lnTo>
                <a:lnTo>
                  <a:pt x="1185192" y="2867551"/>
                </a:lnTo>
                <a:lnTo>
                  <a:pt x="1191980" y="2917797"/>
                </a:lnTo>
                <a:lnTo>
                  <a:pt x="1198314" y="2967920"/>
                </a:lnTo>
                <a:lnTo>
                  <a:pt x="1204197" y="3017916"/>
                </a:lnTo>
                <a:lnTo>
                  <a:pt x="1209634" y="3067784"/>
                </a:lnTo>
                <a:lnTo>
                  <a:pt x="1214628" y="3117520"/>
                </a:lnTo>
                <a:lnTo>
                  <a:pt x="1219183" y="3167120"/>
                </a:lnTo>
                <a:lnTo>
                  <a:pt x="1223302" y="3216583"/>
                </a:lnTo>
                <a:lnTo>
                  <a:pt x="1226990" y="3265905"/>
                </a:lnTo>
                <a:lnTo>
                  <a:pt x="1230251" y="3315083"/>
                </a:lnTo>
                <a:lnTo>
                  <a:pt x="1233088" y="3364115"/>
                </a:lnTo>
                <a:lnTo>
                  <a:pt x="1235505" y="3412997"/>
                </a:lnTo>
                <a:lnTo>
                  <a:pt x="1237506" y="3461726"/>
                </a:lnTo>
                <a:lnTo>
                  <a:pt x="1239095" y="3510300"/>
                </a:lnTo>
                <a:lnTo>
                  <a:pt x="1240275" y="3558716"/>
                </a:lnTo>
                <a:lnTo>
                  <a:pt x="1241051" y="3606970"/>
                </a:lnTo>
                <a:lnTo>
                  <a:pt x="1241426" y="3655060"/>
                </a:lnTo>
                <a:lnTo>
                  <a:pt x="1241404" y="3702983"/>
                </a:lnTo>
                <a:lnTo>
                  <a:pt x="1240989" y="3750736"/>
                </a:lnTo>
                <a:lnTo>
                  <a:pt x="1240185" y="3798316"/>
                </a:lnTo>
                <a:lnTo>
                  <a:pt x="1238995" y="3845719"/>
                </a:lnTo>
                <a:lnTo>
                  <a:pt x="1237424" y="3892944"/>
                </a:lnTo>
                <a:lnTo>
                  <a:pt x="1235475" y="3939987"/>
                </a:lnTo>
                <a:lnTo>
                  <a:pt x="1233152" y="3986846"/>
                </a:lnTo>
                <a:lnTo>
                  <a:pt x="1230459" y="4033516"/>
                </a:lnTo>
                <a:lnTo>
                  <a:pt x="1227400" y="4079996"/>
                </a:lnTo>
                <a:lnTo>
                  <a:pt x="1223979" y="4126283"/>
                </a:lnTo>
                <a:lnTo>
                  <a:pt x="1220198" y="4172373"/>
                </a:lnTo>
                <a:lnTo>
                  <a:pt x="1216063" y="4218264"/>
                </a:lnTo>
                <a:lnTo>
                  <a:pt x="1211578" y="4263952"/>
                </a:lnTo>
                <a:lnTo>
                  <a:pt x="1206745" y="4309435"/>
                </a:lnTo>
                <a:lnTo>
                  <a:pt x="1201568" y="4354710"/>
                </a:lnTo>
                <a:lnTo>
                  <a:pt x="1196053" y="4399773"/>
                </a:lnTo>
                <a:lnTo>
                  <a:pt x="1190201" y="4444623"/>
                </a:lnTo>
                <a:lnTo>
                  <a:pt x="1184018" y="4489256"/>
                </a:lnTo>
                <a:lnTo>
                  <a:pt x="1177507" y="4533668"/>
                </a:lnTo>
                <a:lnTo>
                  <a:pt x="1170672" y="4577858"/>
                </a:lnTo>
                <a:lnTo>
                  <a:pt x="1163517" y="4621822"/>
                </a:lnTo>
                <a:lnTo>
                  <a:pt x="1156045" y="4665558"/>
                </a:lnTo>
                <a:lnTo>
                  <a:pt x="1148260" y="4709062"/>
                </a:lnTo>
                <a:lnTo>
                  <a:pt x="1140167" y="4752331"/>
                </a:lnTo>
                <a:lnTo>
                  <a:pt x="1131769" y="4795362"/>
                </a:lnTo>
                <a:lnTo>
                  <a:pt x="1123069" y="4838154"/>
                </a:lnTo>
                <a:lnTo>
                  <a:pt x="1114073" y="4880702"/>
                </a:lnTo>
                <a:lnTo>
                  <a:pt x="1104783" y="4923003"/>
                </a:lnTo>
                <a:lnTo>
                  <a:pt x="1095203" y="4965056"/>
                </a:lnTo>
                <a:lnTo>
                  <a:pt x="1085337" y="5006856"/>
                </a:lnTo>
                <a:lnTo>
                  <a:pt x="1075190" y="5048401"/>
                </a:lnTo>
                <a:lnTo>
                  <a:pt x="1064764" y="5089688"/>
                </a:lnTo>
                <a:lnTo>
                  <a:pt x="1054064" y="5130715"/>
                </a:lnTo>
                <a:lnTo>
                  <a:pt x="1043094" y="5171477"/>
                </a:lnTo>
                <a:lnTo>
                  <a:pt x="1031857" y="5211973"/>
                </a:lnTo>
                <a:lnTo>
                  <a:pt x="1020357" y="5252199"/>
                </a:lnTo>
                <a:lnTo>
                  <a:pt x="1008598" y="5292152"/>
                </a:lnTo>
                <a:lnTo>
                  <a:pt x="996584" y="5331829"/>
                </a:lnTo>
                <a:lnTo>
                  <a:pt x="984319" y="5371228"/>
                </a:lnTo>
                <a:lnTo>
                  <a:pt x="971806" y="5410346"/>
                </a:lnTo>
                <a:lnTo>
                  <a:pt x="959049" y="5449179"/>
                </a:lnTo>
                <a:lnTo>
                  <a:pt x="946053" y="5487725"/>
                </a:lnTo>
                <a:lnTo>
                  <a:pt x="932821" y="5525981"/>
                </a:lnTo>
                <a:lnTo>
                  <a:pt x="919356" y="5563944"/>
                </a:lnTo>
                <a:lnTo>
                  <a:pt x="905664" y="5601610"/>
                </a:lnTo>
                <a:lnTo>
                  <a:pt x="891746" y="5638977"/>
                </a:lnTo>
                <a:lnTo>
                  <a:pt x="877608" y="5676043"/>
                </a:lnTo>
                <a:lnTo>
                  <a:pt x="863253" y="5712803"/>
                </a:lnTo>
                <a:lnTo>
                  <a:pt x="848686" y="5749256"/>
                </a:lnTo>
                <a:lnTo>
                  <a:pt x="833909" y="5785398"/>
                </a:lnTo>
                <a:lnTo>
                  <a:pt x="818926" y="5821227"/>
                </a:lnTo>
                <a:lnTo>
                  <a:pt x="803742" y="5856738"/>
                </a:lnTo>
                <a:lnTo>
                  <a:pt x="788361" y="5891930"/>
                </a:lnTo>
                <a:lnTo>
                  <a:pt x="772785" y="5926800"/>
                </a:lnTo>
                <a:lnTo>
                  <a:pt x="741068" y="5995560"/>
                </a:lnTo>
                <a:lnTo>
                  <a:pt x="708622" y="6062996"/>
                </a:lnTo>
                <a:lnTo>
                  <a:pt x="675477" y="6129082"/>
                </a:lnTo>
                <a:lnTo>
                  <a:pt x="641663" y="6193797"/>
                </a:lnTo>
                <a:lnTo>
                  <a:pt x="607212" y="6257116"/>
                </a:lnTo>
                <a:lnTo>
                  <a:pt x="572155" y="6319017"/>
                </a:lnTo>
                <a:lnTo>
                  <a:pt x="536521" y="6379475"/>
                </a:lnTo>
                <a:lnTo>
                  <a:pt x="500341" y="6438468"/>
                </a:lnTo>
                <a:lnTo>
                  <a:pt x="463647" y="6495971"/>
                </a:lnTo>
                <a:lnTo>
                  <a:pt x="426469" y="6551962"/>
                </a:lnTo>
                <a:lnTo>
                  <a:pt x="388836" y="6606417"/>
                </a:lnTo>
                <a:lnTo>
                  <a:pt x="350781" y="6659313"/>
                </a:lnTo>
                <a:lnTo>
                  <a:pt x="312334" y="6710625"/>
                </a:lnTo>
                <a:lnTo>
                  <a:pt x="273525" y="6760331"/>
                </a:lnTo>
                <a:lnTo>
                  <a:pt x="234385" y="6808408"/>
                </a:lnTo>
                <a:lnTo>
                  <a:pt x="194945" y="6854831"/>
                </a:lnTo>
                <a:lnTo>
                  <a:pt x="1828800" y="6857999"/>
                </a:lnTo>
                <a:lnTo>
                  <a:pt x="1828800" y="14224"/>
                </a:lnTo>
                <a:lnTo>
                  <a:pt x="0" y="0"/>
                </a:lnTo>
                <a:close/>
              </a:path>
            </a:pathLst>
          </a:custGeom>
          <a:solidFill>
            <a:srgbClr val="585858">
              <a:alpha val="3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bg object 21"/>
          <p:cNvSpPr/>
          <p:nvPr/>
        </p:nvSpPr>
        <p:spPr>
          <a:xfrm>
            <a:off x="1362455" y="1703832"/>
            <a:ext cx="5736336" cy="2218944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00" b="1" i="0">
                <a:solidFill>
                  <a:srgbClr val="001F5F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30/03/2024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30/03/2024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9144000" cy="6857997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0" y="4654295"/>
            <a:ext cx="9144000" cy="2203704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g object 18"/>
          <p:cNvSpPr/>
          <p:nvPr/>
        </p:nvSpPr>
        <p:spPr>
          <a:xfrm>
            <a:off x="0" y="4751451"/>
            <a:ext cx="9144000" cy="2106930"/>
          </a:xfrm>
          <a:custGeom>
            <a:avLst/>
            <a:gdLst/>
            <a:ahLst/>
            <a:cxnLst/>
            <a:rect l="l" t="t" r="r" b="b"/>
            <a:pathLst>
              <a:path w="9144000" h="2106929">
                <a:moveTo>
                  <a:pt x="0" y="1692211"/>
                </a:moveTo>
                <a:lnTo>
                  <a:pt x="0" y="2106545"/>
                </a:lnTo>
                <a:lnTo>
                  <a:pt x="9144000" y="2106545"/>
                </a:lnTo>
                <a:lnTo>
                  <a:pt x="9144000" y="1750828"/>
                </a:lnTo>
                <a:lnTo>
                  <a:pt x="2266828" y="1750828"/>
                </a:lnTo>
                <a:lnTo>
                  <a:pt x="1613553" y="1743413"/>
                </a:lnTo>
                <a:lnTo>
                  <a:pt x="0" y="1692211"/>
                </a:lnTo>
                <a:close/>
              </a:path>
              <a:path w="9144000" h="2106929">
                <a:moveTo>
                  <a:pt x="9144000" y="0"/>
                </a:moveTo>
                <a:lnTo>
                  <a:pt x="8953853" y="89653"/>
                </a:lnTo>
                <a:lnTo>
                  <a:pt x="8464392" y="314238"/>
                </a:lnTo>
                <a:lnTo>
                  <a:pt x="8055839" y="494011"/>
                </a:lnTo>
                <a:lnTo>
                  <a:pt x="7664254" y="658794"/>
                </a:lnTo>
                <a:lnTo>
                  <a:pt x="7341069" y="788563"/>
                </a:lnTo>
                <a:lnTo>
                  <a:pt x="7028467" y="908141"/>
                </a:lnTo>
                <a:lnTo>
                  <a:pt x="6775423" y="1000278"/>
                </a:lnTo>
                <a:lnTo>
                  <a:pt x="6528624" y="1085822"/>
                </a:lnTo>
                <a:lnTo>
                  <a:pt x="6287566" y="1164993"/>
                </a:lnTo>
                <a:lnTo>
                  <a:pt x="6051747" y="1238009"/>
                </a:lnTo>
                <a:lnTo>
                  <a:pt x="5820664" y="1305091"/>
                </a:lnTo>
                <a:lnTo>
                  <a:pt x="5593815" y="1366459"/>
                </a:lnTo>
                <a:lnTo>
                  <a:pt x="5415046" y="1411586"/>
                </a:lnTo>
                <a:lnTo>
                  <a:pt x="5238407" y="1453309"/>
                </a:lnTo>
                <a:lnTo>
                  <a:pt x="5063642" y="1491741"/>
                </a:lnTo>
                <a:lnTo>
                  <a:pt x="4890493" y="1526993"/>
                </a:lnTo>
                <a:lnTo>
                  <a:pt x="4718701" y="1559179"/>
                </a:lnTo>
                <a:lnTo>
                  <a:pt x="4548012" y="1588411"/>
                </a:lnTo>
                <a:lnTo>
                  <a:pt x="4335806" y="1620967"/>
                </a:lnTo>
                <a:lnTo>
                  <a:pt x="4124415" y="1649303"/>
                </a:lnTo>
                <a:lnTo>
                  <a:pt x="3913339" y="1673639"/>
                </a:lnTo>
                <a:lnTo>
                  <a:pt x="3702072" y="1694194"/>
                </a:lnTo>
                <a:lnTo>
                  <a:pt x="3490114" y="1711187"/>
                </a:lnTo>
                <a:lnTo>
                  <a:pt x="3234143" y="1727188"/>
                </a:lnTo>
                <a:lnTo>
                  <a:pt x="2975583" y="1738757"/>
                </a:lnTo>
                <a:lnTo>
                  <a:pt x="2669499" y="1747159"/>
                </a:lnTo>
                <a:lnTo>
                  <a:pt x="2266828" y="1750828"/>
                </a:lnTo>
                <a:lnTo>
                  <a:pt x="9144000" y="1750828"/>
                </a:lnTo>
                <a:lnTo>
                  <a:pt x="9144000" y="0"/>
                </a:lnTo>
                <a:close/>
              </a:path>
            </a:pathLst>
          </a:custGeom>
          <a:solidFill>
            <a:srgbClr val="7B7B7B">
              <a:alpha val="45097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g object 19"/>
          <p:cNvSpPr/>
          <p:nvPr/>
        </p:nvSpPr>
        <p:spPr>
          <a:xfrm>
            <a:off x="7211568" y="0"/>
            <a:ext cx="1932431" cy="6857999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bg object 20"/>
          <p:cNvSpPr/>
          <p:nvPr/>
        </p:nvSpPr>
        <p:spPr>
          <a:xfrm>
            <a:off x="7315200" y="0"/>
            <a:ext cx="1828800" cy="6858000"/>
          </a:xfrm>
          <a:custGeom>
            <a:avLst/>
            <a:gdLst/>
            <a:ahLst/>
            <a:cxnLst/>
            <a:rect l="l" t="t" r="r" b="b"/>
            <a:pathLst>
              <a:path w="1828800" h="6858000">
                <a:moveTo>
                  <a:pt x="0" y="0"/>
                </a:moveTo>
                <a:lnTo>
                  <a:pt x="37678" y="52510"/>
                </a:lnTo>
                <a:lnTo>
                  <a:pt x="74692" y="105059"/>
                </a:lnTo>
                <a:lnTo>
                  <a:pt x="111045" y="157642"/>
                </a:lnTo>
                <a:lnTo>
                  <a:pt x="146740" y="210258"/>
                </a:lnTo>
                <a:lnTo>
                  <a:pt x="181781" y="262903"/>
                </a:lnTo>
                <a:lnTo>
                  <a:pt x="216173" y="315574"/>
                </a:lnTo>
                <a:lnTo>
                  <a:pt x="249918" y="368268"/>
                </a:lnTo>
                <a:lnTo>
                  <a:pt x="283022" y="420982"/>
                </a:lnTo>
                <a:lnTo>
                  <a:pt x="315488" y="473715"/>
                </a:lnTo>
                <a:lnTo>
                  <a:pt x="347319" y="526461"/>
                </a:lnTo>
                <a:lnTo>
                  <a:pt x="378519" y="579219"/>
                </a:lnTo>
                <a:lnTo>
                  <a:pt x="409092" y="631986"/>
                </a:lnTo>
                <a:lnTo>
                  <a:pt x="439043" y="684758"/>
                </a:lnTo>
                <a:lnTo>
                  <a:pt x="468375" y="737534"/>
                </a:lnTo>
                <a:lnTo>
                  <a:pt x="497091" y="790309"/>
                </a:lnTo>
                <a:lnTo>
                  <a:pt x="525196" y="843081"/>
                </a:lnTo>
                <a:lnTo>
                  <a:pt x="552693" y="895847"/>
                </a:lnTo>
                <a:lnTo>
                  <a:pt x="579586" y="948604"/>
                </a:lnTo>
                <a:lnTo>
                  <a:pt x="605880" y="1001349"/>
                </a:lnTo>
                <a:lnTo>
                  <a:pt x="631577" y="1054080"/>
                </a:lnTo>
                <a:lnTo>
                  <a:pt x="656682" y="1106792"/>
                </a:lnTo>
                <a:lnTo>
                  <a:pt x="681198" y="1159484"/>
                </a:lnTo>
                <a:lnTo>
                  <a:pt x="705130" y="1212153"/>
                </a:lnTo>
                <a:lnTo>
                  <a:pt x="728481" y="1264795"/>
                </a:lnTo>
                <a:lnTo>
                  <a:pt x="751256" y="1317407"/>
                </a:lnTo>
                <a:lnTo>
                  <a:pt x="773457" y="1369987"/>
                </a:lnTo>
                <a:lnTo>
                  <a:pt x="795088" y="1422532"/>
                </a:lnTo>
                <a:lnTo>
                  <a:pt x="816155" y="1475038"/>
                </a:lnTo>
                <a:lnTo>
                  <a:pt x="836659" y="1527504"/>
                </a:lnTo>
                <a:lnTo>
                  <a:pt x="856606" y="1579925"/>
                </a:lnTo>
                <a:lnTo>
                  <a:pt x="875999" y="1632299"/>
                </a:lnTo>
                <a:lnTo>
                  <a:pt x="894841" y="1684623"/>
                </a:lnTo>
                <a:lnTo>
                  <a:pt x="913138" y="1736895"/>
                </a:lnTo>
                <a:lnTo>
                  <a:pt x="930891" y="1789110"/>
                </a:lnTo>
                <a:lnTo>
                  <a:pt x="948107" y="1841267"/>
                </a:lnTo>
                <a:lnTo>
                  <a:pt x="964787" y="1893362"/>
                </a:lnTo>
                <a:lnTo>
                  <a:pt x="980936" y="1945392"/>
                </a:lnTo>
                <a:lnTo>
                  <a:pt x="996558" y="1997355"/>
                </a:lnTo>
                <a:lnTo>
                  <a:pt x="1011657" y="2049248"/>
                </a:lnTo>
                <a:lnTo>
                  <a:pt x="1026237" y="2101067"/>
                </a:lnTo>
                <a:lnTo>
                  <a:pt x="1040300" y="2152809"/>
                </a:lnTo>
                <a:lnTo>
                  <a:pt x="1053852" y="2204473"/>
                </a:lnTo>
                <a:lnTo>
                  <a:pt x="1066896" y="2256054"/>
                </a:lnTo>
                <a:lnTo>
                  <a:pt x="1079436" y="2307550"/>
                </a:lnTo>
                <a:lnTo>
                  <a:pt x="1091475" y="2358958"/>
                </a:lnTo>
                <a:lnTo>
                  <a:pt x="1103018" y="2410275"/>
                </a:lnTo>
                <a:lnTo>
                  <a:pt x="1114068" y="2461498"/>
                </a:lnTo>
                <a:lnTo>
                  <a:pt x="1124629" y="2512625"/>
                </a:lnTo>
                <a:lnTo>
                  <a:pt x="1134705" y="2563651"/>
                </a:lnTo>
                <a:lnTo>
                  <a:pt x="1144300" y="2614575"/>
                </a:lnTo>
                <a:lnTo>
                  <a:pt x="1153418" y="2665393"/>
                </a:lnTo>
                <a:lnTo>
                  <a:pt x="1162062" y="2716103"/>
                </a:lnTo>
                <a:lnTo>
                  <a:pt x="1170236" y="2766701"/>
                </a:lnTo>
                <a:lnTo>
                  <a:pt x="1177945" y="2817185"/>
                </a:lnTo>
                <a:lnTo>
                  <a:pt x="1185192" y="2867551"/>
                </a:lnTo>
                <a:lnTo>
                  <a:pt x="1191980" y="2917797"/>
                </a:lnTo>
                <a:lnTo>
                  <a:pt x="1198314" y="2967920"/>
                </a:lnTo>
                <a:lnTo>
                  <a:pt x="1204197" y="3017916"/>
                </a:lnTo>
                <a:lnTo>
                  <a:pt x="1209634" y="3067784"/>
                </a:lnTo>
                <a:lnTo>
                  <a:pt x="1214628" y="3117520"/>
                </a:lnTo>
                <a:lnTo>
                  <a:pt x="1219183" y="3167120"/>
                </a:lnTo>
                <a:lnTo>
                  <a:pt x="1223302" y="3216583"/>
                </a:lnTo>
                <a:lnTo>
                  <a:pt x="1226990" y="3265905"/>
                </a:lnTo>
                <a:lnTo>
                  <a:pt x="1230251" y="3315083"/>
                </a:lnTo>
                <a:lnTo>
                  <a:pt x="1233088" y="3364115"/>
                </a:lnTo>
                <a:lnTo>
                  <a:pt x="1235505" y="3412997"/>
                </a:lnTo>
                <a:lnTo>
                  <a:pt x="1237506" y="3461726"/>
                </a:lnTo>
                <a:lnTo>
                  <a:pt x="1239095" y="3510300"/>
                </a:lnTo>
                <a:lnTo>
                  <a:pt x="1240275" y="3558716"/>
                </a:lnTo>
                <a:lnTo>
                  <a:pt x="1241051" y="3606970"/>
                </a:lnTo>
                <a:lnTo>
                  <a:pt x="1241426" y="3655060"/>
                </a:lnTo>
                <a:lnTo>
                  <a:pt x="1241404" y="3702983"/>
                </a:lnTo>
                <a:lnTo>
                  <a:pt x="1240989" y="3750736"/>
                </a:lnTo>
                <a:lnTo>
                  <a:pt x="1240185" y="3798316"/>
                </a:lnTo>
                <a:lnTo>
                  <a:pt x="1238995" y="3845719"/>
                </a:lnTo>
                <a:lnTo>
                  <a:pt x="1237424" y="3892944"/>
                </a:lnTo>
                <a:lnTo>
                  <a:pt x="1235475" y="3939987"/>
                </a:lnTo>
                <a:lnTo>
                  <a:pt x="1233152" y="3986846"/>
                </a:lnTo>
                <a:lnTo>
                  <a:pt x="1230459" y="4033516"/>
                </a:lnTo>
                <a:lnTo>
                  <a:pt x="1227400" y="4079996"/>
                </a:lnTo>
                <a:lnTo>
                  <a:pt x="1223979" y="4126283"/>
                </a:lnTo>
                <a:lnTo>
                  <a:pt x="1220198" y="4172373"/>
                </a:lnTo>
                <a:lnTo>
                  <a:pt x="1216063" y="4218264"/>
                </a:lnTo>
                <a:lnTo>
                  <a:pt x="1211578" y="4263952"/>
                </a:lnTo>
                <a:lnTo>
                  <a:pt x="1206745" y="4309435"/>
                </a:lnTo>
                <a:lnTo>
                  <a:pt x="1201568" y="4354710"/>
                </a:lnTo>
                <a:lnTo>
                  <a:pt x="1196053" y="4399773"/>
                </a:lnTo>
                <a:lnTo>
                  <a:pt x="1190201" y="4444623"/>
                </a:lnTo>
                <a:lnTo>
                  <a:pt x="1184018" y="4489256"/>
                </a:lnTo>
                <a:lnTo>
                  <a:pt x="1177507" y="4533668"/>
                </a:lnTo>
                <a:lnTo>
                  <a:pt x="1170672" y="4577858"/>
                </a:lnTo>
                <a:lnTo>
                  <a:pt x="1163517" y="4621822"/>
                </a:lnTo>
                <a:lnTo>
                  <a:pt x="1156045" y="4665558"/>
                </a:lnTo>
                <a:lnTo>
                  <a:pt x="1148260" y="4709062"/>
                </a:lnTo>
                <a:lnTo>
                  <a:pt x="1140167" y="4752331"/>
                </a:lnTo>
                <a:lnTo>
                  <a:pt x="1131769" y="4795362"/>
                </a:lnTo>
                <a:lnTo>
                  <a:pt x="1123069" y="4838154"/>
                </a:lnTo>
                <a:lnTo>
                  <a:pt x="1114073" y="4880702"/>
                </a:lnTo>
                <a:lnTo>
                  <a:pt x="1104783" y="4923003"/>
                </a:lnTo>
                <a:lnTo>
                  <a:pt x="1095203" y="4965056"/>
                </a:lnTo>
                <a:lnTo>
                  <a:pt x="1085337" y="5006856"/>
                </a:lnTo>
                <a:lnTo>
                  <a:pt x="1075190" y="5048401"/>
                </a:lnTo>
                <a:lnTo>
                  <a:pt x="1064764" y="5089688"/>
                </a:lnTo>
                <a:lnTo>
                  <a:pt x="1054064" y="5130715"/>
                </a:lnTo>
                <a:lnTo>
                  <a:pt x="1043094" y="5171477"/>
                </a:lnTo>
                <a:lnTo>
                  <a:pt x="1031857" y="5211973"/>
                </a:lnTo>
                <a:lnTo>
                  <a:pt x="1020357" y="5252199"/>
                </a:lnTo>
                <a:lnTo>
                  <a:pt x="1008598" y="5292152"/>
                </a:lnTo>
                <a:lnTo>
                  <a:pt x="996584" y="5331829"/>
                </a:lnTo>
                <a:lnTo>
                  <a:pt x="984319" y="5371228"/>
                </a:lnTo>
                <a:lnTo>
                  <a:pt x="971806" y="5410346"/>
                </a:lnTo>
                <a:lnTo>
                  <a:pt x="959049" y="5449179"/>
                </a:lnTo>
                <a:lnTo>
                  <a:pt x="946053" y="5487725"/>
                </a:lnTo>
                <a:lnTo>
                  <a:pt x="932821" y="5525981"/>
                </a:lnTo>
                <a:lnTo>
                  <a:pt x="919356" y="5563944"/>
                </a:lnTo>
                <a:lnTo>
                  <a:pt x="905664" y="5601610"/>
                </a:lnTo>
                <a:lnTo>
                  <a:pt x="891746" y="5638977"/>
                </a:lnTo>
                <a:lnTo>
                  <a:pt x="877608" y="5676043"/>
                </a:lnTo>
                <a:lnTo>
                  <a:pt x="863253" y="5712803"/>
                </a:lnTo>
                <a:lnTo>
                  <a:pt x="848686" y="5749256"/>
                </a:lnTo>
                <a:lnTo>
                  <a:pt x="833909" y="5785398"/>
                </a:lnTo>
                <a:lnTo>
                  <a:pt x="818926" y="5821227"/>
                </a:lnTo>
                <a:lnTo>
                  <a:pt x="803742" y="5856738"/>
                </a:lnTo>
                <a:lnTo>
                  <a:pt x="788361" y="5891930"/>
                </a:lnTo>
                <a:lnTo>
                  <a:pt x="772785" y="5926800"/>
                </a:lnTo>
                <a:lnTo>
                  <a:pt x="741068" y="5995560"/>
                </a:lnTo>
                <a:lnTo>
                  <a:pt x="708622" y="6062996"/>
                </a:lnTo>
                <a:lnTo>
                  <a:pt x="675477" y="6129082"/>
                </a:lnTo>
                <a:lnTo>
                  <a:pt x="641663" y="6193797"/>
                </a:lnTo>
                <a:lnTo>
                  <a:pt x="607212" y="6257116"/>
                </a:lnTo>
                <a:lnTo>
                  <a:pt x="572155" y="6319017"/>
                </a:lnTo>
                <a:lnTo>
                  <a:pt x="536521" y="6379475"/>
                </a:lnTo>
                <a:lnTo>
                  <a:pt x="500341" y="6438468"/>
                </a:lnTo>
                <a:lnTo>
                  <a:pt x="463647" y="6495971"/>
                </a:lnTo>
                <a:lnTo>
                  <a:pt x="426469" y="6551962"/>
                </a:lnTo>
                <a:lnTo>
                  <a:pt x="388836" y="6606417"/>
                </a:lnTo>
                <a:lnTo>
                  <a:pt x="350781" y="6659313"/>
                </a:lnTo>
                <a:lnTo>
                  <a:pt x="312334" y="6710625"/>
                </a:lnTo>
                <a:lnTo>
                  <a:pt x="273525" y="6760331"/>
                </a:lnTo>
                <a:lnTo>
                  <a:pt x="234385" y="6808408"/>
                </a:lnTo>
                <a:lnTo>
                  <a:pt x="194945" y="6854831"/>
                </a:lnTo>
                <a:lnTo>
                  <a:pt x="1828800" y="6857999"/>
                </a:lnTo>
                <a:lnTo>
                  <a:pt x="1828800" y="14224"/>
                </a:lnTo>
                <a:lnTo>
                  <a:pt x="0" y="0"/>
                </a:lnTo>
                <a:close/>
              </a:path>
            </a:pathLst>
          </a:custGeom>
          <a:solidFill>
            <a:srgbClr val="585858">
              <a:alpha val="3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402838" y="139649"/>
            <a:ext cx="2265679" cy="3314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00" b="1" i="0">
                <a:solidFill>
                  <a:srgbClr val="001F5F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255970" y="1693543"/>
            <a:ext cx="6958965" cy="290639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30/03/2024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object 26"/>
          <p:cNvSpPr txBox="1"/>
          <p:nvPr/>
        </p:nvSpPr>
        <p:spPr>
          <a:xfrm>
            <a:off x="1942338" y="5713577"/>
            <a:ext cx="4944745" cy="96180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5080" algn="ctr">
              <a:lnSpc>
                <a:spcPts val="3010"/>
              </a:lnSpc>
              <a:spcBef>
                <a:spcPts val="100"/>
              </a:spcBef>
            </a:pPr>
            <a:r>
              <a:rPr sz="2600" b="1" dirty="0">
                <a:solidFill>
                  <a:srgbClr val="001F5F"/>
                </a:solidFill>
                <a:latin typeface="Arial"/>
                <a:cs typeface="Arial"/>
              </a:rPr>
              <a:t>Prof. Sherif </a:t>
            </a:r>
            <a:r>
              <a:rPr sz="2600" b="1" spc="-75" dirty="0">
                <a:solidFill>
                  <a:srgbClr val="001F5F"/>
                </a:solidFill>
                <a:latin typeface="Arial"/>
                <a:cs typeface="Arial"/>
              </a:rPr>
              <a:t>W.</a:t>
            </a:r>
            <a:r>
              <a:rPr sz="2600" b="1" spc="-4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600" b="1" dirty="0">
                <a:solidFill>
                  <a:srgbClr val="001F5F"/>
                </a:solidFill>
                <a:latin typeface="Arial"/>
                <a:cs typeface="Arial"/>
              </a:rPr>
              <a:t>Mansour</a:t>
            </a:r>
            <a:endParaRPr sz="2600" dirty="0">
              <a:latin typeface="Arial"/>
              <a:cs typeface="Arial"/>
            </a:endParaRPr>
          </a:p>
          <a:p>
            <a:pPr marL="12065" marR="5080" algn="ctr">
              <a:lnSpc>
                <a:spcPts val="2050"/>
              </a:lnSpc>
              <a:spcBef>
                <a:spcPts val="150"/>
              </a:spcBef>
            </a:pPr>
            <a:r>
              <a:rPr sz="1900" b="1" spc="-5" dirty="0">
                <a:solidFill>
                  <a:srgbClr val="001F5F"/>
                </a:solidFill>
                <a:latin typeface="Arial"/>
                <a:cs typeface="Arial"/>
              </a:rPr>
              <a:t>Physiology dpt., Mutah School of </a:t>
            </a:r>
            <a:r>
              <a:rPr sz="1900" b="1" spc="-5">
                <a:solidFill>
                  <a:srgbClr val="001F5F"/>
                </a:solidFill>
                <a:latin typeface="Arial"/>
                <a:cs typeface="Arial"/>
              </a:rPr>
              <a:t>medicine  </a:t>
            </a:r>
            <a:r>
              <a:rPr lang="en-US" sz="1900" b="1" spc="-5" smtClean="0">
                <a:solidFill>
                  <a:srgbClr val="001F5F"/>
                </a:solidFill>
                <a:latin typeface="Arial"/>
                <a:cs typeface="Arial"/>
              </a:rPr>
              <a:t>2024</a:t>
            </a:r>
            <a:endParaRPr sz="1900" dirty="0">
              <a:latin typeface="Arial"/>
              <a:cs typeface="Arial"/>
            </a:endParaRPr>
          </a:p>
        </p:txBody>
      </p:sp>
      <p:sp>
        <p:nvSpPr>
          <p:cNvPr id="28" name="object 28"/>
          <p:cNvSpPr/>
          <p:nvPr/>
        </p:nvSpPr>
        <p:spPr>
          <a:xfrm>
            <a:off x="3851275" y="357187"/>
            <a:ext cx="1085850" cy="108108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TextBox 29"/>
          <p:cNvSpPr txBox="1"/>
          <p:nvPr/>
        </p:nvSpPr>
        <p:spPr>
          <a:xfrm>
            <a:off x="1371600" y="2057400"/>
            <a:ext cx="70104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Summation &amp; </a:t>
            </a:r>
            <a:r>
              <a:rPr lang="en-US" sz="4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Tetanization</a:t>
            </a:r>
            <a:endParaRPr lang="en-US" sz="4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676905" y="209804"/>
            <a:ext cx="3860800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spc="-5" dirty="0"/>
              <a:t>The simple muscle</a:t>
            </a:r>
            <a:r>
              <a:rPr sz="2800" spc="-25" dirty="0"/>
              <a:t> </a:t>
            </a:r>
            <a:r>
              <a:rPr sz="2800" spc="-10" dirty="0"/>
              <a:t>twitch</a:t>
            </a:r>
            <a:endParaRPr sz="2800"/>
          </a:p>
        </p:txBody>
      </p:sp>
      <p:sp>
        <p:nvSpPr>
          <p:cNvPr id="3" name="object 3"/>
          <p:cNvSpPr txBox="1"/>
          <p:nvPr/>
        </p:nvSpPr>
        <p:spPr>
          <a:xfrm>
            <a:off x="402742" y="1154328"/>
            <a:ext cx="8417560" cy="2269490"/>
          </a:xfrm>
          <a:prstGeom prst="rect">
            <a:avLst/>
          </a:prstGeom>
        </p:spPr>
        <p:txBody>
          <a:bodyPr vert="horz" wrap="square" lIns="0" tIns="6159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84"/>
              </a:spcBef>
            </a:pP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Definition: It is the response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of </a:t>
            </a: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the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muscle </a:t>
            </a: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to a single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maximal stimulus </a:t>
            </a: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and consists</a:t>
            </a:r>
            <a:r>
              <a:rPr sz="1600" spc="3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of:</a:t>
            </a:r>
            <a:endParaRPr sz="1600">
              <a:latin typeface="Times New Roman"/>
              <a:cs typeface="Times New Roman"/>
            </a:endParaRPr>
          </a:p>
          <a:p>
            <a:pPr marL="233679" indent="-220979">
              <a:lnSpc>
                <a:spcPct val="100000"/>
              </a:lnSpc>
              <a:spcBef>
                <a:spcPts val="380"/>
              </a:spcBef>
              <a:buAutoNum type="arabicParenR"/>
              <a:tabLst>
                <a:tab pos="233679" algn="l"/>
                <a:tab pos="1841500" algn="l"/>
              </a:tabLst>
            </a:pPr>
            <a:r>
              <a:rPr sz="1600" b="1" spc="-5" dirty="0">
                <a:solidFill>
                  <a:srgbClr val="001F5F"/>
                </a:solidFill>
                <a:latin typeface="Times New Roman"/>
                <a:cs typeface="Times New Roman"/>
              </a:rPr>
              <a:t>Latent</a:t>
            </a:r>
            <a:r>
              <a:rPr sz="1600" b="1" spc="1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b="1" spc="-5" dirty="0">
                <a:solidFill>
                  <a:srgbClr val="001F5F"/>
                </a:solidFill>
                <a:latin typeface="Times New Roman"/>
                <a:cs typeface="Times New Roman"/>
              </a:rPr>
              <a:t>period:	</a:t>
            </a: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-It is the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time </a:t>
            </a: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between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time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of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stimulus </a:t>
            </a: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&amp;</a:t>
            </a:r>
            <a:r>
              <a:rPr sz="1600" spc="27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response.</a:t>
            </a:r>
            <a:endParaRPr sz="16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385"/>
              </a:spcBef>
            </a:pP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-About</a:t>
            </a:r>
            <a:r>
              <a:rPr sz="1600" spc="29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0.01</a:t>
            </a:r>
            <a:r>
              <a:rPr sz="1600" spc="29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second</a:t>
            </a:r>
            <a:r>
              <a:rPr sz="1600" spc="30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duration.</a:t>
            </a:r>
            <a:r>
              <a:rPr sz="1600" spc="29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-</a:t>
            </a:r>
            <a:r>
              <a:rPr sz="1600" spc="29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Due</a:t>
            </a:r>
            <a:r>
              <a:rPr sz="1600" spc="28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to:</a:t>
            </a:r>
            <a:r>
              <a:rPr sz="1600" spc="30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1-</a:t>
            </a:r>
            <a:r>
              <a:rPr sz="1600" spc="29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conduction</a:t>
            </a:r>
            <a:r>
              <a:rPr sz="1600" spc="30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of</a:t>
            </a:r>
            <a:r>
              <a:rPr sz="1600" spc="29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impulse</a:t>
            </a:r>
            <a:r>
              <a:rPr sz="1600" spc="31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in</a:t>
            </a:r>
            <a:r>
              <a:rPr sz="1600" spc="29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nerve</a:t>
            </a:r>
            <a:r>
              <a:rPr sz="1600" spc="30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2-</a:t>
            </a:r>
            <a:r>
              <a:rPr sz="1600" spc="29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production</a:t>
            </a:r>
            <a:r>
              <a:rPr sz="1600" spc="30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of</a:t>
            </a:r>
            <a:r>
              <a:rPr sz="1600" spc="29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MEP</a:t>
            </a:r>
            <a:endParaRPr sz="16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potential. 3-conduction of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impulse </a:t>
            </a: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in the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muscle. </a:t>
            </a: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4- contraction and 5- the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time</a:t>
            </a:r>
            <a:r>
              <a:rPr sz="1600" spc="2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of recording.</a:t>
            </a:r>
            <a:endParaRPr sz="1600">
              <a:latin typeface="Times New Roman"/>
              <a:cs typeface="Times New Roman"/>
            </a:endParaRPr>
          </a:p>
          <a:p>
            <a:pPr marL="283845" indent="-221615">
              <a:lnSpc>
                <a:spcPct val="100000"/>
              </a:lnSpc>
              <a:spcBef>
                <a:spcPts val="384"/>
              </a:spcBef>
              <a:buAutoNum type="arabicParenR" startAt="2"/>
              <a:tabLst>
                <a:tab pos="284480" algn="l"/>
              </a:tabLst>
            </a:pPr>
            <a:r>
              <a:rPr sz="1600" b="1" spc="-5" dirty="0">
                <a:solidFill>
                  <a:srgbClr val="001F5F"/>
                </a:solidFill>
                <a:latin typeface="Times New Roman"/>
                <a:cs typeface="Times New Roman"/>
              </a:rPr>
              <a:t>Contraction period</a:t>
            </a: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: during it the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muscle </a:t>
            </a: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contracts either isometrically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or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isotonically.(0.04</a:t>
            </a:r>
            <a:r>
              <a:rPr sz="1600" spc="4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sec.)</a:t>
            </a:r>
            <a:endParaRPr sz="1600">
              <a:latin typeface="Times New Roman"/>
              <a:cs typeface="Times New Roman"/>
            </a:endParaRPr>
          </a:p>
          <a:p>
            <a:pPr marL="283845" indent="-221615">
              <a:lnSpc>
                <a:spcPct val="100000"/>
              </a:lnSpc>
              <a:spcBef>
                <a:spcPts val="380"/>
              </a:spcBef>
              <a:buAutoNum type="arabicParenR" startAt="2"/>
              <a:tabLst>
                <a:tab pos="284480" algn="l"/>
              </a:tabLst>
            </a:pPr>
            <a:r>
              <a:rPr sz="1600" b="1" spc="-5" dirty="0">
                <a:solidFill>
                  <a:srgbClr val="001F5F"/>
                </a:solidFill>
                <a:latin typeface="Times New Roman"/>
                <a:cs typeface="Times New Roman"/>
              </a:rPr>
              <a:t>Relaxation period: </a:t>
            </a: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the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muscle </a:t>
            </a: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relaxed (= 0.05 sec. In isotonic</a:t>
            </a:r>
            <a:r>
              <a:rPr sz="1600" spc="22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relaxation).</a:t>
            </a:r>
            <a:endParaRPr sz="16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385"/>
              </a:spcBef>
            </a:pP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N.B.: The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simple </a:t>
            </a: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muscle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twitch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can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be </a:t>
            </a: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studied in the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nerve </a:t>
            </a: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muscle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preparation (siatic</a:t>
            </a:r>
            <a:r>
              <a:rPr sz="1600" spc="4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– gastrocnemius</a:t>
            </a:r>
            <a:endParaRPr sz="16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frog</a:t>
            </a: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 muscle).</a:t>
            </a:r>
            <a:endParaRPr sz="16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1042987" y="3716337"/>
            <a:ext cx="7345299" cy="302577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38545" y="457200"/>
            <a:ext cx="8662492" cy="2325637"/>
          </a:xfrm>
          <a:prstGeom prst="rect">
            <a:avLst/>
          </a:prstGeom>
        </p:spPr>
        <p:txBody>
          <a:bodyPr vert="horz" wrap="square" lIns="0" tIns="67945" rIns="0" bIns="0" rtlCol="0">
            <a:spAutoFit/>
          </a:bodyPr>
          <a:lstStyle/>
          <a:p>
            <a:pPr marL="12700" algn="just">
              <a:lnSpc>
                <a:spcPct val="100000"/>
              </a:lnSpc>
              <a:spcBef>
                <a:spcPts val="430"/>
              </a:spcBef>
            </a:pPr>
            <a:r>
              <a:rPr lang="en-US" sz="2000" b="1" dirty="0" smtClean="0">
                <a:solidFill>
                  <a:srgbClr val="001F5F"/>
                </a:solidFill>
                <a:latin typeface="Times New Roman"/>
                <a:cs typeface="Times New Roman"/>
              </a:rPr>
              <a:t>-</a:t>
            </a:r>
            <a:r>
              <a:rPr sz="2000" b="1" spc="-15" dirty="0" smtClean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000" b="1" dirty="0">
                <a:solidFill>
                  <a:srgbClr val="001F5F"/>
                </a:solidFill>
                <a:latin typeface="Times New Roman"/>
                <a:cs typeface="Times New Roman"/>
              </a:rPr>
              <a:t>Fatigue:</a:t>
            </a:r>
            <a:endParaRPr sz="2000" dirty="0">
              <a:latin typeface="Times New Roman"/>
              <a:cs typeface="Times New Roman"/>
            </a:endParaRPr>
          </a:p>
          <a:p>
            <a:pPr marL="12700" marR="5080" algn="just">
              <a:lnSpc>
                <a:spcPct val="100000"/>
              </a:lnSpc>
              <a:spcBef>
                <a:spcPts val="434"/>
              </a:spcBef>
              <a:buSzPct val="94444"/>
              <a:buChar char="•"/>
              <a:tabLst>
                <a:tab pos="93980" algn="l"/>
              </a:tabLst>
            </a:pPr>
            <a:r>
              <a:rPr sz="2000" dirty="0">
                <a:solidFill>
                  <a:srgbClr val="001F5F"/>
                </a:solidFill>
                <a:latin typeface="Times New Roman"/>
                <a:cs typeface="Times New Roman"/>
              </a:rPr>
              <a:t>Definition:- It </a:t>
            </a:r>
            <a:r>
              <a:rPr sz="2000" spc="-10" dirty="0">
                <a:solidFill>
                  <a:srgbClr val="001F5F"/>
                </a:solidFill>
                <a:latin typeface="Times New Roman"/>
                <a:cs typeface="Times New Roman"/>
              </a:rPr>
              <a:t>is </a:t>
            </a:r>
            <a:r>
              <a:rPr sz="2000" dirty="0">
                <a:solidFill>
                  <a:srgbClr val="001F5F"/>
                </a:solidFill>
                <a:latin typeface="Times New Roman"/>
                <a:cs typeface="Times New Roman"/>
              </a:rPr>
              <a:t>the </a:t>
            </a:r>
            <a:r>
              <a:rPr sz="2000" spc="-5" dirty="0">
                <a:solidFill>
                  <a:srgbClr val="001F5F"/>
                </a:solidFill>
                <a:latin typeface="Times New Roman"/>
                <a:cs typeface="Times New Roman"/>
              </a:rPr>
              <a:t>gradual decrease </a:t>
            </a:r>
            <a:r>
              <a:rPr sz="2000" dirty="0">
                <a:solidFill>
                  <a:srgbClr val="001F5F"/>
                </a:solidFill>
                <a:latin typeface="Times New Roman"/>
                <a:cs typeface="Times New Roman"/>
              </a:rPr>
              <a:t>in </a:t>
            </a:r>
            <a:r>
              <a:rPr sz="2000" spc="-5" dirty="0">
                <a:solidFill>
                  <a:srgbClr val="001F5F"/>
                </a:solidFill>
                <a:latin typeface="Times New Roman"/>
                <a:cs typeface="Times New Roman"/>
              </a:rPr>
              <a:t>the muscle contraction </a:t>
            </a:r>
            <a:r>
              <a:rPr sz="2000" dirty="0">
                <a:solidFill>
                  <a:srgbClr val="001F5F"/>
                </a:solidFill>
                <a:latin typeface="Times New Roman"/>
                <a:cs typeface="Times New Roman"/>
              </a:rPr>
              <a:t>and prolonged </a:t>
            </a:r>
            <a:r>
              <a:rPr sz="2000" spc="-5" dirty="0">
                <a:solidFill>
                  <a:srgbClr val="001F5F"/>
                </a:solidFill>
                <a:latin typeface="Times New Roman"/>
                <a:cs typeface="Times New Roman"/>
              </a:rPr>
              <a:t>duration </a:t>
            </a:r>
            <a:r>
              <a:rPr sz="2000" spc="-15" dirty="0">
                <a:solidFill>
                  <a:srgbClr val="001F5F"/>
                </a:solidFill>
                <a:latin typeface="Times New Roman"/>
                <a:cs typeface="Times New Roman"/>
              </a:rPr>
              <a:t>of  </a:t>
            </a:r>
            <a:r>
              <a:rPr sz="2000" dirty="0">
                <a:solidFill>
                  <a:srgbClr val="001F5F"/>
                </a:solidFill>
                <a:latin typeface="Times New Roman"/>
                <a:cs typeface="Times New Roman"/>
              </a:rPr>
              <a:t>all phases of </a:t>
            </a:r>
            <a:r>
              <a:rPr sz="2000" spc="-5" dirty="0">
                <a:solidFill>
                  <a:srgbClr val="001F5F"/>
                </a:solidFill>
                <a:latin typeface="Times New Roman"/>
                <a:cs typeface="Times New Roman"/>
              </a:rPr>
              <a:t>the </a:t>
            </a:r>
            <a:r>
              <a:rPr sz="2000" spc="-40" dirty="0">
                <a:solidFill>
                  <a:srgbClr val="001F5F"/>
                </a:solidFill>
                <a:latin typeface="Times New Roman"/>
                <a:cs typeface="Times New Roman"/>
              </a:rPr>
              <a:t>SMT, </a:t>
            </a:r>
            <a:r>
              <a:rPr sz="2000" spc="-5" dirty="0">
                <a:solidFill>
                  <a:srgbClr val="001F5F"/>
                </a:solidFill>
                <a:latin typeface="Times New Roman"/>
                <a:cs typeface="Times New Roman"/>
              </a:rPr>
              <a:t>especially relaxation due </a:t>
            </a:r>
            <a:r>
              <a:rPr sz="2000" dirty="0">
                <a:solidFill>
                  <a:srgbClr val="001F5F"/>
                </a:solidFill>
                <a:latin typeface="Times New Roman"/>
                <a:cs typeface="Times New Roman"/>
              </a:rPr>
              <a:t>to </a:t>
            </a:r>
            <a:r>
              <a:rPr sz="2000" spc="-5" dirty="0">
                <a:solidFill>
                  <a:srgbClr val="001F5F"/>
                </a:solidFill>
                <a:latin typeface="Times New Roman"/>
                <a:cs typeface="Times New Roman"/>
              </a:rPr>
              <a:t>repeated and </a:t>
            </a:r>
            <a:r>
              <a:rPr sz="2000" dirty="0">
                <a:solidFill>
                  <a:srgbClr val="001F5F"/>
                </a:solidFill>
                <a:latin typeface="Times New Roman"/>
                <a:cs typeface="Times New Roman"/>
              </a:rPr>
              <a:t>strong </a:t>
            </a:r>
            <a:r>
              <a:rPr sz="2000" spc="-5" dirty="0">
                <a:solidFill>
                  <a:srgbClr val="001F5F"/>
                </a:solidFill>
                <a:latin typeface="Times New Roman"/>
                <a:cs typeface="Times New Roman"/>
              </a:rPr>
              <a:t>stimulation </a:t>
            </a:r>
            <a:r>
              <a:rPr sz="2000" dirty="0">
                <a:solidFill>
                  <a:srgbClr val="001F5F"/>
                </a:solidFill>
                <a:latin typeface="Times New Roman"/>
                <a:cs typeface="Times New Roman"/>
              </a:rPr>
              <a:t>of the  muscle. • The </a:t>
            </a:r>
            <a:r>
              <a:rPr sz="2000" spc="-5" dirty="0">
                <a:solidFill>
                  <a:srgbClr val="001F5F"/>
                </a:solidFill>
                <a:latin typeface="Times New Roman"/>
                <a:cs typeface="Times New Roman"/>
              </a:rPr>
              <a:t>effect: decrease strength </a:t>
            </a:r>
            <a:r>
              <a:rPr sz="2000" dirty="0">
                <a:solidFill>
                  <a:srgbClr val="001F5F"/>
                </a:solidFill>
                <a:latin typeface="Times New Roman"/>
                <a:cs typeface="Times New Roman"/>
              </a:rPr>
              <a:t>and </a:t>
            </a:r>
            <a:r>
              <a:rPr sz="2000" spc="-5" dirty="0">
                <a:solidFill>
                  <a:srgbClr val="001F5F"/>
                </a:solidFill>
                <a:latin typeface="Times New Roman"/>
                <a:cs typeface="Times New Roman"/>
              </a:rPr>
              <a:t>prolonged </a:t>
            </a:r>
            <a:r>
              <a:rPr sz="2000" dirty="0">
                <a:solidFill>
                  <a:srgbClr val="001F5F"/>
                </a:solidFill>
                <a:latin typeface="Times New Roman"/>
                <a:cs typeface="Times New Roman"/>
              </a:rPr>
              <a:t>duration of contraction </a:t>
            </a:r>
            <a:r>
              <a:rPr sz="2000" spc="-5" dirty="0">
                <a:solidFill>
                  <a:srgbClr val="001F5F"/>
                </a:solidFill>
                <a:latin typeface="Times New Roman"/>
                <a:cs typeface="Times New Roman"/>
              </a:rPr>
              <a:t>and  </a:t>
            </a:r>
            <a:r>
              <a:rPr sz="2000" dirty="0">
                <a:solidFill>
                  <a:srgbClr val="001F5F"/>
                </a:solidFill>
                <a:latin typeface="Times New Roman"/>
                <a:cs typeface="Times New Roman"/>
              </a:rPr>
              <a:t>incomplete or absent</a:t>
            </a:r>
            <a:r>
              <a:rPr sz="2000" spc="-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001F5F"/>
                </a:solidFill>
                <a:latin typeface="Times New Roman"/>
                <a:cs typeface="Times New Roman"/>
              </a:rPr>
              <a:t>relaxation</a:t>
            </a:r>
            <a:endParaRPr sz="2000" dirty="0">
              <a:latin typeface="Times New Roman"/>
              <a:cs typeface="Times New Roman"/>
            </a:endParaRPr>
          </a:p>
          <a:p>
            <a:pPr marL="93345" indent="-81280" algn="just">
              <a:lnSpc>
                <a:spcPct val="100000"/>
              </a:lnSpc>
              <a:spcBef>
                <a:spcPts val="434"/>
              </a:spcBef>
              <a:buSzPct val="94444"/>
              <a:buChar char="•"/>
              <a:tabLst>
                <a:tab pos="93980" algn="l"/>
              </a:tabLst>
            </a:pPr>
            <a:r>
              <a:rPr sz="2000" dirty="0">
                <a:solidFill>
                  <a:srgbClr val="001F5F"/>
                </a:solidFill>
                <a:latin typeface="Times New Roman"/>
                <a:cs typeface="Times New Roman"/>
              </a:rPr>
              <a:t>The</a:t>
            </a:r>
            <a:r>
              <a:rPr sz="2000" spc="10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001F5F"/>
                </a:solidFill>
                <a:latin typeface="Times New Roman"/>
                <a:cs typeface="Times New Roman"/>
              </a:rPr>
              <a:t>cause</a:t>
            </a:r>
            <a:r>
              <a:rPr sz="2000" spc="10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000" spc="-5" dirty="0">
                <a:solidFill>
                  <a:srgbClr val="001F5F"/>
                </a:solidFill>
                <a:latin typeface="Times New Roman"/>
                <a:cs typeface="Times New Roman"/>
              </a:rPr>
              <a:t>of</a:t>
            </a:r>
            <a:r>
              <a:rPr sz="2000" spc="9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000" b="1" spc="-5" dirty="0">
                <a:solidFill>
                  <a:srgbClr val="001F5F"/>
                </a:solidFill>
                <a:latin typeface="Times New Roman"/>
                <a:cs typeface="Times New Roman"/>
              </a:rPr>
              <a:t>fatigue</a:t>
            </a:r>
            <a:r>
              <a:rPr sz="2000" spc="-5" dirty="0">
                <a:solidFill>
                  <a:srgbClr val="001F5F"/>
                </a:solidFill>
                <a:latin typeface="Times New Roman"/>
                <a:cs typeface="Times New Roman"/>
              </a:rPr>
              <a:t>:</a:t>
            </a:r>
            <a:r>
              <a:rPr sz="2000" spc="9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001F5F"/>
                </a:solidFill>
                <a:latin typeface="Times New Roman"/>
                <a:cs typeface="Times New Roman"/>
              </a:rPr>
              <a:t>-</a:t>
            </a:r>
            <a:r>
              <a:rPr sz="2000" spc="20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000" spc="-5" dirty="0">
                <a:solidFill>
                  <a:srgbClr val="001F5F"/>
                </a:solidFill>
                <a:latin typeface="Times New Roman"/>
                <a:cs typeface="Times New Roman"/>
              </a:rPr>
              <a:t>In</a:t>
            </a:r>
            <a:r>
              <a:rPr sz="2000" spc="9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000" spc="-5" dirty="0">
                <a:solidFill>
                  <a:srgbClr val="001F5F"/>
                </a:solidFill>
                <a:latin typeface="Times New Roman"/>
                <a:cs typeface="Times New Roman"/>
              </a:rPr>
              <a:t>case</a:t>
            </a:r>
            <a:r>
              <a:rPr sz="2000" spc="8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000" spc="-5" dirty="0">
                <a:solidFill>
                  <a:srgbClr val="001F5F"/>
                </a:solidFill>
                <a:latin typeface="Times New Roman"/>
                <a:cs typeface="Times New Roman"/>
              </a:rPr>
              <a:t>of</a:t>
            </a:r>
            <a:r>
              <a:rPr sz="2000" spc="10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000" b="1" spc="-10" dirty="0">
                <a:solidFill>
                  <a:srgbClr val="001F5F"/>
                </a:solidFill>
                <a:latin typeface="Times New Roman"/>
                <a:cs typeface="Times New Roman"/>
              </a:rPr>
              <a:t>indirect</a:t>
            </a:r>
            <a:r>
              <a:rPr sz="2000" b="1" spc="11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000" spc="-5" dirty="0">
                <a:solidFill>
                  <a:srgbClr val="001F5F"/>
                </a:solidFill>
                <a:latin typeface="Times New Roman"/>
                <a:cs typeface="Times New Roman"/>
              </a:rPr>
              <a:t>stimulation</a:t>
            </a:r>
            <a:r>
              <a:rPr sz="2000" spc="10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000" spc="-5" dirty="0">
                <a:solidFill>
                  <a:srgbClr val="001F5F"/>
                </a:solidFill>
                <a:latin typeface="Times New Roman"/>
                <a:cs typeface="Times New Roman"/>
              </a:rPr>
              <a:t>(via</a:t>
            </a:r>
            <a:r>
              <a:rPr sz="2000" spc="10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001F5F"/>
                </a:solidFill>
                <a:latin typeface="Times New Roman"/>
                <a:cs typeface="Times New Roman"/>
              </a:rPr>
              <a:t>stimulation</a:t>
            </a:r>
            <a:r>
              <a:rPr sz="2000" spc="9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000" spc="-5" dirty="0">
                <a:solidFill>
                  <a:srgbClr val="001F5F"/>
                </a:solidFill>
                <a:latin typeface="Times New Roman"/>
                <a:cs typeface="Times New Roman"/>
              </a:rPr>
              <a:t>of</a:t>
            </a:r>
            <a:r>
              <a:rPr sz="2000" spc="9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000" spc="-5" dirty="0">
                <a:solidFill>
                  <a:srgbClr val="001F5F"/>
                </a:solidFill>
                <a:latin typeface="Times New Roman"/>
                <a:cs typeface="Times New Roman"/>
              </a:rPr>
              <a:t>its</a:t>
            </a:r>
            <a:r>
              <a:rPr sz="2000" spc="10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000" spc="-5" dirty="0">
                <a:solidFill>
                  <a:srgbClr val="001F5F"/>
                </a:solidFill>
                <a:latin typeface="Times New Roman"/>
                <a:cs typeface="Times New Roman"/>
              </a:rPr>
              <a:t>motor</a:t>
            </a:r>
            <a:r>
              <a:rPr sz="2000" spc="10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000" spc="-5" dirty="0">
                <a:solidFill>
                  <a:srgbClr val="001F5F"/>
                </a:solidFill>
                <a:latin typeface="Times New Roman"/>
                <a:cs typeface="Times New Roman"/>
              </a:rPr>
              <a:t>nerve</a:t>
            </a:r>
            <a:r>
              <a:rPr sz="2000" spc="-5" dirty="0" smtClean="0">
                <a:solidFill>
                  <a:srgbClr val="001F5F"/>
                </a:solidFill>
                <a:latin typeface="Times New Roman"/>
                <a:cs typeface="Times New Roman"/>
              </a:rPr>
              <a:t>)</a:t>
            </a:r>
            <a:r>
              <a:rPr lang="en-US" sz="2000" spc="-5" dirty="0" smtClean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000" spc="-5" dirty="0" smtClean="0">
                <a:solidFill>
                  <a:srgbClr val="001F5F"/>
                </a:solidFill>
                <a:latin typeface="Times New Roman"/>
                <a:cs typeface="Times New Roman"/>
              </a:rPr>
              <a:t>is </a:t>
            </a:r>
            <a:r>
              <a:rPr sz="2000" dirty="0">
                <a:solidFill>
                  <a:srgbClr val="001F5F"/>
                </a:solidFill>
                <a:latin typeface="Times New Roman"/>
                <a:cs typeface="Times New Roman"/>
              </a:rPr>
              <a:t>the gradual exhaustion of </a:t>
            </a:r>
            <a:r>
              <a:rPr sz="2000" spc="-5" dirty="0">
                <a:solidFill>
                  <a:srgbClr val="001F5F"/>
                </a:solidFill>
                <a:latin typeface="Times New Roman"/>
                <a:cs typeface="Times New Roman"/>
              </a:rPr>
              <a:t>Ach </a:t>
            </a:r>
            <a:r>
              <a:rPr sz="2000" dirty="0">
                <a:solidFill>
                  <a:srgbClr val="001F5F"/>
                </a:solidFill>
                <a:latin typeface="Times New Roman"/>
                <a:cs typeface="Times New Roman"/>
              </a:rPr>
              <a:t>at the</a:t>
            </a:r>
            <a:r>
              <a:rPr sz="2000" spc="-114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2000" spc="-55" dirty="0">
                <a:solidFill>
                  <a:srgbClr val="001F5F"/>
                </a:solidFill>
                <a:latin typeface="Times New Roman"/>
                <a:cs typeface="Times New Roman"/>
              </a:rPr>
              <a:t>MEP.</a:t>
            </a:r>
            <a:endParaRPr sz="2000" dirty="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36850" y="3048000"/>
            <a:ext cx="7708097" cy="122341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1800" spc="-5" dirty="0">
                <a:solidFill>
                  <a:srgbClr val="001F5F"/>
                </a:solidFill>
                <a:latin typeface="Times New Roman"/>
                <a:cs typeface="Times New Roman"/>
              </a:rPr>
              <a:t>-Also </a:t>
            </a:r>
            <a:r>
              <a:rPr sz="1800" b="1" spc="-5" dirty="0">
                <a:solidFill>
                  <a:srgbClr val="001F5F"/>
                </a:solidFill>
                <a:latin typeface="Times New Roman"/>
                <a:cs typeface="Times New Roman"/>
              </a:rPr>
              <a:t>direct </a:t>
            </a:r>
            <a:r>
              <a:rPr sz="1800" spc="-5" dirty="0">
                <a:solidFill>
                  <a:srgbClr val="001F5F"/>
                </a:solidFill>
                <a:latin typeface="Times New Roman"/>
                <a:cs typeface="Times New Roman"/>
              </a:rPr>
              <a:t>stimulation </a:t>
            </a:r>
            <a:r>
              <a:rPr sz="1800" dirty="0">
                <a:solidFill>
                  <a:srgbClr val="001F5F"/>
                </a:solidFill>
                <a:latin typeface="Times New Roman"/>
                <a:cs typeface="Times New Roman"/>
              </a:rPr>
              <a:t>of the </a:t>
            </a:r>
            <a:r>
              <a:rPr sz="1800" spc="-5" dirty="0">
                <a:solidFill>
                  <a:srgbClr val="001F5F"/>
                </a:solidFill>
                <a:latin typeface="Times New Roman"/>
                <a:cs typeface="Times New Roman"/>
              </a:rPr>
              <a:t>muscle </a:t>
            </a:r>
            <a:r>
              <a:rPr sz="1800" spc="-10" dirty="0">
                <a:solidFill>
                  <a:srgbClr val="001F5F"/>
                </a:solidFill>
                <a:latin typeface="Times New Roman"/>
                <a:cs typeface="Times New Roman"/>
              </a:rPr>
              <a:t>may </a:t>
            </a:r>
            <a:r>
              <a:rPr sz="1800" spc="-5" dirty="0">
                <a:solidFill>
                  <a:srgbClr val="001F5F"/>
                </a:solidFill>
                <a:latin typeface="Times New Roman"/>
                <a:cs typeface="Times New Roman"/>
              </a:rPr>
              <a:t>lead </a:t>
            </a:r>
            <a:r>
              <a:rPr sz="1800" dirty="0">
                <a:solidFill>
                  <a:srgbClr val="001F5F"/>
                </a:solidFill>
                <a:latin typeface="Times New Roman"/>
                <a:cs typeface="Times New Roman"/>
              </a:rPr>
              <a:t>to </a:t>
            </a:r>
            <a:r>
              <a:rPr sz="1800" b="1" spc="-5" dirty="0">
                <a:solidFill>
                  <a:srgbClr val="001F5F"/>
                </a:solidFill>
                <a:latin typeface="Times New Roman"/>
                <a:cs typeface="Times New Roman"/>
              </a:rPr>
              <a:t>fatigue</a:t>
            </a:r>
            <a:r>
              <a:rPr sz="1800" spc="-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001F5F"/>
                </a:solidFill>
                <a:latin typeface="Times New Roman"/>
                <a:cs typeface="Times New Roman"/>
              </a:rPr>
              <a:t>due to </a:t>
            </a:r>
            <a:r>
              <a:rPr lang="en-US" sz="1800" dirty="0" smtClean="0">
                <a:solidFill>
                  <a:srgbClr val="001F5F"/>
                </a:solidFill>
                <a:latin typeface="Times New Roman"/>
                <a:cs typeface="Times New Roman"/>
              </a:rPr>
              <a:t>depletion of</a:t>
            </a:r>
            <a:r>
              <a:rPr sz="1800" dirty="0" smtClean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001F5F"/>
                </a:solidFill>
                <a:latin typeface="Times New Roman"/>
                <a:cs typeface="Times New Roman"/>
              </a:rPr>
              <a:t>sources </a:t>
            </a:r>
            <a:r>
              <a:rPr sz="1800" spc="-45" dirty="0">
                <a:solidFill>
                  <a:srgbClr val="001F5F"/>
                </a:solidFill>
                <a:latin typeface="Times New Roman"/>
                <a:cs typeface="Times New Roman"/>
              </a:rPr>
              <a:t>(ATP) </a:t>
            </a:r>
            <a:r>
              <a:rPr sz="1800" dirty="0">
                <a:solidFill>
                  <a:srgbClr val="001F5F"/>
                </a:solidFill>
                <a:latin typeface="Times New Roman"/>
                <a:cs typeface="Times New Roman"/>
              </a:rPr>
              <a:t>or accumulation of</a:t>
            </a:r>
            <a:r>
              <a:rPr sz="1800" spc="3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001F5F"/>
                </a:solidFill>
                <a:latin typeface="Times New Roman"/>
                <a:cs typeface="Times New Roman"/>
              </a:rPr>
              <a:t>metabolites.</a:t>
            </a:r>
            <a:endParaRPr sz="1800" dirty="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430"/>
              </a:spcBef>
            </a:pPr>
            <a:r>
              <a:rPr sz="1800" dirty="0">
                <a:solidFill>
                  <a:srgbClr val="001F5F"/>
                </a:solidFill>
                <a:latin typeface="Times New Roman"/>
                <a:cs typeface="Times New Roman"/>
              </a:rPr>
              <a:t>- </a:t>
            </a:r>
            <a:r>
              <a:rPr sz="1800" spc="-5" dirty="0">
                <a:solidFill>
                  <a:srgbClr val="001F5F"/>
                </a:solidFill>
                <a:latin typeface="Times New Roman"/>
                <a:cs typeface="Times New Roman"/>
              </a:rPr>
              <a:t>In </a:t>
            </a:r>
            <a:r>
              <a:rPr sz="1800" dirty="0">
                <a:solidFill>
                  <a:srgbClr val="001F5F"/>
                </a:solidFill>
                <a:latin typeface="Times New Roman"/>
                <a:cs typeface="Times New Roman"/>
              </a:rPr>
              <a:t>living </a:t>
            </a:r>
            <a:r>
              <a:rPr sz="1800" spc="-5" dirty="0">
                <a:solidFill>
                  <a:srgbClr val="001F5F"/>
                </a:solidFill>
                <a:latin typeface="Times New Roman"/>
                <a:cs typeface="Times New Roman"/>
              </a:rPr>
              <a:t>muscle </a:t>
            </a:r>
            <a:r>
              <a:rPr sz="1800" dirty="0">
                <a:solidFill>
                  <a:srgbClr val="001F5F"/>
                </a:solidFill>
                <a:latin typeface="Times New Roman"/>
                <a:cs typeface="Times New Roman"/>
              </a:rPr>
              <a:t>(after exercise), </a:t>
            </a:r>
            <a:r>
              <a:rPr sz="1800" b="1" spc="-5" dirty="0">
                <a:solidFill>
                  <a:srgbClr val="001F5F"/>
                </a:solidFill>
                <a:latin typeface="Times New Roman"/>
                <a:cs typeface="Times New Roman"/>
              </a:rPr>
              <a:t>fatigue </a:t>
            </a:r>
            <a:r>
              <a:rPr sz="1800" dirty="0">
                <a:solidFill>
                  <a:srgbClr val="001F5F"/>
                </a:solidFill>
                <a:latin typeface="Times New Roman"/>
                <a:cs typeface="Times New Roman"/>
              </a:rPr>
              <a:t>is caused</a:t>
            </a:r>
            <a:r>
              <a:rPr sz="1800" spc="-4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800" spc="5" dirty="0" smtClean="0">
                <a:solidFill>
                  <a:srgbClr val="001F5F"/>
                </a:solidFill>
                <a:latin typeface="Times New Roman"/>
                <a:cs typeface="Times New Roman"/>
              </a:rPr>
              <a:t>by: exhaustion</a:t>
            </a:r>
            <a:r>
              <a:rPr lang="en-US" spc="5" dirty="0" smtClean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lang="en-US" spc="5" dirty="0">
                <a:solidFill>
                  <a:srgbClr val="001F5F"/>
                </a:solidFill>
                <a:latin typeface="Times New Roman"/>
                <a:cs typeface="Times New Roman"/>
              </a:rPr>
              <a:t>of energy</a:t>
            </a:r>
          </a:p>
          <a:p>
            <a:pPr marL="12700">
              <a:lnSpc>
                <a:spcPct val="100000"/>
              </a:lnSpc>
              <a:spcBef>
                <a:spcPts val="430"/>
              </a:spcBef>
            </a:pPr>
            <a:endParaRPr sz="1800" dirty="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43777" y="4508866"/>
            <a:ext cx="8557260" cy="1287780"/>
          </a:xfrm>
          <a:prstGeom prst="rect">
            <a:avLst/>
          </a:prstGeom>
        </p:spPr>
        <p:txBody>
          <a:bodyPr vert="horz" wrap="square" lIns="0" tIns="67310" rIns="0" bIns="0" rtlCol="0">
            <a:spAutoFit/>
          </a:bodyPr>
          <a:lstStyle/>
          <a:p>
            <a:pPr marL="182880">
              <a:lnSpc>
                <a:spcPct val="100000"/>
              </a:lnSpc>
              <a:spcBef>
                <a:spcPts val="530"/>
              </a:spcBef>
              <a:tabLst>
                <a:tab pos="4648835" algn="l"/>
              </a:tabLst>
            </a:pPr>
            <a:r>
              <a:rPr sz="1800" spc="-5" dirty="0" smtClean="0">
                <a:solidFill>
                  <a:srgbClr val="001F5F"/>
                </a:solidFill>
                <a:latin typeface="Times New Roman"/>
                <a:cs typeface="Times New Roman"/>
              </a:rPr>
              <a:t>1</a:t>
            </a:r>
            <a:r>
              <a:rPr lang="en-US" sz="1800" spc="-5" dirty="0" smtClean="0">
                <a:solidFill>
                  <a:srgbClr val="001F5F"/>
                </a:solidFill>
                <a:latin typeface="Times New Roman"/>
                <a:cs typeface="Times New Roman"/>
              </a:rPr>
              <a:t>-</a:t>
            </a:r>
            <a:r>
              <a:rPr sz="1800" spc="-5" dirty="0" smtClean="0">
                <a:solidFill>
                  <a:srgbClr val="001F5F"/>
                </a:solidFill>
                <a:latin typeface="Times New Roman"/>
                <a:cs typeface="Times New Roman"/>
              </a:rPr>
              <a:t>Decrease </a:t>
            </a:r>
            <a:r>
              <a:rPr sz="1800" dirty="0">
                <a:solidFill>
                  <a:srgbClr val="001F5F"/>
                </a:solidFill>
                <a:latin typeface="Times New Roman"/>
                <a:cs typeface="Times New Roman"/>
              </a:rPr>
              <a:t>blood supply to</a:t>
            </a:r>
            <a:r>
              <a:rPr sz="1800" spc="2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001F5F"/>
                </a:solidFill>
                <a:latin typeface="Times New Roman"/>
                <a:cs typeface="Times New Roman"/>
              </a:rPr>
              <a:t>the</a:t>
            </a:r>
            <a:r>
              <a:rPr sz="1800" spc="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001F5F"/>
                </a:solidFill>
                <a:latin typeface="Times New Roman"/>
                <a:cs typeface="Times New Roman"/>
              </a:rPr>
              <a:t>muscle.	</a:t>
            </a:r>
            <a:r>
              <a:rPr sz="1800" spc="-5" dirty="0" smtClean="0">
                <a:solidFill>
                  <a:srgbClr val="001F5F"/>
                </a:solidFill>
                <a:latin typeface="Times New Roman"/>
                <a:cs typeface="Times New Roman"/>
              </a:rPr>
              <a:t>2</a:t>
            </a:r>
            <a:r>
              <a:rPr lang="en-US" sz="1800" spc="-5" dirty="0" smtClean="0">
                <a:solidFill>
                  <a:srgbClr val="001F5F"/>
                </a:solidFill>
                <a:latin typeface="Times New Roman"/>
                <a:cs typeface="Times New Roman"/>
              </a:rPr>
              <a:t>-</a:t>
            </a:r>
            <a:r>
              <a:rPr sz="1800" spc="-5" dirty="0" smtClean="0">
                <a:solidFill>
                  <a:srgbClr val="001F5F"/>
                </a:solidFill>
                <a:latin typeface="Times New Roman"/>
                <a:cs typeface="Times New Roman"/>
              </a:rPr>
              <a:t>Decrease </a:t>
            </a:r>
            <a:r>
              <a:rPr sz="1800" spc="-10" dirty="0">
                <a:solidFill>
                  <a:srgbClr val="001F5F"/>
                </a:solidFill>
                <a:latin typeface="Times New Roman"/>
                <a:cs typeface="Times New Roman"/>
              </a:rPr>
              <a:t>energy</a:t>
            </a:r>
            <a:r>
              <a:rPr sz="1800" spc="-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001F5F"/>
                </a:solidFill>
                <a:latin typeface="Times New Roman"/>
                <a:cs typeface="Times New Roman"/>
              </a:rPr>
              <a:t>sources.</a:t>
            </a:r>
            <a:endParaRPr sz="1800" dirty="0">
              <a:latin typeface="Times New Roman"/>
              <a:cs typeface="Times New Roman"/>
            </a:endParaRPr>
          </a:p>
          <a:p>
            <a:pPr marL="182880">
              <a:lnSpc>
                <a:spcPct val="100000"/>
              </a:lnSpc>
              <a:spcBef>
                <a:spcPts val="434"/>
              </a:spcBef>
            </a:pPr>
            <a:r>
              <a:rPr sz="1800" dirty="0" smtClean="0">
                <a:solidFill>
                  <a:srgbClr val="001F5F"/>
                </a:solidFill>
                <a:latin typeface="Times New Roman"/>
                <a:cs typeface="Times New Roman"/>
              </a:rPr>
              <a:t>3</a:t>
            </a:r>
            <a:r>
              <a:rPr lang="en-US" sz="1800" dirty="0" smtClean="0">
                <a:solidFill>
                  <a:srgbClr val="001F5F"/>
                </a:solidFill>
                <a:latin typeface="Times New Roman"/>
                <a:cs typeface="Times New Roman"/>
              </a:rPr>
              <a:t>-</a:t>
            </a:r>
            <a:r>
              <a:rPr sz="1800" dirty="0" smtClean="0">
                <a:solidFill>
                  <a:srgbClr val="001F5F"/>
                </a:solidFill>
                <a:latin typeface="Times New Roman"/>
                <a:cs typeface="Times New Roman"/>
              </a:rPr>
              <a:t>Accumulation </a:t>
            </a:r>
            <a:r>
              <a:rPr sz="1800" dirty="0">
                <a:solidFill>
                  <a:srgbClr val="001F5F"/>
                </a:solidFill>
                <a:latin typeface="Times New Roman"/>
                <a:cs typeface="Times New Roman"/>
              </a:rPr>
              <a:t>of metabolites which </a:t>
            </a:r>
            <a:r>
              <a:rPr sz="1800" spc="-5" dirty="0">
                <a:solidFill>
                  <a:srgbClr val="001F5F"/>
                </a:solidFill>
                <a:latin typeface="Times New Roman"/>
                <a:cs typeface="Times New Roman"/>
              </a:rPr>
              <a:t>depress </a:t>
            </a:r>
            <a:r>
              <a:rPr sz="1800" dirty="0">
                <a:solidFill>
                  <a:srgbClr val="001F5F"/>
                </a:solidFill>
                <a:latin typeface="Times New Roman"/>
                <a:cs typeface="Times New Roman"/>
              </a:rPr>
              <a:t>the brain and spinal </a:t>
            </a:r>
            <a:r>
              <a:rPr sz="1800" dirty="0" smtClean="0">
                <a:solidFill>
                  <a:srgbClr val="001F5F"/>
                </a:solidFill>
                <a:latin typeface="Times New Roman"/>
                <a:cs typeface="Times New Roman"/>
              </a:rPr>
              <a:t>cord</a:t>
            </a:r>
            <a:r>
              <a:rPr lang="en-US" sz="1800" dirty="0" smtClean="0">
                <a:solidFill>
                  <a:srgbClr val="001F5F"/>
                </a:solidFill>
                <a:latin typeface="Times New Roman"/>
                <a:cs typeface="Times New Roman"/>
              </a:rPr>
              <a:t>,</a:t>
            </a:r>
            <a:r>
              <a:rPr sz="1800" dirty="0" smtClean="0">
                <a:solidFill>
                  <a:srgbClr val="001F5F"/>
                </a:solidFill>
                <a:latin typeface="Times New Roman"/>
                <a:cs typeface="Times New Roman"/>
              </a:rPr>
              <a:t> central</a:t>
            </a:r>
            <a:r>
              <a:rPr sz="1800" spc="-65" dirty="0" smtClean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800" spc="-5" dirty="0" smtClean="0">
                <a:solidFill>
                  <a:srgbClr val="001F5F"/>
                </a:solidFill>
                <a:latin typeface="Times New Roman"/>
                <a:cs typeface="Times New Roman"/>
              </a:rPr>
              <a:t>effect.</a:t>
            </a:r>
            <a:endParaRPr sz="1800" dirty="0">
              <a:latin typeface="Times New Roman"/>
              <a:cs typeface="Times New Roman"/>
            </a:endParaRPr>
          </a:p>
          <a:p>
            <a:pPr marL="70485">
              <a:lnSpc>
                <a:spcPct val="100000"/>
              </a:lnSpc>
              <a:spcBef>
                <a:spcPts val="430"/>
              </a:spcBef>
            </a:pPr>
            <a:r>
              <a:rPr sz="1800" dirty="0">
                <a:solidFill>
                  <a:srgbClr val="001F5F"/>
                </a:solidFill>
                <a:latin typeface="Times New Roman"/>
                <a:cs typeface="Times New Roman"/>
              </a:rPr>
              <a:t>- </a:t>
            </a:r>
            <a:r>
              <a:rPr sz="1800" b="1" spc="-5" dirty="0">
                <a:solidFill>
                  <a:srgbClr val="001F5F"/>
                </a:solidFill>
                <a:latin typeface="Times New Roman"/>
                <a:cs typeface="Times New Roman"/>
              </a:rPr>
              <a:t>Contracture </a:t>
            </a:r>
            <a:r>
              <a:rPr sz="1800" spc="-10" dirty="0">
                <a:solidFill>
                  <a:srgbClr val="001F5F"/>
                </a:solidFill>
                <a:latin typeface="Times New Roman"/>
                <a:cs typeface="Times New Roman"/>
              </a:rPr>
              <a:t>may </a:t>
            </a:r>
            <a:r>
              <a:rPr sz="1800" spc="-5" dirty="0">
                <a:solidFill>
                  <a:srgbClr val="001F5F"/>
                </a:solidFill>
                <a:latin typeface="Times New Roman"/>
                <a:cs typeface="Times New Roman"/>
              </a:rPr>
              <a:t>occur </a:t>
            </a:r>
            <a:r>
              <a:rPr sz="1800" dirty="0">
                <a:solidFill>
                  <a:srgbClr val="001F5F"/>
                </a:solidFill>
                <a:latin typeface="Times New Roman"/>
                <a:cs typeface="Times New Roman"/>
              </a:rPr>
              <a:t>with </a:t>
            </a:r>
            <a:r>
              <a:rPr sz="1800" spc="-5" dirty="0">
                <a:solidFill>
                  <a:srgbClr val="001F5F"/>
                </a:solidFill>
                <a:latin typeface="Times New Roman"/>
                <a:cs typeface="Times New Roman"/>
              </a:rPr>
              <a:t>fatigue </a:t>
            </a:r>
            <a:r>
              <a:rPr sz="1800" dirty="0">
                <a:solidFill>
                  <a:srgbClr val="001F5F"/>
                </a:solidFill>
                <a:latin typeface="Times New Roman"/>
                <a:cs typeface="Times New Roman"/>
              </a:rPr>
              <a:t>due to </a:t>
            </a:r>
            <a:r>
              <a:rPr sz="1800" spc="-5" dirty="0">
                <a:solidFill>
                  <a:srgbClr val="001F5F"/>
                </a:solidFill>
                <a:latin typeface="Times New Roman"/>
                <a:cs typeface="Times New Roman"/>
              </a:rPr>
              <a:t>decrease </a:t>
            </a:r>
            <a:r>
              <a:rPr sz="1800" dirty="0">
                <a:solidFill>
                  <a:srgbClr val="001F5F"/>
                </a:solidFill>
                <a:latin typeface="Times New Roman"/>
                <a:cs typeface="Times New Roman"/>
              </a:rPr>
              <a:t>in </a:t>
            </a:r>
            <a:r>
              <a:rPr sz="1800" spc="-75" dirty="0">
                <a:solidFill>
                  <a:srgbClr val="001F5F"/>
                </a:solidFill>
                <a:latin typeface="Times New Roman"/>
                <a:cs typeface="Times New Roman"/>
              </a:rPr>
              <a:t>ATP </a:t>
            </a:r>
            <a:r>
              <a:rPr sz="1800" dirty="0">
                <a:solidFill>
                  <a:srgbClr val="001F5F"/>
                </a:solidFill>
                <a:latin typeface="Times New Roman"/>
                <a:cs typeface="Times New Roman"/>
              </a:rPr>
              <a:t>required for</a:t>
            </a:r>
            <a:r>
              <a:rPr sz="1800" spc="7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800" spc="-5" dirty="0">
                <a:solidFill>
                  <a:srgbClr val="001F5F"/>
                </a:solidFill>
                <a:latin typeface="Times New Roman"/>
                <a:cs typeface="Times New Roman"/>
              </a:rPr>
              <a:t>separation</a:t>
            </a:r>
            <a:endParaRPr sz="1800" dirty="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800" dirty="0">
                <a:solidFill>
                  <a:srgbClr val="001F5F"/>
                </a:solidFill>
                <a:latin typeface="Times New Roman"/>
                <a:cs typeface="Times New Roman"/>
              </a:rPr>
              <a:t>between the thin and thick </a:t>
            </a:r>
            <a:r>
              <a:rPr sz="1800" spc="-5" dirty="0">
                <a:solidFill>
                  <a:srgbClr val="001F5F"/>
                </a:solidFill>
                <a:latin typeface="Times New Roman"/>
                <a:cs typeface="Times New Roman"/>
              </a:rPr>
              <a:t>filaments </a:t>
            </a:r>
            <a:r>
              <a:rPr sz="1800" dirty="0">
                <a:solidFill>
                  <a:srgbClr val="001F5F"/>
                </a:solidFill>
                <a:latin typeface="Times New Roman"/>
                <a:cs typeface="Times New Roman"/>
              </a:rPr>
              <a:t>and </a:t>
            </a:r>
            <a:r>
              <a:rPr sz="1800" spc="-5" dirty="0">
                <a:solidFill>
                  <a:srgbClr val="001F5F"/>
                </a:solidFill>
                <a:latin typeface="Times New Roman"/>
                <a:cs typeface="Times New Roman"/>
              </a:rPr>
              <a:t>muscle</a:t>
            </a:r>
            <a:r>
              <a:rPr sz="1800" spc="-4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001F5F"/>
                </a:solidFill>
                <a:latin typeface="Times New Roman"/>
                <a:cs typeface="Times New Roman"/>
              </a:rPr>
              <a:t>relaxation.</a:t>
            </a:r>
            <a:endParaRPr sz="18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14655" y="141223"/>
            <a:ext cx="352044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 smtClean="0"/>
              <a:t>- </a:t>
            </a:r>
            <a:r>
              <a:rPr sz="1800" spc="-10" dirty="0"/>
              <a:t>Stair-case </a:t>
            </a:r>
            <a:r>
              <a:rPr sz="1800" spc="-25" dirty="0"/>
              <a:t>(Treppe)</a:t>
            </a:r>
            <a:r>
              <a:rPr sz="1800" spc="5" dirty="0"/>
              <a:t> </a:t>
            </a:r>
            <a:r>
              <a:rPr sz="1800" spc="-5" dirty="0"/>
              <a:t>phenomenon:</a:t>
            </a:r>
            <a:endParaRPr sz="1800" dirty="0"/>
          </a:p>
        </p:txBody>
      </p:sp>
      <p:sp>
        <p:nvSpPr>
          <p:cNvPr id="3" name="object 3"/>
          <p:cNvSpPr txBox="1"/>
          <p:nvPr/>
        </p:nvSpPr>
        <p:spPr>
          <a:xfrm>
            <a:off x="258267" y="413941"/>
            <a:ext cx="8555990" cy="2308860"/>
          </a:xfrm>
          <a:prstGeom prst="rect">
            <a:avLst/>
          </a:prstGeom>
        </p:spPr>
        <p:txBody>
          <a:bodyPr vert="horz" wrap="square" lIns="0" tIns="6921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45"/>
              </a:spcBef>
            </a:pPr>
            <a:r>
              <a:rPr sz="1800" b="1" spc="-5" dirty="0">
                <a:solidFill>
                  <a:srgbClr val="001F5F"/>
                </a:solidFill>
                <a:latin typeface="Times New Roman"/>
                <a:cs typeface="Times New Roman"/>
              </a:rPr>
              <a:t>-</a:t>
            </a: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It occurs in the skeletal and cardiac</a:t>
            </a:r>
            <a:r>
              <a:rPr sz="1600" spc="13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muscle.</a:t>
            </a:r>
            <a:endParaRPr sz="1600" dirty="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390"/>
              </a:spcBef>
            </a:pP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-It is a gradual increase in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muscle </a:t>
            </a: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contraction until</a:t>
            </a:r>
            <a:r>
              <a:rPr sz="1600" spc="24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plateau.</a:t>
            </a:r>
            <a:endParaRPr sz="1600" dirty="0">
              <a:latin typeface="Times New Roman"/>
              <a:cs typeface="Times New Roman"/>
            </a:endParaRPr>
          </a:p>
          <a:p>
            <a:pPr marL="12700" marR="6985">
              <a:lnSpc>
                <a:spcPct val="100000"/>
              </a:lnSpc>
              <a:spcBef>
                <a:spcPts val="385"/>
              </a:spcBef>
            </a:pP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-This occurs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by </a:t>
            </a: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application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of series of </a:t>
            </a: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maximal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stimuli </a:t>
            </a: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just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after </a:t>
            </a: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relaxation period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of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each </a:t>
            </a: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muscle  twitch.</a:t>
            </a:r>
            <a:endParaRPr sz="1600" dirty="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390"/>
              </a:spcBef>
            </a:pP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-This is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due to: 1- </a:t>
            </a: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accumulation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of </a:t>
            </a: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Ca++</a:t>
            </a:r>
            <a:r>
              <a:rPr sz="1600" spc="10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intracellular.</a:t>
            </a:r>
            <a:endParaRPr sz="1600" dirty="0">
              <a:latin typeface="Times New Roman"/>
              <a:cs typeface="Times New Roman"/>
            </a:endParaRPr>
          </a:p>
          <a:p>
            <a:pPr marL="1503045" indent="-221615">
              <a:lnSpc>
                <a:spcPct val="100000"/>
              </a:lnSpc>
              <a:spcBef>
                <a:spcPts val="380"/>
              </a:spcBef>
              <a:tabLst>
                <a:tab pos="1503680" algn="l"/>
              </a:tabLst>
            </a:pPr>
            <a:r>
              <a:rPr lang="en-US" sz="1600" spc="-5" dirty="0" smtClean="0">
                <a:solidFill>
                  <a:srgbClr val="001F5F"/>
                </a:solidFill>
                <a:latin typeface="Times New Roman"/>
                <a:cs typeface="Times New Roman"/>
              </a:rPr>
              <a:t>2- </a:t>
            </a:r>
            <a:r>
              <a:rPr sz="1600" spc="-5" dirty="0" smtClean="0">
                <a:solidFill>
                  <a:srgbClr val="001F5F"/>
                </a:solidFill>
                <a:latin typeface="Times New Roman"/>
                <a:cs typeface="Times New Roman"/>
              </a:rPr>
              <a:t>↑ </a:t>
            </a: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temperature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of </a:t>
            </a: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the</a:t>
            </a:r>
            <a:r>
              <a:rPr sz="1600" spc="7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muscle.</a:t>
            </a:r>
            <a:endParaRPr sz="1600" dirty="0">
              <a:latin typeface="Times New Roman"/>
              <a:cs typeface="Times New Roman"/>
            </a:endParaRPr>
          </a:p>
          <a:p>
            <a:pPr marL="12700" marR="5080" indent="1267460">
              <a:lnSpc>
                <a:spcPct val="100000"/>
              </a:lnSpc>
              <a:spcBef>
                <a:spcPts val="385"/>
              </a:spcBef>
              <a:tabLst>
                <a:tab pos="1633855" algn="l"/>
                <a:tab pos="1635125" algn="l"/>
                <a:tab pos="1917700" algn="l"/>
                <a:tab pos="2360930" algn="l"/>
                <a:tab pos="2700655" algn="l"/>
                <a:tab pos="2985770" algn="l"/>
                <a:tab pos="3517900" algn="l"/>
                <a:tab pos="4857750" algn="l"/>
                <a:tab pos="5243830" algn="l"/>
                <a:tab pos="5527040" algn="l"/>
                <a:tab pos="6150610" algn="l"/>
                <a:tab pos="6898640" algn="l"/>
                <a:tab pos="7479665" algn="l"/>
              </a:tabLst>
            </a:pPr>
            <a:r>
              <a:rPr lang="en-US" sz="1600" spc="-5" dirty="0" smtClean="0">
                <a:solidFill>
                  <a:srgbClr val="001F5F"/>
                </a:solidFill>
                <a:latin typeface="Times New Roman"/>
                <a:cs typeface="Times New Roman"/>
              </a:rPr>
              <a:t>3-</a:t>
            </a:r>
            <a:r>
              <a:rPr sz="1600" spc="-5" dirty="0" smtClean="0">
                <a:solidFill>
                  <a:srgbClr val="001F5F"/>
                </a:solidFill>
                <a:latin typeface="Times New Roman"/>
                <a:cs typeface="Times New Roman"/>
              </a:rPr>
              <a:t>↓</a:t>
            </a: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	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K</a:t>
            </a: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+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	</a:t>
            </a: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&amp;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	</a:t>
            </a: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↑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	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Na</a:t>
            </a: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+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	</a:t>
            </a: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in</a:t>
            </a:r>
            <a:r>
              <a:rPr sz="1600" spc="5" dirty="0">
                <a:solidFill>
                  <a:srgbClr val="001F5F"/>
                </a:solidFill>
                <a:latin typeface="Times New Roman"/>
                <a:cs typeface="Times New Roman"/>
              </a:rPr>
              <a:t>t</a:t>
            </a: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r</a:t>
            </a:r>
            <a:r>
              <a:rPr sz="1600" spc="5" dirty="0">
                <a:solidFill>
                  <a:srgbClr val="001F5F"/>
                </a:solidFill>
                <a:latin typeface="Times New Roman"/>
                <a:cs typeface="Times New Roman"/>
              </a:rPr>
              <a:t>a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-</a:t>
            </a: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c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e</a:t>
            </a: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llu</a:t>
            </a:r>
            <a:r>
              <a:rPr sz="1600" spc="5" dirty="0">
                <a:solidFill>
                  <a:srgbClr val="001F5F"/>
                </a:solidFill>
                <a:latin typeface="Times New Roman"/>
                <a:cs typeface="Times New Roman"/>
              </a:rPr>
              <a:t>l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a</a:t>
            </a: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ry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	</a:t>
            </a: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→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	</a:t>
            </a: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↑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	</a:t>
            </a: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Ca+2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	r</a:t>
            </a: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el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e</a:t>
            </a: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ase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	f</a:t>
            </a: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r</a:t>
            </a:r>
            <a:r>
              <a:rPr sz="1600" spc="20" dirty="0">
                <a:solidFill>
                  <a:srgbClr val="001F5F"/>
                </a:solidFill>
                <a:latin typeface="Times New Roman"/>
                <a:cs typeface="Times New Roman"/>
              </a:rPr>
              <a:t>o</a:t>
            </a: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m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	</a:t>
            </a: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sa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r</a:t>
            </a: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copla</a:t>
            </a:r>
            <a:r>
              <a:rPr sz="1600" spc="20" dirty="0">
                <a:solidFill>
                  <a:srgbClr val="001F5F"/>
                </a:solidFill>
                <a:latin typeface="Times New Roman"/>
                <a:cs typeface="Times New Roman"/>
              </a:rPr>
              <a:t>s</a:t>
            </a:r>
            <a:r>
              <a:rPr sz="1600" spc="-25" dirty="0">
                <a:solidFill>
                  <a:srgbClr val="001F5F"/>
                </a:solidFill>
                <a:latin typeface="Times New Roman"/>
                <a:cs typeface="Times New Roman"/>
              </a:rPr>
              <a:t>m</a:t>
            </a:r>
            <a:r>
              <a:rPr sz="1600" spc="5" dirty="0">
                <a:solidFill>
                  <a:srgbClr val="001F5F"/>
                </a:solidFill>
                <a:latin typeface="Times New Roman"/>
                <a:cs typeface="Times New Roman"/>
              </a:rPr>
              <a:t>i</a:t>
            </a: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c  reticulum→↑contraction.</a:t>
            </a:r>
            <a:endParaRPr sz="1600" dirty="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1187450" y="3213100"/>
            <a:ext cx="6553200" cy="316865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344673" y="138125"/>
            <a:ext cx="4523740" cy="3917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dirty="0"/>
              <a:t>Summation of muscle</a:t>
            </a:r>
            <a:r>
              <a:rPr sz="2400" spc="-95" dirty="0"/>
              <a:t> </a:t>
            </a:r>
            <a:r>
              <a:rPr sz="2400" dirty="0"/>
              <a:t>contractions</a:t>
            </a:r>
            <a:endParaRPr sz="2400"/>
          </a:p>
        </p:txBody>
      </p:sp>
      <p:sp>
        <p:nvSpPr>
          <p:cNvPr id="3" name="object 3"/>
          <p:cNvSpPr txBox="1"/>
          <p:nvPr/>
        </p:nvSpPr>
        <p:spPr>
          <a:xfrm>
            <a:off x="291490" y="850137"/>
            <a:ext cx="8630920" cy="5366982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50800" marR="43180" indent="50165">
              <a:lnSpc>
                <a:spcPct val="100000"/>
              </a:lnSpc>
              <a:spcBef>
                <a:spcPts val="95"/>
              </a:spcBef>
            </a:pP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Since the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contraction </a:t>
            </a: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phase in the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skeletal </a:t>
            </a: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muscle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starts with </a:t>
            </a: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the relative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refractory </a:t>
            </a: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period, the muscle  respond to another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stimulus </a:t>
            </a: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during either cont.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or </a:t>
            </a: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relaxation →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summation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of</a:t>
            </a:r>
            <a:r>
              <a:rPr sz="1600" spc="33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contraction</a:t>
            </a:r>
            <a:r>
              <a:rPr sz="1600" spc="-5" dirty="0" smtClean="0">
                <a:solidFill>
                  <a:srgbClr val="001F5F"/>
                </a:solidFill>
                <a:latin typeface="Times New Roman"/>
                <a:cs typeface="Times New Roman"/>
              </a:rPr>
              <a:t>.</a:t>
            </a:r>
            <a:r>
              <a:rPr lang="en-US" sz="1600" dirty="0">
                <a:latin typeface="Times New Roman"/>
                <a:cs typeface="Times New Roman"/>
              </a:rPr>
              <a:t> </a:t>
            </a:r>
            <a:r>
              <a:rPr lang="en-US" sz="1600" dirty="0" smtClean="0">
                <a:latin typeface="Times New Roman"/>
                <a:cs typeface="Times New Roman"/>
              </a:rPr>
              <a:t> </a:t>
            </a:r>
          </a:p>
          <a:p>
            <a:pPr marL="50800" marR="43180" indent="50165">
              <a:lnSpc>
                <a:spcPct val="100000"/>
              </a:lnSpc>
              <a:spcBef>
                <a:spcPts val="95"/>
              </a:spcBef>
            </a:pPr>
            <a:r>
              <a:rPr lang="en-US" sz="1600" dirty="0" smtClean="0">
                <a:latin typeface="Times New Roman"/>
                <a:cs typeface="Times New Roman"/>
              </a:rPr>
              <a:t>(</a:t>
            </a:r>
            <a:r>
              <a:rPr sz="1600" b="1" spc="-5" dirty="0" smtClean="0">
                <a:solidFill>
                  <a:srgbClr val="001F5F"/>
                </a:solidFill>
                <a:latin typeface="Times New Roman"/>
                <a:cs typeface="Times New Roman"/>
              </a:rPr>
              <a:t>a</a:t>
            </a:r>
            <a:r>
              <a:rPr sz="1600" b="1" spc="-5" dirty="0">
                <a:solidFill>
                  <a:srgbClr val="001F5F"/>
                </a:solidFill>
                <a:latin typeface="Times New Roman"/>
                <a:cs typeface="Times New Roman"/>
              </a:rPr>
              <a:t>) Effect </a:t>
            </a:r>
            <a:r>
              <a:rPr sz="1600" b="1" dirty="0">
                <a:solidFill>
                  <a:srgbClr val="001F5F"/>
                </a:solidFill>
                <a:latin typeface="Times New Roman"/>
                <a:cs typeface="Times New Roman"/>
              </a:rPr>
              <a:t>of two </a:t>
            </a:r>
            <a:r>
              <a:rPr sz="1600" b="1" spc="-5" dirty="0">
                <a:solidFill>
                  <a:srgbClr val="001F5F"/>
                </a:solidFill>
                <a:latin typeface="Times New Roman"/>
                <a:cs typeface="Times New Roman"/>
              </a:rPr>
              <a:t>successive</a:t>
            </a:r>
            <a:r>
              <a:rPr sz="1600" b="1" spc="5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b="1" spc="-5" dirty="0">
                <a:solidFill>
                  <a:srgbClr val="001F5F"/>
                </a:solidFill>
                <a:latin typeface="Times New Roman"/>
                <a:cs typeface="Times New Roman"/>
              </a:rPr>
              <a:t>stimuli:</a:t>
            </a:r>
            <a:endParaRPr sz="1600" dirty="0">
              <a:latin typeface="Times New Roman"/>
              <a:cs typeface="Times New Roman"/>
            </a:endParaRPr>
          </a:p>
          <a:p>
            <a:pPr marL="50800">
              <a:lnSpc>
                <a:spcPct val="100000"/>
              </a:lnSpc>
              <a:spcBef>
                <a:spcPts val="385"/>
              </a:spcBef>
            </a:pP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According to frequency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of</a:t>
            </a:r>
            <a:r>
              <a:rPr sz="1600" spc="5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stimulation:</a:t>
            </a:r>
            <a:endParaRPr sz="1600" dirty="0">
              <a:latin typeface="Times New Roman"/>
              <a:cs typeface="Times New Roman"/>
            </a:endParaRPr>
          </a:p>
          <a:p>
            <a:pPr marL="50800">
              <a:lnSpc>
                <a:spcPct val="100000"/>
              </a:lnSpc>
              <a:spcBef>
                <a:spcPts val="385"/>
              </a:spcBef>
            </a:pP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If the </a:t>
            </a:r>
            <a:r>
              <a:rPr sz="1600" b="1" dirty="0">
                <a:solidFill>
                  <a:srgbClr val="001F5F"/>
                </a:solidFill>
                <a:latin typeface="Times New Roman"/>
                <a:cs typeface="Times New Roman"/>
              </a:rPr>
              <a:t>2</a:t>
            </a:r>
            <a:r>
              <a:rPr sz="1575" b="1" baseline="26455" dirty="0">
                <a:solidFill>
                  <a:srgbClr val="001F5F"/>
                </a:solidFill>
                <a:latin typeface="Times New Roman"/>
                <a:cs typeface="Times New Roman"/>
              </a:rPr>
              <a:t>nd </a:t>
            </a:r>
            <a:r>
              <a:rPr sz="1600" b="1" spc="-10" dirty="0">
                <a:solidFill>
                  <a:srgbClr val="001F5F"/>
                </a:solidFill>
                <a:latin typeface="Times New Roman"/>
                <a:cs typeface="Times New Roman"/>
              </a:rPr>
              <a:t>stimulus </a:t>
            </a: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falls in relation to preceding</a:t>
            </a:r>
            <a:r>
              <a:rPr sz="1600" spc="20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one:</a:t>
            </a:r>
            <a:endParaRPr sz="1600" dirty="0">
              <a:latin typeface="Times New Roman"/>
              <a:cs typeface="Times New Roman"/>
            </a:endParaRPr>
          </a:p>
          <a:p>
            <a:pPr marL="50800" marR="3773170">
              <a:lnSpc>
                <a:spcPct val="120000"/>
              </a:lnSpc>
            </a:pPr>
            <a:r>
              <a:rPr lang="en-US" sz="1600" dirty="0">
                <a:solidFill>
                  <a:srgbClr val="001F5F"/>
                </a:solidFill>
                <a:latin typeface="Times New Roman"/>
                <a:cs typeface="Times New Roman"/>
              </a:rPr>
              <a:t>1</a:t>
            </a:r>
            <a:r>
              <a:rPr sz="1600" dirty="0" smtClean="0">
                <a:solidFill>
                  <a:srgbClr val="001F5F"/>
                </a:solidFill>
                <a:latin typeface="Times New Roman"/>
                <a:cs typeface="Times New Roman"/>
              </a:rPr>
              <a:t>- </a:t>
            </a: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During the </a:t>
            </a:r>
            <a:r>
              <a:rPr sz="1600" b="1" spc="-5" dirty="0">
                <a:solidFill>
                  <a:srgbClr val="001F5F"/>
                </a:solidFill>
                <a:latin typeface="Times New Roman"/>
                <a:cs typeface="Times New Roman"/>
              </a:rPr>
              <a:t>latent period </a:t>
            </a: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→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no </a:t>
            </a: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response </a:t>
            </a:r>
            <a:r>
              <a:rPr sz="1600" spc="-5" dirty="0" smtClean="0">
                <a:solidFill>
                  <a:srgbClr val="001F5F"/>
                </a:solidFill>
                <a:latin typeface="Times New Roman"/>
                <a:cs typeface="Times New Roman"/>
              </a:rPr>
              <a:t>during </a:t>
            </a:r>
            <a:r>
              <a:rPr lang="en-US" sz="1600" spc="-5" dirty="0" smtClean="0">
                <a:solidFill>
                  <a:srgbClr val="001F5F"/>
                </a:solidFill>
                <a:latin typeface="Times New Roman"/>
                <a:cs typeface="Times New Roman"/>
              </a:rPr>
              <a:t>(</a:t>
            </a:r>
            <a:r>
              <a:rPr sz="1600" spc="-5" dirty="0" smtClean="0">
                <a:solidFill>
                  <a:srgbClr val="001F5F"/>
                </a:solidFill>
                <a:latin typeface="Times New Roman"/>
                <a:cs typeface="Times New Roman"/>
              </a:rPr>
              <a:t>ARP</a:t>
            </a:r>
            <a:r>
              <a:rPr lang="en-US" sz="1600" spc="-5" dirty="0" smtClean="0">
                <a:solidFill>
                  <a:srgbClr val="001F5F"/>
                </a:solidFill>
                <a:latin typeface="Times New Roman"/>
                <a:cs typeface="Times New Roman"/>
              </a:rPr>
              <a:t>). </a:t>
            </a:r>
            <a:r>
              <a:rPr sz="1600" spc="-5" dirty="0" smtClean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lang="en-US" sz="1600" dirty="0">
                <a:solidFill>
                  <a:srgbClr val="001F5F"/>
                </a:solidFill>
                <a:latin typeface="Times New Roman"/>
                <a:cs typeface="Times New Roman"/>
              </a:rPr>
              <a:t>2</a:t>
            </a:r>
            <a:r>
              <a:rPr sz="1600" dirty="0" smtClean="0">
                <a:solidFill>
                  <a:srgbClr val="001F5F"/>
                </a:solidFill>
                <a:latin typeface="Times New Roman"/>
                <a:cs typeface="Times New Roman"/>
              </a:rPr>
              <a:t>- </a:t>
            </a: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During the </a:t>
            </a:r>
            <a:r>
              <a:rPr sz="1600" b="1" spc="-5" dirty="0">
                <a:solidFill>
                  <a:srgbClr val="001F5F"/>
                </a:solidFill>
                <a:latin typeface="Times New Roman"/>
                <a:cs typeface="Times New Roman"/>
              </a:rPr>
              <a:t>contraction period </a:t>
            </a: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→ </a:t>
            </a:r>
            <a:r>
              <a:rPr sz="1600" spc="-15" dirty="0">
                <a:solidFill>
                  <a:srgbClr val="001F5F"/>
                </a:solidFill>
                <a:latin typeface="Times New Roman"/>
                <a:cs typeface="Times New Roman"/>
              </a:rPr>
              <a:t>more </a:t>
            </a: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strong</a:t>
            </a:r>
            <a:r>
              <a:rPr sz="1600" spc="19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contract.</a:t>
            </a:r>
            <a:endParaRPr sz="1600" dirty="0">
              <a:latin typeface="Times New Roman"/>
              <a:cs typeface="Times New Roman"/>
            </a:endParaRPr>
          </a:p>
          <a:p>
            <a:pPr marL="271780" indent="-220979">
              <a:lnSpc>
                <a:spcPct val="100000"/>
              </a:lnSpc>
              <a:spcBef>
                <a:spcPts val="385"/>
              </a:spcBef>
              <a:tabLst>
                <a:tab pos="271780" algn="l"/>
              </a:tabLst>
            </a:pPr>
            <a:r>
              <a:rPr lang="en-US" sz="1600" spc="-5" dirty="0" smtClean="0">
                <a:solidFill>
                  <a:srgbClr val="001F5F"/>
                </a:solidFill>
                <a:latin typeface="Times New Roman"/>
                <a:cs typeface="Times New Roman"/>
              </a:rPr>
              <a:t>3- </a:t>
            </a:r>
            <a:r>
              <a:rPr sz="1600" spc="-5" dirty="0" smtClean="0">
                <a:solidFill>
                  <a:srgbClr val="001F5F"/>
                </a:solidFill>
                <a:latin typeface="Times New Roman"/>
                <a:cs typeface="Times New Roman"/>
              </a:rPr>
              <a:t>During </a:t>
            </a: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the </a:t>
            </a:r>
            <a:r>
              <a:rPr sz="1600" b="1" spc="-5" dirty="0">
                <a:solidFill>
                  <a:srgbClr val="001F5F"/>
                </a:solidFill>
                <a:latin typeface="Times New Roman"/>
                <a:cs typeface="Times New Roman"/>
              </a:rPr>
              <a:t>relaxation period </a:t>
            </a: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→ 2 peaks</a:t>
            </a:r>
            <a:r>
              <a:rPr sz="1600" spc="8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contraction.</a:t>
            </a:r>
            <a:endParaRPr sz="1600" dirty="0">
              <a:latin typeface="Times New Roman"/>
              <a:cs typeface="Times New Roman"/>
            </a:endParaRPr>
          </a:p>
          <a:p>
            <a:pPr marL="50800" marR="3475990">
              <a:lnSpc>
                <a:spcPct val="120000"/>
              </a:lnSpc>
              <a:tabLst>
                <a:tab pos="322580" algn="l"/>
              </a:tabLst>
            </a:pPr>
            <a:r>
              <a:rPr lang="en-US" sz="1600" spc="-5" dirty="0" smtClean="0">
                <a:solidFill>
                  <a:srgbClr val="001F5F"/>
                </a:solidFill>
                <a:latin typeface="Times New Roman"/>
                <a:cs typeface="Times New Roman"/>
              </a:rPr>
              <a:t>  4- </a:t>
            </a:r>
            <a:r>
              <a:rPr sz="1600" spc="-5" dirty="0" smtClean="0">
                <a:solidFill>
                  <a:srgbClr val="001F5F"/>
                </a:solidFill>
                <a:latin typeface="Times New Roman"/>
                <a:cs typeface="Times New Roman"/>
              </a:rPr>
              <a:t>Just </a:t>
            </a:r>
            <a:r>
              <a:rPr sz="1600" b="1" spc="-5" dirty="0">
                <a:solidFill>
                  <a:srgbClr val="001F5F"/>
                </a:solidFill>
                <a:latin typeface="Times New Roman"/>
                <a:cs typeface="Times New Roman"/>
              </a:rPr>
              <a:t>after the relaxation period</a:t>
            </a: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→ </a:t>
            </a:r>
            <a:r>
              <a:rPr sz="1600" spc="-10" dirty="0" smtClean="0">
                <a:solidFill>
                  <a:srgbClr val="001F5F"/>
                </a:solidFill>
                <a:latin typeface="Times New Roman"/>
                <a:cs typeface="Times New Roman"/>
              </a:rPr>
              <a:t>stair-case</a:t>
            </a:r>
            <a:r>
              <a:rPr lang="en-US" sz="1600" spc="-10" dirty="0" smtClean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5" dirty="0" smtClean="0">
                <a:solidFill>
                  <a:srgbClr val="001F5F"/>
                </a:solidFill>
                <a:latin typeface="Times New Roman"/>
                <a:cs typeface="Times New Roman"/>
              </a:rPr>
              <a:t>phenomenon</a:t>
            </a: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.  </a:t>
            </a:r>
            <a:r>
              <a:rPr sz="1600" dirty="0" smtClean="0">
                <a:solidFill>
                  <a:srgbClr val="001F5F"/>
                </a:solidFill>
                <a:latin typeface="Times New Roman"/>
                <a:cs typeface="Times New Roman"/>
              </a:rPr>
              <a:t>5</a:t>
            </a:r>
            <a:r>
              <a:rPr lang="en-US" sz="1600" dirty="0" smtClean="0">
                <a:solidFill>
                  <a:srgbClr val="001F5F"/>
                </a:solidFill>
                <a:latin typeface="Times New Roman"/>
                <a:cs typeface="Times New Roman"/>
              </a:rPr>
              <a:t> -</a:t>
            </a:r>
            <a:r>
              <a:rPr sz="1600" dirty="0" smtClean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b="1" spc="-5" dirty="0">
                <a:solidFill>
                  <a:srgbClr val="001F5F"/>
                </a:solidFill>
                <a:latin typeface="Times New Roman"/>
                <a:cs typeface="Times New Roman"/>
              </a:rPr>
              <a:t>After relaxation </a:t>
            </a: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→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normal </a:t>
            </a: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second</a:t>
            </a:r>
            <a:r>
              <a:rPr sz="1600" spc="9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contraction.</a:t>
            </a:r>
            <a:endParaRPr sz="16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2300" dirty="0">
              <a:latin typeface="Times New Roman"/>
              <a:cs typeface="Times New Roman"/>
            </a:endParaRPr>
          </a:p>
          <a:p>
            <a:pPr marL="50800">
              <a:lnSpc>
                <a:spcPct val="100000"/>
              </a:lnSpc>
            </a:pPr>
            <a:r>
              <a:rPr lang="en-US" sz="1600" b="1" spc="-5" dirty="0">
                <a:solidFill>
                  <a:srgbClr val="001F5F"/>
                </a:solidFill>
                <a:latin typeface="Times New Roman"/>
                <a:cs typeface="Times New Roman"/>
              </a:rPr>
              <a:t> (</a:t>
            </a:r>
            <a:r>
              <a:rPr sz="1600" b="1" spc="-5" dirty="0" smtClean="0">
                <a:solidFill>
                  <a:srgbClr val="001F5F"/>
                </a:solidFill>
                <a:latin typeface="Times New Roman"/>
                <a:cs typeface="Times New Roman"/>
              </a:rPr>
              <a:t>b</a:t>
            </a:r>
            <a:r>
              <a:rPr lang="en-US" sz="1600" b="1" spc="-5" dirty="0" smtClean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b="1" spc="-5" dirty="0" smtClean="0">
                <a:solidFill>
                  <a:srgbClr val="001F5F"/>
                </a:solidFill>
                <a:latin typeface="Times New Roman"/>
                <a:cs typeface="Times New Roman"/>
              </a:rPr>
              <a:t>) </a:t>
            </a:r>
            <a:r>
              <a:rPr sz="1600" b="1" spc="-5" dirty="0">
                <a:solidFill>
                  <a:srgbClr val="001F5F"/>
                </a:solidFill>
                <a:latin typeface="Times New Roman"/>
                <a:cs typeface="Times New Roman"/>
              </a:rPr>
              <a:t>Effect of multiple successive</a:t>
            </a:r>
            <a:r>
              <a:rPr sz="1600" b="1" spc="150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b="1" spc="-10" dirty="0">
                <a:solidFill>
                  <a:srgbClr val="001F5F"/>
                </a:solidFill>
                <a:latin typeface="Times New Roman"/>
                <a:cs typeface="Times New Roman"/>
              </a:rPr>
              <a:t>stimuli:</a:t>
            </a:r>
            <a:endParaRPr sz="1600" dirty="0">
              <a:latin typeface="Times New Roman"/>
              <a:cs typeface="Times New Roman"/>
            </a:endParaRPr>
          </a:p>
          <a:p>
            <a:pPr marL="271780" indent="-220979">
              <a:lnSpc>
                <a:spcPct val="100000"/>
              </a:lnSpc>
              <a:spcBef>
                <a:spcPts val="385"/>
              </a:spcBef>
              <a:buAutoNum type="arabicPlain"/>
              <a:tabLst>
                <a:tab pos="271780" algn="l"/>
              </a:tabLst>
            </a:pPr>
            <a:r>
              <a:rPr lang="en-US" sz="1600" spc="-5" dirty="0" smtClean="0">
                <a:solidFill>
                  <a:srgbClr val="001F5F"/>
                </a:solidFill>
                <a:latin typeface="Times New Roman"/>
                <a:cs typeface="Times New Roman"/>
              </a:rPr>
              <a:t>-</a:t>
            </a:r>
            <a:r>
              <a:rPr sz="1600" spc="-5" dirty="0" smtClean="0">
                <a:solidFill>
                  <a:srgbClr val="001F5F"/>
                </a:solidFill>
                <a:latin typeface="Times New Roman"/>
                <a:cs typeface="Times New Roman"/>
              </a:rPr>
              <a:t>If </a:t>
            </a: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the frequency is low → separate twitches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with </a:t>
            </a: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Stair – case</a:t>
            </a:r>
            <a:r>
              <a:rPr sz="1600" spc="21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phenomenon.</a:t>
            </a:r>
            <a:endParaRPr sz="1600" dirty="0">
              <a:latin typeface="Times New Roman"/>
              <a:cs typeface="Times New Roman"/>
            </a:endParaRPr>
          </a:p>
          <a:p>
            <a:pPr marL="50800" marR="40640">
              <a:lnSpc>
                <a:spcPct val="100000"/>
              </a:lnSpc>
              <a:spcBef>
                <a:spcPts val="385"/>
              </a:spcBef>
              <a:buAutoNum type="arabicPlain"/>
              <a:tabLst>
                <a:tab pos="294640" algn="l"/>
              </a:tabLst>
            </a:pPr>
            <a:r>
              <a:rPr lang="en-US" sz="1600" spc="-5" dirty="0" smtClean="0">
                <a:solidFill>
                  <a:srgbClr val="001F5F"/>
                </a:solidFill>
                <a:latin typeface="Times New Roman"/>
                <a:cs typeface="Times New Roman"/>
              </a:rPr>
              <a:t>-</a:t>
            </a:r>
            <a:r>
              <a:rPr sz="1600" spc="-5" dirty="0" smtClean="0">
                <a:solidFill>
                  <a:srgbClr val="001F5F"/>
                </a:solidFill>
                <a:latin typeface="Times New Roman"/>
                <a:cs typeface="Times New Roman"/>
              </a:rPr>
              <a:t>If </a:t>
            </a: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the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frequency </a:t>
            </a: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increases and stimuli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falls </a:t>
            </a: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during relaxation phase </a:t>
            </a:r>
            <a:r>
              <a:rPr sz="1600" spc="5" dirty="0">
                <a:solidFill>
                  <a:srgbClr val="001F5F"/>
                </a:solidFill>
                <a:latin typeface="Times New Roman"/>
                <a:cs typeface="Times New Roman"/>
              </a:rPr>
              <a:t>of </a:t>
            </a: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preceding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twitch </a:t>
            </a: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→ </a:t>
            </a:r>
            <a:r>
              <a:rPr sz="1600" spc="-5" dirty="0" err="1">
                <a:solidFill>
                  <a:srgbClr val="001F5F"/>
                </a:solidFill>
                <a:latin typeface="Times New Roman"/>
                <a:cs typeface="Times New Roman"/>
              </a:rPr>
              <a:t>Clonus</a:t>
            </a: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lang="en-US" sz="1600" spc="-5" dirty="0" smtClean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5" dirty="0" smtClean="0">
                <a:solidFill>
                  <a:srgbClr val="001F5F"/>
                </a:solidFill>
                <a:latin typeface="Times New Roman"/>
                <a:cs typeface="Times New Roman"/>
              </a:rPr>
              <a:t>(</a:t>
            </a: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incomplete</a:t>
            </a:r>
            <a:r>
              <a:rPr sz="1600" spc="55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5" dirty="0" smtClean="0">
                <a:solidFill>
                  <a:srgbClr val="001F5F"/>
                </a:solidFill>
                <a:latin typeface="Times New Roman"/>
                <a:cs typeface="Times New Roman"/>
              </a:rPr>
              <a:t>tetanus</a:t>
            </a:r>
            <a:r>
              <a:rPr lang="en-US" sz="1600" spc="-5" dirty="0" smtClean="0">
                <a:solidFill>
                  <a:srgbClr val="001F5F"/>
                </a:solidFill>
                <a:latin typeface="Times New Roman"/>
                <a:cs typeface="Times New Roman"/>
              </a:rPr>
              <a:t>).</a:t>
            </a:r>
            <a:endParaRPr sz="1600" dirty="0">
              <a:latin typeface="Times New Roman"/>
              <a:cs typeface="Times New Roman"/>
            </a:endParaRPr>
          </a:p>
          <a:p>
            <a:pPr marL="50800" marR="43180">
              <a:lnSpc>
                <a:spcPct val="100000"/>
              </a:lnSpc>
              <a:spcBef>
                <a:spcPts val="385"/>
              </a:spcBef>
              <a:buAutoNum type="arabicPlain"/>
              <a:tabLst>
                <a:tab pos="290195" algn="l"/>
              </a:tabLst>
            </a:pPr>
            <a:r>
              <a:rPr lang="en-US" sz="1600" spc="-5" dirty="0" smtClean="0">
                <a:solidFill>
                  <a:srgbClr val="001F5F"/>
                </a:solidFill>
                <a:latin typeface="Times New Roman"/>
                <a:cs typeface="Times New Roman"/>
              </a:rPr>
              <a:t>-</a:t>
            </a:r>
            <a:r>
              <a:rPr sz="1600" spc="-5" dirty="0" smtClean="0">
                <a:solidFill>
                  <a:srgbClr val="001F5F"/>
                </a:solidFill>
                <a:latin typeface="Times New Roman"/>
                <a:cs typeface="Times New Roman"/>
              </a:rPr>
              <a:t>If </a:t>
            </a: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the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frequency </a:t>
            </a: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increases </a:t>
            </a:r>
            <a:r>
              <a:rPr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more </a:t>
            </a: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and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stimuli falls during </a:t>
            </a: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contraction phase → 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sustained </a:t>
            </a: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contraction </a:t>
            </a:r>
            <a:r>
              <a:rPr lang="en-US" sz="1600" spc="-5" dirty="0" smtClean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5" dirty="0" smtClean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lang="en-US" sz="1600" spc="-10" dirty="0">
                <a:solidFill>
                  <a:srgbClr val="001F5F"/>
                </a:solidFill>
                <a:latin typeface="Times New Roman"/>
                <a:cs typeface="Times New Roman"/>
              </a:rPr>
              <a:t>(</a:t>
            </a:r>
            <a:r>
              <a:rPr sz="1600" spc="-10" dirty="0" smtClean="0">
                <a:solidFill>
                  <a:srgbClr val="001F5F"/>
                </a:solidFill>
                <a:latin typeface="Times New Roman"/>
                <a:cs typeface="Times New Roman"/>
              </a:rPr>
              <a:t>complete</a:t>
            </a:r>
            <a:r>
              <a:rPr sz="1600" spc="65" dirty="0" smtClean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5" dirty="0" smtClean="0">
                <a:solidFill>
                  <a:srgbClr val="001F5F"/>
                </a:solidFill>
                <a:latin typeface="Times New Roman"/>
                <a:cs typeface="Times New Roman"/>
              </a:rPr>
              <a:t>tetanus</a:t>
            </a:r>
            <a:r>
              <a:rPr lang="en-US" sz="1600" spc="-5" dirty="0" smtClean="0">
                <a:solidFill>
                  <a:srgbClr val="001F5F"/>
                </a:solidFill>
                <a:latin typeface="Times New Roman"/>
                <a:cs typeface="Times New Roman"/>
              </a:rPr>
              <a:t>).</a:t>
            </a:r>
            <a:endParaRPr sz="1600" dirty="0">
              <a:latin typeface="Times New Roman"/>
              <a:cs typeface="Times New Roman"/>
            </a:endParaRPr>
          </a:p>
          <a:p>
            <a:pPr marL="50800" marR="42545" indent="200660">
              <a:lnSpc>
                <a:spcPct val="100000"/>
              </a:lnSpc>
              <a:spcBef>
                <a:spcPts val="385"/>
              </a:spcBef>
            </a:pP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N.B.: </a:t>
            </a:r>
            <a:r>
              <a:rPr sz="1600" b="1" spc="-5" dirty="0">
                <a:solidFill>
                  <a:srgbClr val="001F5F"/>
                </a:solidFill>
                <a:latin typeface="Times New Roman"/>
                <a:cs typeface="Times New Roman"/>
              </a:rPr>
              <a:t>Cooling</a:t>
            </a: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, fatigue &amp; </a:t>
            </a:r>
            <a:r>
              <a:rPr lang="en-US" sz="1600" spc="-5" dirty="0" smtClean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dirty="0" smtClean="0">
                <a:solidFill>
                  <a:srgbClr val="001F5F"/>
                </a:solidFill>
                <a:latin typeface="Times New Roman"/>
                <a:cs typeface="Times New Roman"/>
              </a:rPr>
              <a:t>anti</a:t>
            </a:r>
            <a:r>
              <a:rPr lang="en-US" sz="1600" dirty="0" smtClean="0">
                <a:solidFill>
                  <a:srgbClr val="001F5F"/>
                </a:solidFill>
                <a:latin typeface="Times New Roman"/>
                <a:cs typeface="Times New Roman"/>
              </a:rPr>
              <a:t>-</a:t>
            </a:r>
            <a:r>
              <a:rPr sz="1600" dirty="0" smtClean="0">
                <a:solidFill>
                  <a:srgbClr val="001F5F"/>
                </a:solidFill>
                <a:latin typeface="Times New Roman"/>
                <a:cs typeface="Times New Roman"/>
              </a:rPr>
              <a:t>cholinesterase </a:t>
            </a:r>
            <a:r>
              <a:rPr lang="en-US" sz="1600" dirty="0" smtClean="0">
                <a:solidFill>
                  <a:srgbClr val="001F5F"/>
                </a:solidFill>
                <a:latin typeface="Times New Roman"/>
                <a:cs typeface="Times New Roman"/>
              </a:rPr>
              <a:t>(</a:t>
            </a:r>
            <a:r>
              <a:rPr sz="1600" dirty="0" err="1" smtClean="0">
                <a:solidFill>
                  <a:srgbClr val="001F5F"/>
                </a:solidFill>
                <a:latin typeface="Times New Roman"/>
                <a:cs typeface="Times New Roman"/>
              </a:rPr>
              <a:t>Eserine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) </a:t>
            </a: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change </a:t>
            </a:r>
            <a:r>
              <a:rPr sz="1600" b="1" spc="-5" dirty="0">
                <a:solidFill>
                  <a:srgbClr val="001F5F"/>
                </a:solidFill>
                <a:latin typeface="Times New Roman"/>
                <a:cs typeface="Times New Roman"/>
              </a:rPr>
              <a:t>clonus </a:t>
            </a: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into </a:t>
            </a:r>
            <a:r>
              <a:rPr sz="1600" b="1" spc="-5" dirty="0">
                <a:solidFill>
                  <a:srgbClr val="001F5F"/>
                </a:solidFill>
                <a:latin typeface="Times New Roman"/>
                <a:cs typeface="Times New Roman"/>
              </a:rPr>
              <a:t>complete </a:t>
            </a:r>
            <a:r>
              <a:rPr sz="1600" b="1" dirty="0">
                <a:solidFill>
                  <a:srgbClr val="001F5F"/>
                </a:solidFill>
                <a:latin typeface="Times New Roman"/>
                <a:cs typeface="Times New Roman"/>
              </a:rPr>
              <a:t>tetanus</a:t>
            </a:r>
            <a:r>
              <a:rPr sz="1600" dirty="0">
                <a:solidFill>
                  <a:srgbClr val="001F5F"/>
                </a:solidFill>
                <a:latin typeface="Times New Roman"/>
                <a:cs typeface="Times New Roman"/>
              </a:rPr>
              <a:t>. </a:t>
            </a:r>
            <a:r>
              <a:rPr sz="1600" spc="-15" dirty="0">
                <a:solidFill>
                  <a:srgbClr val="001F5F"/>
                </a:solidFill>
                <a:latin typeface="Times New Roman"/>
                <a:cs typeface="Times New Roman"/>
              </a:rPr>
              <a:t>However,  </a:t>
            </a:r>
            <a:r>
              <a:rPr sz="1600" b="1" spc="-10" dirty="0">
                <a:solidFill>
                  <a:srgbClr val="001F5F"/>
                </a:solidFill>
                <a:latin typeface="Times New Roman"/>
                <a:cs typeface="Times New Roman"/>
              </a:rPr>
              <a:t>warmness </a:t>
            </a: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and rest cause the</a:t>
            </a:r>
            <a:r>
              <a:rPr sz="1600" spc="114" dirty="0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sz="1600" spc="-5" dirty="0">
                <a:solidFill>
                  <a:srgbClr val="001F5F"/>
                </a:solidFill>
                <a:latin typeface="Times New Roman"/>
                <a:cs typeface="Times New Roman"/>
              </a:rPr>
              <a:t>reverse.</a:t>
            </a:r>
            <a:endParaRPr sz="16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539750" y="908050"/>
            <a:ext cx="7919974" cy="381635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4723003" y="3026409"/>
            <a:ext cx="54165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dirty="0">
                <a:solidFill>
                  <a:srgbClr val="001F5F"/>
                </a:solidFill>
                <a:latin typeface="Arial"/>
                <a:cs typeface="Arial"/>
              </a:rPr>
              <a:t>Clon</a:t>
            </a:r>
            <a:r>
              <a:rPr sz="1200" b="1" spc="-5" dirty="0">
                <a:solidFill>
                  <a:srgbClr val="001F5F"/>
                </a:solidFill>
                <a:latin typeface="Arial"/>
                <a:cs typeface="Arial"/>
              </a:rPr>
              <a:t>us</a:t>
            </a:r>
            <a:endParaRPr sz="12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427221" y="3026409"/>
            <a:ext cx="52641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spc="-65" dirty="0">
                <a:solidFill>
                  <a:srgbClr val="001F5F"/>
                </a:solidFill>
                <a:latin typeface="Arial"/>
                <a:cs typeface="Arial"/>
              </a:rPr>
              <a:t>T</a:t>
            </a:r>
            <a:r>
              <a:rPr sz="1200" b="1" spc="-5" dirty="0">
                <a:solidFill>
                  <a:srgbClr val="001F5F"/>
                </a:solidFill>
                <a:latin typeface="Arial"/>
                <a:cs typeface="Arial"/>
              </a:rPr>
              <a:t>reppe</a:t>
            </a:r>
            <a:endParaRPr sz="12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974342" y="1979752"/>
            <a:ext cx="4454525" cy="12458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8000" b="0" spc="-175" dirty="0">
                <a:solidFill>
                  <a:srgbClr val="006FC0"/>
                </a:solidFill>
                <a:latin typeface="Trebuchet MS"/>
                <a:cs typeface="Trebuchet MS"/>
              </a:rPr>
              <a:t>Thank</a:t>
            </a:r>
            <a:r>
              <a:rPr sz="8000" b="0" spc="-500" dirty="0">
                <a:solidFill>
                  <a:srgbClr val="006FC0"/>
                </a:solidFill>
                <a:latin typeface="Trebuchet MS"/>
                <a:cs typeface="Trebuchet MS"/>
              </a:rPr>
              <a:t> </a:t>
            </a:r>
            <a:r>
              <a:rPr sz="8000" b="0" spc="-380" dirty="0">
                <a:solidFill>
                  <a:srgbClr val="006FC0"/>
                </a:solidFill>
                <a:latin typeface="Trebuchet MS"/>
                <a:cs typeface="Trebuchet MS"/>
              </a:rPr>
              <a:t>You</a:t>
            </a:r>
            <a:endParaRPr sz="800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B40266334FC6B43B20C881789A6F5F7" ma:contentTypeVersion="4" ma:contentTypeDescription="Create a new document." ma:contentTypeScope="" ma:versionID="ec27f08c4b7d73cad17f5875b9d1d5ac">
  <xsd:schema xmlns:xsd="http://www.w3.org/2001/XMLSchema" xmlns:xs="http://www.w3.org/2001/XMLSchema" xmlns:p="http://schemas.microsoft.com/office/2006/metadata/properties" xmlns:ns2="225969dd-95a8-48ed-a91e-821a80225b45" targetNamespace="http://schemas.microsoft.com/office/2006/metadata/properties" ma:root="true" ma:fieldsID="3e01d5946a27fd409207a924dc796599" ns2:_="">
    <xsd:import namespace="225969dd-95a8-48ed-a91e-821a80225b4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25969dd-95a8-48ed-a91e-821a80225b4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FCCC9745-6C77-48DB-B868-18F46314BA0F}"/>
</file>

<file path=customXml/itemProps2.xml><?xml version="1.0" encoding="utf-8"?>
<ds:datastoreItem xmlns:ds="http://schemas.openxmlformats.org/officeDocument/2006/customXml" ds:itemID="{6A22BC34-8D69-4281-BC48-096D012DFC8D}"/>
</file>

<file path=customXml/itemProps3.xml><?xml version="1.0" encoding="utf-8"?>
<ds:datastoreItem xmlns:ds="http://schemas.openxmlformats.org/officeDocument/2006/customXml" ds:itemID="{A1593719-FA45-4C6C-AE21-86C48E25EAE8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41</TotalTime>
  <Words>453</Words>
  <Application>Microsoft Office PowerPoint</Application>
  <PresentationFormat>On-screen Show (4:3)</PresentationFormat>
  <Paragraphs>45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Times New Roman</vt:lpstr>
      <vt:lpstr>Trebuchet MS</vt:lpstr>
      <vt:lpstr>Office Theme</vt:lpstr>
      <vt:lpstr>PowerPoint Presentation</vt:lpstr>
      <vt:lpstr>The simple muscle twitch</vt:lpstr>
      <vt:lpstr>PowerPoint Presentation</vt:lpstr>
      <vt:lpstr>- Stair-case (Treppe) phenomenon:</vt:lpstr>
      <vt:lpstr>Summation of muscle contractions</vt:lpstr>
      <vt:lpstr>PowerPoint Presentation</vt:lpstr>
      <vt:lpstr>Thank You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CARDIAC CYCLE</dc:title>
  <dc:creator>Dr.Waleed R. Ezzat</dc:creator>
  <cp:lastModifiedBy>Admin</cp:lastModifiedBy>
  <cp:revision>4</cp:revision>
  <dcterms:created xsi:type="dcterms:W3CDTF">2022-02-13T10:20:54Z</dcterms:created>
  <dcterms:modified xsi:type="dcterms:W3CDTF">2024-03-30T14:34:34Z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2021-02-18T00:00:00Z</vt:filetime>
  </property>
  <property fmtid="{D5CDD505-2E9C-101B-9397-08002B2CF9AE}" pid="3" name="Creator">
    <vt:lpwstr>Microsoft® PowerPoint® 2010</vt:lpwstr>
  </property>
  <property fmtid="{D5CDD505-2E9C-101B-9397-08002B2CF9AE}" pid="4" name="LastSaved">
    <vt:filetime>2022-02-13T00:00:00Z</vt:filetime>
  </property>
  <property fmtid="{D5CDD505-2E9C-101B-9397-08002B2CF9AE}" pid="5" name="ContentTypeId">
    <vt:lpwstr>0x010100DB40266334FC6B43B20C881789A6F5F7</vt:lpwstr>
  </property>
</Properties>
</file>