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4" r:id="rId7"/>
    <p:sldId id="265" r:id="rId8"/>
    <p:sldId id="266" r:id="rId9"/>
    <p:sldId id="268" r:id="rId10"/>
    <p:sldId id="267" r:id="rId11"/>
    <p:sldId id="261" r:id="rId12"/>
    <p:sldId id="263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7" r:id="rId21"/>
    <p:sldId id="278" r:id="rId22"/>
    <p:sldId id="280" r:id="rId23"/>
    <p:sldId id="281" r:id="rId24"/>
    <p:sldId id="282" r:id="rId25"/>
    <p:sldId id="283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A1F67-FF2F-4756-ABA3-CCCE8EBD762F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1EAF-BC64-4A8F-AD42-2AA40F03B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452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A1F67-FF2F-4756-ABA3-CCCE8EBD762F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1EAF-BC64-4A8F-AD42-2AA40F03B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25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A1F67-FF2F-4756-ABA3-CCCE8EBD762F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1EAF-BC64-4A8F-AD42-2AA40F03B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01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A1F67-FF2F-4756-ABA3-CCCE8EBD762F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1EAF-BC64-4A8F-AD42-2AA40F03B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247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A1F67-FF2F-4756-ABA3-CCCE8EBD762F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1EAF-BC64-4A8F-AD42-2AA40F03B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166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A1F67-FF2F-4756-ABA3-CCCE8EBD762F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1EAF-BC64-4A8F-AD42-2AA40F03B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58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A1F67-FF2F-4756-ABA3-CCCE8EBD762F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1EAF-BC64-4A8F-AD42-2AA40F03B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913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A1F67-FF2F-4756-ABA3-CCCE8EBD762F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1EAF-BC64-4A8F-AD42-2AA40F03B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021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A1F67-FF2F-4756-ABA3-CCCE8EBD762F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1EAF-BC64-4A8F-AD42-2AA40F03B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749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A1F67-FF2F-4756-ABA3-CCCE8EBD762F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1EAF-BC64-4A8F-AD42-2AA40F03B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317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A1F67-FF2F-4756-ABA3-CCCE8EBD762F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71EAF-BC64-4A8F-AD42-2AA40F03B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410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A1F67-FF2F-4756-ABA3-CCCE8EBD762F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71EAF-BC64-4A8F-AD42-2AA40F03B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539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b="1" i="1" dirty="0" smtClean="0">
                <a:solidFill>
                  <a:srgbClr val="FF0000"/>
                </a:solidFill>
              </a:rPr>
              <a:t>Rotations’ notes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38734" y="3698543"/>
            <a:ext cx="6523630" cy="27159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b="1" dirty="0" smtClean="0">
                <a:solidFill>
                  <a:srgbClr val="FF0000"/>
                </a:solidFill>
              </a:rPr>
              <a:t>ملاحظة مهمة : الدكتور أسامة البطوش بظل يسأل عن هاي المواضيع بالراوند و بحط تقييم بالراوند و هو بسأل </a:t>
            </a:r>
            <a:r>
              <a:rPr lang="ar-JO" sz="3600" b="1" dirty="0" smtClean="0">
                <a:solidFill>
                  <a:schemeClr val="tx1"/>
                </a:solidFill>
              </a:rPr>
              <a:t>و الأهم من هيك 70% من امتحاننا كان من كلام الراوندات   </a:t>
            </a:r>
            <a:r>
              <a:rPr lang="ar-JO" sz="36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</a:t>
            </a:r>
            <a:r>
              <a:rPr lang="ar-JO" sz="3600" b="1" dirty="0" smtClean="0">
                <a:solidFill>
                  <a:schemeClr val="tx1"/>
                </a:solidFill>
              </a:rPr>
              <a:t> 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050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u="sng" dirty="0" smtClean="0"/>
              <a:t>Diseases of external + middle ear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Hearing loss 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Conductive hearing loss.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/>
              <a:t>T</a:t>
            </a:r>
            <a:r>
              <a:rPr lang="en-US" b="1" dirty="0" smtClean="0"/>
              <a:t>ympanometry: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Flat line ( Type B).</a:t>
            </a:r>
          </a:p>
          <a:p>
            <a:endParaRPr lang="en-US" b="1" dirty="0"/>
          </a:p>
          <a:p>
            <a:r>
              <a:rPr lang="en-US" b="1" dirty="0" smtClean="0"/>
              <a:t>Rinnie test: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Negative.</a:t>
            </a:r>
          </a:p>
          <a:p>
            <a:endParaRPr lang="en-US" b="1" dirty="0"/>
          </a:p>
          <a:p>
            <a:r>
              <a:rPr lang="en-US" b="1" dirty="0" smtClean="0"/>
              <a:t>Weber test: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Lateralized to the affected side.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39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Causes of unilateral tinnitus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Meniere’s disease.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Glomus tumor ‘’ Chemodectoma / Paraganlionoma ’’ </a:t>
            </a:r>
            <a:r>
              <a:rPr lang="en-US" b="1" dirty="0" smtClean="0"/>
              <a:t>( Most common benign tumour in the middle ear and temporal bone , present with pulsatile tinnitus in females , Detected by MRI) 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Vestibular schwannoma.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25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b="1" i="1" u="sng" dirty="0" smtClean="0"/>
              <a:t>Tympanometry </a:t>
            </a:r>
            <a:r>
              <a:rPr lang="en-US" b="1" i="1" u="sng" dirty="0" smtClean="0"/>
              <a:t>(IMPORTANT)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5564"/>
            <a:ext cx="10515600" cy="553243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Measures the Impedance of tympanic membrane and middle ear.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Normal volume = 0.3-1.5 / Normal pressure =-100 -100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Type A 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Normal.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Type AS: Low compliance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Otosclerosis (fixation of ossicles).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Tympanic membrane scarring.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Type AD : High compliance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Flaccid or thin tympanic membrane.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Disarticulation of ossicles.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Post-</a:t>
            </a:r>
            <a:r>
              <a:rPr lang="en-US" b="1" dirty="0" err="1" smtClean="0">
                <a:solidFill>
                  <a:srgbClr val="FF0000"/>
                </a:solidFill>
              </a:rPr>
              <a:t>stapedectomy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6714699" y="2361063"/>
            <a:ext cx="5477301" cy="4496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chemeClr val="tx1"/>
                </a:solidFill>
              </a:rPr>
              <a:t>Type B : Flat line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 smtClean="0">
                <a:solidFill>
                  <a:srgbClr val="FF0000"/>
                </a:solidFill>
              </a:rPr>
              <a:t>Impacted wax ( Low volume).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 smtClean="0">
                <a:solidFill>
                  <a:srgbClr val="FF0000"/>
                </a:solidFill>
              </a:rPr>
              <a:t>Otitis media with Effusion ( Normal volume).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 smtClean="0">
                <a:solidFill>
                  <a:srgbClr val="FF0000"/>
                </a:solidFill>
              </a:rPr>
              <a:t>Perforated tympanic membrane (High volume).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400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chemeClr val="tx1"/>
                </a:solidFill>
              </a:rPr>
              <a:t>Type C : Negative pressure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 smtClean="0">
                <a:solidFill>
                  <a:srgbClr val="FF0000"/>
                </a:solidFill>
              </a:rPr>
              <a:t>Eustachian tube dysfunction.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 smtClean="0">
                <a:solidFill>
                  <a:srgbClr val="FF0000"/>
                </a:solidFill>
              </a:rPr>
              <a:t>Tympanic membrane retraction.</a:t>
            </a:r>
          </a:p>
        </p:txBody>
      </p:sp>
    </p:spTree>
    <p:extLst>
      <p:ext uri="{BB962C8B-B14F-4D97-AF65-F5344CB8AC3E}">
        <p14:creationId xmlns:p14="http://schemas.microsoft.com/office/powerpoint/2010/main" val="290461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913" y="0"/>
            <a:ext cx="7792871" cy="6223379"/>
          </a:xfrm>
        </p:spPr>
      </p:pic>
    </p:spTree>
    <p:extLst>
      <p:ext uri="{BB962C8B-B14F-4D97-AF65-F5344CB8AC3E}">
        <p14:creationId xmlns:p14="http://schemas.microsoft.com/office/powerpoint/2010/main" val="103028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52859"/>
          </a:xfrm>
        </p:spPr>
        <p:txBody>
          <a:bodyPr/>
          <a:lstStyle/>
          <a:p>
            <a:pPr algn="ctr"/>
            <a:r>
              <a:rPr lang="en-US" b="1" dirty="0"/>
              <a:t>T</a:t>
            </a:r>
            <a:r>
              <a:rPr lang="en-US" b="1" dirty="0" smtClean="0"/>
              <a:t>onsillitis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52858"/>
            <a:ext cx="10515600" cy="550514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80</a:t>
            </a:r>
            <a:r>
              <a:rPr lang="en-US" sz="2400" b="1" dirty="0" smtClean="0"/>
              <a:t>% are viral.</a:t>
            </a:r>
          </a:p>
          <a:p>
            <a:r>
              <a:rPr lang="en-US" sz="2400" b="1" dirty="0" smtClean="0"/>
              <a:t>Viral tonsillitis: </a:t>
            </a:r>
            <a:r>
              <a:rPr lang="en-US" sz="2400" b="1" i="1" dirty="0" smtClean="0">
                <a:solidFill>
                  <a:srgbClr val="FF0000"/>
                </a:solidFill>
              </a:rPr>
              <a:t>( Adenovirus and Rhinovirus)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 smtClean="0">
                <a:solidFill>
                  <a:srgbClr val="FF0000"/>
                </a:solidFill>
              </a:rPr>
              <a:t>Low grade fever.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 smtClean="0">
                <a:solidFill>
                  <a:srgbClr val="FF0000"/>
                </a:solidFill>
              </a:rPr>
              <a:t>Tonsils redness and congestion.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 smtClean="0">
                <a:solidFill>
                  <a:srgbClr val="FF0000"/>
                </a:solidFill>
              </a:rPr>
              <a:t>Cough , sneezing and rhinorrhea.</a:t>
            </a:r>
          </a:p>
          <a:p>
            <a:r>
              <a:rPr lang="en-US" sz="2400" b="1" dirty="0" smtClean="0"/>
              <a:t>Bacterial tonsillitis: </a:t>
            </a:r>
            <a:r>
              <a:rPr lang="en-US" sz="2400" b="1" i="1" dirty="0" smtClean="0">
                <a:solidFill>
                  <a:srgbClr val="FF0000"/>
                </a:solidFill>
              </a:rPr>
              <a:t>(Streptococcus pyogenes ‘’group A strep beta hemolytic strep’’)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 smtClean="0">
                <a:solidFill>
                  <a:srgbClr val="FF0000"/>
                </a:solidFill>
              </a:rPr>
              <a:t>High grade fever.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 smtClean="0">
                <a:solidFill>
                  <a:srgbClr val="FF0000"/>
                </a:solidFill>
              </a:rPr>
              <a:t>Lymphadenitis.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 smtClean="0">
                <a:solidFill>
                  <a:srgbClr val="FF0000"/>
                </a:solidFill>
              </a:rPr>
              <a:t>Exudate and pus on tonsils.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 smtClean="0">
                <a:solidFill>
                  <a:srgbClr val="FF0000"/>
                </a:solidFill>
              </a:rPr>
              <a:t>Treatment of choice : Penicillin.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034818" y="676429"/>
            <a:ext cx="3157182" cy="37872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DD of bacterial tonsillitis: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Diphtheria.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Malignancy.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Fungal infection.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Infectious mononucleosis (EBV).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CMV.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Scarlet fever.</a:t>
            </a:r>
          </a:p>
          <a:p>
            <a:pPr marL="342900" indent="-342900" algn="ctr">
              <a:buFont typeface="+mj-lt"/>
              <a:buAutoNum type="arabicPeriod"/>
            </a:pPr>
            <a:endParaRPr lang="en-US" b="1" dirty="0" smtClean="0">
              <a:solidFill>
                <a:schemeClr val="tx1"/>
              </a:solidFill>
            </a:endParaRPr>
          </a:p>
          <a:p>
            <a:pPr marL="342900" indent="-342900" algn="ctr">
              <a:buFont typeface="+mj-lt"/>
              <a:buAutoNum type="arabicPeriod"/>
            </a:pP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81184" y="4326342"/>
            <a:ext cx="3935104" cy="19925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Absolute Indications for tonsillectomy: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Recurrent infection of throat ( 7 or more in 1 year / 5 per year for 2 years / 3 per year for 3 years).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Suspected malignancy ( asymmetrical tonsils).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Airway obstruction (OSA).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48215" y="4326342"/>
            <a:ext cx="3443785" cy="19925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Relative indications for tonsillectomy: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Second peritonsillar abscess (Quinsy).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Febrile convulsion.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Halitosis.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Dysphagia.</a:t>
            </a:r>
          </a:p>
          <a:p>
            <a:pPr marL="342900" indent="-342900" algn="ctr">
              <a:buFont typeface="+mj-lt"/>
              <a:buAutoNum type="arabicPeriod"/>
            </a:pP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07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50627"/>
          </a:xfrm>
        </p:spPr>
        <p:txBody>
          <a:bodyPr/>
          <a:lstStyle/>
          <a:p>
            <a:pPr algn="ctr"/>
            <a:r>
              <a:rPr lang="en-US" b="1" dirty="0" smtClean="0"/>
              <a:t>Complications of tonsillectomy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0627"/>
            <a:ext cx="10515600" cy="461121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Bleeding :(Primary , Reactionary , Secondary).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Infection.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Tonsillar remnant.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Tongue , dental injury.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i="1" dirty="0" smtClean="0">
                <a:solidFill>
                  <a:srgbClr val="FF0000"/>
                </a:solidFill>
              </a:rPr>
              <a:t>Primary hemorrhage:  during operation.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i="1" dirty="0" smtClean="0">
                <a:solidFill>
                  <a:srgbClr val="FF0000"/>
                </a:solidFill>
              </a:rPr>
              <a:t>Reactionary hemorrhage  : during 24 hours.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i="1" dirty="0" smtClean="0">
                <a:solidFill>
                  <a:srgbClr val="FF0000"/>
                </a:solidFill>
              </a:rPr>
              <a:t>Secondary hemorrhage : after (1) week due to infection.</a:t>
            </a:r>
          </a:p>
          <a:p>
            <a:pPr marL="514350" indent="-514350">
              <a:buFont typeface="+mj-lt"/>
              <a:buAutoNum type="arabicPeriod"/>
            </a:pP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15371" y="4878209"/>
            <a:ext cx="8046493" cy="197979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Clr>
                <a:srgbClr val="40BAD2"/>
              </a:buClr>
              <a:buNone/>
              <a:defRPr/>
            </a:pPr>
            <a:r>
              <a:rPr lang="en-US" sz="2000" b="1" dirty="0" smtClean="0">
                <a:latin typeface="Corbel" panose="020B0503020204020204"/>
              </a:rPr>
              <a:t>Blood supply of the </a:t>
            </a:r>
            <a:r>
              <a:rPr lang="en-US" sz="2000" b="1" dirty="0" err="1" smtClean="0">
                <a:latin typeface="Corbel" panose="020B0503020204020204"/>
              </a:rPr>
              <a:t>tonsills</a:t>
            </a:r>
            <a:r>
              <a:rPr lang="en-US" sz="2000" b="1" dirty="0" smtClean="0">
                <a:latin typeface="Corbel" panose="020B0503020204020204"/>
              </a:rPr>
              <a:t>:</a:t>
            </a:r>
          </a:p>
          <a:p>
            <a:pPr marL="514350" indent="-514350">
              <a:spcBef>
                <a:spcPts val="1200"/>
              </a:spcBef>
              <a:buClr>
                <a:srgbClr val="40BAD2"/>
              </a:buClr>
              <a:buFont typeface="+mj-lt"/>
              <a:buAutoNum type="arabicParenR"/>
              <a:defRPr/>
            </a:pPr>
            <a:r>
              <a:rPr lang="en-US" sz="2000" b="1" dirty="0" smtClean="0">
                <a:solidFill>
                  <a:srgbClr val="FF0000"/>
                </a:solidFill>
                <a:latin typeface="Corbel" panose="020B0503020204020204"/>
              </a:rPr>
              <a:t>Tonsillar branch (from facial A.) </a:t>
            </a:r>
          </a:p>
          <a:p>
            <a:pPr marL="514350" indent="-514350">
              <a:spcBef>
                <a:spcPts val="1200"/>
              </a:spcBef>
              <a:buClr>
                <a:srgbClr val="40BAD2"/>
              </a:buClr>
              <a:buFont typeface="+mj-lt"/>
              <a:buAutoNum type="arabicParenR"/>
              <a:defRPr/>
            </a:pPr>
            <a:r>
              <a:rPr lang="en-US" sz="2000" b="1" dirty="0" smtClean="0">
                <a:solidFill>
                  <a:srgbClr val="FF0000"/>
                </a:solidFill>
                <a:latin typeface="Corbel" panose="020B0503020204020204"/>
              </a:rPr>
              <a:t>Ascending palatine (from facial A.) </a:t>
            </a:r>
          </a:p>
          <a:p>
            <a:pPr marL="514350" indent="-514350">
              <a:spcBef>
                <a:spcPts val="1200"/>
              </a:spcBef>
              <a:buClr>
                <a:srgbClr val="40BAD2"/>
              </a:buClr>
              <a:buFont typeface="+mj-lt"/>
              <a:buAutoNum type="arabicParenR"/>
              <a:defRPr/>
            </a:pPr>
            <a:r>
              <a:rPr lang="en-US" sz="2000" b="1" dirty="0" smtClean="0">
                <a:solidFill>
                  <a:srgbClr val="FF0000"/>
                </a:solidFill>
                <a:latin typeface="Corbel" panose="020B0503020204020204"/>
              </a:rPr>
              <a:t>Ascending pharyngeal (from ECA)</a:t>
            </a:r>
          </a:p>
          <a:p>
            <a:pPr marL="514350" indent="-514350">
              <a:spcBef>
                <a:spcPts val="1200"/>
              </a:spcBef>
              <a:buClr>
                <a:srgbClr val="40BAD2"/>
              </a:buClr>
              <a:buFont typeface="+mj-lt"/>
              <a:buAutoNum type="arabicParenR"/>
              <a:defRPr/>
            </a:pPr>
            <a:r>
              <a:rPr lang="en-US" sz="2000" b="1" dirty="0" smtClean="0">
                <a:solidFill>
                  <a:srgbClr val="FF0000"/>
                </a:solidFill>
                <a:latin typeface="Corbel" panose="020B0503020204020204"/>
              </a:rPr>
              <a:t>Dorsal lingual (from lingual A.)</a:t>
            </a:r>
          </a:p>
          <a:p>
            <a:pPr marL="514350" indent="-514350">
              <a:spcBef>
                <a:spcPts val="1200"/>
              </a:spcBef>
              <a:buClr>
                <a:srgbClr val="40BAD2"/>
              </a:buClr>
              <a:buFont typeface="+mj-lt"/>
              <a:buAutoNum type="arabicParenR"/>
              <a:defRPr/>
            </a:pPr>
            <a:r>
              <a:rPr lang="en-US" sz="2000" b="1" dirty="0" smtClean="0">
                <a:solidFill>
                  <a:srgbClr val="FF0000"/>
                </a:solidFill>
                <a:latin typeface="Corbel" panose="020B0503020204020204"/>
              </a:rPr>
              <a:t>Descending palatine A. (from maxillary A.) </a:t>
            </a:r>
          </a:p>
          <a:p>
            <a:pPr marL="514350" indent="-514350">
              <a:buFont typeface="+mj-lt"/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16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Treatment of bleeding post tonsillectomy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77367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ABC.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Compression + Vasoconstrictor.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Cauterization.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L</a:t>
            </a:r>
            <a:r>
              <a:rPr lang="en-US" b="1" dirty="0" smtClean="0">
                <a:solidFill>
                  <a:srgbClr val="FF0000"/>
                </a:solidFill>
              </a:rPr>
              <a:t>igation ( only in Primary and Reactionary hemorrhage).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Antibiotics ( in  Secondary hemorrhage).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599297"/>
            <a:ext cx="10918209" cy="22587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Post tonsillectomy plan: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rgbClr val="FF0000"/>
                </a:solidFill>
              </a:rPr>
              <a:t>NPO for 2 hours.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rgbClr val="FF0000"/>
                </a:solidFill>
              </a:rPr>
              <a:t>Cold water and food ( For vasoconstriction).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rgbClr val="FF0000"/>
                </a:solidFill>
              </a:rPr>
              <a:t>Avoid hot and harsh food for 10 days.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rgbClr val="FF0000"/>
                </a:solidFill>
              </a:rPr>
              <a:t>Prophylactic antibiotics and high dose painkillers ( for referred ear pain).</a:t>
            </a:r>
          </a:p>
          <a:p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6580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Peritonsillar abscess presentation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95% are unilateral bulging with pus and exudate.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Dysphagia.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Sore throat.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High grade fever.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Trismus.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Treatment: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Pediatric ( Give systemic antibiotic , aspiration with incision and drainage if the patient doesn’t improve with the antibiotic in 48 hours).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Adults ( Aspiration with incision and drainage).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7158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905" y="0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Pharyngeal tonsils hypertrophy ( Adenoids)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11726"/>
            <a:ext cx="9116704" cy="534627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Snoring.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Sleep apnea ( cessation of breathing more than 10 seconds /hour of sleep in adults _ 5 seconds/hour of sleep in children) : diagnosed by polysomonogram).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Mouth breathing.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Investigation you should ask for 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u="sng" dirty="0" smtClean="0">
                <a:solidFill>
                  <a:srgbClr val="FF0000"/>
                </a:solidFill>
              </a:rPr>
              <a:t>Post-nasal space X-ray!!!</a:t>
            </a:r>
            <a:endParaRPr lang="en-US" b="1" u="sng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Indications of adenoidectomy: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Sleep apnea.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Recurrent infection ( acute otitis media , Rhinosinusitis).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Chronic otitis media with effusion.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952931" y="970720"/>
            <a:ext cx="3239069" cy="58872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Specific Contra-indications for adenoidectomy: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Cleft palate or submucous palate.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Neurological abnormality impairing palatal function like Down syndrome. 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endParaRPr lang="en-US" b="1" dirty="0">
              <a:solidFill>
                <a:srgbClr val="FF0000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Non-specific contra-indications for adenoidectomy: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Bleeding disorders.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Upper respiratory tract infection.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endParaRPr lang="en-US" b="1" dirty="0">
              <a:solidFill>
                <a:srgbClr val="FF0000"/>
              </a:solidFill>
            </a:endParaRPr>
          </a:p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chemeClr val="tx1"/>
                </a:solidFill>
              </a:rPr>
              <a:t>Treatment of adenoid hypertrophy?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0070C0"/>
                </a:solidFill>
              </a:rPr>
              <a:t>Medical : 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Anti-histamines </a:t>
            </a:r>
            <a:endParaRPr lang="en-US" b="1" dirty="0">
              <a:solidFill>
                <a:srgbClr val="FF0000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Topical nasal steroids.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0070C0"/>
                </a:solidFill>
              </a:rPr>
              <a:t>Surgical :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Adenoidectomy.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98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b="1" i="1" dirty="0" smtClean="0"/>
              <a:t>Otitis media with effusion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13645"/>
            <a:ext cx="8830101" cy="553243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Most common cause?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/>
              <a:t>Adenoid hypertrophy leading to Eustachian tube dysfunction leading to negative pressure &gt;&gt;&gt; retraction pocket &gt;&gt;&gt; accumulation of fluid 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Most common symptom?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Mild conductive hearing loss.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Painless.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Must be suspected in children with delayed speech.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History of hearing loss more than 3 months with no discharge or perforation indicates </a:t>
            </a:r>
            <a:r>
              <a:rPr lang="en-US" b="1" i="1" dirty="0" smtClean="0">
                <a:solidFill>
                  <a:srgbClr val="FF0000"/>
                </a:solidFill>
              </a:rPr>
              <a:t>otitis media with effusion.</a:t>
            </a:r>
          </a:p>
        </p:txBody>
      </p:sp>
      <p:sp>
        <p:nvSpPr>
          <p:cNvPr id="4" name="Rectangle 3"/>
          <p:cNvSpPr/>
          <p:nvPr/>
        </p:nvSpPr>
        <p:spPr>
          <a:xfrm>
            <a:off x="9020033" y="0"/>
            <a:ext cx="3170830" cy="18015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</a:rPr>
              <a:t>T</a:t>
            </a:r>
            <a:r>
              <a:rPr lang="en-US" b="1" dirty="0" smtClean="0">
                <a:solidFill>
                  <a:schemeClr val="tx1"/>
                </a:solidFill>
              </a:rPr>
              <a:t>ympanometry : </a:t>
            </a:r>
            <a:r>
              <a:rPr lang="en-US" b="1" dirty="0" smtClean="0">
                <a:solidFill>
                  <a:srgbClr val="FF0000"/>
                </a:solidFill>
              </a:rPr>
              <a:t>Type B /normal volume.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Rinnie : </a:t>
            </a:r>
            <a:r>
              <a:rPr lang="en-US" b="1" dirty="0" smtClean="0">
                <a:solidFill>
                  <a:srgbClr val="FF0000"/>
                </a:solidFill>
              </a:rPr>
              <a:t>negative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Weber </a:t>
            </a:r>
            <a:r>
              <a:rPr lang="en-US" b="1" dirty="0" smtClean="0">
                <a:solidFill>
                  <a:srgbClr val="FF0000"/>
                </a:solidFill>
              </a:rPr>
              <a:t>: lateralized to the affected side.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38782" y="2224584"/>
            <a:ext cx="3852081" cy="4621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Treatment :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tx1"/>
                </a:solidFill>
              </a:rPr>
              <a:t>Usually medical: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Nasal steroid.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Nasal Anti-histamines.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endParaRPr lang="en-US" b="1" dirty="0">
              <a:solidFill>
                <a:srgbClr val="FF0000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tx1"/>
                </a:solidFill>
              </a:rPr>
              <a:t>Surgical in 10% of cases: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Myringotomy with Grommet insertion.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endParaRPr lang="en-US" b="1" dirty="0">
              <a:solidFill>
                <a:srgbClr val="FF0000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tx1"/>
                </a:solidFill>
              </a:rPr>
              <a:t>Complications of surgery?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Infection.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Bleeding.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Permanent perforation.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Damage to the ossicles.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Damage to the facial nerve.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551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699078" cy="1325563"/>
          </a:xfrm>
        </p:spPr>
        <p:txBody>
          <a:bodyPr/>
          <a:lstStyle/>
          <a:p>
            <a:r>
              <a:rPr lang="en-US" b="1" dirty="0" smtClean="0"/>
              <a:t>Signs of allergic </a:t>
            </a:r>
            <a:r>
              <a:rPr lang="en-US" b="1" dirty="0" smtClean="0"/>
              <a:t>rhinitis 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Pale enlarged turbinate.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Rhinorrhea.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Mouth breathing from Nasal congestion.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Sniffing.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4361081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b="1" dirty="0" smtClean="0"/>
              <a:t>Samter’s triad: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solidFill>
                  <a:srgbClr val="FF0000"/>
                </a:solidFill>
              </a:rPr>
              <a:t>Asthma.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solidFill>
                  <a:srgbClr val="FF0000"/>
                </a:solidFill>
              </a:rPr>
              <a:t>Sinusitis with recurring nasal polyps.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solidFill>
                  <a:srgbClr val="FF0000"/>
                </a:solidFill>
              </a:rPr>
              <a:t>Aspirin sensitivity.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824717" y="3419386"/>
            <a:ext cx="4367283" cy="21625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en-US" sz="2400" b="1" dirty="0" smtClean="0">
                <a:solidFill>
                  <a:schemeClr val="tx1"/>
                </a:solidFill>
              </a:rPr>
              <a:t>Commonest causes of chronic cough: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b="1" dirty="0" smtClean="0">
                <a:solidFill>
                  <a:srgbClr val="FF0000"/>
                </a:solidFill>
              </a:rPr>
              <a:t>Post nasal drip.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b="1" dirty="0" smtClean="0">
                <a:solidFill>
                  <a:srgbClr val="FF0000"/>
                </a:solidFill>
              </a:rPr>
              <a:t>Bronchial asthma / COPD.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b="1" dirty="0" smtClean="0">
                <a:solidFill>
                  <a:srgbClr val="FF0000"/>
                </a:solidFill>
              </a:rPr>
              <a:t>GERD.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99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Chronic otitis media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There should be 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Chronic perforation.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Chronic mastoiditis.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Chronic Eustachian tube dysfunction.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Chronic discharge.</a:t>
            </a:r>
          </a:p>
          <a:p>
            <a:pPr marL="514350" indent="-514350">
              <a:buFont typeface="+mj-lt"/>
              <a:buAutoNum type="arabicPeriod"/>
            </a:pPr>
            <a:endParaRPr lang="en-US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Most common microorganism 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Pseudomonas aeroginosa.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020033" y="0"/>
            <a:ext cx="3170830" cy="18015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</a:rPr>
              <a:t>T</a:t>
            </a:r>
            <a:r>
              <a:rPr lang="en-US" b="1" dirty="0" smtClean="0">
                <a:solidFill>
                  <a:schemeClr val="tx1"/>
                </a:solidFill>
              </a:rPr>
              <a:t>ympanometry : </a:t>
            </a:r>
            <a:r>
              <a:rPr lang="en-US" b="1" dirty="0" smtClean="0">
                <a:solidFill>
                  <a:srgbClr val="FF0000"/>
                </a:solidFill>
              </a:rPr>
              <a:t>Type B / High volume.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Rinnie : </a:t>
            </a:r>
            <a:r>
              <a:rPr lang="en-US" b="1" dirty="0" smtClean="0">
                <a:solidFill>
                  <a:srgbClr val="FF0000"/>
                </a:solidFill>
              </a:rPr>
              <a:t>negative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Weber </a:t>
            </a:r>
            <a:r>
              <a:rPr lang="en-US" b="1" dirty="0" smtClean="0">
                <a:solidFill>
                  <a:srgbClr val="FF0000"/>
                </a:solidFill>
              </a:rPr>
              <a:t>: lateralized to the affected side.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16203" y="2142699"/>
            <a:ext cx="3674660" cy="208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tx1"/>
                </a:solidFill>
              </a:rPr>
              <a:t>Treatment? (Medical)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Swab culture.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Aural toilet ( Regular suction).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Topical antibiotics (ear-drops).</a:t>
            </a: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tx1"/>
                </a:solidFill>
              </a:rPr>
              <a:t>Treatment of complications?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Surgery (Mastoidectomy).</a:t>
            </a:r>
          </a:p>
          <a:p>
            <a:pPr marL="342900" indent="-342900" algn="ctr">
              <a:buFont typeface="+mj-lt"/>
              <a:buAutoNum type="arabicPeriod"/>
            </a:pP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86265" y="4346338"/>
            <a:ext cx="4955275" cy="217181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tx1"/>
                </a:solidFill>
              </a:rPr>
              <a:t>Chronic discharge with inflammation of the mucosa of tympanic membrane + </a:t>
            </a:r>
            <a:r>
              <a:rPr lang="en-US" b="1" i="1" u="sng" dirty="0" smtClean="0">
                <a:solidFill>
                  <a:srgbClr val="FF0000"/>
                </a:solidFill>
              </a:rPr>
              <a:t>severe itching</a:t>
            </a:r>
            <a:r>
              <a:rPr lang="en-US" b="1" dirty="0" smtClean="0">
                <a:solidFill>
                  <a:schemeClr val="tx1"/>
                </a:solidFill>
              </a:rPr>
              <a:t> indicates: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FF0000"/>
                </a:solidFill>
              </a:rPr>
              <a:t>F</a:t>
            </a:r>
            <a:r>
              <a:rPr lang="en-US" b="1" dirty="0" smtClean="0">
                <a:solidFill>
                  <a:srgbClr val="FF0000"/>
                </a:solidFill>
              </a:rPr>
              <a:t>ungal infection : (Otomycosis)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90% Aspergillus (wet newspaper).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10% Candida (whitish).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</a:rPr>
              <a:t>Treatment : </a:t>
            </a:r>
            <a:r>
              <a:rPr lang="en-US" b="1" dirty="0">
                <a:solidFill>
                  <a:srgbClr val="FF0000"/>
                </a:solidFill>
              </a:rPr>
              <a:t>T</a:t>
            </a:r>
            <a:r>
              <a:rPr lang="en-US" b="1" dirty="0" smtClean="0">
                <a:solidFill>
                  <a:srgbClr val="FF0000"/>
                </a:solidFill>
              </a:rPr>
              <a:t>opical antifungal 3-4 weeks.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2888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Acute otitis media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/>
              <a:t>Dull tympanic membrane with redness + Otalgia since 3 days.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/>
              <a:t>Usually follows upper respiratory tract infections.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/>
              <a:t>Sometimes nausea , vomiting , diarrhea and abdominal pain in pediatrics ; </a:t>
            </a:r>
            <a:r>
              <a:rPr lang="en-US" b="1" dirty="0" smtClean="0">
                <a:solidFill>
                  <a:srgbClr val="FF0000"/>
                </a:solidFill>
              </a:rPr>
              <a:t>Due to Vagus nerve innervation</a:t>
            </a:r>
            <a:r>
              <a:rPr lang="en-US" b="1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 b="1" dirty="0" smtClean="0"/>
              <a:t>Treatment? </a:t>
            </a:r>
            <a:r>
              <a:rPr lang="en-US" sz="2000" b="1" i="1" u="sng" dirty="0" smtClean="0">
                <a:solidFill>
                  <a:srgbClr val="FF0000"/>
                </a:solidFill>
              </a:rPr>
              <a:t>( according to the stage : check the seminar)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1" dirty="0" smtClean="0">
                <a:solidFill>
                  <a:srgbClr val="FF0000"/>
                </a:solidFill>
              </a:rPr>
              <a:t>Pain killer.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1" dirty="0" smtClean="0">
                <a:solidFill>
                  <a:srgbClr val="FF0000"/>
                </a:solidFill>
              </a:rPr>
              <a:t>Systemic antibiotic.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1" dirty="0" smtClean="0">
                <a:solidFill>
                  <a:srgbClr val="FF0000"/>
                </a:solidFill>
              </a:rPr>
              <a:t>Decongestant.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ü"/>
            </a:pP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7518779" y="3761309"/>
            <a:ext cx="3835021" cy="24156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DD of acute otitis media in pediatrics ( when there is nausea , vomiting , diarrhea and abdominal pain?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Gastroenteritis.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Appendicitis.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Peritonitis.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endParaRPr lang="en-US" b="1" dirty="0">
              <a:solidFill>
                <a:schemeClr val="tx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6166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b="1" i="1" dirty="0" smtClean="0"/>
              <a:t>Facial  nerve palsy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39247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Most common causes: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Idiopathic ( Bell’s palsy).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Ramsay hunt syndrome ( 2</a:t>
            </a:r>
            <a:r>
              <a:rPr lang="en-US" b="1" baseline="30000" dirty="0" smtClean="0">
                <a:solidFill>
                  <a:srgbClr val="FF0000"/>
                </a:solidFill>
              </a:rPr>
              <a:t>nd</a:t>
            </a:r>
            <a:r>
              <a:rPr lang="en-US" b="1" dirty="0" smtClean="0">
                <a:solidFill>
                  <a:srgbClr val="FF0000"/>
                </a:solidFill>
              </a:rPr>
              <a:t> most common ) : with vesicular eruption around the face and ear , </a:t>
            </a:r>
            <a:r>
              <a:rPr lang="en-US" b="1" i="1" dirty="0" smtClean="0">
                <a:solidFill>
                  <a:srgbClr val="0070C0"/>
                </a:solidFill>
              </a:rPr>
              <a:t>type of hearing loss is Sensorineural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Temporal bone fracture types: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Longitudinal ( 80%) : Damage to the Tympanic membrane + Ossicles ( Conductive hearing loss) + Late facial palsy.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Horizontal ( 20%) : Damage to Vestibulocochlear nerve or Labyrinth ( Sensorineural hearing loss) + Immediate facial palsy.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Treatment of facial palsy 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Steroids ( Prednisolone) in the morning 12 tablets daily for 5 days , should be within 48 hours of the palsy.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Antivirals are controversial.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Eye care ( Artificial tears , Topical ointment , Eye cover).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Physiotherapy after two weeks.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Surgery.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670877" y="1037230"/>
            <a:ext cx="3521123" cy="16240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chemeClr val="tx1"/>
                </a:solidFill>
              </a:rPr>
              <a:t>Terminal branches in the parotid gland: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b="1" dirty="0" smtClean="0">
                <a:solidFill>
                  <a:srgbClr val="FF0000"/>
                </a:solidFill>
              </a:rPr>
              <a:t>Temporal.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b="1" dirty="0" smtClean="0">
                <a:solidFill>
                  <a:srgbClr val="FF0000"/>
                </a:solidFill>
              </a:rPr>
              <a:t>Zygomatic.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b="1" dirty="0" smtClean="0">
                <a:solidFill>
                  <a:srgbClr val="FF0000"/>
                </a:solidFill>
              </a:rPr>
              <a:t>Buccal.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b="1" dirty="0" smtClean="0">
                <a:solidFill>
                  <a:srgbClr val="FF0000"/>
                </a:solidFill>
              </a:rPr>
              <a:t>Marginal mandibular.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b="1" dirty="0" smtClean="0">
                <a:solidFill>
                  <a:srgbClr val="FF0000"/>
                </a:solidFill>
              </a:rPr>
              <a:t>Cervical.</a:t>
            </a:r>
          </a:p>
        </p:txBody>
      </p:sp>
      <p:sp>
        <p:nvSpPr>
          <p:cNvPr id="5" name="Rectangle 4"/>
          <p:cNvSpPr/>
          <p:nvPr/>
        </p:nvSpPr>
        <p:spPr>
          <a:xfrm>
            <a:off x="7820167" y="4995082"/>
            <a:ext cx="4371833" cy="1023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 smtClean="0">
                <a:solidFill>
                  <a:schemeClr val="tx1"/>
                </a:solidFill>
              </a:rPr>
              <a:t>Stapedial reflex ( Cochlear reflex):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FF0000"/>
                </a:solidFill>
              </a:rPr>
              <a:t>Afferent : Vestibulocochlear nerve CN VIII.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FF0000"/>
                </a:solidFill>
              </a:rPr>
              <a:t>Efferent : Facial nerve CN VII.</a:t>
            </a:r>
          </a:p>
        </p:txBody>
      </p:sp>
    </p:spTree>
    <p:extLst>
      <p:ext uri="{BB962C8B-B14F-4D97-AF65-F5344CB8AC3E}">
        <p14:creationId xmlns:p14="http://schemas.microsoft.com/office/powerpoint/2010/main" val="282960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3141" y="0"/>
            <a:ext cx="9457898" cy="1392071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Motor neuron lesion</a:t>
            </a:r>
            <a:endParaRPr lang="en-US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327547" y="1079313"/>
          <a:ext cx="11586948" cy="4038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3474"/>
                <a:gridCol w="5793474"/>
              </a:tblGrid>
              <a:tr h="8834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Upper motor neuron</a:t>
                      </a:r>
                      <a:r>
                        <a:rPr lang="en-US" baseline="0" dirty="0" smtClean="0"/>
                        <a:t> lesion </a:t>
                      </a:r>
                    </a:p>
                    <a:p>
                      <a:pPr algn="ctr"/>
                      <a:r>
                        <a:rPr lang="en-US" baseline="0" dirty="0" smtClean="0"/>
                        <a:t>(Central 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Lower motor neuron lesion</a:t>
                      </a:r>
                    </a:p>
                    <a:p>
                      <a:pPr algn="ctr"/>
                      <a:r>
                        <a:rPr lang="en-US" dirty="0" smtClean="0"/>
                        <a:t>(Peripheral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126206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Manifests</a:t>
                      </a:r>
                      <a:r>
                        <a:rPr lang="en-US" b="1" i="0" baseline="0" dirty="0" smtClean="0"/>
                        <a:t> in the contralateral side </a:t>
                      </a:r>
                    </a:p>
                    <a:p>
                      <a:pPr algn="ctr"/>
                      <a:r>
                        <a:rPr lang="en-US" b="1" i="0" baseline="0" dirty="0" smtClean="0"/>
                        <a:t>( Right upper motor neuron lesion will manifest in left lower face)</a:t>
                      </a:r>
                      <a:endParaRPr lang="en-US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Manifests</a:t>
                      </a:r>
                      <a:r>
                        <a:rPr lang="en-US" b="1" baseline="0" dirty="0" smtClean="0"/>
                        <a:t> in the ipsilateral side</a:t>
                      </a:r>
                    </a:p>
                    <a:p>
                      <a:pPr algn="ctr"/>
                      <a:r>
                        <a:rPr lang="en-US" b="1" baseline="0" dirty="0" smtClean="0"/>
                        <a:t>( Right lower motor neuron lesion will manifest in the right whole face)</a:t>
                      </a:r>
                      <a:endParaRPr lang="en-US" b="1" dirty="0"/>
                    </a:p>
                  </a:txBody>
                  <a:tcPr/>
                </a:tc>
              </a:tr>
              <a:tr h="504825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Closure</a:t>
                      </a:r>
                      <a:r>
                        <a:rPr lang="en-US" b="1" i="0" baseline="0" dirty="0" smtClean="0"/>
                        <a:t> of the eye is preserved </a:t>
                      </a:r>
                      <a:r>
                        <a:rPr lang="en-US" b="1" i="0" dirty="0" smtClean="0"/>
                        <a:t> </a:t>
                      </a:r>
                      <a:endParaRPr lang="en-US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Inability (</a:t>
                      </a:r>
                      <a:r>
                        <a:rPr lang="en-US" b="1" baseline="0" dirty="0" smtClean="0"/>
                        <a:t> or weakness) to close the ipsilateral eye</a:t>
                      </a:r>
                      <a:endParaRPr lang="en-US" b="1" dirty="0"/>
                    </a:p>
                  </a:txBody>
                  <a:tcPr/>
                </a:tc>
              </a:tr>
              <a:tr h="883443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>
                          <a:solidFill>
                            <a:srgbClr val="FF0000"/>
                          </a:solidFill>
                        </a:rPr>
                        <a:t>Forehead movement is normal </a:t>
                      </a:r>
                    </a:p>
                    <a:p>
                      <a:pPr algn="ctr"/>
                      <a:r>
                        <a:rPr lang="en-US" b="1" i="0" dirty="0" smtClean="0">
                          <a:solidFill>
                            <a:srgbClr val="FF0000"/>
                          </a:solidFill>
                        </a:rPr>
                        <a:t>( frontal</a:t>
                      </a:r>
                      <a:r>
                        <a:rPr lang="en-US" b="1" i="0" baseline="0" dirty="0" smtClean="0">
                          <a:solidFill>
                            <a:srgbClr val="FF0000"/>
                          </a:solidFill>
                        </a:rPr>
                        <a:t> wrinkling isn’t lost)</a:t>
                      </a:r>
                      <a:endParaRPr lang="en-US" b="1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Forehead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movement is paralyzed</a:t>
                      </a:r>
                    </a:p>
                    <a:p>
                      <a:pPr algn="ctr"/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( Frontal wrinkling is lost)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04825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Deviated angle of mouth</a:t>
                      </a:r>
                      <a:endParaRPr lang="en-US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Deviated</a:t>
                      </a:r>
                      <a:r>
                        <a:rPr lang="en-US" b="1" baseline="0" dirty="0" smtClean="0"/>
                        <a:t> angle of mouth 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138985" y="5322627"/>
            <a:ext cx="5568287" cy="1003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Causes of recurrent facial palsy: 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Melkersson-Rosenthal syndrome.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Sarcoidosis.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Parotid tumours.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67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062" y="436728"/>
            <a:ext cx="6299579" cy="54809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5641" y="436728"/>
            <a:ext cx="5436359" cy="5480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574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52921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dirty="0" smtClean="0"/>
              <a:t>Signs of nasal deviation 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Nasal obstruction.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Epistaxis (sometimes).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Dryness or hypertrophy in the contralateral nasal orifice.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Complication of nasal deviation?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Sinusitis.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Note : what is the treatment of dry perforated tympanic membrane?</a:t>
            </a:r>
            <a:endParaRPr lang="en-US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Conservative ( 1</a:t>
            </a:r>
            <a:r>
              <a:rPr lang="en-US" b="1" baseline="30000" dirty="0" smtClean="0">
                <a:solidFill>
                  <a:srgbClr val="FF0000"/>
                </a:solidFill>
              </a:rPr>
              <a:t>st</a:t>
            </a:r>
            <a:r>
              <a:rPr lang="en-US" b="1" dirty="0" smtClean="0">
                <a:solidFill>
                  <a:srgbClr val="FF0000"/>
                </a:solidFill>
              </a:rPr>
              <a:t> option).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Myringoplasty (Type one Tympanoplasty).</a:t>
            </a:r>
          </a:p>
        </p:txBody>
      </p:sp>
      <p:sp>
        <p:nvSpPr>
          <p:cNvPr id="2" name="Rectangle 1"/>
          <p:cNvSpPr/>
          <p:nvPr/>
        </p:nvSpPr>
        <p:spPr>
          <a:xfrm>
            <a:off x="6482688" y="0"/>
            <a:ext cx="5709312" cy="26749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DD of  Unilateral opacity in nasal sinuses on CT :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Inverted papilloma.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Antrachoanal polyp.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T</a:t>
            </a:r>
            <a:r>
              <a:rPr lang="en-US" b="1" dirty="0" smtClean="0">
                <a:solidFill>
                  <a:srgbClr val="FF0000"/>
                </a:solidFill>
              </a:rPr>
              <a:t>umour. ( first 2 are more important).</a:t>
            </a:r>
          </a:p>
          <a:p>
            <a:pPr marL="342900" indent="-342900" algn="ctr">
              <a:buFont typeface="+mj-lt"/>
              <a:buAutoNum type="arabicPeriod"/>
            </a:pPr>
            <a:endParaRPr lang="en-US" b="1" dirty="0">
              <a:solidFill>
                <a:srgbClr val="FF0000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DD of Bilateral opacities in nasal sinuses on CT: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Nasal polyps.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Chronic sinusitis.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Fungal sinusitis.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25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Signs of otitis externa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Narrowed external auditory canal.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Edema and erythema of the external auditory canal.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Conductive hearing loss may be evident.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Discharge.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Tragus sign is positive ( palpation of tragus elicits severe pain , in otitis media its moderate pain).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55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V</a:t>
            </a:r>
            <a:r>
              <a:rPr lang="en-US" b="1" dirty="0" smtClean="0"/>
              <a:t>ertigo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5563"/>
            <a:ext cx="10515600" cy="5532437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Central vertigo 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Chronic.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Horizontal or vertical or mixed </a:t>
            </a:r>
            <a:r>
              <a:rPr lang="en-US" b="1" dirty="0">
                <a:solidFill>
                  <a:srgbClr val="0070C0"/>
                </a:solidFill>
              </a:rPr>
              <a:t>N</a:t>
            </a:r>
            <a:r>
              <a:rPr lang="en-US" b="1" dirty="0" smtClean="0">
                <a:solidFill>
                  <a:srgbClr val="0070C0"/>
                </a:solidFill>
              </a:rPr>
              <a:t>ystagmus.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General weakness.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Difficulty in speech.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Diplopia.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No nausea or vomiting.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Peripheral vertigo: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Acute.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Horizontal </a:t>
            </a:r>
            <a:r>
              <a:rPr lang="en-US" b="1" dirty="0">
                <a:solidFill>
                  <a:srgbClr val="0070C0"/>
                </a:solidFill>
              </a:rPr>
              <a:t>N</a:t>
            </a:r>
            <a:r>
              <a:rPr lang="en-US" b="1" dirty="0" smtClean="0">
                <a:solidFill>
                  <a:srgbClr val="0070C0"/>
                </a:solidFill>
              </a:rPr>
              <a:t>ystagmus.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Nausea , Vomiting , Sweating , Tachycardia , Tachypnea.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Causes: the most three common causes</a:t>
            </a:r>
          </a:p>
          <a:p>
            <a:pPr marL="514350" indent="-514350">
              <a:buFont typeface="+mj-lt"/>
              <a:buAutoNum type="arabicParenR"/>
            </a:pPr>
            <a:r>
              <a:rPr lang="en-US" b="1" dirty="0" smtClean="0">
                <a:solidFill>
                  <a:srgbClr val="FF0000"/>
                </a:solidFill>
              </a:rPr>
              <a:t>Benign paroxysmal positional vertigo.</a:t>
            </a:r>
          </a:p>
          <a:p>
            <a:pPr marL="514350" indent="-514350">
              <a:buFont typeface="+mj-lt"/>
              <a:buAutoNum type="arabicParenR"/>
            </a:pPr>
            <a:r>
              <a:rPr lang="en-US" b="1" dirty="0" smtClean="0">
                <a:solidFill>
                  <a:srgbClr val="FF0000"/>
                </a:solidFill>
              </a:rPr>
              <a:t>Vestibular neuritis (Labrynthitis) ‘’2</a:t>
            </a:r>
            <a:r>
              <a:rPr lang="en-US" b="1" baseline="30000" dirty="0" smtClean="0">
                <a:solidFill>
                  <a:srgbClr val="FF0000"/>
                </a:solidFill>
              </a:rPr>
              <a:t>nd</a:t>
            </a:r>
            <a:r>
              <a:rPr lang="en-US" b="1" dirty="0" smtClean="0">
                <a:solidFill>
                  <a:srgbClr val="FF0000"/>
                </a:solidFill>
              </a:rPr>
              <a:t> most common’’.</a:t>
            </a:r>
          </a:p>
          <a:p>
            <a:pPr marL="514350" indent="-514350">
              <a:buFont typeface="+mj-lt"/>
              <a:buAutoNum type="arabicParenR"/>
            </a:pPr>
            <a:r>
              <a:rPr lang="en-US" b="1" dirty="0" smtClean="0">
                <a:solidFill>
                  <a:srgbClr val="FF0000"/>
                </a:solidFill>
              </a:rPr>
              <a:t>Meniere’s disease ‘’3</a:t>
            </a:r>
            <a:r>
              <a:rPr lang="en-US" b="1" baseline="30000" dirty="0" smtClean="0">
                <a:solidFill>
                  <a:srgbClr val="FF0000"/>
                </a:solidFill>
              </a:rPr>
              <a:t>rd</a:t>
            </a:r>
            <a:r>
              <a:rPr lang="en-US" b="1" dirty="0" smtClean="0">
                <a:solidFill>
                  <a:srgbClr val="FF0000"/>
                </a:solidFill>
              </a:rPr>
              <a:t> most common’’.</a:t>
            </a:r>
          </a:p>
          <a:p>
            <a:pPr marL="514350" indent="-514350">
              <a:buFont typeface="+mj-lt"/>
              <a:buAutoNum type="arabicPeriod"/>
            </a:pP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51252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905" y="0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Benign paroxysmal positional vertigo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5562"/>
            <a:ext cx="12191999" cy="5532437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Duration 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 Seconds to hours.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FF0000"/>
                </a:solidFill>
              </a:rPr>
              <a:t>There is no  tinnitus , nausea , vomiting and hearing loss ( rare because it takes seconds).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 smtClean="0"/>
              <a:t>Test for diagnosis?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Dix-</a:t>
            </a:r>
            <a:r>
              <a:rPr lang="en-US" b="1" dirty="0" err="1" smtClean="0">
                <a:solidFill>
                  <a:srgbClr val="FF0000"/>
                </a:solidFill>
              </a:rPr>
              <a:t>hallpike</a:t>
            </a:r>
            <a:r>
              <a:rPr lang="en-US" b="1" dirty="0" smtClean="0">
                <a:solidFill>
                  <a:srgbClr val="FF0000"/>
                </a:solidFill>
              </a:rPr>
              <a:t> test.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Treatment?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Epley maneuver.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Surgery ( if Epley maneuver doesn’t cure it ) : </a:t>
            </a:r>
            <a:r>
              <a:rPr lang="en-US" b="1" dirty="0">
                <a:solidFill>
                  <a:srgbClr val="FF0000"/>
                </a:solidFill>
              </a:rPr>
              <a:t>C</a:t>
            </a:r>
            <a:r>
              <a:rPr lang="en-US" b="1" dirty="0" smtClean="0">
                <a:solidFill>
                  <a:srgbClr val="FF0000"/>
                </a:solidFill>
              </a:rPr>
              <a:t>omplete closure of the posterior semicircular canal.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 smtClean="0"/>
              <a:t>Causes (etiology)?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Idiopathic (50%).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Head trauma.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Chronic otitis media.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Viral infection.</a:t>
            </a:r>
          </a:p>
        </p:txBody>
      </p:sp>
    </p:spTree>
    <p:extLst>
      <p:ext uri="{BB962C8B-B14F-4D97-AF65-F5344CB8AC3E}">
        <p14:creationId xmlns:p14="http://schemas.microsoft.com/office/powerpoint/2010/main" val="3896998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Vestibular neuritis (Labrynthitis)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Duration?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Days to one week</a:t>
            </a:r>
            <a:r>
              <a:rPr lang="en-US" b="1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FF0000"/>
                </a:solidFill>
              </a:rPr>
              <a:t>There is nausea , vomiting and fatigue.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/>
              <a:t>Treatment?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IV Fluids.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Steroids.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Anti-emetic.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/>
              <a:t>Etiology?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Viral infection.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08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87104"/>
          </a:xfrm>
        </p:spPr>
        <p:txBody>
          <a:bodyPr/>
          <a:lstStyle/>
          <a:p>
            <a:pPr algn="ctr"/>
            <a:r>
              <a:rPr lang="en-US" b="1" dirty="0" smtClean="0"/>
              <a:t>Meniere’s disease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87106"/>
            <a:ext cx="12192000" cy="5970894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Etiology?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Idiopathic.</a:t>
            </a:r>
          </a:p>
          <a:p>
            <a:endParaRPr lang="en-US" b="1" dirty="0" smtClean="0"/>
          </a:p>
          <a:p>
            <a:r>
              <a:rPr lang="en-US" sz="2100" b="1" dirty="0" smtClean="0"/>
              <a:t>Meniere’s syndrome causes ( different from Meniere’s disease)?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100" b="1" dirty="0" smtClean="0">
                <a:solidFill>
                  <a:srgbClr val="FF0000"/>
                </a:solidFill>
              </a:rPr>
              <a:t>Chronic otitis media.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100" b="1" dirty="0" smtClean="0">
                <a:solidFill>
                  <a:srgbClr val="FF0000"/>
                </a:solidFill>
              </a:rPr>
              <a:t>Viral infection.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100" b="1" dirty="0" smtClean="0">
                <a:solidFill>
                  <a:srgbClr val="FF0000"/>
                </a:solidFill>
              </a:rPr>
              <a:t>Syphilis.</a:t>
            </a:r>
          </a:p>
          <a:p>
            <a:pPr marL="0" indent="0">
              <a:buNone/>
            </a:pPr>
            <a:endParaRPr lang="en-US" sz="2100" b="1" dirty="0" smtClean="0"/>
          </a:p>
          <a:p>
            <a:r>
              <a:rPr lang="en-US" b="1" dirty="0" smtClean="0"/>
              <a:t>Duration of vertigo?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20-30 minutes to hours.</a:t>
            </a:r>
          </a:p>
          <a:p>
            <a:endParaRPr lang="en-US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FF0000"/>
                </a:solidFill>
              </a:rPr>
              <a:t>There is tinnitus ,  Unilateral , fluctuating hearing loss for </a:t>
            </a:r>
            <a:r>
              <a:rPr lang="en-US" b="1" i="1" u="sng" dirty="0" smtClean="0">
                <a:solidFill>
                  <a:srgbClr val="FF0000"/>
                </a:solidFill>
              </a:rPr>
              <a:t>low frequencies  </a:t>
            </a:r>
            <a:r>
              <a:rPr lang="en-US" b="1" dirty="0" smtClean="0">
                <a:solidFill>
                  <a:srgbClr val="FF0000"/>
                </a:solidFill>
              </a:rPr>
              <a:t>and ear fullness.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Tympanometry :</a:t>
            </a:r>
            <a:r>
              <a:rPr lang="en-US" b="1" dirty="0" smtClean="0">
                <a:solidFill>
                  <a:srgbClr val="FF0000"/>
                </a:solidFill>
              </a:rPr>
              <a:t>Normal (Type A).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Rinnie test : </a:t>
            </a:r>
            <a:r>
              <a:rPr lang="en-US" b="1" dirty="0" smtClean="0">
                <a:solidFill>
                  <a:srgbClr val="FF0000"/>
                </a:solidFill>
              </a:rPr>
              <a:t>Positive.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Weber test : </a:t>
            </a:r>
            <a:r>
              <a:rPr lang="en-US" b="1" dirty="0" smtClean="0">
                <a:solidFill>
                  <a:srgbClr val="FF0000"/>
                </a:solidFill>
              </a:rPr>
              <a:t>Lateralized to the contralateral side.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Hearing loss : </a:t>
            </a:r>
            <a:r>
              <a:rPr lang="en-US" b="1" dirty="0" smtClean="0">
                <a:solidFill>
                  <a:srgbClr val="FF0000"/>
                </a:solidFill>
              </a:rPr>
              <a:t>Sensorineural.</a:t>
            </a:r>
          </a:p>
        </p:txBody>
      </p:sp>
      <p:sp>
        <p:nvSpPr>
          <p:cNvPr id="4" name="Rectangle 3"/>
          <p:cNvSpPr/>
          <p:nvPr/>
        </p:nvSpPr>
        <p:spPr>
          <a:xfrm>
            <a:off x="6782937" y="887105"/>
            <a:ext cx="5409063" cy="37394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Treatment :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Life style change : low salt intake.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Thiazide diuretics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Anti-vertigo (Betahistine).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Intratympanic injection of aminoglycoside like Gentamycin ( Ototoxic drug which damages the dark cells that produce the </a:t>
            </a:r>
            <a:r>
              <a:rPr lang="en-US" b="1" dirty="0" err="1" smtClean="0">
                <a:solidFill>
                  <a:srgbClr val="FF0000"/>
                </a:solidFill>
              </a:rPr>
              <a:t>endolymph</a:t>
            </a:r>
            <a:r>
              <a:rPr lang="en-US" b="1" dirty="0" smtClean="0">
                <a:solidFill>
                  <a:srgbClr val="FF0000"/>
                </a:solidFill>
              </a:rPr>
              <a:t>) can improve vertigo.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Surgery : Labrynthectomy or Endolymphatic sac decompression.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006222"/>
            <a:ext cx="6414448" cy="14603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6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Vestibular schwannoma ( Acoustic neuroma)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Progressive Unilateral Sensorineural  hearing loss for </a:t>
            </a:r>
            <a:r>
              <a:rPr lang="en-US" b="1" i="1" u="sng" dirty="0" smtClean="0">
                <a:solidFill>
                  <a:srgbClr val="FF0000"/>
                </a:solidFill>
              </a:rPr>
              <a:t>high frequencies </a:t>
            </a:r>
            <a:r>
              <a:rPr lang="en-US" b="1" dirty="0" smtClean="0">
                <a:solidFill>
                  <a:srgbClr val="FF0000"/>
                </a:solidFill>
              </a:rPr>
              <a:t>with Tinnitus.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The most common benign tumour in the cerebellopontine angle.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10% of vestibular schwannoma present with sudden hearing loss.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1% of sudden hearing loss are due to Vestibular schwannoma.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 smtClean="0"/>
              <a:t>Tympanometry?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Type A.</a:t>
            </a:r>
          </a:p>
          <a:p>
            <a:endParaRPr lang="en-US" b="1" dirty="0"/>
          </a:p>
          <a:p>
            <a:r>
              <a:rPr lang="en-US" b="1" dirty="0" smtClean="0"/>
              <a:t>Rinnie test?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Positive.</a:t>
            </a:r>
          </a:p>
          <a:p>
            <a:endParaRPr lang="en-US" b="1" dirty="0"/>
          </a:p>
          <a:p>
            <a:r>
              <a:rPr lang="en-US" b="1" dirty="0" smtClean="0"/>
              <a:t>Weber test?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Lateralized to the contralateral side.</a:t>
            </a:r>
          </a:p>
        </p:txBody>
      </p:sp>
      <p:sp>
        <p:nvSpPr>
          <p:cNvPr id="4" name="Rectangle 3"/>
          <p:cNvSpPr/>
          <p:nvPr/>
        </p:nvSpPr>
        <p:spPr>
          <a:xfrm>
            <a:off x="8147713" y="3766782"/>
            <a:ext cx="3206087" cy="21563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First nerve affected?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Trigeminal nerve ( absent or reduced corneal reflex).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147713" y="4735773"/>
            <a:ext cx="4044287" cy="21222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Treatment: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Radiation (Gamma knife).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Surgery.</a:t>
            </a:r>
          </a:p>
          <a:p>
            <a:pPr marL="342900" indent="-342900">
              <a:buFont typeface="+mj-lt"/>
              <a:buAutoNum type="arabicPeriod"/>
            </a:pPr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Complications of surgery?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Permanent hearing loss.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Facial nerve palsy.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386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1906</Words>
  <Application>Microsoft Office PowerPoint</Application>
  <PresentationFormat>Widescreen</PresentationFormat>
  <Paragraphs>367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Corbel</vt:lpstr>
      <vt:lpstr>Wingdings</vt:lpstr>
      <vt:lpstr>Office Theme</vt:lpstr>
      <vt:lpstr>Rotations’ notes</vt:lpstr>
      <vt:lpstr>Signs of allergic rhinitis :</vt:lpstr>
      <vt:lpstr>PowerPoint Presentation</vt:lpstr>
      <vt:lpstr>Signs of otitis externa</vt:lpstr>
      <vt:lpstr>Vertigo</vt:lpstr>
      <vt:lpstr>Benign paroxysmal positional vertigo </vt:lpstr>
      <vt:lpstr>Vestibular neuritis (Labrynthitis)</vt:lpstr>
      <vt:lpstr>Meniere’s disease</vt:lpstr>
      <vt:lpstr>Vestibular schwannoma ( Acoustic neuroma)</vt:lpstr>
      <vt:lpstr>Diseases of external + middle ear</vt:lpstr>
      <vt:lpstr>Causes of unilateral tinnitus</vt:lpstr>
      <vt:lpstr>Tympanometry (IMPORTANT)</vt:lpstr>
      <vt:lpstr>PowerPoint Presentation</vt:lpstr>
      <vt:lpstr>Tonsillitis </vt:lpstr>
      <vt:lpstr>Complications of tonsillectomy</vt:lpstr>
      <vt:lpstr>Treatment of bleeding post tonsillectomy</vt:lpstr>
      <vt:lpstr>Peritonsillar abscess presentation</vt:lpstr>
      <vt:lpstr>Pharyngeal tonsils hypertrophy ( Adenoids)</vt:lpstr>
      <vt:lpstr>Otitis media with effusion</vt:lpstr>
      <vt:lpstr>Chronic otitis media</vt:lpstr>
      <vt:lpstr>Acute otitis media</vt:lpstr>
      <vt:lpstr>Facial  nerve palsy</vt:lpstr>
      <vt:lpstr>PowerPoint Presentation</vt:lpstr>
      <vt:lpstr>Motor neuron lesion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Rotations’ notes</dc:title>
  <dc:creator>Windows User</dc:creator>
  <cp:lastModifiedBy>Windows User</cp:lastModifiedBy>
  <cp:revision>35</cp:revision>
  <dcterms:created xsi:type="dcterms:W3CDTF">2021-07-29T20:07:15Z</dcterms:created>
  <dcterms:modified xsi:type="dcterms:W3CDTF">2021-08-06T18:19:50Z</dcterms:modified>
</cp:coreProperties>
</file>