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2"/>
  </p:notesMasterIdLst>
  <p:sldIdLst>
    <p:sldId id="256" r:id="rId2"/>
    <p:sldId id="289" r:id="rId3"/>
    <p:sldId id="286" r:id="rId4"/>
    <p:sldId id="281" r:id="rId5"/>
    <p:sldId id="287" r:id="rId6"/>
    <p:sldId id="288" r:id="rId7"/>
    <p:sldId id="257" r:id="rId8"/>
    <p:sldId id="28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90" r:id="rId24"/>
    <p:sldId id="272" r:id="rId25"/>
    <p:sldId id="273" r:id="rId26"/>
    <p:sldId id="274" r:id="rId27"/>
    <p:sldId id="275" r:id="rId28"/>
    <p:sldId id="276" r:id="rId29"/>
    <p:sldId id="278" r:id="rId30"/>
    <p:sldId id="27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285" r:id="rId6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4705E0-C256-45AA-AD24-DF53160BDC23}" type="datetimeFigureOut">
              <a:rPr lang="ar-JO" smtClean="0"/>
              <a:t>17/10/1440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0B2B8D-D2D7-48C7-AE31-611EE423BF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???</a:t>
            </a:r>
            <a:endParaRPr lang="ar-JO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9BC4E-E0A1-465E-98A7-E35347E3A5C6}" type="slidenum">
              <a:rPr lang="ar-JO" smtClean="0"/>
              <a:pPr/>
              <a:t>37</a:t>
            </a:fld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??????</a:t>
            </a:r>
            <a:endParaRPr lang="ar-JO" smtClean="0"/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0705B-0A49-4772-9755-72B1F7A3854C}" type="slidenum">
              <a:rPr lang="ar-JO" smtClean="0"/>
              <a:pPr/>
              <a:t>41</a:t>
            </a:fld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Xanthelasma???/</a:t>
            </a:r>
            <a:endParaRPr lang="ar-JO" smtClean="0"/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EEB83-DFB4-4847-922B-70958EB38C4E}" type="slidenum">
              <a:rPr lang="ar-JO" smtClean="0"/>
              <a:pPr/>
              <a:t>43</a:t>
            </a:fld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Keratocanthoma</a:t>
            </a:r>
            <a:endParaRPr lang="ar-JO" smtClean="0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B80B5-CF84-4ED7-8A43-281DE67427A0}" type="slidenum">
              <a:rPr lang="ar-JO" smtClean="0"/>
              <a:pPr/>
              <a:t>47</a:t>
            </a:fld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ar-JO" smtClean="0"/>
              <a:t>؟؟؟؟؟؟؟؟؟؟</a:t>
            </a:r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760BD5-7A15-44CB-8020-60614CA3DBA1}" type="slidenum">
              <a:rPr lang="ar-JO" smtClean="0"/>
              <a:pPr/>
              <a:t>50</a:t>
            </a:fld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Abnormal origin like meibomian gland</a:t>
            </a:r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A1FBF2-CA5D-432D-B1A4-DD64E82D4F7A}" type="slidenum">
              <a:rPr lang="ar-JO" smtClean="0"/>
              <a:pPr/>
              <a:t>58</a:t>
            </a:fld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F55E36-D090-4353-9800-FA8D3665524A}" type="datetimeFigureOut">
              <a:rPr lang="ar-JO" smtClean="0"/>
              <a:pPr/>
              <a:t>17/10/1440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JO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71E72C7-9A92-46FD-B239-DFE673F4C63C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google.jo/url?sa=i&amp;rct=j&amp;q=&amp;esrc=s&amp;source=images&amp;cd=&amp;cad=rja&amp;uact=8&amp;ved=2ahUKEwie-5OP2_LbAhUiM-wKHVd4AdIQjRx6BAgBEAU&amp;url=https://wellnessadvocate.com/?uid=5934&amp;psig=AOvVaw0vbYspH2I7EBZQ2WUPMFj5&amp;ust=15301475045881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jo/url?sa=i&amp;rct=j&amp;q=&amp;esrc=s&amp;source=images&amp;cd=&amp;cad=rja&amp;uact=8&amp;ved=2ahUKEwit2ui73vLbAhWFDOwKHdclAMgQjRx6BAgBEAU&amp;url=https://clinicalgate.com/eyelid-anatomy-and-function/&amp;psig=AOvVaw0ODBrsxCW-Gc7Pm3ZzWhsh&amp;ust=1530150830513616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458200" cy="1470025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The eyelids</a:t>
            </a:r>
            <a:endParaRPr lang="ar-JO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tosis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857684" cy="56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t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21484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Ptosis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J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002792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</a:rPr>
              <a:t>Abnormally low position of the upper lid .</a:t>
            </a:r>
          </a:p>
          <a:p>
            <a:pPr algn="l" rtl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Pathogenesis :  Mechanical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    Neurological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    </a:t>
            </a:r>
            <a:r>
              <a:rPr lang="en-US" dirty="0" err="1" smtClean="0">
                <a:solidFill>
                  <a:srgbClr val="000000"/>
                </a:solidFill>
              </a:rPr>
              <a:t>Myogenic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 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>
            <a:normAutofit/>
          </a:bodyPr>
          <a:lstStyle/>
          <a:p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causes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ptosis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3000" dirty="0"/>
              <a:t>(a</a:t>
            </a:r>
            <a:r>
              <a:rPr lang="en-US" sz="3000" dirty="0" smtClean="0"/>
              <a:t>)  Large </a:t>
            </a:r>
            <a:r>
              <a:rPr lang="en-US" sz="3000" dirty="0"/>
              <a:t>lid lesions pulling down the lid.</a:t>
            </a:r>
          </a:p>
          <a:p>
            <a:pPr algn="l" rtl="0">
              <a:buNone/>
            </a:pPr>
            <a:r>
              <a:rPr lang="en-US" sz="3000" dirty="0"/>
              <a:t>(b</a:t>
            </a:r>
            <a:r>
              <a:rPr lang="en-US" sz="3000" dirty="0" smtClean="0"/>
              <a:t>)  Lid edema</a:t>
            </a:r>
            <a:r>
              <a:rPr lang="en-US" sz="3000" dirty="0"/>
              <a:t>.</a:t>
            </a:r>
          </a:p>
          <a:p>
            <a:pPr algn="l" rtl="0">
              <a:buNone/>
            </a:pPr>
            <a:r>
              <a:rPr lang="en-US" sz="3000" dirty="0"/>
              <a:t>(c</a:t>
            </a:r>
            <a:r>
              <a:rPr lang="en-US" sz="3000" dirty="0" smtClean="0"/>
              <a:t>) Tethering </a:t>
            </a:r>
            <a:r>
              <a:rPr lang="en-US" sz="3000" dirty="0"/>
              <a:t>of the lid by </a:t>
            </a:r>
            <a:r>
              <a:rPr lang="en-US" sz="3000" dirty="0" err="1"/>
              <a:t>conjunctival</a:t>
            </a:r>
            <a:r>
              <a:rPr lang="en-US" sz="3000" dirty="0"/>
              <a:t> scarring.</a:t>
            </a:r>
          </a:p>
          <a:p>
            <a:pPr algn="l" rtl="0">
              <a:buNone/>
            </a:pPr>
            <a:r>
              <a:rPr lang="en-US" sz="3000" dirty="0"/>
              <a:t>(d</a:t>
            </a:r>
            <a:r>
              <a:rPr lang="en-US" sz="3000" dirty="0" smtClean="0"/>
              <a:t>) Structural </a:t>
            </a:r>
            <a:r>
              <a:rPr lang="en-US" sz="3000" dirty="0"/>
              <a:t>abnormalities including a </a:t>
            </a:r>
            <a:r>
              <a:rPr lang="en-US" sz="3000" dirty="0" err="1"/>
              <a:t>disinsertion</a:t>
            </a:r>
            <a:r>
              <a:rPr lang="en-US" sz="3000" dirty="0"/>
              <a:t> of the </a:t>
            </a:r>
            <a:r>
              <a:rPr lang="en-US" sz="3000" dirty="0" err="1" smtClean="0"/>
              <a:t>aponeurosis</a:t>
            </a:r>
            <a:r>
              <a:rPr lang="en-US" sz="3000" dirty="0" smtClean="0"/>
              <a:t> of </a:t>
            </a:r>
            <a:r>
              <a:rPr lang="en-US" sz="3000" dirty="0"/>
              <a:t>the </a:t>
            </a:r>
            <a:r>
              <a:rPr lang="en-US" sz="3000" dirty="0" err="1"/>
              <a:t>levator</a:t>
            </a:r>
            <a:r>
              <a:rPr lang="en-US" sz="3000" dirty="0"/>
              <a:t> muscle, usually in elderly </a:t>
            </a:r>
            <a:r>
              <a:rPr lang="en-US" sz="3000" dirty="0" smtClean="0"/>
              <a:t>patients.</a:t>
            </a:r>
            <a:endParaRPr lang="ar-JO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/>
          </a:bodyPr>
          <a:lstStyle/>
          <a:p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causes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ptosis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(a</a:t>
            </a:r>
            <a:r>
              <a:rPr lang="en-US" dirty="0" smtClean="0"/>
              <a:t>) Third </a:t>
            </a:r>
            <a:r>
              <a:rPr lang="en-US" dirty="0"/>
              <a:t>nerve </a:t>
            </a:r>
            <a:r>
              <a:rPr lang="en-US" dirty="0" smtClean="0"/>
              <a:t>palsy.</a:t>
            </a:r>
            <a:endParaRPr lang="en-US" dirty="0"/>
          </a:p>
          <a:p>
            <a:pPr algn="l" rtl="0">
              <a:buNone/>
            </a:pPr>
            <a:r>
              <a:rPr lang="en-US" dirty="0"/>
              <a:t>(b</a:t>
            </a:r>
            <a:r>
              <a:rPr lang="en-US" dirty="0" smtClean="0"/>
              <a:t>)  Horner’s </a:t>
            </a:r>
            <a:r>
              <a:rPr lang="en-US" dirty="0"/>
              <a:t>syndrome, due to a sympathetic nerve </a:t>
            </a:r>
            <a:r>
              <a:rPr lang="en-US" dirty="0" smtClean="0"/>
              <a:t>lesion.</a:t>
            </a:r>
            <a:endParaRPr lang="ar-JO" dirty="0"/>
          </a:p>
          <a:p>
            <a:pPr algn="l" rtl="0">
              <a:buNone/>
            </a:pPr>
            <a:r>
              <a:rPr lang="en-US" dirty="0"/>
              <a:t>(c</a:t>
            </a:r>
            <a:r>
              <a:rPr lang="en-US" dirty="0" smtClean="0"/>
              <a:t>) Marcus–Gunn </a:t>
            </a:r>
            <a:r>
              <a:rPr lang="en-US" dirty="0"/>
              <a:t>jaw-winking </a:t>
            </a:r>
            <a:r>
              <a:rPr lang="en-US" dirty="0" smtClean="0"/>
              <a:t>syndrome: this is </a:t>
            </a:r>
            <a:r>
              <a:rPr lang="en-US" dirty="0"/>
              <a:t>congenital </a:t>
            </a:r>
            <a:r>
              <a:rPr lang="en-US" dirty="0" err="1" smtClean="0"/>
              <a:t>ptosis</a:t>
            </a:r>
            <a:r>
              <a:rPr lang="en-US" dirty="0" smtClean="0"/>
              <a:t>, there </a:t>
            </a:r>
            <a:r>
              <a:rPr lang="en-US" dirty="0"/>
              <a:t>is a </a:t>
            </a:r>
            <a:r>
              <a:rPr lang="en-US" dirty="0" err="1"/>
              <a:t>mis</a:t>
            </a:r>
            <a:r>
              <a:rPr lang="en-US" dirty="0"/>
              <a:t>-wiring of the nerve supply to the </a:t>
            </a:r>
            <a:r>
              <a:rPr lang="en-US" dirty="0" err="1"/>
              <a:t>pterygoid</a:t>
            </a:r>
            <a:r>
              <a:rPr lang="en-US" dirty="0"/>
              <a:t> muscle of </a:t>
            </a:r>
            <a:r>
              <a:rPr lang="en-US" dirty="0" smtClean="0"/>
              <a:t>the jaw (Trigeminal nerve)  </a:t>
            </a:r>
            <a:r>
              <a:rPr lang="en-US" dirty="0"/>
              <a:t>and the </a:t>
            </a:r>
            <a:r>
              <a:rPr lang="en-US" dirty="0" err="1"/>
              <a:t>levator</a:t>
            </a:r>
            <a:r>
              <a:rPr lang="en-US" dirty="0"/>
              <a:t> of the eyelid so that the </a:t>
            </a:r>
            <a:r>
              <a:rPr lang="en-US" dirty="0" smtClean="0"/>
              <a:t>eyelid (</a:t>
            </a:r>
            <a:r>
              <a:rPr lang="en-US" dirty="0" err="1" smtClean="0"/>
              <a:t>Oculomotor</a:t>
            </a:r>
            <a:r>
              <a:rPr lang="en-US" dirty="0" smtClean="0"/>
              <a:t> nerve) so that the eyelid moves in conjunction with the chewing movements.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Myogenic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causes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ptosis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532888"/>
            <a:ext cx="8358246" cy="396794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000" dirty="0"/>
              <a:t>(a</a:t>
            </a:r>
            <a:r>
              <a:rPr lang="en-US" sz="3000" dirty="0" smtClean="0"/>
              <a:t>) Myasthenia gravis.</a:t>
            </a:r>
            <a:endParaRPr lang="en-US" sz="3000" dirty="0"/>
          </a:p>
          <a:p>
            <a:pPr algn="l" rtl="0">
              <a:buNone/>
            </a:pPr>
            <a:r>
              <a:rPr lang="en-US" sz="3000" dirty="0"/>
              <a:t>(b</a:t>
            </a:r>
            <a:r>
              <a:rPr lang="en-US" sz="3000" dirty="0" smtClean="0"/>
              <a:t>) Some </a:t>
            </a:r>
            <a:r>
              <a:rPr lang="en-US" sz="3000" dirty="0"/>
              <a:t>forms of muscular dystrophy.</a:t>
            </a:r>
          </a:p>
          <a:p>
            <a:pPr algn="l" rtl="0">
              <a:buNone/>
            </a:pPr>
            <a:r>
              <a:rPr lang="en-US" sz="3000" dirty="0"/>
              <a:t>(c</a:t>
            </a:r>
            <a:r>
              <a:rPr lang="en-US" sz="3000" dirty="0" smtClean="0"/>
              <a:t>) Chronic progressive external </a:t>
            </a:r>
            <a:r>
              <a:rPr lang="en-US" sz="3000" dirty="0" err="1"/>
              <a:t>ophthalmoplegia</a:t>
            </a:r>
            <a:endParaRPr lang="ar-JO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348" y="2357430"/>
            <a:ext cx="7772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lid dropping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cosmesis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Impairment of vision due to visual axis block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Associated symptoms of the primary cause 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diplopia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,reduced eye movements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anisocria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unequal size of the eye's pupils)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dirty="0"/>
              <a:t>There is a reduction in size of </a:t>
            </a:r>
            <a:r>
              <a:rPr lang="en-US" dirty="0" smtClean="0"/>
              <a:t>the </a:t>
            </a:r>
            <a:r>
              <a:rPr lang="en-US" dirty="0" err="1" smtClean="0"/>
              <a:t>palpebral</a:t>
            </a:r>
            <a:r>
              <a:rPr lang="en-US" dirty="0" smtClean="0"/>
              <a:t> fissure . which </a:t>
            </a:r>
            <a:r>
              <a:rPr lang="en-US" dirty="0"/>
              <a:t>usually overlaps the upper </a:t>
            </a:r>
            <a:r>
              <a:rPr lang="en-US" dirty="0" err="1"/>
              <a:t>limbus</a:t>
            </a:r>
            <a:r>
              <a:rPr lang="en-US" dirty="0"/>
              <a:t> by </a:t>
            </a:r>
            <a:r>
              <a:rPr lang="en-US" dirty="0" smtClean="0"/>
              <a:t>1–2mm.</a:t>
            </a:r>
          </a:p>
          <a:p>
            <a:pPr algn="just" rtl="0"/>
            <a:r>
              <a:rPr lang="en-US" dirty="0" smtClean="0"/>
              <a:t> Decrease of the function </a:t>
            </a:r>
            <a:r>
              <a:rPr lang="en-US" dirty="0"/>
              <a:t>of the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smtClean="0"/>
              <a:t>muscle.</a:t>
            </a:r>
          </a:p>
          <a:p>
            <a:pPr algn="just" rtl="0"/>
            <a:r>
              <a:rPr lang="en-US" dirty="0" smtClean="0"/>
              <a:t>Fatigue: If myasthenia </a:t>
            </a:r>
            <a:r>
              <a:rPr lang="en-US" dirty="0"/>
              <a:t>is </a:t>
            </a:r>
            <a:r>
              <a:rPr lang="en-US" dirty="0" smtClean="0"/>
              <a:t>suspected the </a:t>
            </a:r>
            <a:r>
              <a:rPr lang="en-US" dirty="0" err="1"/>
              <a:t>ptosis</a:t>
            </a:r>
            <a:r>
              <a:rPr lang="en-US" dirty="0"/>
              <a:t> should be observed during repeated </a:t>
            </a:r>
            <a:r>
              <a:rPr lang="en-US" dirty="0" smtClean="0"/>
              <a:t>lid movement</a:t>
            </a:r>
            <a:r>
              <a:rPr lang="en-US" dirty="0"/>
              <a:t>. Increasing </a:t>
            </a:r>
            <a:r>
              <a:rPr lang="en-US" dirty="0" err="1"/>
              <a:t>ptosis</a:t>
            </a:r>
            <a:r>
              <a:rPr lang="en-US" dirty="0"/>
              <a:t> after </a:t>
            </a:r>
            <a:r>
              <a:rPr lang="en-US" dirty="0" smtClean="0"/>
              <a:t>this is </a:t>
            </a:r>
            <a:r>
              <a:rPr lang="en-US" dirty="0"/>
              <a:t>suggestive of myasthenia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Other underlying signs, for example </a:t>
            </a:r>
            <a:r>
              <a:rPr lang="en-US" dirty="0" smtClean="0"/>
              <a:t>of Horner’s </a:t>
            </a:r>
            <a:r>
              <a:rPr lang="en-US" dirty="0"/>
              <a:t>syndrome or a third nerve palsy, may be present.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Management: 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It’s important </a:t>
            </a:r>
            <a:r>
              <a:rPr lang="en-US" dirty="0"/>
              <a:t>to exclude an underlying </a:t>
            </a:r>
            <a:r>
              <a:rPr lang="en-US" dirty="0" smtClean="0"/>
              <a:t>cause whose </a:t>
            </a:r>
            <a:r>
              <a:rPr lang="en-US" dirty="0"/>
              <a:t>treatment </a:t>
            </a:r>
            <a:r>
              <a:rPr lang="en-US" dirty="0" smtClean="0"/>
              <a:t>could resolve </a:t>
            </a:r>
            <a:r>
              <a:rPr lang="en-US" dirty="0"/>
              <a:t>the problem (e.g. myasthenia gravis). </a:t>
            </a:r>
            <a:r>
              <a:rPr lang="en-US" dirty="0" err="1"/>
              <a:t>Ptosis</a:t>
            </a:r>
            <a:r>
              <a:rPr lang="en-US" dirty="0"/>
              <a:t> otherwise </a:t>
            </a:r>
            <a:r>
              <a:rPr lang="en-US" dirty="0" smtClean="0"/>
              <a:t>requires surgical </a:t>
            </a:r>
            <a:r>
              <a:rPr lang="en-US" dirty="0"/>
              <a:t>correction.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ct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38176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857224" y="5857892"/>
            <a:ext cx="72866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The lid margin is rolled inwards and the lashes touches the globe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015318" cy="10668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Entropion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J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This is an </a:t>
            </a:r>
            <a:r>
              <a:rPr lang="en-US" dirty="0" err="1" smtClean="0"/>
              <a:t>inturning</a:t>
            </a:r>
            <a:r>
              <a:rPr lang="en-US" dirty="0" smtClean="0"/>
              <a:t>, usually of the lower lid. It may occur if the patient looks downwards or maybe induced by forced lid closure. </a:t>
            </a:r>
          </a:p>
          <a:p>
            <a:pPr algn="l" rtl="0"/>
            <a:r>
              <a:rPr lang="en-US" dirty="0" smtClean="0"/>
              <a:t>It is seen most commonly in elderly patients where the </a:t>
            </a:r>
            <a:r>
              <a:rPr lang="en-US" dirty="0" err="1" smtClean="0"/>
              <a:t>orbicularis</a:t>
            </a:r>
            <a:r>
              <a:rPr lang="en-US" dirty="0" smtClean="0"/>
              <a:t> muscle becomes weakened. It may also be caused by </a:t>
            </a:r>
            <a:r>
              <a:rPr lang="en-US" dirty="0" err="1" smtClean="0"/>
              <a:t>conjunctival</a:t>
            </a:r>
            <a:r>
              <a:rPr lang="en-US" dirty="0" smtClean="0"/>
              <a:t> scarring distorting the lid .</a:t>
            </a:r>
            <a:endParaRPr lang="en-US" i="1" dirty="0" smtClean="0"/>
          </a:p>
          <a:p>
            <a:pPr algn="l" rtl="0"/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 err="1"/>
              <a:t>inturned</a:t>
            </a:r>
            <a:r>
              <a:rPr lang="en-US" dirty="0"/>
              <a:t> lashes cause irritation of the eye </a:t>
            </a:r>
            <a:r>
              <a:rPr lang="en-US" dirty="0" smtClean="0"/>
              <a:t>and may </a:t>
            </a:r>
            <a:r>
              <a:rPr lang="en-US" dirty="0"/>
              <a:t>also </a:t>
            </a:r>
            <a:r>
              <a:rPr lang="en-US" dirty="0" smtClean="0"/>
              <a:t>abrasion of </a:t>
            </a:r>
            <a:r>
              <a:rPr lang="en-US" dirty="0"/>
              <a:t>the </a:t>
            </a:r>
            <a:r>
              <a:rPr lang="en-US" dirty="0" smtClean="0"/>
              <a:t>lower cornea.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Short-term </a:t>
            </a:r>
            <a:r>
              <a:rPr lang="en-US" dirty="0" smtClean="0"/>
              <a:t>treatment includes  the taping </a:t>
            </a:r>
            <a:r>
              <a:rPr lang="en-US" dirty="0"/>
              <a:t>of the </a:t>
            </a:r>
            <a:r>
              <a:rPr lang="en-US" dirty="0" smtClean="0"/>
              <a:t>lid to overcome the </a:t>
            </a:r>
            <a:r>
              <a:rPr lang="en-US" dirty="0" err="1" smtClean="0"/>
              <a:t>inturning</a:t>
            </a:r>
            <a:r>
              <a:rPr lang="en-US" dirty="0" smtClean="0"/>
              <a:t> and the application of lubricants to the eye to soothe the eye.</a:t>
            </a:r>
          </a:p>
          <a:p>
            <a:pPr algn="l" rtl="0"/>
            <a:r>
              <a:rPr lang="en-US" dirty="0" smtClean="0"/>
              <a:t>Permanent </a:t>
            </a:r>
            <a:r>
              <a:rPr lang="en-US" dirty="0"/>
              <a:t>treatment requires surgery.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eyelid comprises: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An anterior layer of skin.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err="1" smtClean="0"/>
              <a:t>Palpebral</a:t>
            </a:r>
            <a:r>
              <a:rPr lang="en-US" dirty="0" smtClean="0"/>
              <a:t> part of the </a:t>
            </a:r>
            <a:r>
              <a:rPr lang="en-US" dirty="0" err="1" smtClean="0"/>
              <a:t>orbicularis</a:t>
            </a:r>
            <a:r>
              <a:rPr lang="en-US" dirty="0" smtClean="0"/>
              <a:t> muscle.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A Tough </a:t>
            </a:r>
            <a:r>
              <a:rPr lang="en-US" dirty="0" err="1" smtClean="0"/>
              <a:t>collagenous</a:t>
            </a:r>
            <a:r>
              <a:rPr lang="en-US" dirty="0" smtClean="0"/>
              <a:t> layer  (Tarsal plate).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Epithelial lining : Tarsal conjunctiva.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The lash bearing, lid margins.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c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ct4"/>
          <p:cNvPicPr>
            <a:picLocks noChangeAspect="1" noChangeArrowheads="1"/>
          </p:cNvPicPr>
          <p:nvPr/>
        </p:nvPicPr>
        <p:blipFill>
          <a:blip r:embed="rId3">
            <a:lum bright="-4000"/>
          </a:blip>
          <a:srcRect/>
          <a:stretch>
            <a:fillRect/>
          </a:stretch>
        </p:blipFill>
        <p:spPr bwMode="auto">
          <a:xfrm>
            <a:off x="4714876" y="714356"/>
            <a:ext cx="357189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ct5"/>
          <p:cNvPicPr>
            <a:picLocks noChangeAspect="1" noChangeArrowheads="1"/>
          </p:cNvPicPr>
          <p:nvPr/>
        </p:nvPicPr>
        <p:blipFill>
          <a:blip r:embed="rId4">
            <a:lum bright="-8000"/>
          </a:blip>
          <a:srcRect/>
          <a:stretch>
            <a:fillRect/>
          </a:stretch>
        </p:blipFill>
        <p:spPr bwMode="auto">
          <a:xfrm>
            <a:off x="1071538" y="3571877"/>
            <a:ext cx="36433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Ect6"/>
          <p:cNvPicPr>
            <a:picLocks noChangeAspect="1" noChangeArrowheads="1"/>
          </p:cNvPicPr>
          <p:nvPr/>
        </p:nvPicPr>
        <p:blipFill>
          <a:blip r:embed="rId5">
            <a:lum bright="-8000"/>
          </a:blip>
          <a:srcRect/>
          <a:stretch>
            <a:fillRect/>
          </a:stretch>
        </p:blipFill>
        <p:spPr bwMode="auto">
          <a:xfrm>
            <a:off x="4714876" y="3571876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1142976" y="6143644"/>
            <a:ext cx="6858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The lower lid is </a:t>
            </a:r>
            <a:r>
              <a:rPr lang="en-US" sz="2000" b="1" dirty="0" err="1" smtClean="0"/>
              <a:t>everted</a:t>
            </a:r>
            <a:r>
              <a:rPr lang="en-US" sz="2000" b="1" dirty="0" smtClean="0"/>
              <a:t> and the tarsal conjunctiva exposed</a:t>
            </a:r>
            <a:endParaRPr lang="en-US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714356"/>
            <a:ext cx="72152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Ectropion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Eversion</a:t>
            </a:r>
            <a:r>
              <a:rPr lang="en-US" dirty="0" smtClean="0">
                <a:solidFill>
                  <a:srgbClr val="000000"/>
                </a:solidFill>
              </a:rPr>
              <a:t> of the eyelid.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Causes 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-</a:t>
            </a:r>
            <a:r>
              <a:rPr lang="en-US" dirty="0" err="1" smtClean="0">
                <a:solidFill>
                  <a:srgbClr val="000000"/>
                </a:solidFill>
              </a:rPr>
              <a:t>Involutional</a:t>
            </a:r>
            <a:r>
              <a:rPr lang="en-US" dirty="0" smtClean="0">
                <a:solidFill>
                  <a:srgbClr val="000000"/>
                </a:solidFill>
              </a:rPr>
              <a:t> due to </a:t>
            </a:r>
            <a:r>
              <a:rPr lang="en-US" dirty="0" err="1" smtClean="0">
                <a:solidFill>
                  <a:srgbClr val="000000"/>
                </a:solidFill>
              </a:rPr>
              <a:t>Orbicularis</a:t>
            </a:r>
            <a:r>
              <a:rPr lang="en-US" dirty="0" smtClean="0">
                <a:solidFill>
                  <a:srgbClr val="000000"/>
                </a:solidFill>
              </a:rPr>
              <a:t> laxity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-</a:t>
            </a:r>
            <a:r>
              <a:rPr lang="en-US" dirty="0" err="1" smtClean="0">
                <a:solidFill>
                  <a:srgbClr val="000000"/>
                </a:solidFill>
              </a:rPr>
              <a:t>Periorbital</a:t>
            </a:r>
            <a:r>
              <a:rPr lang="en-US" dirty="0" smtClean="0">
                <a:solidFill>
                  <a:srgbClr val="000000"/>
                </a:solidFill>
              </a:rPr>
              <a:t> skin scarring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-Facial nerve palsy 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Complications :  </a:t>
            </a:r>
            <a:r>
              <a:rPr lang="en-US" dirty="0" err="1" smtClean="0">
                <a:solidFill>
                  <a:srgbClr val="000000"/>
                </a:solidFill>
              </a:rPr>
              <a:t>Epiphora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     Eye irritation 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Treatment : According to the cause but mostly it’s surgical.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Autofit/>
          </a:bodyPr>
          <a:lstStyle/>
          <a:p>
            <a:r>
              <a:rPr lang="ar-J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of the eyelid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Blepharitis</a:t>
            </a:r>
            <a:endParaRPr lang="ar-J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This is a very common condition of </a:t>
            </a:r>
            <a:r>
              <a:rPr lang="en-US" dirty="0" smtClean="0"/>
              <a:t>chronic eyelid </a:t>
            </a:r>
            <a:r>
              <a:rPr lang="en-US" dirty="0"/>
              <a:t>inflammation.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It may be either :</a:t>
            </a:r>
          </a:p>
          <a:p>
            <a:pPr marL="624078" indent="-514350"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blepharitis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/>
              <a:t>concentrated </a:t>
            </a:r>
            <a:r>
              <a:rPr lang="en-US" dirty="0" err="1" smtClean="0"/>
              <a:t>anteriorly</a:t>
            </a:r>
            <a:r>
              <a:rPr lang="en-US" dirty="0" smtClean="0"/>
              <a:t> along the lash line of lid margin accompanied by squamous debris, staphylococcal overgrowth and in some small infiltrates or ulcers at the peripheral cornea (Marginal </a:t>
            </a:r>
            <a:r>
              <a:rPr lang="en-US" dirty="0" err="1" smtClean="0"/>
              <a:t>keratitis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145668"/>
          </a:xfrm>
        </p:spPr>
        <p:txBody>
          <a:bodyPr/>
          <a:lstStyle/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blepharitis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Meibomian</a:t>
            </a:r>
            <a:r>
              <a:rPr lang="en-US" dirty="0" smtClean="0">
                <a:solidFill>
                  <a:srgbClr val="000000"/>
                </a:solidFill>
              </a:rPr>
              <a:t> gland dysfunction .</a:t>
            </a:r>
          </a:p>
          <a:p>
            <a:pPr algn="l" rtl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000000"/>
                </a:solidFill>
              </a:rPr>
              <a:t>   Related to the terminal duct of the </a:t>
            </a:r>
            <a:r>
              <a:rPr lang="en-US" dirty="0" err="1" smtClean="0">
                <a:solidFill>
                  <a:srgbClr val="000000"/>
                </a:solidFill>
              </a:rPr>
              <a:t>meibomian</a:t>
            </a:r>
            <a:r>
              <a:rPr lang="en-US" dirty="0" smtClean="0">
                <a:solidFill>
                  <a:srgbClr val="000000"/>
                </a:solidFill>
              </a:rPr>
              <a:t> gland are obstructed by squamous debris and the lipid products of the glands</a:t>
            </a:r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Autofit/>
          </a:bodyPr>
          <a:lstStyle/>
          <a:p>
            <a:r>
              <a:rPr lang="ar-J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of the eyelid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Blepharitis</a:t>
            </a:r>
            <a:endParaRPr lang="ar-J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>
            <a:normAutofit/>
          </a:bodyPr>
          <a:lstStyle/>
          <a:p>
            <a:r>
              <a:rPr lang="ar-J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ar-J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 algn="l" rtl="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Tiredness, itchy ,sore eye worse in the morning.</a:t>
            </a:r>
          </a:p>
          <a:p>
            <a:pPr marL="852678" indent="-742950" algn="l" rtl="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Crusting of the lid margin  in anterior </a:t>
            </a:r>
            <a:r>
              <a:rPr lang="en-US" sz="3200" dirty="0" err="1" smtClean="0">
                <a:solidFill>
                  <a:srgbClr val="000000"/>
                </a:solidFill>
              </a:rPr>
              <a:t>blepharitis</a:t>
            </a:r>
            <a:r>
              <a:rPr lang="en-US" sz="3200" dirty="0" smtClean="0">
                <a:solidFill>
                  <a:srgbClr val="000000"/>
                </a:solidFill>
              </a:rPr>
              <a:t> and redness in both types.</a:t>
            </a:r>
          </a:p>
          <a:p>
            <a:pPr marL="852678" indent="-742950" algn="l" rtl="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Tearing </a:t>
            </a:r>
          </a:p>
          <a:p>
            <a:pPr algn="l" rtl="0">
              <a:buNone/>
            </a:pPr>
            <a:endParaRPr lang="ar-J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Signs:</a:t>
            </a:r>
            <a:endParaRPr lang="ar-J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Scaling of the lid margin 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Inflammation of the lash follicles 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Decreased number of lashes 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plugging of </a:t>
            </a:r>
            <a:r>
              <a:rPr lang="en-US" dirty="0" err="1" smtClean="0">
                <a:solidFill>
                  <a:srgbClr val="000000"/>
                </a:solidFill>
              </a:rPr>
              <a:t>meibomian</a:t>
            </a:r>
            <a:r>
              <a:rPr lang="en-US" dirty="0" smtClean="0">
                <a:solidFill>
                  <a:srgbClr val="000000"/>
                </a:solidFill>
              </a:rPr>
              <a:t> gland ducts 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Foamy tear film and tear film abnormalities 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In severe cases : </a:t>
            </a:r>
            <a:r>
              <a:rPr lang="en-US" dirty="0" err="1" smtClean="0">
                <a:solidFill>
                  <a:srgbClr val="000000"/>
                </a:solidFill>
              </a:rPr>
              <a:t>blepharokeratitis</a:t>
            </a:r>
            <a:r>
              <a:rPr lang="en-US" dirty="0" smtClean="0">
                <a:solidFill>
                  <a:srgbClr val="000000"/>
                </a:solidFill>
              </a:rPr>
              <a:t> and marginal </a:t>
            </a:r>
            <a:r>
              <a:rPr lang="en-US" dirty="0" err="1" smtClean="0">
                <a:solidFill>
                  <a:srgbClr val="000000"/>
                </a:solidFill>
              </a:rPr>
              <a:t>keratitis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Conjuctival</a:t>
            </a:r>
            <a:r>
              <a:rPr lang="en-US" dirty="0" smtClean="0">
                <a:solidFill>
                  <a:srgbClr val="000000"/>
                </a:solidFill>
              </a:rPr>
              <a:t> injection 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500826" cy="48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642910" y="5500702"/>
            <a:ext cx="75724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/>
              <a:t>The clinical appearance of the lid margin in </a:t>
            </a:r>
            <a:r>
              <a:rPr lang="en-US" sz="2000" b="1" dirty="0" err="1" smtClean="0"/>
              <a:t>Blepharitis</a:t>
            </a:r>
            <a:r>
              <a:rPr lang="en-US" sz="2000" b="1" dirty="0" smtClean="0"/>
              <a:t>:</a:t>
            </a:r>
          </a:p>
          <a:p>
            <a:pPr algn="ctr" rtl="0"/>
            <a:r>
              <a:rPr lang="en-US" sz="2000" b="1" dirty="0" smtClean="0"/>
              <a:t>1- the scales on the lashes, 2- Dilated blood vessels, 3- plugging of the </a:t>
            </a:r>
            <a:r>
              <a:rPr lang="en-US" sz="2000" b="1" dirty="0" err="1" smtClean="0"/>
              <a:t>meibomian</a:t>
            </a:r>
            <a:r>
              <a:rPr lang="en-US" sz="2000" b="1" dirty="0" smtClean="0"/>
              <a:t> gland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00100" y="1190620"/>
            <a:ext cx="6967550" cy="5667380"/>
            <a:chOff x="144" y="432"/>
            <a:chExt cx="6144" cy="3648"/>
          </a:xfrm>
        </p:grpSpPr>
        <p:pic>
          <p:nvPicPr>
            <p:cNvPr id="5" name="Picture 3" descr="Lid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432"/>
              <a:ext cx="2930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lid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432"/>
              <a:ext cx="3216" cy="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" y="432"/>
              <a:ext cx="6144" cy="364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ar-JO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072" y="432"/>
              <a:ext cx="0" cy="36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ar-JO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44" y="3408"/>
              <a:ext cx="614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ar-J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282" y="1571612"/>
            <a:ext cx="8643998" cy="4205286"/>
            <a:chOff x="288" y="576"/>
            <a:chExt cx="6005" cy="3408"/>
          </a:xfrm>
        </p:grpSpPr>
        <p:pic>
          <p:nvPicPr>
            <p:cNvPr id="5" name="Picture 3" descr="Lid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576"/>
              <a:ext cx="2885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Lid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576"/>
              <a:ext cx="3106" cy="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576"/>
              <a:ext cx="6000" cy="340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ar-JO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408" y="576"/>
              <a:ext cx="0" cy="340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ar-JO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8" y="3552"/>
              <a:ext cx="60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ar-J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blepharitis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dirty="0" smtClean="0"/>
              <a:t> lid </a:t>
            </a:r>
            <a:r>
              <a:rPr lang="en-US" dirty="0" smtClean="0">
                <a:solidFill>
                  <a:srgbClr val="000000"/>
                </a:solidFill>
              </a:rPr>
              <a:t>hygiene </a:t>
            </a:r>
            <a:r>
              <a:rPr lang="en-US" dirty="0" smtClean="0"/>
              <a:t>with </a:t>
            </a:r>
            <a:r>
              <a:rPr lang="en-US" dirty="0"/>
              <a:t>a cotton bud wetted </a:t>
            </a:r>
            <a:r>
              <a:rPr lang="en-US" dirty="0" smtClean="0"/>
              <a:t>with bicarbonate </a:t>
            </a:r>
            <a:r>
              <a:rPr lang="en-US" dirty="0"/>
              <a:t>solution or diluted </a:t>
            </a:r>
            <a:r>
              <a:rPr lang="en-US" dirty="0" smtClean="0"/>
              <a:t>baby shampoo </a:t>
            </a:r>
            <a:r>
              <a:rPr lang="en-US" dirty="0"/>
              <a:t>helps to remove </a:t>
            </a:r>
            <a:r>
              <a:rPr lang="en-US" dirty="0" err="1"/>
              <a:t>squamous</a:t>
            </a:r>
            <a:r>
              <a:rPr lang="en-US" dirty="0"/>
              <a:t> debris from the </a:t>
            </a:r>
            <a:r>
              <a:rPr lang="en-US" dirty="0" smtClean="0"/>
              <a:t>eye. </a:t>
            </a:r>
          </a:p>
          <a:p>
            <a:pPr algn="l" rtl="0">
              <a:buNone/>
            </a:pPr>
            <a:r>
              <a:rPr lang="en-US" dirty="0" smtClean="0"/>
              <a:t>Topical steroids can be helpful but frequent use should be avoided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582606" cy="5286388"/>
          </a:xfrm>
          <a:prstGeom prst="rect">
            <a:avLst/>
          </a:prstGeom>
          <a:noFill/>
        </p:spPr>
      </p:pic>
      <p:pic>
        <p:nvPicPr>
          <p:cNvPr id="5" name="Picture 4" descr="http://pocketdentistry.com/wp-content/uploads/285/B9781455705542000101_f010-003-97814557055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929090" cy="538155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71438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The eyelid anatomy</a:t>
            </a:r>
            <a:endParaRPr lang="ar-JO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cont. 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For posterior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blepharitis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 rtl="0">
              <a:buNone/>
            </a:pPr>
            <a:r>
              <a:rPr lang="en-US" dirty="0" smtClean="0"/>
              <a:t>      - Abnormal </a:t>
            </a:r>
            <a:r>
              <a:rPr lang="en-US" dirty="0" err="1" smtClean="0"/>
              <a:t>meibomian</a:t>
            </a:r>
            <a:r>
              <a:rPr lang="en-US" dirty="0" smtClean="0"/>
              <a:t> </a:t>
            </a:r>
            <a:r>
              <a:rPr lang="en-US" dirty="0"/>
              <a:t>gland secretions can </a:t>
            </a:r>
            <a:r>
              <a:rPr lang="en-US" dirty="0" smtClean="0"/>
              <a:t>be expressed </a:t>
            </a:r>
            <a:r>
              <a:rPr lang="en-US" dirty="0"/>
              <a:t>by lid massage after </a:t>
            </a:r>
            <a:r>
              <a:rPr lang="en-US" dirty="0" smtClean="0"/>
              <a:t>hot bathing.</a:t>
            </a:r>
          </a:p>
          <a:p>
            <a:pPr algn="l" rtl="0">
              <a:buNone/>
            </a:pPr>
            <a:r>
              <a:rPr lang="en-US" dirty="0" smtClean="0"/>
              <a:t>      - </a:t>
            </a:r>
            <a:r>
              <a:rPr lang="en-US" dirty="0" err="1" smtClean="0"/>
              <a:t>Meibomian</a:t>
            </a:r>
            <a:r>
              <a:rPr lang="en-US" dirty="0" smtClean="0"/>
              <a:t> </a:t>
            </a:r>
            <a:r>
              <a:rPr lang="en-US" dirty="0"/>
              <a:t>gland function can be improved by oral tetracycline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     - Posterior </a:t>
            </a:r>
            <a:r>
              <a:rPr lang="en-US" dirty="0" err="1"/>
              <a:t>blepharitis</a:t>
            </a:r>
            <a:r>
              <a:rPr lang="en-US" dirty="0"/>
              <a:t> can be associated with </a:t>
            </a:r>
            <a:r>
              <a:rPr lang="en-US" dirty="0" smtClean="0"/>
              <a:t>a dry </a:t>
            </a:r>
            <a:r>
              <a:rPr lang="en-US" dirty="0"/>
              <a:t>eye </a:t>
            </a:r>
            <a:r>
              <a:rPr lang="en-US" dirty="0" smtClean="0"/>
              <a:t>which requires </a:t>
            </a:r>
            <a:r>
              <a:rPr lang="en-US" dirty="0"/>
              <a:t>treatment with artificial </a:t>
            </a:r>
            <a:r>
              <a:rPr lang="en-US" dirty="0" smtClean="0"/>
              <a:t>tears</a:t>
            </a:r>
          </a:p>
          <a:p>
            <a:pPr algn="l" rtl="0">
              <a:buNone/>
            </a:pPr>
            <a:r>
              <a:rPr lang="en-US" dirty="0" smtClean="0"/>
              <a:t>- Staphylococcal </a:t>
            </a:r>
            <a:r>
              <a:rPr lang="en-US" dirty="0"/>
              <a:t>lid disease may </a:t>
            </a:r>
            <a:r>
              <a:rPr lang="en-US" dirty="0" smtClean="0"/>
              <a:t>require </a:t>
            </a:r>
            <a:r>
              <a:rPr lang="en-US" dirty="0"/>
              <a:t>therapy with </a:t>
            </a:r>
            <a:r>
              <a:rPr lang="en-US" dirty="0" smtClean="0"/>
              <a:t>topical antibiotics </a:t>
            </a:r>
            <a:r>
              <a:rPr lang="en-US" dirty="0"/>
              <a:t>(</a:t>
            </a:r>
            <a:r>
              <a:rPr lang="en-US" dirty="0" err="1"/>
              <a:t>fusidic</a:t>
            </a:r>
            <a:r>
              <a:rPr lang="en-US" dirty="0"/>
              <a:t> acid gel) and, occasionally, with systemic </a:t>
            </a:r>
            <a:r>
              <a:rPr lang="en-US" dirty="0" smtClean="0"/>
              <a:t>antibiotics.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 Benign Lid lumps and masses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err="1" smtClean="0">
                <a:solidFill>
                  <a:srgbClr val="000000"/>
                </a:solidFill>
              </a:rPr>
              <a:t>Chalazion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err="1" smtClean="0">
                <a:solidFill>
                  <a:srgbClr val="000000"/>
                </a:solidFill>
              </a:rPr>
              <a:t>Molluscum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contagiosum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Cysts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Squamous cell </a:t>
            </a:r>
            <a:r>
              <a:rPr lang="en-US" dirty="0" err="1" smtClean="0">
                <a:solidFill>
                  <a:srgbClr val="000000"/>
                </a:solidFill>
              </a:rPr>
              <a:t>papilloma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err="1" smtClean="0">
                <a:solidFill>
                  <a:srgbClr val="000000"/>
                </a:solidFill>
              </a:rPr>
              <a:t>Xanthelasma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err="1" smtClean="0">
                <a:solidFill>
                  <a:srgbClr val="000000"/>
                </a:solidFill>
              </a:rPr>
              <a:t>Keratoacanthoma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err="1" smtClean="0">
                <a:solidFill>
                  <a:srgbClr val="000000"/>
                </a:solidFill>
              </a:rPr>
              <a:t>Nevuses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B1C9-C332-45CC-BE41-57887842726E}" type="slidenum">
              <a:rPr lang="ar-SA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40" y="672"/>
            <a:chExt cx="2976" cy="2688"/>
          </a:xfrm>
        </p:grpSpPr>
        <p:pic>
          <p:nvPicPr>
            <p:cNvPr id="4100" name="Picture 3" descr="Lid Lesion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672"/>
              <a:ext cx="2976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Rectangle 4"/>
            <p:cNvSpPr>
              <a:spLocks noChangeArrowheads="1"/>
            </p:cNvSpPr>
            <p:nvPr/>
          </p:nvSpPr>
          <p:spPr bwMode="auto">
            <a:xfrm>
              <a:off x="240" y="672"/>
              <a:ext cx="2976" cy="26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04D1-46A2-4CE8-B433-1C2BA5E02BEE}" type="slidenum">
              <a:rPr lang="ar-SA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Chalazion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Tarsal plate </a:t>
            </a:r>
            <a:r>
              <a:rPr lang="en-US" dirty="0" err="1" smtClean="0">
                <a:solidFill>
                  <a:srgbClr val="000000"/>
                </a:solidFill>
              </a:rPr>
              <a:t>granuloma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Common painless swelling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Caused by obstructed </a:t>
            </a:r>
            <a:r>
              <a:rPr lang="en-US" dirty="0" err="1" smtClean="0">
                <a:solidFill>
                  <a:srgbClr val="000000"/>
                </a:solidFill>
              </a:rPr>
              <a:t>meiobomian</a:t>
            </a:r>
            <a:r>
              <a:rPr lang="en-US" dirty="0" smtClean="0">
                <a:solidFill>
                  <a:srgbClr val="000000"/>
                </a:solidFill>
              </a:rPr>
              <a:t> gland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Presentation is with unsightly lid swelling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Usually resolves spontaneously within 6 months  if not incision can be done 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34C4-165C-480E-A882-856DAF3E4C0C}" type="slidenum">
              <a:rPr lang="ar-SA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d Lesion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000892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9B59-C5EC-4CF2-9D48-BAFFB26011C0}" type="slidenum">
              <a:rPr lang="ar-SA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d Lesion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500958" cy="56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A8AD-6951-4A01-8DD7-2CF87105A7E6}" type="slidenum">
              <a:rPr lang="ar-SA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Internal and external hordeolum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Internal :  it is an  abscess within a </a:t>
            </a:r>
            <a:r>
              <a:rPr lang="en-US" dirty="0" err="1" smtClean="0">
                <a:solidFill>
                  <a:srgbClr val="000000"/>
                </a:solidFill>
              </a:rPr>
              <a:t>meiobomian</a:t>
            </a:r>
            <a:r>
              <a:rPr lang="en-US" dirty="0" smtClean="0">
                <a:solidFill>
                  <a:srgbClr val="000000"/>
                </a:solidFill>
              </a:rPr>
              <a:t> gland  usually painful and require topical AB treatment and may be incision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External : (</a:t>
            </a:r>
            <a:r>
              <a:rPr lang="en-US" dirty="0" err="1" smtClean="0">
                <a:solidFill>
                  <a:srgbClr val="000000"/>
                </a:solidFill>
              </a:rPr>
              <a:t>Stye</a:t>
            </a:r>
            <a:r>
              <a:rPr lang="en-US" dirty="0" smtClean="0">
                <a:solidFill>
                  <a:srgbClr val="000000"/>
                </a:solidFill>
              </a:rPr>
              <a:t>) eye lash follicle abscess and needs the removal of the lash , application of worm compresses and topical or systemic AB 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2D2-57FA-44F6-BE8E-41415ED9A3E5}" type="slidenum">
              <a:rPr lang="ar-SA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d Lesion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14376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AF4-55C5-4F2E-B9B5-9C7422E15CF1}" type="slidenum">
              <a:rPr lang="ar-SA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Molluscum contagiosum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It is </a:t>
            </a:r>
            <a:r>
              <a:rPr lang="en-US" dirty="0" err="1" smtClean="0">
                <a:solidFill>
                  <a:srgbClr val="000000"/>
                </a:solidFill>
              </a:rPr>
              <a:t>umbilicated</a:t>
            </a:r>
            <a:r>
              <a:rPr lang="en-US" dirty="0" smtClean="0">
                <a:solidFill>
                  <a:srgbClr val="000000"/>
                </a:solidFill>
              </a:rPr>
              <a:t> lesion found on the lid margin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Caused by POX virus .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Red eye with small elevation of lymphoid tissue (follicular conjunctivitis) .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Treatment is excision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E836-98F4-4F32-96A8-DBFD288ED318}" type="slidenum">
              <a:rPr lang="ar-SA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d Lesion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Lid Lesion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Lid Lesion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Lid Lesion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52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4345-12E2-484E-911E-37884379A073}" type="slidenum">
              <a:rPr lang="ar-SA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نتيجة بحث الصور عن ‪tarsus of eyelid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88134" cy="6858000"/>
          </a:xfrm>
          <a:prstGeom prst="rect">
            <a:avLst/>
          </a:prstGeom>
          <a:noFill/>
        </p:spPr>
      </p:pic>
      <p:pic>
        <p:nvPicPr>
          <p:cNvPr id="2056" name="Picture 8" descr="نتيجة بحث الصور عن ‪muscles of the eyelid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-428652"/>
            <a:ext cx="564357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Cysts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Sebaceous cysts are opaque ,painless and may be removed for </a:t>
            </a:r>
            <a:r>
              <a:rPr lang="en-US" dirty="0" err="1" smtClean="0">
                <a:solidFill>
                  <a:srgbClr val="000000"/>
                </a:solidFill>
              </a:rPr>
              <a:t>cosmesis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Cyst of Moll : sweat gland obstruction giving small  translucent mass .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Cyst of </a:t>
            </a:r>
            <a:r>
              <a:rPr lang="en-US" dirty="0" err="1" smtClean="0">
                <a:solidFill>
                  <a:srgbClr val="000000"/>
                </a:solidFill>
              </a:rPr>
              <a:t>Zeis</a:t>
            </a:r>
            <a:r>
              <a:rPr lang="en-US" dirty="0" smtClean="0">
                <a:solidFill>
                  <a:srgbClr val="000000"/>
                </a:solidFill>
              </a:rPr>
              <a:t> is an opaque cyst caused by accessory sebaceous gland obstruction.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F558-4357-40EF-873E-2AD972265E5F}" type="slidenum">
              <a:rPr lang="ar-SA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d Les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3080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id Lesion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652" y="928670"/>
            <a:ext cx="421829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611-CA6B-469F-A4EF-2CF6302EFEDF}" type="slidenum">
              <a:rPr lang="ar-SA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Squamous cell papilloma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Frond like lesion with </a:t>
            </a:r>
            <a:r>
              <a:rPr lang="en-US" b="1" dirty="0" err="1" smtClean="0">
                <a:solidFill>
                  <a:srgbClr val="FF0000"/>
                </a:solidFill>
              </a:rPr>
              <a:t>fibrovascular</a:t>
            </a:r>
            <a:r>
              <a:rPr lang="en-US" dirty="0" smtClean="0">
                <a:solidFill>
                  <a:srgbClr val="000000"/>
                </a:solidFill>
              </a:rPr>
              <a:t> core and thickened squamous epithelium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Usually asymptomatic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Treatment ,if needed, with </a:t>
            </a:r>
            <a:r>
              <a:rPr lang="en-US" dirty="0" err="1" smtClean="0">
                <a:solidFill>
                  <a:srgbClr val="000000"/>
                </a:solidFill>
              </a:rPr>
              <a:t>cautery</a:t>
            </a:r>
            <a:r>
              <a:rPr lang="en-US" dirty="0" smtClean="0">
                <a:solidFill>
                  <a:srgbClr val="000000"/>
                </a:solidFill>
              </a:rPr>
              <a:t> to the base 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7765C-DABE-49AD-8525-B5A3CAAD06B6}" type="slidenum">
              <a:rPr lang="ar-SA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d Lesion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7643834" cy="573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BE9-01ED-4924-8046-CBC94001CD1B}" type="slidenum">
              <a:rPr lang="ar-SA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Xanthelasmas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Lipid- containing bilateral lesions .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May be associated with </a:t>
            </a:r>
            <a:r>
              <a:rPr lang="en-US" dirty="0" err="1" smtClean="0">
                <a:solidFill>
                  <a:srgbClr val="000000"/>
                </a:solidFill>
              </a:rPr>
              <a:t>hypercholestrolemia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May be excised for </a:t>
            </a:r>
            <a:r>
              <a:rPr lang="en-US" dirty="0" err="1" smtClean="0">
                <a:solidFill>
                  <a:srgbClr val="000000"/>
                </a:solidFill>
              </a:rPr>
              <a:t>cosmosis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70B-3A76-4EFC-A42D-D72A02640F27}" type="slidenum">
              <a:rPr lang="ar-SA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8415-3452-4CFD-A19F-D28618692589}" type="slidenum">
              <a:rPr lang="ar-SA" smtClean="0"/>
              <a:pPr/>
              <a:t>45</a:t>
            </a:fld>
            <a:endParaRPr lang="en-US" smtClean="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715272" cy="516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Keratoacanthoma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Fast growing lesion with central crater filled with keratin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Passes into a fast growing phase then stationary stage .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Treatment with excision if needed 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CE8-DEF1-418B-9D56-F654D3F167D0}" type="slidenum">
              <a:rPr lang="ar-SA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id Lesion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7572396" cy="567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81FE-F64B-45D2-B979-5035098DE0C8}" type="slidenum">
              <a:rPr lang="ar-SA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Nevus (mole)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From </a:t>
            </a:r>
            <a:r>
              <a:rPr lang="en-US" dirty="0" err="1" smtClean="0">
                <a:solidFill>
                  <a:srgbClr val="000000"/>
                </a:solidFill>
              </a:rPr>
              <a:t>melanocytes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Can be pigmented or none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No treatment needed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C1AD-5872-4FCC-A72A-2BA6301420DA}" type="slidenum">
              <a:rPr lang="ar-SA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Malignant tumours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Basal cell carcinoma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Squamous cell carcinoma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Malignant melanoma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CC0E-745D-4032-BAB6-76C418FB2052}" type="slidenum">
              <a:rPr lang="ar-SA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5183" t="44792" r="27379" b="12500"/>
          <a:stretch>
            <a:fillRect/>
          </a:stretch>
        </p:blipFill>
        <p:spPr bwMode="auto">
          <a:xfrm>
            <a:off x="285720" y="1714488"/>
            <a:ext cx="8643998" cy="437535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14282" y="500042"/>
            <a:ext cx="8229600" cy="7143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eyelid anatomy</a:t>
            </a:r>
            <a:endParaRPr kumimoji="0" lang="ar-JO" sz="4000" b="1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309C-9F77-4B0A-855D-A1238F79A7D6}" type="slidenum">
              <a:rPr lang="ar-SA" smtClean="0"/>
              <a:pPr/>
              <a:t>50</a:t>
            </a:fld>
            <a:endParaRPr lang="en-US" smtClean="0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286000" y="2644775"/>
            <a:ext cx="6246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Nodular</a:t>
            </a:r>
            <a:endParaRPr lang="ar-JO">
              <a:solidFill>
                <a:srgbClr val="000000"/>
              </a:solidFill>
            </a:endParaRPr>
          </a:p>
          <a:p>
            <a:endParaRPr lang="ar-JO">
              <a:solidFill>
                <a:srgbClr val="000000"/>
              </a:solidFill>
            </a:endParaRPr>
          </a:p>
          <a:p>
            <a:endParaRPr lang="ar-JO">
              <a:solidFill>
                <a:srgbClr val="000000"/>
              </a:solidFill>
            </a:endParaRPr>
          </a:p>
          <a:p>
            <a:endParaRPr lang="ar-JO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     Sclerosing </a:t>
            </a:r>
          </a:p>
          <a:p>
            <a:r>
              <a:rPr lang="en-US">
                <a:solidFill>
                  <a:srgbClr val="000000"/>
                </a:solidFill>
              </a:rPr>
              <a:t>                   </a:t>
            </a:r>
            <a:r>
              <a:rPr lang="ar-JO">
                <a:solidFill>
                  <a:srgbClr val="000000"/>
                </a:solidFill>
              </a:rPr>
              <a:t>          </a:t>
            </a:r>
            <a:r>
              <a:rPr lang="en-US">
                <a:solidFill>
                  <a:srgbClr val="000000"/>
                </a:solidFill>
              </a:rPr>
              <a:t>Ulcerative ( Rodent ulcer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Basal Cell Carcinoma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Most common malignant </a:t>
            </a:r>
            <a:r>
              <a:rPr lang="en-US" dirty="0" err="1" smtClean="0">
                <a:solidFill>
                  <a:srgbClr val="000000"/>
                </a:solidFill>
              </a:rPr>
              <a:t>tumour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Lid BCC accounts for 10% of all BCC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90% of lid malignancies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It is a slow growing .locally invasive and non-</a:t>
            </a:r>
            <a:r>
              <a:rPr lang="en-US" dirty="0" err="1" smtClean="0">
                <a:solidFill>
                  <a:srgbClr val="000000"/>
                </a:solidFill>
              </a:rPr>
              <a:t>metastasing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tumour</a:t>
            </a:r>
            <a:r>
              <a:rPr lang="en-US" dirty="0" smtClean="0">
                <a:solidFill>
                  <a:srgbClr val="000000"/>
                </a:solidFill>
              </a:rPr>
              <a:t> .</a:t>
            </a:r>
          </a:p>
          <a:p>
            <a:pPr algn="l" rtl="0"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81FB-B660-4E2E-8132-224ED2BFB6A6}" type="slidenum">
              <a:rPr lang="ar-SA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BCC presentation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Painless lesion of the lid </a:t>
            </a: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Can be  : Nodular 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</a:t>
            </a:r>
            <a:r>
              <a:rPr lang="en-US" dirty="0" err="1" smtClean="0">
                <a:solidFill>
                  <a:srgbClr val="000000"/>
                </a:solidFill>
              </a:rPr>
              <a:t>Sclerosing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Ulcerative ( Rodent ulcer )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It  is with pale pearly margin .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High index of suspicion 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C52B-FE3D-4EC0-8504-F9C50F7220B1}" type="slidenum">
              <a:rPr lang="ar-SA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BCC Management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 eaLnBrk="1" hangingPunct="1"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Excision</a:t>
            </a:r>
            <a:r>
              <a:rPr lang="en-US" dirty="0" smtClean="0">
                <a:solidFill>
                  <a:srgbClr val="000000"/>
                </a:solidFill>
              </a:rPr>
              <a:t> biopsy </a:t>
            </a:r>
          </a:p>
          <a:p>
            <a:pPr marL="514350" indent="-514350" algn="l" rtl="0" eaLnBrk="1" hangingPunct="1"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Frozen</a:t>
            </a:r>
            <a:r>
              <a:rPr lang="en-US" dirty="0" smtClean="0">
                <a:solidFill>
                  <a:srgbClr val="000000"/>
                </a:solidFill>
              </a:rPr>
              <a:t> section </a:t>
            </a:r>
          </a:p>
          <a:p>
            <a:pPr marL="514350" indent="-514350" algn="l" rtl="0" eaLnBrk="1" hangingPunct="1">
              <a:buFont typeface="Times New Roman" pitchFamily="18" charset="0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Cryotherapy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 algn="l" rtl="0" eaLnBrk="1" hangingPunct="1"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Radiotherapy </a:t>
            </a:r>
          </a:p>
          <a:p>
            <a:pPr marL="514350" indent="-514350" algn="l" rtl="0" eaLnBrk="1" hangingPunct="1"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Prognosis in general </a:t>
            </a:r>
            <a:r>
              <a:rPr lang="en-US" dirty="0" smtClean="0">
                <a:solidFill>
                  <a:srgbClr val="FF0000"/>
                </a:solidFill>
              </a:rPr>
              <a:t>very goo</a:t>
            </a:r>
            <a:r>
              <a:rPr lang="en-US" dirty="0" smtClean="0">
                <a:solidFill>
                  <a:srgbClr val="000000"/>
                </a:solidFill>
              </a:rPr>
              <a:t>d unless deep invasive </a:t>
            </a:r>
            <a:r>
              <a:rPr lang="en-US" dirty="0" err="1" smtClean="0">
                <a:solidFill>
                  <a:srgbClr val="000000"/>
                </a:solidFill>
              </a:rPr>
              <a:t>tumour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29A-87F7-48EE-8790-836DD498D7D1}" type="slidenum">
              <a:rPr lang="ar-SA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500174"/>
            <a:ext cx="558006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35943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7FA6-8BC3-4361-B400-318A274B9010}" type="slidenum">
              <a:rPr lang="ar-SA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Squamous Cell Carcinoma 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SCC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Less common 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More malignant 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Can </a:t>
            </a:r>
            <a:r>
              <a:rPr lang="en-US" sz="2800" dirty="0" err="1" smtClean="0">
                <a:solidFill>
                  <a:srgbClr val="000000"/>
                </a:solidFill>
              </a:rPr>
              <a:t>metastatize</a:t>
            </a:r>
            <a:r>
              <a:rPr lang="en-US" sz="2800" dirty="0" smtClean="0">
                <a:solidFill>
                  <a:srgbClr val="000000"/>
                </a:solidFill>
              </a:rPr>
              <a:t> to lymph nodes 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Can be : De novo 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               From pre-malignant lesion 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Presentation with nodule or scaly patch .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UV exposure is a risk factor( also for BCC) .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Treatment : excision with healthy margin.</a:t>
            </a:r>
          </a:p>
          <a:p>
            <a:pPr algn="l" rtl="0" eaLnBrk="1" hangingPunct="1"/>
            <a:endParaRPr lang="en-US" sz="2800" dirty="0" smtClean="0">
              <a:solidFill>
                <a:srgbClr val="000000"/>
              </a:solidFill>
            </a:endParaRPr>
          </a:p>
          <a:p>
            <a:pPr algn="l" rtl="0" eaLnBrk="1" hangingPunct="1"/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F7CE-7F1B-4475-A6E1-E19237519370}" type="slidenum">
              <a:rPr lang="ar-SA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ar-JO" sz="4400">
              <a:solidFill>
                <a:schemeClr val="tx2"/>
              </a:solidFill>
            </a:endParaRPr>
          </a:p>
        </p:txBody>
      </p:sp>
      <p:pic>
        <p:nvPicPr>
          <p:cNvPr id="28675" name="Picture 3" descr="lid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857224" y="1071546"/>
            <a:ext cx="7031148" cy="5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39A-198B-42BE-A581-4ACE07DA70C9}" type="slidenum">
              <a:rPr lang="ar-SA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i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00958" cy="56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BD1B-9224-4A6D-911B-22C9AC199BDB}" type="slidenum">
              <a:rPr lang="ar-SA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Eye lashes abnormalities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 err="1" smtClean="0">
                <a:solidFill>
                  <a:srgbClr val="000000"/>
                </a:solidFill>
              </a:rPr>
              <a:t>Trichiasis</a:t>
            </a:r>
            <a:r>
              <a:rPr lang="en-US" sz="2800" dirty="0" smtClean="0">
                <a:solidFill>
                  <a:srgbClr val="000000"/>
                </a:solidFill>
              </a:rPr>
              <a:t> : abnormally backward directed eye lashes .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Can be primary or secondary to </a:t>
            </a:r>
            <a:r>
              <a:rPr lang="en-US" sz="2800" dirty="0" err="1" smtClean="0">
                <a:solidFill>
                  <a:srgbClr val="000000"/>
                </a:solidFill>
              </a:rPr>
              <a:t>cicatrization</a:t>
            </a:r>
            <a:r>
              <a:rPr lang="en-US" sz="2800" dirty="0" smtClean="0">
                <a:solidFill>
                  <a:srgbClr val="000000"/>
                </a:solidFill>
              </a:rPr>
              <a:t> or inflammation as in Trachoma .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Continuous rubbing of the cornea can cause many complication as corneal opacity </a:t>
            </a:r>
          </a:p>
          <a:p>
            <a:pPr algn="l" rtl="0" eaLnBrk="1" hangingPunct="1"/>
            <a:r>
              <a:rPr lang="en-US" sz="2800" dirty="0" smtClean="0">
                <a:solidFill>
                  <a:srgbClr val="000000"/>
                </a:solidFill>
              </a:rPr>
              <a:t>Treatment : </a:t>
            </a:r>
            <a:r>
              <a:rPr lang="en-US" sz="2800" dirty="0" err="1" smtClean="0">
                <a:solidFill>
                  <a:srgbClr val="000000"/>
                </a:solidFill>
              </a:rPr>
              <a:t>epilation</a:t>
            </a:r>
            <a:r>
              <a:rPr lang="en-US" sz="2800" dirty="0" smtClean="0">
                <a:solidFill>
                  <a:srgbClr val="000000"/>
                </a:solidFill>
              </a:rPr>
              <a:t> of the abnormal lashes manually ,laser ,electrolysis or surgery 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79E4-2999-4318-B496-21405E16AEEF}" type="slidenum">
              <a:rPr lang="ar-SA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52AC-70D6-4382-A08C-CE8FC3ACC242}" type="slidenum">
              <a:rPr lang="ar-SA" smtClean="0"/>
              <a:pPr/>
              <a:t>59</a:t>
            </a:fld>
            <a:endParaRPr lang="en-US" smtClean="0"/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574"/>
            <a:ext cx="9144000" cy="514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11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85794"/>
            <a:ext cx="6929486" cy="5857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242887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 </a:t>
            </a:r>
            <a:endParaRPr lang="ar-JO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Functions of the eyelids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532888"/>
            <a:ext cx="8229600" cy="4325112"/>
          </a:xfrm>
        </p:spPr>
        <p:txBody>
          <a:bodyPr>
            <a:normAutofit/>
          </a:bodyPr>
          <a:lstStyle/>
          <a:p>
            <a:pPr algn="l" rtl="0"/>
            <a:r>
              <a:rPr lang="en-US" sz="3000" dirty="0" smtClean="0">
                <a:solidFill>
                  <a:srgbClr val="000000"/>
                </a:solidFill>
              </a:rPr>
              <a:t>Provide physical protection to the globe </a:t>
            </a:r>
          </a:p>
          <a:p>
            <a:pPr algn="l" rtl="0"/>
            <a:r>
              <a:rPr lang="en-US" sz="3000" dirty="0" smtClean="0">
                <a:solidFill>
                  <a:srgbClr val="000000"/>
                </a:solidFill>
              </a:rPr>
              <a:t>Tear surfacing </a:t>
            </a:r>
          </a:p>
          <a:p>
            <a:pPr algn="l" rtl="0"/>
            <a:r>
              <a:rPr lang="en-US" sz="3000" dirty="0" smtClean="0">
                <a:solidFill>
                  <a:srgbClr val="000000"/>
                </a:solidFill>
              </a:rPr>
              <a:t>Tear drainage </a:t>
            </a:r>
          </a:p>
          <a:p>
            <a:pPr algn="l" rtl="0">
              <a:buNone/>
            </a:pPr>
            <a:endParaRPr lang="ar-JO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Diseases of the eyelids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532888"/>
            <a:ext cx="8229600" cy="4325112"/>
          </a:xfrm>
        </p:spPr>
        <p:txBody>
          <a:bodyPr>
            <a:normAutofit/>
          </a:bodyPr>
          <a:lstStyle/>
          <a:p>
            <a:pPr algn="l" rtl="0"/>
            <a:r>
              <a:rPr lang="en-US" sz="3000" dirty="0" smtClean="0">
                <a:solidFill>
                  <a:srgbClr val="000000"/>
                </a:solidFill>
              </a:rPr>
              <a:t>Abnormal lid position</a:t>
            </a:r>
          </a:p>
          <a:p>
            <a:pPr algn="l" rtl="0"/>
            <a:r>
              <a:rPr lang="en-US" sz="3000" dirty="0" smtClean="0">
                <a:solidFill>
                  <a:srgbClr val="000000"/>
                </a:solidFill>
              </a:rPr>
              <a:t>Inflammation </a:t>
            </a:r>
          </a:p>
          <a:p>
            <a:pPr algn="l" rtl="0"/>
            <a:r>
              <a:rPr lang="en-US" sz="3000" dirty="0" smtClean="0">
                <a:solidFill>
                  <a:srgbClr val="000000"/>
                </a:solidFill>
              </a:rPr>
              <a:t>Lid lumps </a:t>
            </a:r>
          </a:p>
          <a:p>
            <a:pPr algn="l" rtl="0"/>
            <a:r>
              <a:rPr lang="en-US" sz="3000" dirty="0" smtClean="0">
                <a:solidFill>
                  <a:srgbClr val="000000"/>
                </a:solidFill>
              </a:rPr>
              <a:t>Eyelashes abnormalities </a:t>
            </a:r>
          </a:p>
          <a:p>
            <a:pPr algn="l" rtl="0"/>
            <a:endParaRPr lang="en-US" sz="3000" dirty="0" smtClean="0">
              <a:solidFill>
                <a:srgbClr val="000000"/>
              </a:solidFill>
            </a:endParaRPr>
          </a:p>
          <a:p>
            <a:pPr algn="l" rtl="0">
              <a:buNone/>
            </a:pPr>
            <a:endParaRPr lang="ar-JO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Lid position abnormalities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solidFill>
                  <a:srgbClr val="000000"/>
                </a:solidFill>
              </a:rPr>
              <a:t>Ptosis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/>
            <a:r>
              <a:rPr lang="en-US" dirty="0" err="1" smtClean="0">
                <a:solidFill>
                  <a:srgbClr val="000000"/>
                </a:solidFill>
              </a:rPr>
              <a:t>Entropion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/>
            <a:r>
              <a:rPr lang="en-US" dirty="0" err="1" smtClean="0">
                <a:solidFill>
                  <a:srgbClr val="000000"/>
                </a:solidFill>
              </a:rPr>
              <a:t>Ectropion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612</TotalTime>
  <Words>1365</Words>
  <Application>Microsoft Office PowerPoint</Application>
  <PresentationFormat>عرض على الشاشة (3:4)‏</PresentationFormat>
  <Paragraphs>229</Paragraphs>
  <Slides>60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حضري</vt:lpstr>
      <vt:lpstr>The eyelids</vt:lpstr>
      <vt:lpstr>Each eyelid comprises:</vt:lpstr>
      <vt:lpstr>The eyelid anatomy</vt:lpstr>
      <vt:lpstr>الشريحة 4</vt:lpstr>
      <vt:lpstr>الشريحة 5</vt:lpstr>
      <vt:lpstr>الشريحة 6</vt:lpstr>
      <vt:lpstr>Functions of the eyelids</vt:lpstr>
      <vt:lpstr>Diseases of the eyelids </vt:lpstr>
      <vt:lpstr>Lid position abnormalities </vt:lpstr>
      <vt:lpstr>الشريحة 10</vt:lpstr>
      <vt:lpstr>Ptosis </vt:lpstr>
      <vt:lpstr>:Mechanical causes of ptosis</vt:lpstr>
      <vt:lpstr>:Neurological causes of ptosis</vt:lpstr>
      <vt:lpstr>:Myogenic causes of ptosis</vt:lpstr>
      <vt:lpstr>:Symptoms</vt:lpstr>
      <vt:lpstr>:Signs</vt:lpstr>
      <vt:lpstr>Management: </vt:lpstr>
      <vt:lpstr>الشريحة 18</vt:lpstr>
      <vt:lpstr>Entropion </vt:lpstr>
      <vt:lpstr>الشريحة 20</vt:lpstr>
      <vt:lpstr>Ectropion </vt:lpstr>
      <vt:lpstr>:Inflammation of the eyelid Blepharitis</vt:lpstr>
      <vt:lpstr>:Inflammation of the eyelid Blepharitis</vt:lpstr>
      <vt:lpstr>:Symptoms</vt:lpstr>
      <vt:lpstr>Signs:</vt:lpstr>
      <vt:lpstr>الشريحة 26</vt:lpstr>
      <vt:lpstr>الشريحة 27</vt:lpstr>
      <vt:lpstr>الشريحة 28</vt:lpstr>
      <vt:lpstr>:Treatment </vt:lpstr>
      <vt:lpstr>Treatment cont. </vt:lpstr>
      <vt:lpstr> Benign Lid lumps and masses </vt:lpstr>
      <vt:lpstr>الشريحة 32</vt:lpstr>
      <vt:lpstr>Chalazion </vt:lpstr>
      <vt:lpstr>الشريحة 34</vt:lpstr>
      <vt:lpstr>الشريحة 35</vt:lpstr>
      <vt:lpstr>Internal and external hordeolum</vt:lpstr>
      <vt:lpstr>الشريحة 37</vt:lpstr>
      <vt:lpstr>Molluscum contagiosum </vt:lpstr>
      <vt:lpstr>الشريحة 39</vt:lpstr>
      <vt:lpstr>Cysts </vt:lpstr>
      <vt:lpstr>الشريحة 41</vt:lpstr>
      <vt:lpstr>Squamous cell papilloma </vt:lpstr>
      <vt:lpstr>الشريحة 43</vt:lpstr>
      <vt:lpstr>Xanthelasmas </vt:lpstr>
      <vt:lpstr>الشريحة 45</vt:lpstr>
      <vt:lpstr>Keratoacanthoma </vt:lpstr>
      <vt:lpstr>الشريحة 47</vt:lpstr>
      <vt:lpstr>Nevus (mole) </vt:lpstr>
      <vt:lpstr>Malignant tumours </vt:lpstr>
      <vt:lpstr>الشريحة 50</vt:lpstr>
      <vt:lpstr>Basal Cell Carcinoma </vt:lpstr>
      <vt:lpstr>BCC presentation </vt:lpstr>
      <vt:lpstr>BCC Management </vt:lpstr>
      <vt:lpstr>الشريحة 54</vt:lpstr>
      <vt:lpstr>Squamous Cell Carcinoma  SCC </vt:lpstr>
      <vt:lpstr>الشريحة 56</vt:lpstr>
      <vt:lpstr>الشريحة 57</vt:lpstr>
      <vt:lpstr>Eye lashes abnormalities </vt:lpstr>
      <vt:lpstr>الشريحة 59</vt:lpstr>
      <vt:lpstr>THANK YOU 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Ultimate</cp:lastModifiedBy>
  <cp:revision>73</cp:revision>
  <dcterms:created xsi:type="dcterms:W3CDTF">2018-06-26T22:26:14Z</dcterms:created>
  <dcterms:modified xsi:type="dcterms:W3CDTF">2019-06-20T12:44:01Z</dcterms:modified>
</cp:coreProperties>
</file>