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95" r:id="rId2"/>
    <p:sldId id="29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7" r:id="rId3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33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3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12/27/2020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219200"/>
            <a:ext cx="6248400" cy="16002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800" dirty="0" smtClean="0"/>
              <a:t>Traumatic vascular disease of the Nervous System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3200400"/>
            <a:ext cx="6858000" cy="124182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" sz="3600" b="1" dirty="0" smtClean="0"/>
              <a:t>Dr. Bushra Al-Tarawneh, MD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20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22805"/>
            <a:ext cx="8069580" cy="3429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2865" indent="-342900">
              <a:lnSpc>
                <a:spcPct val="100000"/>
              </a:lnSpc>
              <a:spcBef>
                <a:spcPts val="100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person </a:t>
            </a:r>
            <a:r>
              <a:rPr sz="3600" dirty="0">
                <a:latin typeface="Arial Narrow"/>
                <a:cs typeface="Arial Narrow"/>
              </a:rPr>
              <a:t>who </a:t>
            </a:r>
            <a:r>
              <a:rPr sz="3600" spc="-15" dirty="0">
                <a:latin typeface="Arial Narrow"/>
                <a:cs typeface="Arial Narrow"/>
              </a:rPr>
              <a:t>suffers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blow to the head may  develop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contusion at the point of the contact  called </a:t>
            </a:r>
            <a:r>
              <a:rPr sz="3600" b="1" i="1" spc="-5" dirty="0">
                <a:latin typeface="Arial Narrow"/>
                <a:cs typeface="Arial Narrow"/>
              </a:rPr>
              <a:t>coup</a:t>
            </a:r>
            <a:r>
              <a:rPr sz="3600" b="1" i="1" spc="-50" dirty="0">
                <a:latin typeface="Arial Narrow"/>
                <a:cs typeface="Arial Narrow"/>
              </a:rPr>
              <a:t> </a:t>
            </a:r>
            <a:r>
              <a:rPr sz="3600" b="1" i="1" spc="-5" dirty="0">
                <a:latin typeface="Arial Narrow"/>
                <a:cs typeface="Arial Narrow"/>
              </a:rPr>
              <a:t>contusions</a:t>
            </a:r>
            <a:endParaRPr sz="3600">
              <a:latin typeface="Arial Narrow"/>
              <a:cs typeface="Arial Narrow"/>
            </a:endParaRPr>
          </a:p>
          <a:p>
            <a:pPr marL="355600" marR="5080" indent="-342900">
              <a:lnSpc>
                <a:spcPct val="100200"/>
              </a:lnSpc>
              <a:spcBef>
                <a:spcPts val="855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spc="-5" dirty="0">
                <a:latin typeface="Arial Narrow"/>
                <a:cs typeface="Arial Narrow"/>
              </a:rPr>
              <a:t>Or may </a:t>
            </a:r>
            <a:r>
              <a:rPr sz="3600" spc="-15" dirty="0">
                <a:latin typeface="Arial Narrow"/>
                <a:cs typeface="Arial Narrow"/>
              </a:rPr>
              <a:t>suffer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contusion on the brain surface  opposite to the site of the contact called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b="1" i="1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contrecoup</a:t>
            </a:r>
            <a:r>
              <a:rPr sz="3600" b="1" i="1" u="heavy" spc="-4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b="1" i="1" u="heavy" spc="-1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contusion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165605"/>
            <a:ext cx="8301355" cy="4745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dirty="0">
                <a:latin typeface="Arial Narrow"/>
                <a:cs typeface="Arial Narrow"/>
              </a:rPr>
              <a:t>Both </a:t>
            </a:r>
            <a:r>
              <a:rPr sz="3600" spc="-10" dirty="0">
                <a:latin typeface="Arial Narrow"/>
                <a:cs typeface="Arial Narrow"/>
              </a:rPr>
              <a:t>types </a:t>
            </a:r>
            <a:r>
              <a:rPr sz="3600" spc="-5" dirty="0">
                <a:latin typeface="Arial Narrow"/>
                <a:cs typeface="Arial Narrow"/>
              </a:rPr>
              <a:t>of contusions have similar gross and  microscopic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appearances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  <a:p>
            <a:pPr marL="355600" marR="364490" indent="-342900">
              <a:lnSpc>
                <a:spcPct val="100000"/>
              </a:lnSpc>
              <a:spcBef>
                <a:spcPts val="865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distinction is made on identification of the  point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impact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  <a:p>
            <a:pPr marL="527685" marR="369570" indent="-515620">
              <a:lnSpc>
                <a:spcPct val="100000"/>
              </a:lnSpc>
              <a:spcBef>
                <a:spcPts val="865"/>
              </a:spcBef>
              <a:tabLst>
                <a:tab pos="527685" algn="l"/>
              </a:tabLst>
            </a:pPr>
            <a:r>
              <a:rPr sz="3600" dirty="0">
                <a:latin typeface="Arial Narrow"/>
                <a:cs typeface="Arial Narrow"/>
              </a:rPr>
              <a:t>a.	</a:t>
            </a:r>
            <a:r>
              <a:rPr sz="3600" spc="-5" dirty="0">
                <a:latin typeface="Arial Narrow"/>
                <a:cs typeface="Arial Narrow"/>
              </a:rPr>
              <a:t>If the head is immobile at the time of trauma,  only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coup injury is</a:t>
            </a:r>
            <a:r>
              <a:rPr sz="3600" spc="-7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found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  <a:p>
            <a:pPr marL="527685" marR="12065" indent="-515620">
              <a:lnSpc>
                <a:spcPct val="100000"/>
              </a:lnSpc>
              <a:spcBef>
                <a:spcPts val="865"/>
              </a:spcBef>
              <a:tabLst>
                <a:tab pos="346075" algn="l"/>
              </a:tabLst>
            </a:pPr>
            <a:r>
              <a:rPr sz="3600" dirty="0">
                <a:latin typeface="Arial Narrow"/>
                <a:cs typeface="Arial Narrow"/>
              </a:rPr>
              <a:t>-	</a:t>
            </a:r>
            <a:r>
              <a:rPr sz="3600" spc="-5" dirty="0">
                <a:latin typeface="Arial Narrow"/>
                <a:cs typeface="Arial Narrow"/>
              </a:rPr>
              <a:t>Is caused by contact between the surface of the  brain and skull at the site of</a:t>
            </a:r>
            <a:r>
              <a:rPr sz="3600" spc="-5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impact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22805"/>
            <a:ext cx="8066405" cy="3427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latin typeface="Arial Narrow"/>
                <a:cs typeface="Arial Narrow"/>
              </a:rPr>
              <a:t>b. </a:t>
            </a:r>
            <a:r>
              <a:rPr sz="3600" spc="-10" dirty="0">
                <a:latin typeface="Arial Narrow"/>
                <a:cs typeface="Arial Narrow"/>
              </a:rPr>
              <a:t>If </a:t>
            </a:r>
            <a:r>
              <a:rPr sz="3600" spc="-5" dirty="0">
                <a:latin typeface="Arial Narrow"/>
                <a:cs typeface="Arial Narrow"/>
              </a:rPr>
              <a:t>the head is mobile at the time of the trauma,  both </a:t>
            </a:r>
            <a:r>
              <a:rPr sz="3600" i="1" spc="-5" dirty="0">
                <a:latin typeface="Arial Narrow"/>
                <a:cs typeface="Arial Narrow"/>
              </a:rPr>
              <a:t>coup </a:t>
            </a:r>
            <a:r>
              <a:rPr sz="3600" dirty="0">
                <a:latin typeface="Arial Narrow"/>
                <a:cs typeface="Arial Narrow"/>
              </a:rPr>
              <a:t>and </a:t>
            </a:r>
            <a:r>
              <a:rPr sz="3600" i="1" spc="-5" dirty="0">
                <a:latin typeface="Arial Narrow"/>
                <a:cs typeface="Arial Narrow"/>
              </a:rPr>
              <a:t>contrecoup </a:t>
            </a:r>
            <a:r>
              <a:rPr sz="3600" spc="-5" dirty="0">
                <a:latin typeface="Arial Narrow"/>
                <a:cs typeface="Arial Narrow"/>
              </a:rPr>
              <a:t>contusions may be  </a:t>
            </a:r>
            <a:r>
              <a:rPr sz="3600" spc="-5" dirty="0" smtClean="0">
                <a:latin typeface="Arial Narrow"/>
                <a:cs typeface="Arial Narrow"/>
              </a:rPr>
              <a:t>found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  <a:p>
            <a:pPr marL="355600" marR="465455" indent="-342900">
              <a:lnSpc>
                <a:spcPct val="100000"/>
              </a:lnSpc>
              <a:spcBef>
                <a:spcPts val="865"/>
              </a:spcBef>
            </a:pPr>
            <a:r>
              <a:rPr sz="3600" dirty="0">
                <a:latin typeface="Arial Narrow"/>
                <a:cs typeface="Arial Narrow"/>
              </a:rPr>
              <a:t>- </a:t>
            </a:r>
            <a:r>
              <a:rPr sz="3600" spc="-5" dirty="0">
                <a:latin typeface="Arial Narrow"/>
                <a:cs typeface="Arial Narrow"/>
              </a:rPr>
              <a:t>Is thought to arise </a:t>
            </a:r>
            <a:r>
              <a:rPr sz="3600" dirty="0">
                <a:latin typeface="Arial Narrow"/>
                <a:cs typeface="Arial Narrow"/>
              </a:rPr>
              <a:t>when </a:t>
            </a:r>
            <a:r>
              <a:rPr sz="3600" spc="-5" dirty="0">
                <a:latin typeface="Arial Narrow"/>
                <a:cs typeface="Arial Narrow"/>
              </a:rPr>
              <a:t>the brain strikes the  opposite inner surface of the skull after  sudden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deceleration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522161"/>
            <a:ext cx="8778240" cy="3909404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sz="3600" spc="-5" dirty="0">
                <a:latin typeface="Arial Narrow"/>
                <a:cs typeface="Arial Narrow"/>
              </a:rPr>
              <a:t>.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MORPHOLOGY</a:t>
            </a:r>
            <a:r>
              <a:rPr sz="3600" u="heavy" spc="-5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:</a:t>
            </a:r>
            <a:endParaRPr sz="3600" dirty="0">
              <a:latin typeface="Arial Narrow"/>
              <a:cs typeface="Arial Narrow"/>
            </a:endParaRPr>
          </a:p>
          <a:p>
            <a:pPr marL="355600" marR="5080" indent="-342900">
              <a:lnSpc>
                <a:spcPct val="100000"/>
              </a:lnSpc>
              <a:spcBef>
                <a:spcPts val="865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dirty="0">
                <a:latin typeface="Arial Narrow"/>
                <a:cs typeface="Arial Narrow"/>
              </a:rPr>
              <a:t>Are </a:t>
            </a:r>
            <a:r>
              <a:rPr sz="3600" spc="-5" dirty="0">
                <a:latin typeface="Arial Narrow"/>
                <a:cs typeface="Arial Narrow"/>
              </a:rPr>
              <a:t>wedge-shaped </a:t>
            </a:r>
            <a:r>
              <a:rPr sz="3600" dirty="0">
                <a:latin typeface="Arial Narrow"/>
                <a:cs typeface="Arial Narrow"/>
              </a:rPr>
              <a:t>with </a:t>
            </a:r>
            <a:r>
              <a:rPr sz="3600" spc="-1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broad base lying along  the surface at the point of the</a:t>
            </a:r>
            <a:r>
              <a:rPr sz="3600" spc="-4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impact</a:t>
            </a:r>
            <a:endParaRPr sz="3600" dirty="0">
              <a:latin typeface="Arial Narrow"/>
              <a:cs typeface="Arial Narrow"/>
            </a:endParaRPr>
          </a:p>
          <a:p>
            <a:pPr marL="355600" indent="-342900">
              <a:lnSpc>
                <a:spcPct val="100000"/>
              </a:lnSpc>
              <a:spcBef>
                <a:spcPts val="865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spc="-5" dirty="0">
                <a:latin typeface="Arial Narrow"/>
                <a:cs typeface="Arial Narrow"/>
              </a:rPr>
              <a:t>Microscopic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examination</a:t>
            </a:r>
            <a:endParaRPr sz="36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  <a:tabLst>
                <a:tab pos="756285" algn="l"/>
              </a:tabLst>
            </a:pPr>
            <a:r>
              <a:rPr sz="3600" dirty="0" smtClean="0">
                <a:latin typeface="Arial Narrow"/>
                <a:cs typeface="Arial Narrow"/>
              </a:rPr>
              <a:t>a.</a:t>
            </a:r>
            <a:r>
              <a:rPr lang="en-US" sz="3600" dirty="0" smtClean="0">
                <a:latin typeface="Arial Narrow"/>
                <a:cs typeface="Arial Narrow"/>
              </a:rPr>
              <a:t> </a:t>
            </a:r>
            <a:r>
              <a:rPr sz="3600" u="heavy" spc="-5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In </a:t>
            </a:r>
            <a:r>
              <a:rPr sz="3600" u="heavy" spc="-1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the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earliest stage</a:t>
            </a:r>
            <a:r>
              <a:rPr sz="3600" u="heavy" spc="-5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:</a:t>
            </a:r>
            <a:endParaRPr lang="en-US" sz="3600" u="heavy" spc="-5" dirty="0" smtClean="0">
              <a:uFill>
                <a:solidFill>
                  <a:srgbClr val="000000"/>
                </a:solidFill>
              </a:uFill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  <a:tabLst>
                <a:tab pos="756285" algn="l"/>
              </a:tabLst>
            </a:pPr>
            <a:r>
              <a:rPr sz="3600" spc="-5" dirty="0" smtClean="0">
                <a:latin typeface="Arial Narrow"/>
                <a:cs typeface="Arial Narrow"/>
              </a:rPr>
              <a:t> </a:t>
            </a:r>
            <a:r>
              <a:rPr sz="3600" dirty="0">
                <a:latin typeface="Arial Narrow"/>
                <a:cs typeface="Arial Narrow"/>
              </a:rPr>
              <a:t>Edema </a:t>
            </a:r>
            <a:r>
              <a:rPr sz="3600" spc="-5" dirty="0">
                <a:latin typeface="Arial Narrow"/>
                <a:cs typeface="Arial Narrow"/>
              </a:rPr>
              <a:t>and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hemorrhage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1055877"/>
            <a:ext cx="8148320" cy="4360168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0"/>
              </a:spcBef>
              <a:tabLst>
                <a:tab pos="533400" algn="l"/>
              </a:tabLst>
            </a:pPr>
            <a:r>
              <a:rPr sz="3600" u="heavy" spc="-5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b.</a:t>
            </a:r>
            <a:r>
              <a:rPr lang="en-US" sz="3600" u="heavy" spc="-5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u="heavy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During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next few</a:t>
            </a:r>
            <a:r>
              <a:rPr sz="3600" u="heavy" spc="-5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hours</a:t>
            </a:r>
            <a:r>
              <a:rPr sz="3600" dirty="0">
                <a:latin typeface="Arial Narrow"/>
                <a:cs typeface="Arial Narrow"/>
              </a:rPr>
              <a:t>:</a:t>
            </a:r>
          </a:p>
          <a:p>
            <a:pPr marL="756285" marR="22860" indent="-744220">
              <a:lnSpc>
                <a:spcPct val="100000"/>
              </a:lnSpc>
              <a:spcBef>
                <a:spcPts val="865"/>
              </a:spcBef>
              <a:tabLst>
                <a:tab pos="659765" algn="l"/>
              </a:tabLst>
            </a:pPr>
            <a:r>
              <a:rPr sz="3600" dirty="0" smtClean="0">
                <a:latin typeface="Arial Narrow"/>
                <a:cs typeface="Arial Narrow"/>
              </a:rPr>
              <a:t>-</a:t>
            </a:r>
            <a:r>
              <a:rPr lang="en-US" sz="3600" dirty="0" smtClean="0">
                <a:latin typeface="Arial Narrow"/>
                <a:cs typeface="Arial Narrow"/>
              </a:rPr>
              <a:t> </a:t>
            </a:r>
            <a:r>
              <a:rPr sz="3600" dirty="0" smtClean="0">
                <a:latin typeface="Arial Narrow"/>
                <a:cs typeface="Arial Narrow"/>
              </a:rPr>
              <a:t>Extravasation </a:t>
            </a:r>
            <a:r>
              <a:rPr sz="3600" spc="-5" dirty="0">
                <a:latin typeface="Arial Narrow"/>
                <a:cs typeface="Arial Narrow"/>
              </a:rPr>
              <a:t>of blood extend throughout the  cortex to </a:t>
            </a:r>
            <a:r>
              <a:rPr sz="3600" dirty="0">
                <a:latin typeface="Arial Narrow"/>
                <a:cs typeface="Arial Narrow"/>
              </a:rPr>
              <a:t>white </a:t>
            </a:r>
            <a:r>
              <a:rPr sz="3600" spc="-5" dirty="0">
                <a:latin typeface="Arial Narrow"/>
                <a:cs typeface="Arial Narrow"/>
              </a:rPr>
              <a:t>matter then to the  subarachnoid</a:t>
            </a:r>
            <a:r>
              <a:rPr sz="3600" spc="-25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space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  <a:p>
            <a:pPr marL="12700">
              <a:spcBef>
                <a:spcPts val="960"/>
              </a:spcBef>
              <a:tabLst>
                <a:tab pos="533400" algn="l"/>
              </a:tabLst>
            </a:pPr>
            <a:r>
              <a:rPr sz="3600" u="heavy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c.</a:t>
            </a:r>
            <a:r>
              <a:rPr lang="en-US" sz="3600" u="heavy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u="heavy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Old </a:t>
            </a:r>
            <a:r>
              <a:rPr sz="3600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traumatic </a:t>
            </a:r>
            <a:r>
              <a:rPr sz="3600" u="heavy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lesions</a:t>
            </a:r>
            <a:r>
              <a:rPr lang="en-US" sz="3600" u="heavy" dirty="0" smtClean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:</a:t>
            </a:r>
            <a:endParaRPr sz="3600" u="heavy" dirty="0">
              <a:uFill>
                <a:solidFill>
                  <a:srgbClr val="000000"/>
                </a:solidFill>
              </a:uFill>
              <a:latin typeface="Arial Narrow"/>
              <a:cs typeface="Arial Narrow"/>
            </a:endParaRPr>
          </a:p>
          <a:p>
            <a:pPr marL="584200" marR="5080" indent="-571500">
              <a:lnSpc>
                <a:spcPct val="100000"/>
              </a:lnSpc>
              <a:spcBef>
                <a:spcPts val="855"/>
              </a:spcBef>
              <a:tabLst>
                <a:tab pos="429895" algn="l"/>
              </a:tabLst>
            </a:pPr>
            <a:r>
              <a:rPr sz="3600" smtClean="0">
                <a:latin typeface="Arial Narrow"/>
                <a:cs typeface="Arial Narrow"/>
              </a:rPr>
              <a:t>-</a:t>
            </a:r>
            <a:r>
              <a:rPr lang="en-US" sz="3600" smtClean="0">
                <a:latin typeface="Arial Narrow"/>
                <a:cs typeface="Arial Narrow"/>
              </a:rPr>
              <a:t> </a:t>
            </a:r>
            <a:r>
              <a:rPr sz="3600" smtClean="0">
                <a:latin typeface="Arial Narrow"/>
                <a:cs typeface="Arial Narrow"/>
              </a:rPr>
              <a:t>Are </a:t>
            </a:r>
            <a:r>
              <a:rPr sz="3600" spc="-5" dirty="0">
                <a:latin typeface="Arial Narrow"/>
                <a:cs typeface="Arial Narrow"/>
              </a:rPr>
              <a:t>depressed </a:t>
            </a:r>
            <a:r>
              <a:rPr sz="3600" dirty="0">
                <a:latin typeface="Arial Narrow"/>
                <a:cs typeface="Arial Narrow"/>
              </a:rPr>
              <a:t>retracted </a:t>
            </a:r>
            <a:r>
              <a:rPr sz="3600" spc="-5" dirty="0">
                <a:latin typeface="Arial Narrow"/>
                <a:cs typeface="Arial Narrow"/>
              </a:rPr>
              <a:t>yellow </a:t>
            </a:r>
            <a:r>
              <a:rPr sz="3600" spc="-5">
                <a:latin typeface="Arial Narrow"/>
                <a:cs typeface="Arial Narrow"/>
              </a:rPr>
              <a:t>brown </a:t>
            </a:r>
            <a:r>
              <a:rPr sz="3600" spc="-5" smtClean="0">
                <a:latin typeface="Arial Narrow"/>
                <a:cs typeface="Arial Narrow"/>
              </a:rPr>
              <a:t>patches</a:t>
            </a:r>
            <a:r>
              <a:rPr lang="en-US" sz="3600" spc="-5" smtClean="0">
                <a:latin typeface="Arial Narrow"/>
                <a:cs typeface="Arial Narrow"/>
              </a:rPr>
              <a:t> </a:t>
            </a:r>
            <a:r>
              <a:rPr sz="3600" smtClean="0">
                <a:latin typeface="Arial Narrow"/>
                <a:cs typeface="Arial Narrow"/>
              </a:rPr>
              <a:t>(</a:t>
            </a:r>
            <a:r>
              <a:rPr sz="3600" spc="-5" smtClean="0">
                <a:latin typeface="Arial Narrow"/>
                <a:cs typeface="Arial Narrow"/>
              </a:rPr>
              <a:t>called </a:t>
            </a:r>
            <a:r>
              <a:rPr sz="3600" spc="-5" dirty="0">
                <a:latin typeface="Arial Narrow"/>
                <a:cs typeface="Arial Narrow"/>
              </a:rPr>
              <a:t>plaque</a:t>
            </a:r>
            <a:r>
              <a:rPr sz="3600" spc="-45" dirty="0">
                <a:latin typeface="Arial Narrow"/>
                <a:cs typeface="Arial Narrow"/>
              </a:rPr>
              <a:t> </a:t>
            </a:r>
            <a:r>
              <a:rPr sz="3600" spc="-5" dirty="0" err="1">
                <a:latin typeface="Arial Narrow"/>
                <a:cs typeface="Arial Narrow"/>
              </a:rPr>
              <a:t>jaune</a:t>
            </a:r>
            <a:r>
              <a:rPr sz="3600" spc="-5" dirty="0" smtClean="0">
                <a:latin typeface="Arial Narrow"/>
                <a:cs typeface="Arial Narrow"/>
              </a:rPr>
              <a:t>)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6078" y="191465"/>
            <a:ext cx="6771640" cy="1245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089785" marR="5080" indent="-2077720">
              <a:lnSpc>
                <a:spcPct val="100000"/>
              </a:lnSpc>
              <a:spcBef>
                <a:spcPts val="95"/>
              </a:spcBef>
            </a:pPr>
            <a:r>
              <a:rPr sz="4000" spc="-15" dirty="0"/>
              <a:t>Early </a:t>
            </a:r>
            <a:r>
              <a:rPr sz="4000" spc="-10" dirty="0"/>
              <a:t>contusions </a:t>
            </a:r>
            <a:r>
              <a:rPr sz="4000" spc="-20" dirty="0"/>
              <a:t>at </a:t>
            </a:r>
            <a:r>
              <a:rPr sz="4000" spc="-15" dirty="0"/>
              <a:t>orbital </a:t>
            </a:r>
            <a:r>
              <a:rPr sz="4000" spc="-5" dirty="0"/>
              <a:t>gyri </a:t>
            </a:r>
            <a:r>
              <a:rPr sz="4000" spc="-10" dirty="0"/>
              <a:t>of  </a:t>
            </a:r>
            <a:r>
              <a:rPr sz="4000" spc="-25" dirty="0"/>
              <a:t>frontal</a:t>
            </a:r>
            <a:r>
              <a:rPr sz="4000" spc="-35" dirty="0"/>
              <a:t> </a:t>
            </a:r>
            <a:r>
              <a:rPr sz="4000" spc="-5" dirty="0"/>
              <a:t>lobes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1219200" y="1524000"/>
            <a:ext cx="6248400" cy="4800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73501" y="461594"/>
            <a:ext cx="340042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Old</a:t>
            </a:r>
            <a:r>
              <a:rPr spc="-75" dirty="0"/>
              <a:t> </a:t>
            </a:r>
            <a:r>
              <a:rPr spc="-5" dirty="0"/>
              <a:t>contusions</a:t>
            </a:r>
          </a:p>
        </p:txBody>
      </p:sp>
      <p:sp>
        <p:nvSpPr>
          <p:cNvPr id="3" name="object 3"/>
          <p:cNvSpPr/>
          <p:nvPr/>
        </p:nvSpPr>
        <p:spPr>
          <a:xfrm>
            <a:off x="914400" y="1600200"/>
            <a:ext cx="5486400" cy="47244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9418" y="604520"/>
            <a:ext cx="62090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Contusions: </a:t>
            </a:r>
            <a:r>
              <a:rPr spc="-20" dirty="0"/>
              <a:t>Recent </a:t>
            </a:r>
            <a:r>
              <a:rPr dirty="0"/>
              <a:t>and</a:t>
            </a:r>
            <a:r>
              <a:rPr spc="-65" dirty="0"/>
              <a:t> </a:t>
            </a:r>
            <a:r>
              <a:rPr spc="5" dirty="0"/>
              <a:t>old</a:t>
            </a:r>
          </a:p>
        </p:txBody>
      </p:sp>
      <p:sp>
        <p:nvSpPr>
          <p:cNvPr id="3" name="object 3"/>
          <p:cNvSpPr/>
          <p:nvPr/>
        </p:nvSpPr>
        <p:spPr>
          <a:xfrm>
            <a:off x="1295400" y="1905000"/>
            <a:ext cx="6172200" cy="49529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-48491" y="609600"/>
            <a:ext cx="8610600" cy="6290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05"/>
              </a:spcBef>
            </a:pPr>
            <a:r>
              <a:rPr sz="4000" spc="-150" dirty="0" smtClean="0"/>
              <a:t>I</a:t>
            </a:r>
            <a:r>
              <a:rPr lang="en-US" sz="4000" spc="-150" dirty="0" smtClean="0"/>
              <a:t>II</a:t>
            </a:r>
            <a:r>
              <a:rPr sz="4000" spc="-150" dirty="0" smtClean="0"/>
              <a:t>. </a:t>
            </a:r>
            <a:r>
              <a:rPr sz="4000" spc="-45" dirty="0"/>
              <a:t>Traumatic </a:t>
            </a:r>
            <a:r>
              <a:rPr sz="4000" spc="-10" dirty="0"/>
              <a:t>vascular</a:t>
            </a:r>
            <a:r>
              <a:rPr sz="4000" spc="195" dirty="0"/>
              <a:t> </a:t>
            </a:r>
            <a:r>
              <a:rPr sz="4000" dirty="0"/>
              <a:t>injuries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2805"/>
            <a:ext cx="780605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3600" dirty="0" smtClean="0">
                <a:latin typeface="Arial Narrow"/>
                <a:cs typeface="Arial Narrow"/>
              </a:rPr>
              <a:t>-</a:t>
            </a:r>
            <a:r>
              <a:rPr lang="en-US" sz="3600" dirty="0" smtClean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It </a:t>
            </a:r>
            <a:r>
              <a:rPr sz="3600" dirty="0">
                <a:latin typeface="Arial Narrow"/>
                <a:cs typeface="Arial Narrow"/>
              </a:rPr>
              <a:t>results </a:t>
            </a:r>
            <a:r>
              <a:rPr sz="3600" spc="-5" dirty="0">
                <a:latin typeface="Arial Narrow"/>
                <a:cs typeface="Arial Narrow"/>
              </a:rPr>
              <a:t>from </a:t>
            </a:r>
            <a:r>
              <a:rPr sz="3600" dirty="0">
                <a:latin typeface="Arial Narrow"/>
                <a:cs typeface="Arial Narrow"/>
              </a:rPr>
              <a:t>direct </a:t>
            </a:r>
            <a:r>
              <a:rPr sz="3600" spc="-5" dirty="0">
                <a:latin typeface="Arial Narrow"/>
                <a:cs typeface="Arial Narrow"/>
              </a:rPr>
              <a:t>trauma and disruption of  the vessel </a:t>
            </a:r>
            <a:r>
              <a:rPr sz="3600" dirty="0">
                <a:latin typeface="Arial Narrow"/>
                <a:cs typeface="Arial Narrow"/>
              </a:rPr>
              <a:t>wall </a:t>
            </a:r>
            <a:r>
              <a:rPr sz="3600" spc="-5" dirty="0">
                <a:latin typeface="Arial Narrow"/>
                <a:cs typeface="Arial Narrow"/>
              </a:rPr>
              <a:t>and leads to hemorrhage in  </a:t>
            </a:r>
            <a:r>
              <a:rPr sz="3600" spc="-10" dirty="0">
                <a:latin typeface="Arial Narrow"/>
                <a:cs typeface="Arial Narrow"/>
              </a:rPr>
              <a:t>different </a:t>
            </a:r>
            <a:r>
              <a:rPr sz="3600" spc="-5" dirty="0">
                <a:latin typeface="Arial Narrow"/>
                <a:cs typeface="Arial Narrow"/>
              </a:rPr>
              <a:t>anatomic</a:t>
            </a:r>
            <a:r>
              <a:rPr sz="3600" spc="-35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sites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1131697"/>
            <a:ext cx="8248015" cy="4232569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  <a:tabLst>
                <a:tab pos="527685" algn="l"/>
              </a:tabLst>
            </a:pPr>
            <a:r>
              <a:rPr sz="3600" dirty="0">
                <a:latin typeface="Arial Narrow"/>
                <a:cs typeface="Arial Narrow"/>
              </a:rPr>
              <a:t>1.	</a:t>
            </a:r>
            <a:r>
              <a:rPr sz="3600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Epidural</a:t>
            </a:r>
            <a:r>
              <a:rPr sz="3600" u="heavy" spc="-4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hematoma</a:t>
            </a:r>
            <a:endParaRPr sz="3600" dirty="0">
              <a:latin typeface="Arial Narrow"/>
              <a:cs typeface="Arial Narrow"/>
            </a:endParaRPr>
          </a:p>
          <a:p>
            <a:pPr marL="12065" marR="5080">
              <a:lnSpc>
                <a:spcPct val="100000"/>
              </a:lnSpc>
              <a:spcBef>
                <a:spcPts val="865"/>
              </a:spcBef>
              <a:tabLst>
                <a:tab pos="527685" algn="l"/>
                <a:tab pos="528320" algn="l"/>
              </a:tabLst>
            </a:pPr>
            <a:r>
              <a:rPr lang="en-US" sz="3600" spc="-5" dirty="0" smtClean="0">
                <a:latin typeface="Arial Narrow"/>
                <a:cs typeface="Arial Narrow"/>
              </a:rPr>
              <a:t>- </a:t>
            </a:r>
            <a:r>
              <a:rPr sz="3600" spc="-5" dirty="0" smtClean="0">
                <a:latin typeface="Arial Narrow"/>
                <a:cs typeface="Arial Narrow"/>
              </a:rPr>
              <a:t>Normally </a:t>
            </a:r>
            <a:r>
              <a:rPr sz="3600" spc="-5" dirty="0">
                <a:latin typeface="Arial Narrow"/>
                <a:cs typeface="Arial Narrow"/>
              </a:rPr>
              <a:t>the dura is fused </a:t>
            </a:r>
            <a:r>
              <a:rPr sz="3600" dirty="0">
                <a:latin typeface="Arial Narrow"/>
                <a:cs typeface="Arial Narrow"/>
              </a:rPr>
              <a:t>with </a:t>
            </a:r>
            <a:r>
              <a:rPr sz="3600" spc="-5" dirty="0">
                <a:latin typeface="Arial Narrow"/>
                <a:cs typeface="Arial Narrow"/>
              </a:rPr>
              <a:t>the periosteum  on the internal surface of the</a:t>
            </a:r>
            <a:r>
              <a:rPr sz="3600" spc="-5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brain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lang="en-US" sz="3600" dirty="0">
              <a:latin typeface="Arial Narrow"/>
              <a:cs typeface="Arial Narrow"/>
            </a:endParaRPr>
          </a:p>
          <a:p>
            <a:pPr marL="12065" marR="5080">
              <a:lnSpc>
                <a:spcPct val="100000"/>
              </a:lnSpc>
              <a:spcBef>
                <a:spcPts val="865"/>
              </a:spcBef>
              <a:tabLst>
                <a:tab pos="527685" algn="l"/>
                <a:tab pos="528320" algn="l"/>
              </a:tabLst>
            </a:pPr>
            <a:r>
              <a:rPr lang="en-US" sz="3600" dirty="0" smtClean="0">
                <a:latin typeface="Arial Narrow"/>
                <a:cs typeface="Arial Narrow"/>
              </a:rPr>
              <a:t>- </a:t>
            </a:r>
            <a:r>
              <a:rPr sz="3600" dirty="0" smtClean="0">
                <a:latin typeface="Arial Narrow"/>
                <a:cs typeface="Arial Narrow"/>
              </a:rPr>
              <a:t>Dural </a:t>
            </a:r>
            <a:r>
              <a:rPr sz="3600" spc="-5" dirty="0" smtClean="0">
                <a:latin typeface="Arial Narrow"/>
                <a:cs typeface="Arial Narrow"/>
              </a:rPr>
              <a:t>arteries</a:t>
            </a:r>
            <a:r>
              <a:rPr sz="3600" dirty="0" smtClean="0">
                <a:latin typeface="Arial Narrow"/>
                <a:cs typeface="Arial Narrow"/>
              </a:rPr>
              <a:t>, </a:t>
            </a:r>
            <a:r>
              <a:rPr sz="3600" spc="-5" dirty="0">
                <a:latin typeface="Arial Narrow"/>
                <a:cs typeface="Arial Narrow"/>
              </a:rPr>
              <a:t>most </a:t>
            </a:r>
            <a:r>
              <a:rPr sz="3600" spc="-25" dirty="0">
                <a:latin typeface="Arial Narrow"/>
                <a:cs typeface="Arial Narrow"/>
              </a:rPr>
              <a:t>importantly, </a:t>
            </a:r>
            <a:r>
              <a:rPr sz="3600" spc="-1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middle  meningeal artery are vulnerable to injury  especially </a:t>
            </a:r>
            <a:r>
              <a:rPr sz="3600" dirty="0">
                <a:latin typeface="Arial Narrow"/>
                <a:cs typeface="Arial Narrow"/>
              </a:rPr>
              <a:t>with </a:t>
            </a:r>
            <a:r>
              <a:rPr sz="3600" spc="-5" dirty="0" smtClean="0">
                <a:latin typeface="Arial Narrow"/>
                <a:cs typeface="Arial Narrow"/>
              </a:rPr>
              <a:t>sk</a:t>
            </a:r>
            <a:r>
              <a:rPr lang="en-US" sz="3600" spc="-5" dirty="0" smtClean="0">
                <a:latin typeface="Arial Narrow"/>
                <a:cs typeface="Arial Narrow"/>
              </a:rPr>
              <a:t>u</a:t>
            </a:r>
            <a:r>
              <a:rPr sz="3600" spc="-5" dirty="0" smtClean="0">
                <a:latin typeface="Arial Narrow"/>
                <a:cs typeface="Arial Narrow"/>
              </a:rPr>
              <a:t>ll </a:t>
            </a:r>
            <a:r>
              <a:rPr sz="3600" spc="-5" dirty="0">
                <a:latin typeface="Arial Narrow"/>
                <a:cs typeface="Arial Narrow"/>
              </a:rPr>
              <a:t>fracture </a:t>
            </a:r>
            <a:r>
              <a:rPr sz="3600" dirty="0">
                <a:latin typeface="Arial Narrow"/>
                <a:cs typeface="Arial Narrow"/>
              </a:rPr>
              <a:t>in which </a:t>
            </a:r>
            <a:r>
              <a:rPr sz="3600" spc="-5" dirty="0">
                <a:latin typeface="Arial Narrow"/>
                <a:cs typeface="Arial Narrow"/>
              </a:rPr>
              <a:t>the  fracture cross	the </a:t>
            </a:r>
            <a:r>
              <a:rPr sz="3600" dirty="0">
                <a:latin typeface="Arial Narrow"/>
                <a:cs typeface="Arial Narrow"/>
              </a:rPr>
              <a:t>course </a:t>
            </a:r>
            <a:r>
              <a:rPr sz="3600" spc="-5" dirty="0">
                <a:latin typeface="Arial Narrow"/>
                <a:cs typeface="Arial Narrow"/>
              </a:rPr>
              <a:t>of the</a:t>
            </a:r>
            <a:r>
              <a:rPr sz="3600" spc="-5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vessel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600" dirty="0">
                <a:uFill>
                  <a:solidFill>
                    <a:srgbClr val="000000"/>
                  </a:solidFill>
                </a:uFill>
                <a:latin typeface="+mj-lt"/>
                <a:cs typeface="Calibri"/>
              </a:rPr>
              <a:t>I. Concussion</a:t>
            </a:r>
          </a:p>
          <a:p>
            <a:pPr marL="114300" indent="0">
              <a:buNone/>
            </a:pPr>
            <a:r>
              <a:rPr lang="en-US" sz="3600" dirty="0">
                <a:uFill>
                  <a:solidFill>
                    <a:srgbClr val="000000"/>
                  </a:solidFill>
                </a:uFill>
                <a:latin typeface="+mj-lt"/>
                <a:cs typeface="Calibri"/>
              </a:rPr>
              <a:t>II. </a:t>
            </a:r>
            <a:r>
              <a:rPr lang="en-US" sz="3600" spc="-5" dirty="0">
                <a:uFill>
                  <a:solidFill>
                    <a:srgbClr val="000000"/>
                  </a:solidFill>
                </a:uFill>
                <a:latin typeface="+mj-lt"/>
                <a:cs typeface="Calibri"/>
              </a:rPr>
              <a:t>Direct </a:t>
            </a:r>
            <a:r>
              <a:rPr lang="en-US" sz="3600" spc="-10" dirty="0">
                <a:uFill>
                  <a:solidFill>
                    <a:srgbClr val="000000"/>
                  </a:solidFill>
                </a:uFill>
                <a:latin typeface="+mj-lt"/>
                <a:cs typeface="Calibri"/>
              </a:rPr>
              <a:t>parenchymal</a:t>
            </a:r>
            <a:r>
              <a:rPr lang="en-US" sz="3600" spc="-50" dirty="0">
                <a:uFill>
                  <a:solidFill>
                    <a:srgbClr val="000000"/>
                  </a:solidFill>
                </a:uFill>
                <a:latin typeface="+mj-lt"/>
                <a:cs typeface="Calibri"/>
              </a:rPr>
              <a:t> </a:t>
            </a:r>
            <a:r>
              <a:rPr lang="en-US" sz="3600" dirty="0">
                <a:uFill>
                  <a:solidFill>
                    <a:srgbClr val="000000"/>
                  </a:solidFill>
                </a:uFill>
                <a:latin typeface="+mj-lt"/>
                <a:cs typeface="Calibri"/>
              </a:rPr>
              <a:t>injuries</a:t>
            </a:r>
            <a:br>
              <a:rPr lang="en-US" sz="3600" dirty="0">
                <a:uFill>
                  <a:solidFill>
                    <a:srgbClr val="000000"/>
                  </a:solidFill>
                </a:uFill>
                <a:latin typeface="+mj-lt"/>
                <a:cs typeface="Calibri"/>
              </a:rPr>
            </a:br>
            <a:r>
              <a:rPr lang="en-US" sz="3600" spc="-150" dirty="0">
                <a:latin typeface="+mj-lt"/>
              </a:rPr>
              <a:t>III. </a:t>
            </a:r>
            <a:r>
              <a:rPr lang="en-US" sz="3600" spc="-45" dirty="0">
                <a:latin typeface="+mj-lt"/>
              </a:rPr>
              <a:t>Traumatic </a:t>
            </a:r>
            <a:r>
              <a:rPr lang="en-US" sz="3600" spc="-10" dirty="0">
                <a:latin typeface="+mj-lt"/>
              </a:rPr>
              <a:t>vascular</a:t>
            </a:r>
            <a:r>
              <a:rPr lang="en-US" sz="3600" spc="195" dirty="0">
                <a:latin typeface="+mj-lt"/>
              </a:rPr>
              <a:t> </a:t>
            </a:r>
            <a:r>
              <a:rPr lang="en-US" sz="3600" dirty="0">
                <a:latin typeface="+mj-lt"/>
              </a:rPr>
              <a:t>injuries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5341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20690"/>
            <a:ext cx="8070850" cy="298132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15"/>
              </a:spcBef>
            </a:pPr>
            <a:r>
              <a:rPr sz="3600" b="1" i="1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Note</a:t>
            </a:r>
            <a:endParaRPr sz="3600">
              <a:latin typeface="Arial Narrow"/>
              <a:cs typeface="Arial Narrow"/>
            </a:endParaRPr>
          </a:p>
          <a:p>
            <a:pPr marL="355600" marR="5080" indent="-342900">
              <a:lnSpc>
                <a:spcPct val="100299"/>
              </a:lnSpc>
              <a:spcBef>
                <a:spcPts val="805"/>
              </a:spcBef>
              <a:tabLst>
                <a:tab pos="318770" algn="l"/>
              </a:tabLst>
            </a:pPr>
            <a:r>
              <a:rPr sz="3200" dirty="0">
                <a:latin typeface="Calibri"/>
                <a:cs typeface="Calibri"/>
              </a:rPr>
              <a:t>-	</a:t>
            </a:r>
            <a:r>
              <a:rPr sz="3600" spc="-5" dirty="0">
                <a:latin typeface="Arial Narrow"/>
                <a:cs typeface="Arial Narrow"/>
              </a:rPr>
              <a:t>In children in </a:t>
            </a:r>
            <a:r>
              <a:rPr sz="3600" dirty="0">
                <a:latin typeface="Arial Narrow"/>
                <a:cs typeface="Arial Narrow"/>
              </a:rPr>
              <a:t>whom </a:t>
            </a:r>
            <a:r>
              <a:rPr sz="3600" spc="-5" dirty="0">
                <a:latin typeface="Arial Narrow"/>
                <a:cs typeface="Arial Narrow"/>
              </a:rPr>
              <a:t>the skull is deformable, </a:t>
            </a:r>
            <a:r>
              <a:rPr sz="3600" dirty="0">
                <a:latin typeface="Arial Narrow"/>
                <a:cs typeface="Arial Narrow"/>
              </a:rPr>
              <a:t>a  </a:t>
            </a:r>
            <a:r>
              <a:rPr sz="3600" spc="-5" dirty="0">
                <a:latin typeface="Arial Narrow"/>
                <a:cs typeface="Arial Narrow"/>
              </a:rPr>
              <a:t>temporary displacement of skull bones </a:t>
            </a:r>
            <a:r>
              <a:rPr sz="3600" spc="-10" dirty="0">
                <a:latin typeface="Arial Narrow"/>
                <a:cs typeface="Arial Narrow"/>
              </a:rPr>
              <a:t>leading  </a:t>
            </a:r>
            <a:r>
              <a:rPr sz="3600" spc="-5" dirty="0">
                <a:latin typeface="Arial Narrow"/>
                <a:cs typeface="Arial Narrow"/>
              </a:rPr>
              <a:t>to lacerations of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vessel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can occur in the  absence of skull</a:t>
            </a:r>
            <a:r>
              <a:rPr sz="3600" u="heavy" spc="-7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fracture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159" y="1089405"/>
            <a:ext cx="8249920" cy="2767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3180" marR="5080" indent="-30480">
              <a:lnSpc>
                <a:spcPct val="99900"/>
              </a:lnSpc>
              <a:spcBef>
                <a:spcPts val="105"/>
              </a:spcBef>
              <a:tabLst>
                <a:tab pos="6580505" algn="l"/>
              </a:tabLst>
            </a:pPr>
            <a:r>
              <a:rPr sz="3600" dirty="0">
                <a:latin typeface="Arial Narrow"/>
                <a:cs typeface="Arial Narrow"/>
              </a:rPr>
              <a:t>- </a:t>
            </a:r>
            <a:r>
              <a:rPr sz="3600" spc="-5" dirty="0">
                <a:latin typeface="Arial Narrow"/>
                <a:cs typeface="Arial Narrow"/>
              </a:rPr>
              <a:t>Once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vessel is torn, blood accumulating under  arterial pressure can dissect the tightly applied  </a:t>
            </a:r>
            <a:r>
              <a:rPr sz="3600" dirty="0">
                <a:latin typeface="Arial Narrow"/>
                <a:cs typeface="Arial Narrow"/>
              </a:rPr>
              <a:t>dura</a:t>
            </a:r>
            <a:r>
              <a:rPr sz="3600" spc="-3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awa</a:t>
            </a:r>
            <a:r>
              <a:rPr sz="3600" dirty="0">
                <a:latin typeface="Arial Narrow"/>
                <a:cs typeface="Arial Narrow"/>
              </a:rPr>
              <a:t>y</a:t>
            </a:r>
            <a:r>
              <a:rPr sz="3600" spc="-1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fro</a:t>
            </a:r>
            <a:r>
              <a:rPr sz="3600" dirty="0">
                <a:latin typeface="Arial Narrow"/>
                <a:cs typeface="Arial Narrow"/>
              </a:rPr>
              <a:t>m</a:t>
            </a:r>
            <a:r>
              <a:rPr sz="3600" spc="1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th</a:t>
            </a:r>
            <a:r>
              <a:rPr sz="3600" dirty="0">
                <a:latin typeface="Arial Narrow"/>
                <a:cs typeface="Arial Narrow"/>
              </a:rPr>
              <a:t>e </a:t>
            </a:r>
            <a:r>
              <a:rPr sz="3600" spc="-5" dirty="0">
                <a:latin typeface="Arial Narrow"/>
                <a:cs typeface="Arial Narrow"/>
              </a:rPr>
              <a:t>inne</a:t>
            </a:r>
            <a:r>
              <a:rPr sz="3600" dirty="0">
                <a:latin typeface="Arial Narrow"/>
                <a:cs typeface="Arial Narrow"/>
              </a:rPr>
              <a:t>r</a:t>
            </a:r>
            <a:r>
              <a:rPr sz="3600" spc="-2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skul</a:t>
            </a:r>
            <a:r>
              <a:rPr sz="3600" dirty="0">
                <a:latin typeface="Arial Narrow"/>
                <a:cs typeface="Arial Narrow"/>
              </a:rPr>
              <a:t>l</a:t>
            </a:r>
            <a:r>
              <a:rPr sz="3600" spc="-2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surfac</a:t>
            </a:r>
            <a:r>
              <a:rPr sz="3600" dirty="0">
                <a:latin typeface="Arial Narrow"/>
                <a:cs typeface="Arial Narrow"/>
              </a:rPr>
              <a:t>e	</a:t>
            </a:r>
            <a:r>
              <a:rPr sz="3600" spc="-5" dirty="0">
                <a:latin typeface="Arial Narrow"/>
                <a:cs typeface="Arial Narrow"/>
              </a:rPr>
              <a:t>producing 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epidural hematoma</a:t>
            </a:r>
            <a:r>
              <a:rPr sz="3600" spc="-5" dirty="0">
                <a:latin typeface="Arial Narrow"/>
                <a:cs typeface="Arial Narrow"/>
              </a:rPr>
              <a:t> that compresses the brain  surface.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67941"/>
            <a:ext cx="7887334" cy="414147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355600" marR="5080" indent="-342900">
              <a:lnSpc>
                <a:spcPct val="90000"/>
              </a:lnSpc>
              <a:spcBef>
                <a:spcPts val="530"/>
              </a:spcBef>
              <a:buFont typeface="Arial Narrow"/>
              <a:buChar char="-"/>
              <a:tabLst>
                <a:tab pos="354965" algn="l"/>
                <a:tab pos="355600" algn="l"/>
              </a:tabLst>
            </a:pPr>
            <a:r>
              <a:rPr sz="3600" i="1" dirty="0">
                <a:latin typeface="Arial Narrow"/>
                <a:cs typeface="Arial Narrow"/>
              </a:rPr>
              <a:t>When </a:t>
            </a:r>
            <a:r>
              <a:rPr sz="3600" i="1" spc="-5" dirty="0">
                <a:latin typeface="Arial Narrow"/>
                <a:cs typeface="Arial Narrow"/>
              </a:rPr>
              <a:t>blood accumulates </a:t>
            </a:r>
            <a:r>
              <a:rPr sz="3600" i="1" spc="-40" dirty="0">
                <a:latin typeface="Arial Narrow"/>
                <a:cs typeface="Arial Narrow"/>
              </a:rPr>
              <a:t>slowly, </a:t>
            </a:r>
            <a:r>
              <a:rPr sz="3600" i="1" spc="-5" dirty="0">
                <a:latin typeface="Arial Narrow"/>
                <a:cs typeface="Arial Narrow"/>
              </a:rPr>
              <a:t>patients can  be lucid for several hours between the  moment of trauma and </a:t>
            </a:r>
            <a:r>
              <a:rPr sz="3600" i="1" spc="-10" dirty="0">
                <a:latin typeface="Arial Narrow"/>
                <a:cs typeface="Arial Narrow"/>
              </a:rPr>
              <a:t>the </a:t>
            </a:r>
            <a:r>
              <a:rPr sz="3600" i="1" spc="-5" dirty="0">
                <a:latin typeface="Arial Narrow"/>
                <a:cs typeface="Arial Narrow"/>
              </a:rPr>
              <a:t>development of  neurologic</a:t>
            </a:r>
            <a:r>
              <a:rPr sz="3600" i="1" spc="-50" dirty="0">
                <a:latin typeface="Arial Narrow"/>
                <a:cs typeface="Arial Narrow"/>
              </a:rPr>
              <a:t> </a:t>
            </a:r>
            <a:r>
              <a:rPr sz="3600" i="1" spc="-5" dirty="0">
                <a:latin typeface="Arial Narrow"/>
                <a:cs typeface="Arial Narrow"/>
              </a:rPr>
              <a:t>signs.</a:t>
            </a:r>
            <a:r>
              <a:rPr sz="3600" spc="-5" dirty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  <a:p>
            <a:pPr marL="325120" marR="302895" indent="-325120" algn="just">
              <a:lnSpc>
                <a:spcPct val="90000"/>
              </a:lnSpc>
              <a:spcBef>
                <a:spcPts val="865"/>
              </a:spcBef>
              <a:buChar char="-"/>
              <a:tabLst>
                <a:tab pos="325120" algn="l"/>
              </a:tabLst>
            </a:pPr>
            <a:r>
              <a:rPr sz="3600" dirty="0">
                <a:latin typeface="Arial Narrow"/>
                <a:cs typeface="Arial Narrow"/>
              </a:rPr>
              <a:t>An </a:t>
            </a:r>
            <a:r>
              <a:rPr sz="3600" spc="-5" dirty="0">
                <a:latin typeface="Arial Narrow"/>
                <a:cs typeface="Arial Narrow"/>
              </a:rPr>
              <a:t>epidural hematoma may expand </a:t>
            </a:r>
            <a:r>
              <a:rPr sz="3600" dirty="0">
                <a:latin typeface="Arial Narrow"/>
                <a:cs typeface="Arial Narrow"/>
              </a:rPr>
              <a:t>rapidly  </a:t>
            </a:r>
            <a:r>
              <a:rPr sz="3600" spc="-5" dirty="0">
                <a:latin typeface="Arial Narrow"/>
                <a:cs typeface="Arial Narrow"/>
              </a:rPr>
              <a:t>and constitutes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neurosurgical emergency  necessitating prompt drainage and </a:t>
            </a:r>
            <a:r>
              <a:rPr sz="3600" dirty="0">
                <a:latin typeface="Arial Narrow"/>
                <a:cs typeface="Arial Narrow"/>
              </a:rPr>
              <a:t>repair</a:t>
            </a:r>
            <a:r>
              <a:rPr sz="3600" spc="-15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to  prevent</a:t>
            </a:r>
            <a:r>
              <a:rPr sz="3600" spc="-2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death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27529" y="461594"/>
            <a:ext cx="44900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5" dirty="0"/>
              <a:t>Epidural</a:t>
            </a:r>
            <a:r>
              <a:rPr spc="-70" dirty="0"/>
              <a:t> </a:t>
            </a:r>
            <a:r>
              <a:rPr spc="-10" dirty="0"/>
              <a:t>hematoma</a:t>
            </a:r>
          </a:p>
        </p:txBody>
      </p:sp>
      <p:sp>
        <p:nvSpPr>
          <p:cNvPr id="3" name="object 3"/>
          <p:cNvSpPr/>
          <p:nvPr/>
        </p:nvSpPr>
        <p:spPr>
          <a:xfrm>
            <a:off x="609600" y="1447774"/>
            <a:ext cx="7239000" cy="50973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6652" y="484454"/>
            <a:ext cx="47980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Arial Narrow"/>
                <a:cs typeface="Arial Narrow"/>
              </a:rPr>
              <a:t>B. Subdural</a:t>
            </a:r>
            <a:r>
              <a:rPr spc="-45" dirty="0">
                <a:latin typeface="Arial Narrow"/>
                <a:cs typeface="Arial Narrow"/>
              </a:rPr>
              <a:t> </a:t>
            </a:r>
            <a:r>
              <a:rPr dirty="0">
                <a:latin typeface="Arial Narrow"/>
                <a:cs typeface="Arial Narrow"/>
              </a:rPr>
              <a:t>Hematoma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513074"/>
            <a:ext cx="8094980" cy="3098800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  <a:tabLst>
                <a:tab pos="354965" algn="l"/>
              </a:tabLst>
            </a:pPr>
            <a:r>
              <a:rPr sz="3600" dirty="0">
                <a:latin typeface="Arial Narrow"/>
                <a:cs typeface="Arial Narrow"/>
              </a:rPr>
              <a:t>-	The </a:t>
            </a:r>
            <a:r>
              <a:rPr sz="3600" spc="-5" dirty="0">
                <a:latin typeface="Arial Narrow"/>
                <a:cs typeface="Arial Narrow"/>
              </a:rPr>
              <a:t>dura is composed of two</a:t>
            </a:r>
            <a:r>
              <a:rPr sz="3600" spc="-55" dirty="0">
                <a:latin typeface="Arial Narrow"/>
                <a:cs typeface="Arial Narrow"/>
              </a:rPr>
              <a:t> </a:t>
            </a:r>
            <a:r>
              <a:rPr sz="3600" spc="-30" dirty="0">
                <a:latin typeface="Arial Narrow"/>
                <a:cs typeface="Arial Narrow"/>
              </a:rPr>
              <a:t>layer,</a:t>
            </a:r>
            <a:endParaRPr sz="3600">
              <a:latin typeface="Arial Narrow"/>
              <a:cs typeface="Arial Narrow"/>
            </a:endParaRPr>
          </a:p>
          <a:p>
            <a:pPr marL="756285" indent="-744220">
              <a:lnSpc>
                <a:spcPct val="100000"/>
              </a:lnSpc>
              <a:spcBef>
                <a:spcPts val="865"/>
              </a:spcBef>
              <a:buAutoNum type="alphaLcPeriod"/>
              <a:tabLst>
                <a:tab pos="756285" algn="l"/>
                <a:tab pos="756920" algn="l"/>
              </a:tabLst>
            </a:pPr>
            <a:r>
              <a:rPr sz="360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external collagenous</a:t>
            </a:r>
            <a:r>
              <a:rPr sz="3600" spc="-9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layer</a:t>
            </a:r>
            <a:endParaRPr sz="3600">
              <a:latin typeface="Arial Narrow"/>
              <a:cs typeface="Arial Narrow"/>
            </a:endParaRPr>
          </a:p>
          <a:p>
            <a:pPr marL="756285" marR="5080" indent="-744220">
              <a:lnSpc>
                <a:spcPct val="100000"/>
              </a:lnSpc>
              <a:spcBef>
                <a:spcPts val="865"/>
              </a:spcBef>
              <a:buAutoNum type="alphaLcPeriod"/>
              <a:tabLst>
                <a:tab pos="756285" algn="l"/>
                <a:tab pos="756920" algn="l"/>
              </a:tabLst>
            </a:pPr>
            <a:r>
              <a:rPr sz="3600" spc="-5" dirty="0">
                <a:latin typeface="Arial Narrow"/>
                <a:cs typeface="Arial Narrow"/>
              </a:rPr>
              <a:t>and inner border cell layer </a:t>
            </a:r>
            <a:r>
              <a:rPr sz="3600" dirty="0">
                <a:latin typeface="Arial Narrow"/>
                <a:cs typeface="Arial Narrow"/>
              </a:rPr>
              <a:t>with </a:t>
            </a:r>
            <a:r>
              <a:rPr sz="3600" spc="-5" dirty="0">
                <a:latin typeface="Arial Narrow"/>
                <a:cs typeface="Arial Narrow"/>
              </a:rPr>
              <a:t>scant  fibroblasts and abundant extracellular space  devoid of</a:t>
            </a:r>
            <a:r>
              <a:rPr sz="3600" spc="-5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collagen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575562"/>
            <a:ext cx="99186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 Narrow"/>
                <a:cs typeface="Arial Narrow"/>
              </a:rPr>
              <a:t>Note</a:t>
            </a:r>
            <a:r>
              <a:rPr sz="3200" spc="10" dirty="0">
                <a:latin typeface="Arial Narrow"/>
                <a:cs typeface="Arial Narrow"/>
              </a:rPr>
              <a:t>s</a:t>
            </a:r>
            <a:r>
              <a:rPr sz="3200" dirty="0">
                <a:latin typeface="Arial Narrow"/>
                <a:cs typeface="Arial Narrow"/>
              </a:rPr>
              <a:t>:</a:t>
            </a:r>
            <a:endParaRPr sz="32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116658"/>
            <a:ext cx="7712709" cy="364744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355600" marR="355600" indent="-342900">
              <a:lnSpc>
                <a:spcPts val="3890"/>
              </a:lnSpc>
              <a:spcBef>
                <a:spcPts val="590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dirty="0">
                <a:latin typeface="Arial Narrow"/>
                <a:cs typeface="Arial Narrow"/>
              </a:rPr>
              <a:t>When </a:t>
            </a:r>
            <a:r>
              <a:rPr sz="3600" spc="-5" dirty="0">
                <a:latin typeface="Arial Narrow"/>
                <a:cs typeface="Arial Narrow"/>
              </a:rPr>
              <a:t>bleeding occurs, these two layers  separate and create the subdural space in  </a:t>
            </a:r>
            <a:r>
              <a:rPr sz="3600" dirty="0">
                <a:latin typeface="Arial Narrow"/>
                <a:cs typeface="Arial Narrow"/>
              </a:rPr>
              <a:t>which </a:t>
            </a:r>
            <a:r>
              <a:rPr sz="3600" spc="-5" dirty="0">
                <a:latin typeface="Arial Narrow"/>
                <a:cs typeface="Arial Narrow"/>
              </a:rPr>
              <a:t>the blood</a:t>
            </a:r>
            <a:r>
              <a:rPr sz="3600" spc="-7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accumulates</a:t>
            </a:r>
            <a:endParaRPr sz="3600">
              <a:latin typeface="Arial Narrow"/>
              <a:cs typeface="Arial Narrow"/>
            </a:endParaRPr>
          </a:p>
          <a:p>
            <a:pPr marL="355600" marR="5080" indent="-342900">
              <a:lnSpc>
                <a:spcPct val="90000"/>
              </a:lnSpc>
              <a:spcBef>
                <a:spcPts val="805"/>
              </a:spcBef>
              <a:buFont typeface="Arial Narrow"/>
              <a:buChar char="-"/>
              <a:tabLst>
                <a:tab pos="459105" algn="l"/>
                <a:tab pos="459740" algn="l"/>
              </a:tabLst>
            </a:pPr>
            <a:r>
              <a:rPr dirty="0"/>
              <a:t>	</a:t>
            </a:r>
            <a:r>
              <a:rPr sz="3600" dirty="0">
                <a:latin typeface="Arial Narrow"/>
                <a:cs typeface="Arial Narrow"/>
              </a:rPr>
              <a:t>Bridging </a:t>
            </a:r>
            <a:r>
              <a:rPr sz="3600" spc="-5" dirty="0">
                <a:latin typeface="Arial Narrow"/>
                <a:cs typeface="Arial Narrow"/>
              </a:rPr>
              <a:t>veins travel from convexities of the  cerebral hemispheres through </a:t>
            </a:r>
            <a:r>
              <a:rPr sz="3600" spc="-10" dirty="0">
                <a:latin typeface="Arial Narrow"/>
                <a:cs typeface="Arial Narrow"/>
              </a:rPr>
              <a:t>the  </a:t>
            </a:r>
            <a:r>
              <a:rPr sz="3600" spc="-5" dirty="0">
                <a:latin typeface="Arial Narrow"/>
                <a:cs typeface="Arial Narrow"/>
              </a:rPr>
              <a:t>subarachnoid space and </a:t>
            </a:r>
            <a:r>
              <a:rPr sz="3600" spc="-1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subdural space  to empty into superior sagittal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sinus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71600" y="1761324"/>
            <a:ext cx="6400800" cy="4203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622805"/>
            <a:ext cx="8159750" cy="3427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78435" indent="-342900">
              <a:lnSpc>
                <a:spcPct val="100000"/>
              </a:lnSpc>
              <a:spcBef>
                <a:spcPts val="100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dirty="0">
                <a:latin typeface="Arial Narrow"/>
                <a:cs typeface="Arial Narrow"/>
              </a:rPr>
              <a:t>These </a:t>
            </a:r>
            <a:r>
              <a:rPr sz="3600" spc="-5" dirty="0">
                <a:latin typeface="Arial Narrow"/>
                <a:cs typeface="Arial Narrow"/>
              </a:rPr>
              <a:t>vessels are prone to tearing along their  course through the </a:t>
            </a:r>
            <a:r>
              <a:rPr sz="3600" dirty="0">
                <a:latin typeface="Arial Narrow"/>
                <a:cs typeface="Arial Narrow"/>
              </a:rPr>
              <a:t>dural</a:t>
            </a:r>
            <a:r>
              <a:rPr sz="3600" spc="-6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layers</a:t>
            </a:r>
            <a:endParaRPr sz="3600">
              <a:latin typeface="Arial Narrow"/>
              <a:cs typeface="Arial Narrow"/>
            </a:endParaRPr>
          </a:p>
          <a:p>
            <a:pPr marL="355600" marR="5080" indent="-342900">
              <a:lnSpc>
                <a:spcPct val="100000"/>
              </a:lnSpc>
              <a:spcBef>
                <a:spcPts val="865"/>
              </a:spcBef>
              <a:buFont typeface="Arial Narrow"/>
              <a:buChar char="-"/>
              <a:tabLst>
                <a:tab pos="451484" algn="l"/>
                <a:tab pos="452120" algn="l"/>
              </a:tabLst>
            </a:pPr>
            <a:r>
              <a:rPr dirty="0"/>
              <a:t>	</a:t>
            </a:r>
            <a:r>
              <a:rPr sz="360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venous sinuses are fixed relative to </a:t>
            </a:r>
            <a:r>
              <a:rPr sz="3600" spc="-10" dirty="0">
                <a:latin typeface="Arial Narrow"/>
                <a:cs typeface="Arial Narrow"/>
              </a:rPr>
              <a:t>the  </a:t>
            </a:r>
            <a:r>
              <a:rPr sz="3600" spc="-5" dirty="0">
                <a:latin typeface="Arial Narrow"/>
                <a:cs typeface="Arial Narrow"/>
              </a:rPr>
              <a:t>dura, so the displacement of the brain that  occurs in trauma can tear the veins at the point  </a:t>
            </a:r>
            <a:r>
              <a:rPr sz="3600" dirty="0">
                <a:latin typeface="Arial Narrow"/>
                <a:cs typeface="Arial Narrow"/>
              </a:rPr>
              <a:t>where </a:t>
            </a:r>
            <a:r>
              <a:rPr sz="3600" spc="-5" dirty="0">
                <a:latin typeface="Arial Narrow"/>
                <a:cs typeface="Arial Narrow"/>
              </a:rPr>
              <a:t>they penetrate the</a:t>
            </a:r>
            <a:r>
              <a:rPr sz="3600" spc="-5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dura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1140" y="445997"/>
            <a:ext cx="8283575" cy="540385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3600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Susceptible</a:t>
            </a:r>
            <a:r>
              <a:rPr sz="3600" u="heavy" spc="-40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people</a:t>
            </a:r>
            <a:r>
              <a:rPr sz="3600" spc="-5" dirty="0">
                <a:latin typeface="Arial Narrow"/>
                <a:cs typeface="Arial Narrow"/>
              </a:rPr>
              <a:t>:</a:t>
            </a:r>
            <a:endParaRPr sz="360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  <a:tabLst>
                <a:tab pos="527685" algn="l"/>
              </a:tabLst>
            </a:pPr>
            <a:r>
              <a:rPr sz="3600" dirty="0">
                <a:latin typeface="Arial Narrow"/>
                <a:cs typeface="Arial Narrow"/>
              </a:rPr>
              <a:t>1.	</a:t>
            </a:r>
            <a:r>
              <a:rPr sz="3600" spc="-5" dirty="0">
                <a:latin typeface="Arial Narrow"/>
                <a:cs typeface="Arial Narrow"/>
              </a:rPr>
              <a:t>Old people </a:t>
            </a:r>
            <a:r>
              <a:rPr sz="3600" dirty="0">
                <a:latin typeface="Arial Narrow"/>
                <a:cs typeface="Arial Narrow"/>
              </a:rPr>
              <a:t>with </a:t>
            </a:r>
            <a:r>
              <a:rPr sz="3600" spc="-5" dirty="0">
                <a:latin typeface="Arial Narrow"/>
                <a:cs typeface="Arial Narrow"/>
              </a:rPr>
              <a:t>brain</a:t>
            </a:r>
            <a:r>
              <a:rPr sz="3600" spc="-8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atrophy</a:t>
            </a:r>
            <a:endParaRPr sz="3600">
              <a:latin typeface="Arial Narrow"/>
              <a:cs typeface="Arial Narrow"/>
            </a:endParaRPr>
          </a:p>
          <a:p>
            <a:pPr marL="527685" marR="5080" indent="-515620">
              <a:lnSpc>
                <a:spcPct val="90000"/>
              </a:lnSpc>
              <a:spcBef>
                <a:spcPts val="865"/>
              </a:spcBef>
              <a:tabLst>
                <a:tab pos="451484" algn="l"/>
                <a:tab pos="1276350" algn="l"/>
              </a:tabLst>
            </a:pPr>
            <a:r>
              <a:rPr sz="3600" dirty="0">
                <a:latin typeface="Arial Narrow"/>
                <a:cs typeface="Arial Narrow"/>
              </a:rPr>
              <a:t>-	Patients with </a:t>
            </a:r>
            <a:r>
              <a:rPr sz="3600" spc="-5" dirty="0">
                <a:latin typeface="Arial Narrow"/>
                <a:cs typeface="Arial Narrow"/>
              </a:rPr>
              <a:t>brain </a:t>
            </a:r>
            <a:r>
              <a:rPr sz="3600" spc="-30" dirty="0">
                <a:latin typeface="Arial Narrow"/>
                <a:cs typeface="Arial Narrow"/>
              </a:rPr>
              <a:t>atrophy, </a:t>
            </a:r>
            <a:r>
              <a:rPr sz="3600" spc="-1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bridging veins  are	stretched out, and </a:t>
            </a:r>
            <a:r>
              <a:rPr sz="3600" spc="-1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brain has additional  space </a:t>
            </a:r>
            <a:r>
              <a:rPr sz="3600" dirty="0">
                <a:latin typeface="Arial Narrow"/>
                <a:cs typeface="Arial Narrow"/>
              </a:rPr>
              <a:t>within which </a:t>
            </a:r>
            <a:r>
              <a:rPr sz="3600" spc="-5" dirty="0">
                <a:latin typeface="Arial Narrow"/>
                <a:cs typeface="Arial Narrow"/>
              </a:rPr>
              <a:t>to move, accounting for</a:t>
            </a:r>
            <a:r>
              <a:rPr sz="3600" spc="-16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the  higher </a:t>
            </a:r>
            <a:r>
              <a:rPr sz="3600" dirty="0">
                <a:latin typeface="Arial Narrow"/>
                <a:cs typeface="Arial Narrow"/>
              </a:rPr>
              <a:t>rate of </a:t>
            </a:r>
            <a:r>
              <a:rPr sz="3600" spc="-5" dirty="0">
                <a:latin typeface="Arial Narrow"/>
                <a:cs typeface="Arial Narrow"/>
              </a:rPr>
              <a:t>subdural hematomas in elderly  persons</a:t>
            </a:r>
            <a:r>
              <a:rPr sz="3600" i="1" spc="-5" dirty="0">
                <a:latin typeface="Arial Narrow"/>
                <a:cs typeface="Arial Narrow"/>
              </a:rPr>
              <a:t>.</a:t>
            </a:r>
            <a:endParaRPr sz="3600">
              <a:latin typeface="Arial Narrow"/>
              <a:cs typeface="Arial Narrow"/>
            </a:endParaRPr>
          </a:p>
          <a:p>
            <a:pPr marL="355600" marR="554355" indent="-342900">
              <a:lnSpc>
                <a:spcPct val="90000"/>
              </a:lnSpc>
              <a:spcBef>
                <a:spcPts val="865"/>
              </a:spcBef>
            </a:pPr>
            <a:r>
              <a:rPr sz="3600" dirty="0">
                <a:latin typeface="Arial Narrow"/>
                <a:cs typeface="Arial Narrow"/>
              </a:rPr>
              <a:t>2. </a:t>
            </a:r>
            <a:r>
              <a:rPr sz="3600" spc="-10" dirty="0">
                <a:latin typeface="Arial Narrow"/>
                <a:cs typeface="Arial Narrow"/>
              </a:rPr>
              <a:t>Infants </a:t>
            </a:r>
            <a:r>
              <a:rPr sz="3600" spc="-5" dirty="0">
                <a:latin typeface="Arial Narrow"/>
                <a:cs typeface="Arial Narrow"/>
              </a:rPr>
              <a:t>also are susceptible to subdural  hematomas because their bridging veins are  thin-walled.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5000" y="449534"/>
            <a:ext cx="4078731" cy="72135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Morphology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7620000" cy="4241546"/>
          </a:xfrm>
          <a:prstGeom prst="rect">
            <a:avLst/>
          </a:prstGeom>
        </p:spPr>
        <p:txBody>
          <a:bodyPr vert="horz" wrap="square" lIns="0" tIns="1314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35"/>
              </a:spcBef>
            </a:pPr>
            <a:r>
              <a:rPr sz="3600" spc="-5" dirty="0">
                <a:latin typeface="Arial Narrow"/>
                <a:cs typeface="Arial Narrow"/>
              </a:rPr>
              <a:t>Grossly,</a:t>
            </a:r>
          </a:p>
          <a:p>
            <a:pPr marL="355600" marR="499745" indent="-342900">
              <a:lnSpc>
                <a:spcPct val="100000"/>
              </a:lnSpc>
              <a:spcBef>
                <a:spcPts val="940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spc="-5" dirty="0">
                <a:latin typeface="Arial Narrow"/>
                <a:cs typeface="Arial Narrow"/>
              </a:rPr>
              <a:t>Acute subdural hematomas appear as a  collection of freshly clotted blood along the  brain surface, without extension into the  depths of sulci</a:t>
            </a:r>
          </a:p>
          <a:p>
            <a:pPr marL="355600" marR="5080" indent="-342900">
              <a:lnSpc>
                <a:spcPct val="100000"/>
              </a:lnSpc>
              <a:spcBef>
                <a:spcPts val="935"/>
              </a:spcBef>
              <a:buFont typeface="Arial Narrow"/>
              <a:buChar char="-"/>
              <a:tabLst>
                <a:tab pos="466725" algn="l"/>
                <a:tab pos="467359" algn="l"/>
              </a:tabLst>
            </a:pPr>
            <a:r>
              <a:rPr sz="3600" spc="-5" dirty="0">
                <a:latin typeface="Arial Narrow"/>
                <a:cs typeface="Arial Narrow"/>
              </a:rPr>
              <a:t>	Flattened underlying brain and subarachnoid  space is often clear.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525209"/>
            <a:ext cx="8039100" cy="4231287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5"/>
              </a:spcBef>
            </a:pPr>
            <a:r>
              <a:rPr sz="3600" b="1" i="1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I.</a:t>
            </a:r>
            <a:r>
              <a:rPr sz="3600" b="1" i="1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b="1" i="1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Concussion</a:t>
            </a:r>
            <a:endParaRPr sz="3600" dirty="0">
              <a:latin typeface="Arial Narrow"/>
              <a:cs typeface="Arial Narrow"/>
            </a:endParaRPr>
          </a:p>
          <a:p>
            <a:pPr marL="527685" marR="1050925" indent="-515620" algn="just">
              <a:lnSpc>
                <a:spcPct val="100000"/>
              </a:lnSpc>
              <a:spcBef>
                <a:spcPts val="850"/>
              </a:spcBef>
              <a:buChar char="-"/>
              <a:tabLst>
                <a:tab pos="528320" algn="l"/>
              </a:tabLst>
            </a:pPr>
            <a:r>
              <a:rPr sz="3600" spc="-5" dirty="0">
                <a:latin typeface="Arial Narrow"/>
                <a:cs typeface="Arial Narrow"/>
              </a:rPr>
              <a:t>Is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clinical syndrome of altered  consiousness secondary to head</a:t>
            </a:r>
            <a:r>
              <a:rPr sz="3600" spc="-125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injury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  <a:p>
            <a:pPr marL="527685" marR="5080" indent="-515620" algn="just">
              <a:lnSpc>
                <a:spcPct val="100000"/>
              </a:lnSpc>
              <a:spcBef>
                <a:spcPts val="865"/>
              </a:spcBef>
              <a:buChar char="-"/>
              <a:tabLst>
                <a:tab pos="528320" algn="l"/>
              </a:tabLst>
            </a:pPr>
            <a:r>
              <a:rPr sz="3600" dirty="0">
                <a:latin typeface="Arial Narrow"/>
                <a:cs typeface="Arial Narrow"/>
              </a:rPr>
              <a:t>Brought </a:t>
            </a:r>
            <a:r>
              <a:rPr sz="3600" spc="-5" dirty="0">
                <a:latin typeface="Arial Narrow"/>
                <a:cs typeface="Arial Narrow"/>
              </a:rPr>
              <a:t>by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change in </a:t>
            </a:r>
            <a:r>
              <a:rPr sz="3600" spc="-1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momentum of the  head </a:t>
            </a:r>
            <a:r>
              <a:rPr sz="3600" dirty="0">
                <a:latin typeface="Arial Narrow"/>
                <a:cs typeface="Arial Narrow"/>
              </a:rPr>
              <a:t>when a </a:t>
            </a:r>
            <a:r>
              <a:rPr sz="3600" spc="-5" dirty="0">
                <a:latin typeface="Arial Narrow"/>
                <a:cs typeface="Arial Narrow"/>
              </a:rPr>
              <a:t>moving head suddenly arrested  by impact on </a:t>
            </a:r>
            <a:r>
              <a:rPr sz="3600" dirty="0">
                <a:latin typeface="Arial Narrow"/>
                <a:cs typeface="Arial Narrow"/>
              </a:rPr>
              <a:t>a rigid</a:t>
            </a:r>
            <a:r>
              <a:rPr sz="3600" spc="-30" dirty="0">
                <a:latin typeface="Arial Narrow"/>
                <a:cs typeface="Arial Narrow"/>
              </a:rPr>
              <a:t> </a:t>
            </a:r>
            <a:r>
              <a:rPr sz="3600" spc="-10" dirty="0" smtClean="0">
                <a:latin typeface="Arial Narrow"/>
                <a:cs typeface="Arial Narrow"/>
              </a:rPr>
              <a:t>surface</a:t>
            </a:r>
            <a:r>
              <a:rPr lang="en-US" sz="3600" spc="-10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22805"/>
            <a:ext cx="7988300" cy="3537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3600" dirty="0">
                <a:latin typeface="Arial Narrow"/>
                <a:cs typeface="Arial Narrow"/>
              </a:rPr>
              <a:t>-	</a:t>
            </a:r>
            <a:r>
              <a:rPr sz="3600" spc="-45" dirty="0">
                <a:latin typeface="Arial Narrow"/>
                <a:cs typeface="Arial Narrow"/>
              </a:rPr>
              <a:t>Typically, </a:t>
            </a:r>
            <a:r>
              <a:rPr sz="3600" spc="-5" dirty="0">
                <a:latin typeface="Arial Narrow"/>
                <a:cs typeface="Arial Narrow"/>
              </a:rPr>
              <a:t>venous bleeding is self-limited;  breakdown and </a:t>
            </a:r>
            <a:r>
              <a:rPr sz="3600" spc="-10" dirty="0">
                <a:latin typeface="Arial Narrow"/>
                <a:cs typeface="Arial Narrow"/>
              </a:rPr>
              <a:t>organization </a:t>
            </a:r>
            <a:r>
              <a:rPr sz="3600" spc="-5" dirty="0">
                <a:latin typeface="Arial Narrow"/>
                <a:cs typeface="Arial Narrow"/>
              </a:rPr>
              <a:t>of the hematoma  take place over</a:t>
            </a:r>
            <a:r>
              <a:rPr sz="3600" spc="-5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time</a:t>
            </a:r>
            <a:endParaRPr sz="3600" dirty="0">
              <a:latin typeface="Arial Narrow"/>
              <a:cs typeface="Arial Narrow"/>
            </a:endParaRPr>
          </a:p>
          <a:p>
            <a:pPr marL="756285" indent="-74422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756285" algn="l"/>
                <a:tab pos="756920" algn="l"/>
              </a:tabLst>
            </a:pPr>
            <a:r>
              <a:rPr sz="3600" spc="-25" dirty="0">
                <a:latin typeface="Arial Narrow"/>
                <a:cs typeface="Arial Narrow"/>
              </a:rPr>
              <a:t>Lysis </a:t>
            </a:r>
            <a:r>
              <a:rPr sz="3600" spc="-5" dirty="0">
                <a:latin typeface="Arial Narrow"/>
                <a:cs typeface="Arial Narrow"/>
              </a:rPr>
              <a:t>of the blood </a:t>
            </a:r>
            <a:r>
              <a:rPr sz="3600" dirty="0">
                <a:latin typeface="Arial Narrow"/>
                <a:cs typeface="Arial Narrow"/>
              </a:rPr>
              <a:t>within </a:t>
            </a:r>
            <a:r>
              <a:rPr sz="3600" spc="-5" dirty="0">
                <a:latin typeface="Arial Narrow"/>
                <a:cs typeface="Arial Narrow"/>
              </a:rPr>
              <a:t>one</a:t>
            </a:r>
            <a:r>
              <a:rPr sz="3600" spc="-90" dirty="0">
                <a:latin typeface="Arial Narrow"/>
                <a:cs typeface="Arial Narrow"/>
              </a:rPr>
              <a:t> </a:t>
            </a:r>
            <a:r>
              <a:rPr sz="3600" dirty="0">
                <a:latin typeface="Arial Narrow"/>
                <a:cs typeface="Arial Narrow"/>
              </a:rPr>
              <a:t>week</a:t>
            </a:r>
          </a:p>
          <a:p>
            <a:pPr marL="355600" marR="256540" indent="-342900">
              <a:lnSpc>
                <a:spcPct val="100000"/>
              </a:lnSpc>
              <a:spcBef>
                <a:spcPts val="865"/>
              </a:spcBef>
              <a:buFont typeface="Arial Narrow"/>
              <a:buAutoNum type="arabicPeriod"/>
              <a:tabLst>
                <a:tab pos="638175" algn="l"/>
                <a:tab pos="638810" algn="l"/>
              </a:tabLst>
            </a:pPr>
            <a:r>
              <a:rPr dirty="0"/>
              <a:t>	</a:t>
            </a:r>
            <a:r>
              <a:rPr sz="3600" spc="-5" dirty="0">
                <a:latin typeface="Arial Narrow"/>
                <a:cs typeface="Arial Narrow"/>
              </a:rPr>
              <a:t>Growth of granulation tissue from the dural  surface into the hematoma </a:t>
            </a:r>
            <a:r>
              <a:rPr sz="3600" spc="5" dirty="0">
                <a:latin typeface="Arial Narrow"/>
                <a:cs typeface="Arial Narrow"/>
              </a:rPr>
              <a:t>(2</a:t>
            </a:r>
            <a:r>
              <a:rPr sz="3600" spc="-45" dirty="0">
                <a:latin typeface="Arial Narrow"/>
                <a:cs typeface="Arial Narrow"/>
              </a:rPr>
              <a:t> </a:t>
            </a:r>
            <a:r>
              <a:rPr sz="3600" dirty="0">
                <a:latin typeface="Arial Narrow"/>
                <a:cs typeface="Arial Narrow"/>
              </a:rPr>
              <a:t>weeks)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860805"/>
            <a:ext cx="8277859" cy="4525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63195" indent="-342900">
              <a:lnSpc>
                <a:spcPct val="100000"/>
              </a:lnSpc>
              <a:spcBef>
                <a:spcPts val="100"/>
              </a:spcBef>
              <a:buFont typeface="Arial Narrow"/>
              <a:buChar char="-"/>
              <a:tabLst>
                <a:tab pos="443865" algn="l"/>
                <a:tab pos="444500" algn="l"/>
              </a:tabLst>
            </a:pPr>
            <a:r>
              <a:rPr dirty="0"/>
              <a:t>	</a:t>
            </a:r>
            <a:r>
              <a:rPr sz="3600" spc="-40" dirty="0">
                <a:latin typeface="Arial Narrow"/>
                <a:cs typeface="Arial Narrow"/>
              </a:rPr>
              <a:t>Typically, </a:t>
            </a:r>
            <a:r>
              <a:rPr sz="3600" spc="-5" dirty="0">
                <a:latin typeface="Arial Narrow"/>
                <a:cs typeface="Arial Narrow"/>
              </a:rPr>
              <a:t>the organized hematoma is firmly  attached to the inner surface of the dura and is  free of the underlying </a:t>
            </a:r>
            <a:r>
              <a:rPr sz="3600" spc="-10" dirty="0">
                <a:latin typeface="Arial Narrow"/>
                <a:cs typeface="Arial Narrow"/>
              </a:rPr>
              <a:t>arachnoid, </a:t>
            </a:r>
            <a:r>
              <a:rPr sz="3600" dirty="0">
                <a:latin typeface="Arial Narrow"/>
                <a:cs typeface="Arial Narrow"/>
              </a:rPr>
              <a:t>which </a:t>
            </a:r>
            <a:r>
              <a:rPr sz="3600" spc="-5" dirty="0">
                <a:latin typeface="Arial Narrow"/>
                <a:cs typeface="Arial Narrow"/>
              </a:rPr>
              <a:t>does  not contribute </a:t>
            </a:r>
            <a:r>
              <a:rPr sz="3600" spc="-10" dirty="0">
                <a:latin typeface="Arial Narrow"/>
                <a:cs typeface="Arial Narrow"/>
              </a:rPr>
              <a:t>to</a:t>
            </a:r>
            <a:r>
              <a:rPr sz="3600" spc="-2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healing.</a:t>
            </a:r>
            <a:endParaRPr sz="3600">
              <a:latin typeface="Arial Narrow"/>
              <a:cs typeface="Arial Narrow"/>
            </a:endParaRPr>
          </a:p>
          <a:p>
            <a:pPr marL="355600" marR="5080" indent="-342900">
              <a:lnSpc>
                <a:spcPct val="100000"/>
              </a:lnSpc>
              <a:spcBef>
                <a:spcPts val="865"/>
              </a:spcBef>
              <a:buFont typeface="Arial Narrow"/>
              <a:buChar char="-"/>
              <a:tabLst>
                <a:tab pos="443865" algn="l"/>
                <a:tab pos="444500" algn="l"/>
              </a:tabLst>
            </a:pPr>
            <a:r>
              <a:rPr dirty="0"/>
              <a:t>	</a:t>
            </a:r>
            <a:r>
              <a:rPr sz="360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lesion can eventually </a:t>
            </a:r>
            <a:r>
              <a:rPr sz="3600" dirty="0">
                <a:latin typeface="Arial Narrow"/>
                <a:cs typeface="Arial Narrow"/>
              </a:rPr>
              <a:t>retract </a:t>
            </a:r>
            <a:r>
              <a:rPr sz="3600" spc="-5" dirty="0">
                <a:latin typeface="Arial Narrow"/>
                <a:cs typeface="Arial Narrow"/>
              </a:rPr>
              <a:t>as the  granulation tissue matures until only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thin layer  of </a:t>
            </a:r>
            <a:r>
              <a:rPr sz="3600" dirty="0">
                <a:latin typeface="Arial Narrow"/>
                <a:cs typeface="Arial Narrow"/>
              </a:rPr>
              <a:t>reactive </a:t>
            </a:r>
            <a:r>
              <a:rPr sz="3600" spc="-5" dirty="0">
                <a:latin typeface="Arial Narrow"/>
                <a:cs typeface="Arial Narrow"/>
              </a:rPr>
              <a:t>connective tissue</a:t>
            </a:r>
            <a:r>
              <a:rPr sz="3600" spc="-6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remains</a:t>
            </a:r>
            <a:endParaRPr sz="3600">
              <a:latin typeface="Arial Narrow"/>
              <a:cs typeface="Arial Narrow"/>
            </a:endParaRPr>
          </a:p>
          <a:p>
            <a:pPr marL="355600">
              <a:lnSpc>
                <a:spcPct val="100000"/>
              </a:lnSpc>
              <a:spcBef>
                <a:spcPts val="5"/>
              </a:spcBef>
            </a:pPr>
            <a:r>
              <a:rPr sz="3600" dirty="0">
                <a:latin typeface="Arial Narrow"/>
                <a:cs typeface="Arial Narrow"/>
              </a:rPr>
              <a:t>(“subdural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membranes”).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22805"/>
            <a:ext cx="7975600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3600" dirty="0">
                <a:latin typeface="Arial Narrow"/>
                <a:cs typeface="Arial Narrow"/>
              </a:rPr>
              <a:t>-	</a:t>
            </a:r>
            <a:r>
              <a:rPr sz="3600" spc="-5" dirty="0">
                <a:latin typeface="Arial Narrow"/>
                <a:cs typeface="Arial Narrow"/>
              </a:rPr>
              <a:t>In other cases, </a:t>
            </a:r>
            <a:r>
              <a:rPr sz="3600" spc="-25" dirty="0">
                <a:latin typeface="Arial Narrow"/>
                <a:cs typeface="Arial Narrow"/>
              </a:rPr>
              <a:t>however, </a:t>
            </a:r>
            <a:r>
              <a:rPr sz="3600" spc="-5" dirty="0">
                <a:latin typeface="Arial Narrow"/>
                <a:cs typeface="Arial Narrow"/>
              </a:rPr>
              <a:t>multiple recurrent  episodes of bleeding occur </a:t>
            </a:r>
            <a:r>
              <a:rPr sz="3600" dirty="0">
                <a:latin typeface="Arial Narrow"/>
                <a:cs typeface="Arial Narrow"/>
              </a:rPr>
              <a:t>(chronic </a:t>
            </a:r>
            <a:r>
              <a:rPr sz="3600" spc="-5" dirty="0">
                <a:latin typeface="Arial Narrow"/>
                <a:cs typeface="Arial Narrow"/>
              </a:rPr>
              <a:t>subdural  hematomas), presumably from the </a:t>
            </a:r>
            <a:r>
              <a:rPr sz="3600" dirty="0">
                <a:latin typeface="Arial Narrow"/>
                <a:cs typeface="Arial Narrow"/>
              </a:rPr>
              <a:t>thin-walled  </a:t>
            </a:r>
            <a:r>
              <a:rPr sz="3600" spc="-5" dirty="0">
                <a:latin typeface="Arial Narrow"/>
                <a:cs typeface="Arial Narrow"/>
              </a:rPr>
              <a:t>vessels of the granulation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tissue.</a:t>
            </a:r>
            <a:endParaRPr sz="3600">
              <a:latin typeface="Arial Narrow"/>
              <a:cs typeface="Arial Narrow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3927729"/>
            <a:ext cx="7655559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sz="3600" dirty="0">
                <a:latin typeface="Arial Narrow"/>
                <a:cs typeface="Arial Narrow"/>
              </a:rPr>
              <a:t>-	The risk </a:t>
            </a:r>
            <a:r>
              <a:rPr sz="3600" spc="-5" dirty="0">
                <a:latin typeface="Arial Narrow"/>
                <a:cs typeface="Arial Narrow"/>
              </a:rPr>
              <a:t>of repeat bleeding is greatest in the  first few months after the initial</a:t>
            </a:r>
            <a:r>
              <a:rPr sz="3600" spc="-6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hemorrhage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97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Clini</a:t>
            </a:r>
            <a:r>
              <a:rPr spc="-45" dirty="0"/>
              <a:t>c</a:t>
            </a:r>
            <a:r>
              <a:rPr dirty="0"/>
              <a:t>ally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22805"/>
            <a:ext cx="8032115" cy="3427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149985" indent="-342900">
              <a:lnSpc>
                <a:spcPct val="100000"/>
              </a:lnSpc>
              <a:spcBef>
                <a:spcPts val="100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spc="-5" dirty="0">
                <a:latin typeface="Arial Narrow"/>
                <a:cs typeface="Arial Narrow"/>
              </a:rPr>
              <a:t>Neurologic signs are attributable to the  pressure exerted on the adjacent</a:t>
            </a:r>
            <a:r>
              <a:rPr sz="3600" spc="-10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brain.</a:t>
            </a:r>
            <a:endParaRPr sz="3600">
              <a:latin typeface="Arial Narrow"/>
              <a:cs typeface="Arial Narrow"/>
            </a:endParaRPr>
          </a:p>
          <a:p>
            <a:pPr marL="355600" marR="5080" indent="-342900">
              <a:lnSpc>
                <a:spcPct val="100000"/>
              </a:lnSpc>
              <a:spcBef>
                <a:spcPts val="865"/>
              </a:spcBef>
              <a:buFont typeface="Arial Narrow"/>
              <a:buChar char="-"/>
              <a:tabLst>
                <a:tab pos="451484" algn="l"/>
                <a:tab pos="452120" algn="l"/>
              </a:tabLst>
            </a:pPr>
            <a:r>
              <a:rPr dirty="0"/>
              <a:t>	</a:t>
            </a:r>
            <a:r>
              <a:rPr sz="3600" dirty="0">
                <a:latin typeface="Arial Narrow"/>
                <a:cs typeface="Arial Narrow"/>
              </a:rPr>
              <a:t>Symptoms may </a:t>
            </a:r>
            <a:r>
              <a:rPr sz="3600" spc="-5" dirty="0">
                <a:latin typeface="Arial Narrow"/>
                <a:cs typeface="Arial Narrow"/>
              </a:rPr>
              <a:t>be localizing but more often  are nonlocalizing, taking </a:t>
            </a:r>
            <a:r>
              <a:rPr sz="3600" spc="-1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form of headache  confusion, and slowly progressive neurologic  deterioration.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327101"/>
            <a:ext cx="8789035" cy="45602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74650" indent="-342900">
              <a:lnSpc>
                <a:spcPct val="100000"/>
              </a:lnSpc>
              <a:spcBef>
                <a:spcPts val="100"/>
              </a:spcBef>
              <a:tabLst>
                <a:tab pos="451484" algn="l"/>
              </a:tabLst>
            </a:pPr>
            <a:r>
              <a:rPr sz="3600" dirty="0" smtClean="0">
                <a:latin typeface="Arial Narrow"/>
                <a:cs typeface="Arial Narrow"/>
              </a:rPr>
              <a:t>-</a:t>
            </a:r>
            <a:r>
              <a:rPr lang="en-US" sz="3600" dirty="0" smtClean="0">
                <a:latin typeface="Arial Narrow"/>
                <a:cs typeface="Arial Narrow"/>
              </a:rPr>
              <a:t> </a:t>
            </a:r>
            <a:r>
              <a:rPr sz="3600" dirty="0" smtClean="0">
                <a:latin typeface="Arial Narrow"/>
                <a:cs typeface="Arial Narrow"/>
              </a:rPr>
              <a:t>Subdural </a:t>
            </a:r>
            <a:r>
              <a:rPr sz="3600" spc="-5" dirty="0">
                <a:latin typeface="Arial Narrow"/>
                <a:cs typeface="Arial Narrow"/>
              </a:rPr>
              <a:t>hematomas typically become manifest  </a:t>
            </a:r>
            <a:r>
              <a:rPr sz="3600" dirty="0">
                <a:latin typeface="Arial Narrow"/>
                <a:cs typeface="Arial Narrow"/>
              </a:rPr>
              <a:t>within </a:t>
            </a:r>
            <a:r>
              <a:rPr sz="3600" spc="-5" dirty="0">
                <a:latin typeface="Arial Narrow"/>
                <a:cs typeface="Arial Narrow"/>
              </a:rPr>
              <a:t>the first </a:t>
            </a:r>
            <a:r>
              <a:rPr sz="3600" dirty="0">
                <a:latin typeface="Arial Narrow"/>
                <a:cs typeface="Arial Narrow"/>
              </a:rPr>
              <a:t>48 </a:t>
            </a:r>
            <a:r>
              <a:rPr sz="3600" spc="-5" dirty="0">
                <a:latin typeface="Arial Narrow"/>
                <a:cs typeface="Arial Narrow"/>
              </a:rPr>
              <a:t>hours </a:t>
            </a:r>
            <a:r>
              <a:rPr sz="3600" spc="-10" dirty="0">
                <a:latin typeface="Arial Narrow"/>
                <a:cs typeface="Arial Narrow"/>
              </a:rPr>
              <a:t>after</a:t>
            </a:r>
            <a:r>
              <a:rPr sz="3600" spc="-45" dirty="0">
                <a:latin typeface="Arial Narrow"/>
                <a:cs typeface="Arial Narrow"/>
              </a:rPr>
              <a:t> </a:t>
            </a:r>
            <a:r>
              <a:rPr sz="3600" spc="-35" dirty="0">
                <a:latin typeface="Arial Narrow"/>
                <a:cs typeface="Arial Narrow"/>
              </a:rPr>
              <a:t>injury</a:t>
            </a:r>
            <a:r>
              <a:rPr sz="3600" spc="-35" dirty="0" smtClean="0">
                <a:latin typeface="Arial Narrow"/>
                <a:cs typeface="Arial Narrow"/>
              </a:rPr>
              <a:t>.</a:t>
            </a:r>
            <a:endParaRPr sz="3600" dirty="0" smtClean="0">
              <a:latin typeface="Arial Narrow"/>
              <a:cs typeface="Arial Narrow"/>
            </a:endParaRPr>
          </a:p>
          <a:p>
            <a:pPr marL="355600" marR="5080" indent="-239395">
              <a:spcBef>
                <a:spcPts val="865"/>
              </a:spcBef>
              <a:tabLst>
                <a:tab pos="443865" algn="l"/>
              </a:tabLst>
            </a:pPr>
            <a:r>
              <a:rPr sz="3600" dirty="0" smtClean="0">
                <a:latin typeface="Arial Narrow"/>
                <a:cs typeface="Arial Narrow"/>
              </a:rPr>
              <a:t>-	They </a:t>
            </a:r>
            <a:r>
              <a:rPr sz="3600" spc="-5" dirty="0" smtClean="0">
                <a:latin typeface="Arial Narrow"/>
                <a:cs typeface="Arial Narrow"/>
              </a:rPr>
              <a:t>are most common over the lateral aspects of  the cerebral hemispheres and may be</a:t>
            </a:r>
            <a:r>
              <a:rPr sz="3600" spc="-85" dirty="0" smtClean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bilateral.</a:t>
            </a:r>
            <a:r>
              <a:rPr lang="en-US" sz="3600" spc="-5" dirty="0" smtClean="0">
                <a:latin typeface="Arial Narrow"/>
                <a:cs typeface="Arial Narrow"/>
              </a:rPr>
              <a:t/>
            </a:r>
            <a:br>
              <a:rPr lang="en-US" sz="3600" spc="-5" dirty="0" smtClean="0">
                <a:latin typeface="Arial Narrow"/>
                <a:cs typeface="Arial Narrow"/>
              </a:rPr>
            </a:br>
            <a:r>
              <a:rPr lang="en-US" sz="3600" dirty="0" smtClean="0">
                <a:latin typeface="Arial Narrow"/>
                <a:cs typeface="Arial Narrow"/>
              </a:rPr>
              <a:t>- Symptomatic </a:t>
            </a:r>
            <a:r>
              <a:rPr lang="en-US" sz="3600" spc="-5" dirty="0">
                <a:latin typeface="Arial Narrow"/>
                <a:cs typeface="Arial Narrow"/>
              </a:rPr>
              <a:t>subdural hematomas are treated by  </a:t>
            </a:r>
            <a:r>
              <a:rPr lang="en-US" sz="3600" dirty="0">
                <a:latin typeface="Arial Narrow"/>
                <a:cs typeface="Arial Narrow"/>
              </a:rPr>
              <a:t>surgical removal </a:t>
            </a:r>
            <a:r>
              <a:rPr lang="en-US" sz="3600" spc="-5" dirty="0">
                <a:latin typeface="Arial Narrow"/>
                <a:cs typeface="Arial Narrow"/>
              </a:rPr>
              <a:t>of the </a:t>
            </a:r>
            <a:r>
              <a:rPr lang="en-US" sz="3600" dirty="0">
                <a:latin typeface="Arial Narrow"/>
                <a:cs typeface="Arial Narrow"/>
              </a:rPr>
              <a:t>blood </a:t>
            </a:r>
            <a:r>
              <a:rPr lang="en-US" sz="3600" spc="-5" dirty="0">
                <a:latin typeface="Arial Narrow"/>
                <a:cs typeface="Arial Narrow"/>
              </a:rPr>
              <a:t>and associated  </a:t>
            </a:r>
            <a:r>
              <a:rPr lang="en-US" sz="3600" dirty="0">
                <a:latin typeface="Arial Narrow"/>
                <a:cs typeface="Arial Narrow"/>
              </a:rPr>
              <a:t>reactive</a:t>
            </a:r>
            <a:r>
              <a:rPr lang="en-US" sz="3600" spc="-50" dirty="0">
                <a:latin typeface="Arial Narrow"/>
                <a:cs typeface="Arial Narrow"/>
              </a:rPr>
              <a:t> </a:t>
            </a:r>
            <a:r>
              <a:rPr lang="en-US" sz="3600" spc="-5" dirty="0">
                <a:latin typeface="Arial Narrow"/>
                <a:cs typeface="Arial Narrow"/>
              </a:rPr>
              <a:t>tissue</a:t>
            </a:r>
            <a:r>
              <a:rPr lang="en-US" sz="3600" dirty="0">
                <a:latin typeface="Arial Narrow"/>
                <a:cs typeface="Arial Narrow"/>
              </a:rPr>
              <a:t/>
            </a:r>
            <a:br>
              <a:rPr lang="en-US" sz="3600" dirty="0">
                <a:latin typeface="Arial Narrow"/>
                <a:cs typeface="Arial Narrow"/>
              </a:rPr>
            </a:b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16515"/>
            <a:ext cx="7419975" cy="583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572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1131697"/>
            <a:ext cx="7722234" cy="3909404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213995" indent="-213995">
              <a:lnSpc>
                <a:spcPct val="100000"/>
              </a:lnSpc>
              <a:spcBef>
                <a:spcPts val="965"/>
              </a:spcBef>
              <a:buSzPct val="88888"/>
              <a:buChar char="-"/>
              <a:tabLst>
                <a:tab pos="213995" algn="l"/>
              </a:tabLst>
            </a:pPr>
            <a:r>
              <a:rPr sz="360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characteristic neurologic picture</a:t>
            </a:r>
            <a:r>
              <a:rPr sz="3600" spc="-11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includes </a:t>
            </a:r>
            <a:r>
              <a:rPr sz="3600" spc="-5" dirty="0">
                <a:latin typeface="Arial Narrow"/>
                <a:cs typeface="Arial Narrow"/>
              </a:rPr>
              <a:t>onset of transient neurologic  dysfunction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including</a:t>
            </a:r>
            <a:r>
              <a:rPr lang="en-US" sz="3600" spc="-5" dirty="0" smtClean="0">
                <a:latin typeface="Arial Narrow"/>
                <a:cs typeface="Arial Narrow"/>
              </a:rPr>
              <a:t>:</a:t>
            </a:r>
            <a:endParaRPr sz="3600" dirty="0">
              <a:latin typeface="Arial Narrow"/>
              <a:cs typeface="Arial Narrow"/>
            </a:endParaRPr>
          </a:p>
          <a:p>
            <a:pPr marL="847090" lvl="1" indent="-73152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847090" algn="l"/>
                <a:tab pos="847725" algn="l"/>
              </a:tabLst>
            </a:pPr>
            <a:r>
              <a:rPr sz="3600" spc="-5" dirty="0">
                <a:latin typeface="Arial Narrow"/>
                <a:cs typeface="Arial Narrow"/>
              </a:rPr>
              <a:t>Loss of</a:t>
            </a:r>
            <a:r>
              <a:rPr sz="3600" spc="-2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consciousness,</a:t>
            </a:r>
            <a:endParaRPr sz="3600" dirty="0">
              <a:latin typeface="Arial Narrow"/>
              <a:cs typeface="Arial Narrow"/>
            </a:endParaRPr>
          </a:p>
          <a:p>
            <a:pPr marL="736600" lvl="1" indent="-724535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735965" algn="l"/>
                <a:tab pos="737235" algn="l"/>
              </a:tabLst>
            </a:pPr>
            <a:r>
              <a:rPr sz="3600" spc="-40" dirty="0">
                <a:latin typeface="Arial Narrow"/>
                <a:cs typeface="Arial Narrow"/>
              </a:rPr>
              <a:t>Temporary </a:t>
            </a:r>
            <a:r>
              <a:rPr sz="3600" dirty="0">
                <a:latin typeface="Arial Narrow"/>
                <a:cs typeface="Arial Narrow"/>
              </a:rPr>
              <a:t>respiratory </a:t>
            </a:r>
            <a:r>
              <a:rPr sz="3600" spc="-5" dirty="0">
                <a:latin typeface="Arial Narrow"/>
                <a:cs typeface="Arial Narrow"/>
              </a:rPr>
              <a:t>arrest</a:t>
            </a:r>
            <a:endParaRPr sz="3600" dirty="0">
              <a:latin typeface="Arial Narrow"/>
              <a:cs typeface="Arial Narrow"/>
            </a:endParaRPr>
          </a:p>
          <a:p>
            <a:pPr marL="638175" lvl="1" indent="-62611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638175" algn="l"/>
                <a:tab pos="638810" algn="l"/>
              </a:tabLst>
            </a:pPr>
            <a:r>
              <a:rPr sz="3600" spc="-5" dirty="0">
                <a:latin typeface="Arial Narrow"/>
                <a:cs typeface="Arial Narrow"/>
              </a:rPr>
              <a:t>Loss of</a:t>
            </a:r>
            <a:r>
              <a:rPr sz="3600" spc="-10" dirty="0">
                <a:latin typeface="Arial Narrow"/>
                <a:cs typeface="Arial Narrow"/>
              </a:rPr>
              <a:t> </a:t>
            </a:r>
            <a:r>
              <a:rPr sz="3600" dirty="0">
                <a:latin typeface="Arial Narrow"/>
                <a:cs typeface="Arial Narrow"/>
              </a:rPr>
              <a:t>reflexes.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622805"/>
            <a:ext cx="7555865" cy="28790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136525" indent="-342900">
              <a:lnSpc>
                <a:spcPct val="100000"/>
              </a:lnSpc>
              <a:spcBef>
                <a:spcPts val="100"/>
              </a:spcBef>
              <a:buChar char="-"/>
              <a:tabLst>
                <a:tab pos="354965" algn="l"/>
                <a:tab pos="355600" algn="l"/>
              </a:tabLst>
            </a:pPr>
            <a:r>
              <a:rPr sz="3600" dirty="0">
                <a:latin typeface="Arial Narrow"/>
                <a:cs typeface="Arial Narrow"/>
              </a:rPr>
              <a:t>Although </a:t>
            </a:r>
            <a:r>
              <a:rPr sz="3600" spc="-5" dirty="0">
                <a:latin typeface="Arial Narrow"/>
                <a:cs typeface="Arial Narrow"/>
              </a:rPr>
              <a:t>neurologic </a:t>
            </a:r>
            <a:r>
              <a:rPr sz="3600" dirty="0">
                <a:latin typeface="Arial Narrow"/>
                <a:cs typeface="Arial Narrow"/>
              </a:rPr>
              <a:t>recovery </a:t>
            </a:r>
            <a:r>
              <a:rPr sz="3600" spc="-5" dirty="0">
                <a:latin typeface="Arial Narrow"/>
                <a:cs typeface="Arial Narrow"/>
              </a:rPr>
              <a:t>is complete</a:t>
            </a:r>
            <a:r>
              <a:rPr sz="3600" spc="-155" dirty="0">
                <a:latin typeface="Arial Narrow"/>
                <a:cs typeface="Arial Narrow"/>
              </a:rPr>
              <a:t> </a:t>
            </a:r>
            <a:r>
              <a:rPr sz="3600" dirty="0">
                <a:latin typeface="Arial Narrow"/>
                <a:cs typeface="Arial Narrow"/>
              </a:rPr>
              <a:t>,  </a:t>
            </a:r>
            <a:r>
              <a:rPr sz="3600" spc="-5" dirty="0">
                <a:latin typeface="Arial Narrow"/>
                <a:cs typeface="Arial Narrow"/>
              </a:rPr>
              <a:t>amnesia for the event</a:t>
            </a:r>
            <a:r>
              <a:rPr sz="3600" spc="-45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persists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  <a:p>
            <a:pPr marL="355600" marR="5080" indent="-342900">
              <a:lnSpc>
                <a:spcPct val="100000"/>
              </a:lnSpc>
              <a:spcBef>
                <a:spcPts val="865"/>
              </a:spcBef>
              <a:buChar char="-"/>
              <a:tabLst>
                <a:tab pos="354965" algn="l"/>
                <a:tab pos="355600" algn="l"/>
                <a:tab pos="3002915" algn="l"/>
              </a:tabLst>
            </a:pPr>
            <a:r>
              <a:rPr sz="3600" dirty="0">
                <a:latin typeface="Arial Narrow"/>
                <a:cs typeface="Arial Narrow"/>
              </a:rPr>
              <a:t>Pathogenesis </a:t>
            </a:r>
            <a:r>
              <a:rPr sz="3600" spc="-5" dirty="0">
                <a:latin typeface="Arial Narrow"/>
                <a:cs typeface="Arial Narrow"/>
              </a:rPr>
              <a:t>is unknown but may result  </a:t>
            </a:r>
            <a:r>
              <a:rPr sz="3600" spc="-5" dirty="0" smtClean="0">
                <a:latin typeface="Arial Narrow"/>
                <a:cs typeface="Arial Narrow"/>
              </a:rPr>
              <a:t>from</a:t>
            </a:r>
            <a:r>
              <a:rPr lang="en-US" sz="3600" spc="-5" dirty="0" smtClean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temporary</a:t>
            </a:r>
            <a:r>
              <a:rPr sz="3600" spc="-5" dirty="0">
                <a:latin typeface="Arial Narrow"/>
                <a:cs typeface="Arial Narrow"/>
              </a:rPr>
              <a:t>	deregulation of the reticular  activating system </a:t>
            </a:r>
            <a:r>
              <a:rPr sz="3600" dirty="0">
                <a:latin typeface="Arial Narrow"/>
                <a:cs typeface="Arial Narrow"/>
              </a:rPr>
              <a:t>in </a:t>
            </a:r>
            <a:r>
              <a:rPr sz="3600" spc="-5" dirty="0">
                <a:latin typeface="Arial Narrow"/>
                <a:cs typeface="Arial Narrow"/>
              </a:rPr>
              <a:t>the</a:t>
            </a:r>
            <a:r>
              <a:rPr sz="3600" spc="-6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brainstem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8866" y="484454"/>
            <a:ext cx="29089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>
                <a:latin typeface="Arial Narrow"/>
                <a:cs typeface="Arial Narrow"/>
              </a:rPr>
              <a:t>Complications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622805"/>
            <a:ext cx="8001000" cy="34277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buSzPct val="88888"/>
              <a:buFont typeface="Arial Narrow"/>
              <a:buAutoNum type="arabicPeriod"/>
              <a:tabLst>
                <a:tab pos="511175" algn="l"/>
                <a:tab pos="511809" algn="l"/>
              </a:tabLst>
            </a:pPr>
            <a:r>
              <a:rPr dirty="0"/>
              <a:t>	</a:t>
            </a:r>
            <a:r>
              <a:rPr sz="3600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		Post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concussive neuropsychiatric</a:t>
            </a:r>
            <a:r>
              <a:rPr sz="3600" spc="-5" dirty="0">
                <a:latin typeface="Arial Narrow"/>
                <a:cs typeface="Arial Narrow"/>
              </a:rPr>
              <a:t> syndromes  typically associate </a:t>
            </a:r>
            <a:r>
              <a:rPr sz="3600" dirty="0">
                <a:latin typeface="Arial Narrow"/>
                <a:cs typeface="Arial Narrow"/>
              </a:rPr>
              <a:t>with repetitive </a:t>
            </a:r>
            <a:r>
              <a:rPr sz="3600" spc="-5" dirty="0">
                <a:latin typeface="Arial Narrow"/>
                <a:cs typeface="Arial Narrow"/>
              </a:rPr>
              <a:t>trauma are  </a:t>
            </a:r>
            <a:r>
              <a:rPr sz="3600" dirty="0">
                <a:latin typeface="Arial Narrow"/>
                <a:cs typeface="Arial Narrow"/>
              </a:rPr>
              <a:t>well</a:t>
            </a:r>
            <a:r>
              <a:rPr sz="3600" spc="-4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recognized</a:t>
            </a:r>
            <a:endParaRPr sz="3600">
              <a:latin typeface="Arial Narrow"/>
              <a:cs typeface="Arial Narrow"/>
            </a:endParaRPr>
          </a:p>
          <a:p>
            <a:pPr marL="355600" marR="149225" indent="-342900">
              <a:lnSpc>
                <a:spcPct val="100000"/>
              </a:lnSpc>
              <a:spcBef>
                <a:spcPts val="865"/>
              </a:spcBef>
              <a:buFont typeface="Arial Narrow"/>
              <a:buAutoNum type="arabicPeriod"/>
              <a:tabLst>
                <a:tab pos="533400" algn="l"/>
                <a:tab pos="534035" algn="l"/>
              </a:tabLst>
            </a:pPr>
            <a:r>
              <a:rPr dirty="0"/>
              <a:t>	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Significant cognitive impairment</a:t>
            </a:r>
            <a:r>
              <a:rPr sz="3600" spc="-5" dirty="0">
                <a:latin typeface="Arial Narrow"/>
                <a:cs typeface="Arial Narrow"/>
              </a:rPr>
              <a:t> </a:t>
            </a:r>
            <a:r>
              <a:rPr sz="3600" dirty="0">
                <a:latin typeface="Arial Narrow"/>
                <a:cs typeface="Arial Narrow"/>
              </a:rPr>
              <a:t>with </a:t>
            </a:r>
            <a:r>
              <a:rPr sz="3600" spc="-5" dirty="0">
                <a:latin typeface="Arial Narrow"/>
                <a:cs typeface="Arial Narrow"/>
              </a:rPr>
              <a:t>distinct  pathologic findings called chronic traumatic  </a:t>
            </a:r>
            <a:r>
              <a:rPr sz="3600" spc="-10" dirty="0">
                <a:latin typeface="Arial Narrow"/>
                <a:cs typeface="Arial Narrow"/>
              </a:rPr>
              <a:t>encephalopathy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5590"/>
            <a:ext cx="7497724" cy="142923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II. </a:t>
            </a:r>
            <a:r>
              <a:rPr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Direct </a:t>
            </a:r>
            <a:r>
              <a:rPr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parenchymal</a:t>
            </a:r>
            <a:r>
              <a:rPr i="1" u="heavy" spc="-5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i="1" u="heavy" dirty="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injuries</a:t>
            </a:r>
            <a:r>
              <a:rPr lang="en-US" i="1" u="heavy" dirty="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/>
            </a:r>
            <a:br>
              <a:rPr lang="en-US" i="1" u="heavy" dirty="0" smtClean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</a:br>
            <a:endParaRPr i="1" u="heavy" dirty="0"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1287484"/>
            <a:ext cx="7966075" cy="4522470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  <a:tabLst>
                <a:tab pos="527685" algn="l"/>
              </a:tabLst>
            </a:pPr>
            <a:r>
              <a:rPr sz="3600" b="1" dirty="0">
                <a:latin typeface="Arial Narrow"/>
                <a:cs typeface="Arial Narrow"/>
              </a:rPr>
              <a:t>1.	</a:t>
            </a:r>
            <a:r>
              <a:rPr sz="3600" b="1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Contusions</a:t>
            </a:r>
            <a:endParaRPr sz="3600" dirty="0">
              <a:latin typeface="Arial Narrow"/>
              <a:cs typeface="Arial Narrow"/>
            </a:endParaRPr>
          </a:p>
          <a:p>
            <a:pPr marL="12065">
              <a:lnSpc>
                <a:spcPct val="100000"/>
              </a:lnSpc>
              <a:spcBef>
                <a:spcPts val="420"/>
              </a:spcBef>
              <a:tabLst>
                <a:tab pos="527685" algn="l"/>
                <a:tab pos="528320" algn="l"/>
              </a:tabLst>
            </a:pPr>
            <a:r>
              <a:rPr lang="en-US" sz="3600" dirty="0" smtClean="0">
                <a:latin typeface="Arial Narrow"/>
                <a:cs typeface="Arial Narrow"/>
              </a:rPr>
              <a:t>- </a:t>
            </a:r>
            <a:r>
              <a:rPr sz="3600" dirty="0" smtClean="0">
                <a:latin typeface="Arial Narrow"/>
                <a:cs typeface="Arial Narrow"/>
              </a:rPr>
              <a:t>Caused </a:t>
            </a:r>
            <a:r>
              <a:rPr sz="3600" spc="-5" dirty="0">
                <a:latin typeface="Arial Narrow"/>
                <a:cs typeface="Arial Narrow"/>
              </a:rPr>
              <a:t>by blunt trauma </a:t>
            </a:r>
            <a:r>
              <a:rPr sz="3600" spc="-10" dirty="0">
                <a:latin typeface="Arial Narrow"/>
                <a:cs typeface="Arial Narrow"/>
              </a:rPr>
              <a:t>to </a:t>
            </a:r>
            <a:r>
              <a:rPr sz="3600" spc="-5" dirty="0">
                <a:latin typeface="Arial Narrow"/>
                <a:cs typeface="Arial Narrow"/>
              </a:rPr>
              <a:t>the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brain</a:t>
            </a:r>
            <a:endParaRPr sz="3600" dirty="0">
              <a:latin typeface="Arial Narrow"/>
              <a:cs typeface="Arial Narrow"/>
            </a:endParaRPr>
          </a:p>
          <a:p>
            <a:pPr marL="12700" marR="1641475">
              <a:lnSpc>
                <a:spcPct val="110000"/>
              </a:lnSpc>
              <a:buChar char="-"/>
              <a:tabLst>
                <a:tab pos="527685" algn="l"/>
                <a:tab pos="528320" algn="l"/>
              </a:tabLst>
            </a:pPr>
            <a:r>
              <a:rPr sz="360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pia- arachnoid is not breached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Mechanism</a:t>
            </a:r>
            <a:endParaRPr sz="3600" dirty="0">
              <a:latin typeface="Arial Narrow"/>
              <a:cs typeface="Arial Narrow"/>
            </a:endParaRPr>
          </a:p>
          <a:p>
            <a:pPr marL="527685" marR="5080" indent="-515620">
              <a:lnSpc>
                <a:spcPct val="90000"/>
              </a:lnSpc>
              <a:spcBef>
                <a:spcPts val="870"/>
              </a:spcBef>
              <a:buChar char="-"/>
              <a:tabLst>
                <a:tab pos="535305" algn="l"/>
                <a:tab pos="535940" algn="l"/>
              </a:tabLst>
            </a:pP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blow to the surface of the brain</a:t>
            </a:r>
            <a:r>
              <a:rPr sz="3600" spc="-21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transmitted  through the skull leads to </a:t>
            </a:r>
            <a:r>
              <a:rPr sz="3600" dirty="0">
                <a:latin typeface="Arial Narrow"/>
                <a:cs typeface="Arial Narrow"/>
              </a:rPr>
              <a:t>rapid </a:t>
            </a:r>
            <a:r>
              <a:rPr sz="3600" spc="-10" dirty="0">
                <a:latin typeface="Arial Narrow"/>
                <a:cs typeface="Arial Narrow"/>
              </a:rPr>
              <a:t>tissue  </a:t>
            </a:r>
            <a:r>
              <a:rPr sz="3600" spc="-5" dirty="0">
                <a:latin typeface="Arial Narrow"/>
                <a:cs typeface="Arial Narrow"/>
              </a:rPr>
              <a:t>displacement </a:t>
            </a:r>
            <a:r>
              <a:rPr sz="3600" dirty="0">
                <a:latin typeface="Arial Narrow"/>
                <a:cs typeface="Arial Narrow"/>
              </a:rPr>
              <a:t>, </a:t>
            </a:r>
            <a:r>
              <a:rPr sz="3600" spc="-5" dirty="0">
                <a:latin typeface="Arial Narrow"/>
                <a:cs typeface="Arial Narrow"/>
              </a:rPr>
              <a:t>disruption of vessels </a:t>
            </a:r>
            <a:r>
              <a:rPr sz="3600" dirty="0">
                <a:latin typeface="Arial Narrow"/>
                <a:cs typeface="Arial Narrow"/>
              </a:rPr>
              <a:t>,  </a:t>
            </a:r>
            <a:r>
              <a:rPr sz="3600" spc="-5" dirty="0" smtClean="0">
                <a:latin typeface="Arial Narrow"/>
                <a:cs typeface="Arial Narrow"/>
              </a:rPr>
              <a:t>hemorrhage</a:t>
            </a:r>
            <a:r>
              <a:rPr lang="en-US" sz="3600" spc="-5" dirty="0" smtClean="0">
                <a:latin typeface="Arial Narrow"/>
                <a:cs typeface="Arial Narrow"/>
              </a:rPr>
              <a:t> and</a:t>
            </a:r>
            <a:r>
              <a:rPr sz="3600" spc="-5" dirty="0" smtClean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tissue</a:t>
            </a:r>
            <a:r>
              <a:rPr sz="3600" spc="-50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injury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055877"/>
            <a:ext cx="8053705" cy="3647440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355600" indent="-342900" algn="just">
              <a:lnSpc>
                <a:spcPct val="100000"/>
              </a:lnSpc>
              <a:spcBef>
                <a:spcPts val="960"/>
              </a:spcBef>
              <a:buChar char="-"/>
              <a:tabLst>
                <a:tab pos="355600" algn="l"/>
              </a:tabLst>
            </a:pPr>
            <a:r>
              <a:rPr sz="3600" dirty="0">
                <a:latin typeface="Arial Narrow"/>
                <a:cs typeface="Arial Narrow"/>
              </a:rPr>
              <a:t>Blood </a:t>
            </a:r>
            <a:r>
              <a:rPr sz="3600" spc="-5" dirty="0">
                <a:latin typeface="Arial Narrow"/>
                <a:cs typeface="Arial Narrow"/>
              </a:rPr>
              <a:t>can extend into the subarachnoid</a:t>
            </a:r>
            <a:r>
              <a:rPr sz="3600" spc="-15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space</a:t>
            </a:r>
            <a:endParaRPr sz="3600">
              <a:latin typeface="Arial Narrow"/>
              <a:cs typeface="Arial Narrow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865"/>
              </a:spcBef>
              <a:buChar char="-"/>
              <a:tabLst>
                <a:tab pos="355600" algn="l"/>
              </a:tabLst>
            </a:pPr>
            <a:r>
              <a:rPr sz="3600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The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crest of gyri are most susceptible than the  depth of</a:t>
            </a:r>
            <a:r>
              <a:rPr sz="3600" u="heavy" spc="-2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 </a:t>
            </a:r>
            <a:r>
              <a:rPr sz="3600" u="heavy" spc="-5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sulci</a:t>
            </a:r>
            <a:endParaRPr sz="3600">
              <a:latin typeface="Arial Narrow"/>
              <a:cs typeface="Arial Narrow"/>
            </a:endParaRPr>
          </a:p>
          <a:p>
            <a:pPr marL="355600" marR="218440" indent="-342900" algn="just">
              <a:lnSpc>
                <a:spcPct val="100000"/>
              </a:lnSpc>
              <a:spcBef>
                <a:spcPts val="869"/>
              </a:spcBef>
              <a:buChar char="-"/>
              <a:tabLst>
                <a:tab pos="355600" algn="l"/>
              </a:tabLst>
            </a:pPr>
            <a:r>
              <a:rPr sz="3600" dirty="0">
                <a:latin typeface="Arial Narrow"/>
                <a:cs typeface="Arial Narrow"/>
              </a:rPr>
              <a:t>Are </a:t>
            </a:r>
            <a:r>
              <a:rPr sz="3600" spc="-5" dirty="0">
                <a:latin typeface="Arial Narrow"/>
                <a:cs typeface="Arial Narrow"/>
              </a:rPr>
              <a:t>common in </a:t>
            </a:r>
            <a:r>
              <a:rPr sz="3600" dirty="0">
                <a:latin typeface="Arial Narrow"/>
                <a:cs typeface="Arial Narrow"/>
              </a:rPr>
              <a:t>regions </a:t>
            </a:r>
            <a:r>
              <a:rPr sz="3600" spc="-5" dirty="0">
                <a:latin typeface="Arial Narrow"/>
                <a:cs typeface="Arial Narrow"/>
              </a:rPr>
              <a:t>of the brain overlying  </a:t>
            </a:r>
            <a:r>
              <a:rPr sz="3600" dirty="0">
                <a:latin typeface="Arial Narrow"/>
                <a:cs typeface="Arial Narrow"/>
              </a:rPr>
              <a:t>rough </a:t>
            </a:r>
            <a:r>
              <a:rPr sz="3600" spc="-5" dirty="0">
                <a:latin typeface="Arial Narrow"/>
                <a:cs typeface="Arial Narrow"/>
              </a:rPr>
              <a:t>and irregular inner skull surfaces, </a:t>
            </a:r>
            <a:r>
              <a:rPr sz="3600" spc="-10" dirty="0">
                <a:latin typeface="Arial Narrow"/>
                <a:cs typeface="Arial Narrow"/>
              </a:rPr>
              <a:t>such  </a:t>
            </a:r>
            <a:r>
              <a:rPr sz="3600" spc="-5" dirty="0">
                <a:latin typeface="Arial Narrow"/>
                <a:cs typeface="Arial Narrow"/>
              </a:rPr>
              <a:t>as:</a:t>
            </a:r>
            <a:endParaRPr sz="360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7340" y="1131697"/>
            <a:ext cx="8256905" cy="4463401"/>
          </a:xfrm>
          <a:prstGeom prst="rect">
            <a:avLst/>
          </a:prstGeom>
        </p:spPr>
        <p:txBody>
          <a:bodyPr vert="horz" wrap="square" lIns="0" tIns="122555" rIns="0" bIns="0" rtlCol="0">
            <a:spAutoFit/>
          </a:bodyPr>
          <a:lstStyle/>
          <a:p>
            <a:pPr marL="474345" indent="-462280">
              <a:lnSpc>
                <a:spcPct val="100000"/>
              </a:lnSpc>
              <a:spcBef>
                <a:spcPts val="965"/>
              </a:spcBef>
              <a:buSzPct val="88888"/>
              <a:buAutoNum type="alphaLcPeriod"/>
              <a:tabLst>
                <a:tab pos="474345" algn="l"/>
                <a:tab pos="474980" algn="l"/>
              </a:tabLst>
            </a:pPr>
            <a:r>
              <a:rPr sz="360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frontal</a:t>
            </a:r>
            <a:r>
              <a:rPr sz="3600" spc="-2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poles</a:t>
            </a:r>
            <a:endParaRPr sz="3600" dirty="0">
              <a:latin typeface="Arial Narrow"/>
              <a:cs typeface="Arial Narrow"/>
            </a:endParaRPr>
          </a:p>
          <a:p>
            <a:pPr marL="525780" indent="-513715">
              <a:lnSpc>
                <a:spcPct val="100000"/>
              </a:lnSpc>
              <a:spcBef>
                <a:spcPts val="865"/>
              </a:spcBef>
              <a:buAutoNum type="alphaLcPeriod"/>
              <a:tabLst>
                <a:tab pos="525780" algn="l"/>
                <a:tab pos="526415" algn="l"/>
              </a:tabLst>
            </a:pPr>
            <a:r>
              <a:rPr sz="3600" dirty="0">
                <a:latin typeface="Arial Narrow"/>
                <a:cs typeface="Arial Narrow"/>
              </a:rPr>
              <a:t>The </a:t>
            </a:r>
            <a:r>
              <a:rPr sz="3600" spc="-5" dirty="0">
                <a:latin typeface="Arial Narrow"/>
                <a:cs typeface="Arial Narrow"/>
              </a:rPr>
              <a:t>orbital surfaces of the frontal</a:t>
            </a:r>
            <a:r>
              <a:rPr sz="3600" spc="-35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lobes</a:t>
            </a:r>
            <a:endParaRPr sz="3600" dirty="0">
              <a:latin typeface="Arial Narrow"/>
              <a:cs typeface="Arial Narrow"/>
            </a:endParaRPr>
          </a:p>
          <a:p>
            <a:pPr marL="387350" indent="-375285">
              <a:lnSpc>
                <a:spcPct val="100000"/>
              </a:lnSpc>
              <a:spcBef>
                <a:spcPts val="865"/>
              </a:spcBef>
              <a:buAutoNum type="alphaLcPeriod"/>
              <a:tabLst>
                <a:tab pos="387985" algn="l"/>
              </a:tabLst>
            </a:pPr>
            <a:r>
              <a:rPr sz="3600" dirty="0">
                <a:latin typeface="Arial Narrow"/>
                <a:cs typeface="Arial Narrow"/>
              </a:rPr>
              <a:t>And </a:t>
            </a:r>
            <a:r>
              <a:rPr sz="3600" spc="-5" dirty="0">
                <a:latin typeface="Arial Narrow"/>
                <a:cs typeface="Arial Narrow"/>
              </a:rPr>
              <a:t>the temporal lobe</a:t>
            </a:r>
            <a:r>
              <a:rPr sz="3600" spc="-40" dirty="0">
                <a:latin typeface="Arial Narrow"/>
                <a:cs typeface="Arial Narrow"/>
              </a:rPr>
              <a:t> </a:t>
            </a:r>
            <a:r>
              <a:rPr sz="3600" spc="-5" dirty="0">
                <a:latin typeface="Arial Narrow"/>
                <a:cs typeface="Arial Narrow"/>
              </a:rPr>
              <a:t>tips</a:t>
            </a:r>
            <a:endParaRPr sz="3600" dirty="0">
              <a:latin typeface="Arial Narrow"/>
              <a:cs typeface="Arial Narrow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3600" b="1" i="1" u="heavy" dirty="0">
                <a:uFill>
                  <a:solidFill>
                    <a:srgbClr val="000000"/>
                  </a:solidFill>
                </a:uFill>
                <a:latin typeface="Arial Narrow"/>
                <a:cs typeface="Arial Narrow"/>
              </a:rPr>
              <a:t>Note</a:t>
            </a:r>
            <a:endParaRPr sz="3600" dirty="0">
              <a:latin typeface="Arial Narrow"/>
              <a:cs typeface="Arial Narrow"/>
            </a:endParaRPr>
          </a:p>
          <a:p>
            <a:pPr marL="527685" marR="5080" indent="-515620">
              <a:lnSpc>
                <a:spcPct val="100000"/>
              </a:lnSpc>
              <a:spcBef>
                <a:spcPts val="855"/>
              </a:spcBef>
              <a:tabLst>
                <a:tab pos="554990" algn="l"/>
              </a:tabLst>
            </a:pPr>
            <a:r>
              <a:rPr sz="3600" dirty="0">
                <a:latin typeface="Arial Narrow"/>
                <a:cs typeface="Arial Narrow"/>
              </a:rPr>
              <a:t>-		Contusions </a:t>
            </a:r>
            <a:r>
              <a:rPr sz="3600" spc="-5" dirty="0">
                <a:latin typeface="Arial Narrow"/>
                <a:cs typeface="Arial Narrow"/>
              </a:rPr>
              <a:t>are less frequent over the occipital  lobes, brainstem and cerebellum until </a:t>
            </a:r>
            <a:r>
              <a:rPr sz="3600" spc="-10" dirty="0">
                <a:latin typeface="Arial Narrow"/>
                <a:cs typeface="Arial Narrow"/>
              </a:rPr>
              <a:t>these  </a:t>
            </a:r>
            <a:r>
              <a:rPr sz="3600" spc="-5" dirty="0">
                <a:latin typeface="Arial Narrow"/>
                <a:cs typeface="Arial Narrow"/>
              </a:rPr>
              <a:t>sites are adjacent to </a:t>
            </a:r>
            <a:r>
              <a:rPr sz="3600" dirty="0">
                <a:latin typeface="Arial Narrow"/>
                <a:cs typeface="Arial Narrow"/>
              </a:rPr>
              <a:t>a </a:t>
            </a:r>
            <a:r>
              <a:rPr sz="3600" spc="-5" dirty="0">
                <a:latin typeface="Arial Narrow"/>
                <a:cs typeface="Arial Narrow"/>
              </a:rPr>
              <a:t>skull</a:t>
            </a:r>
            <a:r>
              <a:rPr sz="3600" spc="-85" dirty="0">
                <a:latin typeface="Arial Narrow"/>
                <a:cs typeface="Arial Narrow"/>
              </a:rPr>
              <a:t> </a:t>
            </a:r>
            <a:r>
              <a:rPr sz="3600" spc="-5" dirty="0" smtClean="0">
                <a:latin typeface="Arial Narrow"/>
                <a:cs typeface="Arial Narrow"/>
              </a:rPr>
              <a:t>fracture</a:t>
            </a:r>
            <a:r>
              <a:rPr lang="en-US" sz="3600" spc="-5" dirty="0" smtClean="0">
                <a:latin typeface="Arial Narrow"/>
                <a:cs typeface="Arial Narrow"/>
              </a:rPr>
              <a:t>.</a:t>
            </a:r>
            <a:endParaRPr sz="3600" dirty="0">
              <a:latin typeface="Arial Narrow"/>
              <a:cs typeface="Arial Narr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260A3FABA4A04CA8C8F93AF1FDCBA7" ma:contentTypeVersion="2" ma:contentTypeDescription="Create a new document." ma:contentTypeScope="" ma:versionID="f41312c69caf1ffd3d49f2fb3aed95f3">
  <xsd:schema xmlns:xsd="http://www.w3.org/2001/XMLSchema" xmlns:xs="http://www.w3.org/2001/XMLSchema" xmlns:p="http://schemas.microsoft.com/office/2006/metadata/properties" xmlns:ns2="20a449d1-f8ac-4040-aa3d-c83356f31b04" targetNamespace="http://schemas.microsoft.com/office/2006/metadata/properties" ma:root="true" ma:fieldsID="6b6fb25973389350444f2df26890bd63" ns2:_="">
    <xsd:import namespace="20a449d1-f8ac-4040-aa3d-c83356f31b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a449d1-f8ac-4040-aa3d-c83356f31b0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FE703E6-2286-44E4-9C4A-7A5301940C63}"/>
</file>

<file path=customXml/itemProps2.xml><?xml version="1.0" encoding="utf-8"?>
<ds:datastoreItem xmlns:ds="http://schemas.openxmlformats.org/officeDocument/2006/customXml" ds:itemID="{1ABEF156-4F0C-4325-A5DC-9B5C19CBDA7E}"/>
</file>

<file path=customXml/itemProps3.xml><?xml version="1.0" encoding="utf-8"?>
<ds:datastoreItem xmlns:ds="http://schemas.openxmlformats.org/officeDocument/2006/customXml" ds:itemID="{9A7BFBF4-A7B6-419E-B03E-11ED7025B1BF}"/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115</TotalTime>
  <Words>563</Words>
  <Application>Microsoft Office PowerPoint</Application>
  <PresentationFormat>On-screen Show (4:3)</PresentationFormat>
  <Paragraphs>90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Adjacency</vt:lpstr>
      <vt:lpstr>Traumatic vascular disease of the Nervous System</vt:lpstr>
      <vt:lpstr>PowerPoint Presentation</vt:lpstr>
      <vt:lpstr>PowerPoint Presentation</vt:lpstr>
      <vt:lpstr>PowerPoint Presentation</vt:lpstr>
      <vt:lpstr>PowerPoint Presentation</vt:lpstr>
      <vt:lpstr>Complications</vt:lpstr>
      <vt:lpstr>II. Direct parenchymal injuries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Early contusions at orbital gyri of  frontal lobes</vt:lpstr>
      <vt:lpstr>Old contusions</vt:lpstr>
      <vt:lpstr>Contusions: Recent and old</vt:lpstr>
      <vt:lpstr>III. Traumatic vascular injuries</vt:lpstr>
      <vt:lpstr>PowerPoint Presentation</vt:lpstr>
      <vt:lpstr>PowerPoint Presentation</vt:lpstr>
      <vt:lpstr>- Once a vessel is torn, blood accumulating under  arterial pressure can dissect the tightly applied  dura away from the inner skull surface producing  a epidural hematoma that compresses the brain  surface.</vt:lpstr>
      <vt:lpstr>PowerPoint Presentation</vt:lpstr>
      <vt:lpstr>Epidural hematoma</vt:lpstr>
      <vt:lpstr>B. Subdural Hematoma</vt:lpstr>
      <vt:lpstr>Notes:</vt:lpstr>
      <vt:lpstr>PowerPoint Presentation</vt:lpstr>
      <vt:lpstr>PowerPoint Presentation</vt:lpstr>
      <vt:lpstr>PowerPoint Presentation</vt:lpstr>
      <vt:lpstr>Morphology</vt:lpstr>
      <vt:lpstr>PowerPoint Presentation</vt:lpstr>
      <vt:lpstr>PowerPoint Presentation</vt:lpstr>
      <vt:lpstr>PowerPoint Presentation</vt:lpstr>
      <vt:lpstr>Clinically</vt:lpstr>
      <vt:lpstr>- Subdural hematomas typically become manifest  within the first 48 hours after injury. - They are most common over the lateral aspects of  the cerebral hemispheres and may be bilateral. - Symptomatic subdural hematomas are treated by  surgical removal of the blood and associated  reactive tissue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Delo</dc:creator>
  <cp:lastModifiedBy>Toshiba</cp:lastModifiedBy>
  <cp:revision>11</cp:revision>
  <dcterms:created xsi:type="dcterms:W3CDTF">2019-12-03T17:01:52Z</dcterms:created>
  <dcterms:modified xsi:type="dcterms:W3CDTF">2020-12-27T09:23:06Z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2015-03-15T00:00:00Z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2019-12-03T00:00:00Z</vt:filetime>
  </property>
  <property fmtid="{D5CDD505-2E9C-101B-9397-08002B2CF9AE}" pid="5" name="ContentTypeId">
    <vt:lpwstr>0x0101005D260A3FABA4A04CA8C8F93AF1FDCBA7</vt:lpwstr>
  </property>
</Properties>
</file>