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6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viewProps" Target="viewProp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theme" Target="theme/theme1.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presProps" Target="presProps.xml" /><Relationship Id="rId9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A4E7AA-0089-4180-84E1-2F373B0782C7}"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8503-B02F-49A4-AE41-5EF01A8FEE99}" type="slidenum">
              <a:rPr lang="en-US" smtClean="0"/>
              <a:pPr/>
              <a:t>‹#›</a:t>
            </a:fld>
            <a:endParaRPr lang="en-US"/>
          </a:p>
        </p:txBody>
      </p:sp>
    </p:spTree>
    <p:extLst>
      <p:ext uri="{BB962C8B-B14F-4D97-AF65-F5344CB8AC3E}">
        <p14:creationId xmlns:p14="http://schemas.microsoft.com/office/powerpoint/2010/main" val="423130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A4E7AA-0089-4180-84E1-2F373B0782C7}"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8503-B02F-49A4-AE41-5EF01A8FEE99}" type="slidenum">
              <a:rPr lang="en-US" smtClean="0"/>
              <a:pPr/>
              <a:t>‹#›</a:t>
            </a:fld>
            <a:endParaRPr lang="en-US"/>
          </a:p>
        </p:txBody>
      </p:sp>
    </p:spTree>
    <p:extLst>
      <p:ext uri="{BB962C8B-B14F-4D97-AF65-F5344CB8AC3E}">
        <p14:creationId xmlns:p14="http://schemas.microsoft.com/office/powerpoint/2010/main" val="15724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A4E7AA-0089-4180-84E1-2F373B0782C7}"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8503-B02F-49A4-AE41-5EF01A8FEE99}" type="slidenum">
              <a:rPr lang="en-US" smtClean="0"/>
              <a:pPr/>
              <a:t>‹#›</a:t>
            </a:fld>
            <a:endParaRPr lang="en-US"/>
          </a:p>
        </p:txBody>
      </p:sp>
    </p:spTree>
    <p:extLst>
      <p:ext uri="{BB962C8B-B14F-4D97-AF65-F5344CB8AC3E}">
        <p14:creationId xmlns:p14="http://schemas.microsoft.com/office/powerpoint/2010/main" val="52316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A4E7AA-0089-4180-84E1-2F373B0782C7}"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8503-B02F-49A4-AE41-5EF01A8FEE99}" type="slidenum">
              <a:rPr lang="en-US" smtClean="0"/>
              <a:pPr/>
              <a:t>‹#›</a:t>
            </a:fld>
            <a:endParaRPr lang="en-US"/>
          </a:p>
        </p:txBody>
      </p:sp>
    </p:spTree>
    <p:extLst>
      <p:ext uri="{BB962C8B-B14F-4D97-AF65-F5344CB8AC3E}">
        <p14:creationId xmlns:p14="http://schemas.microsoft.com/office/powerpoint/2010/main" val="70441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A4E7AA-0089-4180-84E1-2F373B0782C7}"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8503-B02F-49A4-AE41-5EF01A8FEE99}" type="slidenum">
              <a:rPr lang="en-US" smtClean="0"/>
              <a:pPr/>
              <a:t>‹#›</a:t>
            </a:fld>
            <a:endParaRPr lang="en-US"/>
          </a:p>
        </p:txBody>
      </p:sp>
    </p:spTree>
    <p:extLst>
      <p:ext uri="{BB962C8B-B14F-4D97-AF65-F5344CB8AC3E}">
        <p14:creationId xmlns:p14="http://schemas.microsoft.com/office/powerpoint/2010/main" val="332378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A4E7AA-0089-4180-84E1-2F373B0782C7}"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88503-B02F-49A4-AE41-5EF01A8FEE99}" type="slidenum">
              <a:rPr lang="en-US" smtClean="0"/>
              <a:pPr/>
              <a:t>‹#›</a:t>
            </a:fld>
            <a:endParaRPr lang="en-US"/>
          </a:p>
        </p:txBody>
      </p:sp>
    </p:spTree>
    <p:extLst>
      <p:ext uri="{BB962C8B-B14F-4D97-AF65-F5344CB8AC3E}">
        <p14:creationId xmlns:p14="http://schemas.microsoft.com/office/powerpoint/2010/main" val="421882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A4E7AA-0089-4180-84E1-2F373B0782C7}"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88503-B02F-49A4-AE41-5EF01A8FEE99}" type="slidenum">
              <a:rPr lang="en-US" smtClean="0"/>
              <a:pPr/>
              <a:t>‹#›</a:t>
            </a:fld>
            <a:endParaRPr lang="en-US"/>
          </a:p>
        </p:txBody>
      </p:sp>
    </p:spTree>
    <p:extLst>
      <p:ext uri="{BB962C8B-B14F-4D97-AF65-F5344CB8AC3E}">
        <p14:creationId xmlns:p14="http://schemas.microsoft.com/office/powerpoint/2010/main" val="6411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A4E7AA-0089-4180-84E1-2F373B0782C7}"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88503-B02F-49A4-AE41-5EF01A8FEE99}" type="slidenum">
              <a:rPr lang="en-US" smtClean="0"/>
              <a:pPr/>
              <a:t>‹#›</a:t>
            </a:fld>
            <a:endParaRPr lang="en-US"/>
          </a:p>
        </p:txBody>
      </p:sp>
    </p:spTree>
    <p:extLst>
      <p:ext uri="{BB962C8B-B14F-4D97-AF65-F5344CB8AC3E}">
        <p14:creationId xmlns:p14="http://schemas.microsoft.com/office/powerpoint/2010/main" val="49807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4E7AA-0089-4180-84E1-2F373B0782C7}"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88503-B02F-49A4-AE41-5EF01A8FEE99}" type="slidenum">
              <a:rPr lang="en-US" smtClean="0"/>
              <a:pPr/>
              <a:t>‹#›</a:t>
            </a:fld>
            <a:endParaRPr lang="en-US"/>
          </a:p>
        </p:txBody>
      </p:sp>
    </p:spTree>
    <p:extLst>
      <p:ext uri="{BB962C8B-B14F-4D97-AF65-F5344CB8AC3E}">
        <p14:creationId xmlns:p14="http://schemas.microsoft.com/office/powerpoint/2010/main" val="137539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4E7AA-0089-4180-84E1-2F373B0782C7}"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88503-B02F-49A4-AE41-5EF01A8FEE99}" type="slidenum">
              <a:rPr lang="en-US" smtClean="0"/>
              <a:pPr/>
              <a:t>‹#›</a:t>
            </a:fld>
            <a:endParaRPr lang="en-US"/>
          </a:p>
        </p:txBody>
      </p:sp>
    </p:spTree>
    <p:extLst>
      <p:ext uri="{BB962C8B-B14F-4D97-AF65-F5344CB8AC3E}">
        <p14:creationId xmlns:p14="http://schemas.microsoft.com/office/powerpoint/2010/main" val="372619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4E7AA-0089-4180-84E1-2F373B0782C7}"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88503-B02F-49A4-AE41-5EF01A8FEE99}" type="slidenum">
              <a:rPr lang="en-US" smtClean="0"/>
              <a:pPr/>
              <a:t>‹#›</a:t>
            </a:fld>
            <a:endParaRPr lang="en-US"/>
          </a:p>
        </p:txBody>
      </p:sp>
    </p:spTree>
    <p:extLst>
      <p:ext uri="{BB962C8B-B14F-4D97-AF65-F5344CB8AC3E}">
        <p14:creationId xmlns:p14="http://schemas.microsoft.com/office/powerpoint/2010/main" val="262499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4E7AA-0089-4180-84E1-2F373B0782C7}" type="datetimeFigureOut">
              <a:rPr lang="en-US" smtClean="0"/>
              <a:pPr/>
              <a:t>3/29/2023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88503-B02F-49A4-AE41-5EF01A8FEE99}" type="slidenum">
              <a:rPr lang="en-US" smtClean="0"/>
              <a:pPr/>
              <a:t>‹#›</a:t>
            </a:fld>
            <a:endParaRPr lang="en-US"/>
          </a:p>
        </p:txBody>
      </p:sp>
    </p:spTree>
    <p:extLst>
      <p:ext uri="{BB962C8B-B14F-4D97-AF65-F5344CB8AC3E}">
        <p14:creationId xmlns:p14="http://schemas.microsoft.com/office/powerpoint/2010/main" val="1566186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5.emf" /><Relationship Id="rId2" Type="http://schemas.openxmlformats.org/officeDocument/2006/relationships/image" Target="../media/image4.emf"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7.emf" /><Relationship Id="rId2" Type="http://schemas.openxmlformats.org/officeDocument/2006/relationships/image" Target="../media/image6.emf"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jI6eiI-qHgAhXMDewKHbLfA1EQjB16BAgBEAQ&amp;url=http://www.gastro.com.cy/index.php/en/diseases-en/20-esophagus-en/77-achalasia-en&amp;psig=AOvVaw2sYJ5hybxghaUJO4eF1vdQ&amp;ust=1549365348827915" TargetMode="External" /><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6.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jq3bySs6TgAhXJzKQKHUgGAQYQjB16BAgBEAQ&amp;url=http://medpics.ucsd.edu/index.cfm?curpage=image&amp;course=path&amp;mode=browse&amp;lesson=21&amp;img=206&amp;psig=AOvVaw0jzoImwgDHVluxqUsFpSnF&amp;ust=1549449445525499" TargetMode="External" /><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6.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hyperlink" Target="http://www.researchintoasthma.com/7-random-facts-about-liver-cirrhosis.html" TargetMode="External" /><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jEsoqutaTgAhVKzaQKHXpOD90QjB16BAgBEAQ&amp;url=https://healthjade.com/mallory-weiss-syndrome/&amp;psig=AOvVaw1YItT-q1RzSoMSSxmq1wQX&amp;ust=1549450039210260" TargetMode="External" /><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3" Type="http://schemas.openxmlformats.org/officeDocument/2006/relationships/hyperlink" Target="http://www.pinterest.com/pin/374291419013418659/" TargetMode="External" /><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3" Type="http://schemas.openxmlformats.org/officeDocument/2006/relationships/hyperlink" Target="http://www.researchgate.net/publication/285369734_Esop" TargetMode="External" /><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iF69TVvqTgAhVNsKQKHWHvA-sQjB16BAgBEAQ&amp;url=https://www.semanticscholar.org/paper/A-Case-of-Herpes-Simplex-Virus-Esophagitis-Takeuchi-Maeda/1421fe6efad5718f8dda52c3e8cd4f5d9ee358f8&amp;psig=AOvVaw2fJvVn9urgl5DVOgVQParW&amp;ust=1549452535337264" TargetMode="External" /><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7.xml" /><Relationship Id="rId4" Type="http://schemas.openxmlformats.org/officeDocument/2006/relationships/hyperlink" Target="https://www.google.com/url?sa=i&amp;source=images&amp;cd&amp;cad=rja&amp;uact=8&amp;ved=2ahUKEwiljNaHxKTgAhXysaQKHe51C8MQjB16BAgBEAQ&amp;url=https://www.nature.com/gimo/contents/pt1/fig_tab/gimo44_F1.html&amp;psig=AOvVaw2hN9StixfdZ6CoU4v_G1Lw&amp;ust=1549453933275768" TargetMode="Externa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4.xml" /></Relationships>
</file>

<file path=ppt/slides/_rels/slide71.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iuk_2y06TgAhVS6KQKHfOgAN8QjB16BAgBEAQ&amp;url=https://www.gastroconsa.com/patient-education/barretts-esophagus/&amp;psig=AOvVaw0pw-4jjxKCT9u0JdYSpmNe&amp;ust=1549458093488257" TargetMode="External" /><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72.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73.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ih3__Y06TgAhXS_KQKHcX1C38QjB16BAgBEAQ&amp;url=https://www.wjgnet.com/1007-9327/full/v16/i45/5669.htm&amp;psig=AOvVaw0pw-4jjxKCT9u0JdYSpmNe&amp;ust=1549458093488257" TargetMode="External" /><Relationship Id="rId2" Type="http://schemas.openxmlformats.org/officeDocument/2006/relationships/image" Target="../media/image32.jpeg" /><Relationship Id="rId1" Type="http://schemas.openxmlformats.org/officeDocument/2006/relationships/slideLayout" Target="../slideLayouts/slideLayout7.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33.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image" Target="../media/image35.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990600"/>
            <a:ext cx="7848600" cy="2247900"/>
          </a:xfrm>
          <a:ln>
            <a:solidFill>
              <a:schemeClr val="tx1"/>
            </a:solidFill>
          </a:ln>
        </p:spPr>
        <p:txBody>
          <a:bodyPr>
            <a:normAutofit/>
          </a:bodyPr>
          <a:lstStyle/>
          <a:p>
            <a:r>
              <a:rPr lang="en-US" dirty="0"/>
              <a:t>DISEASE OF THE ORAL CAVITY AND ESOPHAGUS</a:t>
            </a:r>
          </a:p>
        </p:txBody>
      </p:sp>
      <p:sp>
        <p:nvSpPr>
          <p:cNvPr id="3" name="Subtitle 2"/>
          <p:cNvSpPr>
            <a:spLocks noGrp="1"/>
          </p:cNvSpPr>
          <p:nvPr>
            <p:ph type="subTitle" idx="1"/>
          </p:nvPr>
        </p:nvSpPr>
        <p:spPr>
          <a:xfrm>
            <a:off x="3063638" y="3489723"/>
            <a:ext cx="5143500" cy="1318555"/>
          </a:xfrm>
        </p:spPr>
        <p:txBody>
          <a:bodyPr>
            <a:normAutofit fontScale="92500" lnSpcReduction="20000"/>
          </a:bodyPr>
          <a:lstStyle/>
          <a:p>
            <a:r>
              <a:rPr lang="en" sz="2100" b="1" dirty="0"/>
              <a:t>Dr. Omar Hamdan</a:t>
            </a:r>
          </a:p>
          <a:p>
            <a:r>
              <a:rPr lang="en-US" b="1" dirty="0"/>
              <a:t>Gastrointestinal and liver pathologist</a:t>
            </a:r>
            <a:br>
              <a:rPr lang="en" b="1" dirty="0"/>
            </a:br>
            <a:r>
              <a:rPr lang="en" sz="2100" dirty="0"/>
              <a:t>Mutah University</a:t>
            </a:r>
            <a:br>
              <a:rPr lang="en" sz="2100" dirty="0"/>
            </a:br>
            <a:r>
              <a:rPr lang="en-US" sz="2100" dirty="0"/>
              <a:t>S</a:t>
            </a:r>
            <a:r>
              <a:rPr lang="en" sz="2100" dirty="0"/>
              <a:t>chool of Medicine-</a:t>
            </a:r>
            <a:r>
              <a:rPr lang="en-US" sz="2100" dirty="0"/>
              <a:t>Pathology </a:t>
            </a:r>
            <a:r>
              <a:rPr lang="en" sz="2100" dirty="0"/>
              <a:t>Department</a:t>
            </a:r>
            <a:br>
              <a:rPr lang="en" sz="2100" dirty="0"/>
            </a:br>
            <a:r>
              <a:rPr lang="en-US" sz="2100" dirty="0"/>
              <a:t>U</a:t>
            </a:r>
            <a:r>
              <a:rPr lang="en" sz="2100" dirty="0"/>
              <a:t>ndergraduate Lectures 2023</a:t>
            </a:r>
            <a:endParaRPr lang="en-US" sz="2100" dirty="0"/>
          </a:p>
          <a:p>
            <a:endParaRPr lang="en" sz="2100" b="1" dirty="0"/>
          </a:p>
        </p:txBody>
      </p:sp>
      <p:pic>
        <p:nvPicPr>
          <p:cNvPr id="4" name="Picture 3"/>
          <p:cNvPicPr>
            <a:picLocks noChangeAspect="1"/>
          </p:cNvPicPr>
          <p:nvPr/>
        </p:nvPicPr>
        <p:blipFill rotWithShape="1">
          <a:blip r:embed="rId2"/>
          <a:srcRect l="53620" t="35615" r="19515" b="22573"/>
          <a:stretch/>
        </p:blipFill>
        <p:spPr>
          <a:xfrm>
            <a:off x="8450240" y="4148999"/>
            <a:ext cx="1560963" cy="1612142"/>
          </a:xfrm>
          <a:prstGeom prst="rect">
            <a:avLst/>
          </a:prstGeom>
        </p:spPr>
      </p:pic>
    </p:spTree>
    <p:extLst>
      <p:ext uri="{BB962C8B-B14F-4D97-AF65-F5344CB8AC3E}">
        <p14:creationId xmlns:p14="http://schemas.microsoft.com/office/powerpoint/2010/main" val="889227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2600" y="533400"/>
            <a:ext cx="8699054" cy="5715000"/>
          </a:xfrm>
          <a:prstGeom prst="rect">
            <a:avLst/>
          </a:prstGeom>
        </p:spPr>
      </p:pic>
    </p:spTree>
    <p:extLst>
      <p:ext uri="{BB962C8B-B14F-4D97-AF65-F5344CB8AC3E}">
        <p14:creationId xmlns:p14="http://schemas.microsoft.com/office/powerpoint/2010/main" val="2479265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Leukoplakia and Erythroplakia</a:t>
            </a:r>
          </a:p>
        </p:txBody>
      </p:sp>
      <p:sp>
        <p:nvSpPr>
          <p:cNvPr id="3" name="Content Placeholder 2"/>
          <p:cNvSpPr>
            <a:spLocks noGrp="1"/>
          </p:cNvSpPr>
          <p:nvPr>
            <p:ph idx="1"/>
          </p:nvPr>
        </p:nvSpPr>
        <p:spPr/>
        <p:txBody>
          <a:bodyPr>
            <a:normAutofit fontScale="70000" lnSpcReduction="20000"/>
          </a:bodyPr>
          <a:lstStyle/>
          <a:p>
            <a:r>
              <a:rPr lang="en-US" b="1" dirty="0">
                <a:solidFill>
                  <a:srgbClr val="FF0000"/>
                </a:solidFill>
              </a:rPr>
              <a:t>Leukoplakia: </a:t>
            </a:r>
            <a:r>
              <a:rPr lang="en-US" dirty="0"/>
              <a:t>is defined by the WHO as “a white patch or plaque that cannot be scraped off and cannot be characterized clinically or pathologically as any other disease.” </a:t>
            </a:r>
          </a:p>
          <a:p>
            <a:r>
              <a:rPr lang="en-US" dirty="0"/>
              <a:t>This description is reserved for lesions that arise in the oral cavity in the absence of any known cause. white patches caused by obvious irritation or entities such as lichen planus and candidiasis are not considered leukoplakia. </a:t>
            </a:r>
          </a:p>
          <a:p>
            <a:r>
              <a:rPr lang="en-US" dirty="0"/>
              <a:t>3% of population has leukoplakic lesions, of which 5% to 25% are </a:t>
            </a:r>
            <a:r>
              <a:rPr lang="en-US" dirty="0" err="1"/>
              <a:t>dsyplastic</a:t>
            </a:r>
            <a:r>
              <a:rPr lang="en-US" dirty="0"/>
              <a:t> and at risk for progression to squamous cell carcinoma. </a:t>
            </a:r>
          </a:p>
          <a:p>
            <a:r>
              <a:rPr lang="en-US" dirty="0"/>
              <a:t>all </a:t>
            </a:r>
            <a:r>
              <a:rPr lang="en-US" dirty="0" err="1"/>
              <a:t>leukoplakias</a:t>
            </a:r>
            <a:r>
              <a:rPr lang="en-US" dirty="0"/>
              <a:t> must be considered precancerous until otherwise proven by histology. </a:t>
            </a:r>
          </a:p>
          <a:p>
            <a:r>
              <a:rPr lang="en-US" b="1" dirty="0">
                <a:solidFill>
                  <a:srgbClr val="FF0000"/>
                </a:solidFill>
              </a:rPr>
              <a:t>Erythroplakia</a:t>
            </a:r>
            <a:r>
              <a:rPr lang="en-US" i="1" dirty="0"/>
              <a:t>: </a:t>
            </a:r>
            <a:r>
              <a:rPr lang="en-US" dirty="0"/>
              <a:t>is a red, velvety, eroded lesion flat or slightly depressed relative to the surrounding mucosa. Less common, much greater risk for malignant transformation than leukoplakia. </a:t>
            </a:r>
          </a:p>
          <a:p>
            <a:r>
              <a:rPr lang="en-US" dirty="0"/>
              <a:t>both typically affect adults between 40 and 70 years of age, with a 2:1 male predominance. </a:t>
            </a:r>
          </a:p>
          <a:p>
            <a:r>
              <a:rPr lang="en-US" dirty="0"/>
              <a:t>etiology is multifactorial, tobacco use (cigarettes, pipes, cigars, and chewing tobacco) is the most common risk factor for leukoplakia and </a:t>
            </a:r>
            <a:r>
              <a:rPr lang="en-US" dirty="0" err="1"/>
              <a:t>erythroplakia</a:t>
            </a:r>
            <a:r>
              <a:rPr lang="en-US" dirty="0"/>
              <a:t>.</a:t>
            </a:r>
          </a:p>
        </p:txBody>
      </p:sp>
    </p:spTree>
    <p:extLst>
      <p:ext uri="{BB962C8B-B14F-4D97-AF65-F5344CB8AC3E}">
        <p14:creationId xmlns:p14="http://schemas.microsoft.com/office/powerpoint/2010/main" val="99774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Leukoplakia and Erythroplakia</a:t>
            </a:r>
          </a:p>
        </p:txBody>
      </p:sp>
      <p:sp>
        <p:nvSpPr>
          <p:cNvPr id="3" name="Content Placeholder 2"/>
          <p:cNvSpPr>
            <a:spLocks noGrp="1"/>
          </p:cNvSpPr>
          <p:nvPr>
            <p:ph idx="1"/>
          </p:nvPr>
        </p:nvSpPr>
        <p:spPr/>
        <p:txBody>
          <a:bodyPr>
            <a:normAutofit/>
          </a:bodyPr>
          <a:lstStyle/>
          <a:p>
            <a:r>
              <a:rPr lang="en-US" b="1" dirty="0"/>
              <a:t>histologic examination</a:t>
            </a:r>
            <a:r>
              <a:rPr lang="en-US" dirty="0"/>
              <a:t>:</a:t>
            </a:r>
            <a:r>
              <a:rPr lang="en-US" sz="2400" dirty="0"/>
              <a:t> leukoplakia and </a:t>
            </a:r>
            <a:r>
              <a:rPr lang="en-US" sz="2400" dirty="0" err="1"/>
              <a:t>erythroplakia</a:t>
            </a:r>
            <a:r>
              <a:rPr lang="en-US" sz="2400" dirty="0"/>
              <a:t> show a spectrum of epithelial changes ranging from hyperkeratosis overlying a thickened, </a:t>
            </a:r>
            <a:r>
              <a:rPr lang="en-US" sz="2400" dirty="0" err="1"/>
              <a:t>acanthotic</a:t>
            </a:r>
            <a:r>
              <a:rPr lang="en-US" sz="2400" dirty="0"/>
              <a:t> but orderly mucosal epithelium to lesions with markedly dysplastic changes sometimes merging into carcinoma in situ. </a:t>
            </a:r>
          </a:p>
          <a:p>
            <a:r>
              <a:rPr lang="en-US" sz="2400" dirty="0"/>
              <a:t>The most severe dysplastic changes are associated with </a:t>
            </a:r>
            <a:r>
              <a:rPr lang="en-US" sz="2400" dirty="0" err="1"/>
              <a:t>erythroplakia</a:t>
            </a:r>
            <a:r>
              <a:rPr lang="en-US" sz="2400" dirty="0"/>
              <a:t>, and more than 50% of these cases undergo malignant transformation. With increasing dysplasia and anaplasia, a subjacent inflammatory cell infiltrate of lymphocytes and macrophages is often present</a:t>
            </a:r>
            <a:r>
              <a:rPr lang="en-US" dirty="0"/>
              <a:t>.</a:t>
            </a:r>
          </a:p>
        </p:txBody>
      </p:sp>
    </p:spTree>
    <p:extLst>
      <p:ext uri="{BB962C8B-B14F-4D97-AF65-F5344CB8AC3E}">
        <p14:creationId xmlns:p14="http://schemas.microsoft.com/office/powerpoint/2010/main" val="128024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1559" y="1061773"/>
            <a:ext cx="4306674" cy="4759850"/>
          </a:xfrm>
          <a:prstGeom prst="rect">
            <a:avLst/>
          </a:prstGeom>
        </p:spPr>
      </p:pic>
      <p:pic>
        <p:nvPicPr>
          <p:cNvPr id="5" name="Picture 4"/>
          <p:cNvPicPr>
            <a:picLocks noChangeAspect="1"/>
          </p:cNvPicPr>
          <p:nvPr/>
        </p:nvPicPr>
        <p:blipFill>
          <a:blip r:embed="rId3"/>
          <a:stretch>
            <a:fillRect/>
          </a:stretch>
        </p:blipFill>
        <p:spPr>
          <a:xfrm>
            <a:off x="6191535" y="1061773"/>
            <a:ext cx="4299044" cy="4759850"/>
          </a:xfrm>
          <a:prstGeom prst="rect">
            <a:avLst/>
          </a:prstGeom>
        </p:spPr>
      </p:pic>
    </p:spTree>
    <p:extLst>
      <p:ext uri="{BB962C8B-B14F-4D97-AF65-F5344CB8AC3E}">
        <p14:creationId xmlns:p14="http://schemas.microsoft.com/office/powerpoint/2010/main" val="2377139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Squamous Cell Carcinoma</a:t>
            </a:r>
          </a:p>
        </p:txBody>
      </p:sp>
      <p:sp>
        <p:nvSpPr>
          <p:cNvPr id="3" name="Content Placeholder 2"/>
          <p:cNvSpPr>
            <a:spLocks noGrp="1"/>
          </p:cNvSpPr>
          <p:nvPr>
            <p:ph idx="1"/>
          </p:nvPr>
        </p:nvSpPr>
        <p:spPr/>
        <p:txBody>
          <a:bodyPr>
            <a:normAutofit/>
          </a:bodyPr>
          <a:lstStyle/>
          <a:p>
            <a:r>
              <a:rPr lang="en-US" sz="2400" dirty="0"/>
              <a:t>Cancers of the oral cavity</a:t>
            </a:r>
          </a:p>
          <a:p>
            <a:pPr marL="514350" indent="-514350">
              <a:buFont typeface="+mj-lt"/>
              <a:buAutoNum type="arabicPeriod"/>
            </a:pPr>
            <a:r>
              <a:rPr lang="en-US" sz="2400" dirty="0"/>
              <a:t>95% squamous cell carcinomas (SCC)</a:t>
            </a:r>
          </a:p>
          <a:p>
            <a:pPr marL="514350" indent="-514350">
              <a:buFont typeface="+mj-lt"/>
              <a:buAutoNum type="arabicPeriod"/>
            </a:pPr>
            <a:r>
              <a:rPr lang="en-US" sz="2400" dirty="0"/>
              <a:t>5 % adenocarcinomas of salivary glands. </a:t>
            </a:r>
          </a:p>
          <a:p>
            <a:r>
              <a:rPr lang="en-US" sz="2400" dirty="0"/>
              <a:t>Squamous cell carcinoma:</a:t>
            </a:r>
          </a:p>
          <a:p>
            <a:pPr marL="0" indent="0">
              <a:buNone/>
            </a:pPr>
            <a:r>
              <a:rPr lang="en-US" sz="2400" dirty="0"/>
              <a:t>aggressive epithelial, sixth most common world wide overall survival rate less than 50%.</a:t>
            </a:r>
          </a:p>
        </p:txBody>
      </p:sp>
    </p:spTree>
    <p:extLst>
      <p:ext uri="{BB962C8B-B14F-4D97-AF65-F5344CB8AC3E}">
        <p14:creationId xmlns:p14="http://schemas.microsoft.com/office/powerpoint/2010/main" val="3465899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p>
        </p:txBody>
      </p:sp>
      <p:sp>
        <p:nvSpPr>
          <p:cNvPr id="3" name="Content Placeholder 2"/>
          <p:cNvSpPr>
            <a:spLocks noGrp="1"/>
          </p:cNvSpPr>
          <p:nvPr>
            <p:ph idx="1"/>
          </p:nvPr>
        </p:nvSpPr>
        <p:spPr/>
        <p:txBody>
          <a:bodyPr>
            <a:normAutofit/>
          </a:bodyPr>
          <a:lstStyle/>
          <a:p>
            <a:r>
              <a:rPr lang="en-US" b="1" dirty="0"/>
              <a:t>Squamous cancers of the oropharynx arise through two distinct pathogenic pathways, one involving exposure to carcinogens, and the other related to infection with high risk variants of human papilloma virus (HPV). </a:t>
            </a:r>
            <a:r>
              <a:rPr lang="en-US" dirty="0"/>
              <a:t>Carcinogen exposure mainly stems from chronic alcohol and tobacco (both smoked and chewed) use.</a:t>
            </a:r>
          </a:p>
          <a:p>
            <a:r>
              <a:rPr lang="en-US" dirty="0"/>
              <a:t> These mutations </a:t>
            </a:r>
            <a:r>
              <a:rPr lang="en-US" i="1" dirty="0"/>
              <a:t>TP53 </a:t>
            </a:r>
            <a:r>
              <a:rPr lang="en-US" dirty="0"/>
              <a:t>and genes that regulate cell proliferation, such as </a:t>
            </a:r>
            <a:r>
              <a:rPr lang="en-US" i="1" dirty="0"/>
              <a:t>RAS. </a:t>
            </a:r>
            <a:r>
              <a:rPr lang="en-US" dirty="0"/>
              <a:t>The HPV-related tumors tend to occur in the tonsillar crypts or the base of the tongue and harbor oncogenic “high-risk” subtypes, particularly HPV-16. These tumors carry far fewer mutations than those associated with tobacco exposure and often overexpress p16.</a:t>
            </a:r>
          </a:p>
        </p:txBody>
      </p:sp>
    </p:spTree>
    <p:extLst>
      <p:ext uri="{BB962C8B-B14F-4D97-AF65-F5344CB8AC3E}">
        <p14:creationId xmlns:p14="http://schemas.microsoft.com/office/powerpoint/2010/main" val="128396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p>
        </p:txBody>
      </p:sp>
      <p:sp>
        <p:nvSpPr>
          <p:cNvPr id="3" name="Content Placeholder 2"/>
          <p:cNvSpPr>
            <a:spLocks noGrp="1"/>
          </p:cNvSpPr>
          <p:nvPr>
            <p:ph idx="1"/>
          </p:nvPr>
        </p:nvSpPr>
        <p:spPr/>
        <p:txBody>
          <a:bodyPr>
            <a:normAutofit/>
          </a:bodyPr>
          <a:lstStyle/>
          <a:p>
            <a:r>
              <a:rPr lang="en-US" dirty="0"/>
              <a:t>The prognosis for patients with HPV-positive tumors is better than for those with HPV-negative tumors. </a:t>
            </a:r>
          </a:p>
          <a:p>
            <a:r>
              <a:rPr lang="en-US" dirty="0"/>
              <a:t>The HPV vaccine, which is protective against cervical cancer, offers hope to limit the increasing frequency of HPV-associated oropharyngeal SCC.</a:t>
            </a:r>
          </a:p>
          <a:p>
            <a:r>
              <a:rPr lang="en-US" dirty="0"/>
              <a:t>The incidence of oral cavity SCC (particularly in the tongue) has been on the </a:t>
            </a:r>
            <a:r>
              <a:rPr lang="en-US" dirty="0">
                <a:solidFill>
                  <a:srgbClr val="FF0000"/>
                </a:solidFill>
              </a:rPr>
              <a:t>rise</a:t>
            </a:r>
            <a:r>
              <a:rPr lang="en-US" dirty="0"/>
              <a:t> in individuals </a:t>
            </a:r>
            <a:r>
              <a:rPr lang="en-US" dirty="0">
                <a:solidFill>
                  <a:srgbClr val="FF0000"/>
                </a:solidFill>
              </a:rPr>
              <a:t>younger than 40 </a:t>
            </a:r>
            <a:r>
              <a:rPr lang="en-US" dirty="0"/>
              <a:t>years of age who have </a:t>
            </a:r>
            <a:r>
              <a:rPr lang="en-US" dirty="0">
                <a:solidFill>
                  <a:srgbClr val="FF0000"/>
                </a:solidFill>
              </a:rPr>
              <a:t>no known risk factors</a:t>
            </a:r>
            <a:r>
              <a:rPr lang="en-US" dirty="0"/>
              <a:t>. The pathogenesis in this group of patients, who are nonsmokers and are not infected with HPV, is unknown</a:t>
            </a:r>
          </a:p>
        </p:txBody>
      </p:sp>
    </p:spTree>
    <p:extLst>
      <p:ext uri="{BB962C8B-B14F-4D97-AF65-F5344CB8AC3E}">
        <p14:creationId xmlns:p14="http://schemas.microsoft.com/office/powerpoint/2010/main" val="205882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5804" y="1031261"/>
            <a:ext cx="4306674" cy="4831307"/>
          </a:xfrm>
          <a:prstGeom prst="rect">
            <a:avLst/>
          </a:prstGeom>
        </p:spPr>
      </p:pic>
      <p:pic>
        <p:nvPicPr>
          <p:cNvPr id="5" name="Picture 4"/>
          <p:cNvPicPr>
            <a:picLocks noChangeAspect="1"/>
          </p:cNvPicPr>
          <p:nvPr/>
        </p:nvPicPr>
        <p:blipFill>
          <a:blip r:embed="rId3"/>
          <a:stretch>
            <a:fillRect/>
          </a:stretch>
        </p:blipFill>
        <p:spPr>
          <a:xfrm>
            <a:off x="6347678" y="1031259"/>
            <a:ext cx="4204316" cy="4831308"/>
          </a:xfrm>
          <a:prstGeom prst="rect">
            <a:avLst/>
          </a:prstGeom>
        </p:spPr>
      </p:pic>
    </p:spTree>
    <p:extLst>
      <p:ext uri="{BB962C8B-B14F-4D97-AF65-F5344CB8AC3E}">
        <p14:creationId xmlns:p14="http://schemas.microsoft.com/office/powerpoint/2010/main" val="121750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of salivary glands</a:t>
            </a:r>
          </a:p>
        </p:txBody>
      </p:sp>
      <p:sp>
        <p:nvSpPr>
          <p:cNvPr id="3" name="Content Placeholder 2"/>
          <p:cNvSpPr>
            <a:spLocks noGrp="1"/>
          </p:cNvSpPr>
          <p:nvPr>
            <p:ph idx="1"/>
          </p:nvPr>
        </p:nvSpPr>
        <p:spPr/>
        <p:txBody>
          <a:bodyPr/>
          <a:lstStyle/>
          <a:p>
            <a:pPr marL="0" indent="0">
              <a:buNone/>
            </a:pPr>
            <a:r>
              <a:rPr lang="en-US" b="1" dirty="0">
                <a:solidFill>
                  <a:srgbClr val="FF0000"/>
                </a:solidFill>
              </a:rPr>
              <a:t>• Sialadenitis </a:t>
            </a:r>
            <a:r>
              <a:rPr lang="en-US" dirty="0"/>
              <a:t>(inflammation of the salivary glands) can be caused by trauma, infection (such as mumps), or an autoimmune reaction.</a:t>
            </a:r>
          </a:p>
          <a:p>
            <a:pPr marL="0" indent="0">
              <a:buNone/>
            </a:pPr>
            <a:r>
              <a:rPr lang="en-US" dirty="0"/>
              <a:t>• </a:t>
            </a:r>
            <a:r>
              <a:rPr lang="en-US" b="1" dirty="0">
                <a:solidFill>
                  <a:srgbClr val="FF0000"/>
                </a:solidFill>
              </a:rPr>
              <a:t>Pleomorphic adenoma </a:t>
            </a:r>
            <a:r>
              <a:rPr lang="en-US" dirty="0"/>
              <a:t>is a slow-growing neoplasm composed of a heterogeneous mixture of epithelial and mesenchymal cells. It is typically benign.</a:t>
            </a:r>
          </a:p>
          <a:p>
            <a:pPr marL="0" indent="0">
              <a:buNone/>
            </a:pPr>
            <a:r>
              <a:rPr lang="en-US" dirty="0"/>
              <a:t>• </a:t>
            </a:r>
            <a:r>
              <a:rPr lang="en-US" b="1" dirty="0">
                <a:solidFill>
                  <a:srgbClr val="FF0000"/>
                </a:solidFill>
              </a:rPr>
              <a:t>Mucoepidermoid carcinoma </a:t>
            </a:r>
            <a:r>
              <a:rPr lang="en-US" dirty="0"/>
              <a:t>is a malignant neoplasm of variable biologic aggressiveness that is composed of a mixture of squamous and mucous cells.</a:t>
            </a:r>
          </a:p>
        </p:txBody>
      </p:sp>
    </p:spTree>
    <p:extLst>
      <p:ext uri="{BB962C8B-B14F-4D97-AF65-F5344CB8AC3E}">
        <p14:creationId xmlns:p14="http://schemas.microsoft.com/office/powerpoint/2010/main" val="1795847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4104" t="57317" r="19963" b="15009"/>
          <a:stretch/>
        </p:blipFill>
        <p:spPr>
          <a:xfrm>
            <a:off x="1841311" y="1471399"/>
            <a:ext cx="8202423" cy="3787254"/>
          </a:xfrm>
          <a:prstGeom prst="rect">
            <a:avLst/>
          </a:prstGeom>
        </p:spPr>
      </p:pic>
    </p:spTree>
    <p:extLst>
      <p:ext uri="{BB962C8B-B14F-4D97-AF65-F5344CB8AC3E}">
        <p14:creationId xmlns:p14="http://schemas.microsoft.com/office/powerpoint/2010/main" val="165697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Oral Cavity Pathologies</a:t>
            </a:r>
          </a:p>
        </p:txBody>
      </p:sp>
      <p:sp>
        <p:nvSpPr>
          <p:cNvPr id="3" name="Content Placeholder 2"/>
          <p:cNvSpPr>
            <a:spLocks noGrp="1"/>
          </p:cNvSpPr>
          <p:nvPr>
            <p:ph idx="1"/>
          </p:nvPr>
        </p:nvSpPr>
        <p:spPr/>
        <p:txBody>
          <a:bodyPr/>
          <a:lstStyle/>
          <a:p>
            <a:pPr marL="342900" indent="-342900">
              <a:lnSpc>
                <a:spcPct val="100000"/>
              </a:lnSpc>
              <a:buFont typeface="+mj-lt"/>
              <a:buAutoNum type="arabicPeriod"/>
            </a:pPr>
            <a:r>
              <a:rPr lang="en-US" sz="1800" spc="-100" dirty="0">
                <a:solidFill>
                  <a:srgbClr val="404040"/>
                </a:solidFill>
                <a:latin typeface="Verdana"/>
                <a:cs typeface="Verdana"/>
              </a:rPr>
              <a:t>Teeth and their support structure </a:t>
            </a:r>
          </a:p>
          <a:p>
            <a:pPr marL="342900" indent="-342900">
              <a:lnSpc>
                <a:spcPct val="100000"/>
              </a:lnSpc>
              <a:buFont typeface="+mj-lt"/>
              <a:buAutoNum type="arabicPeriod"/>
            </a:pPr>
            <a:r>
              <a:rPr lang="en-US" sz="1800" spc="-100" dirty="0">
                <a:solidFill>
                  <a:srgbClr val="404040"/>
                </a:solidFill>
                <a:latin typeface="Verdana"/>
                <a:cs typeface="Verdana"/>
              </a:rPr>
              <a:t>Oral mucosa</a:t>
            </a:r>
          </a:p>
          <a:p>
            <a:pPr marL="342900" indent="-342900">
              <a:lnSpc>
                <a:spcPct val="100000"/>
              </a:lnSpc>
              <a:buFont typeface="+mj-lt"/>
              <a:buAutoNum type="arabicPeriod"/>
            </a:pPr>
            <a:r>
              <a:rPr lang="en-US" sz="1800" spc="-100" dirty="0">
                <a:solidFill>
                  <a:srgbClr val="404040"/>
                </a:solidFill>
                <a:latin typeface="Verdana"/>
                <a:cs typeface="Verdana"/>
              </a:rPr>
              <a:t>Salivary glands</a:t>
            </a:r>
          </a:p>
          <a:p>
            <a:pPr marL="342900" indent="-342900">
              <a:lnSpc>
                <a:spcPct val="100000"/>
              </a:lnSpc>
              <a:buFont typeface="+mj-lt"/>
              <a:buAutoNum type="arabicPeriod"/>
            </a:pPr>
            <a:r>
              <a:rPr lang="en-US" sz="1800" spc="-100" dirty="0">
                <a:solidFill>
                  <a:srgbClr val="404040"/>
                </a:solidFill>
                <a:latin typeface="Verdana"/>
                <a:cs typeface="Verdana"/>
              </a:rPr>
              <a:t>Jaws</a:t>
            </a:r>
          </a:p>
        </p:txBody>
      </p:sp>
    </p:spTree>
    <p:extLst>
      <p:ext uri="{BB962C8B-B14F-4D97-AF65-F5344CB8AC3E}">
        <p14:creationId xmlns:p14="http://schemas.microsoft.com/office/powerpoint/2010/main" val="1397294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Esophagus</a:t>
            </a:r>
            <a:endParaRPr lang="en-US" dirty="0"/>
          </a:p>
        </p:txBody>
      </p:sp>
      <p:sp>
        <p:nvSpPr>
          <p:cNvPr id="3" name="Content Placeholder 2"/>
          <p:cNvSpPr>
            <a:spLocks noGrp="1"/>
          </p:cNvSpPr>
          <p:nvPr>
            <p:ph sz="half" idx="1"/>
          </p:nvPr>
        </p:nvSpPr>
        <p:spPr/>
        <p:txBody>
          <a:bodyPr/>
          <a:lstStyle/>
          <a:p>
            <a:r>
              <a:rPr lang="en-US" dirty="0"/>
              <a:t>The esophagus develops from the cranial portion of the foregut. 	</a:t>
            </a:r>
          </a:p>
          <a:p>
            <a:r>
              <a:rPr lang="en-US" dirty="0"/>
              <a:t>hollow, highly distensible muscular tube extends from the epiglottis to the GEJ, located just above the diaphragm</a:t>
            </a:r>
          </a:p>
          <a:p>
            <a:endParaRPr lang="en-US" dirty="0"/>
          </a:p>
          <a:p>
            <a:endParaRPr lang="en-US" dirty="0"/>
          </a:p>
        </p:txBody>
      </p:sp>
      <p:pic>
        <p:nvPicPr>
          <p:cNvPr id="7" name="Content Placeholder 6"/>
          <p:cNvPicPr>
            <a:picLocks noGrp="1" noChangeAspect="1"/>
          </p:cNvPicPr>
          <p:nvPr>
            <p:ph sz="half" idx="2"/>
          </p:nvPr>
        </p:nvPicPr>
        <p:blipFill rotWithShape="1">
          <a:blip r:embed="rId2"/>
          <a:srcRect l="20098" t="23807" r="21078" b="9929"/>
          <a:stretch/>
        </p:blipFill>
        <p:spPr>
          <a:xfrm>
            <a:off x="5867400" y="838200"/>
            <a:ext cx="4572000" cy="5461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4439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marR="5080">
              <a:lnSpc>
                <a:spcPct val="100000"/>
              </a:lnSpc>
              <a:spcBef>
                <a:spcPts val="100"/>
              </a:spcBef>
            </a:pPr>
            <a:r>
              <a:rPr spc="-150" dirty="0"/>
              <a:t>Diseases</a:t>
            </a:r>
            <a:r>
              <a:rPr spc="-265" dirty="0"/>
              <a:t> </a:t>
            </a:r>
            <a:r>
              <a:rPr spc="-60" dirty="0"/>
              <a:t>that</a:t>
            </a:r>
            <a:r>
              <a:rPr spc="-220" dirty="0"/>
              <a:t> </a:t>
            </a:r>
            <a:r>
              <a:rPr spc="60" dirty="0"/>
              <a:t>affect</a:t>
            </a:r>
            <a:r>
              <a:rPr spc="-260" dirty="0"/>
              <a:t> </a:t>
            </a:r>
            <a:r>
              <a:rPr spc="-25" dirty="0"/>
              <a:t>the </a:t>
            </a:r>
            <a:r>
              <a:rPr spc="-10" dirty="0"/>
              <a:t>esophagus</a:t>
            </a:r>
          </a:p>
        </p:txBody>
      </p:sp>
      <p:sp>
        <p:nvSpPr>
          <p:cNvPr id="3" name="object 3"/>
          <p:cNvSpPr txBox="1"/>
          <p:nvPr/>
        </p:nvSpPr>
        <p:spPr>
          <a:xfrm>
            <a:off x="2438400" y="2057400"/>
            <a:ext cx="7315200" cy="1629410"/>
          </a:xfrm>
          <a:prstGeom prst="rect">
            <a:avLst/>
          </a:prstGeom>
        </p:spPr>
        <p:txBody>
          <a:bodyPr vert="horz" wrap="square" lIns="0" tIns="137160" rIns="0" bIns="0" rtlCol="0">
            <a:spAutoFit/>
          </a:bodyPr>
          <a:lstStyle/>
          <a:p>
            <a:pPr marL="12700">
              <a:spcBef>
                <a:spcPts val="10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55" dirty="0">
                <a:solidFill>
                  <a:srgbClr val="404040"/>
                </a:solidFill>
                <a:latin typeface="Verdana"/>
                <a:cs typeface="Verdana"/>
              </a:rPr>
              <a:t>1.</a:t>
            </a:r>
            <a:r>
              <a:rPr spc="-40" dirty="0">
                <a:solidFill>
                  <a:srgbClr val="404040"/>
                </a:solidFill>
                <a:latin typeface="Verdana"/>
                <a:cs typeface="Verdana"/>
              </a:rPr>
              <a:t> </a:t>
            </a:r>
            <a:r>
              <a:rPr spc="-65" dirty="0">
                <a:solidFill>
                  <a:srgbClr val="404040"/>
                </a:solidFill>
                <a:latin typeface="Verdana"/>
                <a:cs typeface="Verdana"/>
              </a:rPr>
              <a:t>Obstruction:</a:t>
            </a:r>
            <a:r>
              <a:rPr spc="-35" dirty="0">
                <a:solidFill>
                  <a:srgbClr val="404040"/>
                </a:solidFill>
                <a:latin typeface="Verdana"/>
                <a:cs typeface="Verdana"/>
              </a:rPr>
              <a:t> </a:t>
            </a:r>
            <a:r>
              <a:rPr dirty="0">
                <a:solidFill>
                  <a:srgbClr val="404040"/>
                </a:solidFill>
                <a:latin typeface="Verdana"/>
                <a:cs typeface="Verdana"/>
              </a:rPr>
              <a:t>mechanical</a:t>
            </a:r>
            <a:r>
              <a:rPr spc="-35" dirty="0">
                <a:solidFill>
                  <a:srgbClr val="404040"/>
                </a:solidFill>
                <a:latin typeface="Verdana"/>
                <a:cs typeface="Verdana"/>
              </a:rPr>
              <a:t> </a:t>
            </a:r>
            <a:r>
              <a:rPr spc="-80" dirty="0">
                <a:solidFill>
                  <a:srgbClr val="404040"/>
                </a:solidFill>
                <a:latin typeface="Verdana"/>
                <a:cs typeface="Verdana"/>
              </a:rPr>
              <a:t>or</a:t>
            </a:r>
            <a:r>
              <a:rPr spc="-35" dirty="0">
                <a:solidFill>
                  <a:srgbClr val="404040"/>
                </a:solidFill>
                <a:latin typeface="Verdana"/>
                <a:cs typeface="Verdana"/>
              </a:rPr>
              <a:t> </a:t>
            </a:r>
            <a:r>
              <a:rPr spc="-10" dirty="0">
                <a:solidFill>
                  <a:srgbClr val="404040"/>
                </a:solidFill>
                <a:latin typeface="Verdana"/>
                <a:cs typeface="Verdana"/>
              </a:rPr>
              <a:t>functional.</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55" dirty="0">
                <a:solidFill>
                  <a:srgbClr val="404040"/>
                </a:solidFill>
                <a:latin typeface="Verdana"/>
                <a:cs typeface="Verdana"/>
              </a:rPr>
              <a:t>2.</a:t>
            </a:r>
            <a:r>
              <a:rPr spc="-140" dirty="0">
                <a:solidFill>
                  <a:srgbClr val="404040"/>
                </a:solidFill>
                <a:latin typeface="Verdana"/>
                <a:cs typeface="Verdana"/>
              </a:rPr>
              <a:t> </a:t>
            </a:r>
            <a:r>
              <a:rPr spc="-35" dirty="0">
                <a:solidFill>
                  <a:srgbClr val="404040"/>
                </a:solidFill>
                <a:latin typeface="Verdana"/>
                <a:cs typeface="Verdana"/>
              </a:rPr>
              <a:t>vascular</a:t>
            </a:r>
            <a:r>
              <a:rPr spc="-110" dirty="0">
                <a:solidFill>
                  <a:srgbClr val="404040"/>
                </a:solidFill>
                <a:latin typeface="Verdana"/>
                <a:cs typeface="Verdana"/>
              </a:rPr>
              <a:t> </a:t>
            </a:r>
            <a:r>
              <a:rPr spc="-85" dirty="0">
                <a:solidFill>
                  <a:srgbClr val="404040"/>
                </a:solidFill>
                <a:latin typeface="Verdana"/>
                <a:cs typeface="Verdana"/>
              </a:rPr>
              <a:t>diseases:</a:t>
            </a:r>
            <a:r>
              <a:rPr spc="-100" dirty="0">
                <a:solidFill>
                  <a:srgbClr val="404040"/>
                </a:solidFill>
                <a:latin typeface="Verdana"/>
                <a:cs typeface="Verdana"/>
              </a:rPr>
              <a:t> </a:t>
            </a:r>
            <a:r>
              <a:rPr spc="-10" dirty="0">
                <a:solidFill>
                  <a:srgbClr val="404040"/>
                </a:solidFill>
                <a:latin typeface="Verdana"/>
                <a:cs typeface="Verdana"/>
              </a:rPr>
              <a:t>varices.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55" dirty="0">
                <a:solidFill>
                  <a:srgbClr val="404040"/>
                </a:solidFill>
                <a:latin typeface="Verdana"/>
                <a:cs typeface="Verdana"/>
              </a:rPr>
              <a:t>3.</a:t>
            </a:r>
            <a:r>
              <a:rPr spc="-110" dirty="0">
                <a:solidFill>
                  <a:srgbClr val="404040"/>
                </a:solidFill>
                <a:latin typeface="Verdana"/>
                <a:cs typeface="Verdana"/>
              </a:rPr>
              <a:t> </a:t>
            </a:r>
            <a:r>
              <a:rPr spc="-85" dirty="0">
                <a:solidFill>
                  <a:srgbClr val="404040"/>
                </a:solidFill>
                <a:latin typeface="Verdana"/>
                <a:cs typeface="Verdana"/>
              </a:rPr>
              <a:t>Inflammation:</a:t>
            </a:r>
            <a:r>
              <a:rPr spc="-65" dirty="0">
                <a:solidFill>
                  <a:srgbClr val="404040"/>
                </a:solidFill>
                <a:latin typeface="Verdana"/>
                <a:cs typeface="Verdana"/>
              </a:rPr>
              <a:t> </a:t>
            </a:r>
            <a:r>
              <a:rPr spc="-10" dirty="0">
                <a:solidFill>
                  <a:srgbClr val="404040"/>
                </a:solidFill>
                <a:latin typeface="Verdana"/>
                <a:cs typeface="Verdana"/>
              </a:rPr>
              <a:t>esophagitis.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50" dirty="0">
                <a:solidFill>
                  <a:srgbClr val="404040"/>
                </a:solidFill>
                <a:latin typeface="Verdana"/>
                <a:cs typeface="Verdana"/>
              </a:rPr>
              <a:t>4. </a:t>
            </a:r>
            <a:r>
              <a:rPr spc="-20" dirty="0">
                <a:solidFill>
                  <a:srgbClr val="404040"/>
                </a:solidFill>
                <a:latin typeface="Verdana"/>
                <a:cs typeface="Verdana"/>
              </a:rPr>
              <a:t>Tumours.</a:t>
            </a:r>
            <a:endParaRPr dirty="0">
              <a:latin typeface="Verdana"/>
              <a:cs typeface="Verdana"/>
            </a:endParaRPr>
          </a:p>
        </p:txBody>
      </p:sp>
    </p:spTree>
    <p:extLst>
      <p:ext uri="{BB962C8B-B14F-4D97-AF65-F5344CB8AC3E}">
        <p14:creationId xmlns:p14="http://schemas.microsoft.com/office/powerpoint/2010/main" val="2965956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120" dirty="0"/>
              <a:t>Mechanical</a:t>
            </a:r>
            <a:r>
              <a:rPr spc="-270" dirty="0"/>
              <a:t> </a:t>
            </a:r>
            <a:r>
              <a:rPr spc="-50" dirty="0"/>
              <a:t>Obstruction</a:t>
            </a:r>
          </a:p>
        </p:txBody>
      </p:sp>
      <p:sp>
        <p:nvSpPr>
          <p:cNvPr id="3" name="object 3"/>
          <p:cNvSpPr txBox="1"/>
          <p:nvPr/>
        </p:nvSpPr>
        <p:spPr>
          <a:xfrm>
            <a:off x="2152650" y="2161795"/>
            <a:ext cx="7981950" cy="4083169"/>
          </a:xfrm>
          <a:prstGeom prst="rect">
            <a:avLst/>
          </a:prstGeom>
        </p:spPr>
        <p:txBody>
          <a:bodyPr vert="horz" wrap="square" lIns="0" tIns="12700" rIns="0" bIns="0" rtlCol="0">
            <a:spAutoFit/>
          </a:bodyPr>
          <a:lstStyle/>
          <a:p>
            <a:pPr marL="12700">
              <a:spcBef>
                <a:spcPts val="10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Congenital</a:t>
            </a:r>
            <a:r>
              <a:rPr spc="-60" dirty="0">
                <a:solidFill>
                  <a:srgbClr val="404040"/>
                </a:solidFill>
                <a:latin typeface="Verdana"/>
                <a:cs typeface="Verdana"/>
              </a:rPr>
              <a:t> </a:t>
            </a:r>
            <a:r>
              <a:rPr spc="-75" dirty="0">
                <a:solidFill>
                  <a:srgbClr val="404040"/>
                </a:solidFill>
                <a:latin typeface="Verdana"/>
                <a:cs typeface="Verdana"/>
              </a:rPr>
              <a:t>or</a:t>
            </a:r>
            <a:r>
              <a:rPr spc="-70" dirty="0">
                <a:solidFill>
                  <a:srgbClr val="404040"/>
                </a:solidFill>
                <a:latin typeface="Verdana"/>
                <a:cs typeface="Verdana"/>
              </a:rPr>
              <a:t> </a:t>
            </a:r>
            <a:r>
              <a:rPr spc="-10" dirty="0">
                <a:solidFill>
                  <a:srgbClr val="404040"/>
                </a:solidFill>
                <a:latin typeface="Verdana"/>
                <a:cs typeface="Verdana"/>
              </a:rPr>
              <a:t>acquired.</a:t>
            </a:r>
            <a:endParaRPr dirty="0">
              <a:latin typeface="Verdana"/>
              <a:cs typeface="Verdana"/>
            </a:endParaRPr>
          </a:p>
          <a:p>
            <a:pPr>
              <a:lnSpc>
                <a:spcPct val="100000"/>
              </a:lnSpc>
            </a:pPr>
            <a:endParaRPr sz="2200" dirty="0">
              <a:latin typeface="Verdana"/>
              <a:cs typeface="Verdana"/>
            </a:endParaRPr>
          </a:p>
          <a:p>
            <a:pPr marL="12700">
              <a:spcBef>
                <a:spcPts val="15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Examples:</a:t>
            </a:r>
            <a:endParaRPr dirty="0">
              <a:latin typeface="Verdana"/>
              <a:cs typeface="Verdana"/>
            </a:endParaRPr>
          </a:p>
          <a:p>
            <a:pPr marL="12700">
              <a:spcBef>
                <a:spcPts val="9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FF0000"/>
                </a:solidFill>
                <a:latin typeface="Verdana"/>
                <a:cs typeface="Verdana"/>
              </a:rPr>
              <a:t>Atresia</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FF0000"/>
                </a:solidFill>
                <a:latin typeface="Verdana"/>
                <a:cs typeface="Verdana"/>
              </a:rPr>
              <a:t>Fistulas</a:t>
            </a:r>
            <a:endParaRPr dirty="0">
              <a:latin typeface="Verdana"/>
              <a:cs typeface="Verdana"/>
            </a:endParaRPr>
          </a:p>
          <a:p>
            <a:pPr marL="12700">
              <a:spcBef>
                <a:spcPts val="101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FF0000"/>
                </a:solidFill>
                <a:latin typeface="Verdana"/>
                <a:cs typeface="Verdana"/>
              </a:rPr>
              <a:t>Duplications</a:t>
            </a:r>
            <a:endParaRPr dirty="0">
              <a:latin typeface="Verdana"/>
              <a:cs typeface="Verdana"/>
            </a:endParaRPr>
          </a:p>
          <a:p>
            <a:pPr marL="12700">
              <a:spcBef>
                <a:spcPts val="9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40" dirty="0">
                <a:solidFill>
                  <a:srgbClr val="FF0000"/>
                </a:solidFill>
                <a:latin typeface="Verdana"/>
                <a:cs typeface="Verdana"/>
              </a:rPr>
              <a:t>Agenesis</a:t>
            </a:r>
            <a:r>
              <a:rPr spc="-80" dirty="0">
                <a:solidFill>
                  <a:srgbClr val="FF0000"/>
                </a:solidFill>
                <a:latin typeface="Verdana"/>
                <a:cs typeface="Verdana"/>
              </a:rPr>
              <a:t> </a:t>
            </a:r>
            <a:r>
              <a:rPr spc="-155" dirty="0">
                <a:solidFill>
                  <a:srgbClr val="FF0000"/>
                </a:solidFill>
                <a:latin typeface="Verdana"/>
                <a:cs typeface="Verdana"/>
              </a:rPr>
              <a:t>(v</a:t>
            </a:r>
            <a:r>
              <a:rPr lang="en-US" spc="-155" dirty="0">
                <a:solidFill>
                  <a:srgbClr val="FF0000"/>
                </a:solidFill>
                <a:latin typeface="Verdana"/>
                <a:cs typeface="Verdana"/>
              </a:rPr>
              <a:t>ery</a:t>
            </a:r>
            <a:r>
              <a:rPr spc="-70" dirty="0">
                <a:solidFill>
                  <a:srgbClr val="FF0000"/>
                </a:solidFill>
                <a:latin typeface="Verdana"/>
                <a:cs typeface="Verdana"/>
              </a:rPr>
              <a:t> </a:t>
            </a:r>
            <a:r>
              <a:rPr spc="-20" dirty="0">
                <a:solidFill>
                  <a:srgbClr val="FF0000"/>
                </a:solidFill>
                <a:latin typeface="Verdana"/>
                <a:cs typeface="Verdana"/>
              </a:rPr>
              <a:t>rare)</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80" dirty="0">
                <a:solidFill>
                  <a:srgbClr val="FF0000"/>
                </a:solidFill>
                <a:latin typeface="Verdana"/>
                <a:cs typeface="Verdana"/>
              </a:rPr>
              <a:t>Stenosis.</a:t>
            </a:r>
            <a:endParaRPr lang="en-US" spc="-80" dirty="0">
              <a:solidFill>
                <a:srgbClr val="FF0000"/>
              </a:solidFill>
              <a:latin typeface="Verdana"/>
              <a:cs typeface="Verdana"/>
            </a:endParaRPr>
          </a:p>
          <a:p>
            <a:pPr marL="12700">
              <a:spcBef>
                <a:spcPts val="1010"/>
              </a:spcBef>
              <a:tabLst>
                <a:tab pos="356870" algn="l"/>
              </a:tabLst>
            </a:pPr>
            <a:r>
              <a:rPr lang="en-US" dirty="0"/>
              <a:t>may occur in any part of the gastrointestinal tract. When they involve the esophagus, they are discovered shortly after birth, usually because of regurgitation during feeding. Prompt surgical repair is required.</a:t>
            </a:r>
            <a:endParaRPr dirty="0">
              <a:latin typeface="Verdana"/>
              <a:cs typeface="Verdana"/>
            </a:endParaRPr>
          </a:p>
        </p:txBody>
      </p:sp>
    </p:spTree>
    <p:extLst>
      <p:ext uri="{BB962C8B-B14F-4D97-AF65-F5344CB8AC3E}">
        <p14:creationId xmlns:p14="http://schemas.microsoft.com/office/powerpoint/2010/main" val="3998629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95" dirty="0"/>
              <a:t>Atresia</a:t>
            </a:r>
          </a:p>
        </p:txBody>
      </p:sp>
      <p:sp>
        <p:nvSpPr>
          <p:cNvPr id="3" name="object 3"/>
          <p:cNvSpPr txBox="1"/>
          <p:nvPr/>
        </p:nvSpPr>
        <p:spPr>
          <a:xfrm>
            <a:off x="2190182" y="1981201"/>
            <a:ext cx="7639619" cy="1925955"/>
          </a:xfrm>
          <a:prstGeom prst="rect">
            <a:avLst/>
          </a:prstGeom>
        </p:spPr>
        <p:txBody>
          <a:bodyPr vert="horz" wrap="square" lIns="0" tIns="12700" rIns="0" bIns="0" rtlCol="0">
            <a:spAutoFit/>
          </a:bodyPr>
          <a:lstStyle/>
          <a:p>
            <a:pPr marL="12700">
              <a:spcBef>
                <a:spcPts val="10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50" dirty="0">
                <a:solidFill>
                  <a:srgbClr val="404040"/>
                </a:solidFill>
                <a:latin typeface="Verdana"/>
                <a:cs typeface="Verdana"/>
              </a:rPr>
              <a:t>Thin,</a:t>
            </a:r>
            <a:r>
              <a:rPr spc="-105" dirty="0">
                <a:solidFill>
                  <a:srgbClr val="404040"/>
                </a:solidFill>
                <a:latin typeface="Verdana"/>
                <a:cs typeface="Verdana"/>
              </a:rPr>
              <a:t> </a:t>
            </a:r>
            <a:r>
              <a:rPr dirty="0">
                <a:solidFill>
                  <a:srgbClr val="404040"/>
                </a:solidFill>
                <a:latin typeface="Verdana"/>
                <a:cs typeface="Verdana"/>
              </a:rPr>
              <a:t>noncanalized</a:t>
            </a:r>
            <a:r>
              <a:rPr spc="-110" dirty="0">
                <a:solidFill>
                  <a:srgbClr val="404040"/>
                </a:solidFill>
                <a:latin typeface="Verdana"/>
                <a:cs typeface="Verdana"/>
              </a:rPr>
              <a:t> </a:t>
            </a:r>
            <a:r>
              <a:rPr spc="50" dirty="0">
                <a:solidFill>
                  <a:srgbClr val="404040"/>
                </a:solidFill>
                <a:latin typeface="Verdana"/>
                <a:cs typeface="Verdana"/>
              </a:rPr>
              <a:t>cord</a:t>
            </a:r>
            <a:r>
              <a:rPr spc="-114" dirty="0">
                <a:solidFill>
                  <a:srgbClr val="404040"/>
                </a:solidFill>
                <a:latin typeface="Verdana"/>
                <a:cs typeface="Verdana"/>
              </a:rPr>
              <a:t> </a:t>
            </a:r>
            <a:r>
              <a:rPr dirty="0">
                <a:solidFill>
                  <a:srgbClr val="404040"/>
                </a:solidFill>
                <a:latin typeface="Verdana"/>
                <a:cs typeface="Verdana"/>
              </a:rPr>
              <a:t>replaces</a:t>
            </a:r>
            <a:r>
              <a:rPr spc="-110" dirty="0">
                <a:solidFill>
                  <a:srgbClr val="404040"/>
                </a:solidFill>
                <a:latin typeface="Verdana"/>
                <a:cs typeface="Verdana"/>
              </a:rPr>
              <a:t> </a:t>
            </a:r>
            <a:r>
              <a:rPr spc="140" dirty="0">
                <a:solidFill>
                  <a:srgbClr val="404040"/>
                </a:solidFill>
                <a:latin typeface="Verdana"/>
                <a:cs typeface="Verdana"/>
              </a:rPr>
              <a:t>a</a:t>
            </a:r>
            <a:r>
              <a:rPr spc="-95" dirty="0">
                <a:solidFill>
                  <a:srgbClr val="404040"/>
                </a:solidFill>
                <a:latin typeface="Verdana"/>
                <a:cs typeface="Verdana"/>
              </a:rPr>
              <a:t> </a:t>
            </a:r>
            <a:r>
              <a:rPr spc="-30" dirty="0">
                <a:solidFill>
                  <a:srgbClr val="404040"/>
                </a:solidFill>
                <a:latin typeface="Verdana"/>
                <a:cs typeface="Verdana"/>
              </a:rPr>
              <a:t>segment</a:t>
            </a:r>
            <a:r>
              <a:rPr spc="-45" dirty="0">
                <a:solidFill>
                  <a:srgbClr val="404040"/>
                </a:solidFill>
                <a:latin typeface="Verdana"/>
                <a:cs typeface="Verdana"/>
              </a:rPr>
              <a:t> </a:t>
            </a:r>
            <a:r>
              <a:rPr spc="-25" dirty="0">
                <a:solidFill>
                  <a:srgbClr val="404040"/>
                </a:solidFill>
                <a:latin typeface="Verdana"/>
                <a:cs typeface="Verdana"/>
              </a:rPr>
              <a:t>of</a:t>
            </a:r>
            <a:endParaRPr dirty="0">
              <a:latin typeface="Verdana"/>
              <a:cs typeface="Verdana"/>
            </a:endParaRPr>
          </a:p>
          <a:p>
            <a:pPr marL="356870">
              <a:spcBef>
                <a:spcPts val="5"/>
              </a:spcBef>
            </a:pPr>
            <a:r>
              <a:rPr spc="-10" dirty="0">
                <a:solidFill>
                  <a:srgbClr val="404040"/>
                </a:solidFill>
                <a:latin typeface="Verdana"/>
                <a:cs typeface="Verdana"/>
              </a:rPr>
              <a:t>esophagus.</a:t>
            </a:r>
            <a:endParaRPr dirty="0">
              <a:latin typeface="Verdana"/>
              <a:cs typeface="Verdana"/>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35" dirty="0">
                <a:solidFill>
                  <a:srgbClr val="404040"/>
                </a:solidFill>
                <a:latin typeface="Verdana"/>
                <a:cs typeface="Verdana"/>
              </a:rPr>
              <a:t>Most</a:t>
            </a:r>
            <a:r>
              <a:rPr spc="-105" dirty="0">
                <a:solidFill>
                  <a:srgbClr val="404040"/>
                </a:solidFill>
                <a:latin typeface="Verdana"/>
                <a:cs typeface="Verdana"/>
              </a:rPr>
              <a:t> </a:t>
            </a:r>
            <a:r>
              <a:rPr dirty="0">
                <a:solidFill>
                  <a:srgbClr val="404040"/>
                </a:solidFill>
                <a:latin typeface="Verdana"/>
                <a:cs typeface="Verdana"/>
              </a:rPr>
              <a:t>common</a:t>
            </a:r>
            <a:r>
              <a:rPr spc="-35" dirty="0">
                <a:solidFill>
                  <a:srgbClr val="404040"/>
                </a:solidFill>
                <a:latin typeface="Verdana"/>
                <a:cs typeface="Verdana"/>
              </a:rPr>
              <a:t> </a:t>
            </a:r>
            <a:r>
              <a:rPr spc="-30" dirty="0">
                <a:solidFill>
                  <a:srgbClr val="404040"/>
                </a:solidFill>
                <a:latin typeface="Verdana"/>
                <a:cs typeface="Verdana"/>
              </a:rPr>
              <a:t>location:</a:t>
            </a:r>
            <a:r>
              <a:rPr spc="-110" dirty="0">
                <a:solidFill>
                  <a:srgbClr val="404040"/>
                </a:solidFill>
                <a:latin typeface="Verdana"/>
                <a:cs typeface="Verdana"/>
              </a:rPr>
              <a:t> </a:t>
            </a:r>
            <a:r>
              <a:rPr dirty="0">
                <a:solidFill>
                  <a:srgbClr val="404040"/>
                </a:solidFill>
                <a:latin typeface="Verdana"/>
                <a:cs typeface="Verdana"/>
              </a:rPr>
              <a:t>at</a:t>
            </a:r>
            <a:r>
              <a:rPr spc="-105" dirty="0">
                <a:solidFill>
                  <a:srgbClr val="404040"/>
                </a:solidFill>
                <a:latin typeface="Verdana"/>
                <a:cs typeface="Verdana"/>
              </a:rPr>
              <a:t> </a:t>
            </a:r>
            <a:r>
              <a:rPr spc="-75" dirty="0">
                <a:solidFill>
                  <a:srgbClr val="404040"/>
                </a:solidFill>
                <a:latin typeface="Verdana"/>
                <a:cs typeface="Verdana"/>
              </a:rPr>
              <a:t>or</a:t>
            </a:r>
            <a:r>
              <a:rPr spc="-110" dirty="0">
                <a:solidFill>
                  <a:srgbClr val="404040"/>
                </a:solidFill>
                <a:latin typeface="Verdana"/>
                <a:cs typeface="Verdana"/>
              </a:rPr>
              <a:t> </a:t>
            </a:r>
            <a:r>
              <a:rPr spc="-10" dirty="0">
                <a:solidFill>
                  <a:srgbClr val="404040"/>
                </a:solidFill>
                <a:latin typeface="Verdana"/>
                <a:cs typeface="Verdana"/>
              </a:rPr>
              <a:t>near</a:t>
            </a:r>
            <a:r>
              <a:rPr spc="-110" dirty="0">
                <a:solidFill>
                  <a:srgbClr val="404040"/>
                </a:solidFill>
                <a:latin typeface="Verdana"/>
                <a:cs typeface="Verdana"/>
              </a:rPr>
              <a:t> </a:t>
            </a:r>
            <a:r>
              <a:rPr spc="-20" dirty="0">
                <a:solidFill>
                  <a:srgbClr val="404040"/>
                </a:solidFill>
                <a:latin typeface="Verdana"/>
                <a:cs typeface="Verdana"/>
              </a:rPr>
              <a:t>the</a:t>
            </a:r>
            <a:r>
              <a:rPr spc="-85" dirty="0">
                <a:solidFill>
                  <a:srgbClr val="404040"/>
                </a:solidFill>
                <a:latin typeface="Verdana"/>
                <a:cs typeface="Verdana"/>
              </a:rPr>
              <a:t> </a:t>
            </a:r>
            <a:r>
              <a:rPr spc="-10" dirty="0">
                <a:solidFill>
                  <a:srgbClr val="404040"/>
                </a:solidFill>
                <a:latin typeface="Verdana"/>
                <a:cs typeface="Verdana"/>
              </a:rPr>
              <a:t>tracheal</a:t>
            </a:r>
            <a:endParaRPr dirty="0">
              <a:latin typeface="Verdana"/>
              <a:cs typeface="Verdana"/>
            </a:endParaRPr>
          </a:p>
          <a:p>
            <a:pPr marL="356870">
              <a:spcBef>
                <a:spcPts val="5"/>
              </a:spcBef>
            </a:pPr>
            <a:r>
              <a:rPr spc="-10" dirty="0">
                <a:solidFill>
                  <a:srgbClr val="404040"/>
                </a:solidFill>
                <a:latin typeface="Verdana"/>
                <a:cs typeface="Verdana"/>
              </a:rPr>
              <a:t>bifurcation</a:t>
            </a:r>
            <a:endParaRPr dirty="0">
              <a:latin typeface="Verdana"/>
              <a:cs typeface="Verdana"/>
            </a:endParaRPr>
          </a:p>
          <a:p>
            <a:pPr marL="12700">
              <a:spcBef>
                <a:spcPts val="9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300" dirty="0">
                <a:solidFill>
                  <a:srgbClr val="404040"/>
                </a:solidFill>
                <a:latin typeface="Verdana"/>
                <a:cs typeface="Verdana"/>
              </a:rPr>
              <a:t>+</a:t>
            </a:r>
            <a:r>
              <a:rPr spc="-100" dirty="0">
                <a:solidFill>
                  <a:srgbClr val="404040"/>
                </a:solidFill>
                <a:latin typeface="Verdana"/>
                <a:cs typeface="Verdana"/>
              </a:rPr>
              <a:t> </a:t>
            </a:r>
            <a:r>
              <a:rPr spc="-90" dirty="0">
                <a:solidFill>
                  <a:srgbClr val="404040"/>
                </a:solidFill>
                <a:latin typeface="Verdana"/>
                <a:cs typeface="Verdana"/>
              </a:rPr>
              <a:t>fistula</a:t>
            </a:r>
            <a:r>
              <a:rPr spc="-110" dirty="0">
                <a:solidFill>
                  <a:srgbClr val="404040"/>
                </a:solidFill>
                <a:latin typeface="Verdana"/>
                <a:cs typeface="Verdana"/>
              </a:rPr>
              <a:t> </a:t>
            </a:r>
            <a:r>
              <a:rPr spc="-30" dirty="0">
                <a:solidFill>
                  <a:srgbClr val="404040"/>
                </a:solidFill>
                <a:latin typeface="Verdana"/>
                <a:cs typeface="Verdana"/>
              </a:rPr>
              <a:t>(upper</a:t>
            </a:r>
            <a:r>
              <a:rPr spc="-10" dirty="0">
                <a:solidFill>
                  <a:srgbClr val="404040"/>
                </a:solidFill>
                <a:latin typeface="Verdana"/>
                <a:cs typeface="Verdana"/>
              </a:rPr>
              <a:t> </a:t>
            </a:r>
            <a:r>
              <a:rPr spc="-80" dirty="0">
                <a:solidFill>
                  <a:srgbClr val="404040"/>
                </a:solidFill>
                <a:latin typeface="Verdana"/>
                <a:cs typeface="Verdana"/>
              </a:rPr>
              <a:t>or</a:t>
            </a:r>
            <a:r>
              <a:rPr spc="-90" dirty="0">
                <a:solidFill>
                  <a:srgbClr val="404040"/>
                </a:solidFill>
                <a:latin typeface="Verdana"/>
                <a:cs typeface="Verdana"/>
              </a:rPr>
              <a:t> </a:t>
            </a:r>
            <a:r>
              <a:rPr spc="-40" dirty="0">
                <a:solidFill>
                  <a:srgbClr val="404040"/>
                </a:solidFill>
                <a:latin typeface="Verdana"/>
                <a:cs typeface="Verdana"/>
              </a:rPr>
              <a:t>lower</a:t>
            </a:r>
            <a:r>
              <a:rPr spc="-65" dirty="0">
                <a:solidFill>
                  <a:srgbClr val="404040"/>
                </a:solidFill>
                <a:latin typeface="Verdana"/>
                <a:cs typeface="Verdana"/>
              </a:rPr>
              <a:t> </a:t>
            </a:r>
            <a:r>
              <a:rPr dirty="0">
                <a:solidFill>
                  <a:srgbClr val="404040"/>
                </a:solidFill>
                <a:latin typeface="Verdana"/>
                <a:cs typeface="Verdana"/>
              </a:rPr>
              <a:t>esophageal</a:t>
            </a:r>
            <a:r>
              <a:rPr spc="-80" dirty="0">
                <a:solidFill>
                  <a:srgbClr val="404040"/>
                </a:solidFill>
                <a:latin typeface="Verdana"/>
                <a:cs typeface="Verdana"/>
              </a:rPr>
              <a:t> </a:t>
            </a:r>
            <a:r>
              <a:rPr dirty="0">
                <a:solidFill>
                  <a:srgbClr val="404040"/>
                </a:solidFill>
                <a:latin typeface="Verdana"/>
                <a:cs typeface="Verdana"/>
              </a:rPr>
              <a:t>pouches</a:t>
            </a:r>
            <a:r>
              <a:rPr spc="-100" dirty="0">
                <a:solidFill>
                  <a:srgbClr val="404040"/>
                </a:solidFill>
                <a:latin typeface="Verdana"/>
                <a:cs typeface="Verdana"/>
              </a:rPr>
              <a:t> </a:t>
            </a:r>
            <a:r>
              <a:rPr dirty="0">
                <a:solidFill>
                  <a:srgbClr val="404040"/>
                </a:solidFill>
                <a:latin typeface="Verdana"/>
                <a:cs typeface="Verdana"/>
              </a:rPr>
              <a:t>to</a:t>
            </a:r>
            <a:r>
              <a:rPr spc="-55" dirty="0">
                <a:solidFill>
                  <a:srgbClr val="404040"/>
                </a:solidFill>
                <a:latin typeface="Verdana"/>
                <a:cs typeface="Verdana"/>
              </a:rPr>
              <a:t> </a:t>
            </a:r>
            <a:r>
              <a:rPr spc="90" dirty="0">
                <a:solidFill>
                  <a:srgbClr val="404040"/>
                </a:solidFill>
                <a:latin typeface="Verdana"/>
                <a:cs typeface="Verdana"/>
              </a:rPr>
              <a:t>a</a:t>
            </a:r>
            <a:endParaRPr dirty="0">
              <a:latin typeface="Verdana"/>
              <a:cs typeface="Verdana"/>
            </a:endParaRPr>
          </a:p>
          <a:p>
            <a:pPr marL="356870">
              <a:spcBef>
                <a:spcPts val="5"/>
              </a:spcBef>
            </a:pPr>
            <a:r>
              <a:rPr spc="-30" dirty="0">
                <a:solidFill>
                  <a:srgbClr val="404040"/>
                </a:solidFill>
                <a:latin typeface="Verdana"/>
                <a:cs typeface="Verdana"/>
              </a:rPr>
              <a:t>bronchus</a:t>
            </a:r>
            <a:r>
              <a:rPr spc="-140" dirty="0">
                <a:solidFill>
                  <a:srgbClr val="404040"/>
                </a:solidFill>
                <a:latin typeface="Verdana"/>
                <a:cs typeface="Verdana"/>
              </a:rPr>
              <a:t> </a:t>
            </a:r>
            <a:r>
              <a:rPr spc="-80" dirty="0">
                <a:solidFill>
                  <a:srgbClr val="404040"/>
                </a:solidFill>
                <a:latin typeface="Verdana"/>
                <a:cs typeface="Verdana"/>
              </a:rPr>
              <a:t>or</a:t>
            </a:r>
            <a:r>
              <a:rPr spc="-75" dirty="0">
                <a:solidFill>
                  <a:srgbClr val="404040"/>
                </a:solidFill>
                <a:latin typeface="Verdana"/>
                <a:cs typeface="Verdana"/>
              </a:rPr>
              <a:t> </a:t>
            </a:r>
            <a:r>
              <a:rPr spc="-10" dirty="0">
                <a:solidFill>
                  <a:srgbClr val="404040"/>
                </a:solidFill>
                <a:latin typeface="Verdana"/>
                <a:cs typeface="Verdana"/>
              </a:rPr>
              <a:t>trachea).</a:t>
            </a:r>
            <a:endParaRPr dirty="0">
              <a:latin typeface="Verdana"/>
              <a:cs typeface="Verdana"/>
            </a:endParaRPr>
          </a:p>
        </p:txBody>
      </p:sp>
    </p:spTree>
    <p:extLst>
      <p:ext uri="{BB962C8B-B14F-4D97-AF65-F5344CB8AC3E}">
        <p14:creationId xmlns:p14="http://schemas.microsoft.com/office/powerpoint/2010/main" val="71826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81201" y="1066800"/>
            <a:ext cx="8077199" cy="4809744"/>
          </a:xfrm>
          <a:prstGeom prst="rect">
            <a:avLst/>
          </a:prstGeom>
        </p:spPr>
      </p:pic>
    </p:spTree>
    <p:extLst>
      <p:ext uri="{BB962C8B-B14F-4D97-AF65-F5344CB8AC3E}">
        <p14:creationId xmlns:p14="http://schemas.microsoft.com/office/powerpoint/2010/main" val="1908965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dirty="0"/>
              <a:t>Clinical</a:t>
            </a:r>
            <a:r>
              <a:rPr spc="-290" dirty="0"/>
              <a:t> </a:t>
            </a:r>
            <a:r>
              <a:rPr spc="-105" dirty="0"/>
              <a:t>presentation:</a:t>
            </a:r>
          </a:p>
        </p:txBody>
      </p:sp>
      <p:sp>
        <p:nvSpPr>
          <p:cNvPr id="3" name="object 3"/>
          <p:cNvSpPr txBox="1"/>
          <p:nvPr/>
        </p:nvSpPr>
        <p:spPr>
          <a:xfrm>
            <a:off x="2286000" y="1981201"/>
            <a:ext cx="7753350" cy="3240405"/>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30" dirty="0">
                <a:solidFill>
                  <a:srgbClr val="404040"/>
                </a:solidFill>
                <a:latin typeface="Verdana"/>
                <a:cs typeface="Verdana"/>
              </a:rPr>
              <a:t>Shortly</a:t>
            </a:r>
            <a:r>
              <a:rPr spc="-95" dirty="0">
                <a:solidFill>
                  <a:srgbClr val="404040"/>
                </a:solidFill>
                <a:latin typeface="Verdana"/>
                <a:cs typeface="Verdana"/>
              </a:rPr>
              <a:t> </a:t>
            </a:r>
            <a:r>
              <a:rPr spc="-35" dirty="0">
                <a:solidFill>
                  <a:srgbClr val="404040"/>
                </a:solidFill>
                <a:latin typeface="Verdana"/>
                <a:cs typeface="Verdana"/>
              </a:rPr>
              <a:t>after</a:t>
            </a:r>
            <a:r>
              <a:rPr spc="-100" dirty="0">
                <a:solidFill>
                  <a:srgbClr val="404040"/>
                </a:solidFill>
                <a:latin typeface="Verdana"/>
                <a:cs typeface="Verdana"/>
              </a:rPr>
              <a:t> </a:t>
            </a:r>
            <a:r>
              <a:rPr spc="-125" dirty="0">
                <a:solidFill>
                  <a:srgbClr val="404040"/>
                </a:solidFill>
                <a:latin typeface="Verdana"/>
                <a:cs typeface="Verdana"/>
              </a:rPr>
              <a:t>birth:</a:t>
            </a:r>
            <a:r>
              <a:rPr spc="-105" dirty="0">
                <a:solidFill>
                  <a:srgbClr val="404040"/>
                </a:solidFill>
                <a:latin typeface="Verdana"/>
                <a:cs typeface="Verdana"/>
              </a:rPr>
              <a:t> </a:t>
            </a:r>
            <a:r>
              <a:rPr spc="-45" dirty="0">
                <a:solidFill>
                  <a:srgbClr val="404040"/>
                </a:solidFill>
                <a:latin typeface="Verdana"/>
                <a:cs typeface="Verdana"/>
              </a:rPr>
              <a:t>regurgitation</a:t>
            </a:r>
            <a:r>
              <a:rPr spc="-110" dirty="0">
                <a:solidFill>
                  <a:srgbClr val="404040"/>
                </a:solidFill>
                <a:latin typeface="Verdana"/>
                <a:cs typeface="Verdana"/>
              </a:rPr>
              <a:t> </a:t>
            </a:r>
            <a:r>
              <a:rPr spc="-45" dirty="0">
                <a:solidFill>
                  <a:srgbClr val="404040"/>
                </a:solidFill>
                <a:latin typeface="Verdana"/>
                <a:cs typeface="Verdana"/>
              </a:rPr>
              <a:t>during</a:t>
            </a:r>
            <a:r>
              <a:rPr spc="-125" dirty="0">
                <a:solidFill>
                  <a:srgbClr val="404040"/>
                </a:solidFill>
                <a:latin typeface="Verdana"/>
                <a:cs typeface="Verdana"/>
              </a:rPr>
              <a:t> </a:t>
            </a:r>
            <a:r>
              <a:rPr spc="-10" dirty="0">
                <a:solidFill>
                  <a:srgbClr val="404040"/>
                </a:solidFill>
                <a:latin typeface="Verdana"/>
                <a:cs typeface="Verdana"/>
              </a:rPr>
              <a:t>feeding</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Needs</a:t>
            </a:r>
            <a:r>
              <a:rPr spc="-75" dirty="0">
                <a:solidFill>
                  <a:srgbClr val="404040"/>
                </a:solidFill>
                <a:latin typeface="Verdana"/>
                <a:cs typeface="Verdana"/>
              </a:rPr>
              <a:t> </a:t>
            </a:r>
            <a:r>
              <a:rPr spc="-30" dirty="0">
                <a:solidFill>
                  <a:srgbClr val="404040"/>
                </a:solidFill>
                <a:latin typeface="Verdana"/>
                <a:cs typeface="Verdana"/>
              </a:rPr>
              <a:t>prompt</a:t>
            </a:r>
            <a:r>
              <a:rPr spc="-85" dirty="0">
                <a:solidFill>
                  <a:srgbClr val="404040"/>
                </a:solidFill>
                <a:latin typeface="Verdana"/>
                <a:cs typeface="Verdana"/>
              </a:rPr>
              <a:t> </a:t>
            </a:r>
            <a:r>
              <a:rPr spc="-50" dirty="0">
                <a:solidFill>
                  <a:srgbClr val="404040"/>
                </a:solidFill>
                <a:latin typeface="Verdana"/>
                <a:cs typeface="Verdana"/>
              </a:rPr>
              <a:t>surgical</a:t>
            </a:r>
            <a:r>
              <a:rPr spc="-125" dirty="0">
                <a:solidFill>
                  <a:srgbClr val="404040"/>
                </a:solidFill>
                <a:latin typeface="Verdana"/>
                <a:cs typeface="Verdana"/>
              </a:rPr>
              <a:t> </a:t>
            </a:r>
            <a:r>
              <a:rPr dirty="0">
                <a:solidFill>
                  <a:srgbClr val="404040"/>
                </a:solidFill>
                <a:latin typeface="Verdana"/>
                <a:cs typeface="Verdana"/>
              </a:rPr>
              <a:t>correction</a:t>
            </a:r>
            <a:r>
              <a:rPr spc="-170" dirty="0">
                <a:solidFill>
                  <a:srgbClr val="404040"/>
                </a:solidFill>
                <a:latin typeface="Verdana"/>
                <a:cs typeface="Verdana"/>
              </a:rPr>
              <a:t> </a:t>
            </a:r>
            <a:r>
              <a:rPr spc="-10" dirty="0">
                <a:solidFill>
                  <a:srgbClr val="404040"/>
                </a:solidFill>
                <a:latin typeface="Verdana"/>
                <a:cs typeface="Verdana"/>
              </a:rPr>
              <a:t>(rejoin).</a:t>
            </a:r>
            <a:endParaRPr dirty="0">
              <a:latin typeface="Verdana"/>
              <a:cs typeface="Verdana"/>
            </a:endParaRPr>
          </a:p>
          <a:p>
            <a:pPr>
              <a:lnSpc>
                <a:spcPct val="100000"/>
              </a:lnSpc>
            </a:pPr>
            <a:endParaRPr sz="2200" dirty="0">
              <a:latin typeface="Verdana"/>
              <a:cs typeface="Verdana"/>
            </a:endParaRPr>
          </a:p>
          <a:p>
            <a:pPr marL="12700">
              <a:spcBef>
                <a:spcPts val="14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FF0000"/>
                </a:solidFill>
                <a:latin typeface="Verdana"/>
                <a:cs typeface="Verdana"/>
              </a:rPr>
              <a:t>Complications</a:t>
            </a:r>
            <a:r>
              <a:rPr spc="-135" dirty="0">
                <a:solidFill>
                  <a:srgbClr val="FF0000"/>
                </a:solidFill>
                <a:latin typeface="Verdana"/>
                <a:cs typeface="Verdana"/>
              </a:rPr>
              <a:t> </a:t>
            </a:r>
            <a:r>
              <a:rPr spc="-100" dirty="0">
                <a:solidFill>
                  <a:srgbClr val="FF0000"/>
                </a:solidFill>
                <a:latin typeface="Verdana"/>
                <a:cs typeface="Verdana"/>
              </a:rPr>
              <a:t>if</a:t>
            </a:r>
            <a:r>
              <a:rPr spc="-114" dirty="0">
                <a:solidFill>
                  <a:srgbClr val="FF0000"/>
                </a:solidFill>
                <a:latin typeface="Verdana"/>
                <a:cs typeface="Verdana"/>
              </a:rPr>
              <a:t> </a:t>
            </a:r>
            <a:r>
              <a:rPr dirty="0">
                <a:solidFill>
                  <a:srgbClr val="FF0000"/>
                </a:solidFill>
                <a:latin typeface="Verdana"/>
                <a:cs typeface="Verdana"/>
              </a:rPr>
              <a:t>w/</a:t>
            </a:r>
            <a:r>
              <a:rPr spc="-105" dirty="0">
                <a:solidFill>
                  <a:srgbClr val="FF0000"/>
                </a:solidFill>
                <a:latin typeface="Verdana"/>
                <a:cs typeface="Verdana"/>
              </a:rPr>
              <a:t> </a:t>
            </a:r>
            <a:r>
              <a:rPr spc="-10" dirty="0">
                <a:solidFill>
                  <a:srgbClr val="FF0000"/>
                </a:solidFill>
                <a:latin typeface="Verdana"/>
                <a:cs typeface="Verdana"/>
              </a:rPr>
              <a:t>fistula:</a:t>
            </a:r>
            <a:endParaRPr dirty="0">
              <a:latin typeface="Verdana"/>
              <a:cs typeface="Verdana"/>
            </a:endParaRPr>
          </a:p>
          <a:p>
            <a:pPr marL="12700">
              <a:spcBef>
                <a:spcPts val="101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Aspiration</a:t>
            </a:r>
            <a:endParaRPr dirty="0">
              <a:latin typeface="Verdana"/>
              <a:cs typeface="Verdana"/>
            </a:endParaRPr>
          </a:p>
          <a:p>
            <a:pPr marL="12700">
              <a:spcBef>
                <a:spcPts val="9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Suffocation</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Pneumonia</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5" dirty="0">
                <a:solidFill>
                  <a:srgbClr val="404040"/>
                </a:solidFill>
                <a:latin typeface="Verdana"/>
                <a:cs typeface="Verdana"/>
              </a:rPr>
              <a:t>Severe</a:t>
            </a:r>
            <a:r>
              <a:rPr spc="-95" dirty="0">
                <a:solidFill>
                  <a:srgbClr val="404040"/>
                </a:solidFill>
                <a:latin typeface="Verdana"/>
                <a:cs typeface="Verdana"/>
              </a:rPr>
              <a:t> </a:t>
            </a:r>
            <a:r>
              <a:rPr spc="-55" dirty="0">
                <a:solidFill>
                  <a:srgbClr val="404040"/>
                </a:solidFill>
                <a:latin typeface="Verdana"/>
                <a:cs typeface="Verdana"/>
              </a:rPr>
              <a:t>fluid</a:t>
            </a:r>
            <a:r>
              <a:rPr spc="-130" dirty="0">
                <a:solidFill>
                  <a:srgbClr val="404040"/>
                </a:solidFill>
                <a:latin typeface="Verdana"/>
                <a:cs typeface="Verdana"/>
              </a:rPr>
              <a:t> </a:t>
            </a:r>
            <a:r>
              <a:rPr spc="60" dirty="0">
                <a:solidFill>
                  <a:srgbClr val="404040"/>
                </a:solidFill>
                <a:latin typeface="Verdana"/>
                <a:cs typeface="Verdana"/>
              </a:rPr>
              <a:t>and</a:t>
            </a:r>
            <a:r>
              <a:rPr spc="-105" dirty="0">
                <a:solidFill>
                  <a:srgbClr val="404040"/>
                </a:solidFill>
                <a:latin typeface="Verdana"/>
                <a:cs typeface="Verdana"/>
              </a:rPr>
              <a:t> </a:t>
            </a:r>
            <a:r>
              <a:rPr spc="-25" dirty="0">
                <a:solidFill>
                  <a:srgbClr val="404040"/>
                </a:solidFill>
                <a:latin typeface="Verdana"/>
                <a:cs typeface="Verdana"/>
              </a:rPr>
              <a:t>electrolyte</a:t>
            </a:r>
            <a:r>
              <a:rPr spc="-95" dirty="0">
                <a:solidFill>
                  <a:srgbClr val="404040"/>
                </a:solidFill>
                <a:latin typeface="Verdana"/>
                <a:cs typeface="Verdana"/>
              </a:rPr>
              <a:t> </a:t>
            </a:r>
            <a:r>
              <a:rPr spc="-10" dirty="0">
                <a:solidFill>
                  <a:srgbClr val="404040"/>
                </a:solidFill>
                <a:latin typeface="Verdana"/>
                <a:cs typeface="Verdana"/>
              </a:rPr>
              <a:t>imbalances.</a:t>
            </a:r>
            <a:endParaRPr dirty="0">
              <a:latin typeface="Verdana"/>
              <a:cs typeface="Verdana"/>
            </a:endParaRPr>
          </a:p>
        </p:txBody>
      </p:sp>
    </p:spTree>
    <p:extLst>
      <p:ext uri="{BB962C8B-B14F-4D97-AF65-F5344CB8AC3E}">
        <p14:creationId xmlns:p14="http://schemas.microsoft.com/office/powerpoint/2010/main" val="2822252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dirty="0"/>
              <a:t>Esophageal</a:t>
            </a:r>
            <a:r>
              <a:rPr spc="-215" dirty="0"/>
              <a:t> </a:t>
            </a:r>
            <a:r>
              <a:rPr spc="-185" dirty="0"/>
              <a:t>stenosis</a:t>
            </a:r>
          </a:p>
        </p:txBody>
      </p:sp>
      <p:sp>
        <p:nvSpPr>
          <p:cNvPr id="3" name="object 3"/>
          <p:cNvSpPr txBox="1"/>
          <p:nvPr/>
        </p:nvSpPr>
        <p:spPr>
          <a:xfrm>
            <a:off x="2152651" y="2034252"/>
            <a:ext cx="7679689" cy="3513454"/>
          </a:xfrm>
          <a:prstGeom prst="rect">
            <a:avLst/>
          </a:prstGeom>
        </p:spPr>
        <p:txBody>
          <a:bodyPr vert="horz" wrap="square" lIns="0" tIns="140335" rIns="0" bIns="0" rtlCol="0">
            <a:spAutoFit/>
          </a:bodyPr>
          <a:lstStyle/>
          <a:p>
            <a:pPr marL="12700">
              <a:spcBef>
                <a:spcPts val="11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Acquired&gt;&gt;&gt;Congenital.</a:t>
            </a:r>
            <a:endParaRPr dirty="0">
              <a:latin typeface="Verdana"/>
              <a:cs typeface="Verdana"/>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0" dirty="0">
                <a:solidFill>
                  <a:srgbClr val="404040"/>
                </a:solidFill>
                <a:latin typeface="Verdana"/>
                <a:cs typeface="Verdana"/>
              </a:rPr>
              <a:t>Fibrous</a:t>
            </a:r>
            <a:r>
              <a:rPr spc="-130" dirty="0">
                <a:solidFill>
                  <a:srgbClr val="404040"/>
                </a:solidFill>
                <a:latin typeface="Verdana"/>
                <a:cs typeface="Verdana"/>
              </a:rPr>
              <a:t> </a:t>
            </a:r>
            <a:r>
              <a:rPr spc="-25" dirty="0">
                <a:solidFill>
                  <a:srgbClr val="404040"/>
                </a:solidFill>
                <a:latin typeface="Verdana"/>
                <a:cs typeface="Verdana"/>
              </a:rPr>
              <a:t>thickening</a:t>
            </a:r>
            <a:r>
              <a:rPr spc="-185" dirty="0">
                <a:solidFill>
                  <a:srgbClr val="404040"/>
                </a:solidFill>
                <a:latin typeface="Verdana"/>
                <a:cs typeface="Verdana"/>
              </a:rPr>
              <a:t> </a:t>
            </a:r>
            <a:r>
              <a:rPr dirty="0">
                <a:solidFill>
                  <a:srgbClr val="404040"/>
                </a:solidFill>
                <a:latin typeface="Verdana"/>
                <a:cs typeface="Verdana"/>
              </a:rPr>
              <a:t>of</a:t>
            </a:r>
            <a:r>
              <a:rPr spc="-90" dirty="0">
                <a:solidFill>
                  <a:srgbClr val="404040"/>
                </a:solidFill>
                <a:latin typeface="Verdana"/>
                <a:cs typeface="Verdana"/>
              </a:rPr>
              <a:t> </a:t>
            </a:r>
            <a:r>
              <a:rPr spc="-25" dirty="0">
                <a:solidFill>
                  <a:srgbClr val="404040"/>
                </a:solidFill>
                <a:latin typeface="Verdana"/>
                <a:cs typeface="Verdana"/>
              </a:rPr>
              <a:t>the</a:t>
            </a:r>
            <a:r>
              <a:rPr spc="-120" dirty="0">
                <a:solidFill>
                  <a:srgbClr val="404040"/>
                </a:solidFill>
                <a:latin typeface="Verdana"/>
                <a:cs typeface="Verdana"/>
              </a:rPr>
              <a:t> </a:t>
            </a:r>
            <a:r>
              <a:rPr spc="-20" dirty="0">
                <a:solidFill>
                  <a:srgbClr val="404040"/>
                </a:solidFill>
                <a:latin typeface="Verdana"/>
                <a:cs typeface="Verdana"/>
              </a:rPr>
              <a:t>submucosa</a:t>
            </a:r>
            <a:r>
              <a:rPr spc="-105" dirty="0">
                <a:solidFill>
                  <a:srgbClr val="404040"/>
                </a:solidFill>
                <a:latin typeface="Verdana"/>
                <a:cs typeface="Verdana"/>
              </a:rPr>
              <a:t> </a:t>
            </a:r>
            <a:r>
              <a:rPr spc="50" dirty="0">
                <a:solidFill>
                  <a:srgbClr val="404040"/>
                </a:solidFill>
                <a:latin typeface="Verdana"/>
                <a:cs typeface="Verdana"/>
              </a:rPr>
              <a:t>&amp;</a:t>
            </a:r>
            <a:r>
              <a:rPr spc="-100" dirty="0">
                <a:solidFill>
                  <a:srgbClr val="404040"/>
                </a:solidFill>
                <a:latin typeface="Verdana"/>
                <a:cs typeface="Verdana"/>
              </a:rPr>
              <a:t> </a:t>
            </a:r>
            <a:r>
              <a:rPr spc="-30" dirty="0">
                <a:solidFill>
                  <a:srgbClr val="404040"/>
                </a:solidFill>
                <a:latin typeface="Verdana"/>
                <a:cs typeface="Verdana"/>
              </a:rPr>
              <a:t>atrophy</a:t>
            </a:r>
            <a:r>
              <a:rPr spc="-110" dirty="0">
                <a:solidFill>
                  <a:srgbClr val="404040"/>
                </a:solidFill>
                <a:latin typeface="Verdana"/>
                <a:cs typeface="Verdana"/>
              </a:rPr>
              <a:t> </a:t>
            </a:r>
            <a:r>
              <a:rPr dirty="0">
                <a:solidFill>
                  <a:srgbClr val="404040"/>
                </a:solidFill>
                <a:latin typeface="Verdana"/>
                <a:cs typeface="Verdana"/>
              </a:rPr>
              <a:t>of</a:t>
            </a:r>
            <a:r>
              <a:rPr spc="-120" dirty="0">
                <a:solidFill>
                  <a:srgbClr val="404040"/>
                </a:solidFill>
                <a:latin typeface="Verdana"/>
                <a:cs typeface="Verdana"/>
              </a:rPr>
              <a:t> </a:t>
            </a:r>
            <a:r>
              <a:rPr spc="-25" dirty="0">
                <a:solidFill>
                  <a:srgbClr val="404040"/>
                </a:solidFill>
                <a:latin typeface="Verdana"/>
                <a:cs typeface="Verdana"/>
              </a:rPr>
              <a:t>the</a:t>
            </a:r>
            <a:endParaRPr dirty="0">
              <a:latin typeface="Verdana"/>
              <a:cs typeface="Verdana"/>
            </a:endParaRPr>
          </a:p>
          <a:p>
            <a:pPr marL="356870">
              <a:spcBef>
                <a:spcPts val="5"/>
              </a:spcBef>
            </a:pPr>
            <a:r>
              <a:rPr spc="-85" dirty="0">
                <a:solidFill>
                  <a:srgbClr val="404040"/>
                </a:solidFill>
                <a:latin typeface="Verdana"/>
                <a:cs typeface="Verdana"/>
              </a:rPr>
              <a:t>muscularis</a:t>
            </a:r>
            <a:r>
              <a:rPr spc="-105" dirty="0">
                <a:solidFill>
                  <a:srgbClr val="404040"/>
                </a:solidFill>
                <a:latin typeface="Verdana"/>
                <a:cs typeface="Verdana"/>
              </a:rPr>
              <a:t> </a:t>
            </a:r>
            <a:r>
              <a:rPr spc="-10" dirty="0">
                <a:solidFill>
                  <a:srgbClr val="404040"/>
                </a:solidFill>
                <a:latin typeface="Verdana"/>
                <a:cs typeface="Verdana"/>
              </a:rPr>
              <a:t>propria.</a:t>
            </a:r>
            <a:endParaRPr dirty="0">
              <a:latin typeface="Verdana"/>
              <a:cs typeface="Verdana"/>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Due</a:t>
            </a:r>
            <a:r>
              <a:rPr spc="-140" dirty="0">
                <a:solidFill>
                  <a:srgbClr val="404040"/>
                </a:solidFill>
                <a:latin typeface="Verdana"/>
                <a:cs typeface="Verdana"/>
              </a:rPr>
              <a:t> </a:t>
            </a:r>
            <a:r>
              <a:rPr dirty="0">
                <a:solidFill>
                  <a:srgbClr val="404040"/>
                </a:solidFill>
                <a:latin typeface="Verdana"/>
                <a:cs typeface="Verdana"/>
              </a:rPr>
              <a:t>to</a:t>
            </a:r>
            <a:r>
              <a:rPr spc="-110" dirty="0">
                <a:solidFill>
                  <a:srgbClr val="404040"/>
                </a:solidFill>
                <a:latin typeface="Verdana"/>
                <a:cs typeface="Verdana"/>
              </a:rPr>
              <a:t> </a:t>
            </a:r>
            <a:r>
              <a:rPr spc="-35" dirty="0">
                <a:solidFill>
                  <a:srgbClr val="404040"/>
                </a:solidFill>
                <a:latin typeface="Verdana"/>
                <a:cs typeface="Verdana"/>
              </a:rPr>
              <a:t>infammation</a:t>
            </a:r>
            <a:r>
              <a:rPr spc="-125" dirty="0">
                <a:solidFill>
                  <a:srgbClr val="404040"/>
                </a:solidFill>
                <a:latin typeface="Verdana"/>
                <a:cs typeface="Verdana"/>
              </a:rPr>
              <a:t> </a:t>
            </a:r>
            <a:r>
              <a:rPr spc="65" dirty="0">
                <a:solidFill>
                  <a:srgbClr val="404040"/>
                </a:solidFill>
                <a:latin typeface="Verdana"/>
                <a:cs typeface="Verdana"/>
              </a:rPr>
              <a:t>and</a:t>
            </a:r>
            <a:r>
              <a:rPr spc="-130" dirty="0">
                <a:solidFill>
                  <a:srgbClr val="404040"/>
                </a:solidFill>
                <a:latin typeface="Verdana"/>
                <a:cs typeface="Verdana"/>
              </a:rPr>
              <a:t> </a:t>
            </a:r>
            <a:r>
              <a:rPr spc="-10" dirty="0">
                <a:solidFill>
                  <a:srgbClr val="404040"/>
                </a:solidFill>
                <a:latin typeface="Verdana"/>
                <a:cs typeface="Verdana"/>
              </a:rPr>
              <a:t>scarring</a:t>
            </a:r>
            <a:endParaRPr dirty="0">
              <a:latin typeface="Verdana"/>
              <a:cs typeface="Verdana"/>
            </a:endParaRPr>
          </a:p>
          <a:p>
            <a:pPr>
              <a:lnSpc>
                <a:spcPct val="100000"/>
              </a:lnSpc>
            </a:pPr>
            <a:endParaRPr sz="2200" dirty="0">
              <a:latin typeface="Verdana"/>
              <a:cs typeface="Verdana"/>
            </a:endParaRPr>
          </a:p>
          <a:p>
            <a:pPr marL="12700">
              <a:spcBef>
                <a:spcPts val="14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FF0000"/>
                </a:solidFill>
                <a:latin typeface="Verdana"/>
                <a:cs typeface="Verdana"/>
              </a:rPr>
              <a:t>Causes: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Chronic</a:t>
            </a:r>
            <a:r>
              <a:rPr spc="390" dirty="0">
                <a:solidFill>
                  <a:srgbClr val="404040"/>
                </a:solidFill>
                <a:latin typeface="Verdana"/>
                <a:cs typeface="Verdana"/>
              </a:rPr>
              <a:t> </a:t>
            </a:r>
            <a:r>
              <a:rPr spc="-10" dirty="0">
                <a:solidFill>
                  <a:srgbClr val="404040"/>
                </a:solidFill>
                <a:latin typeface="Verdana"/>
                <a:cs typeface="Verdana"/>
              </a:rPr>
              <a:t>GERD.</a:t>
            </a:r>
            <a:endParaRPr dirty="0">
              <a:latin typeface="Verdana"/>
              <a:cs typeface="Verdana"/>
            </a:endParaRPr>
          </a:p>
          <a:p>
            <a:pPr marL="12700">
              <a:spcBef>
                <a:spcPts val="99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Irradiation</a:t>
            </a:r>
            <a:endParaRPr dirty="0">
              <a:latin typeface="Verdana"/>
              <a:cs typeface="Verdana"/>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75" dirty="0">
                <a:solidFill>
                  <a:srgbClr val="404040"/>
                </a:solidFill>
                <a:latin typeface="Verdana"/>
                <a:cs typeface="Verdana"/>
              </a:rPr>
              <a:t>Ingestion</a:t>
            </a:r>
            <a:r>
              <a:rPr spc="-120" dirty="0">
                <a:solidFill>
                  <a:srgbClr val="404040"/>
                </a:solidFill>
                <a:latin typeface="Verdana"/>
                <a:cs typeface="Verdana"/>
              </a:rPr>
              <a:t> </a:t>
            </a:r>
            <a:r>
              <a:rPr dirty="0">
                <a:solidFill>
                  <a:srgbClr val="404040"/>
                </a:solidFill>
                <a:latin typeface="Verdana"/>
                <a:cs typeface="Verdana"/>
              </a:rPr>
              <a:t>of</a:t>
            </a:r>
            <a:r>
              <a:rPr spc="-95" dirty="0">
                <a:solidFill>
                  <a:srgbClr val="404040"/>
                </a:solidFill>
                <a:latin typeface="Verdana"/>
                <a:cs typeface="Verdana"/>
              </a:rPr>
              <a:t> </a:t>
            </a:r>
            <a:r>
              <a:rPr dirty="0">
                <a:solidFill>
                  <a:srgbClr val="404040"/>
                </a:solidFill>
                <a:latin typeface="Verdana"/>
                <a:cs typeface="Verdana"/>
              </a:rPr>
              <a:t>caustic</a:t>
            </a:r>
            <a:r>
              <a:rPr spc="-85" dirty="0">
                <a:solidFill>
                  <a:srgbClr val="404040"/>
                </a:solidFill>
                <a:latin typeface="Verdana"/>
                <a:cs typeface="Verdana"/>
              </a:rPr>
              <a:t> </a:t>
            </a:r>
            <a:r>
              <a:rPr spc="-10" dirty="0">
                <a:solidFill>
                  <a:srgbClr val="404040"/>
                </a:solidFill>
                <a:latin typeface="Verdana"/>
                <a:cs typeface="Verdana"/>
              </a:rPr>
              <a:t>agents</a:t>
            </a:r>
            <a:endParaRPr dirty="0">
              <a:latin typeface="Verdana"/>
              <a:cs typeface="Verdana"/>
            </a:endParaRPr>
          </a:p>
        </p:txBody>
      </p:sp>
    </p:spTree>
    <p:extLst>
      <p:ext uri="{BB962C8B-B14F-4D97-AF65-F5344CB8AC3E}">
        <p14:creationId xmlns:p14="http://schemas.microsoft.com/office/powerpoint/2010/main" val="3558632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dirty="0"/>
              <a:t>Clinical</a:t>
            </a:r>
            <a:r>
              <a:rPr spc="-290" dirty="0"/>
              <a:t> </a:t>
            </a:r>
            <a:r>
              <a:rPr spc="-60" dirty="0"/>
              <a:t>presentation</a:t>
            </a:r>
          </a:p>
        </p:txBody>
      </p:sp>
      <p:sp>
        <p:nvSpPr>
          <p:cNvPr id="3" name="object 3"/>
          <p:cNvSpPr txBox="1"/>
          <p:nvPr/>
        </p:nvSpPr>
        <p:spPr>
          <a:xfrm>
            <a:off x="2286000" y="2133601"/>
            <a:ext cx="6383020" cy="1105535"/>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80" dirty="0">
                <a:solidFill>
                  <a:srgbClr val="404040"/>
                </a:solidFill>
                <a:latin typeface="Verdana"/>
                <a:cs typeface="Verdana"/>
              </a:rPr>
              <a:t>Progressive</a:t>
            </a:r>
            <a:r>
              <a:rPr spc="-95" dirty="0">
                <a:solidFill>
                  <a:srgbClr val="404040"/>
                </a:solidFill>
                <a:latin typeface="Verdana"/>
                <a:cs typeface="Verdana"/>
              </a:rPr>
              <a:t> </a:t>
            </a:r>
            <a:r>
              <a:rPr spc="-10" dirty="0">
                <a:solidFill>
                  <a:srgbClr val="404040"/>
                </a:solidFill>
                <a:latin typeface="Verdana"/>
                <a:cs typeface="Verdana"/>
              </a:rPr>
              <a:t>dysphagia</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5" dirty="0">
                <a:solidFill>
                  <a:srgbClr val="404040"/>
                </a:solidFill>
                <a:latin typeface="Verdana"/>
                <a:cs typeface="Verdana"/>
              </a:rPr>
              <a:t>Difficulty</a:t>
            </a:r>
            <a:r>
              <a:rPr spc="-165" dirty="0">
                <a:solidFill>
                  <a:srgbClr val="404040"/>
                </a:solidFill>
                <a:latin typeface="Verdana"/>
                <a:cs typeface="Verdana"/>
              </a:rPr>
              <a:t> </a:t>
            </a:r>
            <a:r>
              <a:rPr dirty="0">
                <a:solidFill>
                  <a:srgbClr val="404040"/>
                </a:solidFill>
                <a:latin typeface="Verdana"/>
                <a:cs typeface="Verdana"/>
              </a:rPr>
              <a:t>eating</a:t>
            </a:r>
            <a:r>
              <a:rPr spc="-140" dirty="0">
                <a:solidFill>
                  <a:srgbClr val="404040"/>
                </a:solidFill>
                <a:latin typeface="Verdana"/>
                <a:cs typeface="Verdana"/>
              </a:rPr>
              <a:t> </a:t>
            </a:r>
            <a:r>
              <a:rPr spc="-95" dirty="0">
                <a:solidFill>
                  <a:srgbClr val="404040"/>
                </a:solidFill>
                <a:latin typeface="Verdana"/>
                <a:cs typeface="Verdana"/>
              </a:rPr>
              <a:t>solids</a:t>
            </a:r>
            <a:r>
              <a:rPr spc="-105" dirty="0">
                <a:solidFill>
                  <a:srgbClr val="404040"/>
                </a:solidFill>
                <a:latin typeface="Verdana"/>
                <a:cs typeface="Verdana"/>
              </a:rPr>
              <a:t> </a:t>
            </a:r>
            <a:r>
              <a:rPr spc="-30" dirty="0">
                <a:solidFill>
                  <a:srgbClr val="404040"/>
                </a:solidFill>
                <a:latin typeface="Verdana"/>
                <a:cs typeface="Verdana"/>
              </a:rPr>
              <a:t>that</a:t>
            </a:r>
            <a:r>
              <a:rPr spc="-95" dirty="0">
                <a:solidFill>
                  <a:srgbClr val="404040"/>
                </a:solidFill>
                <a:latin typeface="Verdana"/>
                <a:cs typeface="Verdana"/>
              </a:rPr>
              <a:t> </a:t>
            </a:r>
            <a:r>
              <a:rPr spc="-80" dirty="0">
                <a:solidFill>
                  <a:srgbClr val="404040"/>
                </a:solidFill>
                <a:latin typeface="Verdana"/>
                <a:cs typeface="Verdana"/>
              </a:rPr>
              <a:t>progresses</a:t>
            </a:r>
            <a:r>
              <a:rPr spc="-105" dirty="0">
                <a:solidFill>
                  <a:srgbClr val="404040"/>
                </a:solidFill>
                <a:latin typeface="Verdana"/>
                <a:cs typeface="Verdana"/>
              </a:rPr>
              <a:t> </a:t>
            </a:r>
            <a:r>
              <a:rPr spc="-20" dirty="0">
                <a:solidFill>
                  <a:srgbClr val="404040"/>
                </a:solidFill>
                <a:latin typeface="Verdana"/>
                <a:cs typeface="Verdana"/>
              </a:rPr>
              <a:t>to</a:t>
            </a:r>
            <a:r>
              <a:rPr spc="-105" dirty="0">
                <a:solidFill>
                  <a:srgbClr val="404040"/>
                </a:solidFill>
                <a:latin typeface="Verdana"/>
                <a:cs typeface="Verdana"/>
              </a:rPr>
              <a:t> </a:t>
            </a:r>
            <a:r>
              <a:rPr spc="-40" dirty="0">
                <a:solidFill>
                  <a:srgbClr val="404040"/>
                </a:solidFill>
                <a:latin typeface="Verdana"/>
                <a:cs typeface="Verdana"/>
              </a:rPr>
              <a:t>problems</a:t>
            </a:r>
            <a:r>
              <a:rPr spc="-80" dirty="0">
                <a:solidFill>
                  <a:srgbClr val="404040"/>
                </a:solidFill>
                <a:latin typeface="Verdana"/>
                <a:cs typeface="Verdana"/>
              </a:rPr>
              <a:t> </a:t>
            </a:r>
            <a:r>
              <a:rPr spc="-20" dirty="0">
                <a:solidFill>
                  <a:srgbClr val="404040"/>
                </a:solidFill>
                <a:latin typeface="Verdana"/>
                <a:cs typeface="Verdana"/>
              </a:rPr>
              <a:t>with</a:t>
            </a:r>
            <a:endParaRPr dirty="0">
              <a:latin typeface="Verdana"/>
              <a:cs typeface="Verdana"/>
            </a:endParaRPr>
          </a:p>
          <a:p>
            <a:pPr marL="356870"/>
            <a:r>
              <a:rPr spc="-10" dirty="0">
                <a:solidFill>
                  <a:srgbClr val="404040"/>
                </a:solidFill>
                <a:latin typeface="Verdana"/>
                <a:cs typeface="Verdana"/>
              </a:rPr>
              <a:t>liquids.</a:t>
            </a:r>
            <a:endParaRPr dirty="0">
              <a:latin typeface="Verdana"/>
              <a:cs typeface="Verdana"/>
            </a:endParaRPr>
          </a:p>
        </p:txBody>
      </p:sp>
    </p:spTree>
    <p:extLst>
      <p:ext uri="{BB962C8B-B14F-4D97-AF65-F5344CB8AC3E}">
        <p14:creationId xmlns:p14="http://schemas.microsoft.com/office/powerpoint/2010/main" val="1898790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50" dirty="0"/>
              <a:t>Functional</a:t>
            </a:r>
            <a:r>
              <a:rPr spc="-225" dirty="0"/>
              <a:t> </a:t>
            </a:r>
            <a:r>
              <a:rPr spc="-55" dirty="0"/>
              <a:t>Obstruction</a:t>
            </a:r>
          </a:p>
        </p:txBody>
      </p:sp>
      <p:sp>
        <p:nvSpPr>
          <p:cNvPr id="3" name="object 3"/>
          <p:cNvSpPr txBox="1"/>
          <p:nvPr/>
        </p:nvSpPr>
        <p:spPr>
          <a:xfrm>
            <a:off x="2152650" y="2057400"/>
            <a:ext cx="7886700" cy="2456180"/>
          </a:xfrm>
          <a:prstGeom prst="rect">
            <a:avLst/>
          </a:prstGeom>
        </p:spPr>
        <p:txBody>
          <a:bodyPr vert="horz" wrap="square" lIns="0" tIns="12700" rIns="0" bIns="0" rtlCol="0">
            <a:spAutoFit/>
          </a:bodyPr>
          <a:lstStyle/>
          <a:p>
            <a:pPr marL="12700">
              <a:spcBef>
                <a:spcPts val="10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50" dirty="0">
                <a:solidFill>
                  <a:srgbClr val="404040"/>
                </a:solidFill>
                <a:latin typeface="Verdana"/>
                <a:cs typeface="Verdana"/>
              </a:rPr>
              <a:t>Efficient</a:t>
            </a:r>
            <a:r>
              <a:rPr spc="-160" dirty="0">
                <a:solidFill>
                  <a:srgbClr val="404040"/>
                </a:solidFill>
                <a:latin typeface="Verdana"/>
                <a:cs typeface="Verdana"/>
              </a:rPr>
              <a:t> </a:t>
            </a:r>
            <a:r>
              <a:rPr spc="-55" dirty="0">
                <a:solidFill>
                  <a:srgbClr val="404040"/>
                </a:solidFill>
                <a:latin typeface="Verdana"/>
                <a:cs typeface="Verdana"/>
              </a:rPr>
              <a:t>delivery</a:t>
            </a:r>
            <a:r>
              <a:rPr spc="-130" dirty="0">
                <a:solidFill>
                  <a:srgbClr val="404040"/>
                </a:solidFill>
                <a:latin typeface="Verdana"/>
                <a:cs typeface="Verdana"/>
              </a:rPr>
              <a:t> </a:t>
            </a:r>
            <a:r>
              <a:rPr dirty="0">
                <a:solidFill>
                  <a:srgbClr val="404040"/>
                </a:solidFill>
                <a:latin typeface="Verdana"/>
                <a:cs typeface="Verdana"/>
              </a:rPr>
              <a:t>of</a:t>
            </a:r>
            <a:r>
              <a:rPr spc="-90" dirty="0">
                <a:solidFill>
                  <a:srgbClr val="404040"/>
                </a:solidFill>
                <a:latin typeface="Verdana"/>
                <a:cs typeface="Verdana"/>
              </a:rPr>
              <a:t> </a:t>
            </a:r>
            <a:r>
              <a:rPr spc="50" dirty="0">
                <a:solidFill>
                  <a:srgbClr val="404040"/>
                </a:solidFill>
                <a:latin typeface="Verdana"/>
                <a:cs typeface="Verdana"/>
              </a:rPr>
              <a:t>food</a:t>
            </a:r>
            <a:r>
              <a:rPr spc="-135" dirty="0">
                <a:solidFill>
                  <a:srgbClr val="404040"/>
                </a:solidFill>
                <a:latin typeface="Verdana"/>
                <a:cs typeface="Verdana"/>
              </a:rPr>
              <a:t> </a:t>
            </a:r>
            <a:r>
              <a:rPr spc="60" dirty="0">
                <a:solidFill>
                  <a:srgbClr val="404040"/>
                </a:solidFill>
                <a:latin typeface="Verdana"/>
                <a:cs typeface="Verdana"/>
              </a:rPr>
              <a:t>and</a:t>
            </a:r>
            <a:r>
              <a:rPr spc="-85" dirty="0">
                <a:solidFill>
                  <a:srgbClr val="404040"/>
                </a:solidFill>
                <a:latin typeface="Verdana"/>
                <a:cs typeface="Verdana"/>
              </a:rPr>
              <a:t> </a:t>
            </a:r>
            <a:r>
              <a:rPr spc="-90" dirty="0">
                <a:solidFill>
                  <a:srgbClr val="404040"/>
                </a:solidFill>
                <a:latin typeface="Verdana"/>
                <a:cs typeface="Verdana"/>
              </a:rPr>
              <a:t>fluids</a:t>
            </a:r>
            <a:r>
              <a:rPr spc="-130" dirty="0">
                <a:solidFill>
                  <a:srgbClr val="404040"/>
                </a:solidFill>
                <a:latin typeface="Verdana"/>
                <a:cs typeface="Verdana"/>
              </a:rPr>
              <a:t> </a:t>
            </a:r>
            <a:r>
              <a:rPr dirty="0">
                <a:solidFill>
                  <a:srgbClr val="404040"/>
                </a:solidFill>
                <a:latin typeface="Verdana"/>
                <a:cs typeface="Verdana"/>
              </a:rPr>
              <a:t>to</a:t>
            </a:r>
            <a:r>
              <a:rPr spc="-105" dirty="0">
                <a:solidFill>
                  <a:srgbClr val="404040"/>
                </a:solidFill>
                <a:latin typeface="Verdana"/>
                <a:cs typeface="Verdana"/>
              </a:rPr>
              <a:t> </a:t>
            </a:r>
            <a:r>
              <a:rPr spc="-20" dirty="0">
                <a:solidFill>
                  <a:srgbClr val="404040"/>
                </a:solidFill>
                <a:latin typeface="Verdana"/>
                <a:cs typeface="Verdana"/>
              </a:rPr>
              <a:t>the</a:t>
            </a:r>
            <a:r>
              <a:rPr spc="-90" dirty="0">
                <a:solidFill>
                  <a:srgbClr val="404040"/>
                </a:solidFill>
                <a:latin typeface="Verdana"/>
                <a:cs typeface="Verdana"/>
              </a:rPr>
              <a:t> </a:t>
            </a:r>
            <a:r>
              <a:rPr spc="-10" dirty="0">
                <a:solidFill>
                  <a:srgbClr val="404040"/>
                </a:solidFill>
                <a:latin typeface="Verdana"/>
                <a:cs typeface="Verdana"/>
              </a:rPr>
              <a:t>stomach</a:t>
            </a:r>
            <a:endParaRPr dirty="0">
              <a:latin typeface="Verdana"/>
              <a:cs typeface="Verdana"/>
            </a:endParaRPr>
          </a:p>
          <a:p>
            <a:pPr marL="356870">
              <a:spcBef>
                <a:spcPts val="5"/>
              </a:spcBef>
            </a:pPr>
            <a:r>
              <a:rPr spc="-75" dirty="0">
                <a:solidFill>
                  <a:srgbClr val="404040"/>
                </a:solidFill>
                <a:latin typeface="Verdana"/>
                <a:cs typeface="Verdana"/>
              </a:rPr>
              <a:t>requires</a:t>
            </a:r>
            <a:r>
              <a:rPr spc="-85" dirty="0">
                <a:solidFill>
                  <a:srgbClr val="404040"/>
                </a:solidFill>
                <a:latin typeface="Verdana"/>
                <a:cs typeface="Verdana"/>
              </a:rPr>
              <a:t> </a:t>
            </a:r>
            <a:r>
              <a:rPr dirty="0">
                <a:solidFill>
                  <a:srgbClr val="404040"/>
                </a:solidFill>
                <a:latin typeface="Verdana"/>
                <a:cs typeface="Verdana"/>
              </a:rPr>
              <a:t>coordinated</a:t>
            </a:r>
            <a:r>
              <a:rPr spc="-60" dirty="0">
                <a:solidFill>
                  <a:srgbClr val="404040"/>
                </a:solidFill>
                <a:latin typeface="Verdana"/>
                <a:cs typeface="Verdana"/>
              </a:rPr>
              <a:t> </a:t>
            </a:r>
            <a:r>
              <a:rPr spc="-20" dirty="0">
                <a:solidFill>
                  <a:srgbClr val="404040"/>
                </a:solidFill>
                <a:latin typeface="Verdana"/>
                <a:cs typeface="Verdana"/>
              </a:rPr>
              <a:t>waves</a:t>
            </a:r>
            <a:r>
              <a:rPr spc="5" dirty="0">
                <a:solidFill>
                  <a:srgbClr val="404040"/>
                </a:solidFill>
                <a:latin typeface="Verdana"/>
                <a:cs typeface="Verdana"/>
              </a:rPr>
              <a:t> </a:t>
            </a:r>
            <a:r>
              <a:rPr dirty="0">
                <a:solidFill>
                  <a:srgbClr val="404040"/>
                </a:solidFill>
                <a:latin typeface="Verdana"/>
                <a:cs typeface="Verdana"/>
              </a:rPr>
              <a:t>of</a:t>
            </a:r>
            <a:r>
              <a:rPr spc="-40" dirty="0">
                <a:solidFill>
                  <a:srgbClr val="404040"/>
                </a:solidFill>
                <a:latin typeface="Verdana"/>
                <a:cs typeface="Verdana"/>
              </a:rPr>
              <a:t> </a:t>
            </a:r>
            <a:r>
              <a:rPr spc="-55" dirty="0">
                <a:solidFill>
                  <a:srgbClr val="404040"/>
                </a:solidFill>
                <a:latin typeface="Verdana"/>
                <a:cs typeface="Verdana"/>
              </a:rPr>
              <a:t>peristaltic</a:t>
            </a:r>
            <a:r>
              <a:rPr spc="-70" dirty="0">
                <a:solidFill>
                  <a:srgbClr val="404040"/>
                </a:solidFill>
                <a:latin typeface="Verdana"/>
                <a:cs typeface="Verdana"/>
              </a:rPr>
              <a:t> </a:t>
            </a:r>
            <a:r>
              <a:rPr spc="-10" dirty="0">
                <a:solidFill>
                  <a:srgbClr val="404040"/>
                </a:solidFill>
                <a:latin typeface="Verdana"/>
                <a:cs typeface="Verdana"/>
              </a:rPr>
              <a:t>contractions.</a:t>
            </a:r>
            <a:endParaRPr dirty="0">
              <a:latin typeface="Verdana"/>
              <a:cs typeface="Verdana"/>
            </a:endParaRPr>
          </a:p>
          <a:p>
            <a:pPr>
              <a:lnSpc>
                <a:spcPct val="100000"/>
              </a:lnSpc>
            </a:pPr>
            <a:endParaRPr sz="2200" dirty="0">
              <a:latin typeface="Verdana"/>
              <a:cs typeface="Verdana"/>
            </a:endParaRPr>
          </a:p>
          <a:p>
            <a:pPr marL="12700">
              <a:spcBef>
                <a:spcPts val="14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Esophageal</a:t>
            </a:r>
            <a:r>
              <a:rPr spc="-80" dirty="0">
                <a:solidFill>
                  <a:srgbClr val="404040"/>
                </a:solidFill>
                <a:latin typeface="Verdana"/>
                <a:cs typeface="Verdana"/>
              </a:rPr>
              <a:t> </a:t>
            </a:r>
            <a:r>
              <a:rPr spc="-114" dirty="0">
                <a:solidFill>
                  <a:srgbClr val="404040"/>
                </a:solidFill>
                <a:latin typeface="Verdana"/>
                <a:cs typeface="Verdana"/>
              </a:rPr>
              <a:t>dysmotility:</a:t>
            </a:r>
            <a:r>
              <a:rPr spc="-50" dirty="0">
                <a:solidFill>
                  <a:srgbClr val="404040"/>
                </a:solidFill>
                <a:latin typeface="Verdana"/>
                <a:cs typeface="Verdana"/>
              </a:rPr>
              <a:t> </a:t>
            </a:r>
            <a:r>
              <a:rPr dirty="0">
                <a:solidFill>
                  <a:srgbClr val="404040"/>
                </a:solidFill>
                <a:latin typeface="Verdana"/>
                <a:cs typeface="Verdana"/>
              </a:rPr>
              <a:t>discoordinated</a:t>
            </a:r>
            <a:r>
              <a:rPr spc="-135" dirty="0">
                <a:solidFill>
                  <a:srgbClr val="404040"/>
                </a:solidFill>
                <a:latin typeface="Verdana"/>
                <a:cs typeface="Verdana"/>
              </a:rPr>
              <a:t> </a:t>
            </a:r>
            <a:r>
              <a:rPr spc="-110" dirty="0">
                <a:solidFill>
                  <a:srgbClr val="404040"/>
                </a:solidFill>
                <a:latin typeface="Verdana"/>
                <a:cs typeface="Verdana"/>
              </a:rPr>
              <a:t>peristalsis</a:t>
            </a:r>
            <a:r>
              <a:rPr spc="-130" dirty="0">
                <a:solidFill>
                  <a:srgbClr val="404040"/>
                </a:solidFill>
                <a:latin typeface="Verdana"/>
                <a:cs typeface="Verdana"/>
              </a:rPr>
              <a:t> </a:t>
            </a:r>
            <a:r>
              <a:rPr spc="-25" dirty="0">
                <a:solidFill>
                  <a:srgbClr val="404040"/>
                </a:solidFill>
                <a:latin typeface="Verdana"/>
                <a:cs typeface="Verdana"/>
              </a:rPr>
              <a:t>or</a:t>
            </a:r>
            <a:endParaRPr dirty="0">
              <a:latin typeface="Verdana"/>
              <a:cs typeface="Verdana"/>
            </a:endParaRPr>
          </a:p>
          <a:p>
            <a:pPr marL="356870"/>
            <a:r>
              <a:rPr spc="-70" dirty="0">
                <a:solidFill>
                  <a:srgbClr val="404040"/>
                </a:solidFill>
                <a:latin typeface="Verdana"/>
                <a:cs typeface="Verdana"/>
              </a:rPr>
              <a:t>spasm</a:t>
            </a:r>
            <a:r>
              <a:rPr spc="-110" dirty="0">
                <a:solidFill>
                  <a:srgbClr val="404040"/>
                </a:solidFill>
                <a:latin typeface="Verdana"/>
                <a:cs typeface="Verdana"/>
              </a:rPr>
              <a:t> </a:t>
            </a:r>
            <a:r>
              <a:rPr dirty="0">
                <a:solidFill>
                  <a:srgbClr val="404040"/>
                </a:solidFill>
                <a:latin typeface="Verdana"/>
                <a:cs typeface="Verdana"/>
              </a:rPr>
              <a:t>of</a:t>
            </a:r>
            <a:r>
              <a:rPr spc="-135" dirty="0">
                <a:solidFill>
                  <a:srgbClr val="404040"/>
                </a:solidFill>
                <a:latin typeface="Verdana"/>
                <a:cs typeface="Verdana"/>
              </a:rPr>
              <a:t> </a:t>
            </a:r>
            <a:r>
              <a:rPr spc="-20" dirty="0">
                <a:solidFill>
                  <a:srgbClr val="404040"/>
                </a:solidFill>
                <a:latin typeface="Verdana"/>
                <a:cs typeface="Verdana"/>
              </a:rPr>
              <a:t>the</a:t>
            </a:r>
            <a:r>
              <a:rPr spc="-135" dirty="0">
                <a:solidFill>
                  <a:srgbClr val="404040"/>
                </a:solidFill>
                <a:latin typeface="Verdana"/>
                <a:cs typeface="Verdana"/>
              </a:rPr>
              <a:t> </a:t>
            </a:r>
            <a:r>
              <a:rPr spc="-10" dirty="0">
                <a:solidFill>
                  <a:srgbClr val="404040"/>
                </a:solidFill>
                <a:latin typeface="Verdana"/>
                <a:cs typeface="Verdana"/>
              </a:rPr>
              <a:t>muscularis.</a:t>
            </a:r>
            <a:endParaRPr dirty="0">
              <a:latin typeface="Verdana"/>
              <a:cs typeface="Verdana"/>
            </a:endParaRPr>
          </a:p>
          <a:p>
            <a:pPr>
              <a:lnSpc>
                <a:spcPct val="100000"/>
              </a:lnSpc>
            </a:pPr>
            <a:endParaRPr sz="2200" dirty="0">
              <a:latin typeface="Verdana"/>
              <a:cs typeface="Verdana"/>
            </a:endParaRPr>
          </a:p>
          <a:p>
            <a:pPr marL="12700">
              <a:spcBef>
                <a:spcPts val="15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0" dirty="0">
                <a:solidFill>
                  <a:srgbClr val="FF0000"/>
                </a:solidFill>
                <a:latin typeface="Verdana"/>
                <a:cs typeface="Verdana"/>
              </a:rPr>
              <a:t>Achalasia:</a:t>
            </a:r>
            <a:r>
              <a:rPr spc="-45" dirty="0">
                <a:solidFill>
                  <a:srgbClr val="FF0000"/>
                </a:solidFill>
                <a:latin typeface="Verdana"/>
                <a:cs typeface="Verdana"/>
              </a:rPr>
              <a:t> </a:t>
            </a:r>
            <a:r>
              <a:rPr spc="-30" dirty="0">
                <a:solidFill>
                  <a:srgbClr val="FF0000"/>
                </a:solidFill>
                <a:latin typeface="Verdana"/>
                <a:cs typeface="Verdana"/>
              </a:rPr>
              <a:t>the</a:t>
            </a:r>
            <a:r>
              <a:rPr spc="-120" dirty="0">
                <a:solidFill>
                  <a:srgbClr val="FF0000"/>
                </a:solidFill>
                <a:latin typeface="Verdana"/>
                <a:cs typeface="Verdana"/>
              </a:rPr>
              <a:t> </a:t>
            </a:r>
            <a:r>
              <a:rPr spc="-100" dirty="0">
                <a:solidFill>
                  <a:srgbClr val="FF0000"/>
                </a:solidFill>
                <a:latin typeface="Verdana"/>
                <a:cs typeface="Verdana"/>
              </a:rPr>
              <a:t>most</a:t>
            </a:r>
            <a:r>
              <a:rPr spc="-80" dirty="0">
                <a:solidFill>
                  <a:srgbClr val="FF0000"/>
                </a:solidFill>
                <a:latin typeface="Verdana"/>
                <a:cs typeface="Verdana"/>
              </a:rPr>
              <a:t> </a:t>
            </a:r>
            <a:r>
              <a:rPr spc="-50" dirty="0">
                <a:solidFill>
                  <a:srgbClr val="FF0000"/>
                </a:solidFill>
                <a:latin typeface="Verdana"/>
                <a:cs typeface="Verdana"/>
              </a:rPr>
              <a:t>important</a:t>
            </a:r>
            <a:r>
              <a:rPr spc="-105" dirty="0">
                <a:solidFill>
                  <a:srgbClr val="FF0000"/>
                </a:solidFill>
                <a:latin typeface="Verdana"/>
                <a:cs typeface="Verdana"/>
              </a:rPr>
              <a:t> </a:t>
            </a:r>
            <a:r>
              <a:rPr spc="-10" dirty="0">
                <a:solidFill>
                  <a:srgbClr val="FF0000"/>
                </a:solidFill>
                <a:latin typeface="Verdana"/>
                <a:cs typeface="Verdana"/>
              </a:rPr>
              <a:t>cause.</a:t>
            </a:r>
            <a:endParaRPr dirty="0">
              <a:latin typeface="Verdana"/>
              <a:cs typeface="Verdana"/>
            </a:endParaRPr>
          </a:p>
        </p:txBody>
      </p:sp>
    </p:spTree>
    <p:extLst>
      <p:ext uri="{BB962C8B-B14F-4D97-AF65-F5344CB8AC3E}">
        <p14:creationId xmlns:p14="http://schemas.microsoft.com/office/powerpoint/2010/main" val="3728870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40" dirty="0"/>
              <a:t>Achalasia</a:t>
            </a:r>
          </a:p>
        </p:txBody>
      </p:sp>
      <p:sp>
        <p:nvSpPr>
          <p:cNvPr id="3" name="object 3"/>
          <p:cNvSpPr txBox="1"/>
          <p:nvPr/>
        </p:nvSpPr>
        <p:spPr>
          <a:xfrm>
            <a:off x="2286001" y="2034252"/>
            <a:ext cx="4484369" cy="1631950"/>
          </a:xfrm>
          <a:prstGeom prst="rect">
            <a:avLst/>
          </a:prstGeom>
        </p:spPr>
        <p:txBody>
          <a:bodyPr vert="horz" wrap="square" lIns="0" tIns="140335" rIns="0" bIns="0" rtlCol="0">
            <a:spAutoFit/>
          </a:bodyPr>
          <a:lstStyle/>
          <a:p>
            <a:pPr marL="12700">
              <a:spcBef>
                <a:spcPts val="11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FF0000"/>
                </a:solidFill>
                <a:latin typeface="Verdana"/>
                <a:cs typeface="Verdana"/>
              </a:rPr>
              <a:t>Triad:</a:t>
            </a:r>
            <a:endParaRPr dirty="0">
              <a:latin typeface="Verdana"/>
              <a:cs typeface="Verdana"/>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0" dirty="0">
                <a:solidFill>
                  <a:srgbClr val="404040"/>
                </a:solidFill>
                <a:latin typeface="Verdana"/>
                <a:cs typeface="Verdana"/>
              </a:rPr>
              <a:t>Incomplete</a:t>
            </a:r>
            <a:r>
              <a:rPr spc="-95" dirty="0">
                <a:solidFill>
                  <a:srgbClr val="404040"/>
                </a:solidFill>
                <a:latin typeface="Verdana"/>
                <a:cs typeface="Verdana"/>
              </a:rPr>
              <a:t> </a:t>
            </a:r>
            <a:r>
              <a:rPr spc="-240" dirty="0">
                <a:solidFill>
                  <a:srgbClr val="404040"/>
                </a:solidFill>
                <a:latin typeface="Verdana"/>
                <a:cs typeface="Verdana"/>
              </a:rPr>
              <a:t>LES</a:t>
            </a:r>
            <a:r>
              <a:rPr spc="-85" dirty="0">
                <a:solidFill>
                  <a:srgbClr val="404040"/>
                </a:solidFill>
                <a:latin typeface="Verdana"/>
                <a:cs typeface="Verdana"/>
              </a:rPr>
              <a:t> </a:t>
            </a:r>
            <a:r>
              <a:rPr spc="-25" dirty="0">
                <a:solidFill>
                  <a:srgbClr val="404040"/>
                </a:solidFill>
                <a:latin typeface="Verdana"/>
                <a:cs typeface="Verdana"/>
              </a:rPr>
              <a:t>relaxation</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5" dirty="0">
                <a:solidFill>
                  <a:srgbClr val="404040"/>
                </a:solidFill>
                <a:latin typeface="Verdana"/>
                <a:cs typeface="Verdana"/>
              </a:rPr>
              <a:t>Increased</a:t>
            </a:r>
            <a:r>
              <a:rPr spc="-165" dirty="0">
                <a:solidFill>
                  <a:srgbClr val="404040"/>
                </a:solidFill>
                <a:latin typeface="Verdana"/>
                <a:cs typeface="Verdana"/>
              </a:rPr>
              <a:t> </a:t>
            </a:r>
            <a:r>
              <a:rPr spc="-240" dirty="0">
                <a:solidFill>
                  <a:srgbClr val="404040"/>
                </a:solidFill>
                <a:latin typeface="Verdana"/>
                <a:cs typeface="Verdana"/>
              </a:rPr>
              <a:t>LES</a:t>
            </a:r>
            <a:r>
              <a:rPr spc="-70" dirty="0">
                <a:solidFill>
                  <a:srgbClr val="404040"/>
                </a:solidFill>
                <a:latin typeface="Verdana"/>
                <a:cs typeface="Verdana"/>
              </a:rPr>
              <a:t> </a:t>
            </a:r>
            <a:r>
              <a:rPr spc="-20" dirty="0">
                <a:solidFill>
                  <a:srgbClr val="404040"/>
                </a:solidFill>
                <a:latin typeface="Verdana"/>
                <a:cs typeface="Verdana"/>
              </a:rPr>
              <a:t>tone</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Esophageal</a:t>
            </a:r>
            <a:r>
              <a:rPr lang="en-US" spc="330" dirty="0">
                <a:solidFill>
                  <a:srgbClr val="404040"/>
                </a:solidFill>
                <a:latin typeface="Verdana"/>
                <a:cs typeface="Verdana"/>
              </a:rPr>
              <a:t> </a:t>
            </a:r>
            <a:r>
              <a:rPr spc="-10" dirty="0" err="1">
                <a:solidFill>
                  <a:srgbClr val="404040"/>
                </a:solidFill>
                <a:latin typeface="Verdana"/>
                <a:cs typeface="Verdana"/>
              </a:rPr>
              <a:t>aperistalsis</a:t>
            </a:r>
            <a:r>
              <a:rPr spc="-10" dirty="0">
                <a:solidFill>
                  <a:srgbClr val="404040"/>
                </a:solidFill>
                <a:latin typeface="Verdana"/>
                <a:cs typeface="Verdana"/>
              </a:rPr>
              <a:t>.</a:t>
            </a:r>
            <a:endParaRPr dirty="0">
              <a:latin typeface="Verdana"/>
              <a:cs typeface="Verdana"/>
            </a:endParaRPr>
          </a:p>
        </p:txBody>
      </p:sp>
      <p:sp>
        <p:nvSpPr>
          <p:cNvPr id="4" name="object 4"/>
          <p:cNvSpPr txBox="1"/>
          <p:nvPr/>
        </p:nvSpPr>
        <p:spPr>
          <a:xfrm>
            <a:off x="2286001" y="4191001"/>
            <a:ext cx="4161789" cy="289823"/>
          </a:xfrm>
          <a:prstGeom prst="rect">
            <a:avLst/>
          </a:prstGeom>
        </p:spPr>
        <p:txBody>
          <a:bodyPr vert="horz" wrap="square" lIns="0" tIns="12700" rIns="0" bIns="0" rtlCol="0">
            <a:spAutoFit/>
          </a:bodyPr>
          <a:lstStyle/>
          <a:p>
            <a:pPr marL="12700">
              <a:spcBef>
                <a:spcPts val="10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5" dirty="0">
                <a:solidFill>
                  <a:srgbClr val="404040"/>
                </a:solidFill>
                <a:latin typeface="Verdana"/>
                <a:cs typeface="Verdana"/>
              </a:rPr>
              <a:t>Primary</a:t>
            </a:r>
            <a:r>
              <a:rPr spc="-90" dirty="0">
                <a:solidFill>
                  <a:srgbClr val="404040"/>
                </a:solidFill>
                <a:latin typeface="Verdana"/>
                <a:cs typeface="Verdana"/>
              </a:rPr>
              <a:t> </a:t>
            </a:r>
            <a:r>
              <a:rPr spc="-95" dirty="0">
                <a:solidFill>
                  <a:srgbClr val="404040"/>
                </a:solidFill>
                <a:latin typeface="Verdana"/>
                <a:cs typeface="Verdana"/>
              </a:rPr>
              <a:t>&gt;&gt;&gt;secondary.</a:t>
            </a:r>
            <a:endParaRPr dirty="0">
              <a:latin typeface="Verdana"/>
              <a:cs typeface="Verdana"/>
            </a:endParaRPr>
          </a:p>
        </p:txBody>
      </p:sp>
    </p:spTree>
    <p:extLst>
      <p:ext uri="{BB962C8B-B14F-4D97-AF65-F5344CB8AC3E}">
        <p14:creationId xmlns:p14="http://schemas.microsoft.com/office/powerpoint/2010/main" val="155741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inflammatory lesions</a:t>
            </a:r>
            <a:br>
              <a:rPr lang="en-US" dirty="0"/>
            </a:br>
            <a:r>
              <a:rPr lang="en-US" b="1" dirty="0">
                <a:solidFill>
                  <a:srgbClr val="FF0000"/>
                </a:solidFill>
              </a:rPr>
              <a:t>Aphthous Ulcers (Canker Sores)</a:t>
            </a:r>
            <a:endParaRPr lang="en-US" dirty="0"/>
          </a:p>
        </p:txBody>
      </p:sp>
      <p:sp>
        <p:nvSpPr>
          <p:cNvPr id="3" name="Content Placeholder 2"/>
          <p:cNvSpPr>
            <a:spLocks noGrp="1"/>
          </p:cNvSpPr>
          <p:nvPr>
            <p:ph idx="1"/>
          </p:nvPr>
        </p:nvSpPr>
        <p:spPr>
          <a:xfrm>
            <a:off x="2152650" y="1825625"/>
            <a:ext cx="8210550" cy="4351338"/>
          </a:xfrm>
        </p:spPr>
        <p:txBody>
          <a:bodyPr>
            <a:noAutofit/>
          </a:bodyPr>
          <a:lstStyle/>
          <a:p>
            <a:pPr>
              <a:lnSpc>
                <a:spcPct val="120000"/>
              </a:lnSpc>
            </a:pPr>
            <a:r>
              <a:rPr lang="en-US" sz="1800" spc="-100" dirty="0">
                <a:solidFill>
                  <a:srgbClr val="404040"/>
                </a:solidFill>
                <a:latin typeface="Verdana"/>
                <a:cs typeface="Verdana"/>
              </a:rPr>
              <a:t>Superficial mucosal ulcerations</a:t>
            </a:r>
          </a:p>
          <a:p>
            <a:pPr>
              <a:lnSpc>
                <a:spcPct val="120000"/>
              </a:lnSpc>
            </a:pPr>
            <a:r>
              <a:rPr lang="en-US" sz="1800" spc="-100" dirty="0">
                <a:solidFill>
                  <a:srgbClr val="404040"/>
                </a:solidFill>
                <a:latin typeface="Verdana"/>
                <a:cs typeface="Verdana"/>
              </a:rPr>
              <a:t>Common, up to 40% of the population. </a:t>
            </a:r>
          </a:p>
          <a:p>
            <a:pPr>
              <a:lnSpc>
                <a:spcPct val="120000"/>
              </a:lnSpc>
            </a:pPr>
            <a:r>
              <a:rPr lang="en-US" sz="1800" spc="-100" dirty="0">
                <a:solidFill>
                  <a:srgbClr val="404040"/>
                </a:solidFill>
                <a:latin typeface="Verdana"/>
                <a:cs typeface="Verdana"/>
              </a:rPr>
              <a:t>First 2 decades of life</a:t>
            </a:r>
          </a:p>
          <a:p>
            <a:pPr>
              <a:lnSpc>
                <a:spcPct val="120000"/>
              </a:lnSpc>
            </a:pPr>
            <a:r>
              <a:rPr lang="en-US" sz="1800" spc="-100" dirty="0">
                <a:solidFill>
                  <a:srgbClr val="404040"/>
                </a:solidFill>
                <a:latin typeface="Verdana"/>
                <a:cs typeface="Verdana"/>
              </a:rPr>
              <a:t>Extremely painful, Recurrent.</a:t>
            </a:r>
          </a:p>
          <a:p>
            <a:pPr>
              <a:lnSpc>
                <a:spcPct val="120000"/>
              </a:lnSpc>
            </a:pPr>
            <a:r>
              <a:rPr lang="en-US" sz="1800" spc="-100" dirty="0">
                <a:solidFill>
                  <a:srgbClr val="404040"/>
                </a:solidFill>
                <a:latin typeface="Verdana"/>
                <a:cs typeface="Verdana"/>
              </a:rPr>
              <a:t>Idiopathic, familial tendency.</a:t>
            </a:r>
          </a:p>
          <a:p>
            <a:pPr>
              <a:lnSpc>
                <a:spcPct val="120000"/>
              </a:lnSpc>
            </a:pPr>
            <a:r>
              <a:rPr lang="en-US" sz="1800" spc="-100" dirty="0">
                <a:solidFill>
                  <a:srgbClr val="404040"/>
                </a:solidFill>
                <a:latin typeface="Verdana"/>
                <a:cs typeface="Verdana"/>
              </a:rPr>
              <a:t>may be associated with celiac disease, inflammatory bowel disease, and </a:t>
            </a:r>
            <a:r>
              <a:rPr lang="en-US" sz="1800" spc="-100" dirty="0" err="1">
                <a:solidFill>
                  <a:srgbClr val="404040"/>
                </a:solidFill>
                <a:latin typeface="Verdana"/>
                <a:cs typeface="Verdana"/>
              </a:rPr>
              <a:t>Behçet</a:t>
            </a:r>
            <a:r>
              <a:rPr lang="en-US" sz="1800" spc="-100" dirty="0">
                <a:solidFill>
                  <a:srgbClr val="404040"/>
                </a:solidFill>
                <a:latin typeface="Verdana"/>
                <a:cs typeface="Verdana"/>
              </a:rPr>
              <a:t> disease.</a:t>
            </a:r>
          </a:p>
          <a:p>
            <a:pPr>
              <a:lnSpc>
                <a:spcPct val="120000"/>
              </a:lnSpc>
            </a:pPr>
            <a:r>
              <a:rPr lang="en-US" sz="1800" spc="-100" dirty="0">
                <a:solidFill>
                  <a:srgbClr val="404040"/>
                </a:solidFill>
                <a:latin typeface="Verdana"/>
                <a:cs typeface="Verdana"/>
              </a:rPr>
              <a:t>Solitary or multiple</a:t>
            </a:r>
          </a:p>
          <a:p>
            <a:pPr>
              <a:lnSpc>
                <a:spcPct val="120000"/>
              </a:lnSpc>
            </a:pPr>
            <a:r>
              <a:rPr lang="en-US" sz="1800" spc="-100" dirty="0">
                <a:solidFill>
                  <a:srgbClr val="404040"/>
                </a:solidFill>
                <a:latin typeface="Verdana"/>
                <a:cs typeface="Verdana"/>
              </a:rPr>
              <a:t>Shallow, with a hyperemic base covered by a thin exudate and rimmed by a narrow zone of erythema.</a:t>
            </a:r>
          </a:p>
          <a:p>
            <a:pPr>
              <a:lnSpc>
                <a:spcPct val="120000"/>
              </a:lnSpc>
            </a:pPr>
            <a:r>
              <a:rPr lang="en-US" sz="1800" spc="-100" dirty="0">
                <a:solidFill>
                  <a:srgbClr val="404040"/>
                </a:solidFill>
                <a:latin typeface="Verdana"/>
                <a:cs typeface="Verdana"/>
              </a:rPr>
              <a:t>resolve spontaneously in 7 to 10 days.</a:t>
            </a:r>
          </a:p>
        </p:txBody>
      </p:sp>
    </p:spTree>
    <p:extLst>
      <p:ext uri="{BB962C8B-B14F-4D97-AF65-F5344CB8AC3E}">
        <p14:creationId xmlns:p14="http://schemas.microsoft.com/office/powerpoint/2010/main" val="325637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0" y="990601"/>
            <a:ext cx="7696200" cy="5290189"/>
          </a:xfrm>
          <a:prstGeom prst="rect">
            <a:avLst/>
          </a:prstGeom>
        </p:spPr>
      </p:pic>
      <p:sp>
        <p:nvSpPr>
          <p:cNvPr id="3" name="object 3"/>
          <p:cNvSpPr txBox="1"/>
          <p:nvPr/>
        </p:nvSpPr>
        <p:spPr>
          <a:xfrm>
            <a:off x="8158354" y="6017463"/>
            <a:ext cx="1619885" cy="299720"/>
          </a:xfrm>
          <a:prstGeom prst="rect">
            <a:avLst/>
          </a:prstGeom>
        </p:spPr>
        <p:txBody>
          <a:bodyPr vert="horz" wrap="square" lIns="0" tIns="12700" rIns="0" bIns="0" rtlCol="0">
            <a:spAutoFit/>
          </a:bodyPr>
          <a:lstStyle/>
          <a:p>
            <a:pPr marL="12700">
              <a:spcBef>
                <a:spcPts val="100"/>
              </a:spcBef>
            </a:pPr>
            <a:r>
              <a:rPr u="sng" spc="-25" dirty="0">
                <a:solidFill>
                  <a:srgbClr val="FA4917"/>
                </a:solidFill>
                <a:uFill>
                  <a:solidFill>
                    <a:srgbClr val="FA4917"/>
                  </a:solidFill>
                </a:uFill>
                <a:latin typeface="Verdana"/>
                <a:cs typeface="Verdana"/>
                <a:hlinkClick r:id="rId3"/>
              </a:rPr>
              <a:t>gastro.com.cy</a:t>
            </a:r>
            <a:endParaRPr>
              <a:latin typeface="Verdana"/>
              <a:cs typeface="Verdana"/>
            </a:endParaRPr>
          </a:p>
        </p:txBody>
      </p:sp>
    </p:spTree>
    <p:extLst>
      <p:ext uri="{BB962C8B-B14F-4D97-AF65-F5344CB8AC3E}">
        <p14:creationId xmlns:p14="http://schemas.microsoft.com/office/powerpoint/2010/main" val="1975770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52600" y="533400"/>
            <a:ext cx="8610600" cy="5654040"/>
          </a:xfrm>
          <a:prstGeom prst="rect">
            <a:avLst/>
          </a:prstGeom>
        </p:spPr>
      </p:pic>
    </p:spTree>
    <p:extLst>
      <p:ext uri="{BB962C8B-B14F-4D97-AF65-F5344CB8AC3E}">
        <p14:creationId xmlns:p14="http://schemas.microsoft.com/office/powerpoint/2010/main" val="1654864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rotWithShape="1">
          <a:blip r:embed="rId2" cstate="print"/>
          <a:srcRect l="4687" t="33333" r="64379" b="3333"/>
          <a:stretch/>
        </p:blipFill>
        <p:spPr>
          <a:xfrm>
            <a:off x="1752600" y="1981200"/>
            <a:ext cx="3657600"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r>
              <a:rPr lang="en-US" dirty="0"/>
              <a:t>Pneumatic balloon dilatation of the LES</a:t>
            </a:r>
          </a:p>
        </p:txBody>
      </p:sp>
      <p:pic>
        <p:nvPicPr>
          <p:cNvPr id="4" name="object 2"/>
          <p:cNvPicPr/>
          <p:nvPr/>
        </p:nvPicPr>
        <p:blipFill rotWithShape="1">
          <a:blip r:embed="rId2" cstate="print"/>
          <a:srcRect l="44995" t="33333" r="11885" b="3333"/>
          <a:stretch/>
        </p:blipFill>
        <p:spPr>
          <a:xfrm>
            <a:off x="5562600" y="1981200"/>
            <a:ext cx="4876800"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2814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195" dirty="0"/>
              <a:t>Primary</a:t>
            </a:r>
            <a:r>
              <a:rPr spc="-280" dirty="0"/>
              <a:t> </a:t>
            </a:r>
            <a:r>
              <a:rPr spc="40" dirty="0"/>
              <a:t>achalasia</a:t>
            </a:r>
          </a:p>
        </p:txBody>
      </p:sp>
      <p:sp>
        <p:nvSpPr>
          <p:cNvPr id="3" name="object 3"/>
          <p:cNvSpPr txBox="1"/>
          <p:nvPr/>
        </p:nvSpPr>
        <p:spPr>
          <a:xfrm>
            <a:off x="2182220" y="2133600"/>
            <a:ext cx="5481320" cy="1230630"/>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70" dirty="0">
                <a:solidFill>
                  <a:srgbClr val="404040"/>
                </a:solidFill>
                <a:latin typeface="Verdana"/>
                <a:cs typeface="Verdana"/>
              </a:rPr>
              <a:t>Failure</a:t>
            </a:r>
            <a:r>
              <a:rPr spc="-60" dirty="0">
                <a:solidFill>
                  <a:srgbClr val="404040"/>
                </a:solidFill>
                <a:latin typeface="Verdana"/>
                <a:cs typeface="Verdana"/>
              </a:rPr>
              <a:t> </a:t>
            </a:r>
            <a:r>
              <a:rPr dirty="0">
                <a:solidFill>
                  <a:srgbClr val="404040"/>
                </a:solidFill>
                <a:latin typeface="Verdana"/>
                <a:cs typeface="Verdana"/>
              </a:rPr>
              <a:t>of</a:t>
            </a:r>
            <a:r>
              <a:rPr spc="-55" dirty="0">
                <a:solidFill>
                  <a:srgbClr val="404040"/>
                </a:solidFill>
                <a:latin typeface="Verdana"/>
                <a:cs typeface="Verdana"/>
              </a:rPr>
              <a:t> </a:t>
            </a:r>
            <a:r>
              <a:rPr spc="-65" dirty="0">
                <a:solidFill>
                  <a:srgbClr val="404040"/>
                </a:solidFill>
                <a:latin typeface="Verdana"/>
                <a:cs typeface="Verdana"/>
              </a:rPr>
              <a:t>distal</a:t>
            </a:r>
            <a:r>
              <a:rPr spc="-45" dirty="0">
                <a:solidFill>
                  <a:srgbClr val="404040"/>
                </a:solidFill>
                <a:latin typeface="Verdana"/>
                <a:cs typeface="Verdana"/>
              </a:rPr>
              <a:t> </a:t>
            </a:r>
            <a:r>
              <a:rPr dirty="0">
                <a:solidFill>
                  <a:srgbClr val="404040"/>
                </a:solidFill>
                <a:latin typeface="Verdana"/>
                <a:cs typeface="Verdana"/>
              </a:rPr>
              <a:t>esophageal</a:t>
            </a:r>
            <a:r>
              <a:rPr spc="-15" dirty="0">
                <a:solidFill>
                  <a:srgbClr val="404040"/>
                </a:solidFill>
                <a:latin typeface="Verdana"/>
                <a:cs typeface="Verdana"/>
              </a:rPr>
              <a:t> </a:t>
            </a:r>
            <a:r>
              <a:rPr spc="-75" dirty="0">
                <a:solidFill>
                  <a:srgbClr val="404040"/>
                </a:solidFill>
                <a:latin typeface="Verdana"/>
                <a:cs typeface="Verdana"/>
              </a:rPr>
              <a:t>inhibitory</a:t>
            </a:r>
            <a:r>
              <a:rPr spc="-125" dirty="0">
                <a:solidFill>
                  <a:srgbClr val="404040"/>
                </a:solidFill>
                <a:latin typeface="Verdana"/>
                <a:cs typeface="Verdana"/>
              </a:rPr>
              <a:t> </a:t>
            </a:r>
            <a:r>
              <a:rPr spc="-40" dirty="0">
                <a:solidFill>
                  <a:srgbClr val="404040"/>
                </a:solidFill>
                <a:latin typeface="Verdana"/>
                <a:cs typeface="Verdana"/>
              </a:rPr>
              <a:t>neurons.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Idiopathic</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35" dirty="0">
                <a:solidFill>
                  <a:srgbClr val="404040"/>
                </a:solidFill>
                <a:latin typeface="Verdana"/>
                <a:cs typeface="Verdana"/>
              </a:rPr>
              <a:t>Most</a:t>
            </a:r>
            <a:r>
              <a:rPr spc="-130" dirty="0">
                <a:solidFill>
                  <a:srgbClr val="404040"/>
                </a:solidFill>
                <a:latin typeface="Verdana"/>
                <a:cs typeface="Verdana"/>
              </a:rPr>
              <a:t> </a:t>
            </a:r>
            <a:r>
              <a:rPr spc="-10" dirty="0">
                <a:solidFill>
                  <a:srgbClr val="404040"/>
                </a:solidFill>
                <a:latin typeface="Verdana"/>
                <a:cs typeface="Verdana"/>
              </a:rPr>
              <a:t>common</a:t>
            </a:r>
            <a:endParaRPr dirty="0">
              <a:latin typeface="Verdana"/>
              <a:cs typeface="Verdana"/>
            </a:endParaRPr>
          </a:p>
        </p:txBody>
      </p:sp>
    </p:spTree>
    <p:extLst>
      <p:ext uri="{BB962C8B-B14F-4D97-AF65-F5344CB8AC3E}">
        <p14:creationId xmlns:p14="http://schemas.microsoft.com/office/powerpoint/2010/main" val="1467188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25" dirty="0"/>
              <a:t>Secondary</a:t>
            </a:r>
            <a:r>
              <a:rPr spc="-260" dirty="0"/>
              <a:t> </a:t>
            </a:r>
            <a:r>
              <a:rPr spc="40" dirty="0"/>
              <a:t>achalasia</a:t>
            </a:r>
          </a:p>
        </p:txBody>
      </p:sp>
      <p:sp>
        <p:nvSpPr>
          <p:cNvPr id="3" name="object 3"/>
          <p:cNvSpPr txBox="1">
            <a:spLocks noGrp="1"/>
          </p:cNvSpPr>
          <p:nvPr>
            <p:ph idx="1"/>
          </p:nvPr>
        </p:nvSpPr>
        <p:spPr>
          <a:xfrm>
            <a:off x="2152650" y="1825625"/>
            <a:ext cx="7886700" cy="3829876"/>
          </a:xfrm>
          <a:prstGeom prst="rect">
            <a:avLst/>
          </a:prstGeom>
        </p:spPr>
        <p:txBody>
          <a:bodyPr vert="horz" wrap="square" lIns="0" tIns="480677" rIns="0" bIns="0" rtlCol="0">
            <a:spAutoFit/>
          </a:bodyPr>
          <a:lstStyle/>
          <a:p>
            <a:pPr marL="12700">
              <a:lnSpc>
                <a:spcPct val="100000"/>
              </a:lnSpc>
              <a:spcBef>
                <a:spcPts val="95"/>
              </a:spcBef>
            </a:pPr>
            <a:r>
              <a:rPr sz="2000" spc="1185" dirty="0">
                <a:solidFill>
                  <a:srgbClr val="A42F0F"/>
                </a:solidFill>
                <a:latin typeface="Microsoft Sans Serif"/>
                <a:cs typeface="Microsoft Sans Serif"/>
              </a:rPr>
              <a:t>🠶</a:t>
            </a:r>
            <a:r>
              <a:rPr sz="2000" spc="315" dirty="0">
                <a:solidFill>
                  <a:srgbClr val="A42F0F"/>
                </a:solidFill>
                <a:latin typeface="Microsoft Sans Serif"/>
                <a:cs typeface="Microsoft Sans Serif"/>
              </a:rPr>
              <a:t> </a:t>
            </a:r>
            <a:r>
              <a:rPr sz="2000" dirty="0"/>
              <a:t>Degenerative</a:t>
            </a:r>
            <a:r>
              <a:rPr sz="2000" spc="5" dirty="0"/>
              <a:t> </a:t>
            </a:r>
            <a:r>
              <a:rPr sz="2000" dirty="0"/>
              <a:t>changes in</a:t>
            </a:r>
            <a:r>
              <a:rPr sz="2000" spc="-55" dirty="0"/>
              <a:t> </a:t>
            </a:r>
            <a:r>
              <a:rPr sz="2000" dirty="0"/>
              <a:t>neural</a:t>
            </a:r>
            <a:r>
              <a:rPr sz="2000" spc="-75" dirty="0"/>
              <a:t> </a:t>
            </a:r>
            <a:r>
              <a:rPr sz="2000" spc="-10" dirty="0"/>
              <a:t>innervation</a:t>
            </a:r>
            <a:endParaRPr sz="2000" dirty="0">
              <a:latin typeface="Microsoft Sans Serif"/>
              <a:cs typeface="Microsoft Sans Serif"/>
            </a:endParaRPr>
          </a:p>
          <a:p>
            <a:pPr>
              <a:lnSpc>
                <a:spcPct val="100000"/>
              </a:lnSpc>
            </a:pPr>
            <a:endParaRPr sz="3400" dirty="0"/>
          </a:p>
          <a:p>
            <a:pPr marL="12700">
              <a:lnSpc>
                <a:spcPct val="100000"/>
              </a:lnSpc>
            </a:pPr>
            <a:r>
              <a:rPr sz="2000" spc="1185" dirty="0">
                <a:solidFill>
                  <a:srgbClr val="A42F0F"/>
                </a:solidFill>
                <a:latin typeface="Microsoft Sans Serif"/>
                <a:cs typeface="Microsoft Sans Serif"/>
              </a:rPr>
              <a:t>🠶</a:t>
            </a:r>
            <a:r>
              <a:rPr sz="2000" spc="400" dirty="0">
                <a:solidFill>
                  <a:srgbClr val="A42F0F"/>
                </a:solidFill>
                <a:latin typeface="Microsoft Sans Serif"/>
                <a:cs typeface="Microsoft Sans Serif"/>
              </a:rPr>
              <a:t> </a:t>
            </a:r>
            <a:r>
              <a:rPr sz="2000" spc="-10" dirty="0">
                <a:solidFill>
                  <a:srgbClr val="FF0000"/>
                </a:solidFill>
              </a:rPr>
              <a:t>Intrinsic</a:t>
            </a:r>
            <a:endParaRPr sz="2000" dirty="0">
              <a:latin typeface="Microsoft Sans Serif"/>
              <a:cs typeface="Microsoft Sans Serif"/>
            </a:endParaRPr>
          </a:p>
          <a:p>
            <a:pPr marL="12700">
              <a:lnSpc>
                <a:spcPct val="100000"/>
              </a:lnSpc>
              <a:spcBef>
                <a:spcPts val="770"/>
              </a:spcBef>
            </a:pPr>
            <a:r>
              <a:rPr sz="2000" spc="1180" dirty="0">
                <a:solidFill>
                  <a:srgbClr val="A42F0F"/>
                </a:solidFill>
                <a:latin typeface="Microsoft Sans Serif"/>
                <a:cs typeface="Microsoft Sans Serif"/>
              </a:rPr>
              <a:t>🠶</a:t>
            </a:r>
            <a:r>
              <a:rPr sz="2000" spc="350" dirty="0">
                <a:solidFill>
                  <a:srgbClr val="A42F0F"/>
                </a:solidFill>
                <a:latin typeface="Microsoft Sans Serif"/>
                <a:cs typeface="Microsoft Sans Serif"/>
              </a:rPr>
              <a:t> </a:t>
            </a:r>
            <a:r>
              <a:rPr sz="2000" spc="-40" dirty="0">
                <a:solidFill>
                  <a:srgbClr val="FF0000"/>
                </a:solidFill>
              </a:rPr>
              <a:t>Vagus</a:t>
            </a:r>
            <a:r>
              <a:rPr sz="2000" spc="5" dirty="0">
                <a:solidFill>
                  <a:srgbClr val="FF0000"/>
                </a:solidFill>
              </a:rPr>
              <a:t> </a:t>
            </a:r>
            <a:r>
              <a:rPr sz="2000" spc="-20" dirty="0">
                <a:solidFill>
                  <a:srgbClr val="FF0000"/>
                </a:solidFill>
              </a:rPr>
              <a:t>nerve</a:t>
            </a:r>
            <a:endParaRPr sz="2000" dirty="0">
              <a:latin typeface="Microsoft Sans Serif"/>
              <a:cs typeface="Microsoft Sans Serif"/>
            </a:endParaRPr>
          </a:p>
          <a:p>
            <a:pPr marL="12700">
              <a:lnSpc>
                <a:spcPct val="100000"/>
              </a:lnSpc>
              <a:spcBef>
                <a:spcPts val="775"/>
              </a:spcBef>
            </a:pPr>
            <a:r>
              <a:rPr sz="2000" spc="1180" dirty="0">
                <a:solidFill>
                  <a:srgbClr val="A42F0F"/>
                </a:solidFill>
                <a:latin typeface="Microsoft Sans Serif"/>
                <a:cs typeface="Microsoft Sans Serif"/>
              </a:rPr>
              <a:t>🠶</a:t>
            </a:r>
            <a:r>
              <a:rPr sz="2000" spc="340" dirty="0">
                <a:solidFill>
                  <a:srgbClr val="A42F0F"/>
                </a:solidFill>
                <a:latin typeface="Microsoft Sans Serif"/>
                <a:cs typeface="Microsoft Sans Serif"/>
              </a:rPr>
              <a:t> </a:t>
            </a:r>
            <a:r>
              <a:rPr sz="2000" dirty="0">
                <a:solidFill>
                  <a:srgbClr val="FF0000"/>
                </a:solidFill>
              </a:rPr>
              <a:t>Dorsal</a:t>
            </a:r>
            <a:r>
              <a:rPr sz="2000" spc="-25" dirty="0">
                <a:solidFill>
                  <a:srgbClr val="FF0000"/>
                </a:solidFill>
              </a:rPr>
              <a:t> </a:t>
            </a:r>
            <a:r>
              <a:rPr sz="2000" dirty="0">
                <a:solidFill>
                  <a:srgbClr val="FF0000"/>
                </a:solidFill>
              </a:rPr>
              <a:t>motor</a:t>
            </a:r>
            <a:r>
              <a:rPr sz="2000" spc="-20" dirty="0">
                <a:solidFill>
                  <a:srgbClr val="FF0000"/>
                </a:solidFill>
              </a:rPr>
              <a:t> </a:t>
            </a:r>
            <a:r>
              <a:rPr sz="2000" dirty="0">
                <a:solidFill>
                  <a:srgbClr val="FF0000"/>
                </a:solidFill>
              </a:rPr>
              <a:t>nucleus</a:t>
            </a:r>
            <a:r>
              <a:rPr sz="2000" spc="5" dirty="0">
                <a:solidFill>
                  <a:srgbClr val="FF0000"/>
                </a:solidFill>
              </a:rPr>
              <a:t> </a:t>
            </a:r>
            <a:r>
              <a:rPr sz="2000" dirty="0">
                <a:solidFill>
                  <a:srgbClr val="FF0000"/>
                </a:solidFill>
              </a:rPr>
              <a:t>of</a:t>
            </a:r>
            <a:r>
              <a:rPr sz="2000" spc="-65" dirty="0">
                <a:solidFill>
                  <a:srgbClr val="FF0000"/>
                </a:solidFill>
              </a:rPr>
              <a:t> </a:t>
            </a:r>
            <a:r>
              <a:rPr sz="2000" spc="-10" dirty="0">
                <a:solidFill>
                  <a:srgbClr val="FF0000"/>
                </a:solidFill>
              </a:rPr>
              <a:t>vagus</a:t>
            </a:r>
            <a:endParaRPr lang="en-US" sz="2000" dirty="0">
              <a:latin typeface="Microsoft Sans Serif"/>
              <a:cs typeface="Microsoft Sans Serif"/>
            </a:endParaRPr>
          </a:p>
          <a:p>
            <a:pPr marL="12700">
              <a:lnSpc>
                <a:spcPct val="100000"/>
              </a:lnSpc>
              <a:spcBef>
                <a:spcPts val="775"/>
              </a:spcBef>
            </a:pPr>
            <a:endParaRPr lang="en-US" sz="2000" spc="1180" dirty="0">
              <a:solidFill>
                <a:srgbClr val="A42F0F"/>
              </a:solidFill>
              <a:latin typeface="Microsoft Sans Serif"/>
              <a:cs typeface="Microsoft Sans Serif"/>
            </a:endParaRPr>
          </a:p>
          <a:p>
            <a:pPr marL="12700">
              <a:lnSpc>
                <a:spcPct val="100000"/>
              </a:lnSpc>
              <a:spcBef>
                <a:spcPts val="775"/>
              </a:spcBef>
            </a:pPr>
            <a:r>
              <a:rPr sz="2000" spc="1180" dirty="0">
                <a:solidFill>
                  <a:srgbClr val="A42F0F"/>
                </a:solidFill>
                <a:latin typeface="Microsoft Sans Serif"/>
                <a:cs typeface="Microsoft Sans Serif"/>
              </a:rPr>
              <a:t>🠶</a:t>
            </a:r>
            <a:r>
              <a:rPr sz="2000" spc="335" dirty="0">
                <a:solidFill>
                  <a:srgbClr val="A42F0F"/>
                </a:solidFill>
                <a:latin typeface="Microsoft Sans Serif"/>
                <a:cs typeface="Microsoft Sans Serif"/>
              </a:rPr>
              <a:t> </a:t>
            </a:r>
            <a:r>
              <a:rPr sz="2000" b="1" dirty="0">
                <a:latin typeface="Times New Roman"/>
                <a:cs typeface="Times New Roman"/>
              </a:rPr>
              <a:t>Chagas</a:t>
            </a:r>
            <a:r>
              <a:rPr sz="2000" b="1" spc="-45" dirty="0">
                <a:latin typeface="Times New Roman"/>
                <a:cs typeface="Times New Roman"/>
              </a:rPr>
              <a:t> </a:t>
            </a:r>
            <a:r>
              <a:rPr sz="2000" b="1" dirty="0">
                <a:latin typeface="Times New Roman"/>
                <a:cs typeface="Times New Roman"/>
              </a:rPr>
              <a:t>disease</a:t>
            </a:r>
            <a:r>
              <a:rPr sz="2000" dirty="0"/>
              <a:t>,</a:t>
            </a:r>
            <a:r>
              <a:rPr sz="2000" spc="400" dirty="0"/>
              <a:t> </a:t>
            </a:r>
            <a:r>
              <a:rPr sz="2000" spc="-10" dirty="0"/>
              <a:t>Trypanosoma</a:t>
            </a:r>
            <a:r>
              <a:rPr sz="2000" spc="30" dirty="0"/>
              <a:t> </a:t>
            </a:r>
            <a:r>
              <a:rPr sz="2000" spc="-10" dirty="0"/>
              <a:t>cruzi infection&gt;&gt;destruction</a:t>
            </a:r>
            <a:r>
              <a:rPr sz="2000" spc="-45" dirty="0"/>
              <a:t> </a:t>
            </a:r>
            <a:r>
              <a:rPr sz="2000" dirty="0"/>
              <a:t>of</a:t>
            </a:r>
            <a:r>
              <a:rPr sz="2000" spc="-70" dirty="0"/>
              <a:t> </a:t>
            </a:r>
            <a:r>
              <a:rPr sz="2000" dirty="0"/>
              <a:t>the</a:t>
            </a:r>
            <a:r>
              <a:rPr sz="2000" spc="-75" dirty="0"/>
              <a:t> </a:t>
            </a:r>
            <a:r>
              <a:rPr sz="2000" dirty="0"/>
              <a:t>myenteric</a:t>
            </a:r>
            <a:r>
              <a:rPr sz="2000" spc="15" dirty="0"/>
              <a:t> </a:t>
            </a:r>
            <a:r>
              <a:rPr sz="2000" dirty="0"/>
              <a:t>plexus&gt;&gt;</a:t>
            </a:r>
            <a:r>
              <a:rPr sz="2000" spc="-30" dirty="0"/>
              <a:t> </a:t>
            </a:r>
            <a:r>
              <a:rPr sz="2000" dirty="0"/>
              <a:t>failure</a:t>
            </a:r>
            <a:r>
              <a:rPr sz="2000" spc="-60" dirty="0"/>
              <a:t> </a:t>
            </a:r>
            <a:r>
              <a:rPr sz="2000" spc="-25" dirty="0"/>
              <a:t>of </a:t>
            </a:r>
            <a:r>
              <a:rPr sz="2000" dirty="0"/>
              <a:t>LES</a:t>
            </a:r>
            <a:r>
              <a:rPr sz="2000" spc="-55" dirty="0"/>
              <a:t> </a:t>
            </a:r>
            <a:r>
              <a:rPr sz="2000" dirty="0"/>
              <a:t>relaxation&gt;&gt;</a:t>
            </a:r>
            <a:r>
              <a:rPr sz="2000" spc="-80" dirty="0"/>
              <a:t> </a:t>
            </a:r>
            <a:r>
              <a:rPr sz="2000" dirty="0"/>
              <a:t>esophageal</a:t>
            </a:r>
            <a:r>
              <a:rPr sz="2000" spc="-45" dirty="0"/>
              <a:t> </a:t>
            </a:r>
            <a:r>
              <a:rPr sz="2000" spc="-10" dirty="0"/>
              <a:t>dilatation.</a:t>
            </a:r>
            <a:endParaRPr sz="2000" dirty="0">
              <a:latin typeface="Times New Roman"/>
              <a:cs typeface="Times New Roman"/>
            </a:endParaRPr>
          </a:p>
        </p:txBody>
      </p:sp>
    </p:spTree>
    <p:extLst>
      <p:ext uri="{BB962C8B-B14F-4D97-AF65-F5344CB8AC3E}">
        <p14:creationId xmlns:p14="http://schemas.microsoft.com/office/powerpoint/2010/main" val="3897248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dirty="0"/>
              <a:t>Clinical</a:t>
            </a:r>
            <a:r>
              <a:rPr spc="-290" dirty="0"/>
              <a:t> </a:t>
            </a:r>
            <a:r>
              <a:rPr spc="-60" dirty="0"/>
              <a:t>presentation</a:t>
            </a:r>
          </a:p>
        </p:txBody>
      </p:sp>
      <p:sp>
        <p:nvSpPr>
          <p:cNvPr id="3" name="object 3"/>
          <p:cNvSpPr txBox="1"/>
          <p:nvPr/>
        </p:nvSpPr>
        <p:spPr>
          <a:xfrm>
            <a:off x="2286000" y="2435444"/>
            <a:ext cx="6553200" cy="1230630"/>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5" dirty="0">
                <a:solidFill>
                  <a:srgbClr val="404040"/>
                </a:solidFill>
                <a:latin typeface="Verdana"/>
                <a:cs typeface="Verdana"/>
              </a:rPr>
              <a:t>Difficulty</a:t>
            </a:r>
            <a:r>
              <a:rPr spc="-150" dirty="0">
                <a:solidFill>
                  <a:srgbClr val="404040"/>
                </a:solidFill>
                <a:latin typeface="Verdana"/>
                <a:cs typeface="Verdana"/>
              </a:rPr>
              <a:t> </a:t>
            </a:r>
            <a:r>
              <a:rPr spc="-85" dirty="0">
                <a:solidFill>
                  <a:srgbClr val="404040"/>
                </a:solidFill>
                <a:latin typeface="Verdana"/>
                <a:cs typeface="Verdana"/>
              </a:rPr>
              <a:t>in</a:t>
            </a:r>
            <a:r>
              <a:rPr spc="-135" dirty="0">
                <a:solidFill>
                  <a:srgbClr val="404040"/>
                </a:solidFill>
                <a:latin typeface="Verdana"/>
                <a:cs typeface="Verdana"/>
              </a:rPr>
              <a:t> </a:t>
            </a:r>
            <a:r>
              <a:rPr spc="-10" dirty="0">
                <a:solidFill>
                  <a:srgbClr val="404040"/>
                </a:solidFill>
                <a:latin typeface="Verdana"/>
                <a:cs typeface="Verdana"/>
              </a:rPr>
              <a:t>swallowing</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Regurgitation</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90" dirty="0">
                <a:solidFill>
                  <a:srgbClr val="404040"/>
                </a:solidFill>
                <a:latin typeface="Verdana"/>
                <a:cs typeface="Verdana"/>
              </a:rPr>
              <a:t>Sometimes</a:t>
            </a:r>
            <a:r>
              <a:rPr spc="-10" dirty="0">
                <a:solidFill>
                  <a:srgbClr val="404040"/>
                </a:solidFill>
                <a:latin typeface="Verdana"/>
                <a:cs typeface="Verdana"/>
              </a:rPr>
              <a:t> </a:t>
            </a:r>
            <a:r>
              <a:rPr spc="-20" dirty="0">
                <a:solidFill>
                  <a:srgbClr val="404040"/>
                </a:solidFill>
                <a:latin typeface="Verdana"/>
                <a:cs typeface="Verdana"/>
              </a:rPr>
              <a:t>chest</a:t>
            </a:r>
            <a:r>
              <a:rPr spc="-114" dirty="0">
                <a:solidFill>
                  <a:srgbClr val="404040"/>
                </a:solidFill>
                <a:latin typeface="Verdana"/>
                <a:cs typeface="Verdana"/>
              </a:rPr>
              <a:t> </a:t>
            </a:r>
            <a:r>
              <a:rPr spc="-20" dirty="0">
                <a:solidFill>
                  <a:srgbClr val="404040"/>
                </a:solidFill>
                <a:latin typeface="Verdana"/>
                <a:cs typeface="Verdana"/>
              </a:rPr>
              <a:t>pain.</a:t>
            </a:r>
            <a:endParaRPr dirty="0">
              <a:latin typeface="Verdana"/>
              <a:cs typeface="Verdana"/>
            </a:endParaRPr>
          </a:p>
        </p:txBody>
      </p:sp>
    </p:spTree>
    <p:extLst>
      <p:ext uri="{BB962C8B-B14F-4D97-AF65-F5344CB8AC3E}">
        <p14:creationId xmlns:p14="http://schemas.microsoft.com/office/powerpoint/2010/main" val="2075296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dirty="0"/>
              <a:t>Achalasia-</a:t>
            </a:r>
            <a:r>
              <a:rPr spc="-170" dirty="0"/>
              <a:t>like</a:t>
            </a:r>
            <a:r>
              <a:rPr spc="-290" dirty="0"/>
              <a:t> </a:t>
            </a:r>
            <a:r>
              <a:rPr spc="-30" dirty="0"/>
              <a:t>disease</a:t>
            </a:r>
          </a:p>
        </p:txBody>
      </p:sp>
      <p:sp>
        <p:nvSpPr>
          <p:cNvPr id="3" name="object 3"/>
          <p:cNvSpPr txBox="1"/>
          <p:nvPr/>
        </p:nvSpPr>
        <p:spPr>
          <a:xfrm>
            <a:off x="3545839" y="2435444"/>
            <a:ext cx="5789930" cy="1779270"/>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Diabetic</a:t>
            </a:r>
            <a:r>
              <a:rPr spc="-40" dirty="0">
                <a:solidFill>
                  <a:srgbClr val="404040"/>
                </a:solidFill>
                <a:latin typeface="Verdana"/>
                <a:cs typeface="Verdana"/>
              </a:rPr>
              <a:t> </a:t>
            </a:r>
            <a:r>
              <a:rPr dirty="0">
                <a:solidFill>
                  <a:srgbClr val="404040"/>
                </a:solidFill>
                <a:latin typeface="Verdana"/>
                <a:cs typeface="Verdana"/>
              </a:rPr>
              <a:t>autonomic</a:t>
            </a:r>
            <a:r>
              <a:rPr spc="20" dirty="0">
                <a:solidFill>
                  <a:srgbClr val="404040"/>
                </a:solidFill>
                <a:latin typeface="Verdana"/>
                <a:cs typeface="Verdana"/>
              </a:rPr>
              <a:t> </a:t>
            </a:r>
            <a:r>
              <a:rPr spc="-10" dirty="0">
                <a:solidFill>
                  <a:srgbClr val="404040"/>
                </a:solidFill>
                <a:latin typeface="Verdana"/>
                <a:cs typeface="Verdana"/>
              </a:rPr>
              <a:t>neuropathy</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0" dirty="0">
                <a:solidFill>
                  <a:srgbClr val="404040"/>
                </a:solidFill>
                <a:latin typeface="Verdana"/>
                <a:cs typeface="Verdana"/>
              </a:rPr>
              <a:t>Infiltrative</a:t>
            </a:r>
            <a:r>
              <a:rPr spc="-110" dirty="0">
                <a:solidFill>
                  <a:srgbClr val="404040"/>
                </a:solidFill>
                <a:latin typeface="Verdana"/>
                <a:cs typeface="Verdana"/>
              </a:rPr>
              <a:t> </a:t>
            </a:r>
            <a:r>
              <a:rPr spc="-85" dirty="0">
                <a:solidFill>
                  <a:srgbClr val="404040"/>
                </a:solidFill>
                <a:latin typeface="Verdana"/>
                <a:cs typeface="Verdana"/>
              </a:rPr>
              <a:t>disorders</a:t>
            </a:r>
            <a:r>
              <a:rPr spc="-95" dirty="0">
                <a:solidFill>
                  <a:srgbClr val="404040"/>
                </a:solidFill>
                <a:latin typeface="Verdana"/>
                <a:cs typeface="Verdana"/>
              </a:rPr>
              <a:t> </a:t>
            </a:r>
            <a:r>
              <a:rPr spc="-35" dirty="0">
                <a:solidFill>
                  <a:srgbClr val="404040"/>
                </a:solidFill>
                <a:latin typeface="Verdana"/>
                <a:cs typeface="Verdana"/>
              </a:rPr>
              <a:t>(malignancy,</a:t>
            </a:r>
            <a:r>
              <a:rPr spc="-55" dirty="0">
                <a:solidFill>
                  <a:srgbClr val="404040"/>
                </a:solidFill>
                <a:latin typeface="Verdana"/>
                <a:cs typeface="Verdana"/>
              </a:rPr>
              <a:t> </a:t>
            </a:r>
            <a:r>
              <a:rPr spc="-75" dirty="0">
                <a:solidFill>
                  <a:srgbClr val="404040"/>
                </a:solidFill>
                <a:latin typeface="Verdana"/>
                <a:cs typeface="Verdana"/>
              </a:rPr>
              <a:t>amyloidosis,</a:t>
            </a:r>
            <a:r>
              <a:rPr spc="-30" dirty="0">
                <a:solidFill>
                  <a:srgbClr val="404040"/>
                </a:solidFill>
                <a:latin typeface="Verdana"/>
                <a:cs typeface="Verdana"/>
              </a:rPr>
              <a:t> </a:t>
            </a:r>
            <a:r>
              <a:rPr spc="-25" dirty="0">
                <a:solidFill>
                  <a:srgbClr val="404040"/>
                </a:solidFill>
                <a:latin typeface="Verdana"/>
                <a:cs typeface="Verdana"/>
              </a:rPr>
              <a:t>or</a:t>
            </a:r>
            <a:endParaRPr>
              <a:latin typeface="Verdana"/>
              <a:cs typeface="Verdana"/>
            </a:endParaRPr>
          </a:p>
          <a:p>
            <a:pPr marL="356870"/>
            <a:r>
              <a:rPr spc="-10" dirty="0">
                <a:solidFill>
                  <a:srgbClr val="404040"/>
                </a:solidFill>
                <a:latin typeface="Verdana"/>
                <a:cs typeface="Verdana"/>
              </a:rPr>
              <a:t>sarcoidosis)</a:t>
            </a:r>
            <a:endParaRPr>
              <a:latin typeface="Verdana"/>
              <a:cs typeface="Verdana"/>
            </a:endParaRPr>
          </a:p>
          <a:p>
            <a:pPr marL="12700">
              <a:spcBef>
                <a:spcPts val="99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80" dirty="0">
                <a:solidFill>
                  <a:srgbClr val="404040"/>
                </a:solidFill>
                <a:latin typeface="Verdana"/>
                <a:cs typeface="Verdana"/>
              </a:rPr>
              <a:t>Dorsal</a:t>
            </a:r>
            <a:r>
              <a:rPr spc="-100" dirty="0">
                <a:solidFill>
                  <a:srgbClr val="404040"/>
                </a:solidFill>
                <a:latin typeface="Verdana"/>
                <a:cs typeface="Verdana"/>
              </a:rPr>
              <a:t> </a:t>
            </a:r>
            <a:r>
              <a:rPr spc="-60" dirty="0">
                <a:solidFill>
                  <a:srgbClr val="404040"/>
                </a:solidFill>
                <a:latin typeface="Verdana"/>
                <a:cs typeface="Verdana"/>
              </a:rPr>
              <a:t>motor</a:t>
            </a:r>
            <a:r>
              <a:rPr spc="-35" dirty="0">
                <a:solidFill>
                  <a:srgbClr val="404040"/>
                </a:solidFill>
                <a:latin typeface="Verdana"/>
                <a:cs typeface="Verdana"/>
              </a:rPr>
              <a:t> </a:t>
            </a:r>
            <a:r>
              <a:rPr spc="-10" dirty="0">
                <a:solidFill>
                  <a:srgbClr val="404040"/>
                </a:solidFill>
                <a:latin typeface="Verdana"/>
                <a:cs typeface="Verdana"/>
              </a:rPr>
              <a:t>nuclei</a:t>
            </a:r>
            <a:r>
              <a:rPr spc="-95" dirty="0">
                <a:solidFill>
                  <a:srgbClr val="404040"/>
                </a:solidFill>
                <a:latin typeface="Verdana"/>
                <a:cs typeface="Verdana"/>
              </a:rPr>
              <a:t> lesions </a:t>
            </a:r>
            <a:r>
              <a:rPr dirty="0">
                <a:solidFill>
                  <a:srgbClr val="404040"/>
                </a:solidFill>
                <a:latin typeface="Verdana"/>
                <a:cs typeface="Verdana"/>
              </a:rPr>
              <a:t>(produced by</a:t>
            </a:r>
            <a:r>
              <a:rPr spc="-80" dirty="0">
                <a:solidFill>
                  <a:srgbClr val="404040"/>
                </a:solidFill>
                <a:latin typeface="Verdana"/>
                <a:cs typeface="Verdana"/>
              </a:rPr>
              <a:t> </a:t>
            </a:r>
            <a:r>
              <a:rPr spc="-10" dirty="0">
                <a:solidFill>
                  <a:srgbClr val="404040"/>
                </a:solidFill>
                <a:latin typeface="Verdana"/>
                <a:cs typeface="Verdana"/>
              </a:rPr>
              <a:t>polio</a:t>
            </a:r>
            <a:r>
              <a:rPr spc="-90" dirty="0">
                <a:solidFill>
                  <a:srgbClr val="404040"/>
                </a:solidFill>
                <a:latin typeface="Verdana"/>
                <a:cs typeface="Verdana"/>
              </a:rPr>
              <a:t> </a:t>
            </a:r>
            <a:r>
              <a:rPr spc="-25" dirty="0">
                <a:solidFill>
                  <a:srgbClr val="404040"/>
                </a:solidFill>
                <a:latin typeface="Verdana"/>
                <a:cs typeface="Verdana"/>
              </a:rPr>
              <a:t>or</a:t>
            </a:r>
            <a:endParaRPr>
              <a:latin typeface="Verdana"/>
              <a:cs typeface="Verdana"/>
            </a:endParaRPr>
          </a:p>
          <a:p>
            <a:pPr marL="356870"/>
            <a:r>
              <a:rPr spc="-45" dirty="0">
                <a:solidFill>
                  <a:srgbClr val="404040"/>
                </a:solidFill>
                <a:latin typeface="Verdana"/>
                <a:cs typeface="Verdana"/>
              </a:rPr>
              <a:t>surgical</a:t>
            </a:r>
            <a:r>
              <a:rPr spc="-125" dirty="0">
                <a:solidFill>
                  <a:srgbClr val="404040"/>
                </a:solidFill>
                <a:latin typeface="Verdana"/>
                <a:cs typeface="Verdana"/>
              </a:rPr>
              <a:t> </a:t>
            </a:r>
            <a:r>
              <a:rPr spc="-10" dirty="0">
                <a:solidFill>
                  <a:srgbClr val="404040"/>
                </a:solidFill>
                <a:latin typeface="Verdana"/>
                <a:cs typeface="Verdana"/>
              </a:rPr>
              <a:t>ablation).</a:t>
            </a:r>
            <a:endParaRPr>
              <a:latin typeface="Verdana"/>
              <a:cs typeface="Verdana"/>
            </a:endParaRPr>
          </a:p>
        </p:txBody>
      </p:sp>
    </p:spTree>
    <p:extLst>
      <p:ext uri="{BB962C8B-B14F-4D97-AF65-F5344CB8AC3E}">
        <p14:creationId xmlns:p14="http://schemas.microsoft.com/office/powerpoint/2010/main" val="505486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marR="5080">
              <a:lnSpc>
                <a:spcPct val="100000"/>
              </a:lnSpc>
              <a:spcBef>
                <a:spcPts val="100"/>
              </a:spcBef>
            </a:pPr>
            <a:r>
              <a:rPr spc="-40" dirty="0"/>
              <a:t>Vascular</a:t>
            </a:r>
            <a:r>
              <a:rPr spc="-245" dirty="0"/>
              <a:t> </a:t>
            </a:r>
            <a:r>
              <a:rPr spc="-50" dirty="0"/>
              <a:t>diseases: </a:t>
            </a:r>
            <a:r>
              <a:rPr dirty="0"/>
              <a:t>Esophageal</a:t>
            </a:r>
            <a:r>
              <a:rPr spc="-215" dirty="0"/>
              <a:t> </a:t>
            </a:r>
            <a:r>
              <a:rPr spc="-20" dirty="0"/>
              <a:t>Varices</a:t>
            </a:r>
          </a:p>
        </p:txBody>
      </p:sp>
      <p:sp>
        <p:nvSpPr>
          <p:cNvPr id="3" name="object 3"/>
          <p:cNvSpPr txBox="1"/>
          <p:nvPr/>
        </p:nvSpPr>
        <p:spPr>
          <a:xfrm>
            <a:off x="3545839" y="2563826"/>
            <a:ext cx="5935980" cy="977265"/>
          </a:xfrm>
          <a:prstGeom prst="rect">
            <a:avLst/>
          </a:prstGeom>
        </p:spPr>
        <p:txBody>
          <a:bodyPr vert="horz" wrap="square" lIns="0" tIns="12700" rIns="0" bIns="0" rtlCol="0">
            <a:spAutoFit/>
          </a:bodyPr>
          <a:lstStyle/>
          <a:p>
            <a:pPr marL="12700">
              <a:spcBef>
                <a:spcPts val="10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14" dirty="0">
                <a:solidFill>
                  <a:srgbClr val="404040"/>
                </a:solidFill>
                <a:latin typeface="Verdana"/>
                <a:cs typeface="Verdana"/>
              </a:rPr>
              <a:t>Tortuous</a:t>
            </a:r>
            <a:r>
              <a:rPr spc="-100" dirty="0">
                <a:solidFill>
                  <a:srgbClr val="404040"/>
                </a:solidFill>
                <a:latin typeface="Verdana"/>
                <a:cs typeface="Verdana"/>
              </a:rPr>
              <a:t> </a:t>
            </a:r>
            <a:r>
              <a:rPr dirty="0">
                <a:solidFill>
                  <a:srgbClr val="404040"/>
                </a:solidFill>
                <a:latin typeface="Verdana"/>
                <a:cs typeface="Verdana"/>
              </a:rPr>
              <a:t>dilated</a:t>
            </a:r>
            <a:r>
              <a:rPr spc="-80" dirty="0">
                <a:solidFill>
                  <a:srgbClr val="404040"/>
                </a:solidFill>
                <a:latin typeface="Verdana"/>
                <a:cs typeface="Verdana"/>
              </a:rPr>
              <a:t> veins</a:t>
            </a:r>
            <a:r>
              <a:rPr spc="-95" dirty="0">
                <a:solidFill>
                  <a:srgbClr val="404040"/>
                </a:solidFill>
                <a:latin typeface="Verdana"/>
                <a:cs typeface="Verdana"/>
              </a:rPr>
              <a:t> </a:t>
            </a:r>
            <a:r>
              <a:rPr spc="-75" dirty="0">
                <a:solidFill>
                  <a:srgbClr val="404040"/>
                </a:solidFill>
                <a:latin typeface="Verdana"/>
                <a:cs typeface="Verdana"/>
              </a:rPr>
              <a:t>within</a:t>
            </a:r>
            <a:r>
              <a:rPr spc="-140" dirty="0">
                <a:solidFill>
                  <a:srgbClr val="404040"/>
                </a:solidFill>
                <a:latin typeface="Verdana"/>
                <a:cs typeface="Verdana"/>
              </a:rPr>
              <a:t> </a:t>
            </a:r>
            <a:r>
              <a:rPr spc="-25" dirty="0">
                <a:solidFill>
                  <a:srgbClr val="404040"/>
                </a:solidFill>
                <a:latin typeface="Verdana"/>
                <a:cs typeface="Verdana"/>
              </a:rPr>
              <a:t>the</a:t>
            </a:r>
            <a:r>
              <a:rPr spc="-120" dirty="0">
                <a:solidFill>
                  <a:srgbClr val="404040"/>
                </a:solidFill>
                <a:latin typeface="Verdana"/>
                <a:cs typeface="Verdana"/>
              </a:rPr>
              <a:t> </a:t>
            </a:r>
            <a:r>
              <a:rPr spc="-20" dirty="0">
                <a:solidFill>
                  <a:srgbClr val="404040"/>
                </a:solidFill>
                <a:latin typeface="Verdana"/>
                <a:cs typeface="Verdana"/>
              </a:rPr>
              <a:t>submucosa</a:t>
            </a:r>
            <a:r>
              <a:rPr spc="-70" dirty="0">
                <a:solidFill>
                  <a:srgbClr val="404040"/>
                </a:solidFill>
                <a:latin typeface="Verdana"/>
                <a:cs typeface="Verdana"/>
              </a:rPr>
              <a:t> </a:t>
            </a:r>
            <a:r>
              <a:rPr dirty="0">
                <a:solidFill>
                  <a:srgbClr val="404040"/>
                </a:solidFill>
                <a:latin typeface="Verdana"/>
                <a:cs typeface="Verdana"/>
              </a:rPr>
              <a:t>of</a:t>
            </a:r>
            <a:r>
              <a:rPr spc="-114" dirty="0">
                <a:solidFill>
                  <a:srgbClr val="404040"/>
                </a:solidFill>
                <a:latin typeface="Verdana"/>
                <a:cs typeface="Verdana"/>
              </a:rPr>
              <a:t> </a:t>
            </a:r>
            <a:r>
              <a:rPr spc="-25" dirty="0">
                <a:solidFill>
                  <a:srgbClr val="404040"/>
                </a:solidFill>
                <a:latin typeface="Verdana"/>
                <a:cs typeface="Verdana"/>
              </a:rPr>
              <a:t>the</a:t>
            </a:r>
            <a:endParaRPr>
              <a:latin typeface="Verdana"/>
              <a:cs typeface="Verdana"/>
            </a:endParaRPr>
          </a:p>
          <a:p>
            <a:pPr marL="356870">
              <a:spcBef>
                <a:spcPts val="5"/>
              </a:spcBef>
            </a:pPr>
            <a:r>
              <a:rPr spc="-70" dirty="0">
                <a:solidFill>
                  <a:srgbClr val="404040"/>
                </a:solidFill>
                <a:latin typeface="Verdana"/>
                <a:cs typeface="Verdana"/>
              </a:rPr>
              <a:t>distal</a:t>
            </a:r>
            <a:r>
              <a:rPr spc="-120" dirty="0">
                <a:solidFill>
                  <a:srgbClr val="404040"/>
                </a:solidFill>
                <a:latin typeface="Verdana"/>
                <a:cs typeface="Verdana"/>
              </a:rPr>
              <a:t> </a:t>
            </a:r>
            <a:r>
              <a:rPr spc="-10" dirty="0">
                <a:solidFill>
                  <a:srgbClr val="404040"/>
                </a:solidFill>
                <a:latin typeface="Verdana"/>
                <a:cs typeface="Verdana"/>
              </a:rPr>
              <a:t>esophagus</a:t>
            </a:r>
            <a:r>
              <a:rPr spc="-95" dirty="0">
                <a:solidFill>
                  <a:srgbClr val="404040"/>
                </a:solidFill>
                <a:latin typeface="Verdana"/>
                <a:cs typeface="Verdana"/>
              </a:rPr>
              <a:t> </a:t>
            </a:r>
            <a:r>
              <a:rPr spc="60" dirty="0">
                <a:solidFill>
                  <a:srgbClr val="404040"/>
                </a:solidFill>
                <a:latin typeface="Verdana"/>
                <a:cs typeface="Verdana"/>
              </a:rPr>
              <a:t>and</a:t>
            </a:r>
            <a:r>
              <a:rPr spc="-130" dirty="0">
                <a:solidFill>
                  <a:srgbClr val="404040"/>
                </a:solidFill>
                <a:latin typeface="Verdana"/>
                <a:cs typeface="Verdana"/>
              </a:rPr>
              <a:t> </a:t>
            </a:r>
            <a:r>
              <a:rPr spc="-65" dirty="0">
                <a:solidFill>
                  <a:srgbClr val="404040"/>
                </a:solidFill>
                <a:latin typeface="Verdana"/>
                <a:cs typeface="Verdana"/>
              </a:rPr>
              <a:t>proximal</a:t>
            </a:r>
            <a:r>
              <a:rPr spc="-120" dirty="0">
                <a:solidFill>
                  <a:srgbClr val="404040"/>
                </a:solidFill>
                <a:latin typeface="Verdana"/>
                <a:cs typeface="Verdana"/>
              </a:rPr>
              <a:t> </a:t>
            </a:r>
            <a:r>
              <a:rPr spc="-10" dirty="0">
                <a:solidFill>
                  <a:srgbClr val="404040"/>
                </a:solidFill>
                <a:latin typeface="Verdana"/>
                <a:cs typeface="Verdana"/>
              </a:rPr>
              <a:t>stomach.</a:t>
            </a:r>
            <a:endParaRPr>
              <a:latin typeface="Verdana"/>
              <a:cs typeface="Verdana"/>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5" dirty="0">
                <a:solidFill>
                  <a:srgbClr val="404040"/>
                </a:solidFill>
                <a:latin typeface="Verdana"/>
                <a:cs typeface="Verdana"/>
              </a:rPr>
              <a:t>Diagnosis</a:t>
            </a:r>
            <a:r>
              <a:rPr spc="-95" dirty="0">
                <a:solidFill>
                  <a:srgbClr val="404040"/>
                </a:solidFill>
                <a:latin typeface="Verdana"/>
                <a:cs typeface="Verdana"/>
              </a:rPr>
              <a:t> </a:t>
            </a:r>
            <a:r>
              <a:rPr spc="-120" dirty="0">
                <a:solidFill>
                  <a:srgbClr val="404040"/>
                </a:solidFill>
                <a:latin typeface="Verdana"/>
                <a:cs typeface="Verdana"/>
              </a:rPr>
              <a:t>by:</a:t>
            </a:r>
            <a:r>
              <a:rPr spc="-30" dirty="0">
                <a:solidFill>
                  <a:srgbClr val="404040"/>
                </a:solidFill>
                <a:latin typeface="Verdana"/>
                <a:cs typeface="Verdana"/>
              </a:rPr>
              <a:t> </a:t>
            </a:r>
            <a:r>
              <a:rPr dirty="0">
                <a:solidFill>
                  <a:srgbClr val="404040"/>
                </a:solidFill>
                <a:latin typeface="Verdana"/>
                <a:cs typeface="Verdana"/>
              </a:rPr>
              <a:t>endoscopy</a:t>
            </a:r>
            <a:r>
              <a:rPr spc="-45" dirty="0">
                <a:solidFill>
                  <a:srgbClr val="404040"/>
                </a:solidFill>
                <a:latin typeface="Verdana"/>
                <a:cs typeface="Verdana"/>
              </a:rPr>
              <a:t> </a:t>
            </a:r>
            <a:r>
              <a:rPr spc="-75" dirty="0">
                <a:solidFill>
                  <a:srgbClr val="404040"/>
                </a:solidFill>
                <a:latin typeface="Verdana"/>
                <a:cs typeface="Verdana"/>
              </a:rPr>
              <a:t>or</a:t>
            </a:r>
            <a:r>
              <a:rPr spc="-55" dirty="0">
                <a:solidFill>
                  <a:srgbClr val="404040"/>
                </a:solidFill>
                <a:latin typeface="Verdana"/>
                <a:cs typeface="Verdana"/>
              </a:rPr>
              <a:t> </a:t>
            </a:r>
            <a:r>
              <a:rPr spc="-10" dirty="0">
                <a:solidFill>
                  <a:srgbClr val="404040"/>
                </a:solidFill>
                <a:latin typeface="Verdana"/>
                <a:cs typeface="Verdana"/>
              </a:rPr>
              <a:t>angiography.</a:t>
            </a:r>
            <a:endParaRPr>
              <a:latin typeface="Verdana"/>
              <a:cs typeface="Verdana"/>
            </a:endParaRPr>
          </a:p>
        </p:txBody>
      </p:sp>
    </p:spTree>
    <p:extLst>
      <p:ext uri="{BB962C8B-B14F-4D97-AF65-F5344CB8AC3E}">
        <p14:creationId xmlns:p14="http://schemas.microsoft.com/office/powerpoint/2010/main" val="18785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09800" y="381000"/>
            <a:ext cx="7467600" cy="5974080"/>
          </a:xfrm>
          <a:prstGeom prst="rect">
            <a:avLst/>
          </a:prstGeom>
        </p:spPr>
      </p:pic>
    </p:spTree>
    <p:extLst>
      <p:ext uri="{BB962C8B-B14F-4D97-AF65-F5344CB8AC3E}">
        <p14:creationId xmlns:p14="http://schemas.microsoft.com/office/powerpoint/2010/main" val="3538705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33600" y="685800"/>
            <a:ext cx="7848600" cy="5468112"/>
          </a:xfrm>
          <a:prstGeom prst="rect">
            <a:avLst/>
          </a:prstGeom>
        </p:spPr>
      </p:pic>
      <p:sp>
        <p:nvSpPr>
          <p:cNvPr id="3" name="object 3"/>
          <p:cNvSpPr txBox="1"/>
          <p:nvPr/>
        </p:nvSpPr>
        <p:spPr>
          <a:xfrm>
            <a:off x="6176264" y="6291783"/>
            <a:ext cx="4009390" cy="299720"/>
          </a:xfrm>
          <a:prstGeom prst="rect">
            <a:avLst/>
          </a:prstGeom>
        </p:spPr>
        <p:txBody>
          <a:bodyPr vert="horz" wrap="square" lIns="0" tIns="12700" rIns="0" bIns="0" rtlCol="0">
            <a:spAutoFit/>
          </a:bodyPr>
          <a:lstStyle/>
          <a:p>
            <a:pPr marL="12700">
              <a:spcBef>
                <a:spcPts val="100"/>
              </a:spcBef>
            </a:pPr>
            <a:r>
              <a:rPr u="sng" dirty="0">
                <a:solidFill>
                  <a:srgbClr val="FA4917"/>
                </a:solidFill>
                <a:uFill>
                  <a:solidFill>
                    <a:srgbClr val="FA4917"/>
                  </a:solidFill>
                </a:uFill>
                <a:latin typeface="Verdana"/>
                <a:cs typeface="Verdana"/>
                <a:hlinkClick r:id="rId3"/>
              </a:rPr>
              <a:t>Medpics</a:t>
            </a:r>
            <a:r>
              <a:rPr u="sng" spc="-80" dirty="0">
                <a:solidFill>
                  <a:srgbClr val="FA4917"/>
                </a:solidFill>
                <a:uFill>
                  <a:solidFill>
                    <a:srgbClr val="FA4917"/>
                  </a:solidFill>
                </a:uFill>
                <a:latin typeface="Verdana"/>
                <a:cs typeface="Verdana"/>
                <a:hlinkClick r:id="rId3"/>
              </a:rPr>
              <a:t> </a:t>
            </a:r>
            <a:r>
              <a:rPr u="sng" spc="-229" dirty="0">
                <a:solidFill>
                  <a:srgbClr val="FA4917"/>
                </a:solidFill>
                <a:uFill>
                  <a:solidFill>
                    <a:srgbClr val="FA4917"/>
                  </a:solidFill>
                </a:uFill>
                <a:latin typeface="Verdana"/>
                <a:cs typeface="Verdana"/>
                <a:hlinkClick r:id="rId3"/>
              </a:rPr>
              <a:t>-</a:t>
            </a:r>
            <a:r>
              <a:rPr u="sng" spc="-55" dirty="0">
                <a:solidFill>
                  <a:srgbClr val="FA4917"/>
                </a:solidFill>
                <a:uFill>
                  <a:solidFill>
                    <a:srgbClr val="FA4917"/>
                  </a:solidFill>
                </a:uFill>
                <a:latin typeface="Verdana"/>
                <a:cs typeface="Verdana"/>
                <a:hlinkClick r:id="rId3"/>
              </a:rPr>
              <a:t> </a:t>
            </a:r>
            <a:r>
              <a:rPr u="sng" spc="-85" dirty="0">
                <a:solidFill>
                  <a:srgbClr val="FA4917"/>
                </a:solidFill>
                <a:uFill>
                  <a:solidFill>
                    <a:srgbClr val="FA4917"/>
                  </a:solidFill>
                </a:uFill>
                <a:latin typeface="Verdana"/>
                <a:cs typeface="Verdana"/>
                <a:hlinkClick r:id="rId3"/>
              </a:rPr>
              <a:t>UCSD</a:t>
            </a:r>
            <a:r>
              <a:rPr u="sng" spc="-55" dirty="0">
                <a:solidFill>
                  <a:srgbClr val="FA4917"/>
                </a:solidFill>
                <a:uFill>
                  <a:solidFill>
                    <a:srgbClr val="FA4917"/>
                  </a:solidFill>
                </a:uFill>
                <a:latin typeface="Verdana"/>
                <a:cs typeface="Verdana"/>
                <a:hlinkClick r:id="rId3"/>
              </a:rPr>
              <a:t> </a:t>
            </a:r>
            <a:r>
              <a:rPr u="sng" spc="-35" dirty="0">
                <a:solidFill>
                  <a:srgbClr val="FA4917"/>
                </a:solidFill>
                <a:uFill>
                  <a:solidFill>
                    <a:srgbClr val="FA4917"/>
                  </a:solidFill>
                </a:uFill>
                <a:latin typeface="Verdana"/>
                <a:cs typeface="Verdana"/>
                <a:hlinkClick r:id="rId3"/>
              </a:rPr>
              <a:t>School</a:t>
            </a:r>
            <a:r>
              <a:rPr u="sng" spc="-85" dirty="0">
                <a:solidFill>
                  <a:srgbClr val="FA4917"/>
                </a:solidFill>
                <a:uFill>
                  <a:solidFill>
                    <a:srgbClr val="FA4917"/>
                  </a:solidFill>
                </a:uFill>
                <a:latin typeface="Verdana"/>
                <a:cs typeface="Verdana"/>
                <a:hlinkClick r:id="rId3"/>
              </a:rPr>
              <a:t> </a:t>
            </a:r>
            <a:r>
              <a:rPr u="sng" dirty="0">
                <a:solidFill>
                  <a:srgbClr val="FA4917"/>
                </a:solidFill>
                <a:uFill>
                  <a:solidFill>
                    <a:srgbClr val="FA4917"/>
                  </a:solidFill>
                </a:uFill>
                <a:latin typeface="Verdana"/>
                <a:cs typeface="Verdana"/>
                <a:hlinkClick r:id="rId3"/>
              </a:rPr>
              <a:t>of</a:t>
            </a:r>
            <a:r>
              <a:rPr u="sng" spc="-55" dirty="0">
                <a:solidFill>
                  <a:srgbClr val="FA4917"/>
                </a:solidFill>
                <a:uFill>
                  <a:solidFill>
                    <a:srgbClr val="FA4917"/>
                  </a:solidFill>
                </a:uFill>
                <a:latin typeface="Verdana"/>
                <a:cs typeface="Verdana"/>
                <a:hlinkClick r:id="rId3"/>
              </a:rPr>
              <a:t> </a:t>
            </a:r>
            <a:r>
              <a:rPr u="sng" spc="35" dirty="0">
                <a:solidFill>
                  <a:srgbClr val="FA4917"/>
                </a:solidFill>
                <a:uFill>
                  <a:solidFill>
                    <a:srgbClr val="FA4917"/>
                  </a:solidFill>
                </a:uFill>
                <a:latin typeface="Verdana"/>
                <a:cs typeface="Verdana"/>
                <a:hlinkClick r:id="rId3"/>
              </a:rPr>
              <a:t>Medicine</a:t>
            </a:r>
            <a:endParaRPr>
              <a:latin typeface="Verdana"/>
              <a:cs typeface="Verdana"/>
            </a:endParaRPr>
          </a:p>
        </p:txBody>
      </p:sp>
    </p:spTree>
    <p:extLst>
      <p:ext uri="{BB962C8B-B14F-4D97-AF65-F5344CB8AC3E}">
        <p14:creationId xmlns:p14="http://schemas.microsoft.com/office/powerpoint/2010/main" val="127153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1200" y="533400"/>
            <a:ext cx="8350742" cy="5658348"/>
          </a:xfrm>
          <a:prstGeom prst="rect">
            <a:avLst/>
          </a:prstGeom>
        </p:spPr>
      </p:pic>
    </p:spTree>
    <p:extLst>
      <p:ext uri="{BB962C8B-B14F-4D97-AF65-F5344CB8AC3E}">
        <p14:creationId xmlns:p14="http://schemas.microsoft.com/office/powerpoint/2010/main" val="196998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2650" y="775275"/>
            <a:ext cx="7886700" cy="505267"/>
          </a:xfrm>
          <a:prstGeom prst="rect">
            <a:avLst/>
          </a:prstGeom>
        </p:spPr>
        <p:txBody>
          <a:bodyPr vert="horz" wrap="square" lIns="0" tIns="12700" rIns="0" bIns="0" rtlCol="0" anchor="ctr">
            <a:spAutoFit/>
          </a:bodyPr>
          <a:lstStyle/>
          <a:p>
            <a:pPr marL="12700" marR="5080">
              <a:lnSpc>
                <a:spcPct val="100000"/>
              </a:lnSpc>
              <a:spcBef>
                <a:spcPts val="100"/>
              </a:spcBef>
            </a:pPr>
            <a:r>
              <a:rPr sz="3200" spc="-25" dirty="0"/>
              <a:t>Dilated</a:t>
            </a:r>
            <a:r>
              <a:rPr sz="3200" spc="-260" dirty="0"/>
              <a:t> </a:t>
            </a:r>
            <a:r>
              <a:rPr sz="3200" spc="-65" dirty="0"/>
              <a:t>varices</a:t>
            </a:r>
            <a:r>
              <a:rPr sz="3200" spc="-265" dirty="0"/>
              <a:t> </a:t>
            </a:r>
            <a:r>
              <a:rPr sz="3200" spc="45" dirty="0"/>
              <a:t>beneath </a:t>
            </a:r>
            <a:r>
              <a:rPr sz="3200" dirty="0"/>
              <a:t>intact</a:t>
            </a:r>
            <a:r>
              <a:rPr sz="3200" spc="-250" dirty="0"/>
              <a:t> </a:t>
            </a:r>
            <a:r>
              <a:rPr sz="3200" spc="-100" dirty="0"/>
              <a:t>squamous</a:t>
            </a:r>
            <a:r>
              <a:rPr sz="3200" spc="-229" dirty="0"/>
              <a:t> </a:t>
            </a:r>
            <a:r>
              <a:rPr sz="3200" spc="-10" dirty="0"/>
              <a:t>mucosa</a:t>
            </a:r>
          </a:p>
        </p:txBody>
      </p:sp>
      <p:pic>
        <p:nvPicPr>
          <p:cNvPr id="3" name="object 3"/>
          <p:cNvPicPr/>
          <p:nvPr/>
        </p:nvPicPr>
        <p:blipFill>
          <a:blip r:embed="rId2" cstate="print"/>
          <a:stretch>
            <a:fillRect/>
          </a:stretch>
        </p:blipFill>
        <p:spPr>
          <a:xfrm>
            <a:off x="2152650" y="1371600"/>
            <a:ext cx="7886700" cy="5029200"/>
          </a:xfrm>
          <a:prstGeom prst="rect">
            <a:avLst/>
          </a:prstGeom>
        </p:spPr>
      </p:pic>
      <p:sp>
        <p:nvSpPr>
          <p:cNvPr id="4" name="object 4"/>
          <p:cNvSpPr txBox="1"/>
          <p:nvPr/>
        </p:nvSpPr>
        <p:spPr>
          <a:xfrm>
            <a:off x="5869686" y="6641998"/>
            <a:ext cx="2734945" cy="197490"/>
          </a:xfrm>
          <a:prstGeom prst="rect">
            <a:avLst/>
          </a:prstGeom>
        </p:spPr>
        <p:txBody>
          <a:bodyPr vert="horz" wrap="square" lIns="0" tIns="12700" rIns="0" bIns="0" rtlCol="0">
            <a:spAutoFit/>
          </a:bodyPr>
          <a:lstStyle/>
          <a:p>
            <a:pPr marL="12700">
              <a:spcBef>
                <a:spcPts val="100"/>
              </a:spcBef>
            </a:pPr>
            <a:r>
              <a:rPr sz="1200" spc="-35" dirty="0">
                <a:latin typeface="Verdana"/>
                <a:cs typeface="Verdana"/>
              </a:rPr>
              <a:t>Robbins</a:t>
            </a:r>
            <a:r>
              <a:rPr sz="1200" spc="-50" dirty="0">
                <a:latin typeface="Verdana"/>
                <a:cs typeface="Verdana"/>
              </a:rPr>
              <a:t> </a:t>
            </a:r>
            <a:r>
              <a:rPr sz="1200" spc="-40" dirty="0">
                <a:latin typeface="Verdana"/>
                <a:cs typeface="Verdana"/>
              </a:rPr>
              <a:t>Basic</a:t>
            </a:r>
            <a:r>
              <a:rPr sz="1200" spc="-45" dirty="0">
                <a:latin typeface="Verdana"/>
                <a:cs typeface="Verdana"/>
              </a:rPr>
              <a:t> </a:t>
            </a:r>
            <a:r>
              <a:rPr sz="1200" dirty="0">
                <a:latin typeface="Verdana"/>
                <a:cs typeface="Verdana"/>
              </a:rPr>
              <a:t>Pathology</a:t>
            </a:r>
            <a:r>
              <a:rPr sz="1200" spc="-114" dirty="0">
                <a:latin typeface="Verdana"/>
                <a:cs typeface="Verdana"/>
              </a:rPr>
              <a:t> </a:t>
            </a:r>
            <a:r>
              <a:rPr sz="1200" spc="-80" dirty="0">
                <a:latin typeface="Verdana"/>
                <a:cs typeface="Verdana"/>
              </a:rPr>
              <a:t>10th</a:t>
            </a:r>
            <a:r>
              <a:rPr sz="1200" spc="-70" dirty="0">
                <a:latin typeface="Verdana"/>
                <a:cs typeface="Verdana"/>
              </a:rPr>
              <a:t> </a:t>
            </a:r>
            <a:r>
              <a:rPr sz="1200" spc="-10" dirty="0">
                <a:latin typeface="Verdana"/>
                <a:cs typeface="Verdana"/>
              </a:rPr>
              <a:t>edition</a:t>
            </a:r>
            <a:endParaRPr sz="1200">
              <a:latin typeface="Verdana"/>
              <a:cs typeface="Verdana"/>
            </a:endParaRPr>
          </a:p>
        </p:txBody>
      </p:sp>
    </p:spTree>
    <p:extLst>
      <p:ext uri="{BB962C8B-B14F-4D97-AF65-F5344CB8AC3E}">
        <p14:creationId xmlns:p14="http://schemas.microsoft.com/office/powerpoint/2010/main" val="2374398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100" dirty="0"/>
              <a:t>Pathogenesis:</a:t>
            </a:r>
          </a:p>
        </p:txBody>
      </p:sp>
      <p:sp>
        <p:nvSpPr>
          <p:cNvPr id="3" name="object 3"/>
          <p:cNvSpPr txBox="1"/>
          <p:nvPr/>
        </p:nvSpPr>
        <p:spPr>
          <a:xfrm>
            <a:off x="2154926" y="2209801"/>
            <a:ext cx="8208275" cy="3227807"/>
          </a:xfrm>
          <a:prstGeom prst="rect">
            <a:avLst/>
          </a:prstGeom>
        </p:spPr>
        <p:txBody>
          <a:bodyPr vert="horz" wrap="square" lIns="0" tIns="11430" rIns="0" bIns="0" rtlCol="0">
            <a:spAutoFit/>
          </a:bodyPr>
          <a:lstStyle/>
          <a:p>
            <a:pPr marL="12700">
              <a:lnSpc>
                <a:spcPts val="2160"/>
              </a:lnSpc>
              <a:spcBef>
                <a:spcPts val="90"/>
              </a:spcBef>
            </a:pPr>
            <a:r>
              <a:rPr sz="2000" spc="1180" dirty="0">
                <a:solidFill>
                  <a:srgbClr val="A42F0F"/>
                </a:solidFill>
                <a:latin typeface="Microsoft Sans Serif"/>
                <a:cs typeface="Microsoft Sans Serif"/>
              </a:rPr>
              <a:t>🠶</a:t>
            </a:r>
            <a:r>
              <a:rPr sz="2000" spc="360" dirty="0">
                <a:solidFill>
                  <a:srgbClr val="A42F0F"/>
                </a:solidFill>
                <a:latin typeface="Microsoft Sans Serif"/>
                <a:cs typeface="Microsoft Sans Serif"/>
              </a:rPr>
              <a:t> </a:t>
            </a:r>
            <a:r>
              <a:rPr sz="2000" b="1" dirty="0">
                <a:solidFill>
                  <a:srgbClr val="FF0000"/>
                </a:solidFill>
                <a:latin typeface="Times New Roman"/>
                <a:cs typeface="Times New Roman"/>
              </a:rPr>
              <a:t>Portal</a:t>
            </a:r>
            <a:r>
              <a:rPr sz="2000" b="1" spc="-35" dirty="0">
                <a:solidFill>
                  <a:srgbClr val="FF0000"/>
                </a:solidFill>
                <a:latin typeface="Times New Roman"/>
                <a:cs typeface="Times New Roman"/>
              </a:rPr>
              <a:t> </a:t>
            </a:r>
            <a:r>
              <a:rPr sz="2000" b="1" spc="-10" dirty="0">
                <a:solidFill>
                  <a:srgbClr val="FF0000"/>
                </a:solidFill>
                <a:latin typeface="Times New Roman"/>
                <a:cs typeface="Times New Roman"/>
              </a:rPr>
              <a:t>circulation</a:t>
            </a:r>
            <a:r>
              <a:rPr sz="2000" spc="-10" dirty="0">
                <a:solidFill>
                  <a:srgbClr val="404040"/>
                </a:solidFill>
                <a:latin typeface="Times New Roman"/>
                <a:cs typeface="Times New Roman"/>
              </a:rPr>
              <a:t>:</a:t>
            </a:r>
            <a:r>
              <a:rPr sz="2000" spc="-45" dirty="0">
                <a:solidFill>
                  <a:srgbClr val="404040"/>
                </a:solidFill>
                <a:latin typeface="Times New Roman"/>
                <a:cs typeface="Times New Roman"/>
              </a:rPr>
              <a:t> </a:t>
            </a:r>
            <a:r>
              <a:rPr sz="2000" dirty="0">
                <a:solidFill>
                  <a:srgbClr val="404040"/>
                </a:solidFill>
                <a:latin typeface="Times New Roman"/>
                <a:cs typeface="Times New Roman"/>
              </a:rPr>
              <a:t>blood</a:t>
            </a:r>
            <a:r>
              <a:rPr sz="2000" spc="-25" dirty="0">
                <a:solidFill>
                  <a:srgbClr val="404040"/>
                </a:solidFill>
                <a:latin typeface="Times New Roman"/>
                <a:cs typeface="Times New Roman"/>
              </a:rPr>
              <a:t> </a:t>
            </a:r>
            <a:r>
              <a:rPr sz="2000" dirty="0">
                <a:solidFill>
                  <a:srgbClr val="404040"/>
                </a:solidFill>
                <a:latin typeface="Times New Roman"/>
                <a:cs typeface="Times New Roman"/>
              </a:rPr>
              <a:t>from</a:t>
            </a:r>
            <a:r>
              <a:rPr sz="2000" spc="-35" dirty="0">
                <a:solidFill>
                  <a:srgbClr val="404040"/>
                </a:solidFill>
                <a:latin typeface="Times New Roman"/>
                <a:cs typeface="Times New Roman"/>
              </a:rPr>
              <a:t> </a:t>
            </a:r>
            <a:r>
              <a:rPr sz="2000" dirty="0">
                <a:solidFill>
                  <a:srgbClr val="404040"/>
                </a:solidFill>
                <a:latin typeface="Times New Roman"/>
                <a:cs typeface="Times New Roman"/>
              </a:rPr>
              <a:t>GIT&gt;&gt;portal</a:t>
            </a:r>
            <a:r>
              <a:rPr sz="2000" spc="-85" dirty="0">
                <a:solidFill>
                  <a:srgbClr val="404040"/>
                </a:solidFill>
                <a:latin typeface="Times New Roman"/>
                <a:cs typeface="Times New Roman"/>
              </a:rPr>
              <a:t> </a:t>
            </a:r>
            <a:r>
              <a:rPr sz="2000" spc="-10" dirty="0">
                <a:solidFill>
                  <a:srgbClr val="404040"/>
                </a:solidFill>
                <a:latin typeface="Times New Roman"/>
                <a:cs typeface="Times New Roman"/>
              </a:rPr>
              <a:t>vein&gt;&gt;liver</a:t>
            </a:r>
            <a:endParaRPr sz="2000" dirty="0">
              <a:latin typeface="Times New Roman"/>
              <a:cs typeface="Times New Roman"/>
            </a:endParaRPr>
          </a:p>
          <a:p>
            <a:pPr marL="356870">
              <a:lnSpc>
                <a:spcPts val="2160"/>
              </a:lnSpc>
            </a:pPr>
            <a:r>
              <a:rPr sz="2000" spc="-10" dirty="0">
                <a:solidFill>
                  <a:srgbClr val="404040"/>
                </a:solidFill>
                <a:latin typeface="Times New Roman"/>
                <a:cs typeface="Times New Roman"/>
              </a:rPr>
              <a:t>(detoxification)&gt;&gt;inferior</a:t>
            </a:r>
            <a:r>
              <a:rPr sz="2000" dirty="0">
                <a:solidFill>
                  <a:srgbClr val="404040"/>
                </a:solidFill>
                <a:latin typeface="Times New Roman"/>
                <a:cs typeface="Times New Roman"/>
              </a:rPr>
              <a:t> vena</a:t>
            </a:r>
            <a:r>
              <a:rPr sz="2000" spc="40" dirty="0">
                <a:solidFill>
                  <a:srgbClr val="404040"/>
                </a:solidFill>
                <a:latin typeface="Times New Roman"/>
                <a:cs typeface="Times New Roman"/>
              </a:rPr>
              <a:t> </a:t>
            </a:r>
            <a:r>
              <a:rPr sz="2000" spc="-10" dirty="0">
                <a:solidFill>
                  <a:srgbClr val="404040"/>
                </a:solidFill>
                <a:latin typeface="Times New Roman"/>
                <a:cs typeface="Times New Roman"/>
              </a:rPr>
              <a:t>cava.</a:t>
            </a:r>
            <a:endParaRPr sz="2000" dirty="0">
              <a:latin typeface="Times New Roman"/>
              <a:cs typeface="Times New Roman"/>
            </a:endParaRPr>
          </a:p>
          <a:p>
            <a:pPr marL="12700">
              <a:lnSpc>
                <a:spcPts val="2160"/>
              </a:lnSpc>
              <a:spcBef>
                <a:spcPts val="530"/>
              </a:spcBef>
            </a:pPr>
            <a:r>
              <a:rPr sz="2000" spc="1180" dirty="0">
                <a:solidFill>
                  <a:srgbClr val="A42F0F"/>
                </a:solidFill>
                <a:latin typeface="Microsoft Sans Serif"/>
                <a:cs typeface="Microsoft Sans Serif"/>
              </a:rPr>
              <a:t>🠶</a:t>
            </a:r>
            <a:r>
              <a:rPr sz="2000" spc="340" dirty="0">
                <a:solidFill>
                  <a:srgbClr val="A42F0F"/>
                </a:solidFill>
                <a:latin typeface="Microsoft Sans Serif"/>
                <a:cs typeface="Microsoft Sans Serif"/>
              </a:rPr>
              <a:t> </a:t>
            </a:r>
            <a:r>
              <a:rPr sz="2000" dirty="0">
                <a:solidFill>
                  <a:srgbClr val="404040"/>
                </a:solidFill>
                <a:latin typeface="Times New Roman"/>
                <a:cs typeface="Times New Roman"/>
              </a:rPr>
              <a:t>Diseases</a:t>
            </a:r>
            <a:r>
              <a:rPr sz="2000" spc="-10" dirty="0">
                <a:solidFill>
                  <a:srgbClr val="404040"/>
                </a:solidFill>
                <a:latin typeface="Times New Roman"/>
                <a:cs typeface="Times New Roman"/>
              </a:rPr>
              <a:t> </a:t>
            </a:r>
            <a:r>
              <a:rPr sz="2000" dirty="0">
                <a:solidFill>
                  <a:srgbClr val="404040"/>
                </a:solidFill>
                <a:latin typeface="Times New Roman"/>
                <a:cs typeface="Times New Roman"/>
              </a:rPr>
              <a:t>that</a:t>
            </a:r>
            <a:r>
              <a:rPr sz="2000" spc="-25" dirty="0">
                <a:solidFill>
                  <a:srgbClr val="404040"/>
                </a:solidFill>
                <a:latin typeface="Times New Roman"/>
                <a:cs typeface="Times New Roman"/>
              </a:rPr>
              <a:t> </a:t>
            </a:r>
            <a:r>
              <a:rPr sz="2000" dirty="0">
                <a:solidFill>
                  <a:srgbClr val="404040"/>
                </a:solidFill>
                <a:latin typeface="Times New Roman"/>
                <a:cs typeface="Times New Roman"/>
              </a:rPr>
              <a:t>impede portal</a:t>
            </a:r>
            <a:r>
              <a:rPr sz="2000" spc="-50" dirty="0">
                <a:solidFill>
                  <a:srgbClr val="404040"/>
                </a:solidFill>
                <a:latin typeface="Times New Roman"/>
                <a:cs typeface="Times New Roman"/>
              </a:rPr>
              <a:t> </a:t>
            </a:r>
            <a:r>
              <a:rPr sz="2000" dirty="0">
                <a:solidFill>
                  <a:srgbClr val="404040"/>
                </a:solidFill>
                <a:latin typeface="Times New Roman"/>
                <a:cs typeface="Times New Roman"/>
              </a:rPr>
              <a:t>blood</a:t>
            </a:r>
            <a:r>
              <a:rPr sz="2000" spc="-60" dirty="0">
                <a:solidFill>
                  <a:srgbClr val="404040"/>
                </a:solidFill>
                <a:latin typeface="Times New Roman"/>
                <a:cs typeface="Times New Roman"/>
              </a:rPr>
              <a:t> </a:t>
            </a:r>
            <a:r>
              <a:rPr sz="2000" dirty="0">
                <a:solidFill>
                  <a:srgbClr val="404040"/>
                </a:solidFill>
                <a:latin typeface="Times New Roman"/>
                <a:cs typeface="Times New Roman"/>
              </a:rPr>
              <a:t>flow</a:t>
            </a:r>
            <a:r>
              <a:rPr sz="2000" spc="-25" dirty="0">
                <a:solidFill>
                  <a:srgbClr val="404040"/>
                </a:solidFill>
                <a:latin typeface="Times New Roman"/>
                <a:cs typeface="Times New Roman"/>
              </a:rPr>
              <a:t> </a:t>
            </a:r>
            <a:r>
              <a:rPr sz="2000" dirty="0">
                <a:solidFill>
                  <a:srgbClr val="404040"/>
                </a:solidFill>
                <a:latin typeface="Times New Roman"/>
                <a:cs typeface="Times New Roman"/>
              </a:rPr>
              <a:t>&gt;&gt;</a:t>
            </a:r>
            <a:r>
              <a:rPr sz="2000" spc="-25" dirty="0">
                <a:solidFill>
                  <a:srgbClr val="404040"/>
                </a:solidFill>
                <a:latin typeface="Times New Roman"/>
                <a:cs typeface="Times New Roman"/>
              </a:rPr>
              <a:t> </a:t>
            </a:r>
            <a:r>
              <a:rPr sz="2000" spc="-10" dirty="0">
                <a:solidFill>
                  <a:srgbClr val="404040"/>
                </a:solidFill>
                <a:latin typeface="Times New Roman"/>
                <a:cs typeface="Times New Roman"/>
              </a:rPr>
              <a:t>portal</a:t>
            </a:r>
            <a:endParaRPr sz="2000" dirty="0">
              <a:latin typeface="Times New Roman"/>
              <a:cs typeface="Times New Roman"/>
            </a:endParaRPr>
          </a:p>
          <a:p>
            <a:pPr marL="356870">
              <a:lnSpc>
                <a:spcPts val="2160"/>
              </a:lnSpc>
            </a:pPr>
            <a:r>
              <a:rPr sz="2000" dirty="0">
                <a:solidFill>
                  <a:srgbClr val="404040"/>
                </a:solidFill>
                <a:latin typeface="Times New Roman"/>
                <a:cs typeface="Times New Roman"/>
              </a:rPr>
              <a:t>hypertension</a:t>
            </a:r>
            <a:r>
              <a:rPr sz="2000" spc="5" dirty="0">
                <a:solidFill>
                  <a:srgbClr val="404040"/>
                </a:solidFill>
                <a:latin typeface="Times New Roman"/>
                <a:cs typeface="Times New Roman"/>
              </a:rPr>
              <a:t> </a:t>
            </a:r>
            <a:r>
              <a:rPr sz="2000" spc="-10" dirty="0">
                <a:solidFill>
                  <a:srgbClr val="404040"/>
                </a:solidFill>
                <a:latin typeface="Times New Roman"/>
                <a:cs typeface="Times New Roman"/>
              </a:rPr>
              <a:t>&gt;&gt;esophageal</a:t>
            </a:r>
            <a:r>
              <a:rPr sz="2000" spc="-80" dirty="0">
                <a:solidFill>
                  <a:srgbClr val="404040"/>
                </a:solidFill>
                <a:latin typeface="Times New Roman"/>
                <a:cs typeface="Times New Roman"/>
              </a:rPr>
              <a:t> </a:t>
            </a:r>
            <a:r>
              <a:rPr sz="2000" spc="-10" dirty="0">
                <a:solidFill>
                  <a:srgbClr val="404040"/>
                </a:solidFill>
                <a:latin typeface="Times New Roman"/>
                <a:cs typeface="Times New Roman"/>
              </a:rPr>
              <a:t>varices.</a:t>
            </a:r>
            <a:endParaRPr sz="2000" dirty="0">
              <a:latin typeface="Times New Roman"/>
              <a:cs typeface="Times New Roman"/>
            </a:endParaRPr>
          </a:p>
          <a:p>
            <a:pPr>
              <a:spcBef>
                <a:spcPts val="40"/>
              </a:spcBef>
            </a:pPr>
            <a:endParaRPr sz="2950" dirty="0">
              <a:latin typeface="Times New Roman"/>
              <a:cs typeface="Times New Roman"/>
            </a:endParaRPr>
          </a:p>
          <a:p>
            <a:pPr marL="12700"/>
            <a:r>
              <a:rPr sz="2000" spc="1185" dirty="0">
                <a:solidFill>
                  <a:srgbClr val="A42F0F"/>
                </a:solidFill>
                <a:latin typeface="Microsoft Sans Serif"/>
                <a:cs typeface="Microsoft Sans Serif"/>
              </a:rPr>
              <a:t>🠶</a:t>
            </a:r>
            <a:r>
              <a:rPr sz="2000" spc="330" dirty="0">
                <a:solidFill>
                  <a:srgbClr val="A42F0F"/>
                </a:solidFill>
                <a:latin typeface="Microsoft Sans Serif"/>
                <a:cs typeface="Microsoft Sans Serif"/>
              </a:rPr>
              <a:t> </a:t>
            </a:r>
            <a:r>
              <a:rPr sz="2000" dirty="0">
                <a:solidFill>
                  <a:srgbClr val="404040"/>
                </a:solidFill>
                <a:latin typeface="Times New Roman"/>
                <a:cs typeface="Times New Roman"/>
              </a:rPr>
              <a:t>Distal</a:t>
            </a:r>
            <a:r>
              <a:rPr sz="2000" spc="-35" dirty="0">
                <a:solidFill>
                  <a:srgbClr val="404040"/>
                </a:solidFill>
                <a:latin typeface="Times New Roman"/>
                <a:cs typeface="Times New Roman"/>
              </a:rPr>
              <a:t> </a:t>
            </a:r>
            <a:r>
              <a:rPr sz="2000" dirty="0">
                <a:solidFill>
                  <a:srgbClr val="404040"/>
                </a:solidFill>
                <a:latin typeface="Times New Roman"/>
                <a:cs typeface="Times New Roman"/>
              </a:rPr>
              <a:t>esophagus</a:t>
            </a:r>
            <a:r>
              <a:rPr sz="2000" spc="5" dirty="0">
                <a:solidFill>
                  <a:srgbClr val="404040"/>
                </a:solidFill>
                <a:latin typeface="Times New Roman"/>
                <a:cs typeface="Times New Roman"/>
              </a:rPr>
              <a:t> </a:t>
            </a:r>
            <a:r>
              <a:rPr sz="2000" dirty="0">
                <a:solidFill>
                  <a:srgbClr val="404040"/>
                </a:solidFill>
                <a:latin typeface="Times New Roman"/>
                <a:cs typeface="Times New Roman"/>
              </a:rPr>
              <a:t>:</a:t>
            </a:r>
            <a:r>
              <a:rPr sz="2000" spc="-40" dirty="0">
                <a:solidFill>
                  <a:srgbClr val="404040"/>
                </a:solidFill>
                <a:latin typeface="Times New Roman"/>
                <a:cs typeface="Times New Roman"/>
              </a:rPr>
              <a:t> </a:t>
            </a:r>
            <a:r>
              <a:rPr sz="2000" dirty="0">
                <a:solidFill>
                  <a:srgbClr val="404040"/>
                </a:solidFill>
                <a:latin typeface="Times New Roman"/>
                <a:cs typeface="Times New Roman"/>
              </a:rPr>
              <a:t>site</a:t>
            </a:r>
            <a:r>
              <a:rPr sz="2000" spc="-35" dirty="0">
                <a:solidFill>
                  <a:srgbClr val="404040"/>
                </a:solidFill>
                <a:latin typeface="Times New Roman"/>
                <a:cs typeface="Times New Roman"/>
              </a:rPr>
              <a:t> </a:t>
            </a:r>
            <a:r>
              <a:rPr sz="2000" dirty="0">
                <a:solidFill>
                  <a:srgbClr val="404040"/>
                </a:solidFill>
                <a:latin typeface="Times New Roman"/>
                <a:cs typeface="Times New Roman"/>
              </a:rPr>
              <a:t>of</a:t>
            </a:r>
            <a:r>
              <a:rPr sz="2000" spc="-45" dirty="0">
                <a:solidFill>
                  <a:srgbClr val="404040"/>
                </a:solidFill>
                <a:latin typeface="Times New Roman"/>
                <a:cs typeface="Times New Roman"/>
              </a:rPr>
              <a:t> </a:t>
            </a:r>
            <a:r>
              <a:rPr sz="2000" spc="-20" dirty="0">
                <a:solidFill>
                  <a:srgbClr val="404040"/>
                </a:solidFill>
                <a:latin typeface="Times New Roman"/>
                <a:cs typeface="Times New Roman"/>
              </a:rPr>
              <a:t>Porto-</a:t>
            </a:r>
            <a:r>
              <a:rPr sz="2000" dirty="0">
                <a:solidFill>
                  <a:srgbClr val="404040"/>
                </a:solidFill>
                <a:latin typeface="Times New Roman"/>
                <a:cs typeface="Times New Roman"/>
              </a:rPr>
              <a:t>systemic</a:t>
            </a:r>
            <a:r>
              <a:rPr sz="2000" spc="10" dirty="0">
                <a:solidFill>
                  <a:srgbClr val="404040"/>
                </a:solidFill>
                <a:latin typeface="Times New Roman"/>
                <a:cs typeface="Times New Roman"/>
              </a:rPr>
              <a:t> </a:t>
            </a:r>
            <a:r>
              <a:rPr sz="2000" spc="-10" dirty="0">
                <a:solidFill>
                  <a:srgbClr val="404040"/>
                </a:solidFill>
                <a:latin typeface="Times New Roman"/>
                <a:cs typeface="Times New Roman"/>
              </a:rPr>
              <a:t>anastomosis.</a:t>
            </a:r>
            <a:endParaRPr sz="2000" dirty="0">
              <a:latin typeface="Times New Roman"/>
              <a:cs typeface="Times New Roman"/>
            </a:endParaRPr>
          </a:p>
          <a:p>
            <a:pPr>
              <a:spcBef>
                <a:spcPts val="10"/>
              </a:spcBef>
            </a:pPr>
            <a:endParaRPr sz="3400" dirty="0">
              <a:latin typeface="Times New Roman"/>
              <a:cs typeface="Times New Roman"/>
            </a:endParaRPr>
          </a:p>
          <a:p>
            <a:pPr marL="356870" marR="554990" indent="-344805">
              <a:lnSpc>
                <a:spcPct val="80000"/>
              </a:lnSpc>
            </a:pPr>
            <a:r>
              <a:rPr sz="2000" spc="1180" dirty="0">
                <a:solidFill>
                  <a:srgbClr val="A42F0F"/>
                </a:solidFill>
                <a:latin typeface="Microsoft Sans Serif"/>
                <a:cs typeface="Microsoft Sans Serif"/>
              </a:rPr>
              <a:t>🠶</a:t>
            </a:r>
            <a:r>
              <a:rPr sz="2000" spc="375" dirty="0">
                <a:solidFill>
                  <a:srgbClr val="A42F0F"/>
                </a:solidFill>
                <a:latin typeface="Microsoft Sans Serif"/>
                <a:cs typeface="Microsoft Sans Serif"/>
              </a:rPr>
              <a:t> </a:t>
            </a:r>
            <a:r>
              <a:rPr sz="2000" b="1" dirty="0">
                <a:solidFill>
                  <a:srgbClr val="404040"/>
                </a:solidFill>
                <a:latin typeface="Times New Roman"/>
                <a:cs typeface="Times New Roman"/>
              </a:rPr>
              <a:t>Portal</a:t>
            </a:r>
            <a:r>
              <a:rPr sz="2000" b="1" spc="-30" dirty="0">
                <a:solidFill>
                  <a:srgbClr val="404040"/>
                </a:solidFill>
                <a:latin typeface="Times New Roman"/>
                <a:cs typeface="Times New Roman"/>
              </a:rPr>
              <a:t> </a:t>
            </a:r>
            <a:r>
              <a:rPr sz="2000" b="1" spc="-10" dirty="0">
                <a:solidFill>
                  <a:srgbClr val="404040"/>
                </a:solidFill>
                <a:latin typeface="Times New Roman"/>
                <a:cs typeface="Times New Roman"/>
              </a:rPr>
              <a:t>hypertension</a:t>
            </a:r>
            <a:r>
              <a:rPr sz="2000" spc="-10" dirty="0">
                <a:solidFill>
                  <a:srgbClr val="404040"/>
                </a:solidFill>
                <a:latin typeface="Times New Roman"/>
                <a:cs typeface="Times New Roman"/>
              </a:rPr>
              <a:t>&gt;&gt;collateral</a:t>
            </a:r>
            <a:r>
              <a:rPr sz="2000" spc="-30" dirty="0">
                <a:solidFill>
                  <a:srgbClr val="404040"/>
                </a:solidFill>
                <a:latin typeface="Times New Roman"/>
                <a:cs typeface="Times New Roman"/>
              </a:rPr>
              <a:t> </a:t>
            </a:r>
            <a:r>
              <a:rPr sz="2000" dirty="0">
                <a:solidFill>
                  <a:srgbClr val="404040"/>
                </a:solidFill>
                <a:latin typeface="Times New Roman"/>
                <a:cs typeface="Times New Roman"/>
              </a:rPr>
              <a:t>channels</a:t>
            </a:r>
            <a:r>
              <a:rPr sz="2000" spc="30" dirty="0">
                <a:solidFill>
                  <a:srgbClr val="404040"/>
                </a:solidFill>
                <a:latin typeface="Times New Roman"/>
                <a:cs typeface="Times New Roman"/>
              </a:rPr>
              <a:t> </a:t>
            </a:r>
            <a:r>
              <a:rPr sz="2000" dirty="0">
                <a:solidFill>
                  <a:srgbClr val="404040"/>
                </a:solidFill>
                <a:latin typeface="Times New Roman"/>
                <a:cs typeface="Times New Roman"/>
              </a:rPr>
              <a:t>in</a:t>
            </a:r>
            <a:r>
              <a:rPr sz="2000" spc="-25" dirty="0">
                <a:solidFill>
                  <a:srgbClr val="404040"/>
                </a:solidFill>
                <a:latin typeface="Times New Roman"/>
                <a:cs typeface="Times New Roman"/>
              </a:rPr>
              <a:t> </a:t>
            </a:r>
            <a:r>
              <a:rPr sz="2000" spc="-10" dirty="0">
                <a:solidFill>
                  <a:srgbClr val="404040"/>
                </a:solidFill>
                <a:latin typeface="Times New Roman"/>
                <a:cs typeface="Times New Roman"/>
              </a:rPr>
              <a:t>distal </a:t>
            </a:r>
            <a:r>
              <a:rPr sz="2000" dirty="0">
                <a:solidFill>
                  <a:srgbClr val="404040"/>
                </a:solidFill>
                <a:latin typeface="Times New Roman"/>
                <a:cs typeface="Times New Roman"/>
              </a:rPr>
              <a:t>esophagus&gt;&gt;shunt</a:t>
            </a:r>
            <a:r>
              <a:rPr sz="2000" spc="45" dirty="0">
                <a:solidFill>
                  <a:srgbClr val="404040"/>
                </a:solidFill>
                <a:latin typeface="Times New Roman"/>
                <a:cs typeface="Times New Roman"/>
              </a:rPr>
              <a:t> </a:t>
            </a:r>
            <a:r>
              <a:rPr sz="2000" dirty="0">
                <a:solidFill>
                  <a:srgbClr val="404040"/>
                </a:solidFill>
                <a:latin typeface="Times New Roman"/>
                <a:cs typeface="Times New Roman"/>
              </a:rPr>
              <a:t>of</a:t>
            </a:r>
            <a:r>
              <a:rPr sz="2000" spc="-55" dirty="0">
                <a:solidFill>
                  <a:srgbClr val="404040"/>
                </a:solidFill>
                <a:latin typeface="Times New Roman"/>
                <a:cs typeface="Times New Roman"/>
              </a:rPr>
              <a:t> </a:t>
            </a:r>
            <a:r>
              <a:rPr sz="2000" dirty="0">
                <a:solidFill>
                  <a:srgbClr val="404040"/>
                </a:solidFill>
                <a:latin typeface="Times New Roman"/>
                <a:cs typeface="Times New Roman"/>
              </a:rPr>
              <a:t>blood</a:t>
            </a:r>
            <a:r>
              <a:rPr sz="2000" spc="-75" dirty="0">
                <a:solidFill>
                  <a:srgbClr val="404040"/>
                </a:solidFill>
                <a:latin typeface="Times New Roman"/>
                <a:cs typeface="Times New Roman"/>
              </a:rPr>
              <a:t> </a:t>
            </a:r>
            <a:r>
              <a:rPr sz="2000" dirty="0">
                <a:solidFill>
                  <a:srgbClr val="404040"/>
                </a:solidFill>
                <a:latin typeface="Times New Roman"/>
                <a:cs typeface="Times New Roman"/>
              </a:rPr>
              <a:t>from</a:t>
            </a:r>
            <a:r>
              <a:rPr sz="2000" spc="-50" dirty="0">
                <a:solidFill>
                  <a:srgbClr val="404040"/>
                </a:solidFill>
                <a:latin typeface="Times New Roman"/>
                <a:cs typeface="Times New Roman"/>
              </a:rPr>
              <a:t> </a:t>
            </a:r>
            <a:r>
              <a:rPr sz="2000" dirty="0">
                <a:solidFill>
                  <a:srgbClr val="404040"/>
                </a:solidFill>
                <a:latin typeface="Times New Roman"/>
                <a:cs typeface="Times New Roman"/>
              </a:rPr>
              <a:t>portal</a:t>
            </a:r>
            <a:r>
              <a:rPr sz="2000" spc="-65" dirty="0">
                <a:solidFill>
                  <a:srgbClr val="404040"/>
                </a:solidFill>
                <a:latin typeface="Times New Roman"/>
                <a:cs typeface="Times New Roman"/>
              </a:rPr>
              <a:t> </a:t>
            </a:r>
            <a:r>
              <a:rPr sz="2000" dirty="0">
                <a:solidFill>
                  <a:srgbClr val="404040"/>
                </a:solidFill>
                <a:latin typeface="Times New Roman"/>
                <a:cs typeface="Times New Roman"/>
              </a:rPr>
              <a:t>to</a:t>
            </a:r>
            <a:r>
              <a:rPr sz="2000" spc="-50" dirty="0">
                <a:solidFill>
                  <a:srgbClr val="404040"/>
                </a:solidFill>
                <a:latin typeface="Times New Roman"/>
                <a:cs typeface="Times New Roman"/>
              </a:rPr>
              <a:t> </a:t>
            </a:r>
            <a:r>
              <a:rPr sz="2000" spc="-10" dirty="0">
                <a:solidFill>
                  <a:srgbClr val="404040"/>
                </a:solidFill>
                <a:latin typeface="Times New Roman"/>
                <a:cs typeface="Times New Roman"/>
              </a:rPr>
              <a:t>systemic circulation&gt;&gt;dilated</a:t>
            </a:r>
            <a:r>
              <a:rPr sz="2000" spc="-15" dirty="0">
                <a:solidFill>
                  <a:srgbClr val="404040"/>
                </a:solidFill>
                <a:latin typeface="Times New Roman"/>
                <a:cs typeface="Times New Roman"/>
              </a:rPr>
              <a:t> </a:t>
            </a:r>
            <a:r>
              <a:rPr sz="2000" dirty="0">
                <a:solidFill>
                  <a:srgbClr val="404040"/>
                </a:solidFill>
                <a:latin typeface="Times New Roman"/>
                <a:cs typeface="Times New Roman"/>
              </a:rPr>
              <a:t>collaterals</a:t>
            </a:r>
            <a:r>
              <a:rPr sz="2000" spc="-20" dirty="0">
                <a:solidFill>
                  <a:srgbClr val="404040"/>
                </a:solidFill>
                <a:latin typeface="Times New Roman"/>
                <a:cs typeface="Times New Roman"/>
              </a:rPr>
              <a:t> </a:t>
            </a:r>
            <a:r>
              <a:rPr sz="2000" dirty="0">
                <a:solidFill>
                  <a:srgbClr val="404040"/>
                </a:solidFill>
                <a:latin typeface="Times New Roman"/>
                <a:cs typeface="Times New Roman"/>
              </a:rPr>
              <a:t>in</a:t>
            </a:r>
            <a:r>
              <a:rPr sz="2000" spc="-10" dirty="0">
                <a:solidFill>
                  <a:srgbClr val="404040"/>
                </a:solidFill>
                <a:latin typeface="Times New Roman"/>
                <a:cs typeface="Times New Roman"/>
              </a:rPr>
              <a:t> distal esophagus&gt;&gt;varices</a:t>
            </a:r>
            <a:endParaRPr sz="2000" dirty="0">
              <a:latin typeface="Times New Roman"/>
              <a:cs typeface="Times New Roman"/>
            </a:endParaRPr>
          </a:p>
        </p:txBody>
      </p:sp>
    </p:spTree>
    <p:extLst>
      <p:ext uri="{BB962C8B-B14F-4D97-AF65-F5344CB8AC3E}">
        <p14:creationId xmlns:p14="http://schemas.microsoft.com/office/powerpoint/2010/main" val="3271029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1" y="1295400"/>
            <a:ext cx="7391399" cy="689932"/>
          </a:xfrm>
          <a:prstGeom prst="rect">
            <a:avLst/>
          </a:prstGeom>
        </p:spPr>
        <p:txBody>
          <a:bodyPr vert="horz" wrap="square" lIns="0" tIns="12700" rIns="0" bIns="0" rtlCol="0" anchor="ctr">
            <a:spAutoFit/>
          </a:bodyPr>
          <a:lstStyle/>
          <a:p>
            <a:pPr marL="12700" marR="5080">
              <a:lnSpc>
                <a:spcPct val="100000"/>
              </a:lnSpc>
              <a:spcBef>
                <a:spcPts val="100"/>
              </a:spcBef>
            </a:pPr>
            <a:r>
              <a:rPr spc="-40" dirty="0"/>
              <a:t>Causes</a:t>
            </a:r>
            <a:r>
              <a:rPr spc="-235" dirty="0"/>
              <a:t> </a:t>
            </a:r>
            <a:r>
              <a:rPr dirty="0"/>
              <a:t>of</a:t>
            </a:r>
            <a:r>
              <a:rPr spc="-260" dirty="0"/>
              <a:t> </a:t>
            </a:r>
            <a:r>
              <a:rPr spc="-40" dirty="0"/>
              <a:t>portal</a:t>
            </a:r>
            <a:r>
              <a:rPr lang="en-US" spc="-40" dirty="0"/>
              <a:t> </a:t>
            </a:r>
            <a:r>
              <a:rPr spc="-25" dirty="0"/>
              <a:t>hypertension</a:t>
            </a:r>
          </a:p>
        </p:txBody>
      </p:sp>
      <p:sp>
        <p:nvSpPr>
          <p:cNvPr id="3" name="object 3"/>
          <p:cNvSpPr txBox="1"/>
          <p:nvPr/>
        </p:nvSpPr>
        <p:spPr>
          <a:xfrm>
            <a:off x="2286000" y="2438401"/>
            <a:ext cx="6327140" cy="1226185"/>
          </a:xfrm>
          <a:prstGeom prst="rect">
            <a:avLst/>
          </a:prstGeom>
        </p:spPr>
        <p:txBody>
          <a:bodyPr vert="horz" wrap="square" lIns="0" tIns="137160" rIns="0" bIns="0" rtlCol="0">
            <a:spAutoFit/>
          </a:bodyPr>
          <a:lstStyle/>
          <a:p>
            <a:pPr marL="38100">
              <a:spcBef>
                <a:spcPts val="1080"/>
              </a:spcBef>
              <a:tabLst>
                <a:tab pos="3822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10" dirty="0">
                <a:solidFill>
                  <a:srgbClr val="404040"/>
                </a:solidFill>
                <a:latin typeface="Verdana"/>
                <a:cs typeface="Verdana"/>
              </a:rPr>
              <a:t>Cirrhosis</a:t>
            </a:r>
            <a:r>
              <a:rPr spc="-170" dirty="0">
                <a:solidFill>
                  <a:srgbClr val="404040"/>
                </a:solidFill>
                <a:latin typeface="Verdana"/>
                <a:cs typeface="Verdana"/>
              </a:rPr>
              <a:t> </a:t>
            </a:r>
            <a:r>
              <a:rPr spc="-185" dirty="0">
                <a:solidFill>
                  <a:srgbClr val="404040"/>
                </a:solidFill>
                <a:latin typeface="Verdana"/>
                <a:cs typeface="Verdana"/>
              </a:rPr>
              <a:t>is</a:t>
            </a:r>
            <a:r>
              <a:rPr spc="-120" dirty="0">
                <a:solidFill>
                  <a:srgbClr val="404040"/>
                </a:solidFill>
                <a:latin typeface="Verdana"/>
                <a:cs typeface="Verdana"/>
              </a:rPr>
              <a:t> </a:t>
            </a:r>
            <a:r>
              <a:rPr spc="-100" dirty="0">
                <a:solidFill>
                  <a:srgbClr val="404040"/>
                </a:solidFill>
                <a:latin typeface="Verdana"/>
                <a:cs typeface="Verdana"/>
              </a:rPr>
              <a:t>most</a:t>
            </a:r>
            <a:r>
              <a:rPr spc="-50" dirty="0">
                <a:solidFill>
                  <a:srgbClr val="404040"/>
                </a:solidFill>
                <a:latin typeface="Verdana"/>
                <a:cs typeface="Verdana"/>
              </a:rPr>
              <a:t> </a:t>
            </a:r>
            <a:r>
              <a:rPr spc="-10" dirty="0">
                <a:solidFill>
                  <a:srgbClr val="404040"/>
                </a:solidFill>
                <a:latin typeface="Verdana"/>
                <a:cs typeface="Verdana"/>
              </a:rPr>
              <a:t>common</a:t>
            </a:r>
            <a:endParaRPr dirty="0">
              <a:latin typeface="Verdana"/>
              <a:cs typeface="Verdana"/>
            </a:endParaRPr>
          </a:p>
          <a:p>
            <a:pPr marL="864235">
              <a:spcBef>
                <a:spcPts val="985"/>
              </a:spcBef>
            </a:pPr>
            <a:r>
              <a:rPr dirty="0">
                <a:solidFill>
                  <a:srgbClr val="404040"/>
                </a:solidFill>
                <a:latin typeface="Verdana"/>
                <a:cs typeface="Verdana"/>
              </a:rPr>
              <a:t>Alcoholic</a:t>
            </a:r>
            <a:r>
              <a:rPr spc="10" dirty="0">
                <a:solidFill>
                  <a:srgbClr val="404040"/>
                </a:solidFill>
                <a:latin typeface="Verdana"/>
                <a:cs typeface="Verdana"/>
              </a:rPr>
              <a:t> </a:t>
            </a:r>
            <a:r>
              <a:rPr spc="-100" dirty="0">
                <a:solidFill>
                  <a:srgbClr val="404040"/>
                </a:solidFill>
                <a:latin typeface="Verdana"/>
                <a:cs typeface="Verdana"/>
              </a:rPr>
              <a:t>liver</a:t>
            </a:r>
            <a:r>
              <a:rPr spc="-65" dirty="0">
                <a:solidFill>
                  <a:srgbClr val="404040"/>
                </a:solidFill>
                <a:latin typeface="Verdana"/>
                <a:cs typeface="Verdana"/>
              </a:rPr>
              <a:t> </a:t>
            </a:r>
            <a:r>
              <a:rPr spc="-10" dirty="0">
                <a:solidFill>
                  <a:srgbClr val="404040"/>
                </a:solidFill>
                <a:latin typeface="Verdana"/>
                <a:cs typeface="Verdana"/>
              </a:rPr>
              <a:t>disease.</a:t>
            </a:r>
            <a:endParaRPr dirty="0">
              <a:latin typeface="Verdana"/>
              <a:cs typeface="Verdana"/>
            </a:endParaRPr>
          </a:p>
          <a:p>
            <a:pPr marL="38100">
              <a:spcBef>
                <a:spcPts val="1010"/>
              </a:spcBef>
              <a:tabLst>
                <a:tab pos="3822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Hepatic</a:t>
            </a:r>
            <a:r>
              <a:rPr spc="-85" dirty="0">
                <a:solidFill>
                  <a:srgbClr val="404040"/>
                </a:solidFill>
                <a:latin typeface="Verdana"/>
                <a:cs typeface="Verdana"/>
              </a:rPr>
              <a:t> </a:t>
            </a:r>
            <a:r>
              <a:rPr spc="-100" dirty="0">
                <a:solidFill>
                  <a:srgbClr val="404040"/>
                </a:solidFill>
                <a:latin typeface="Verdana"/>
                <a:cs typeface="Verdana"/>
              </a:rPr>
              <a:t>schistosomiasis</a:t>
            </a:r>
            <a:r>
              <a:rPr spc="-75" dirty="0">
                <a:solidFill>
                  <a:srgbClr val="404040"/>
                </a:solidFill>
                <a:latin typeface="Verdana"/>
                <a:cs typeface="Verdana"/>
              </a:rPr>
              <a:t> </a:t>
            </a:r>
            <a:r>
              <a:rPr dirty="0">
                <a:solidFill>
                  <a:srgbClr val="404040"/>
                </a:solidFill>
                <a:latin typeface="Verdana"/>
                <a:cs typeface="Verdana"/>
              </a:rPr>
              <a:t>2</a:t>
            </a:r>
            <a:r>
              <a:rPr baseline="25462" dirty="0">
                <a:solidFill>
                  <a:srgbClr val="404040"/>
                </a:solidFill>
                <a:latin typeface="Verdana"/>
                <a:cs typeface="Verdana"/>
              </a:rPr>
              <a:t>nd</a:t>
            </a:r>
            <a:r>
              <a:rPr spc="217" baseline="25462" dirty="0">
                <a:solidFill>
                  <a:srgbClr val="404040"/>
                </a:solidFill>
                <a:latin typeface="Verdana"/>
                <a:cs typeface="Verdana"/>
              </a:rPr>
              <a:t> </a:t>
            </a:r>
            <a:r>
              <a:rPr spc="-95" dirty="0">
                <a:solidFill>
                  <a:srgbClr val="404040"/>
                </a:solidFill>
                <a:latin typeface="Verdana"/>
                <a:cs typeface="Verdana"/>
              </a:rPr>
              <a:t>most</a:t>
            </a:r>
            <a:r>
              <a:rPr spc="-50" dirty="0">
                <a:solidFill>
                  <a:srgbClr val="404040"/>
                </a:solidFill>
                <a:latin typeface="Verdana"/>
                <a:cs typeface="Verdana"/>
              </a:rPr>
              <a:t> </a:t>
            </a:r>
            <a:r>
              <a:rPr dirty="0">
                <a:solidFill>
                  <a:srgbClr val="404040"/>
                </a:solidFill>
                <a:latin typeface="Verdana"/>
                <a:cs typeface="Verdana"/>
              </a:rPr>
              <a:t>common </a:t>
            </a:r>
            <a:r>
              <a:rPr spc="-10" dirty="0">
                <a:solidFill>
                  <a:srgbClr val="404040"/>
                </a:solidFill>
                <a:latin typeface="Verdana"/>
                <a:cs typeface="Verdana"/>
              </a:rPr>
              <a:t>worldwide.</a:t>
            </a:r>
            <a:endParaRPr dirty="0">
              <a:latin typeface="Verdana"/>
              <a:cs typeface="Verdana"/>
            </a:endParaRPr>
          </a:p>
        </p:txBody>
      </p:sp>
    </p:spTree>
    <p:extLst>
      <p:ext uri="{BB962C8B-B14F-4D97-AF65-F5344CB8AC3E}">
        <p14:creationId xmlns:p14="http://schemas.microsoft.com/office/powerpoint/2010/main" val="237395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52600" y="457200"/>
            <a:ext cx="8610600" cy="5486400"/>
          </a:xfrm>
          <a:prstGeom prst="rect">
            <a:avLst/>
          </a:prstGeom>
        </p:spPr>
      </p:pic>
      <p:sp>
        <p:nvSpPr>
          <p:cNvPr id="3" name="object 3"/>
          <p:cNvSpPr txBox="1"/>
          <p:nvPr/>
        </p:nvSpPr>
        <p:spPr>
          <a:xfrm>
            <a:off x="4499230" y="6520383"/>
            <a:ext cx="5334635" cy="182742"/>
          </a:xfrm>
          <a:prstGeom prst="rect">
            <a:avLst/>
          </a:prstGeom>
        </p:spPr>
        <p:txBody>
          <a:bodyPr vert="horz" wrap="square" lIns="0" tIns="13335" rIns="0" bIns="0" rtlCol="0">
            <a:spAutoFit/>
          </a:bodyPr>
          <a:lstStyle/>
          <a:p>
            <a:pPr marL="12700">
              <a:spcBef>
                <a:spcPts val="105"/>
              </a:spcBef>
            </a:pPr>
            <a:r>
              <a:rPr sz="1100" spc="-35" dirty="0">
                <a:latin typeface="Verdana"/>
                <a:cs typeface="Verdana"/>
                <a:hlinkClick r:id="rId3"/>
              </a:rPr>
              <a:t>http://www.researchintoasthma.com/7-</a:t>
            </a:r>
            <a:r>
              <a:rPr sz="1100" spc="-30" dirty="0">
                <a:latin typeface="Verdana"/>
                <a:cs typeface="Verdana"/>
                <a:hlinkClick r:id="rId3"/>
              </a:rPr>
              <a:t>random-</a:t>
            </a:r>
            <a:r>
              <a:rPr sz="1100" spc="-45" dirty="0">
                <a:latin typeface="Verdana"/>
                <a:cs typeface="Verdana"/>
                <a:hlinkClick r:id="rId3"/>
              </a:rPr>
              <a:t>facts-</a:t>
            </a:r>
            <a:r>
              <a:rPr sz="1100" spc="-20" dirty="0">
                <a:latin typeface="Verdana"/>
                <a:cs typeface="Verdana"/>
                <a:hlinkClick r:id="rId3"/>
              </a:rPr>
              <a:t>about-</a:t>
            </a:r>
            <a:r>
              <a:rPr sz="1100" spc="-75" dirty="0">
                <a:latin typeface="Verdana"/>
                <a:cs typeface="Verdana"/>
                <a:hlinkClick r:id="rId3"/>
              </a:rPr>
              <a:t>liver-</a:t>
            </a:r>
            <a:r>
              <a:rPr sz="1100" spc="-35" dirty="0">
                <a:latin typeface="Verdana"/>
                <a:cs typeface="Verdana"/>
                <a:hlinkClick r:id="rId3"/>
              </a:rPr>
              <a:t>cirrhosis.html</a:t>
            </a:r>
            <a:endParaRPr sz="1100">
              <a:latin typeface="Verdana"/>
              <a:cs typeface="Verdana"/>
            </a:endParaRPr>
          </a:p>
        </p:txBody>
      </p:sp>
    </p:spTree>
    <p:extLst>
      <p:ext uri="{BB962C8B-B14F-4D97-AF65-F5344CB8AC3E}">
        <p14:creationId xmlns:p14="http://schemas.microsoft.com/office/powerpoint/2010/main" val="3661722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dirty="0"/>
              <a:t>Clinical</a:t>
            </a:r>
            <a:r>
              <a:rPr spc="-290" dirty="0"/>
              <a:t> </a:t>
            </a:r>
            <a:r>
              <a:rPr spc="-105" dirty="0"/>
              <a:t>Features</a:t>
            </a:r>
          </a:p>
        </p:txBody>
      </p:sp>
      <p:sp>
        <p:nvSpPr>
          <p:cNvPr id="3" name="object 3"/>
          <p:cNvSpPr txBox="1"/>
          <p:nvPr/>
        </p:nvSpPr>
        <p:spPr>
          <a:xfrm>
            <a:off x="2286000" y="2057400"/>
            <a:ext cx="8077200" cy="2316660"/>
          </a:xfrm>
          <a:prstGeom prst="rect">
            <a:avLst/>
          </a:prstGeom>
        </p:spPr>
        <p:txBody>
          <a:bodyPr vert="horz" wrap="square" lIns="0" tIns="140335" rIns="0" bIns="0" rtlCol="0">
            <a:spAutoFit/>
          </a:bodyPr>
          <a:lstStyle/>
          <a:p>
            <a:pPr marL="12700">
              <a:spcBef>
                <a:spcPts val="11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Often</a:t>
            </a:r>
            <a:r>
              <a:rPr spc="-125" dirty="0">
                <a:solidFill>
                  <a:srgbClr val="404040"/>
                </a:solidFill>
                <a:latin typeface="Verdana"/>
                <a:cs typeface="Verdana"/>
              </a:rPr>
              <a:t> </a:t>
            </a:r>
            <a:r>
              <a:rPr spc="-10" dirty="0">
                <a:solidFill>
                  <a:srgbClr val="404040"/>
                </a:solidFill>
                <a:latin typeface="Verdana"/>
                <a:cs typeface="Verdana"/>
              </a:rPr>
              <a:t>asymptomatic.</a:t>
            </a:r>
            <a:endParaRPr dirty="0">
              <a:latin typeface="Verdana"/>
              <a:cs typeface="Verdana"/>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0" dirty="0">
                <a:solidFill>
                  <a:srgbClr val="404040"/>
                </a:solidFill>
                <a:latin typeface="Verdana"/>
                <a:cs typeface="Verdana"/>
              </a:rPr>
              <a:t>Rupture</a:t>
            </a:r>
            <a:r>
              <a:rPr spc="-135" dirty="0">
                <a:solidFill>
                  <a:srgbClr val="404040"/>
                </a:solidFill>
                <a:latin typeface="Verdana"/>
                <a:cs typeface="Verdana"/>
              </a:rPr>
              <a:t> </a:t>
            </a:r>
            <a:r>
              <a:rPr spc="-20" dirty="0">
                <a:solidFill>
                  <a:srgbClr val="404040"/>
                </a:solidFill>
                <a:latin typeface="Verdana"/>
                <a:cs typeface="Verdana"/>
              </a:rPr>
              <a:t>leads</a:t>
            </a:r>
            <a:r>
              <a:rPr spc="-120" dirty="0">
                <a:solidFill>
                  <a:srgbClr val="404040"/>
                </a:solidFill>
                <a:latin typeface="Verdana"/>
                <a:cs typeface="Verdana"/>
              </a:rPr>
              <a:t> </a:t>
            </a:r>
            <a:r>
              <a:rPr dirty="0">
                <a:solidFill>
                  <a:srgbClr val="404040"/>
                </a:solidFill>
                <a:latin typeface="Verdana"/>
                <a:cs typeface="Verdana"/>
              </a:rPr>
              <a:t>to</a:t>
            </a:r>
            <a:r>
              <a:rPr spc="-120" dirty="0">
                <a:solidFill>
                  <a:srgbClr val="404040"/>
                </a:solidFill>
                <a:latin typeface="Verdana"/>
                <a:cs typeface="Verdana"/>
              </a:rPr>
              <a:t> </a:t>
            </a:r>
            <a:r>
              <a:rPr spc="-85" dirty="0">
                <a:solidFill>
                  <a:srgbClr val="FF0000"/>
                </a:solidFill>
                <a:latin typeface="Verdana"/>
                <a:cs typeface="Verdana"/>
              </a:rPr>
              <a:t>massive </a:t>
            </a:r>
            <a:r>
              <a:rPr spc="-50" dirty="0">
                <a:solidFill>
                  <a:srgbClr val="FF0000"/>
                </a:solidFill>
                <a:latin typeface="Verdana"/>
                <a:cs typeface="Verdana"/>
              </a:rPr>
              <a:t>hematemesis</a:t>
            </a:r>
            <a:r>
              <a:rPr spc="-70" dirty="0">
                <a:solidFill>
                  <a:srgbClr val="FF0000"/>
                </a:solidFill>
                <a:latin typeface="Verdana"/>
                <a:cs typeface="Verdana"/>
              </a:rPr>
              <a:t> </a:t>
            </a:r>
            <a:r>
              <a:rPr spc="60" dirty="0">
                <a:solidFill>
                  <a:srgbClr val="FF0000"/>
                </a:solidFill>
                <a:latin typeface="Verdana"/>
                <a:cs typeface="Verdana"/>
              </a:rPr>
              <a:t>and</a:t>
            </a:r>
            <a:r>
              <a:rPr spc="-130" dirty="0">
                <a:solidFill>
                  <a:srgbClr val="FF0000"/>
                </a:solidFill>
                <a:latin typeface="Verdana"/>
                <a:cs typeface="Verdana"/>
              </a:rPr>
              <a:t> </a:t>
            </a:r>
            <a:r>
              <a:rPr spc="-10" dirty="0">
                <a:solidFill>
                  <a:srgbClr val="FF0000"/>
                </a:solidFill>
                <a:latin typeface="Verdana"/>
                <a:cs typeface="Verdana"/>
              </a:rPr>
              <a:t>death.</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75" dirty="0">
                <a:solidFill>
                  <a:srgbClr val="404040"/>
                </a:solidFill>
                <a:latin typeface="Verdana"/>
                <a:cs typeface="Verdana"/>
              </a:rPr>
              <a:t>50%</a:t>
            </a:r>
            <a:r>
              <a:rPr spc="-80" dirty="0">
                <a:solidFill>
                  <a:srgbClr val="404040"/>
                </a:solidFill>
                <a:latin typeface="Verdana"/>
                <a:cs typeface="Verdana"/>
              </a:rPr>
              <a:t> </a:t>
            </a:r>
            <a:r>
              <a:rPr dirty="0">
                <a:solidFill>
                  <a:srgbClr val="404040"/>
                </a:solidFill>
                <a:latin typeface="Verdana"/>
                <a:cs typeface="Verdana"/>
              </a:rPr>
              <a:t>of</a:t>
            </a:r>
            <a:r>
              <a:rPr spc="-90" dirty="0">
                <a:solidFill>
                  <a:srgbClr val="404040"/>
                </a:solidFill>
                <a:latin typeface="Verdana"/>
                <a:cs typeface="Verdana"/>
              </a:rPr>
              <a:t> </a:t>
            </a:r>
            <a:r>
              <a:rPr spc="-45" dirty="0">
                <a:solidFill>
                  <a:srgbClr val="404040"/>
                </a:solidFill>
                <a:latin typeface="Verdana"/>
                <a:cs typeface="Verdana"/>
              </a:rPr>
              <a:t>patients</a:t>
            </a:r>
            <a:r>
              <a:rPr spc="-80" dirty="0">
                <a:solidFill>
                  <a:srgbClr val="404040"/>
                </a:solidFill>
                <a:latin typeface="Verdana"/>
                <a:cs typeface="Verdana"/>
              </a:rPr>
              <a:t> </a:t>
            </a:r>
            <a:r>
              <a:rPr dirty="0">
                <a:solidFill>
                  <a:srgbClr val="404040"/>
                </a:solidFill>
                <a:latin typeface="Verdana"/>
                <a:cs typeface="Verdana"/>
              </a:rPr>
              <a:t>die</a:t>
            </a:r>
            <a:r>
              <a:rPr spc="-95" dirty="0">
                <a:solidFill>
                  <a:srgbClr val="404040"/>
                </a:solidFill>
                <a:latin typeface="Verdana"/>
                <a:cs typeface="Verdana"/>
              </a:rPr>
              <a:t> </a:t>
            </a:r>
            <a:r>
              <a:rPr spc="-80" dirty="0">
                <a:solidFill>
                  <a:srgbClr val="404040"/>
                </a:solidFill>
                <a:latin typeface="Verdana"/>
                <a:cs typeface="Verdana"/>
              </a:rPr>
              <a:t>from</a:t>
            </a:r>
            <a:r>
              <a:rPr spc="-114" dirty="0">
                <a:solidFill>
                  <a:srgbClr val="404040"/>
                </a:solidFill>
                <a:latin typeface="Verdana"/>
                <a:cs typeface="Verdana"/>
              </a:rPr>
              <a:t> </a:t>
            </a:r>
            <a:r>
              <a:rPr spc="-20" dirty="0">
                <a:solidFill>
                  <a:srgbClr val="404040"/>
                </a:solidFill>
                <a:latin typeface="Verdana"/>
                <a:cs typeface="Verdana"/>
              </a:rPr>
              <a:t>the</a:t>
            </a:r>
            <a:r>
              <a:rPr spc="-75" dirty="0">
                <a:solidFill>
                  <a:srgbClr val="404040"/>
                </a:solidFill>
                <a:latin typeface="Verdana"/>
                <a:cs typeface="Verdana"/>
              </a:rPr>
              <a:t> </a:t>
            </a:r>
            <a:r>
              <a:rPr spc="-160" dirty="0">
                <a:solidFill>
                  <a:srgbClr val="404040"/>
                </a:solidFill>
                <a:latin typeface="Verdana"/>
                <a:cs typeface="Verdana"/>
              </a:rPr>
              <a:t>first</a:t>
            </a:r>
            <a:r>
              <a:rPr spc="-114" dirty="0">
                <a:solidFill>
                  <a:srgbClr val="404040"/>
                </a:solidFill>
                <a:latin typeface="Verdana"/>
                <a:cs typeface="Verdana"/>
              </a:rPr>
              <a:t> </a:t>
            </a:r>
            <a:r>
              <a:rPr dirty="0">
                <a:solidFill>
                  <a:srgbClr val="404040"/>
                </a:solidFill>
                <a:latin typeface="Verdana"/>
                <a:cs typeface="Verdana"/>
              </a:rPr>
              <a:t>bleed</a:t>
            </a:r>
            <a:r>
              <a:rPr spc="-90" dirty="0">
                <a:solidFill>
                  <a:srgbClr val="404040"/>
                </a:solidFill>
                <a:latin typeface="Verdana"/>
                <a:cs typeface="Verdana"/>
              </a:rPr>
              <a:t> </a:t>
            </a:r>
            <a:r>
              <a:rPr spc="-10" dirty="0">
                <a:solidFill>
                  <a:srgbClr val="404040"/>
                </a:solidFill>
                <a:latin typeface="Verdana"/>
                <a:cs typeface="Verdana"/>
              </a:rPr>
              <a:t>despite</a:t>
            </a:r>
            <a:endParaRPr dirty="0">
              <a:latin typeface="Verdana"/>
              <a:cs typeface="Verdana"/>
            </a:endParaRPr>
          </a:p>
          <a:p>
            <a:pPr marL="356870"/>
            <a:r>
              <a:rPr spc="-10" dirty="0">
                <a:solidFill>
                  <a:srgbClr val="404040"/>
                </a:solidFill>
                <a:latin typeface="Verdana"/>
                <a:cs typeface="Verdana"/>
              </a:rPr>
              <a:t>interventions.</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Death</a:t>
            </a:r>
            <a:r>
              <a:rPr spc="-40" dirty="0">
                <a:solidFill>
                  <a:srgbClr val="404040"/>
                </a:solidFill>
                <a:latin typeface="Verdana"/>
                <a:cs typeface="Verdana"/>
              </a:rPr>
              <a:t> </a:t>
            </a:r>
            <a:r>
              <a:rPr spc="50" dirty="0">
                <a:solidFill>
                  <a:srgbClr val="404040"/>
                </a:solidFill>
                <a:latin typeface="Verdana"/>
                <a:cs typeface="Verdana"/>
              </a:rPr>
              <a:t>due</a:t>
            </a:r>
            <a:r>
              <a:rPr spc="-40" dirty="0">
                <a:solidFill>
                  <a:srgbClr val="404040"/>
                </a:solidFill>
                <a:latin typeface="Verdana"/>
                <a:cs typeface="Verdana"/>
              </a:rPr>
              <a:t> </a:t>
            </a:r>
            <a:r>
              <a:rPr spc="-130" dirty="0">
                <a:solidFill>
                  <a:srgbClr val="404040"/>
                </a:solidFill>
                <a:latin typeface="Verdana"/>
                <a:cs typeface="Verdana"/>
              </a:rPr>
              <a:t>to:</a:t>
            </a:r>
            <a:r>
              <a:rPr spc="-35" dirty="0">
                <a:solidFill>
                  <a:srgbClr val="404040"/>
                </a:solidFill>
                <a:latin typeface="Verdana"/>
                <a:cs typeface="Verdana"/>
              </a:rPr>
              <a:t> </a:t>
            </a:r>
            <a:r>
              <a:rPr spc="-30" dirty="0">
                <a:solidFill>
                  <a:srgbClr val="404040"/>
                </a:solidFill>
                <a:latin typeface="Verdana"/>
                <a:cs typeface="Verdana"/>
              </a:rPr>
              <a:t>hemorrhage,</a:t>
            </a:r>
            <a:r>
              <a:rPr spc="-35" dirty="0">
                <a:solidFill>
                  <a:srgbClr val="404040"/>
                </a:solidFill>
                <a:latin typeface="Verdana"/>
                <a:cs typeface="Verdana"/>
              </a:rPr>
              <a:t> </a:t>
            </a:r>
            <a:r>
              <a:rPr dirty="0">
                <a:solidFill>
                  <a:srgbClr val="404040"/>
                </a:solidFill>
                <a:latin typeface="Verdana"/>
                <a:cs typeface="Verdana"/>
              </a:rPr>
              <a:t>hepatic</a:t>
            </a:r>
            <a:r>
              <a:rPr spc="-55" dirty="0">
                <a:solidFill>
                  <a:srgbClr val="404040"/>
                </a:solidFill>
                <a:latin typeface="Verdana"/>
                <a:cs typeface="Verdana"/>
              </a:rPr>
              <a:t> </a:t>
            </a:r>
            <a:r>
              <a:rPr dirty="0">
                <a:solidFill>
                  <a:srgbClr val="404040"/>
                </a:solidFill>
                <a:latin typeface="Verdana"/>
                <a:cs typeface="Verdana"/>
              </a:rPr>
              <a:t>come,</a:t>
            </a:r>
            <a:r>
              <a:rPr spc="-35" dirty="0">
                <a:solidFill>
                  <a:srgbClr val="404040"/>
                </a:solidFill>
                <a:latin typeface="Verdana"/>
                <a:cs typeface="Verdana"/>
              </a:rPr>
              <a:t> </a:t>
            </a:r>
            <a:r>
              <a:rPr spc="35" dirty="0">
                <a:solidFill>
                  <a:srgbClr val="404040"/>
                </a:solidFill>
                <a:latin typeface="Verdana"/>
                <a:cs typeface="Verdana"/>
              </a:rPr>
              <a:t>and</a:t>
            </a:r>
            <a:r>
              <a:rPr lang="en-US" dirty="0">
                <a:latin typeface="Verdana"/>
                <a:cs typeface="Verdana"/>
              </a:rPr>
              <a:t> </a:t>
            </a:r>
            <a:r>
              <a:rPr dirty="0">
                <a:solidFill>
                  <a:srgbClr val="404040"/>
                </a:solidFill>
                <a:latin typeface="Verdana"/>
                <a:cs typeface="Verdana"/>
              </a:rPr>
              <a:t>hypovolemic</a:t>
            </a:r>
            <a:r>
              <a:rPr spc="-145" dirty="0">
                <a:solidFill>
                  <a:srgbClr val="404040"/>
                </a:solidFill>
                <a:latin typeface="Verdana"/>
                <a:cs typeface="Verdana"/>
              </a:rPr>
              <a:t> </a:t>
            </a:r>
            <a:r>
              <a:rPr spc="-10" dirty="0">
                <a:solidFill>
                  <a:srgbClr val="404040"/>
                </a:solidFill>
                <a:latin typeface="Verdana"/>
                <a:cs typeface="Verdana"/>
              </a:rPr>
              <a:t>shock</a:t>
            </a:r>
            <a:endParaRPr lang="en-US"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Rebleeding</a:t>
            </a:r>
            <a:r>
              <a:rPr spc="-120" dirty="0">
                <a:solidFill>
                  <a:srgbClr val="404040"/>
                </a:solidFill>
                <a:latin typeface="Verdana"/>
                <a:cs typeface="Verdana"/>
              </a:rPr>
              <a:t> </a:t>
            </a:r>
            <a:r>
              <a:rPr spc="-85" dirty="0">
                <a:solidFill>
                  <a:srgbClr val="404040"/>
                </a:solidFill>
                <a:latin typeface="Verdana"/>
                <a:cs typeface="Verdana"/>
              </a:rPr>
              <a:t>in </a:t>
            </a:r>
            <a:r>
              <a:rPr spc="-210" dirty="0">
                <a:solidFill>
                  <a:srgbClr val="404040"/>
                </a:solidFill>
                <a:latin typeface="Verdana"/>
                <a:cs typeface="Verdana"/>
              </a:rPr>
              <a:t>20%.</a:t>
            </a:r>
            <a:endParaRPr dirty="0">
              <a:latin typeface="Verdana"/>
              <a:cs typeface="Verdana"/>
            </a:endParaRPr>
          </a:p>
        </p:txBody>
      </p:sp>
    </p:spTree>
    <p:extLst>
      <p:ext uri="{BB962C8B-B14F-4D97-AF65-F5344CB8AC3E}">
        <p14:creationId xmlns:p14="http://schemas.microsoft.com/office/powerpoint/2010/main" val="4157921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2650" y="444672"/>
            <a:ext cx="7886700" cy="1166473"/>
          </a:xfrm>
          <a:prstGeom prst="rect">
            <a:avLst/>
          </a:prstGeom>
        </p:spPr>
        <p:txBody>
          <a:bodyPr vert="horz" wrap="square" lIns="0" tIns="484632" rIns="0" bIns="0" rtlCol="0" anchor="ctr">
            <a:spAutoFit/>
          </a:bodyPr>
          <a:lstStyle/>
          <a:p>
            <a:pPr marL="12700">
              <a:lnSpc>
                <a:spcPct val="100000"/>
              </a:lnSpc>
              <a:spcBef>
                <a:spcPts val="100"/>
              </a:spcBef>
            </a:pPr>
            <a:r>
              <a:rPr spc="-320" dirty="0"/>
              <a:t>E</a:t>
            </a:r>
            <a:r>
              <a:rPr lang="en-US" spc="-320" dirty="0"/>
              <a:t>sophagitis</a:t>
            </a:r>
            <a:endParaRPr spc="-320" dirty="0"/>
          </a:p>
        </p:txBody>
      </p:sp>
      <p:sp>
        <p:nvSpPr>
          <p:cNvPr id="3" name="object 3"/>
          <p:cNvSpPr txBox="1"/>
          <p:nvPr/>
        </p:nvSpPr>
        <p:spPr>
          <a:xfrm>
            <a:off x="2286000" y="2057401"/>
            <a:ext cx="6705600" cy="2028189"/>
          </a:xfrm>
          <a:prstGeom prst="rect">
            <a:avLst/>
          </a:prstGeom>
        </p:spPr>
        <p:txBody>
          <a:bodyPr vert="horz" wrap="square" lIns="0" tIns="137160" rIns="0" bIns="0" rtlCol="0">
            <a:spAutoFit/>
          </a:bodyPr>
          <a:lstStyle/>
          <a:p>
            <a:pPr marL="12700">
              <a:spcBef>
                <a:spcPts val="10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Esophageal</a:t>
            </a:r>
            <a:r>
              <a:rPr spc="-130" dirty="0">
                <a:solidFill>
                  <a:srgbClr val="404040"/>
                </a:solidFill>
                <a:latin typeface="Verdana"/>
                <a:cs typeface="Verdana"/>
              </a:rPr>
              <a:t> </a:t>
            </a:r>
            <a:r>
              <a:rPr spc="-20" dirty="0">
                <a:solidFill>
                  <a:srgbClr val="404040"/>
                </a:solidFill>
                <a:latin typeface="Verdana"/>
                <a:cs typeface="Verdana"/>
              </a:rPr>
              <a:t>Lacerations.</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Mucosal </a:t>
            </a:r>
            <a:r>
              <a:rPr spc="-10" dirty="0">
                <a:solidFill>
                  <a:srgbClr val="404040"/>
                </a:solidFill>
                <a:latin typeface="Verdana"/>
                <a:cs typeface="Verdana"/>
              </a:rPr>
              <a:t>Injury</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Infections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90" dirty="0">
                <a:solidFill>
                  <a:srgbClr val="404040"/>
                </a:solidFill>
                <a:latin typeface="Verdana"/>
                <a:cs typeface="Verdana"/>
              </a:rPr>
              <a:t>Reflux</a:t>
            </a:r>
            <a:r>
              <a:rPr spc="-130" dirty="0">
                <a:solidFill>
                  <a:srgbClr val="404040"/>
                </a:solidFill>
                <a:latin typeface="Verdana"/>
                <a:cs typeface="Verdana"/>
              </a:rPr>
              <a:t> </a:t>
            </a:r>
            <a:r>
              <a:rPr spc="-10" dirty="0">
                <a:solidFill>
                  <a:srgbClr val="404040"/>
                </a:solidFill>
                <a:latin typeface="Verdana"/>
                <a:cs typeface="Verdana"/>
              </a:rPr>
              <a:t>Esophagitis</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50" dirty="0">
                <a:solidFill>
                  <a:srgbClr val="404040"/>
                </a:solidFill>
                <a:latin typeface="Verdana"/>
                <a:cs typeface="Verdana"/>
              </a:rPr>
              <a:t>Eosinophilic</a:t>
            </a:r>
            <a:r>
              <a:rPr spc="-114" dirty="0">
                <a:solidFill>
                  <a:srgbClr val="404040"/>
                </a:solidFill>
                <a:latin typeface="Verdana"/>
                <a:cs typeface="Verdana"/>
              </a:rPr>
              <a:t> </a:t>
            </a:r>
            <a:r>
              <a:rPr spc="-10" dirty="0">
                <a:solidFill>
                  <a:srgbClr val="404040"/>
                </a:solidFill>
                <a:latin typeface="Verdana"/>
                <a:cs typeface="Verdana"/>
              </a:rPr>
              <a:t>Esophagitis</a:t>
            </a:r>
            <a:endParaRPr dirty="0">
              <a:latin typeface="Verdana"/>
              <a:cs typeface="Verdana"/>
            </a:endParaRPr>
          </a:p>
        </p:txBody>
      </p:sp>
    </p:spTree>
    <p:extLst>
      <p:ext uri="{BB962C8B-B14F-4D97-AF65-F5344CB8AC3E}">
        <p14:creationId xmlns:p14="http://schemas.microsoft.com/office/powerpoint/2010/main" val="1090268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dirty="0"/>
              <a:t>Esophageal</a:t>
            </a:r>
            <a:r>
              <a:rPr spc="-215" dirty="0"/>
              <a:t> </a:t>
            </a:r>
            <a:r>
              <a:rPr spc="-30" dirty="0"/>
              <a:t>Lacerations</a:t>
            </a:r>
          </a:p>
        </p:txBody>
      </p:sp>
      <p:sp>
        <p:nvSpPr>
          <p:cNvPr id="3" name="object 3"/>
          <p:cNvSpPr txBox="1"/>
          <p:nvPr/>
        </p:nvSpPr>
        <p:spPr>
          <a:xfrm>
            <a:off x="2286000" y="1981201"/>
            <a:ext cx="8153400" cy="2534155"/>
          </a:xfrm>
          <a:prstGeom prst="rect">
            <a:avLst/>
          </a:prstGeom>
        </p:spPr>
        <p:txBody>
          <a:bodyPr vert="horz" wrap="square" lIns="0" tIns="104775" rIns="0" bIns="0" rtlCol="0">
            <a:spAutoFit/>
          </a:bodyPr>
          <a:lstStyle/>
          <a:p>
            <a:pPr marL="12700">
              <a:spcBef>
                <a:spcPts val="825"/>
              </a:spcBef>
            </a:pPr>
            <a:r>
              <a:rPr sz="2400" spc="1430" dirty="0">
                <a:solidFill>
                  <a:srgbClr val="A42F0F"/>
                </a:solidFill>
                <a:latin typeface="Microsoft Sans Serif"/>
                <a:cs typeface="Microsoft Sans Serif"/>
              </a:rPr>
              <a:t>🠶</a:t>
            </a:r>
            <a:r>
              <a:rPr sz="2400" spc="-50" dirty="0">
                <a:solidFill>
                  <a:srgbClr val="A42F0F"/>
                </a:solidFill>
                <a:latin typeface="Microsoft Sans Serif"/>
                <a:cs typeface="Microsoft Sans Serif"/>
              </a:rPr>
              <a:t> </a:t>
            </a:r>
            <a:r>
              <a:rPr sz="2400" spc="-50" dirty="0">
                <a:solidFill>
                  <a:srgbClr val="FF0000"/>
                </a:solidFill>
                <a:latin typeface="Verdana"/>
                <a:cs typeface="Verdana"/>
              </a:rPr>
              <a:t>Mallory</a:t>
            </a:r>
            <a:r>
              <a:rPr sz="2400" spc="-200" dirty="0">
                <a:solidFill>
                  <a:srgbClr val="FF0000"/>
                </a:solidFill>
                <a:latin typeface="Verdana"/>
                <a:cs typeface="Verdana"/>
              </a:rPr>
              <a:t> </a:t>
            </a:r>
            <a:r>
              <a:rPr sz="2400" spc="-135" dirty="0">
                <a:solidFill>
                  <a:srgbClr val="FF0000"/>
                </a:solidFill>
                <a:latin typeface="Verdana"/>
                <a:cs typeface="Verdana"/>
              </a:rPr>
              <a:t>weiss</a:t>
            </a:r>
            <a:r>
              <a:rPr sz="2400" spc="-165" dirty="0">
                <a:solidFill>
                  <a:srgbClr val="FF0000"/>
                </a:solidFill>
                <a:latin typeface="Verdana"/>
                <a:cs typeface="Verdana"/>
              </a:rPr>
              <a:t> </a:t>
            </a:r>
            <a:r>
              <a:rPr sz="2400" spc="-110" dirty="0">
                <a:solidFill>
                  <a:srgbClr val="FF0000"/>
                </a:solidFill>
                <a:latin typeface="Verdana"/>
                <a:cs typeface="Verdana"/>
              </a:rPr>
              <a:t>tears</a:t>
            </a:r>
            <a:r>
              <a:rPr sz="2400" spc="-100" dirty="0">
                <a:solidFill>
                  <a:srgbClr val="FF0000"/>
                </a:solidFill>
                <a:latin typeface="Verdana"/>
                <a:cs typeface="Verdana"/>
              </a:rPr>
              <a:t> </a:t>
            </a:r>
            <a:r>
              <a:rPr sz="2400" dirty="0">
                <a:solidFill>
                  <a:srgbClr val="FF0000"/>
                </a:solidFill>
                <a:latin typeface="Verdana"/>
                <a:cs typeface="Verdana"/>
              </a:rPr>
              <a:t>are</a:t>
            </a:r>
            <a:r>
              <a:rPr sz="2400" spc="-155" dirty="0">
                <a:solidFill>
                  <a:srgbClr val="FF0000"/>
                </a:solidFill>
                <a:latin typeface="Verdana"/>
                <a:cs typeface="Verdana"/>
              </a:rPr>
              <a:t> </a:t>
            </a:r>
            <a:r>
              <a:rPr sz="2400" spc="-114" dirty="0">
                <a:solidFill>
                  <a:srgbClr val="FF0000"/>
                </a:solidFill>
                <a:latin typeface="Verdana"/>
                <a:cs typeface="Verdana"/>
              </a:rPr>
              <a:t>most</a:t>
            </a:r>
            <a:r>
              <a:rPr sz="2400" spc="-175" dirty="0">
                <a:solidFill>
                  <a:srgbClr val="FF0000"/>
                </a:solidFill>
                <a:latin typeface="Verdana"/>
                <a:cs typeface="Verdana"/>
              </a:rPr>
              <a:t> </a:t>
            </a:r>
            <a:r>
              <a:rPr sz="2400" spc="-10" dirty="0">
                <a:solidFill>
                  <a:srgbClr val="FF0000"/>
                </a:solidFill>
                <a:latin typeface="Verdana"/>
                <a:cs typeface="Verdana"/>
              </a:rPr>
              <a:t>common</a:t>
            </a:r>
            <a:endParaRPr sz="2400" dirty="0">
              <a:latin typeface="Verdana"/>
              <a:cs typeface="Verdana"/>
            </a:endParaRPr>
          </a:p>
          <a:p>
            <a:pPr marL="356870" marR="484505" indent="-344805">
              <a:lnSpc>
                <a:spcPts val="2590"/>
              </a:lnSpc>
              <a:spcBef>
                <a:spcPts val="1050"/>
              </a:spcBef>
            </a:pPr>
            <a:r>
              <a:rPr sz="2400" spc="1430" dirty="0">
                <a:solidFill>
                  <a:srgbClr val="A42F0F"/>
                </a:solidFill>
                <a:latin typeface="Microsoft Sans Serif"/>
                <a:cs typeface="Microsoft Sans Serif"/>
              </a:rPr>
              <a:t>🠶</a:t>
            </a:r>
            <a:r>
              <a:rPr sz="2400" spc="-65" dirty="0">
                <a:solidFill>
                  <a:srgbClr val="A42F0F"/>
                </a:solidFill>
                <a:latin typeface="Microsoft Sans Serif"/>
                <a:cs typeface="Microsoft Sans Serif"/>
              </a:rPr>
              <a:t> </a:t>
            </a:r>
            <a:r>
              <a:rPr sz="2400" dirty="0">
                <a:solidFill>
                  <a:srgbClr val="404040"/>
                </a:solidFill>
                <a:latin typeface="Verdana"/>
                <a:cs typeface="Verdana"/>
              </a:rPr>
              <a:t>Due</a:t>
            </a:r>
            <a:r>
              <a:rPr sz="2400" spc="-170" dirty="0">
                <a:solidFill>
                  <a:srgbClr val="404040"/>
                </a:solidFill>
                <a:latin typeface="Verdana"/>
                <a:cs typeface="Verdana"/>
              </a:rPr>
              <a:t> </a:t>
            </a:r>
            <a:r>
              <a:rPr sz="2400" spc="-10" dirty="0">
                <a:solidFill>
                  <a:srgbClr val="404040"/>
                </a:solidFill>
                <a:latin typeface="Verdana"/>
                <a:cs typeface="Verdana"/>
              </a:rPr>
              <a:t>to</a:t>
            </a:r>
            <a:r>
              <a:rPr sz="2400" spc="-440" dirty="0">
                <a:solidFill>
                  <a:srgbClr val="404040"/>
                </a:solidFill>
                <a:latin typeface="Verdana"/>
                <a:cs typeface="Verdana"/>
              </a:rPr>
              <a:t>:</a:t>
            </a:r>
            <a:r>
              <a:rPr sz="2400" spc="-190" dirty="0">
                <a:solidFill>
                  <a:srgbClr val="404040"/>
                </a:solidFill>
                <a:latin typeface="Verdana"/>
                <a:cs typeface="Verdana"/>
              </a:rPr>
              <a:t> </a:t>
            </a:r>
            <a:r>
              <a:rPr sz="2400" spc="-75" dirty="0">
                <a:solidFill>
                  <a:srgbClr val="404040"/>
                </a:solidFill>
                <a:latin typeface="Verdana"/>
                <a:cs typeface="Verdana"/>
              </a:rPr>
              <a:t>severe</a:t>
            </a:r>
            <a:r>
              <a:rPr sz="2400" spc="-145" dirty="0">
                <a:solidFill>
                  <a:srgbClr val="404040"/>
                </a:solidFill>
                <a:latin typeface="Verdana"/>
                <a:cs typeface="Verdana"/>
              </a:rPr>
              <a:t> </a:t>
            </a:r>
            <a:r>
              <a:rPr sz="2400" spc="-30" dirty="0">
                <a:solidFill>
                  <a:srgbClr val="404040"/>
                </a:solidFill>
                <a:latin typeface="Verdana"/>
                <a:cs typeface="Verdana"/>
              </a:rPr>
              <a:t>retching</a:t>
            </a:r>
            <a:r>
              <a:rPr sz="2400" spc="-155" dirty="0">
                <a:solidFill>
                  <a:srgbClr val="404040"/>
                </a:solidFill>
                <a:latin typeface="Verdana"/>
                <a:cs typeface="Verdana"/>
              </a:rPr>
              <a:t> </a:t>
            </a:r>
            <a:r>
              <a:rPr sz="2400" spc="-114" dirty="0">
                <a:solidFill>
                  <a:srgbClr val="404040"/>
                </a:solidFill>
                <a:latin typeface="Verdana"/>
                <a:cs typeface="Verdana"/>
              </a:rPr>
              <a:t>or</a:t>
            </a:r>
            <a:r>
              <a:rPr sz="2400" spc="-175" dirty="0">
                <a:solidFill>
                  <a:srgbClr val="404040"/>
                </a:solidFill>
                <a:latin typeface="Verdana"/>
                <a:cs typeface="Verdana"/>
              </a:rPr>
              <a:t> </a:t>
            </a:r>
            <a:r>
              <a:rPr sz="2400" spc="-10" dirty="0">
                <a:solidFill>
                  <a:srgbClr val="404040"/>
                </a:solidFill>
                <a:latin typeface="Verdana"/>
                <a:cs typeface="Verdana"/>
              </a:rPr>
              <a:t>prolonged vomiting</a:t>
            </a:r>
            <a:endParaRPr sz="2400" dirty="0">
              <a:latin typeface="Verdana"/>
              <a:cs typeface="Verdana"/>
            </a:endParaRPr>
          </a:p>
          <a:p>
            <a:pPr marL="12700">
              <a:spcBef>
                <a:spcPts val="685"/>
              </a:spcBef>
            </a:pPr>
            <a:r>
              <a:rPr sz="2400" spc="1430" dirty="0">
                <a:solidFill>
                  <a:srgbClr val="A42F0F"/>
                </a:solidFill>
                <a:latin typeface="Microsoft Sans Serif"/>
                <a:cs typeface="Microsoft Sans Serif"/>
              </a:rPr>
              <a:t>🠶</a:t>
            </a:r>
            <a:r>
              <a:rPr sz="2400" spc="-45" dirty="0">
                <a:solidFill>
                  <a:srgbClr val="A42F0F"/>
                </a:solidFill>
                <a:latin typeface="Microsoft Sans Serif"/>
                <a:cs typeface="Microsoft Sans Serif"/>
              </a:rPr>
              <a:t> </a:t>
            </a:r>
            <a:r>
              <a:rPr sz="2400" spc="-100" dirty="0">
                <a:solidFill>
                  <a:srgbClr val="404040"/>
                </a:solidFill>
                <a:latin typeface="Verdana"/>
                <a:cs typeface="Verdana"/>
              </a:rPr>
              <a:t>Present</a:t>
            </a:r>
            <a:r>
              <a:rPr sz="2400" spc="-130" dirty="0">
                <a:solidFill>
                  <a:srgbClr val="404040"/>
                </a:solidFill>
                <a:latin typeface="Verdana"/>
                <a:cs typeface="Verdana"/>
              </a:rPr>
              <a:t> </a:t>
            </a:r>
            <a:r>
              <a:rPr sz="2400" spc="-105" dirty="0">
                <a:solidFill>
                  <a:srgbClr val="404040"/>
                </a:solidFill>
                <a:latin typeface="Verdana"/>
                <a:cs typeface="Verdana"/>
              </a:rPr>
              <a:t>with</a:t>
            </a:r>
            <a:r>
              <a:rPr sz="2400" spc="-135" dirty="0">
                <a:solidFill>
                  <a:srgbClr val="404040"/>
                </a:solidFill>
                <a:latin typeface="Verdana"/>
                <a:cs typeface="Verdana"/>
              </a:rPr>
              <a:t> </a:t>
            </a:r>
            <a:r>
              <a:rPr sz="2400" spc="-10" dirty="0">
                <a:solidFill>
                  <a:srgbClr val="404040"/>
                </a:solidFill>
                <a:latin typeface="Verdana"/>
                <a:cs typeface="Verdana"/>
              </a:rPr>
              <a:t>hematemesis.</a:t>
            </a:r>
            <a:endParaRPr sz="2400" dirty="0">
              <a:latin typeface="Verdana"/>
              <a:cs typeface="Verdana"/>
            </a:endParaRPr>
          </a:p>
          <a:p>
            <a:pPr marL="356870" marR="5080" indent="-344805">
              <a:lnSpc>
                <a:spcPct val="90000"/>
              </a:lnSpc>
              <a:spcBef>
                <a:spcPts val="985"/>
              </a:spcBef>
            </a:pPr>
            <a:r>
              <a:rPr sz="2400" spc="1430" dirty="0">
                <a:solidFill>
                  <a:srgbClr val="A42F0F"/>
                </a:solidFill>
                <a:latin typeface="Microsoft Sans Serif"/>
                <a:cs typeface="Microsoft Sans Serif"/>
              </a:rPr>
              <a:t>🠶</a:t>
            </a:r>
            <a:r>
              <a:rPr sz="2400" spc="-70" dirty="0">
                <a:solidFill>
                  <a:srgbClr val="A42F0F"/>
                </a:solidFill>
                <a:latin typeface="Microsoft Sans Serif"/>
                <a:cs typeface="Microsoft Sans Serif"/>
              </a:rPr>
              <a:t> </a:t>
            </a:r>
            <a:r>
              <a:rPr sz="2400" spc="-95" dirty="0">
                <a:solidFill>
                  <a:srgbClr val="404040"/>
                </a:solidFill>
                <a:latin typeface="Verdana"/>
                <a:cs typeface="Verdana"/>
              </a:rPr>
              <a:t>Failure</a:t>
            </a:r>
            <a:r>
              <a:rPr sz="2400" spc="-215" dirty="0">
                <a:solidFill>
                  <a:srgbClr val="404040"/>
                </a:solidFill>
                <a:latin typeface="Verdana"/>
                <a:cs typeface="Verdana"/>
              </a:rPr>
              <a:t> </a:t>
            </a:r>
            <a:r>
              <a:rPr sz="2400" dirty="0">
                <a:solidFill>
                  <a:srgbClr val="404040"/>
                </a:solidFill>
                <a:latin typeface="Verdana"/>
                <a:cs typeface="Verdana"/>
              </a:rPr>
              <a:t>of</a:t>
            </a:r>
            <a:r>
              <a:rPr sz="2400" spc="-175" dirty="0">
                <a:solidFill>
                  <a:srgbClr val="404040"/>
                </a:solidFill>
                <a:latin typeface="Verdana"/>
                <a:cs typeface="Verdana"/>
              </a:rPr>
              <a:t> </a:t>
            </a:r>
            <a:r>
              <a:rPr sz="2400" dirty="0">
                <a:solidFill>
                  <a:srgbClr val="404040"/>
                </a:solidFill>
                <a:latin typeface="Verdana"/>
                <a:cs typeface="Verdana"/>
              </a:rPr>
              <a:t>gastroesophageal</a:t>
            </a:r>
            <a:r>
              <a:rPr sz="2400" spc="-75" dirty="0">
                <a:solidFill>
                  <a:srgbClr val="404040"/>
                </a:solidFill>
                <a:latin typeface="Verdana"/>
                <a:cs typeface="Verdana"/>
              </a:rPr>
              <a:t> </a:t>
            </a:r>
            <a:r>
              <a:rPr sz="2400" spc="-40" dirty="0">
                <a:solidFill>
                  <a:srgbClr val="404040"/>
                </a:solidFill>
                <a:latin typeface="Verdana"/>
                <a:cs typeface="Verdana"/>
              </a:rPr>
              <a:t>musculature </a:t>
            </a:r>
            <a:r>
              <a:rPr sz="2400" dirty="0">
                <a:solidFill>
                  <a:srgbClr val="404040"/>
                </a:solidFill>
                <a:latin typeface="Verdana"/>
                <a:cs typeface="Verdana"/>
              </a:rPr>
              <a:t>to</a:t>
            </a:r>
            <a:r>
              <a:rPr sz="2400" spc="-160" dirty="0">
                <a:solidFill>
                  <a:srgbClr val="404040"/>
                </a:solidFill>
                <a:latin typeface="Verdana"/>
                <a:cs typeface="Verdana"/>
              </a:rPr>
              <a:t> </a:t>
            </a:r>
            <a:r>
              <a:rPr sz="2400" spc="-90" dirty="0">
                <a:solidFill>
                  <a:srgbClr val="404040"/>
                </a:solidFill>
                <a:latin typeface="Verdana"/>
                <a:cs typeface="Verdana"/>
              </a:rPr>
              <a:t>relax</a:t>
            </a:r>
            <a:r>
              <a:rPr sz="2400" spc="-225" dirty="0">
                <a:solidFill>
                  <a:srgbClr val="404040"/>
                </a:solidFill>
                <a:latin typeface="Verdana"/>
                <a:cs typeface="Verdana"/>
              </a:rPr>
              <a:t> </a:t>
            </a:r>
            <a:r>
              <a:rPr sz="2400" spc="-120" dirty="0">
                <a:solidFill>
                  <a:srgbClr val="404040"/>
                </a:solidFill>
                <a:latin typeface="Verdana"/>
                <a:cs typeface="Verdana"/>
              </a:rPr>
              <a:t>prior</a:t>
            </a:r>
            <a:r>
              <a:rPr sz="2400" spc="-150" dirty="0">
                <a:solidFill>
                  <a:srgbClr val="404040"/>
                </a:solidFill>
                <a:latin typeface="Verdana"/>
                <a:cs typeface="Verdana"/>
              </a:rPr>
              <a:t> </a:t>
            </a:r>
            <a:r>
              <a:rPr sz="2400" spc="-30" dirty="0">
                <a:solidFill>
                  <a:srgbClr val="404040"/>
                </a:solidFill>
                <a:latin typeface="Verdana"/>
                <a:cs typeface="Verdana"/>
              </a:rPr>
              <a:t>to</a:t>
            </a:r>
            <a:r>
              <a:rPr sz="2400" spc="-170" dirty="0">
                <a:solidFill>
                  <a:srgbClr val="404040"/>
                </a:solidFill>
                <a:latin typeface="Verdana"/>
                <a:cs typeface="Verdana"/>
              </a:rPr>
              <a:t> </a:t>
            </a:r>
            <a:r>
              <a:rPr sz="2400" spc="-10" dirty="0">
                <a:solidFill>
                  <a:srgbClr val="404040"/>
                </a:solidFill>
                <a:latin typeface="Verdana"/>
                <a:cs typeface="Verdana"/>
              </a:rPr>
              <a:t>antiperistaltic </a:t>
            </a:r>
            <a:r>
              <a:rPr sz="2400" dirty="0">
                <a:solidFill>
                  <a:srgbClr val="404040"/>
                </a:solidFill>
                <a:latin typeface="Verdana"/>
                <a:cs typeface="Verdana"/>
              </a:rPr>
              <a:t>contraction</a:t>
            </a:r>
            <a:r>
              <a:rPr sz="2400" spc="-85" dirty="0">
                <a:solidFill>
                  <a:srgbClr val="404040"/>
                </a:solidFill>
                <a:latin typeface="Verdana"/>
                <a:cs typeface="Verdana"/>
              </a:rPr>
              <a:t> </a:t>
            </a:r>
            <a:r>
              <a:rPr sz="2400" dirty="0">
                <a:solidFill>
                  <a:srgbClr val="404040"/>
                </a:solidFill>
                <a:latin typeface="Verdana"/>
                <a:cs typeface="Verdana"/>
              </a:rPr>
              <a:t>associated</a:t>
            </a:r>
            <a:r>
              <a:rPr sz="2400" spc="-105" dirty="0">
                <a:solidFill>
                  <a:srgbClr val="404040"/>
                </a:solidFill>
                <a:latin typeface="Verdana"/>
                <a:cs typeface="Verdana"/>
              </a:rPr>
              <a:t> </a:t>
            </a:r>
            <a:r>
              <a:rPr sz="2400" spc="-25" dirty="0">
                <a:solidFill>
                  <a:srgbClr val="404040"/>
                </a:solidFill>
                <a:latin typeface="Verdana"/>
                <a:cs typeface="Verdana"/>
              </a:rPr>
              <a:t>w/ </a:t>
            </a:r>
            <a:r>
              <a:rPr sz="2400" spc="-120" dirty="0">
                <a:solidFill>
                  <a:srgbClr val="404040"/>
                </a:solidFill>
                <a:latin typeface="Verdana"/>
                <a:cs typeface="Verdana"/>
              </a:rPr>
              <a:t>vomiting&gt;&gt;stretching&gt;&gt;&gt;tear.</a:t>
            </a:r>
            <a:endParaRPr sz="2400" dirty="0">
              <a:latin typeface="Verdana"/>
              <a:cs typeface="Verdana"/>
            </a:endParaRPr>
          </a:p>
        </p:txBody>
      </p:sp>
    </p:spTree>
    <p:extLst>
      <p:ext uri="{BB962C8B-B14F-4D97-AF65-F5344CB8AC3E}">
        <p14:creationId xmlns:p14="http://schemas.microsoft.com/office/powerpoint/2010/main" val="638353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3644" y="1976340"/>
            <a:ext cx="2717800" cy="2308860"/>
          </a:xfrm>
          <a:prstGeom prst="rect">
            <a:avLst/>
          </a:prstGeom>
        </p:spPr>
        <p:txBody>
          <a:bodyPr vert="horz" wrap="square" lIns="0" tIns="140335" rIns="0" bIns="0" rtlCol="0">
            <a:spAutoFit/>
          </a:bodyPr>
          <a:lstStyle/>
          <a:p>
            <a:pPr marL="12700">
              <a:spcBef>
                <a:spcPts val="11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Times New Roman"/>
                <a:cs typeface="Times New Roman"/>
              </a:rPr>
              <a:t>Linear</a:t>
            </a:r>
            <a:r>
              <a:rPr spc="430" dirty="0">
                <a:solidFill>
                  <a:srgbClr val="404040"/>
                </a:solidFill>
                <a:latin typeface="Times New Roman"/>
                <a:cs typeface="Times New Roman"/>
              </a:rPr>
              <a:t> </a:t>
            </a:r>
            <a:r>
              <a:rPr spc="-10" dirty="0">
                <a:solidFill>
                  <a:srgbClr val="404040"/>
                </a:solidFill>
                <a:latin typeface="Times New Roman"/>
                <a:cs typeface="Times New Roman"/>
              </a:rPr>
              <a:t>lacerations</a:t>
            </a:r>
            <a:endParaRPr>
              <a:latin typeface="Times New Roman"/>
              <a:cs typeface="Times New Roman"/>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Times New Roman"/>
                <a:cs typeface="Times New Roman"/>
              </a:rPr>
              <a:t>longitudinally</a:t>
            </a:r>
            <a:r>
              <a:rPr spc="405" dirty="0">
                <a:solidFill>
                  <a:srgbClr val="404040"/>
                </a:solidFill>
                <a:latin typeface="Times New Roman"/>
                <a:cs typeface="Times New Roman"/>
              </a:rPr>
              <a:t> </a:t>
            </a:r>
            <a:r>
              <a:rPr spc="-10" dirty="0">
                <a:solidFill>
                  <a:srgbClr val="404040"/>
                </a:solidFill>
                <a:latin typeface="Times New Roman"/>
                <a:cs typeface="Times New Roman"/>
              </a:rPr>
              <a:t>oriented</a:t>
            </a:r>
            <a:endParaRPr>
              <a:latin typeface="Times New Roman"/>
              <a:cs typeface="Times New Roman"/>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Times New Roman"/>
                <a:cs typeface="Times New Roman"/>
              </a:rPr>
              <a:t>Cross</a:t>
            </a:r>
            <a:r>
              <a:rPr spc="425" dirty="0">
                <a:solidFill>
                  <a:srgbClr val="404040"/>
                </a:solidFill>
                <a:latin typeface="Times New Roman"/>
                <a:cs typeface="Times New Roman"/>
              </a:rPr>
              <a:t> </a:t>
            </a:r>
            <a:r>
              <a:rPr dirty="0">
                <a:solidFill>
                  <a:srgbClr val="404040"/>
                </a:solidFill>
                <a:latin typeface="Times New Roman"/>
                <a:cs typeface="Times New Roman"/>
              </a:rPr>
              <a:t>the </a:t>
            </a:r>
            <a:r>
              <a:rPr spc="-20" dirty="0">
                <a:solidFill>
                  <a:srgbClr val="404040"/>
                </a:solidFill>
                <a:latin typeface="Times New Roman"/>
                <a:cs typeface="Times New Roman"/>
              </a:rPr>
              <a:t>GEJ.</a:t>
            </a:r>
            <a:endParaRPr>
              <a:latin typeface="Times New Roman"/>
              <a:cs typeface="Times New Roman"/>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Times New Roman"/>
                <a:cs typeface="Times New Roman"/>
              </a:rPr>
              <a:t>Superficial</a:t>
            </a:r>
            <a:endParaRPr>
              <a:latin typeface="Times New Roman"/>
              <a:cs typeface="Times New Roman"/>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Times New Roman"/>
                <a:cs typeface="Times New Roman"/>
              </a:rPr>
              <a:t>Heal</a:t>
            </a:r>
            <a:r>
              <a:rPr spc="-5" dirty="0">
                <a:solidFill>
                  <a:srgbClr val="404040"/>
                </a:solidFill>
                <a:latin typeface="Times New Roman"/>
                <a:cs typeface="Times New Roman"/>
              </a:rPr>
              <a:t> </a:t>
            </a:r>
            <a:r>
              <a:rPr dirty="0">
                <a:solidFill>
                  <a:srgbClr val="404040"/>
                </a:solidFill>
                <a:latin typeface="Times New Roman"/>
                <a:cs typeface="Times New Roman"/>
              </a:rPr>
              <a:t>quickly</a:t>
            </a:r>
            <a:r>
              <a:rPr spc="-15" dirty="0">
                <a:solidFill>
                  <a:srgbClr val="404040"/>
                </a:solidFill>
                <a:latin typeface="Times New Roman"/>
                <a:cs typeface="Times New Roman"/>
              </a:rPr>
              <a:t> </a:t>
            </a:r>
            <a:r>
              <a:rPr dirty="0">
                <a:solidFill>
                  <a:srgbClr val="404040"/>
                </a:solidFill>
                <a:latin typeface="Times New Roman"/>
                <a:cs typeface="Times New Roman"/>
              </a:rPr>
              <a:t>,</a:t>
            </a:r>
            <a:r>
              <a:rPr spc="-5" dirty="0">
                <a:solidFill>
                  <a:srgbClr val="404040"/>
                </a:solidFill>
                <a:latin typeface="Times New Roman"/>
                <a:cs typeface="Times New Roman"/>
              </a:rPr>
              <a:t> </a:t>
            </a:r>
            <a:r>
              <a:rPr dirty="0">
                <a:solidFill>
                  <a:srgbClr val="404040"/>
                </a:solidFill>
                <a:latin typeface="Times New Roman"/>
                <a:cs typeface="Times New Roman"/>
              </a:rPr>
              <a:t>no</a:t>
            </a:r>
            <a:r>
              <a:rPr spc="-45" dirty="0">
                <a:solidFill>
                  <a:srgbClr val="404040"/>
                </a:solidFill>
                <a:latin typeface="Times New Roman"/>
                <a:cs typeface="Times New Roman"/>
              </a:rPr>
              <a:t> </a:t>
            </a:r>
            <a:r>
              <a:rPr spc="-10" dirty="0">
                <a:solidFill>
                  <a:srgbClr val="404040"/>
                </a:solidFill>
                <a:latin typeface="Times New Roman"/>
                <a:cs typeface="Times New Roman"/>
              </a:rPr>
              <a:t>surgical</a:t>
            </a:r>
            <a:endParaRPr>
              <a:latin typeface="Times New Roman"/>
              <a:cs typeface="Times New Roman"/>
            </a:endParaRPr>
          </a:p>
          <a:p>
            <a:pPr marL="356870"/>
            <a:r>
              <a:rPr spc="-10" dirty="0">
                <a:solidFill>
                  <a:srgbClr val="404040"/>
                </a:solidFill>
                <a:latin typeface="Times New Roman"/>
                <a:cs typeface="Times New Roman"/>
              </a:rPr>
              <a:t>intervention</a:t>
            </a:r>
            <a:endParaRPr>
              <a:latin typeface="Times New Roman"/>
              <a:cs typeface="Times New Roman"/>
            </a:endParaRPr>
          </a:p>
        </p:txBody>
      </p:sp>
      <p:pic>
        <p:nvPicPr>
          <p:cNvPr id="3" name="object 3"/>
          <p:cNvPicPr/>
          <p:nvPr/>
        </p:nvPicPr>
        <p:blipFill>
          <a:blip r:embed="rId2" cstate="print"/>
          <a:stretch>
            <a:fillRect/>
          </a:stretch>
        </p:blipFill>
        <p:spPr>
          <a:xfrm>
            <a:off x="5715000" y="381000"/>
            <a:ext cx="4800600" cy="5486400"/>
          </a:xfrm>
          <a:prstGeom prst="rect">
            <a:avLst/>
          </a:prstGeom>
        </p:spPr>
      </p:pic>
      <p:sp>
        <p:nvSpPr>
          <p:cNvPr id="4" name="object 4"/>
          <p:cNvSpPr txBox="1"/>
          <p:nvPr/>
        </p:nvSpPr>
        <p:spPr>
          <a:xfrm>
            <a:off x="8691753" y="6293611"/>
            <a:ext cx="1380490" cy="299720"/>
          </a:xfrm>
          <a:prstGeom prst="rect">
            <a:avLst/>
          </a:prstGeom>
        </p:spPr>
        <p:txBody>
          <a:bodyPr vert="horz" wrap="square" lIns="0" tIns="12700" rIns="0" bIns="0" rtlCol="0">
            <a:spAutoFit/>
          </a:bodyPr>
          <a:lstStyle/>
          <a:p>
            <a:pPr marL="12700">
              <a:spcBef>
                <a:spcPts val="100"/>
              </a:spcBef>
            </a:pPr>
            <a:r>
              <a:rPr u="sng" spc="-40" dirty="0">
                <a:solidFill>
                  <a:srgbClr val="FA4917"/>
                </a:solidFill>
                <a:uFill>
                  <a:solidFill>
                    <a:srgbClr val="FA4917"/>
                  </a:solidFill>
                </a:uFill>
                <a:latin typeface="Verdana"/>
                <a:cs typeface="Verdana"/>
                <a:hlinkClick r:id="rId3"/>
              </a:rPr>
              <a:t>Health</a:t>
            </a:r>
            <a:r>
              <a:rPr u="sng" spc="-120" dirty="0">
                <a:solidFill>
                  <a:srgbClr val="FA4917"/>
                </a:solidFill>
                <a:uFill>
                  <a:solidFill>
                    <a:srgbClr val="FA4917"/>
                  </a:solidFill>
                </a:uFill>
                <a:latin typeface="Verdana"/>
                <a:cs typeface="Verdana"/>
                <a:hlinkClick r:id="rId3"/>
              </a:rPr>
              <a:t> </a:t>
            </a:r>
            <a:r>
              <a:rPr u="sng" spc="75" dirty="0">
                <a:solidFill>
                  <a:srgbClr val="FA4917"/>
                </a:solidFill>
                <a:uFill>
                  <a:solidFill>
                    <a:srgbClr val="FA4917"/>
                  </a:solidFill>
                </a:uFill>
                <a:latin typeface="Verdana"/>
                <a:cs typeface="Verdana"/>
                <a:hlinkClick r:id="rId3"/>
              </a:rPr>
              <a:t>Jade</a:t>
            </a:r>
            <a:endParaRPr>
              <a:latin typeface="Verdana"/>
              <a:cs typeface="Verdana"/>
            </a:endParaRPr>
          </a:p>
        </p:txBody>
      </p:sp>
    </p:spTree>
    <p:extLst>
      <p:ext uri="{BB962C8B-B14F-4D97-AF65-F5344CB8AC3E}">
        <p14:creationId xmlns:p14="http://schemas.microsoft.com/office/powerpoint/2010/main" val="1425138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65" dirty="0"/>
              <a:t>Chemical</a:t>
            </a:r>
            <a:r>
              <a:rPr spc="-265" dirty="0"/>
              <a:t> </a:t>
            </a:r>
            <a:r>
              <a:rPr spc="-105" dirty="0"/>
              <a:t>Esophagitis</a:t>
            </a:r>
          </a:p>
        </p:txBody>
      </p:sp>
      <p:sp>
        <p:nvSpPr>
          <p:cNvPr id="3" name="object 3"/>
          <p:cNvSpPr txBox="1"/>
          <p:nvPr/>
        </p:nvSpPr>
        <p:spPr>
          <a:xfrm>
            <a:off x="2286000" y="1905001"/>
            <a:ext cx="7126604" cy="2837815"/>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Damage</a:t>
            </a:r>
            <a:r>
              <a:rPr spc="25" dirty="0">
                <a:solidFill>
                  <a:srgbClr val="404040"/>
                </a:solidFill>
                <a:latin typeface="Verdana"/>
                <a:cs typeface="Verdana"/>
              </a:rPr>
              <a:t> </a:t>
            </a:r>
            <a:r>
              <a:rPr dirty="0">
                <a:solidFill>
                  <a:srgbClr val="404040"/>
                </a:solidFill>
                <a:latin typeface="Verdana"/>
                <a:cs typeface="Verdana"/>
              </a:rPr>
              <a:t>to</a:t>
            </a:r>
            <a:r>
              <a:rPr spc="15" dirty="0">
                <a:solidFill>
                  <a:srgbClr val="404040"/>
                </a:solidFill>
                <a:latin typeface="Verdana"/>
                <a:cs typeface="Verdana"/>
              </a:rPr>
              <a:t> </a:t>
            </a:r>
            <a:r>
              <a:rPr dirty="0">
                <a:solidFill>
                  <a:srgbClr val="404040"/>
                </a:solidFill>
                <a:latin typeface="Verdana"/>
                <a:cs typeface="Verdana"/>
              </a:rPr>
              <a:t>esophageal</a:t>
            </a:r>
            <a:r>
              <a:rPr spc="-15" dirty="0">
                <a:solidFill>
                  <a:srgbClr val="404040"/>
                </a:solidFill>
                <a:latin typeface="Verdana"/>
                <a:cs typeface="Verdana"/>
              </a:rPr>
              <a:t> </a:t>
            </a:r>
            <a:r>
              <a:rPr dirty="0">
                <a:solidFill>
                  <a:srgbClr val="404040"/>
                </a:solidFill>
                <a:latin typeface="Verdana"/>
                <a:cs typeface="Verdana"/>
              </a:rPr>
              <a:t>mucosa</a:t>
            </a:r>
            <a:r>
              <a:rPr spc="-5" dirty="0">
                <a:solidFill>
                  <a:srgbClr val="404040"/>
                </a:solidFill>
                <a:latin typeface="Verdana"/>
                <a:cs typeface="Verdana"/>
              </a:rPr>
              <a:t> </a:t>
            </a:r>
            <a:r>
              <a:rPr dirty="0">
                <a:solidFill>
                  <a:srgbClr val="404040"/>
                </a:solidFill>
                <a:latin typeface="Verdana"/>
                <a:cs typeface="Verdana"/>
              </a:rPr>
              <a:t>by</a:t>
            </a:r>
            <a:r>
              <a:rPr spc="-20" dirty="0">
                <a:solidFill>
                  <a:srgbClr val="404040"/>
                </a:solidFill>
                <a:latin typeface="Verdana"/>
                <a:cs typeface="Verdana"/>
              </a:rPr>
              <a:t> </a:t>
            </a:r>
            <a:r>
              <a:rPr spc="-10" dirty="0">
                <a:solidFill>
                  <a:srgbClr val="404040"/>
                </a:solidFill>
                <a:latin typeface="Verdana"/>
                <a:cs typeface="Verdana"/>
              </a:rPr>
              <a:t>irritants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Alcohol,</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55" dirty="0">
                <a:solidFill>
                  <a:srgbClr val="404040"/>
                </a:solidFill>
                <a:latin typeface="Verdana"/>
                <a:cs typeface="Verdana"/>
              </a:rPr>
              <a:t>Corrosive</a:t>
            </a:r>
            <a:r>
              <a:rPr spc="-114" dirty="0">
                <a:solidFill>
                  <a:srgbClr val="404040"/>
                </a:solidFill>
                <a:latin typeface="Verdana"/>
                <a:cs typeface="Verdana"/>
              </a:rPr>
              <a:t> </a:t>
            </a:r>
            <a:r>
              <a:rPr dirty="0">
                <a:solidFill>
                  <a:srgbClr val="404040"/>
                </a:solidFill>
                <a:latin typeface="Verdana"/>
                <a:cs typeface="Verdana"/>
              </a:rPr>
              <a:t>acids</a:t>
            </a:r>
            <a:r>
              <a:rPr spc="-75" dirty="0">
                <a:solidFill>
                  <a:srgbClr val="404040"/>
                </a:solidFill>
                <a:latin typeface="Verdana"/>
                <a:cs typeface="Verdana"/>
              </a:rPr>
              <a:t> or</a:t>
            </a:r>
            <a:r>
              <a:rPr spc="-85" dirty="0">
                <a:solidFill>
                  <a:srgbClr val="404040"/>
                </a:solidFill>
                <a:latin typeface="Verdana"/>
                <a:cs typeface="Verdana"/>
              </a:rPr>
              <a:t> </a:t>
            </a:r>
            <a:r>
              <a:rPr spc="-10" dirty="0">
                <a:solidFill>
                  <a:srgbClr val="404040"/>
                </a:solidFill>
                <a:latin typeface="Verdana"/>
                <a:cs typeface="Verdana"/>
              </a:rPr>
              <a:t>alkalis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85" dirty="0">
                <a:solidFill>
                  <a:srgbClr val="404040"/>
                </a:solidFill>
                <a:latin typeface="Verdana"/>
                <a:cs typeface="Verdana"/>
              </a:rPr>
              <a:t>Excessively</a:t>
            </a:r>
            <a:r>
              <a:rPr spc="-110" dirty="0">
                <a:solidFill>
                  <a:srgbClr val="404040"/>
                </a:solidFill>
                <a:latin typeface="Verdana"/>
                <a:cs typeface="Verdana"/>
              </a:rPr>
              <a:t> </a:t>
            </a:r>
            <a:r>
              <a:rPr spc="-20" dirty="0">
                <a:solidFill>
                  <a:srgbClr val="404040"/>
                </a:solidFill>
                <a:latin typeface="Verdana"/>
                <a:cs typeface="Verdana"/>
              </a:rPr>
              <a:t>hot</a:t>
            </a:r>
            <a:r>
              <a:rPr spc="-114" dirty="0">
                <a:solidFill>
                  <a:srgbClr val="404040"/>
                </a:solidFill>
                <a:latin typeface="Verdana"/>
                <a:cs typeface="Verdana"/>
              </a:rPr>
              <a:t> </a:t>
            </a:r>
            <a:r>
              <a:rPr spc="-10" dirty="0">
                <a:solidFill>
                  <a:srgbClr val="404040"/>
                </a:solidFill>
                <a:latin typeface="Verdana"/>
                <a:cs typeface="Verdana"/>
              </a:rPr>
              <a:t>fluids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0" dirty="0">
                <a:solidFill>
                  <a:srgbClr val="404040"/>
                </a:solidFill>
                <a:latin typeface="Verdana"/>
                <a:cs typeface="Verdana"/>
              </a:rPr>
              <a:t>Heavy</a:t>
            </a:r>
            <a:r>
              <a:rPr spc="-130" dirty="0">
                <a:solidFill>
                  <a:srgbClr val="404040"/>
                </a:solidFill>
                <a:latin typeface="Verdana"/>
                <a:cs typeface="Verdana"/>
              </a:rPr>
              <a:t> </a:t>
            </a:r>
            <a:r>
              <a:rPr spc="-10" dirty="0">
                <a:solidFill>
                  <a:srgbClr val="404040"/>
                </a:solidFill>
                <a:latin typeface="Verdana"/>
                <a:cs typeface="Verdana"/>
              </a:rPr>
              <a:t>smoking</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Medicinal</a:t>
            </a:r>
            <a:r>
              <a:rPr spc="-95" dirty="0">
                <a:solidFill>
                  <a:srgbClr val="404040"/>
                </a:solidFill>
                <a:latin typeface="Verdana"/>
                <a:cs typeface="Verdana"/>
              </a:rPr>
              <a:t> </a:t>
            </a:r>
            <a:r>
              <a:rPr spc="-114" dirty="0">
                <a:solidFill>
                  <a:srgbClr val="404040"/>
                </a:solidFill>
                <a:latin typeface="Verdana"/>
                <a:cs typeface="Verdana"/>
              </a:rPr>
              <a:t>pills</a:t>
            </a:r>
            <a:r>
              <a:rPr spc="-60" dirty="0">
                <a:solidFill>
                  <a:srgbClr val="404040"/>
                </a:solidFill>
                <a:latin typeface="Verdana"/>
                <a:cs typeface="Verdana"/>
              </a:rPr>
              <a:t> </a:t>
            </a:r>
            <a:r>
              <a:rPr spc="-20" dirty="0">
                <a:solidFill>
                  <a:srgbClr val="404040"/>
                </a:solidFill>
                <a:latin typeface="Verdana"/>
                <a:cs typeface="Verdana"/>
              </a:rPr>
              <a:t>(doxycycline</a:t>
            </a:r>
            <a:r>
              <a:rPr spc="-5" dirty="0">
                <a:solidFill>
                  <a:srgbClr val="404040"/>
                </a:solidFill>
                <a:latin typeface="Verdana"/>
                <a:cs typeface="Verdana"/>
              </a:rPr>
              <a:t> </a:t>
            </a:r>
            <a:r>
              <a:rPr spc="65" dirty="0">
                <a:solidFill>
                  <a:srgbClr val="404040"/>
                </a:solidFill>
                <a:latin typeface="Verdana"/>
                <a:cs typeface="Verdana"/>
              </a:rPr>
              <a:t>and</a:t>
            </a:r>
            <a:r>
              <a:rPr spc="-40" dirty="0">
                <a:solidFill>
                  <a:srgbClr val="404040"/>
                </a:solidFill>
                <a:latin typeface="Verdana"/>
                <a:cs typeface="Verdana"/>
              </a:rPr>
              <a:t> </a:t>
            </a:r>
            <a:r>
              <a:rPr spc="-25" dirty="0">
                <a:solidFill>
                  <a:srgbClr val="404040"/>
                </a:solidFill>
                <a:latin typeface="Verdana"/>
                <a:cs typeface="Verdana"/>
              </a:rPr>
              <a:t>bisphosphonates)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0" dirty="0">
                <a:solidFill>
                  <a:srgbClr val="404040"/>
                </a:solidFill>
                <a:latin typeface="Verdana"/>
                <a:cs typeface="Verdana"/>
              </a:rPr>
              <a:t>Iatragenic</a:t>
            </a:r>
            <a:r>
              <a:rPr spc="-190" dirty="0">
                <a:solidFill>
                  <a:srgbClr val="404040"/>
                </a:solidFill>
                <a:latin typeface="Verdana"/>
                <a:cs typeface="Verdana"/>
              </a:rPr>
              <a:t> </a:t>
            </a:r>
            <a:r>
              <a:rPr spc="-45" dirty="0">
                <a:solidFill>
                  <a:srgbClr val="404040"/>
                </a:solidFill>
                <a:latin typeface="Verdana"/>
                <a:cs typeface="Verdana"/>
              </a:rPr>
              <a:t>(chemotx,</a:t>
            </a:r>
            <a:r>
              <a:rPr spc="-35" dirty="0">
                <a:solidFill>
                  <a:srgbClr val="404040"/>
                </a:solidFill>
                <a:latin typeface="Verdana"/>
                <a:cs typeface="Verdana"/>
              </a:rPr>
              <a:t> </a:t>
            </a:r>
            <a:r>
              <a:rPr spc="-55" dirty="0">
                <a:solidFill>
                  <a:srgbClr val="404040"/>
                </a:solidFill>
                <a:latin typeface="Verdana"/>
                <a:cs typeface="Verdana"/>
              </a:rPr>
              <a:t>radiotx</a:t>
            </a:r>
            <a:r>
              <a:rPr spc="-135" dirty="0">
                <a:solidFill>
                  <a:srgbClr val="404040"/>
                </a:solidFill>
                <a:latin typeface="Verdana"/>
                <a:cs typeface="Verdana"/>
              </a:rPr>
              <a:t> </a:t>
            </a:r>
            <a:r>
              <a:rPr spc="-165" dirty="0">
                <a:solidFill>
                  <a:srgbClr val="404040"/>
                </a:solidFill>
                <a:latin typeface="Verdana"/>
                <a:cs typeface="Verdana"/>
              </a:rPr>
              <a:t>,</a:t>
            </a:r>
            <a:r>
              <a:rPr spc="-105" dirty="0">
                <a:solidFill>
                  <a:srgbClr val="404040"/>
                </a:solidFill>
                <a:latin typeface="Verdana"/>
                <a:cs typeface="Verdana"/>
              </a:rPr>
              <a:t> </a:t>
            </a:r>
            <a:r>
              <a:rPr spc="-10" dirty="0">
                <a:solidFill>
                  <a:srgbClr val="404040"/>
                </a:solidFill>
                <a:latin typeface="Verdana"/>
                <a:cs typeface="Verdana"/>
              </a:rPr>
              <a:t>GVHD)</a:t>
            </a:r>
            <a:endParaRPr dirty="0">
              <a:latin typeface="Verdana"/>
              <a:cs typeface="Verdana"/>
            </a:endParaRPr>
          </a:p>
        </p:txBody>
      </p:sp>
    </p:spTree>
    <p:extLst>
      <p:ext uri="{BB962C8B-B14F-4D97-AF65-F5344CB8AC3E}">
        <p14:creationId xmlns:p14="http://schemas.microsoft.com/office/powerpoint/2010/main" val="569704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marR="5080">
              <a:lnSpc>
                <a:spcPct val="100000"/>
              </a:lnSpc>
              <a:spcBef>
                <a:spcPts val="100"/>
              </a:spcBef>
            </a:pPr>
            <a:r>
              <a:rPr dirty="0"/>
              <a:t>Clinical</a:t>
            </a:r>
            <a:r>
              <a:rPr spc="-270" dirty="0"/>
              <a:t> </a:t>
            </a:r>
            <a:r>
              <a:rPr spc="-175" dirty="0"/>
              <a:t>symptoms</a:t>
            </a:r>
            <a:r>
              <a:rPr spc="-195" dirty="0"/>
              <a:t> </a:t>
            </a:r>
            <a:r>
              <a:rPr spc="50" dirty="0"/>
              <a:t>&amp; </a:t>
            </a:r>
            <a:r>
              <a:rPr spc="-10" dirty="0"/>
              <a:t>morphology</a:t>
            </a:r>
          </a:p>
        </p:txBody>
      </p:sp>
      <p:sp>
        <p:nvSpPr>
          <p:cNvPr id="3" name="object 3"/>
          <p:cNvSpPr txBox="1"/>
          <p:nvPr/>
        </p:nvSpPr>
        <p:spPr>
          <a:xfrm>
            <a:off x="2286000" y="2057400"/>
            <a:ext cx="7924800" cy="1779270"/>
          </a:xfrm>
          <a:prstGeom prst="rect">
            <a:avLst/>
          </a:prstGeom>
        </p:spPr>
        <p:txBody>
          <a:bodyPr vert="horz" wrap="square" lIns="0" tIns="12700" rIns="0" bIns="0" rtlCol="0">
            <a:spAutoFit/>
          </a:bodyPr>
          <a:lstStyle/>
          <a:p>
            <a:pPr marL="12700">
              <a:spcBef>
                <a:spcPts val="10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Ulceration</a:t>
            </a:r>
            <a:r>
              <a:rPr spc="190" dirty="0">
                <a:solidFill>
                  <a:srgbClr val="404040"/>
                </a:solidFill>
                <a:latin typeface="Verdana"/>
                <a:cs typeface="Verdana"/>
              </a:rPr>
              <a:t> </a:t>
            </a:r>
            <a:r>
              <a:rPr spc="60" dirty="0">
                <a:solidFill>
                  <a:srgbClr val="404040"/>
                </a:solidFill>
                <a:latin typeface="Verdana"/>
                <a:cs typeface="Verdana"/>
              </a:rPr>
              <a:t>and</a:t>
            </a:r>
            <a:r>
              <a:rPr spc="-160" dirty="0">
                <a:solidFill>
                  <a:srgbClr val="404040"/>
                </a:solidFill>
                <a:latin typeface="Verdana"/>
                <a:cs typeface="Verdana"/>
              </a:rPr>
              <a:t> </a:t>
            </a:r>
            <a:r>
              <a:rPr spc="60" dirty="0">
                <a:solidFill>
                  <a:srgbClr val="404040"/>
                </a:solidFill>
                <a:latin typeface="Verdana"/>
                <a:cs typeface="Verdana"/>
              </a:rPr>
              <a:t>acute</a:t>
            </a:r>
            <a:r>
              <a:rPr spc="-160" dirty="0">
                <a:solidFill>
                  <a:srgbClr val="404040"/>
                </a:solidFill>
                <a:latin typeface="Verdana"/>
                <a:cs typeface="Verdana"/>
              </a:rPr>
              <a:t> </a:t>
            </a:r>
            <a:r>
              <a:rPr spc="-10" dirty="0">
                <a:solidFill>
                  <a:srgbClr val="404040"/>
                </a:solidFill>
                <a:latin typeface="Verdana"/>
                <a:cs typeface="Verdana"/>
              </a:rPr>
              <a:t>inflammation.</a:t>
            </a:r>
            <a:endParaRPr dirty="0">
              <a:latin typeface="Verdana"/>
              <a:cs typeface="Verdana"/>
            </a:endParaRPr>
          </a:p>
          <a:p>
            <a:pPr>
              <a:lnSpc>
                <a:spcPct val="100000"/>
              </a:lnSpc>
            </a:pPr>
            <a:endParaRPr sz="2200" dirty="0">
              <a:latin typeface="Verdana"/>
              <a:cs typeface="Verdana"/>
            </a:endParaRPr>
          </a:p>
          <a:p>
            <a:pPr marL="12700">
              <a:spcBef>
                <a:spcPts val="14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35" dirty="0">
                <a:solidFill>
                  <a:srgbClr val="404040"/>
                </a:solidFill>
                <a:latin typeface="Verdana"/>
                <a:cs typeface="Verdana"/>
              </a:rPr>
              <a:t>Only</a:t>
            </a:r>
            <a:r>
              <a:rPr spc="-45" dirty="0">
                <a:solidFill>
                  <a:srgbClr val="404040"/>
                </a:solidFill>
                <a:latin typeface="Verdana"/>
                <a:cs typeface="Verdana"/>
              </a:rPr>
              <a:t> </a:t>
            </a:r>
            <a:r>
              <a:rPr spc="-120" dirty="0">
                <a:solidFill>
                  <a:srgbClr val="404040"/>
                </a:solidFill>
                <a:latin typeface="Verdana"/>
                <a:cs typeface="Verdana"/>
              </a:rPr>
              <a:t>self-</a:t>
            </a:r>
            <a:r>
              <a:rPr spc="-60" dirty="0">
                <a:solidFill>
                  <a:srgbClr val="404040"/>
                </a:solidFill>
                <a:latin typeface="Verdana"/>
                <a:cs typeface="Verdana"/>
              </a:rPr>
              <a:t>limited</a:t>
            </a:r>
            <a:r>
              <a:rPr spc="-50" dirty="0">
                <a:solidFill>
                  <a:srgbClr val="404040"/>
                </a:solidFill>
                <a:latin typeface="Verdana"/>
                <a:cs typeface="Verdana"/>
              </a:rPr>
              <a:t> </a:t>
            </a:r>
            <a:r>
              <a:rPr spc="-20" dirty="0">
                <a:solidFill>
                  <a:srgbClr val="404040"/>
                </a:solidFill>
                <a:latin typeface="Verdana"/>
                <a:cs typeface="Verdana"/>
              </a:rPr>
              <a:t>pain,</a:t>
            </a:r>
            <a:r>
              <a:rPr spc="-50" dirty="0">
                <a:solidFill>
                  <a:srgbClr val="404040"/>
                </a:solidFill>
                <a:latin typeface="Verdana"/>
                <a:cs typeface="Verdana"/>
              </a:rPr>
              <a:t> </a:t>
            </a:r>
            <a:r>
              <a:rPr dirty="0">
                <a:solidFill>
                  <a:srgbClr val="404040"/>
                </a:solidFill>
                <a:latin typeface="Verdana"/>
                <a:cs typeface="Verdana"/>
              </a:rPr>
              <a:t>odynophagia</a:t>
            </a:r>
            <a:r>
              <a:rPr spc="-50" dirty="0">
                <a:solidFill>
                  <a:srgbClr val="404040"/>
                </a:solidFill>
                <a:latin typeface="Verdana"/>
                <a:cs typeface="Verdana"/>
              </a:rPr>
              <a:t> </a:t>
            </a:r>
            <a:r>
              <a:rPr spc="-30" dirty="0">
                <a:solidFill>
                  <a:srgbClr val="404040"/>
                </a:solidFill>
                <a:latin typeface="Verdana"/>
                <a:cs typeface="Verdana"/>
              </a:rPr>
              <a:t>(pain</a:t>
            </a:r>
            <a:r>
              <a:rPr spc="-10" dirty="0">
                <a:solidFill>
                  <a:srgbClr val="404040"/>
                </a:solidFill>
                <a:latin typeface="Verdana"/>
                <a:cs typeface="Verdana"/>
              </a:rPr>
              <a:t> </a:t>
            </a:r>
            <a:r>
              <a:rPr spc="-20" dirty="0">
                <a:solidFill>
                  <a:srgbClr val="404040"/>
                </a:solidFill>
                <a:latin typeface="Verdana"/>
                <a:cs typeface="Verdana"/>
              </a:rPr>
              <a:t>with</a:t>
            </a:r>
            <a:endParaRPr dirty="0">
              <a:latin typeface="Verdana"/>
              <a:cs typeface="Verdana"/>
            </a:endParaRPr>
          </a:p>
          <a:p>
            <a:pPr marL="356870">
              <a:spcBef>
                <a:spcPts val="5"/>
              </a:spcBef>
            </a:pPr>
            <a:r>
              <a:rPr spc="-10" dirty="0">
                <a:solidFill>
                  <a:srgbClr val="404040"/>
                </a:solidFill>
                <a:latin typeface="Verdana"/>
                <a:cs typeface="Verdana"/>
              </a:rPr>
              <a:t>swallowing).</a:t>
            </a:r>
            <a:endParaRPr dirty="0">
              <a:latin typeface="Verdana"/>
              <a:cs typeface="Verdana"/>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40" dirty="0">
                <a:solidFill>
                  <a:srgbClr val="404040"/>
                </a:solidFill>
                <a:latin typeface="Verdana"/>
                <a:cs typeface="Verdana"/>
              </a:rPr>
              <a:t>Hemorrhage,</a:t>
            </a:r>
            <a:r>
              <a:rPr spc="-80" dirty="0">
                <a:solidFill>
                  <a:srgbClr val="404040"/>
                </a:solidFill>
                <a:latin typeface="Verdana"/>
                <a:cs typeface="Verdana"/>
              </a:rPr>
              <a:t> </a:t>
            </a:r>
            <a:r>
              <a:rPr spc="-95" dirty="0">
                <a:solidFill>
                  <a:srgbClr val="404040"/>
                </a:solidFill>
                <a:latin typeface="Verdana"/>
                <a:cs typeface="Verdana"/>
              </a:rPr>
              <a:t>stricture,</a:t>
            </a:r>
            <a:r>
              <a:rPr spc="-130" dirty="0">
                <a:solidFill>
                  <a:srgbClr val="404040"/>
                </a:solidFill>
                <a:latin typeface="Verdana"/>
                <a:cs typeface="Verdana"/>
              </a:rPr>
              <a:t> </a:t>
            </a:r>
            <a:r>
              <a:rPr spc="-75" dirty="0">
                <a:solidFill>
                  <a:srgbClr val="404040"/>
                </a:solidFill>
                <a:latin typeface="Verdana"/>
                <a:cs typeface="Verdana"/>
              </a:rPr>
              <a:t>or</a:t>
            </a:r>
            <a:r>
              <a:rPr spc="-100" dirty="0">
                <a:solidFill>
                  <a:srgbClr val="404040"/>
                </a:solidFill>
                <a:latin typeface="Verdana"/>
                <a:cs typeface="Verdana"/>
              </a:rPr>
              <a:t> </a:t>
            </a:r>
            <a:r>
              <a:rPr spc="-35" dirty="0">
                <a:solidFill>
                  <a:srgbClr val="404040"/>
                </a:solidFill>
                <a:latin typeface="Verdana"/>
                <a:cs typeface="Verdana"/>
              </a:rPr>
              <a:t>perforation</a:t>
            </a:r>
            <a:r>
              <a:rPr spc="-130" dirty="0">
                <a:solidFill>
                  <a:srgbClr val="404040"/>
                </a:solidFill>
                <a:latin typeface="Verdana"/>
                <a:cs typeface="Verdana"/>
              </a:rPr>
              <a:t> </a:t>
            </a:r>
            <a:r>
              <a:rPr spc="-80" dirty="0">
                <a:solidFill>
                  <a:srgbClr val="404040"/>
                </a:solidFill>
                <a:latin typeface="Verdana"/>
                <a:cs typeface="Verdana"/>
              </a:rPr>
              <a:t>in</a:t>
            </a:r>
            <a:r>
              <a:rPr spc="-100" dirty="0">
                <a:solidFill>
                  <a:srgbClr val="404040"/>
                </a:solidFill>
                <a:latin typeface="Verdana"/>
                <a:cs typeface="Verdana"/>
              </a:rPr>
              <a:t> </a:t>
            </a:r>
            <a:r>
              <a:rPr spc="-50" dirty="0">
                <a:solidFill>
                  <a:srgbClr val="404040"/>
                </a:solidFill>
                <a:latin typeface="Verdana"/>
                <a:cs typeface="Verdana"/>
              </a:rPr>
              <a:t>severe</a:t>
            </a:r>
            <a:r>
              <a:rPr spc="-105" dirty="0">
                <a:solidFill>
                  <a:srgbClr val="404040"/>
                </a:solidFill>
                <a:latin typeface="Verdana"/>
                <a:cs typeface="Verdana"/>
              </a:rPr>
              <a:t> </a:t>
            </a:r>
            <a:r>
              <a:rPr spc="-10" dirty="0">
                <a:solidFill>
                  <a:srgbClr val="404040"/>
                </a:solidFill>
                <a:latin typeface="Verdana"/>
                <a:cs typeface="Verdana"/>
              </a:rPr>
              <a:t>cases</a:t>
            </a:r>
            <a:endParaRPr dirty="0">
              <a:latin typeface="Verdana"/>
              <a:cs typeface="Verdana"/>
            </a:endParaRPr>
          </a:p>
        </p:txBody>
      </p:sp>
    </p:spTree>
    <p:extLst>
      <p:ext uri="{BB962C8B-B14F-4D97-AF65-F5344CB8AC3E}">
        <p14:creationId xmlns:p14="http://schemas.microsoft.com/office/powerpoint/2010/main" val="163264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inflammatory lesions</a:t>
            </a:r>
            <a:br>
              <a:rPr lang="en-US" dirty="0"/>
            </a:br>
            <a:r>
              <a:rPr lang="en-US" b="1" dirty="0">
                <a:solidFill>
                  <a:srgbClr val="FF0000"/>
                </a:solidFill>
              </a:rPr>
              <a:t>Herpes Simplex Virus Infections</a:t>
            </a:r>
            <a:endParaRPr lang="en-US" dirty="0"/>
          </a:p>
        </p:txBody>
      </p:sp>
      <p:sp>
        <p:nvSpPr>
          <p:cNvPr id="3" name="Content Placeholder 2"/>
          <p:cNvSpPr>
            <a:spLocks noGrp="1"/>
          </p:cNvSpPr>
          <p:nvPr>
            <p:ph idx="1"/>
          </p:nvPr>
        </p:nvSpPr>
        <p:spPr/>
        <p:txBody>
          <a:bodyPr>
            <a:normAutofit/>
          </a:bodyPr>
          <a:lstStyle/>
          <a:p>
            <a:r>
              <a:rPr lang="en-US" sz="1900" spc="-100" dirty="0">
                <a:solidFill>
                  <a:srgbClr val="404040"/>
                </a:solidFill>
                <a:latin typeface="Verdana"/>
                <a:cs typeface="Verdana"/>
              </a:rPr>
              <a:t>self-limited primary infection that can be reactivated when there is a compromise in host resistance. </a:t>
            </a:r>
          </a:p>
          <a:p>
            <a:r>
              <a:rPr lang="en-US" sz="1900" spc="-100" dirty="0">
                <a:solidFill>
                  <a:srgbClr val="404040"/>
                </a:solidFill>
                <a:latin typeface="Verdana"/>
                <a:cs typeface="Verdana"/>
              </a:rPr>
              <a:t>Most orofacial herpetic infections are caused by herpes simplex virus type 1 (HSV-1), with the remainder being caused by HSV-2 (genital herpes).</a:t>
            </a:r>
          </a:p>
          <a:p>
            <a:r>
              <a:rPr lang="en-US" sz="1900" spc="-100" dirty="0">
                <a:solidFill>
                  <a:srgbClr val="404040"/>
                </a:solidFill>
                <a:latin typeface="Verdana"/>
                <a:cs typeface="Verdana"/>
              </a:rPr>
              <a:t>Primary infections in children, often asymptomatic.</a:t>
            </a:r>
          </a:p>
          <a:p>
            <a:r>
              <a:rPr lang="en-US" sz="1900" spc="-100" dirty="0">
                <a:solidFill>
                  <a:srgbClr val="404040"/>
                </a:solidFill>
                <a:latin typeface="Verdana"/>
                <a:cs typeface="Verdana"/>
              </a:rPr>
              <a:t>10% to 20% of primary infections manifests as acute herpetic </a:t>
            </a:r>
            <a:r>
              <a:rPr lang="en-US" sz="1900" spc="-100" dirty="0" err="1">
                <a:solidFill>
                  <a:srgbClr val="404040"/>
                </a:solidFill>
                <a:latin typeface="Verdana"/>
                <a:cs typeface="Verdana"/>
              </a:rPr>
              <a:t>gingivostomatitis</a:t>
            </a:r>
            <a:r>
              <a:rPr lang="en-US" sz="1900" spc="-100" dirty="0">
                <a:solidFill>
                  <a:srgbClr val="404040"/>
                </a:solidFill>
                <a:latin typeface="Verdana"/>
                <a:cs typeface="Verdana"/>
              </a:rPr>
              <a:t>, with vesicles and ulcerations.</a:t>
            </a:r>
          </a:p>
          <a:p>
            <a:r>
              <a:rPr lang="en-US" sz="1900" spc="-100" dirty="0">
                <a:solidFill>
                  <a:srgbClr val="404040"/>
                </a:solidFill>
                <a:latin typeface="Verdana"/>
                <a:cs typeface="Verdana"/>
              </a:rPr>
              <a:t> Most adults harbor latent HSV-1, and the virus can be reactivated, “cold sore” or recurrent herpetic stomatitis</a:t>
            </a:r>
            <a:r>
              <a:rPr lang="en-US" dirty="0"/>
              <a:t>.</a:t>
            </a:r>
          </a:p>
          <a:p>
            <a:pPr marL="0" indent="0">
              <a:buNone/>
            </a:pPr>
            <a:endParaRPr lang="en-US" b="1" dirty="0">
              <a:solidFill>
                <a:srgbClr val="FF0000"/>
              </a:solidFill>
            </a:endParaRPr>
          </a:p>
        </p:txBody>
      </p:sp>
    </p:spTree>
    <p:extLst>
      <p:ext uri="{BB962C8B-B14F-4D97-AF65-F5344CB8AC3E}">
        <p14:creationId xmlns:p14="http://schemas.microsoft.com/office/powerpoint/2010/main" val="2348211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125" dirty="0"/>
              <a:t>Infectious</a:t>
            </a:r>
            <a:r>
              <a:rPr spc="-265" dirty="0"/>
              <a:t> </a:t>
            </a:r>
            <a:r>
              <a:rPr spc="-55" dirty="0"/>
              <a:t>esophagitis</a:t>
            </a:r>
          </a:p>
        </p:txBody>
      </p:sp>
      <p:sp>
        <p:nvSpPr>
          <p:cNvPr id="3" name="object 3"/>
          <p:cNvSpPr txBox="1"/>
          <p:nvPr/>
        </p:nvSpPr>
        <p:spPr>
          <a:xfrm>
            <a:off x="2154925" y="2286001"/>
            <a:ext cx="6013450" cy="1907539"/>
          </a:xfrm>
          <a:prstGeom prst="rect">
            <a:avLst/>
          </a:prstGeom>
        </p:spPr>
        <p:txBody>
          <a:bodyPr vert="horz" wrap="square" lIns="0" tIns="12700" rIns="0" bIns="0" rtlCol="0">
            <a:spAutoFit/>
          </a:bodyPr>
          <a:lstStyle/>
          <a:p>
            <a:pPr marL="12700">
              <a:spcBef>
                <a:spcPts val="10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5" dirty="0">
                <a:solidFill>
                  <a:srgbClr val="404040"/>
                </a:solidFill>
                <a:latin typeface="Verdana"/>
                <a:cs typeface="Verdana"/>
              </a:rPr>
              <a:t>Mostly</a:t>
            </a:r>
            <a:r>
              <a:rPr spc="-114" dirty="0">
                <a:solidFill>
                  <a:srgbClr val="404040"/>
                </a:solidFill>
                <a:latin typeface="Verdana"/>
                <a:cs typeface="Verdana"/>
              </a:rPr>
              <a:t> </a:t>
            </a:r>
            <a:r>
              <a:rPr spc="-80" dirty="0">
                <a:solidFill>
                  <a:srgbClr val="404040"/>
                </a:solidFill>
                <a:latin typeface="Verdana"/>
                <a:cs typeface="Verdana"/>
              </a:rPr>
              <a:t>in</a:t>
            </a:r>
            <a:r>
              <a:rPr spc="-160" dirty="0">
                <a:solidFill>
                  <a:srgbClr val="404040"/>
                </a:solidFill>
                <a:latin typeface="Verdana"/>
                <a:cs typeface="Verdana"/>
              </a:rPr>
              <a:t> </a:t>
            </a:r>
            <a:r>
              <a:rPr spc="-10" dirty="0">
                <a:solidFill>
                  <a:srgbClr val="404040"/>
                </a:solidFill>
                <a:latin typeface="Verdana"/>
                <a:cs typeface="Verdana"/>
              </a:rPr>
              <a:t>immunosuppressed.</a:t>
            </a:r>
            <a:endParaRPr dirty="0">
              <a:latin typeface="Verdana"/>
              <a:cs typeface="Verdana"/>
            </a:endParaRPr>
          </a:p>
          <a:p>
            <a:pPr>
              <a:lnSpc>
                <a:spcPct val="100000"/>
              </a:lnSpc>
            </a:pPr>
            <a:endParaRPr sz="2200" dirty="0">
              <a:latin typeface="Verdana"/>
              <a:cs typeface="Verdana"/>
            </a:endParaRPr>
          </a:p>
          <a:p>
            <a:pPr marL="12700">
              <a:spcBef>
                <a:spcPts val="14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70" dirty="0">
                <a:solidFill>
                  <a:srgbClr val="404040"/>
                </a:solidFill>
                <a:latin typeface="Verdana"/>
                <a:cs typeface="Verdana"/>
              </a:rPr>
              <a:t>Viral</a:t>
            </a:r>
            <a:r>
              <a:rPr spc="-120" dirty="0">
                <a:solidFill>
                  <a:srgbClr val="404040"/>
                </a:solidFill>
                <a:latin typeface="Verdana"/>
                <a:cs typeface="Verdana"/>
              </a:rPr>
              <a:t> </a:t>
            </a:r>
            <a:r>
              <a:rPr spc="-175" dirty="0">
                <a:solidFill>
                  <a:srgbClr val="404040"/>
                </a:solidFill>
                <a:latin typeface="Verdana"/>
                <a:cs typeface="Verdana"/>
              </a:rPr>
              <a:t>(HSV,</a:t>
            </a:r>
            <a:r>
              <a:rPr spc="-5" dirty="0">
                <a:solidFill>
                  <a:srgbClr val="404040"/>
                </a:solidFill>
                <a:latin typeface="Verdana"/>
                <a:cs typeface="Verdana"/>
              </a:rPr>
              <a:t> </a:t>
            </a:r>
            <a:r>
              <a:rPr spc="-20" dirty="0">
                <a:solidFill>
                  <a:srgbClr val="404040"/>
                </a:solidFill>
                <a:latin typeface="Verdana"/>
                <a:cs typeface="Verdana"/>
              </a:rPr>
              <a:t>CMV)</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30" dirty="0">
                <a:solidFill>
                  <a:srgbClr val="404040"/>
                </a:solidFill>
                <a:latin typeface="Verdana"/>
                <a:cs typeface="Verdana"/>
              </a:rPr>
              <a:t>Fungal</a:t>
            </a:r>
            <a:r>
              <a:rPr spc="-50" dirty="0">
                <a:solidFill>
                  <a:srgbClr val="404040"/>
                </a:solidFill>
                <a:latin typeface="Verdana"/>
                <a:cs typeface="Verdana"/>
              </a:rPr>
              <a:t> </a:t>
            </a:r>
            <a:r>
              <a:rPr dirty="0">
                <a:solidFill>
                  <a:srgbClr val="404040"/>
                </a:solidFill>
                <a:latin typeface="Verdana"/>
                <a:cs typeface="Verdana"/>
              </a:rPr>
              <a:t>(candida</a:t>
            </a:r>
            <a:r>
              <a:rPr spc="-20" dirty="0">
                <a:solidFill>
                  <a:srgbClr val="404040"/>
                </a:solidFill>
                <a:latin typeface="Verdana"/>
                <a:cs typeface="Verdana"/>
              </a:rPr>
              <a:t> </a:t>
            </a:r>
            <a:r>
              <a:rPr spc="-395" dirty="0">
                <a:solidFill>
                  <a:srgbClr val="404040"/>
                </a:solidFill>
                <a:latin typeface="Verdana"/>
                <a:cs typeface="Verdana"/>
              </a:rPr>
              <a:t>&gt;&gt;&gt;</a:t>
            </a:r>
            <a:r>
              <a:rPr spc="-80" dirty="0">
                <a:solidFill>
                  <a:srgbClr val="404040"/>
                </a:solidFill>
                <a:latin typeface="Verdana"/>
                <a:cs typeface="Verdana"/>
              </a:rPr>
              <a:t> </a:t>
            </a:r>
            <a:r>
              <a:rPr spc="-50" dirty="0">
                <a:solidFill>
                  <a:srgbClr val="404040"/>
                </a:solidFill>
                <a:latin typeface="Verdana"/>
                <a:cs typeface="Verdana"/>
              </a:rPr>
              <a:t>mucormycosis</a:t>
            </a:r>
            <a:r>
              <a:rPr spc="-55" dirty="0">
                <a:solidFill>
                  <a:srgbClr val="404040"/>
                </a:solidFill>
                <a:latin typeface="Verdana"/>
                <a:cs typeface="Verdana"/>
              </a:rPr>
              <a:t> </a:t>
            </a:r>
            <a:r>
              <a:rPr spc="50" dirty="0">
                <a:solidFill>
                  <a:srgbClr val="404040"/>
                </a:solidFill>
                <a:latin typeface="Verdana"/>
                <a:cs typeface="Verdana"/>
              </a:rPr>
              <a:t>&amp;</a:t>
            </a:r>
            <a:r>
              <a:rPr spc="-65" dirty="0">
                <a:solidFill>
                  <a:srgbClr val="404040"/>
                </a:solidFill>
                <a:latin typeface="Verdana"/>
                <a:cs typeface="Verdana"/>
              </a:rPr>
              <a:t> aspergillosis)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0" dirty="0">
                <a:solidFill>
                  <a:srgbClr val="404040"/>
                </a:solidFill>
                <a:latin typeface="Verdana"/>
                <a:cs typeface="Verdana"/>
              </a:rPr>
              <a:t>Bacterial:</a:t>
            </a:r>
            <a:r>
              <a:rPr spc="-75" dirty="0">
                <a:solidFill>
                  <a:srgbClr val="404040"/>
                </a:solidFill>
                <a:latin typeface="Verdana"/>
                <a:cs typeface="Verdana"/>
              </a:rPr>
              <a:t> </a:t>
            </a:r>
            <a:r>
              <a:rPr spc="-20" dirty="0">
                <a:solidFill>
                  <a:srgbClr val="404040"/>
                </a:solidFill>
                <a:latin typeface="Verdana"/>
                <a:cs typeface="Verdana"/>
              </a:rPr>
              <a:t>10%.</a:t>
            </a:r>
            <a:endParaRPr dirty="0">
              <a:latin typeface="Verdana"/>
              <a:cs typeface="Verdana"/>
            </a:endParaRPr>
          </a:p>
        </p:txBody>
      </p:sp>
    </p:spTree>
    <p:extLst>
      <p:ext uri="{BB962C8B-B14F-4D97-AF65-F5344CB8AC3E}">
        <p14:creationId xmlns:p14="http://schemas.microsoft.com/office/powerpoint/2010/main" val="749837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0800" y="1447801"/>
            <a:ext cx="7086600" cy="1908215"/>
          </a:xfrm>
          <a:prstGeom prst="rect">
            <a:avLst/>
          </a:prstGeom>
        </p:spPr>
        <p:txBody>
          <a:bodyPr vert="horz" wrap="square" lIns="0" tIns="12700" rIns="0" bIns="0" rtlCol="0">
            <a:spAutoFit/>
          </a:bodyPr>
          <a:lstStyle/>
          <a:p>
            <a:pPr marL="12700">
              <a:spcBef>
                <a:spcPts val="10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5" dirty="0">
                <a:solidFill>
                  <a:srgbClr val="FF0000"/>
                </a:solidFill>
                <a:latin typeface="Verdana"/>
                <a:cs typeface="Verdana"/>
              </a:rPr>
              <a:t>Candidiasis</a:t>
            </a:r>
            <a:r>
              <a:rPr spc="-135" dirty="0">
                <a:solidFill>
                  <a:srgbClr val="FF0000"/>
                </a:solidFill>
                <a:latin typeface="Verdana"/>
                <a:cs typeface="Verdana"/>
              </a:rPr>
              <a:t> </a:t>
            </a:r>
            <a:r>
              <a:rPr spc="-370" dirty="0">
                <a:solidFill>
                  <a:srgbClr val="FF0000"/>
                </a:solidFill>
                <a:latin typeface="Verdana"/>
                <a:cs typeface="Verdana"/>
              </a:rPr>
              <a:t>:</a:t>
            </a:r>
            <a:endParaRPr dirty="0">
              <a:latin typeface="Verdana"/>
              <a:cs typeface="Verdana"/>
            </a:endParaRPr>
          </a:p>
          <a:p>
            <a:pPr>
              <a:lnSpc>
                <a:spcPct val="100000"/>
              </a:lnSpc>
            </a:pPr>
            <a:endParaRPr sz="2200" dirty="0">
              <a:latin typeface="Verdana"/>
              <a:cs typeface="Verdana"/>
            </a:endParaRPr>
          </a:p>
          <a:p>
            <a:pPr marL="12700">
              <a:spcBef>
                <a:spcPts val="14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Adherent.</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0" dirty="0">
                <a:solidFill>
                  <a:srgbClr val="404040"/>
                </a:solidFill>
                <a:latin typeface="Verdana"/>
                <a:cs typeface="Verdana"/>
              </a:rPr>
              <a:t>Gray-</a:t>
            </a:r>
            <a:r>
              <a:rPr spc="-45" dirty="0">
                <a:solidFill>
                  <a:srgbClr val="404040"/>
                </a:solidFill>
                <a:latin typeface="Verdana"/>
                <a:cs typeface="Verdana"/>
              </a:rPr>
              <a:t>white</a:t>
            </a:r>
            <a:r>
              <a:rPr spc="-35" dirty="0">
                <a:solidFill>
                  <a:srgbClr val="404040"/>
                </a:solidFill>
                <a:latin typeface="Verdana"/>
                <a:cs typeface="Verdana"/>
              </a:rPr>
              <a:t> </a:t>
            </a:r>
            <a:r>
              <a:rPr spc="-10" dirty="0">
                <a:solidFill>
                  <a:srgbClr val="404040"/>
                </a:solidFill>
                <a:latin typeface="Verdana"/>
                <a:cs typeface="Verdana"/>
              </a:rPr>
              <a:t>pseudomembranes</a:t>
            </a:r>
            <a:endParaRPr dirty="0">
              <a:latin typeface="Verdana"/>
              <a:cs typeface="Verdana"/>
            </a:endParaRPr>
          </a:p>
          <a:p>
            <a:pPr marL="356870" marR="5080" indent="-344805">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Composed</a:t>
            </a:r>
            <a:r>
              <a:rPr spc="10" dirty="0">
                <a:solidFill>
                  <a:srgbClr val="404040"/>
                </a:solidFill>
                <a:latin typeface="Verdana"/>
                <a:cs typeface="Verdana"/>
              </a:rPr>
              <a:t> </a:t>
            </a:r>
            <a:r>
              <a:rPr dirty="0">
                <a:solidFill>
                  <a:srgbClr val="404040"/>
                </a:solidFill>
                <a:latin typeface="Verdana"/>
                <a:cs typeface="Verdana"/>
              </a:rPr>
              <a:t>of</a:t>
            </a:r>
            <a:r>
              <a:rPr spc="-45" dirty="0">
                <a:solidFill>
                  <a:srgbClr val="404040"/>
                </a:solidFill>
                <a:latin typeface="Verdana"/>
                <a:cs typeface="Verdana"/>
              </a:rPr>
              <a:t> </a:t>
            </a:r>
            <a:r>
              <a:rPr dirty="0">
                <a:solidFill>
                  <a:srgbClr val="404040"/>
                </a:solidFill>
                <a:latin typeface="Verdana"/>
                <a:cs typeface="Verdana"/>
              </a:rPr>
              <a:t>matted</a:t>
            </a:r>
            <a:r>
              <a:rPr spc="45" dirty="0">
                <a:solidFill>
                  <a:srgbClr val="404040"/>
                </a:solidFill>
                <a:latin typeface="Verdana"/>
                <a:cs typeface="Verdana"/>
              </a:rPr>
              <a:t> </a:t>
            </a:r>
            <a:r>
              <a:rPr spc="-20" dirty="0">
                <a:solidFill>
                  <a:srgbClr val="404040"/>
                </a:solidFill>
                <a:latin typeface="Verdana"/>
                <a:cs typeface="Verdana"/>
              </a:rPr>
              <a:t>fungal</a:t>
            </a:r>
            <a:r>
              <a:rPr spc="-105" dirty="0">
                <a:solidFill>
                  <a:srgbClr val="404040"/>
                </a:solidFill>
                <a:latin typeface="Verdana"/>
                <a:cs typeface="Verdana"/>
              </a:rPr>
              <a:t> </a:t>
            </a:r>
            <a:r>
              <a:rPr dirty="0">
                <a:solidFill>
                  <a:srgbClr val="404040"/>
                </a:solidFill>
                <a:latin typeface="Verdana"/>
                <a:cs typeface="Verdana"/>
              </a:rPr>
              <a:t>hyphae</a:t>
            </a:r>
            <a:r>
              <a:rPr spc="-20" dirty="0">
                <a:solidFill>
                  <a:srgbClr val="404040"/>
                </a:solidFill>
                <a:latin typeface="Verdana"/>
                <a:cs typeface="Verdana"/>
              </a:rPr>
              <a:t> </a:t>
            </a:r>
            <a:r>
              <a:rPr spc="35" dirty="0">
                <a:solidFill>
                  <a:srgbClr val="404040"/>
                </a:solidFill>
                <a:latin typeface="Verdana"/>
                <a:cs typeface="Verdana"/>
              </a:rPr>
              <a:t>and </a:t>
            </a:r>
            <a:r>
              <a:rPr spc="-60" dirty="0">
                <a:solidFill>
                  <a:srgbClr val="404040"/>
                </a:solidFill>
                <a:latin typeface="Verdana"/>
                <a:cs typeface="Verdana"/>
              </a:rPr>
              <a:t>inflammatory</a:t>
            </a:r>
            <a:r>
              <a:rPr spc="-55" dirty="0">
                <a:solidFill>
                  <a:srgbClr val="404040"/>
                </a:solidFill>
                <a:latin typeface="Verdana"/>
                <a:cs typeface="Verdana"/>
              </a:rPr>
              <a:t> </a:t>
            </a:r>
            <a:r>
              <a:rPr spc="-10" dirty="0">
                <a:solidFill>
                  <a:srgbClr val="404040"/>
                </a:solidFill>
                <a:latin typeface="Verdana"/>
                <a:cs typeface="Verdana"/>
              </a:rPr>
              <a:t>cells</a:t>
            </a:r>
            <a:endParaRPr dirty="0">
              <a:latin typeface="Verdana"/>
              <a:cs typeface="Verdana"/>
            </a:endParaRPr>
          </a:p>
        </p:txBody>
      </p:sp>
    </p:spTree>
    <p:extLst>
      <p:ext uri="{BB962C8B-B14F-4D97-AF65-F5344CB8AC3E}">
        <p14:creationId xmlns:p14="http://schemas.microsoft.com/office/powerpoint/2010/main" val="39908005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09801" y="1143001"/>
            <a:ext cx="7848599" cy="4288535"/>
          </a:xfrm>
          <a:prstGeom prst="rect">
            <a:avLst/>
          </a:prstGeom>
        </p:spPr>
      </p:pic>
      <p:sp>
        <p:nvSpPr>
          <p:cNvPr id="3" name="object 3"/>
          <p:cNvSpPr txBox="1"/>
          <p:nvPr/>
        </p:nvSpPr>
        <p:spPr>
          <a:xfrm>
            <a:off x="6328665" y="5820868"/>
            <a:ext cx="3645535" cy="182101"/>
          </a:xfrm>
          <a:prstGeom prst="rect">
            <a:avLst/>
          </a:prstGeom>
        </p:spPr>
        <p:txBody>
          <a:bodyPr vert="horz" wrap="square" lIns="0" tIns="12700" rIns="0" bIns="0" rtlCol="0">
            <a:spAutoFit/>
          </a:bodyPr>
          <a:lstStyle/>
          <a:p>
            <a:pPr marL="12700">
              <a:spcBef>
                <a:spcPts val="100"/>
              </a:spcBef>
            </a:pPr>
            <a:r>
              <a:rPr sz="1100" spc="-55" dirty="0">
                <a:latin typeface="Verdana"/>
                <a:cs typeface="Verdana"/>
              </a:rPr>
              <a:t>https:</a:t>
            </a:r>
            <a:r>
              <a:rPr sz="1100" spc="-55" dirty="0">
                <a:latin typeface="Verdana"/>
                <a:cs typeface="Verdana"/>
                <a:hlinkClick r:id="rId3"/>
              </a:rPr>
              <a:t>//ww</a:t>
            </a:r>
            <a:r>
              <a:rPr sz="1100" spc="-55" dirty="0">
                <a:latin typeface="Verdana"/>
                <a:cs typeface="Verdana"/>
              </a:rPr>
              <a:t>w.</a:t>
            </a:r>
            <a:r>
              <a:rPr sz="1100" spc="-55" dirty="0">
                <a:latin typeface="Verdana"/>
                <a:cs typeface="Verdana"/>
                <a:hlinkClick r:id="rId3"/>
              </a:rPr>
              <a:t>pinterest.com/pin/374291419013418659/</a:t>
            </a:r>
            <a:endParaRPr sz="1100">
              <a:latin typeface="Verdana"/>
              <a:cs typeface="Verdana"/>
            </a:endParaRPr>
          </a:p>
        </p:txBody>
      </p:sp>
    </p:spTree>
    <p:extLst>
      <p:ext uri="{BB962C8B-B14F-4D97-AF65-F5344CB8AC3E}">
        <p14:creationId xmlns:p14="http://schemas.microsoft.com/office/powerpoint/2010/main" val="862707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81200" y="838200"/>
            <a:ext cx="8153400" cy="5181600"/>
          </a:xfrm>
          <a:prstGeom prst="rect">
            <a:avLst/>
          </a:prstGeom>
        </p:spPr>
      </p:pic>
      <p:sp>
        <p:nvSpPr>
          <p:cNvPr id="3" name="object 3"/>
          <p:cNvSpPr txBox="1"/>
          <p:nvPr/>
        </p:nvSpPr>
        <p:spPr>
          <a:xfrm>
            <a:off x="6633717" y="6046419"/>
            <a:ext cx="3578860" cy="529590"/>
          </a:xfrm>
          <a:prstGeom prst="rect">
            <a:avLst/>
          </a:prstGeom>
        </p:spPr>
        <p:txBody>
          <a:bodyPr vert="horz" wrap="square" lIns="0" tIns="13335" rIns="0" bIns="0" rtlCol="0">
            <a:spAutoFit/>
          </a:bodyPr>
          <a:lstStyle/>
          <a:p>
            <a:pPr marL="12700" marR="5080" algn="just">
              <a:spcBef>
                <a:spcPts val="105"/>
              </a:spcBef>
            </a:pPr>
            <a:r>
              <a:rPr sz="1100" spc="-30" dirty="0">
                <a:latin typeface="Verdana"/>
                <a:cs typeface="Verdana"/>
                <a:hlinkClick r:id="rId3"/>
              </a:rPr>
              <a:t>www.researchgate.net/publication/285369734_Esop</a:t>
            </a:r>
            <a:r>
              <a:rPr sz="1100" spc="-30" dirty="0">
                <a:latin typeface="Verdana"/>
                <a:cs typeface="Verdana"/>
              </a:rPr>
              <a:t> </a:t>
            </a:r>
            <a:r>
              <a:rPr sz="1100" spc="-35" dirty="0">
                <a:latin typeface="Verdana"/>
                <a:cs typeface="Verdana"/>
              </a:rPr>
              <a:t>hageal_Candidiasis_as_the_Initial_Manifestation_of_ </a:t>
            </a:r>
            <a:r>
              <a:rPr sz="1100" spc="-10" dirty="0">
                <a:latin typeface="Verdana"/>
                <a:cs typeface="Verdana"/>
              </a:rPr>
              <a:t>Acute_Myeloid_Leukemia</a:t>
            </a:r>
            <a:endParaRPr sz="1100">
              <a:latin typeface="Verdana"/>
              <a:cs typeface="Verdana"/>
            </a:endParaRPr>
          </a:p>
        </p:txBody>
      </p:sp>
    </p:spTree>
    <p:extLst>
      <p:ext uri="{BB962C8B-B14F-4D97-AF65-F5344CB8AC3E}">
        <p14:creationId xmlns:p14="http://schemas.microsoft.com/office/powerpoint/2010/main" val="939454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9801" y="990601"/>
            <a:ext cx="6166484" cy="2445541"/>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55" dirty="0">
                <a:solidFill>
                  <a:srgbClr val="FF0000"/>
                </a:solidFill>
                <a:latin typeface="Verdana"/>
                <a:cs typeface="Verdana"/>
              </a:rPr>
              <a:t>Herpes</a:t>
            </a:r>
            <a:r>
              <a:rPr spc="-120" dirty="0">
                <a:solidFill>
                  <a:srgbClr val="FF0000"/>
                </a:solidFill>
                <a:latin typeface="Verdana"/>
                <a:cs typeface="Verdana"/>
              </a:rPr>
              <a:t> </a:t>
            </a:r>
            <a:r>
              <a:rPr spc="-10" dirty="0">
                <a:solidFill>
                  <a:srgbClr val="FF0000"/>
                </a:solidFill>
                <a:latin typeface="Verdana"/>
                <a:cs typeface="Verdana"/>
              </a:rPr>
              <a:t>viruses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Punched-</a:t>
            </a:r>
            <a:r>
              <a:rPr spc="-30" dirty="0">
                <a:solidFill>
                  <a:srgbClr val="404040"/>
                </a:solidFill>
                <a:latin typeface="Verdana"/>
                <a:cs typeface="Verdana"/>
              </a:rPr>
              <a:t>out</a:t>
            </a:r>
            <a:r>
              <a:rPr spc="-85" dirty="0">
                <a:solidFill>
                  <a:srgbClr val="404040"/>
                </a:solidFill>
                <a:latin typeface="Verdana"/>
                <a:cs typeface="Verdana"/>
              </a:rPr>
              <a:t> </a:t>
            </a:r>
            <a:r>
              <a:rPr spc="-10" dirty="0">
                <a:solidFill>
                  <a:srgbClr val="404040"/>
                </a:solidFill>
                <a:latin typeface="Verdana"/>
                <a:cs typeface="Verdana"/>
              </a:rPr>
              <a:t>ulcers</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Histopathologic:</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Nuclear</a:t>
            </a:r>
            <a:r>
              <a:rPr spc="-114" dirty="0">
                <a:solidFill>
                  <a:srgbClr val="404040"/>
                </a:solidFill>
                <a:latin typeface="Verdana"/>
                <a:cs typeface="Verdana"/>
              </a:rPr>
              <a:t> </a:t>
            </a:r>
            <a:r>
              <a:rPr spc="-95" dirty="0">
                <a:solidFill>
                  <a:srgbClr val="404040"/>
                </a:solidFill>
                <a:latin typeface="Verdana"/>
                <a:cs typeface="Verdana"/>
              </a:rPr>
              <a:t>viral</a:t>
            </a:r>
            <a:r>
              <a:rPr spc="-130" dirty="0">
                <a:solidFill>
                  <a:srgbClr val="404040"/>
                </a:solidFill>
                <a:latin typeface="Verdana"/>
                <a:cs typeface="Verdana"/>
              </a:rPr>
              <a:t> </a:t>
            </a:r>
            <a:r>
              <a:rPr spc="-10" dirty="0">
                <a:solidFill>
                  <a:srgbClr val="404040"/>
                </a:solidFill>
                <a:latin typeface="Verdana"/>
                <a:cs typeface="Verdana"/>
              </a:rPr>
              <a:t>inclusions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Degenerating</a:t>
            </a:r>
            <a:r>
              <a:rPr spc="-105" dirty="0">
                <a:solidFill>
                  <a:srgbClr val="404040"/>
                </a:solidFill>
                <a:latin typeface="Verdana"/>
                <a:cs typeface="Verdana"/>
              </a:rPr>
              <a:t> </a:t>
            </a:r>
            <a:r>
              <a:rPr spc="-30" dirty="0">
                <a:solidFill>
                  <a:srgbClr val="404040"/>
                </a:solidFill>
                <a:latin typeface="Verdana"/>
                <a:cs typeface="Verdana"/>
              </a:rPr>
              <a:t>epithelial</a:t>
            </a:r>
            <a:r>
              <a:rPr spc="-95" dirty="0">
                <a:solidFill>
                  <a:srgbClr val="404040"/>
                </a:solidFill>
                <a:latin typeface="Verdana"/>
                <a:cs typeface="Verdana"/>
              </a:rPr>
              <a:t> </a:t>
            </a:r>
            <a:r>
              <a:rPr spc="-45" dirty="0">
                <a:solidFill>
                  <a:srgbClr val="404040"/>
                </a:solidFill>
                <a:latin typeface="Verdana"/>
                <a:cs typeface="Verdana"/>
              </a:rPr>
              <a:t>cells</a:t>
            </a:r>
            <a:r>
              <a:rPr spc="-85" dirty="0">
                <a:solidFill>
                  <a:srgbClr val="404040"/>
                </a:solidFill>
                <a:latin typeface="Verdana"/>
                <a:cs typeface="Verdana"/>
              </a:rPr>
              <a:t> </a:t>
            </a:r>
            <a:r>
              <a:rPr spc="-20" dirty="0">
                <a:solidFill>
                  <a:srgbClr val="404040"/>
                </a:solidFill>
                <a:latin typeface="Verdana"/>
                <a:cs typeface="Verdana"/>
              </a:rPr>
              <a:t>ulcer</a:t>
            </a:r>
            <a:r>
              <a:rPr spc="-80" dirty="0">
                <a:solidFill>
                  <a:srgbClr val="404040"/>
                </a:solidFill>
                <a:latin typeface="Verdana"/>
                <a:cs typeface="Verdana"/>
              </a:rPr>
              <a:t> </a:t>
            </a:r>
            <a:r>
              <a:rPr spc="65" dirty="0">
                <a:solidFill>
                  <a:srgbClr val="404040"/>
                </a:solidFill>
                <a:latin typeface="Verdana"/>
                <a:cs typeface="Verdana"/>
              </a:rPr>
              <a:t>edge</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Multinucleated</a:t>
            </a:r>
            <a:r>
              <a:rPr spc="-85" dirty="0">
                <a:solidFill>
                  <a:srgbClr val="404040"/>
                </a:solidFill>
                <a:latin typeface="Verdana"/>
                <a:cs typeface="Verdana"/>
              </a:rPr>
              <a:t> </a:t>
            </a:r>
            <a:r>
              <a:rPr spc="-30" dirty="0">
                <a:solidFill>
                  <a:srgbClr val="404040"/>
                </a:solidFill>
                <a:latin typeface="Verdana"/>
                <a:cs typeface="Verdana"/>
              </a:rPr>
              <a:t>epithelial</a:t>
            </a:r>
            <a:r>
              <a:rPr spc="-80" dirty="0">
                <a:solidFill>
                  <a:srgbClr val="404040"/>
                </a:solidFill>
                <a:latin typeface="Verdana"/>
                <a:cs typeface="Verdana"/>
              </a:rPr>
              <a:t> </a:t>
            </a:r>
            <a:r>
              <a:rPr spc="-10" dirty="0">
                <a:solidFill>
                  <a:srgbClr val="404040"/>
                </a:solidFill>
                <a:latin typeface="Verdana"/>
                <a:cs typeface="Verdana"/>
              </a:rPr>
              <a:t>cells.</a:t>
            </a:r>
            <a:endParaRPr dirty="0">
              <a:latin typeface="Verdana"/>
              <a:cs typeface="Verdana"/>
            </a:endParaRPr>
          </a:p>
        </p:txBody>
      </p:sp>
    </p:spTree>
    <p:extLst>
      <p:ext uri="{BB962C8B-B14F-4D97-AF65-F5344CB8AC3E}">
        <p14:creationId xmlns:p14="http://schemas.microsoft.com/office/powerpoint/2010/main" val="3184996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rotWithShape="1">
          <a:blip r:embed="rId2" cstate="print"/>
          <a:srcRect b="1818"/>
          <a:stretch/>
        </p:blipFill>
        <p:spPr>
          <a:xfrm>
            <a:off x="2113153" y="685800"/>
            <a:ext cx="8001000" cy="4876800"/>
          </a:xfrm>
          <a:prstGeom prst="rect">
            <a:avLst/>
          </a:prstGeom>
        </p:spPr>
      </p:pic>
      <p:sp>
        <p:nvSpPr>
          <p:cNvPr id="3" name="object 3"/>
          <p:cNvSpPr txBox="1"/>
          <p:nvPr/>
        </p:nvSpPr>
        <p:spPr>
          <a:xfrm>
            <a:off x="8158353" y="5742534"/>
            <a:ext cx="1955800" cy="300355"/>
          </a:xfrm>
          <a:prstGeom prst="rect">
            <a:avLst/>
          </a:prstGeom>
        </p:spPr>
        <p:txBody>
          <a:bodyPr vert="horz" wrap="square" lIns="0" tIns="12700" rIns="0" bIns="0" rtlCol="0">
            <a:spAutoFit/>
          </a:bodyPr>
          <a:lstStyle/>
          <a:p>
            <a:pPr marL="12700">
              <a:spcBef>
                <a:spcPts val="100"/>
              </a:spcBef>
            </a:pPr>
            <a:r>
              <a:rPr u="sng" spc="-35" dirty="0">
                <a:solidFill>
                  <a:srgbClr val="FA4917"/>
                </a:solidFill>
                <a:uFill>
                  <a:solidFill>
                    <a:srgbClr val="FA4917"/>
                  </a:solidFill>
                </a:uFill>
                <a:latin typeface="Verdana"/>
                <a:cs typeface="Verdana"/>
                <a:hlinkClick r:id="rId3"/>
              </a:rPr>
              <a:t>Semantic</a:t>
            </a:r>
            <a:r>
              <a:rPr u="sng" spc="-100" dirty="0">
                <a:solidFill>
                  <a:srgbClr val="FA4917"/>
                </a:solidFill>
                <a:uFill>
                  <a:solidFill>
                    <a:srgbClr val="FA4917"/>
                  </a:solidFill>
                </a:uFill>
                <a:latin typeface="Verdana"/>
                <a:cs typeface="Verdana"/>
                <a:hlinkClick r:id="rId3"/>
              </a:rPr>
              <a:t> </a:t>
            </a:r>
            <a:r>
              <a:rPr u="sng" spc="-30" dirty="0">
                <a:solidFill>
                  <a:srgbClr val="FA4917"/>
                </a:solidFill>
                <a:uFill>
                  <a:solidFill>
                    <a:srgbClr val="FA4917"/>
                  </a:solidFill>
                </a:uFill>
                <a:latin typeface="Verdana"/>
                <a:cs typeface="Verdana"/>
                <a:hlinkClick r:id="rId3"/>
              </a:rPr>
              <a:t>Scholar</a:t>
            </a:r>
            <a:endParaRPr>
              <a:latin typeface="Verdana"/>
              <a:cs typeface="Verdana"/>
            </a:endParaRPr>
          </a:p>
        </p:txBody>
      </p:sp>
    </p:spTree>
    <p:extLst>
      <p:ext uri="{BB962C8B-B14F-4D97-AF65-F5344CB8AC3E}">
        <p14:creationId xmlns:p14="http://schemas.microsoft.com/office/powerpoint/2010/main" val="3544472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38400" y="990600"/>
            <a:ext cx="7086600" cy="4526280"/>
          </a:xfrm>
          <a:prstGeom prst="rect">
            <a:avLst/>
          </a:prstGeom>
        </p:spPr>
      </p:pic>
      <p:sp>
        <p:nvSpPr>
          <p:cNvPr id="3" name="object 3"/>
          <p:cNvSpPr txBox="1"/>
          <p:nvPr/>
        </p:nvSpPr>
        <p:spPr>
          <a:xfrm>
            <a:off x="7095490" y="6019901"/>
            <a:ext cx="2729230" cy="197490"/>
          </a:xfrm>
          <a:prstGeom prst="rect">
            <a:avLst/>
          </a:prstGeom>
        </p:spPr>
        <p:txBody>
          <a:bodyPr vert="horz" wrap="square" lIns="0" tIns="12700" rIns="0" bIns="0" rtlCol="0">
            <a:spAutoFit/>
          </a:bodyPr>
          <a:lstStyle/>
          <a:p>
            <a:pPr marL="12700">
              <a:spcBef>
                <a:spcPts val="100"/>
              </a:spcBef>
            </a:pPr>
            <a:r>
              <a:rPr sz="1200" spc="-40" dirty="0">
                <a:latin typeface="Verdana"/>
                <a:cs typeface="Verdana"/>
              </a:rPr>
              <a:t>Robbins</a:t>
            </a:r>
            <a:r>
              <a:rPr sz="1200" spc="-85" dirty="0">
                <a:latin typeface="Verdana"/>
                <a:cs typeface="Verdana"/>
              </a:rPr>
              <a:t> </a:t>
            </a:r>
            <a:r>
              <a:rPr sz="1200" spc="-35" dirty="0">
                <a:latin typeface="Verdana"/>
                <a:cs typeface="Verdana"/>
              </a:rPr>
              <a:t>Basic</a:t>
            </a:r>
            <a:r>
              <a:rPr sz="1200" spc="-25" dirty="0">
                <a:latin typeface="Verdana"/>
                <a:cs typeface="Verdana"/>
              </a:rPr>
              <a:t> </a:t>
            </a:r>
            <a:r>
              <a:rPr sz="1200" dirty="0">
                <a:latin typeface="Verdana"/>
                <a:cs typeface="Verdana"/>
              </a:rPr>
              <a:t>Pathology</a:t>
            </a:r>
            <a:r>
              <a:rPr sz="1200" spc="-114" dirty="0">
                <a:latin typeface="Verdana"/>
                <a:cs typeface="Verdana"/>
              </a:rPr>
              <a:t> </a:t>
            </a:r>
            <a:r>
              <a:rPr sz="1200" spc="-80" dirty="0">
                <a:latin typeface="Verdana"/>
                <a:cs typeface="Verdana"/>
              </a:rPr>
              <a:t>10th</a:t>
            </a:r>
            <a:r>
              <a:rPr sz="1200" spc="-85" dirty="0">
                <a:latin typeface="Verdana"/>
                <a:cs typeface="Verdana"/>
              </a:rPr>
              <a:t> </a:t>
            </a:r>
            <a:r>
              <a:rPr sz="1200" spc="-10" dirty="0">
                <a:latin typeface="Verdana"/>
                <a:cs typeface="Verdana"/>
              </a:rPr>
              <a:t>edition</a:t>
            </a:r>
            <a:endParaRPr sz="1200">
              <a:latin typeface="Verdana"/>
              <a:cs typeface="Verdana"/>
            </a:endParaRPr>
          </a:p>
        </p:txBody>
      </p:sp>
    </p:spTree>
    <p:extLst>
      <p:ext uri="{BB962C8B-B14F-4D97-AF65-F5344CB8AC3E}">
        <p14:creationId xmlns:p14="http://schemas.microsoft.com/office/powerpoint/2010/main" val="2657006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1" y="1295401"/>
            <a:ext cx="7582534" cy="1502976"/>
          </a:xfrm>
          <a:prstGeom prst="rect">
            <a:avLst/>
          </a:prstGeom>
        </p:spPr>
        <p:txBody>
          <a:bodyPr vert="horz" wrap="square" lIns="0" tIns="137160" rIns="0" bIns="0" rtlCol="0">
            <a:spAutoFit/>
          </a:bodyPr>
          <a:lstStyle/>
          <a:p>
            <a:pPr marL="12700">
              <a:spcBef>
                <a:spcPts val="10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20" dirty="0">
                <a:solidFill>
                  <a:srgbClr val="FF0000"/>
                </a:solidFill>
                <a:latin typeface="Verdana"/>
                <a:cs typeface="Verdana"/>
              </a:rPr>
              <a:t>CMV</a:t>
            </a:r>
            <a:r>
              <a:rPr spc="-145" dirty="0">
                <a:solidFill>
                  <a:srgbClr val="FF0000"/>
                </a:solidFill>
                <a:latin typeface="Verdana"/>
                <a:cs typeface="Verdana"/>
              </a:rPr>
              <a:t> </a:t>
            </a:r>
            <a:r>
              <a:rPr spc="-380" dirty="0">
                <a:solidFill>
                  <a:srgbClr val="FF0000"/>
                </a:solidFill>
                <a:latin typeface="Verdana"/>
                <a:cs typeface="Verdana"/>
              </a:rPr>
              <a:t>:</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70" dirty="0">
                <a:solidFill>
                  <a:srgbClr val="404040"/>
                </a:solidFill>
                <a:latin typeface="Verdana"/>
                <a:cs typeface="Verdana"/>
              </a:rPr>
              <a:t>Shallower</a:t>
            </a:r>
            <a:r>
              <a:rPr spc="-100" dirty="0">
                <a:solidFill>
                  <a:srgbClr val="404040"/>
                </a:solidFill>
                <a:latin typeface="Verdana"/>
                <a:cs typeface="Verdana"/>
              </a:rPr>
              <a:t> </a:t>
            </a:r>
            <a:r>
              <a:rPr spc="-10" dirty="0">
                <a:solidFill>
                  <a:srgbClr val="404040"/>
                </a:solidFill>
                <a:latin typeface="Verdana"/>
                <a:cs typeface="Verdana"/>
              </a:rPr>
              <a:t>ulcerations.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25" dirty="0">
                <a:solidFill>
                  <a:srgbClr val="404040"/>
                </a:solidFill>
                <a:latin typeface="Verdana"/>
                <a:cs typeface="Verdana"/>
              </a:rPr>
              <a:t>Biopsy: </a:t>
            </a:r>
            <a:r>
              <a:rPr dirty="0">
                <a:solidFill>
                  <a:srgbClr val="404040"/>
                </a:solidFill>
                <a:latin typeface="Verdana"/>
                <a:cs typeface="Verdana"/>
              </a:rPr>
              <a:t>nuclear</a:t>
            </a:r>
            <a:r>
              <a:rPr spc="-120" dirty="0">
                <a:solidFill>
                  <a:srgbClr val="404040"/>
                </a:solidFill>
                <a:latin typeface="Verdana"/>
                <a:cs typeface="Verdana"/>
              </a:rPr>
              <a:t> </a:t>
            </a:r>
            <a:r>
              <a:rPr spc="60" dirty="0">
                <a:solidFill>
                  <a:srgbClr val="404040"/>
                </a:solidFill>
                <a:latin typeface="Verdana"/>
                <a:cs typeface="Verdana"/>
              </a:rPr>
              <a:t>and</a:t>
            </a:r>
            <a:r>
              <a:rPr spc="-140" dirty="0">
                <a:solidFill>
                  <a:srgbClr val="404040"/>
                </a:solidFill>
                <a:latin typeface="Verdana"/>
                <a:cs typeface="Verdana"/>
              </a:rPr>
              <a:t> </a:t>
            </a:r>
            <a:r>
              <a:rPr spc="-10" dirty="0">
                <a:solidFill>
                  <a:srgbClr val="404040"/>
                </a:solidFill>
                <a:latin typeface="Verdana"/>
                <a:cs typeface="Verdana"/>
              </a:rPr>
              <a:t>cytoplasmic</a:t>
            </a:r>
            <a:r>
              <a:rPr spc="-80" dirty="0">
                <a:solidFill>
                  <a:srgbClr val="404040"/>
                </a:solidFill>
                <a:latin typeface="Verdana"/>
                <a:cs typeface="Verdana"/>
              </a:rPr>
              <a:t> inclusions</a:t>
            </a:r>
            <a:r>
              <a:rPr spc="-175" dirty="0">
                <a:solidFill>
                  <a:srgbClr val="404040"/>
                </a:solidFill>
                <a:latin typeface="Verdana"/>
                <a:cs typeface="Verdana"/>
              </a:rPr>
              <a:t> </a:t>
            </a:r>
            <a:r>
              <a:rPr spc="-85" dirty="0">
                <a:solidFill>
                  <a:srgbClr val="404040"/>
                </a:solidFill>
                <a:latin typeface="Verdana"/>
                <a:cs typeface="Verdana"/>
              </a:rPr>
              <a:t>in</a:t>
            </a:r>
            <a:r>
              <a:rPr spc="-125" dirty="0">
                <a:solidFill>
                  <a:srgbClr val="404040"/>
                </a:solidFill>
                <a:latin typeface="Verdana"/>
                <a:cs typeface="Verdana"/>
              </a:rPr>
              <a:t> </a:t>
            </a:r>
            <a:r>
              <a:rPr spc="-10" dirty="0">
                <a:solidFill>
                  <a:srgbClr val="404040"/>
                </a:solidFill>
                <a:latin typeface="Verdana"/>
                <a:cs typeface="Verdana"/>
              </a:rPr>
              <a:t>capillary</a:t>
            </a:r>
            <a:endParaRPr dirty="0">
              <a:latin typeface="Verdana"/>
              <a:cs typeface="Verdana"/>
            </a:endParaRPr>
          </a:p>
          <a:p>
            <a:pPr marL="356870"/>
            <a:r>
              <a:rPr spc="-20" dirty="0">
                <a:solidFill>
                  <a:srgbClr val="404040"/>
                </a:solidFill>
                <a:latin typeface="Verdana"/>
                <a:cs typeface="Verdana"/>
              </a:rPr>
              <a:t>endothelium</a:t>
            </a:r>
            <a:r>
              <a:rPr spc="-100" dirty="0">
                <a:solidFill>
                  <a:srgbClr val="404040"/>
                </a:solidFill>
                <a:latin typeface="Verdana"/>
                <a:cs typeface="Verdana"/>
              </a:rPr>
              <a:t> </a:t>
            </a:r>
            <a:r>
              <a:rPr spc="60" dirty="0">
                <a:solidFill>
                  <a:srgbClr val="404040"/>
                </a:solidFill>
                <a:latin typeface="Verdana"/>
                <a:cs typeface="Verdana"/>
              </a:rPr>
              <a:t>and</a:t>
            </a:r>
            <a:r>
              <a:rPr spc="-114" dirty="0">
                <a:solidFill>
                  <a:srgbClr val="404040"/>
                </a:solidFill>
                <a:latin typeface="Verdana"/>
                <a:cs typeface="Verdana"/>
              </a:rPr>
              <a:t> </a:t>
            </a:r>
            <a:r>
              <a:rPr spc="-100" dirty="0">
                <a:solidFill>
                  <a:srgbClr val="404040"/>
                </a:solidFill>
                <a:latin typeface="Verdana"/>
                <a:cs typeface="Verdana"/>
              </a:rPr>
              <a:t>stromal</a:t>
            </a:r>
            <a:r>
              <a:rPr spc="-55" dirty="0">
                <a:solidFill>
                  <a:srgbClr val="404040"/>
                </a:solidFill>
                <a:latin typeface="Verdana"/>
                <a:cs typeface="Verdana"/>
              </a:rPr>
              <a:t> </a:t>
            </a:r>
            <a:r>
              <a:rPr spc="-10" dirty="0">
                <a:solidFill>
                  <a:srgbClr val="404040"/>
                </a:solidFill>
                <a:latin typeface="Verdana"/>
                <a:cs typeface="Verdana"/>
              </a:rPr>
              <a:t>cells</a:t>
            </a:r>
            <a:endParaRPr dirty="0">
              <a:latin typeface="Verdana"/>
              <a:cs typeface="Verdana"/>
            </a:endParaRPr>
          </a:p>
        </p:txBody>
      </p:sp>
    </p:spTree>
    <p:extLst>
      <p:ext uri="{BB962C8B-B14F-4D97-AF65-F5344CB8AC3E}">
        <p14:creationId xmlns:p14="http://schemas.microsoft.com/office/powerpoint/2010/main" val="3312768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38401" y="795527"/>
            <a:ext cx="7010399" cy="5266944"/>
          </a:xfrm>
          <a:prstGeom prst="rect">
            <a:avLst/>
          </a:prstGeom>
        </p:spPr>
      </p:pic>
      <p:sp>
        <p:nvSpPr>
          <p:cNvPr id="3" name="object 3"/>
          <p:cNvSpPr txBox="1"/>
          <p:nvPr/>
        </p:nvSpPr>
        <p:spPr>
          <a:xfrm>
            <a:off x="7266179" y="6386271"/>
            <a:ext cx="2731135" cy="197490"/>
          </a:xfrm>
          <a:prstGeom prst="rect">
            <a:avLst/>
          </a:prstGeom>
        </p:spPr>
        <p:txBody>
          <a:bodyPr vert="horz" wrap="square" lIns="0" tIns="12700" rIns="0" bIns="0" rtlCol="0">
            <a:spAutoFit/>
          </a:bodyPr>
          <a:lstStyle/>
          <a:p>
            <a:pPr marL="12700">
              <a:spcBef>
                <a:spcPts val="100"/>
              </a:spcBef>
            </a:pPr>
            <a:r>
              <a:rPr sz="1200" spc="-35" dirty="0">
                <a:latin typeface="Verdana"/>
                <a:cs typeface="Verdana"/>
              </a:rPr>
              <a:t>Robbins</a:t>
            </a:r>
            <a:r>
              <a:rPr sz="1200" spc="-60" dirty="0">
                <a:latin typeface="Verdana"/>
                <a:cs typeface="Verdana"/>
              </a:rPr>
              <a:t> </a:t>
            </a:r>
            <a:r>
              <a:rPr sz="1200" spc="-40" dirty="0">
                <a:latin typeface="Verdana"/>
                <a:cs typeface="Verdana"/>
              </a:rPr>
              <a:t>Basic</a:t>
            </a:r>
            <a:r>
              <a:rPr sz="1200" spc="-55" dirty="0">
                <a:latin typeface="Verdana"/>
                <a:cs typeface="Verdana"/>
              </a:rPr>
              <a:t> </a:t>
            </a:r>
            <a:r>
              <a:rPr sz="1200" dirty="0">
                <a:latin typeface="Verdana"/>
                <a:cs typeface="Verdana"/>
              </a:rPr>
              <a:t>Pathology</a:t>
            </a:r>
            <a:r>
              <a:rPr sz="1200" spc="-100" dirty="0">
                <a:latin typeface="Verdana"/>
                <a:cs typeface="Verdana"/>
              </a:rPr>
              <a:t> </a:t>
            </a:r>
            <a:r>
              <a:rPr sz="1200" spc="-80" dirty="0">
                <a:latin typeface="Verdana"/>
                <a:cs typeface="Verdana"/>
              </a:rPr>
              <a:t>10th </a:t>
            </a:r>
            <a:r>
              <a:rPr sz="1200" spc="-10" dirty="0">
                <a:latin typeface="Verdana"/>
                <a:cs typeface="Verdana"/>
              </a:rPr>
              <a:t>edition</a:t>
            </a:r>
            <a:endParaRPr sz="1200">
              <a:latin typeface="Verdana"/>
              <a:cs typeface="Verdana"/>
            </a:endParaRPr>
          </a:p>
        </p:txBody>
      </p:sp>
    </p:spTree>
    <p:extLst>
      <p:ext uri="{BB962C8B-B14F-4D97-AF65-F5344CB8AC3E}">
        <p14:creationId xmlns:p14="http://schemas.microsoft.com/office/powerpoint/2010/main" val="1627538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180" dirty="0"/>
              <a:t>Reflux</a:t>
            </a:r>
            <a:r>
              <a:rPr spc="-285" dirty="0"/>
              <a:t> </a:t>
            </a:r>
            <a:r>
              <a:rPr spc="-110" dirty="0"/>
              <a:t>Esophagitis</a:t>
            </a:r>
          </a:p>
        </p:txBody>
      </p:sp>
      <p:sp>
        <p:nvSpPr>
          <p:cNvPr id="3" name="object 3"/>
          <p:cNvSpPr txBox="1"/>
          <p:nvPr/>
        </p:nvSpPr>
        <p:spPr>
          <a:xfrm>
            <a:off x="2152651" y="2057400"/>
            <a:ext cx="6039485" cy="1976182"/>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90" dirty="0">
                <a:solidFill>
                  <a:srgbClr val="FF0000"/>
                </a:solidFill>
                <a:latin typeface="Verdana"/>
                <a:cs typeface="Verdana"/>
              </a:rPr>
              <a:t>Reflux</a:t>
            </a:r>
            <a:r>
              <a:rPr spc="-150" dirty="0">
                <a:solidFill>
                  <a:srgbClr val="FF0000"/>
                </a:solidFill>
                <a:latin typeface="Verdana"/>
                <a:cs typeface="Verdana"/>
              </a:rPr>
              <a:t> </a:t>
            </a:r>
            <a:r>
              <a:rPr dirty="0">
                <a:solidFill>
                  <a:srgbClr val="FF0000"/>
                </a:solidFill>
                <a:latin typeface="Verdana"/>
                <a:cs typeface="Verdana"/>
              </a:rPr>
              <a:t>of</a:t>
            </a:r>
            <a:r>
              <a:rPr spc="-90" dirty="0">
                <a:solidFill>
                  <a:srgbClr val="FF0000"/>
                </a:solidFill>
                <a:latin typeface="Verdana"/>
                <a:cs typeface="Verdana"/>
              </a:rPr>
              <a:t> </a:t>
            </a:r>
            <a:r>
              <a:rPr spc="-40" dirty="0">
                <a:solidFill>
                  <a:srgbClr val="FF0000"/>
                </a:solidFill>
                <a:latin typeface="Verdana"/>
                <a:cs typeface="Verdana"/>
              </a:rPr>
              <a:t>gastric</a:t>
            </a:r>
            <a:r>
              <a:rPr spc="-105" dirty="0">
                <a:solidFill>
                  <a:srgbClr val="FF0000"/>
                </a:solidFill>
                <a:latin typeface="Verdana"/>
                <a:cs typeface="Verdana"/>
              </a:rPr>
              <a:t> </a:t>
            </a:r>
            <a:r>
              <a:rPr spc="-20" dirty="0">
                <a:solidFill>
                  <a:srgbClr val="FF0000"/>
                </a:solidFill>
                <a:latin typeface="Verdana"/>
                <a:cs typeface="Verdana"/>
              </a:rPr>
              <a:t>contents</a:t>
            </a:r>
            <a:r>
              <a:rPr spc="-105" dirty="0">
                <a:solidFill>
                  <a:srgbClr val="FF0000"/>
                </a:solidFill>
                <a:latin typeface="Verdana"/>
                <a:cs typeface="Verdana"/>
              </a:rPr>
              <a:t> </a:t>
            </a:r>
            <a:r>
              <a:rPr spc="-50" dirty="0">
                <a:solidFill>
                  <a:srgbClr val="FF0000"/>
                </a:solidFill>
                <a:latin typeface="Verdana"/>
                <a:cs typeface="Verdana"/>
              </a:rPr>
              <a:t>into</a:t>
            </a:r>
            <a:r>
              <a:rPr spc="-125" dirty="0">
                <a:solidFill>
                  <a:srgbClr val="FF0000"/>
                </a:solidFill>
                <a:latin typeface="Verdana"/>
                <a:cs typeface="Verdana"/>
              </a:rPr>
              <a:t> </a:t>
            </a:r>
            <a:r>
              <a:rPr spc="-20" dirty="0">
                <a:solidFill>
                  <a:srgbClr val="FF0000"/>
                </a:solidFill>
                <a:latin typeface="Verdana"/>
                <a:cs typeface="Verdana"/>
              </a:rPr>
              <a:t>the</a:t>
            </a:r>
            <a:r>
              <a:rPr spc="-95" dirty="0">
                <a:solidFill>
                  <a:srgbClr val="FF0000"/>
                </a:solidFill>
                <a:latin typeface="Verdana"/>
                <a:cs typeface="Verdana"/>
              </a:rPr>
              <a:t> </a:t>
            </a:r>
            <a:r>
              <a:rPr spc="-45" dirty="0">
                <a:solidFill>
                  <a:srgbClr val="FF0000"/>
                </a:solidFill>
                <a:latin typeface="Verdana"/>
                <a:cs typeface="Verdana"/>
              </a:rPr>
              <a:t>lower</a:t>
            </a:r>
            <a:r>
              <a:rPr spc="-90" dirty="0">
                <a:solidFill>
                  <a:srgbClr val="FF0000"/>
                </a:solidFill>
                <a:latin typeface="Verdana"/>
                <a:cs typeface="Verdana"/>
              </a:rPr>
              <a:t> </a:t>
            </a:r>
            <a:r>
              <a:rPr spc="-10" dirty="0">
                <a:solidFill>
                  <a:srgbClr val="FF0000"/>
                </a:solidFill>
                <a:latin typeface="Verdana"/>
                <a:cs typeface="Verdana"/>
              </a:rPr>
              <a:t>esophagus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35" dirty="0">
                <a:solidFill>
                  <a:srgbClr val="404040"/>
                </a:solidFill>
                <a:latin typeface="Verdana"/>
                <a:cs typeface="Verdana"/>
              </a:rPr>
              <a:t>Most</a:t>
            </a:r>
            <a:r>
              <a:rPr spc="-75" dirty="0">
                <a:solidFill>
                  <a:srgbClr val="404040"/>
                </a:solidFill>
                <a:latin typeface="Verdana"/>
                <a:cs typeface="Verdana"/>
              </a:rPr>
              <a:t> </a:t>
            </a:r>
            <a:r>
              <a:rPr spc="-30" dirty="0">
                <a:solidFill>
                  <a:srgbClr val="404040"/>
                </a:solidFill>
                <a:latin typeface="Verdana"/>
                <a:cs typeface="Verdana"/>
              </a:rPr>
              <a:t>frequent</a:t>
            </a:r>
            <a:r>
              <a:rPr spc="-100" dirty="0">
                <a:solidFill>
                  <a:srgbClr val="404040"/>
                </a:solidFill>
                <a:latin typeface="Verdana"/>
                <a:cs typeface="Verdana"/>
              </a:rPr>
              <a:t> </a:t>
            </a:r>
            <a:r>
              <a:rPr dirty="0">
                <a:solidFill>
                  <a:srgbClr val="404040"/>
                </a:solidFill>
                <a:latin typeface="Verdana"/>
                <a:cs typeface="Verdana"/>
              </a:rPr>
              <a:t>cause</a:t>
            </a:r>
            <a:r>
              <a:rPr spc="-80" dirty="0">
                <a:solidFill>
                  <a:srgbClr val="404040"/>
                </a:solidFill>
                <a:latin typeface="Verdana"/>
                <a:cs typeface="Verdana"/>
              </a:rPr>
              <a:t> </a:t>
            </a:r>
            <a:r>
              <a:rPr dirty="0">
                <a:solidFill>
                  <a:srgbClr val="404040"/>
                </a:solidFill>
                <a:latin typeface="Verdana"/>
                <a:cs typeface="Verdana"/>
              </a:rPr>
              <a:t>of</a:t>
            </a:r>
            <a:r>
              <a:rPr spc="-90" dirty="0">
                <a:solidFill>
                  <a:srgbClr val="404040"/>
                </a:solidFill>
                <a:latin typeface="Verdana"/>
                <a:cs typeface="Verdana"/>
              </a:rPr>
              <a:t> </a:t>
            </a:r>
            <a:r>
              <a:rPr spc="-10" dirty="0">
                <a:solidFill>
                  <a:srgbClr val="404040"/>
                </a:solidFill>
                <a:latin typeface="Verdana"/>
                <a:cs typeface="Verdana"/>
              </a:rPr>
              <a:t>esophagitis</a:t>
            </a:r>
            <a:endParaRPr sz="2200" dirty="0">
              <a:latin typeface="Verdana"/>
              <a:cs typeface="Verdana"/>
            </a:endParaRPr>
          </a:p>
          <a:p>
            <a:pPr marL="12700">
              <a:spcBef>
                <a:spcPts val="14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70" dirty="0">
                <a:solidFill>
                  <a:srgbClr val="404040"/>
                </a:solidFill>
                <a:latin typeface="Verdana"/>
                <a:cs typeface="Verdana"/>
              </a:rPr>
              <a:t>Squamous</a:t>
            </a:r>
            <a:r>
              <a:rPr spc="-55" dirty="0">
                <a:solidFill>
                  <a:srgbClr val="404040"/>
                </a:solidFill>
                <a:latin typeface="Verdana"/>
                <a:cs typeface="Verdana"/>
              </a:rPr>
              <a:t> </a:t>
            </a:r>
            <a:r>
              <a:rPr spc="-45" dirty="0">
                <a:solidFill>
                  <a:srgbClr val="404040"/>
                </a:solidFill>
                <a:latin typeface="Verdana"/>
                <a:cs typeface="Verdana"/>
              </a:rPr>
              <a:t>epithelium</a:t>
            </a:r>
            <a:r>
              <a:rPr spc="-150" dirty="0">
                <a:solidFill>
                  <a:srgbClr val="404040"/>
                </a:solidFill>
                <a:latin typeface="Verdana"/>
                <a:cs typeface="Verdana"/>
              </a:rPr>
              <a:t> </a:t>
            </a:r>
            <a:r>
              <a:rPr spc="-185" dirty="0">
                <a:solidFill>
                  <a:srgbClr val="404040"/>
                </a:solidFill>
                <a:latin typeface="Verdana"/>
                <a:cs typeface="Verdana"/>
              </a:rPr>
              <a:t>is</a:t>
            </a:r>
            <a:r>
              <a:rPr spc="-120" dirty="0">
                <a:solidFill>
                  <a:srgbClr val="404040"/>
                </a:solidFill>
                <a:latin typeface="Verdana"/>
                <a:cs typeface="Verdana"/>
              </a:rPr>
              <a:t> </a:t>
            </a:r>
            <a:r>
              <a:rPr spc="-90" dirty="0">
                <a:solidFill>
                  <a:srgbClr val="404040"/>
                </a:solidFill>
                <a:latin typeface="Verdana"/>
                <a:cs typeface="Verdana"/>
              </a:rPr>
              <a:t>sensitive </a:t>
            </a:r>
            <a:r>
              <a:rPr spc="-10" dirty="0">
                <a:solidFill>
                  <a:srgbClr val="404040"/>
                </a:solidFill>
                <a:latin typeface="Verdana"/>
                <a:cs typeface="Verdana"/>
              </a:rPr>
              <a:t>to</a:t>
            </a:r>
            <a:r>
              <a:rPr spc="-95" dirty="0">
                <a:solidFill>
                  <a:srgbClr val="404040"/>
                </a:solidFill>
                <a:latin typeface="Verdana"/>
                <a:cs typeface="Verdana"/>
              </a:rPr>
              <a:t> </a:t>
            </a:r>
            <a:r>
              <a:rPr spc="-10" dirty="0">
                <a:solidFill>
                  <a:srgbClr val="404040"/>
                </a:solidFill>
                <a:latin typeface="Verdana"/>
                <a:cs typeface="Verdana"/>
              </a:rPr>
              <a:t>acids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0" dirty="0">
                <a:solidFill>
                  <a:srgbClr val="FF0000"/>
                </a:solidFill>
                <a:latin typeface="Verdana"/>
                <a:cs typeface="Verdana"/>
              </a:rPr>
              <a:t>Protective</a:t>
            </a:r>
            <a:r>
              <a:rPr spc="-75" dirty="0">
                <a:solidFill>
                  <a:srgbClr val="FF0000"/>
                </a:solidFill>
                <a:latin typeface="Verdana"/>
                <a:cs typeface="Verdana"/>
              </a:rPr>
              <a:t> </a:t>
            </a:r>
            <a:r>
              <a:rPr spc="-70" dirty="0">
                <a:solidFill>
                  <a:srgbClr val="FF0000"/>
                </a:solidFill>
                <a:latin typeface="Verdana"/>
                <a:cs typeface="Verdana"/>
              </a:rPr>
              <a:t>forces</a:t>
            </a:r>
            <a:r>
              <a:rPr spc="-70" dirty="0">
                <a:solidFill>
                  <a:srgbClr val="404040"/>
                </a:solidFill>
                <a:latin typeface="Verdana"/>
                <a:cs typeface="Verdana"/>
              </a:rPr>
              <a:t>:</a:t>
            </a:r>
            <a:r>
              <a:rPr spc="-130" dirty="0">
                <a:solidFill>
                  <a:srgbClr val="404040"/>
                </a:solidFill>
                <a:latin typeface="Verdana"/>
                <a:cs typeface="Verdana"/>
              </a:rPr>
              <a:t> </a:t>
            </a:r>
            <a:r>
              <a:rPr spc="-20" dirty="0">
                <a:solidFill>
                  <a:srgbClr val="404040"/>
                </a:solidFill>
                <a:latin typeface="Verdana"/>
                <a:cs typeface="Verdana"/>
              </a:rPr>
              <a:t>mucin</a:t>
            </a:r>
            <a:r>
              <a:rPr spc="-90" dirty="0">
                <a:solidFill>
                  <a:srgbClr val="404040"/>
                </a:solidFill>
                <a:latin typeface="Verdana"/>
                <a:cs typeface="Verdana"/>
              </a:rPr>
              <a:t> </a:t>
            </a:r>
            <a:r>
              <a:rPr spc="60" dirty="0">
                <a:solidFill>
                  <a:srgbClr val="404040"/>
                </a:solidFill>
                <a:latin typeface="Verdana"/>
                <a:cs typeface="Verdana"/>
              </a:rPr>
              <a:t>and</a:t>
            </a:r>
            <a:r>
              <a:rPr spc="-100" dirty="0">
                <a:solidFill>
                  <a:srgbClr val="404040"/>
                </a:solidFill>
                <a:latin typeface="Verdana"/>
                <a:cs typeface="Verdana"/>
              </a:rPr>
              <a:t> </a:t>
            </a:r>
            <a:r>
              <a:rPr dirty="0">
                <a:solidFill>
                  <a:srgbClr val="404040"/>
                </a:solidFill>
                <a:latin typeface="Verdana"/>
                <a:cs typeface="Verdana"/>
              </a:rPr>
              <a:t>bicarbonate,</a:t>
            </a:r>
            <a:r>
              <a:rPr spc="-120" dirty="0">
                <a:solidFill>
                  <a:srgbClr val="404040"/>
                </a:solidFill>
                <a:latin typeface="Verdana"/>
                <a:cs typeface="Verdana"/>
              </a:rPr>
              <a:t> </a:t>
            </a:r>
            <a:r>
              <a:rPr spc="-40" dirty="0">
                <a:solidFill>
                  <a:srgbClr val="404040"/>
                </a:solidFill>
                <a:latin typeface="Verdana"/>
                <a:cs typeface="Verdana"/>
              </a:rPr>
              <a:t>high</a:t>
            </a:r>
            <a:r>
              <a:rPr spc="-105" dirty="0">
                <a:solidFill>
                  <a:srgbClr val="404040"/>
                </a:solidFill>
                <a:latin typeface="Verdana"/>
                <a:cs typeface="Verdana"/>
              </a:rPr>
              <a:t> </a:t>
            </a:r>
            <a:r>
              <a:rPr spc="-114" dirty="0">
                <a:solidFill>
                  <a:srgbClr val="404040"/>
                </a:solidFill>
                <a:latin typeface="Verdana"/>
                <a:cs typeface="Verdana"/>
              </a:rPr>
              <a:t>LES</a:t>
            </a:r>
            <a:endParaRPr dirty="0">
              <a:latin typeface="Verdana"/>
              <a:cs typeface="Verdana"/>
            </a:endParaRPr>
          </a:p>
          <a:p>
            <a:pPr marL="356870"/>
            <a:r>
              <a:rPr spc="-20" dirty="0">
                <a:solidFill>
                  <a:srgbClr val="404040"/>
                </a:solidFill>
                <a:latin typeface="Verdana"/>
                <a:cs typeface="Verdana"/>
              </a:rPr>
              <a:t>tone</a:t>
            </a:r>
            <a:endParaRPr dirty="0">
              <a:latin typeface="Verdana"/>
              <a:cs typeface="Verdana"/>
            </a:endParaRPr>
          </a:p>
        </p:txBody>
      </p:sp>
    </p:spTree>
    <p:extLst>
      <p:ext uri="{BB962C8B-B14F-4D97-AF65-F5344CB8AC3E}">
        <p14:creationId xmlns:p14="http://schemas.microsoft.com/office/powerpoint/2010/main" val="377514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inflammatory lesions</a:t>
            </a:r>
            <a:br>
              <a:rPr lang="en-US" dirty="0"/>
            </a:br>
            <a:r>
              <a:rPr lang="en-US" b="1" dirty="0">
                <a:solidFill>
                  <a:srgbClr val="FF0000"/>
                </a:solidFill>
              </a:rPr>
              <a:t>Herpes Simplex Virus Infections</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a:t>Factors associated with HSV reactivation: </a:t>
            </a:r>
          </a:p>
          <a:p>
            <a:pPr>
              <a:buFont typeface="Courier New" panose="02070309020205020404" pitchFamily="49" charset="0"/>
              <a:buChar char="o"/>
            </a:pPr>
            <a:r>
              <a:rPr lang="en-US" dirty="0"/>
              <a:t>trauma, allergies, exposure to ultraviolet light and extremes of temperature, upper-respiratory tract infections, pregnancy, menstruation, and immunosuppression.</a:t>
            </a:r>
          </a:p>
          <a:p>
            <a:r>
              <a:rPr lang="en-US" dirty="0"/>
              <a:t> </a:t>
            </a:r>
            <a:r>
              <a:rPr lang="en-US" b="1" dirty="0"/>
              <a:t>Recurrent lesions: </a:t>
            </a:r>
            <a:r>
              <a:rPr lang="en-US" dirty="0"/>
              <a:t>groups of small vesicles. The lips (herpes </a:t>
            </a:r>
            <a:r>
              <a:rPr lang="en-US" dirty="0" err="1"/>
              <a:t>labialis</a:t>
            </a:r>
            <a:r>
              <a:rPr lang="en-US" dirty="0"/>
              <a:t>), nasal orifices, buccal mucosa, gingiva, and hard palate are the most common locations.</a:t>
            </a:r>
          </a:p>
          <a:p>
            <a:r>
              <a:rPr lang="en-US" dirty="0"/>
              <a:t>lesions resolve within 7 to 10 days, can persist in immunocompromised patients, may require systemic anti-viral therapy. </a:t>
            </a:r>
          </a:p>
          <a:p>
            <a:r>
              <a:rPr lang="en-US" b="1" u="sng" dirty="0"/>
              <a:t>Morphologically, </a:t>
            </a:r>
            <a:r>
              <a:rPr lang="en-US" dirty="0"/>
              <a:t>the lesions resemble those seen in esophageal herpes and genital herpes. The infected cells become ballooned and have large eosinophilic </a:t>
            </a:r>
            <a:r>
              <a:rPr lang="en-US" dirty="0" err="1"/>
              <a:t>intranuclear</a:t>
            </a:r>
            <a:r>
              <a:rPr lang="en-US" dirty="0"/>
              <a:t> inclusions. Adjacent cells commonly fuse to form large multinucleated </a:t>
            </a:r>
            <a:r>
              <a:rPr lang="en-US" dirty="0" err="1"/>
              <a:t>polykaryons</a:t>
            </a:r>
            <a:endParaRPr lang="en-US" dirty="0"/>
          </a:p>
        </p:txBody>
      </p:sp>
    </p:spTree>
    <p:extLst>
      <p:ext uri="{BB962C8B-B14F-4D97-AF65-F5344CB8AC3E}">
        <p14:creationId xmlns:p14="http://schemas.microsoft.com/office/powerpoint/2010/main" val="10429897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55" dirty="0"/>
              <a:t>Pathogenesis</a:t>
            </a:r>
          </a:p>
        </p:txBody>
      </p:sp>
      <p:sp>
        <p:nvSpPr>
          <p:cNvPr id="3" name="object 3"/>
          <p:cNvSpPr txBox="1">
            <a:spLocks noGrp="1"/>
          </p:cNvSpPr>
          <p:nvPr>
            <p:ph idx="1"/>
          </p:nvPr>
        </p:nvSpPr>
        <p:spPr>
          <a:xfrm>
            <a:off x="2152650" y="1825625"/>
            <a:ext cx="8286750" cy="3152896"/>
          </a:xfrm>
          <a:prstGeom prst="rect">
            <a:avLst/>
          </a:prstGeom>
        </p:spPr>
        <p:txBody>
          <a:bodyPr vert="horz" wrap="square" lIns="0" tIns="539224" rIns="0" bIns="0" rtlCol="0">
            <a:spAutoFit/>
          </a:bodyPr>
          <a:lstStyle/>
          <a:p>
            <a:pPr marL="12700">
              <a:lnSpc>
                <a:spcPct val="100000"/>
              </a:lnSpc>
              <a:spcBef>
                <a:spcPts val="100"/>
              </a:spcBef>
            </a:pPr>
            <a:r>
              <a:rPr sz="2400" spc="1430" dirty="0">
                <a:solidFill>
                  <a:srgbClr val="A42F0F"/>
                </a:solidFill>
                <a:latin typeface="Microsoft Sans Serif"/>
                <a:cs typeface="Microsoft Sans Serif"/>
              </a:rPr>
              <a:t>🠶</a:t>
            </a:r>
            <a:r>
              <a:rPr sz="2400" spc="85" dirty="0">
                <a:solidFill>
                  <a:srgbClr val="A42F0F"/>
                </a:solidFill>
                <a:latin typeface="Microsoft Sans Serif"/>
                <a:cs typeface="Microsoft Sans Serif"/>
              </a:rPr>
              <a:t> </a:t>
            </a:r>
            <a:r>
              <a:rPr lang="en-US" sz="2400" spc="85" dirty="0">
                <a:solidFill>
                  <a:srgbClr val="A42F0F"/>
                </a:solidFill>
                <a:latin typeface="Microsoft Sans Serif"/>
                <a:cs typeface="Microsoft Sans Serif"/>
              </a:rPr>
              <a:t> </a:t>
            </a:r>
            <a:r>
              <a:rPr sz="2400" dirty="0">
                <a:latin typeface="Verdana"/>
                <a:cs typeface="Verdana"/>
              </a:rPr>
              <a:t>Decreased</a:t>
            </a:r>
            <a:r>
              <a:rPr sz="2400" spc="30" dirty="0">
                <a:latin typeface="Verdana"/>
                <a:cs typeface="Verdana"/>
              </a:rPr>
              <a:t> </a:t>
            </a:r>
            <a:r>
              <a:rPr sz="2400" spc="-45" dirty="0">
                <a:latin typeface="Verdana"/>
                <a:cs typeface="Verdana"/>
              </a:rPr>
              <a:t>lower</a:t>
            </a:r>
            <a:r>
              <a:rPr sz="2400" spc="-50" dirty="0">
                <a:latin typeface="Verdana"/>
                <a:cs typeface="Verdana"/>
              </a:rPr>
              <a:t> </a:t>
            </a:r>
            <a:r>
              <a:rPr sz="2400" dirty="0">
                <a:latin typeface="Verdana"/>
                <a:cs typeface="Verdana"/>
              </a:rPr>
              <a:t>esophageal</a:t>
            </a:r>
            <a:r>
              <a:rPr sz="2400" spc="40" dirty="0">
                <a:latin typeface="Verdana"/>
                <a:cs typeface="Verdana"/>
              </a:rPr>
              <a:t> </a:t>
            </a:r>
            <a:r>
              <a:rPr sz="2400" spc="-10" dirty="0">
                <a:latin typeface="Verdana"/>
                <a:cs typeface="Verdana"/>
              </a:rPr>
              <a:t>sphincter</a:t>
            </a:r>
            <a:r>
              <a:rPr lang="en-US" sz="2400" dirty="0">
                <a:latin typeface="Verdana"/>
                <a:cs typeface="Verdana"/>
              </a:rPr>
              <a:t> </a:t>
            </a:r>
            <a:r>
              <a:rPr sz="2400" spc="-20" dirty="0">
                <a:latin typeface="Verdana"/>
                <a:cs typeface="Verdana"/>
              </a:rPr>
              <a:t>tone</a:t>
            </a:r>
            <a:endParaRPr sz="2400" dirty="0">
              <a:latin typeface="Verdana"/>
              <a:cs typeface="Verdana"/>
            </a:endParaRPr>
          </a:p>
          <a:p>
            <a:pPr marL="265430">
              <a:lnSpc>
                <a:spcPct val="100000"/>
              </a:lnSpc>
              <a:spcBef>
                <a:spcPts val="1410"/>
              </a:spcBef>
            </a:pPr>
            <a:r>
              <a:rPr sz="2000" spc="-25" dirty="0">
                <a:solidFill>
                  <a:srgbClr val="FF0000"/>
                </a:solidFill>
                <a:latin typeface="Verdana"/>
                <a:cs typeface="Verdana"/>
              </a:rPr>
              <a:t>(alcohol,</a:t>
            </a:r>
            <a:r>
              <a:rPr sz="2000" spc="-90" dirty="0">
                <a:solidFill>
                  <a:srgbClr val="FF0000"/>
                </a:solidFill>
                <a:latin typeface="Verdana"/>
                <a:cs typeface="Verdana"/>
              </a:rPr>
              <a:t> </a:t>
            </a:r>
            <a:r>
              <a:rPr sz="2000" spc="75" dirty="0">
                <a:solidFill>
                  <a:srgbClr val="FF0000"/>
                </a:solidFill>
                <a:latin typeface="Verdana"/>
                <a:cs typeface="Verdana"/>
              </a:rPr>
              <a:t>tobacco,</a:t>
            </a:r>
            <a:r>
              <a:rPr sz="2000" spc="-130" dirty="0">
                <a:solidFill>
                  <a:srgbClr val="FF0000"/>
                </a:solidFill>
                <a:latin typeface="Verdana"/>
                <a:cs typeface="Verdana"/>
              </a:rPr>
              <a:t> </a:t>
            </a:r>
            <a:r>
              <a:rPr sz="2000" spc="-80" dirty="0">
                <a:solidFill>
                  <a:srgbClr val="FF0000"/>
                </a:solidFill>
                <a:latin typeface="Verdana"/>
                <a:cs typeface="Verdana"/>
              </a:rPr>
              <a:t>CNS</a:t>
            </a:r>
            <a:r>
              <a:rPr sz="2000" spc="-90" dirty="0">
                <a:solidFill>
                  <a:srgbClr val="FF0000"/>
                </a:solidFill>
                <a:latin typeface="Verdana"/>
                <a:cs typeface="Verdana"/>
              </a:rPr>
              <a:t> </a:t>
            </a:r>
            <a:r>
              <a:rPr sz="2000" spc="-10" dirty="0">
                <a:solidFill>
                  <a:srgbClr val="FF0000"/>
                </a:solidFill>
                <a:latin typeface="Verdana"/>
                <a:cs typeface="Verdana"/>
              </a:rPr>
              <a:t>depressants)</a:t>
            </a:r>
            <a:endParaRPr sz="2000" dirty="0">
              <a:latin typeface="Verdana"/>
              <a:cs typeface="Verdana"/>
            </a:endParaRPr>
          </a:p>
          <a:p>
            <a:pPr marL="12700">
              <a:lnSpc>
                <a:spcPct val="100000"/>
              </a:lnSpc>
              <a:spcBef>
                <a:spcPts val="1085"/>
              </a:spcBef>
            </a:pPr>
            <a:r>
              <a:rPr sz="2400" spc="1430" dirty="0">
                <a:solidFill>
                  <a:srgbClr val="A42F0F"/>
                </a:solidFill>
                <a:latin typeface="Microsoft Sans Serif"/>
                <a:cs typeface="Microsoft Sans Serif"/>
              </a:rPr>
              <a:t>🠶</a:t>
            </a:r>
            <a:r>
              <a:rPr sz="2400" spc="30" dirty="0">
                <a:solidFill>
                  <a:srgbClr val="A42F0F"/>
                </a:solidFill>
                <a:latin typeface="Microsoft Sans Serif"/>
                <a:cs typeface="Microsoft Sans Serif"/>
              </a:rPr>
              <a:t> </a:t>
            </a:r>
            <a:r>
              <a:rPr lang="en-US" sz="2400" spc="30" dirty="0">
                <a:solidFill>
                  <a:srgbClr val="A42F0F"/>
                </a:solidFill>
                <a:latin typeface="Microsoft Sans Serif"/>
                <a:cs typeface="Microsoft Sans Serif"/>
              </a:rPr>
              <a:t> </a:t>
            </a:r>
            <a:r>
              <a:rPr sz="2400" spc="-55" dirty="0">
                <a:latin typeface="Verdana"/>
                <a:cs typeface="Verdana"/>
              </a:rPr>
              <a:t>Increase</a:t>
            </a:r>
            <a:r>
              <a:rPr sz="2400" spc="-125" dirty="0">
                <a:latin typeface="Verdana"/>
                <a:cs typeface="Verdana"/>
              </a:rPr>
              <a:t> </a:t>
            </a:r>
            <a:r>
              <a:rPr sz="2400" dirty="0">
                <a:latin typeface="Verdana"/>
                <a:cs typeface="Verdana"/>
              </a:rPr>
              <a:t>abdominal</a:t>
            </a:r>
            <a:r>
              <a:rPr sz="2400" spc="-85" dirty="0">
                <a:latin typeface="Verdana"/>
                <a:cs typeface="Verdana"/>
              </a:rPr>
              <a:t> </a:t>
            </a:r>
            <a:r>
              <a:rPr sz="2400" spc="-10" dirty="0">
                <a:latin typeface="Verdana"/>
                <a:cs typeface="Verdana"/>
              </a:rPr>
              <a:t>pressure</a:t>
            </a:r>
            <a:endParaRPr sz="2400" dirty="0">
              <a:latin typeface="Verdana"/>
              <a:cs typeface="Verdana"/>
            </a:endParaRPr>
          </a:p>
          <a:p>
            <a:pPr marL="356870" marR="5080" indent="-134620">
              <a:lnSpc>
                <a:spcPct val="100000"/>
              </a:lnSpc>
              <a:spcBef>
                <a:spcPts val="1005"/>
              </a:spcBef>
            </a:pPr>
            <a:r>
              <a:rPr sz="2000" spc="-185" dirty="0">
                <a:solidFill>
                  <a:srgbClr val="FF0000"/>
                </a:solidFill>
                <a:latin typeface="Verdana"/>
                <a:cs typeface="Verdana"/>
              </a:rPr>
              <a:t>(</a:t>
            </a:r>
            <a:r>
              <a:rPr sz="2000" spc="-145" dirty="0">
                <a:solidFill>
                  <a:srgbClr val="FF0000"/>
                </a:solidFill>
                <a:latin typeface="Verdana"/>
                <a:cs typeface="Verdana"/>
              </a:rPr>
              <a:t> </a:t>
            </a:r>
            <a:r>
              <a:rPr sz="2000" spc="-85" dirty="0">
                <a:solidFill>
                  <a:srgbClr val="FF0000"/>
                </a:solidFill>
                <a:latin typeface="Verdana"/>
                <a:cs typeface="Verdana"/>
              </a:rPr>
              <a:t>obesity,</a:t>
            </a:r>
            <a:r>
              <a:rPr lang="en-US" sz="2000" spc="-85" dirty="0">
                <a:solidFill>
                  <a:srgbClr val="FF0000"/>
                </a:solidFill>
                <a:latin typeface="Verdana"/>
                <a:cs typeface="Verdana"/>
              </a:rPr>
              <a:t> </a:t>
            </a:r>
            <a:r>
              <a:rPr sz="2000" dirty="0">
                <a:solidFill>
                  <a:srgbClr val="FF0000"/>
                </a:solidFill>
                <a:latin typeface="Verdana"/>
                <a:cs typeface="Verdana"/>
              </a:rPr>
              <a:t>pregnancy,</a:t>
            </a:r>
            <a:r>
              <a:rPr sz="2000" spc="-120" dirty="0">
                <a:solidFill>
                  <a:srgbClr val="FF0000"/>
                </a:solidFill>
                <a:latin typeface="Verdana"/>
                <a:cs typeface="Verdana"/>
              </a:rPr>
              <a:t> </a:t>
            </a:r>
            <a:r>
              <a:rPr sz="2000" spc="-30" dirty="0">
                <a:solidFill>
                  <a:srgbClr val="FF0000"/>
                </a:solidFill>
                <a:latin typeface="Verdana"/>
                <a:cs typeface="Verdana"/>
              </a:rPr>
              <a:t>hiatal</a:t>
            </a:r>
            <a:r>
              <a:rPr sz="2000" spc="-175" dirty="0">
                <a:solidFill>
                  <a:srgbClr val="FF0000"/>
                </a:solidFill>
                <a:latin typeface="Verdana"/>
                <a:cs typeface="Verdana"/>
              </a:rPr>
              <a:t> </a:t>
            </a:r>
            <a:r>
              <a:rPr sz="2000" spc="-70" dirty="0">
                <a:solidFill>
                  <a:srgbClr val="FF0000"/>
                </a:solidFill>
                <a:latin typeface="Verdana"/>
                <a:cs typeface="Verdana"/>
              </a:rPr>
              <a:t>hernia,</a:t>
            </a:r>
            <a:r>
              <a:rPr sz="2000" spc="-125" dirty="0">
                <a:solidFill>
                  <a:srgbClr val="FF0000"/>
                </a:solidFill>
                <a:latin typeface="Verdana"/>
                <a:cs typeface="Verdana"/>
              </a:rPr>
              <a:t> </a:t>
            </a:r>
            <a:r>
              <a:rPr sz="2000" spc="-10" dirty="0">
                <a:solidFill>
                  <a:srgbClr val="FF0000"/>
                </a:solidFill>
                <a:latin typeface="Verdana"/>
                <a:cs typeface="Verdana"/>
              </a:rPr>
              <a:t>delayed </a:t>
            </a:r>
            <a:r>
              <a:rPr sz="2000" spc="-45" dirty="0">
                <a:solidFill>
                  <a:srgbClr val="FF0000"/>
                </a:solidFill>
                <a:latin typeface="Verdana"/>
                <a:cs typeface="Verdana"/>
              </a:rPr>
              <a:t>gastric</a:t>
            </a:r>
            <a:r>
              <a:rPr sz="2000" spc="-140" dirty="0">
                <a:solidFill>
                  <a:srgbClr val="FF0000"/>
                </a:solidFill>
                <a:latin typeface="Verdana"/>
                <a:cs typeface="Verdana"/>
              </a:rPr>
              <a:t> </a:t>
            </a:r>
            <a:r>
              <a:rPr sz="2000" spc="-50" dirty="0">
                <a:solidFill>
                  <a:srgbClr val="FF0000"/>
                </a:solidFill>
                <a:latin typeface="Verdana"/>
                <a:cs typeface="Verdana"/>
              </a:rPr>
              <a:t>emptying,</a:t>
            </a:r>
            <a:r>
              <a:rPr sz="2000" spc="-110" dirty="0">
                <a:solidFill>
                  <a:srgbClr val="FF0000"/>
                </a:solidFill>
                <a:latin typeface="Verdana"/>
                <a:cs typeface="Verdana"/>
              </a:rPr>
              <a:t> </a:t>
            </a:r>
            <a:r>
              <a:rPr sz="2000" spc="70" dirty="0">
                <a:solidFill>
                  <a:srgbClr val="FF0000"/>
                </a:solidFill>
                <a:latin typeface="Verdana"/>
                <a:cs typeface="Verdana"/>
              </a:rPr>
              <a:t>and</a:t>
            </a:r>
            <a:r>
              <a:rPr sz="2000" spc="-110" dirty="0">
                <a:solidFill>
                  <a:srgbClr val="FF0000"/>
                </a:solidFill>
                <a:latin typeface="Verdana"/>
                <a:cs typeface="Verdana"/>
              </a:rPr>
              <a:t> </a:t>
            </a:r>
            <a:r>
              <a:rPr sz="2000" spc="-10" dirty="0">
                <a:solidFill>
                  <a:srgbClr val="FF0000"/>
                </a:solidFill>
                <a:latin typeface="Verdana"/>
                <a:cs typeface="Verdana"/>
              </a:rPr>
              <a:t>increased</a:t>
            </a:r>
            <a:r>
              <a:rPr sz="2000" spc="-114" dirty="0">
                <a:solidFill>
                  <a:srgbClr val="FF0000"/>
                </a:solidFill>
                <a:latin typeface="Verdana"/>
                <a:cs typeface="Verdana"/>
              </a:rPr>
              <a:t> </a:t>
            </a:r>
            <a:r>
              <a:rPr sz="2000" spc="-45" dirty="0">
                <a:solidFill>
                  <a:srgbClr val="FF0000"/>
                </a:solidFill>
                <a:latin typeface="Verdana"/>
                <a:cs typeface="Verdana"/>
              </a:rPr>
              <a:t>gastric</a:t>
            </a:r>
            <a:r>
              <a:rPr sz="2000" spc="-110" dirty="0">
                <a:solidFill>
                  <a:srgbClr val="FF0000"/>
                </a:solidFill>
                <a:latin typeface="Verdana"/>
                <a:cs typeface="Verdana"/>
              </a:rPr>
              <a:t> </a:t>
            </a:r>
            <a:r>
              <a:rPr sz="2000" spc="-20" dirty="0">
                <a:solidFill>
                  <a:srgbClr val="FF0000"/>
                </a:solidFill>
                <a:latin typeface="Verdana"/>
                <a:cs typeface="Verdana"/>
              </a:rPr>
              <a:t>volume)</a:t>
            </a:r>
            <a:endParaRPr sz="2000" dirty="0">
              <a:latin typeface="Verdana"/>
              <a:cs typeface="Verdana"/>
            </a:endParaRPr>
          </a:p>
          <a:p>
            <a:pPr marL="12700">
              <a:lnSpc>
                <a:spcPct val="100000"/>
              </a:lnSpc>
              <a:spcBef>
                <a:spcPts val="995"/>
              </a:spcBef>
            </a:pPr>
            <a:r>
              <a:rPr sz="2400" spc="1430" dirty="0">
                <a:solidFill>
                  <a:srgbClr val="A42F0F"/>
                </a:solidFill>
                <a:latin typeface="Microsoft Sans Serif"/>
                <a:cs typeface="Microsoft Sans Serif"/>
              </a:rPr>
              <a:t>🠶</a:t>
            </a:r>
            <a:r>
              <a:rPr sz="2400" spc="-70" dirty="0">
                <a:solidFill>
                  <a:srgbClr val="A42F0F"/>
                </a:solidFill>
                <a:latin typeface="Microsoft Sans Serif"/>
                <a:cs typeface="Microsoft Sans Serif"/>
              </a:rPr>
              <a:t> </a:t>
            </a:r>
            <a:r>
              <a:rPr lang="en-US" sz="2400" spc="-70" dirty="0">
                <a:solidFill>
                  <a:srgbClr val="A42F0F"/>
                </a:solidFill>
                <a:latin typeface="Microsoft Sans Serif"/>
                <a:cs typeface="Microsoft Sans Serif"/>
              </a:rPr>
              <a:t> </a:t>
            </a:r>
            <a:r>
              <a:rPr sz="2400" spc="-10" dirty="0">
                <a:latin typeface="Verdana"/>
                <a:cs typeface="Verdana"/>
              </a:rPr>
              <a:t>Idiopathic!!</a:t>
            </a:r>
            <a:endParaRPr sz="2400" dirty="0">
              <a:latin typeface="Verdana"/>
              <a:cs typeface="Verdana"/>
            </a:endParaRPr>
          </a:p>
        </p:txBody>
      </p:sp>
    </p:spTree>
    <p:extLst>
      <p:ext uri="{BB962C8B-B14F-4D97-AF65-F5344CB8AC3E}">
        <p14:creationId xmlns:p14="http://schemas.microsoft.com/office/powerpoint/2010/main" val="1433951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2650" y="444672"/>
            <a:ext cx="7886700" cy="1166473"/>
          </a:xfrm>
          <a:prstGeom prst="rect">
            <a:avLst/>
          </a:prstGeom>
        </p:spPr>
        <p:txBody>
          <a:bodyPr vert="horz" wrap="square" lIns="0" tIns="484632" rIns="0" bIns="0" rtlCol="0" anchor="ctr">
            <a:spAutoFit/>
          </a:bodyPr>
          <a:lstStyle/>
          <a:p>
            <a:pPr marL="12700">
              <a:lnSpc>
                <a:spcPct val="100000"/>
              </a:lnSpc>
              <a:spcBef>
                <a:spcPts val="100"/>
              </a:spcBef>
            </a:pPr>
            <a:r>
              <a:rPr spc="-10" dirty="0"/>
              <a:t>M</a:t>
            </a:r>
            <a:r>
              <a:rPr lang="en-US" spc="-10" dirty="0"/>
              <a:t>orphology</a:t>
            </a:r>
            <a:endParaRPr spc="-10" dirty="0"/>
          </a:p>
        </p:txBody>
      </p:sp>
      <p:sp>
        <p:nvSpPr>
          <p:cNvPr id="3" name="object 3"/>
          <p:cNvSpPr txBox="1"/>
          <p:nvPr/>
        </p:nvSpPr>
        <p:spPr>
          <a:xfrm>
            <a:off x="2286000" y="2057400"/>
            <a:ext cx="7924800" cy="3033522"/>
          </a:xfrm>
          <a:prstGeom prst="rect">
            <a:avLst/>
          </a:prstGeom>
        </p:spPr>
        <p:txBody>
          <a:bodyPr vert="horz" wrap="square" lIns="0" tIns="113664" rIns="0" bIns="0" rtlCol="0">
            <a:spAutoFit/>
          </a:bodyPr>
          <a:lstStyle/>
          <a:p>
            <a:pPr marL="12700">
              <a:spcBef>
                <a:spcPts val="894"/>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FF0000"/>
                </a:solidFill>
                <a:latin typeface="Verdana"/>
                <a:cs typeface="Verdana"/>
              </a:rPr>
              <a:t>Macroscopy</a:t>
            </a:r>
            <a:r>
              <a:rPr spc="200" dirty="0">
                <a:solidFill>
                  <a:srgbClr val="FF0000"/>
                </a:solidFill>
                <a:latin typeface="Verdana"/>
                <a:cs typeface="Verdana"/>
              </a:rPr>
              <a:t> </a:t>
            </a:r>
            <a:r>
              <a:rPr spc="-10" dirty="0">
                <a:solidFill>
                  <a:srgbClr val="FF0000"/>
                </a:solidFill>
                <a:latin typeface="Verdana"/>
                <a:cs typeface="Verdana"/>
              </a:rPr>
              <a:t>(endoscopy)</a:t>
            </a:r>
            <a:endParaRPr dirty="0">
              <a:latin typeface="Verdana"/>
              <a:cs typeface="Verdana"/>
            </a:endParaRPr>
          </a:p>
          <a:p>
            <a:pPr marL="356870" marR="5080" indent="-344805">
              <a:lnSpc>
                <a:spcPts val="1939"/>
              </a:lnSpc>
              <a:spcBef>
                <a:spcPts val="104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Depends</a:t>
            </a:r>
            <a:r>
              <a:rPr spc="-85" dirty="0">
                <a:solidFill>
                  <a:srgbClr val="404040"/>
                </a:solidFill>
                <a:latin typeface="Verdana"/>
                <a:cs typeface="Verdana"/>
              </a:rPr>
              <a:t> </a:t>
            </a:r>
            <a:r>
              <a:rPr dirty="0">
                <a:solidFill>
                  <a:srgbClr val="404040"/>
                </a:solidFill>
                <a:latin typeface="Verdana"/>
                <a:cs typeface="Verdana"/>
              </a:rPr>
              <a:t>on</a:t>
            </a:r>
            <a:r>
              <a:rPr spc="-80" dirty="0">
                <a:solidFill>
                  <a:srgbClr val="404040"/>
                </a:solidFill>
                <a:latin typeface="Verdana"/>
                <a:cs typeface="Verdana"/>
              </a:rPr>
              <a:t> </a:t>
            </a:r>
            <a:r>
              <a:rPr spc="-95" dirty="0">
                <a:solidFill>
                  <a:srgbClr val="404040"/>
                </a:solidFill>
                <a:latin typeface="Verdana"/>
                <a:cs typeface="Verdana"/>
              </a:rPr>
              <a:t>severity</a:t>
            </a:r>
            <a:r>
              <a:rPr spc="-110" dirty="0">
                <a:solidFill>
                  <a:srgbClr val="404040"/>
                </a:solidFill>
                <a:latin typeface="Verdana"/>
                <a:cs typeface="Verdana"/>
              </a:rPr>
              <a:t> </a:t>
            </a:r>
            <a:r>
              <a:rPr spc="-65" dirty="0">
                <a:solidFill>
                  <a:srgbClr val="404040"/>
                </a:solidFill>
                <a:latin typeface="Verdana"/>
                <a:cs typeface="Verdana"/>
              </a:rPr>
              <a:t>(Unremarkable,</a:t>
            </a:r>
            <a:r>
              <a:rPr spc="-25" dirty="0">
                <a:solidFill>
                  <a:srgbClr val="404040"/>
                </a:solidFill>
                <a:latin typeface="Verdana"/>
                <a:cs typeface="Verdana"/>
              </a:rPr>
              <a:t> </a:t>
            </a:r>
            <a:r>
              <a:rPr spc="-50" dirty="0">
                <a:solidFill>
                  <a:srgbClr val="404040"/>
                </a:solidFill>
                <a:latin typeface="Verdana"/>
                <a:cs typeface="Verdana"/>
              </a:rPr>
              <a:t>Simple </a:t>
            </a:r>
            <a:r>
              <a:rPr spc="-25" dirty="0">
                <a:solidFill>
                  <a:srgbClr val="404040"/>
                </a:solidFill>
                <a:latin typeface="Verdana"/>
                <a:cs typeface="Verdana"/>
              </a:rPr>
              <a:t>hyperemia</a:t>
            </a:r>
            <a:r>
              <a:rPr spc="-95" dirty="0">
                <a:solidFill>
                  <a:srgbClr val="404040"/>
                </a:solidFill>
                <a:latin typeface="Verdana"/>
                <a:cs typeface="Verdana"/>
              </a:rPr>
              <a:t> </a:t>
            </a:r>
            <a:r>
              <a:rPr spc="-20" dirty="0">
                <a:solidFill>
                  <a:srgbClr val="404040"/>
                </a:solidFill>
                <a:latin typeface="Verdana"/>
                <a:cs typeface="Verdana"/>
              </a:rPr>
              <a:t>(red)</a:t>
            </a:r>
            <a:endParaRPr dirty="0">
              <a:latin typeface="Verdana"/>
              <a:cs typeface="Verdana"/>
            </a:endParaRPr>
          </a:p>
          <a:p>
            <a:pPr>
              <a:spcBef>
                <a:spcPts val="55"/>
              </a:spcBef>
            </a:pPr>
            <a:endParaRPr sz="3000" dirty="0">
              <a:latin typeface="Verdana"/>
              <a:cs typeface="Verdana"/>
            </a:endParaRPr>
          </a:p>
          <a:p>
            <a:pPr marL="12700">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FF0000"/>
                </a:solidFill>
                <a:latin typeface="Verdana"/>
                <a:cs typeface="Verdana"/>
              </a:rPr>
              <a:t>Microscopic:</a:t>
            </a:r>
            <a:endParaRPr dirty="0">
              <a:latin typeface="Verdana"/>
              <a:cs typeface="Verdana"/>
            </a:endParaRPr>
          </a:p>
          <a:p>
            <a:pPr marL="12700">
              <a:spcBef>
                <a:spcPts val="79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90" dirty="0">
                <a:solidFill>
                  <a:srgbClr val="404040"/>
                </a:solidFill>
                <a:latin typeface="Verdana"/>
                <a:cs typeface="Verdana"/>
              </a:rPr>
              <a:t>Eosinophils </a:t>
            </a:r>
            <a:r>
              <a:rPr spc="-10" dirty="0">
                <a:solidFill>
                  <a:srgbClr val="404040"/>
                </a:solidFill>
                <a:latin typeface="Verdana"/>
                <a:cs typeface="Verdana"/>
              </a:rPr>
              <a:t>infiltration</a:t>
            </a:r>
            <a:endParaRPr dirty="0">
              <a:latin typeface="Verdana"/>
              <a:cs typeface="Verdana"/>
            </a:endParaRPr>
          </a:p>
          <a:p>
            <a:pPr marL="12700">
              <a:spcBef>
                <a:spcPts val="76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Followed</a:t>
            </a:r>
            <a:r>
              <a:rPr spc="-95" dirty="0">
                <a:solidFill>
                  <a:srgbClr val="404040"/>
                </a:solidFill>
                <a:latin typeface="Verdana"/>
                <a:cs typeface="Verdana"/>
              </a:rPr>
              <a:t> </a:t>
            </a:r>
            <a:r>
              <a:rPr spc="-10" dirty="0">
                <a:solidFill>
                  <a:srgbClr val="404040"/>
                </a:solidFill>
                <a:latin typeface="Verdana"/>
                <a:cs typeface="Verdana"/>
              </a:rPr>
              <a:t>by</a:t>
            </a:r>
            <a:r>
              <a:rPr spc="-145" dirty="0">
                <a:solidFill>
                  <a:srgbClr val="404040"/>
                </a:solidFill>
                <a:latin typeface="Verdana"/>
                <a:cs typeface="Verdana"/>
              </a:rPr>
              <a:t> </a:t>
            </a:r>
            <a:r>
              <a:rPr spc="-70" dirty="0">
                <a:solidFill>
                  <a:srgbClr val="404040"/>
                </a:solidFill>
                <a:latin typeface="Verdana"/>
                <a:cs typeface="Verdana"/>
              </a:rPr>
              <a:t>neutrophils</a:t>
            </a:r>
            <a:r>
              <a:rPr spc="-135" dirty="0">
                <a:solidFill>
                  <a:srgbClr val="404040"/>
                </a:solidFill>
                <a:latin typeface="Verdana"/>
                <a:cs typeface="Verdana"/>
              </a:rPr>
              <a:t> </a:t>
            </a:r>
            <a:r>
              <a:rPr spc="-70" dirty="0">
                <a:solidFill>
                  <a:srgbClr val="404040"/>
                </a:solidFill>
                <a:latin typeface="Verdana"/>
                <a:cs typeface="Verdana"/>
              </a:rPr>
              <a:t>(more</a:t>
            </a:r>
            <a:r>
              <a:rPr spc="-30" dirty="0">
                <a:solidFill>
                  <a:srgbClr val="404040"/>
                </a:solidFill>
                <a:latin typeface="Verdana"/>
                <a:cs typeface="Verdana"/>
              </a:rPr>
              <a:t> </a:t>
            </a:r>
            <a:r>
              <a:rPr spc="-10" dirty="0">
                <a:solidFill>
                  <a:srgbClr val="404040"/>
                </a:solidFill>
                <a:latin typeface="Verdana"/>
                <a:cs typeface="Verdana"/>
              </a:rPr>
              <a:t>severe).</a:t>
            </a:r>
            <a:endParaRPr dirty="0">
              <a:latin typeface="Verdana"/>
              <a:cs typeface="Verdana"/>
            </a:endParaRPr>
          </a:p>
          <a:p>
            <a:pPr marL="12700">
              <a:spcBef>
                <a:spcPts val="79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5" dirty="0">
                <a:solidFill>
                  <a:srgbClr val="404040"/>
                </a:solidFill>
                <a:latin typeface="Verdana"/>
                <a:cs typeface="Verdana"/>
              </a:rPr>
              <a:t>Basal</a:t>
            </a:r>
            <a:r>
              <a:rPr spc="-135" dirty="0">
                <a:solidFill>
                  <a:srgbClr val="404040"/>
                </a:solidFill>
                <a:latin typeface="Verdana"/>
                <a:cs typeface="Verdana"/>
              </a:rPr>
              <a:t> </a:t>
            </a:r>
            <a:r>
              <a:rPr spc="-10" dirty="0">
                <a:solidFill>
                  <a:srgbClr val="404040"/>
                </a:solidFill>
                <a:latin typeface="Verdana"/>
                <a:cs typeface="Verdana"/>
              </a:rPr>
              <a:t>zone</a:t>
            </a:r>
            <a:r>
              <a:rPr spc="-125" dirty="0">
                <a:solidFill>
                  <a:srgbClr val="404040"/>
                </a:solidFill>
                <a:latin typeface="Verdana"/>
                <a:cs typeface="Verdana"/>
              </a:rPr>
              <a:t> </a:t>
            </a:r>
            <a:r>
              <a:rPr spc="-10" dirty="0">
                <a:solidFill>
                  <a:srgbClr val="404040"/>
                </a:solidFill>
                <a:latin typeface="Verdana"/>
                <a:cs typeface="Verdana"/>
              </a:rPr>
              <a:t>hyperplasia</a:t>
            </a:r>
            <a:endParaRPr dirty="0">
              <a:latin typeface="Verdana"/>
              <a:cs typeface="Verdana"/>
            </a:endParaRPr>
          </a:p>
          <a:p>
            <a:pPr marL="12700">
              <a:spcBef>
                <a:spcPts val="79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30" dirty="0">
                <a:solidFill>
                  <a:srgbClr val="404040"/>
                </a:solidFill>
                <a:latin typeface="Verdana"/>
                <a:cs typeface="Verdana"/>
              </a:rPr>
              <a:t>Elongation</a:t>
            </a:r>
            <a:r>
              <a:rPr spc="-85" dirty="0">
                <a:solidFill>
                  <a:srgbClr val="404040"/>
                </a:solidFill>
                <a:latin typeface="Verdana"/>
                <a:cs typeface="Verdana"/>
              </a:rPr>
              <a:t> </a:t>
            </a:r>
            <a:r>
              <a:rPr dirty="0">
                <a:solidFill>
                  <a:srgbClr val="404040"/>
                </a:solidFill>
                <a:latin typeface="Verdana"/>
                <a:cs typeface="Verdana"/>
              </a:rPr>
              <a:t>of</a:t>
            </a:r>
            <a:r>
              <a:rPr spc="-110" dirty="0">
                <a:solidFill>
                  <a:srgbClr val="404040"/>
                </a:solidFill>
                <a:latin typeface="Verdana"/>
                <a:cs typeface="Verdana"/>
              </a:rPr>
              <a:t> </a:t>
            </a:r>
            <a:r>
              <a:rPr spc="-30" dirty="0">
                <a:solidFill>
                  <a:srgbClr val="404040"/>
                </a:solidFill>
                <a:latin typeface="Verdana"/>
                <a:cs typeface="Verdana"/>
              </a:rPr>
              <a:t>lamina</a:t>
            </a:r>
            <a:r>
              <a:rPr spc="-130" dirty="0">
                <a:solidFill>
                  <a:srgbClr val="404040"/>
                </a:solidFill>
                <a:latin typeface="Verdana"/>
                <a:cs typeface="Verdana"/>
              </a:rPr>
              <a:t> </a:t>
            </a:r>
            <a:r>
              <a:rPr spc="-35" dirty="0">
                <a:solidFill>
                  <a:srgbClr val="404040"/>
                </a:solidFill>
                <a:latin typeface="Verdana"/>
                <a:cs typeface="Verdana"/>
              </a:rPr>
              <a:t>propria</a:t>
            </a:r>
            <a:r>
              <a:rPr spc="-145" dirty="0">
                <a:solidFill>
                  <a:srgbClr val="404040"/>
                </a:solidFill>
                <a:latin typeface="Verdana"/>
                <a:cs typeface="Verdana"/>
              </a:rPr>
              <a:t> </a:t>
            </a:r>
            <a:r>
              <a:rPr spc="-10" dirty="0">
                <a:solidFill>
                  <a:srgbClr val="404040"/>
                </a:solidFill>
                <a:latin typeface="Verdana"/>
                <a:cs typeface="Verdana"/>
              </a:rPr>
              <a:t>papillae</a:t>
            </a:r>
            <a:endParaRPr dirty="0">
              <a:latin typeface="Verdana"/>
              <a:cs typeface="Verdana"/>
            </a:endParaRPr>
          </a:p>
        </p:txBody>
      </p:sp>
    </p:spTree>
    <p:extLst>
      <p:ext uri="{BB962C8B-B14F-4D97-AF65-F5344CB8AC3E}">
        <p14:creationId xmlns:p14="http://schemas.microsoft.com/office/powerpoint/2010/main" val="1646480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24600" y="1371600"/>
            <a:ext cx="3657600" cy="4230624"/>
          </a:xfrm>
          <a:prstGeom prst="rect">
            <a:avLst/>
          </a:prstGeom>
        </p:spPr>
      </p:pic>
      <p:pic>
        <p:nvPicPr>
          <p:cNvPr id="3" name="object 3"/>
          <p:cNvPicPr/>
          <p:nvPr/>
        </p:nvPicPr>
        <p:blipFill>
          <a:blip r:embed="rId3" cstate="print"/>
          <a:stretch>
            <a:fillRect/>
          </a:stretch>
        </p:blipFill>
        <p:spPr>
          <a:xfrm>
            <a:off x="2057400" y="1447800"/>
            <a:ext cx="4166616" cy="4114800"/>
          </a:xfrm>
          <a:prstGeom prst="rect">
            <a:avLst/>
          </a:prstGeom>
        </p:spPr>
      </p:pic>
      <p:sp>
        <p:nvSpPr>
          <p:cNvPr id="4" name="object 4"/>
          <p:cNvSpPr txBox="1"/>
          <p:nvPr/>
        </p:nvSpPr>
        <p:spPr>
          <a:xfrm>
            <a:off x="3432176" y="6017463"/>
            <a:ext cx="1330325" cy="299720"/>
          </a:xfrm>
          <a:prstGeom prst="rect">
            <a:avLst/>
          </a:prstGeom>
        </p:spPr>
        <p:txBody>
          <a:bodyPr vert="horz" wrap="square" lIns="0" tIns="12700" rIns="0" bIns="0" rtlCol="0">
            <a:spAutoFit/>
          </a:bodyPr>
          <a:lstStyle/>
          <a:p>
            <a:pPr marL="12700">
              <a:spcBef>
                <a:spcPts val="100"/>
              </a:spcBef>
            </a:pPr>
            <a:r>
              <a:rPr u="sng" spc="-10" dirty="0">
                <a:solidFill>
                  <a:srgbClr val="FA4917"/>
                </a:solidFill>
                <a:uFill>
                  <a:solidFill>
                    <a:srgbClr val="FA4917"/>
                  </a:solidFill>
                </a:uFill>
                <a:latin typeface="Verdana"/>
                <a:cs typeface="Verdana"/>
                <a:hlinkClick r:id="rId4"/>
              </a:rPr>
              <a:t>nature.com</a:t>
            </a:r>
            <a:endParaRPr>
              <a:latin typeface="Verdana"/>
              <a:cs typeface="Verdana"/>
            </a:endParaRPr>
          </a:p>
        </p:txBody>
      </p:sp>
      <p:sp>
        <p:nvSpPr>
          <p:cNvPr id="5" name="object 5"/>
          <p:cNvSpPr txBox="1"/>
          <p:nvPr/>
        </p:nvSpPr>
        <p:spPr>
          <a:xfrm>
            <a:off x="7283322" y="5913527"/>
            <a:ext cx="2508250" cy="182101"/>
          </a:xfrm>
          <a:prstGeom prst="rect">
            <a:avLst/>
          </a:prstGeom>
        </p:spPr>
        <p:txBody>
          <a:bodyPr vert="horz" wrap="square" lIns="0" tIns="12700" rIns="0" bIns="0" rtlCol="0">
            <a:spAutoFit/>
          </a:bodyPr>
          <a:lstStyle/>
          <a:p>
            <a:pPr marL="12700">
              <a:spcBef>
                <a:spcPts val="100"/>
              </a:spcBef>
            </a:pPr>
            <a:r>
              <a:rPr sz="1100" spc="-35" dirty="0">
                <a:latin typeface="Verdana"/>
                <a:cs typeface="Verdana"/>
              </a:rPr>
              <a:t>Robbins</a:t>
            </a:r>
            <a:r>
              <a:rPr sz="1100" spc="-30" dirty="0">
                <a:latin typeface="Verdana"/>
                <a:cs typeface="Verdana"/>
              </a:rPr>
              <a:t> </a:t>
            </a:r>
            <a:r>
              <a:rPr sz="1100" spc="-35" dirty="0">
                <a:latin typeface="Verdana"/>
                <a:cs typeface="Verdana"/>
              </a:rPr>
              <a:t>Basic</a:t>
            </a:r>
            <a:r>
              <a:rPr sz="1100" spc="-25" dirty="0">
                <a:latin typeface="Verdana"/>
                <a:cs typeface="Verdana"/>
              </a:rPr>
              <a:t> </a:t>
            </a:r>
            <a:r>
              <a:rPr sz="1100" spc="-10" dirty="0">
                <a:latin typeface="Verdana"/>
                <a:cs typeface="Verdana"/>
              </a:rPr>
              <a:t>Pathology</a:t>
            </a:r>
            <a:r>
              <a:rPr sz="1100" spc="-70" dirty="0">
                <a:latin typeface="Verdana"/>
                <a:cs typeface="Verdana"/>
              </a:rPr>
              <a:t> </a:t>
            </a:r>
            <a:r>
              <a:rPr sz="1100" spc="-75" dirty="0">
                <a:latin typeface="Verdana"/>
                <a:cs typeface="Verdana"/>
              </a:rPr>
              <a:t>10th</a:t>
            </a:r>
            <a:r>
              <a:rPr sz="1100" spc="-55" dirty="0">
                <a:latin typeface="Verdana"/>
                <a:cs typeface="Verdana"/>
              </a:rPr>
              <a:t> </a:t>
            </a:r>
            <a:r>
              <a:rPr sz="1100" spc="-10" dirty="0">
                <a:latin typeface="Verdana"/>
                <a:cs typeface="Verdana"/>
              </a:rPr>
              <a:t>edition</a:t>
            </a:r>
            <a:endParaRPr sz="1100">
              <a:latin typeface="Verdana"/>
              <a:cs typeface="Verdana"/>
            </a:endParaRPr>
          </a:p>
        </p:txBody>
      </p:sp>
    </p:spTree>
    <p:extLst>
      <p:ext uri="{BB962C8B-B14F-4D97-AF65-F5344CB8AC3E}">
        <p14:creationId xmlns:p14="http://schemas.microsoft.com/office/powerpoint/2010/main" val="2852982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dirty="0"/>
              <a:t>Clinical</a:t>
            </a:r>
            <a:r>
              <a:rPr spc="-290" dirty="0"/>
              <a:t> </a:t>
            </a:r>
            <a:r>
              <a:rPr spc="-105" dirty="0"/>
              <a:t>Features</a:t>
            </a:r>
          </a:p>
        </p:txBody>
      </p:sp>
      <p:sp>
        <p:nvSpPr>
          <p:cNvPr id="3" name="object 3"/>
          <p:cNvSpPr txBox="1"/>
          <p:nvPr/>
        </p:nvSpPr>
        <p:spPr>
          <a:xfrm>
            <a:off x="2152651" y="1981200"/>
            <a:ext cx="7646034" cy="2848216"/>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35" dirty="0">
                <a:solidFill>
                  <a:srgbClr val="404040"/>
                </a:solidFill>
                <a:latin typeface="Verdana"/>
                <a:cs typeface="Verdana"/>
              </a:rPr>
              <a:t>Most</a:t>
            </a:r>
            <a:r>
              <a:rPr spc="-95" dirty="0">
                <a:solidFill>
                  <a:srgbClr val="404040"/>
                </a:solidFill>
                <a:latin typeface="Verdana"/>
                <a:cs typeface="Verdana"/>
              </a:rPr>
              <a:t> </a:t>
            </a:r>
            <a:r>
              <a:rPr dirty="0">
                <a:solidFill>
                  <a:srgbClr val="404040"/>
                </a:solidFill>
                <a:latin typeface="Verdana"/>
                <a:cs typeface="Verdana"/>
              </a:rPr>
              <a:t>common</a:t>
            </a:r>
            <a:r>
              <a:rPr spc="-30" dirty="0">
                <a:solidFill>
                  <a:srgbClr val="404040"/>
                </a:solidFill>
                <a:latin typeface="Verdana"/>
                <a:cs typeface="Verdana"/>
              </a:rPr>
              <a:t> </a:t>
            </a:r>
            <a:r>
              <a:rPr spc="-40" dirty="0">
                <a:solidFill>
                  <a:srgbClr val="404040"/>
                </a:solidFill>
                <a:latin typeface="Verdana"/>
                <a:cs typeface="Verdana"/>
              </a:rPr>
              <a:t>over</a:t>
            </a:r>
            <a:r>
              <a:rPr spc="-100" dirty="0">
                <a:solidFill>
                  <a:srgbClr val="404040"/>
                </a:solidFill>
                <a:latin typeface="Verdana"/>
                <a:cs typeface="Verdana"/>
              </a:rPr>
              <a:t> </a:t>
            </a:r>
            <a:r>
              <a:rPr spc="-155" dirty="0">
                <a:solidFill>
                  <a:srgbClr val="404040"/>
                </a:solidFill>
                <a:latin typeface="Verdana"/>
                <a:cs typeface="Verdana"/>
              </a:rPr>
              <a:t>40</a:t>
            </a:r>
            <a:r>
              <a:rPr spc="-100" dirty="0">
                <a:solidFill>
                  <a:srgbClr val="404040"/>
                </a:solidFill>
                <a:latin typeface="Verdana"/>
                <a:cs typeface="Verdana"/>
              </a:rPr>
              <a:t> </a:t>
            </a:r>
            <a:r>
              <a:rPr spc="-10" dirty="0">
                <a:solidFill>
                  <a:srgbClr val="404040"/>
                </a:solidFill>
                <a:latin typeface="Verdana"/>
                <a:cs typeface="Verdana"/>
              </a:rPr>
              <a:t>years.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0" dirty="0">
                <a:solidFill>
                  <a:srgbClr val="404040"/>
                </a:solidFill>
                <a:latin typeface="Verdana"/>
                <a:cs typeface="Verdana"/>
              </a:rPr>
              <a:t>May</a:t>
            </a:r>
            <a:r>
              <a:rPr spc="-110" dirty="0">
                <a:solidFill>
                  <a:srgbClr val="404040"/>
                </a:solidFill>
                <a:latin typeface="Verdana"/>
                <a:cs typeface="Verdana"/>
              </a:rPr>
              <a:t> </a:t>
            </a:r>
            <a:r>
              <a:rPr spc="55" dirty="0">
                <a:solidFill>
                  <a:srgbClr val="404040"/>
                </a:solidFill>
                <a:latin typeface="Verdana"/>
                <a:cs typeface="Verdana"/>
              </a:rPr>
              <a:t>occur</a:t>
            </a:r>
            <a:r>
              <a:rPr spc="-150" dirty="0">
                <a:solidFill>
                  <a:srgbClr val="404040"/>
                </a:solidFill>
                <a:latin typeface="Verdana"/>
                <a:cs typeface="Verdana"/>
              </a:rPr>
              <a:t> </a:t>
            </a:r>
            <a:r>
              <a:rPr spc="-90" dirty="0">
                <a:solidFill>
                  <a:srgbClr val="404040"/>
                </a:solidFill>
                <a:latin typeface="Verdana"/>
                <a:cs typeface="Verdana"/>
              </a:rPr>
              <a:t>in</a:t>
            </a:r>
            <a:r>
              <a:rPr spc="-150" dirty="0">
                <a:solidFill>
                  <a:srgbClr val="404040"/>
                </a:solidFill>
                <a:latin typeface="Verdana"/>
                <a:cs typeface="Verdana"/>
              </a:rPr>
              <a:t> </a:t>
            </a:r>
            <a:r>
              <a:rPr spc="-80" dirty="0">
                <a:solidFill>
                  <a:srgbClr val="404040"/>
                </a:solidFill>
                <a:latin typeface="Verdana"/>
                <a:cs typeface="Verdana"/>
              </a:rPr>
              <a:t>infants</a:t>
            </a:r>
            <a:r>
              <a:rPr spc="-135" dirty="0">
                <a:solidFill>
                  <a:srgbClr val="404040"/>
                </a:solidFill>
                <a:latin typeface="Verdana"/>
                <a:cs typeface="Verdana"/>
              </a:rPr>
              <a:t> </a:t>
            </a:r>
            <a:r>
              <a:rPr spc="60" dirty="0">
                <a:solidFill>
                  <a:srgbClr val="404040"/>
                </a:solidFill>
                <a:latin typeface="Verdana"/>
                <a:cs typeface="Verdana"/>
              </a:rPr>
              <a:t>and</a:t>
            </a:r>
            <a:r>
              <a:rPr spc="-120" dirty="0">
                <a:solidFill>
                  <a:srgbClr val="404040"/>
                </a:solidFill>
                <a:latin typeface="Verdana"/>
                <a:cs typeface="Verdana"/>
              </a:rPr>
              <a:t> </a:t>
            </a:r>
            <a:r>
              <a:rPr spc="-10" dirty="0">
                <a:solidFill>
                  <a:srgbClr val="404040"/>
                </a:solidFill>
                <a:latin typeface="Verdana"/>
                <a:cs typeface="Verdana"/>
              </a:rPr>
              <a:t>children</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0" dirty="0">
                <a:solidFill>
                  <a:srgbClr val="404040"/>
                </a:solidFill>
                <a:latin typeface="Verdana"/>
                <a:cs typeface="Verdana"/>
              </a:rPr>
              <a:t>Heartburn</a:t>
            </a:r>
            <a:r>
              <a:rPr spc="-110" dirty="0">
                <a:solidFill>
                  <a:srgbClr val="404040"/>
                </a:solidFill>
                <a:latin typeface="Verdana"/>
                <a:cs typeface="Verdana"/>
              </a:rPr>
              <a:t> </a:t>
            </a:r>
            <a:r>
              <a:rPr spc="-165" dirty="0">
                <a:solidFill>
                  <a:srgbClr val="404040"/>
                </a:solidFill>
                <a:latin typeface="Verdana"/>
                <a:cs typeface="Verdana"/>
              </a:rPr>
              <a:t>,</a:t>
            </a:r>
            <a:r>
              <a:rPr spc="-95" dirty="0">
                <a:solidFill>
                  <a:srgbClr val="404040"/>
                </a:solidFill>
                <a:latin typeface="Verdana"/>
                <a:cs typeface="Verdana"/>
              </a:rPr>
              <a:t> </a:t>
            </a:r>
            <a:r>
              <a:rPr spc="-10" dirty="0">
                <a:solidFill>
                  <a:srgbClr val="404040"/>
                </a:solidFill>
                <a:latin typeface="Verdana"/>
                <a:cs typeface="Verdana"/>
              </a:rPr>
              <a:t>dysphagia,</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Regurgitation</a:t>
            </a:r>
            <a:r>
              <a:rPr spc="155" dirty="0">
                <a:solidFill>
                  <a:srgbClr val="404040"/>
                </a:solidFill>
                <a:latin typeface="Verdana"/>
                <a:cs typeface="Verdana"/>
              </a:rPr>
              <a:t> </a:t>
            </a:r>
            <a:r>
              <a:rPr dirty="0">
                <a:solidFill>
                  <a:srgbClr val="404040"/>
                </a:solidFill>
                <a:latin typeface="Verdana"/>
                <a:cs typeface="Verdana"/>
              </a:rPr>
              <a:t>of</a:t>
            </a:r>
            <a:r>
              <a:rPr spc="-160" dirty="0">
                <a:solidFill>
                  <a:srgbClr val="404040"/>
                </a:solidFill>
                <a:latin typeface="Verdana"/>
                <a:cs typeface="Verdana"/>
              </a:rPr>
              <a:t> </a:t>
            </a:r>
            <a:r>
              <a:rPr spc="-145" dirty="0">
                <a:solidFill>
                  <a:srgbClr val="404040"/>
                </a:solidFill>
                <a:latin typeface="Verdana"/>
                <a:cs typeface="Verdana"/>
              </a:rPr>
              <a:t>sour-</a:t>
            </a:r>
            <a:r>
              <a:rPr spc="-70" dirty="0">
                <a:solidFill>
                  <a:srgbClr val="404040"/>
                </a:solidFill>
                <a:latin typeface="Verdana"/>
                <a:cs typeface="Verdana"/>
              </a:rPr>
              <a:t>tasting</a:t>
            </a:r>
            <a:r>
              <a:rPr spc="-165" dirty="0">
                <a:solidFill>
                  <a:srgbClr val="404040"/>
                </a:solidFill>
                <a:latin typeface="Verdana"/>
                <a:cs typeface="Verdana"/>
              </a:rPr>
              <a:t> </a:t>
            </a:r>
            <a:r>
              <a:rPr spc="-45" dirty="0">
                <a:solidFill>
                  <a:srgbClr val="404040"/>
                </a:solidFill>
                <a:latin typeface="Verdana"/>
                <a:cs typeface="Verdana"/>
              </a:rPr>
              <a:t>gastric</a:t>
            </a:r>
            <a:r>
              <a:rPr spc="-145" dirty="0">
                <a:solidFill>
                  <a:srgbClr val="404040"/>
                </a:solidFill>
                <a:latin typeface="Verdana"/>
                <a:cs typeface="Verdana"/>
              </a:rPr>
              <a:t> </a:t>
            </a:r>
            <a:r>
              <a:rPr spc="-10" dirty="0">
                <a:solidFill>
                  <a:srgbClr val="404040"/>
                </a:solidFill>
                <a:latin typeface="Verdana"/>
                <a:cs typeface="Verdana"/>
              </a:rPr>
              <a:t>contents</a:t>
            </a:r>
            <a:endParaRPr dirty="0">
              <a:latin typeface="Verdana"/>
              <a:cs typeface="Verdana"/>
            </a:endParaRPr>
          </a:p>
          <a:p>
            <a:pPr marL="12700">
              <a:spcBef>
                <a:spcPts val="1010"/>
              </a:spcBef>
              <a:tabLst>
                <a:tab pos="356870" algn="l"/>
                <a:tab pos="205105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10" dirty="0">
                <a:solidFill>
                  <a:srgbClr val="404040"/>
                </a:solidFill>
                <a:latin typeface="Verdana"/>
                <a:cs typeface="Verdana"/>
              </a:rPr>
              <a:t>Rarely:</a:t>
            </a:r>
            <a:r>
              <a:rPr spc="-105" dirty="0">
                <a:solidFill>
                  <a:srgbClr val="404040"/>
                </a:solidFill>
                <a:latin typeface="Verdana"/>
                <a:cs typeface="Verdana"/>
              </a:rPr>
              <a:t> </a:t>
            </a:r>
            <a:r>
              <a:rPr spc="-10" dirty="0">
                <a:solidFill>
                  <a:srgbClr val="404040"/>
                </a:solidFill>
                <a:latin typeface="Verdana"/>
                <a:cs typeface="Verdana"/>
              </a:rPr>
              <a:t>Severe</a:t>
            </a:r>
            <a:r>
              <a:rPr dirty="0">
                <a:solidFill>
                  <a:srgbClr val="404040"/>
                </a:solidFill>
                <a:latin typeface="Verdana"/>
                <a:cs typeface="Verdana"/>
              </a:rPr>
              <a:t>	</a:t>
            </a:r>
            <a:r>
              <a:rPr spc="-20" dirty="0">
                <a:solidFill>
                  <a:srgbClr val="404040"/>
                </a:solidFill>
                <a:latin typeface="Verdana"/>
                <a:cs typeface="Verdana"/>
              </a:rPr>
              <a:t>chest</a:t>
            </a:r>
            <a:r>
              <a:rPr spc="-145" dirty="0">
                <a:solidFill>
                  <a:srgbClr val="404040"/>
                </a:solidFill>
                <a:latin typeface="Verdana"/>
                <a:cs typeface="Verdana"/>
              </a:rPr>
              <a:t> </a:t>
            </a:r>
            <a:r>
              <a:rPr spc="-20" dirty="0">
                <a:solidFill>
                  <a:srgbClr val="404040"/>
                </a:solidFill>
                <a:latin typeface="Verdana"/>
                <a:cs typeface="Verdana"/>
              </a:rPr>
              <a:t>pain,</a:t>
            </a:r>
            <a:r>
              <a:rPr spc="-130" dirty="0">
                <a:solidFill>
                  <a:srgbClr val="404040"/>
                </a:solidFill>
                <a:latin typeface="Verdana"/>
                <a:cs typeface="Verdana"/>
              </a:rPr>
              <a:t> </a:t>
            </a:r>
            <a:r>
              <a:rPr spc="-70" dirty="0">
                <a:solidFill>
                  <a:srgbClr val="404040"/>
                </a:solidFill>
                <a:latin typeface="Verdana"/>
                <a:cs typeface="Verdana"/>
              </a:rPr>
              <a:t>mistaken</a:t>
            </a:r>
            <a:r>
              <a:rPr spc="-105" dirty="0">
                <a:solidFill>
                  <a:srgbClr val="404040"/>
                </a:solidFill>
                <a:latin typeface="Verdana"/>
                <a:cs typeface="Verdana"/>
              </a:rPr>
              <a:t> </a:t>
            </a:r>
            <a:r>
              <a:rPr spc="-70" dirty="0">
                <a:solidFill>
                  <a:srgbClr val="404040"/>
                </a:solidFill>
                <a:latin typeface="Verdana"/>
                <a:cs typeface="Verdana"/>
              </a:rPr>
              <a:t>for</a:t>
            </a:r>
            <a:r>
              <a:rPr spc="-125" dirty="0">
                <a:solidFill>
                  <a:srgbClr val="404040"/>
                </a:solidFill>
                <a:latin typeface="Verdana"/>
                <a:cs typeface="Verdana"/>
              </a:rPr>
              <a:t> </a:t>
            </a:r>
            <a:r>
              <a:rPr spc="-30" dirty="0">
                <a:solidFill>
                  <a:srgbClr val="404040"/>
                </a:solidFill>
                <a:latin typeface="Verdana"/>
                <a:cs typeface="Verdana"/>
              </a:rPr>
              <a:t>heart</a:t>
            </a:r>
            <a:r>
              <a:rPr spc="-125" dirty="0">
                <a:solidFill>
                  <a:srgbClr val="404040"/>
                </a:solidFill>
                <a:latin typeface="Verdana"/>
                <a:cs typeface="Verdana"/>
              </a:rPr>
              <a:t> </a:t>
            </a:r>
            <a:r>
              <a:rPr spc="-10" dirty="0">
                <a:solidFill>
                  <a:srgbClr val="404040"/>
                </a:solidFill>
                <a:latin typeface="Verdana"/>
                <a:cs typeface="Verdana"/>
              </a:rPr>
              <a:t>disease</a:t>
            </a:r>
            <a:endParaRPr dirty="0">
              <a:latin typeface="Verdana"/>
              <a:cs typeface="Verdana"/>
            </a:endParaRPr>
          </a:p>
          <a:p>
            <a:pPr>
              <a:lnSpc>
                <a:spcPct val="100000"/>
              </a:lnSpc>
            </a:pPr>
            <a:endParaRPr sz="2200" dirty="0">
              <a:latin typeface="Verdana"/>
              <a:cs typeface="Verdana"/>
            </a:endParaRPr>
          </a:p>
          <a:p>
            <a:pPr marL="12700">
              <a:spcBef>
                <a:spcPts val="14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310" dirty="0">
                <a:solidFill>
                  <a:srgbClr val="404040"/>
                </a:solidFill>
                <a:latin typeface="Verdana"/>
                <a:cs typeface="Verdana"/>
              </a:rPr>
              <a:t>Tx:</a:t>
            </a:r>
            <a:r>
              <a:rPr spc="-100" dirty="0">
                <a:solidFill>
                  <a:srgbClr val="404040"/>
                </a:solidFill>
                <a:latin typeface="Verdana"/>
                <a:cs typeface="Verdana"/>
              </a:rPr>
              <a:t> </a:t>
            </a:r>
            <a:r>
              <a:rPr spc="-25" dirty="0">
                <a:solidFill>
                  <a:srgbClr val="404040"/>
                </a:solidFill>
                <a:latin typeface="Verdana"/>
                <a:cs typeface="Verdana"/>
              </a:rPr>
              <a:t>proton</a:t>
            </a:r>
            <a:r>
              <a:rPr spc="-105" dirty="0">
                <a:solidFill>
                  <a:srgbClr val="404040"/>
                </a:solidFill>
                <a:latin typeface="Verdana"/>
                <a:cs typeface="Verdana"/>
              </a:rPr>
              <a:t> </a:t>
            </a:r>
            <a:r>
              <a:rPr dirty="0">
                <a:solidFill>
                  <a:srgbClr val="404040"/>
                </a:solidFill>
                <a:latin typeface="Verdana"/>
                <a:cs typeface="Verdana"/>
              </a:rPr>
              <a:t>pump</a:t>
            </a:r>
            <a:r>
              <a:rPr spc="-90" dirty="0">
                <a:solidFill>
                  <a:srgbClr val="404040"/>
                </a:solidFill>
                <a:latin typeface="Verdana"/>
                <a:cs typeface="Verdana"/>
              </a:rPr>
              <a:t> </a:t>
            </a:r>
            <a:r>
              <a:rPr spc="-10" dirty="0">
                <a:solidFill>
                  <a:srgbClr val="404040"/>
                </a:solidFill>
                <a:latin typeface="Verdana"/>
                <a:cs typeface="Verdana"/>
              </a:rPr>
              <a:t>inhibitors</a:t>
            </a:r>
            <a:endParaRPr dirty="0">
              <a:latin typeface="Verdana"/>
              <a:cs typeface="Verdana"/>
            </a:endParaRPr>
          </a:p>
        </p:txBody>
      </p:sp>
    </p:spTree>
    <p:extLst>
      <p:ext uri="{BB962C8B-B14F-4D97-AF65-F5344CB8AC3E}">
        <p14:creationId xmlns:p14="http://schemas.microsoft.com/office/powerpoint/2010/main" val="79239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10" dirty="0"/>
              <a:t>Complications</a:t>
            </a:r>
          </a:p>
        </p:txBody>
      </p:sp>
      <p:sp>
        <p:nvSpPr>
          <p:cNvPr id="3" name="object 3"/>
          <p:cNvSpPr txBox="1"/>
          <p:nvPr/>
        </p:nvSpPr>
        <p:spPr>
          <a:xfrm>
            <a:off x="2286001" y="2286000"/>
            <a:ext cx="5668009" cy="2040302"/>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Esophageal</a:t>
            </a:r>
            <a:r>
              <a:rPr spc="-130" dirty="0">
                <a:solidFill>
                  <a:srgbClr val="404040"/>
                </a:solidFill>
                <a:latin typeface="Verdana"/>
                <a:cs typeface="Verdana"/>
              </a:rPr>
              <a:t> </a:t>
            </a:r>
            <a:r>
              <a:rPr spc="-10" dirty="0">
                <a:solidFill>
                  <a:srgbClr val="404040"/>
                </a:solidFill>
                <a:latin typeface="Verdana"/>
                <a:cs typeface="Verdana"/>
              </a:rPr>
              <a:t>ulceration</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Hematemesis</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Melena</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Strictures</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0" dirty="0">
                <a:solidFill>
                  <a:srgbClr val="404040"/>
                </a:solidFill>
                <a:latin typeface="Verdana"/>
                <a:cs typeface="Verdana"/>
              </a:rPr>
              <a:t>Barrett</a:t>
            </a:r>
            <a:r>
              <a:rPr spc="-105" dirty="0">
                <a:solidFill>
                  <a:srgbClr val="404040"/>
                </a:solidFill>
                <a:latin typeface="Verdana"/>
                <a:cs typeface="Verdana"/>
              </a:rPr>
              <a:t> </a:t>
            </a:r>
            <a:r>
              <a:rPr spc="-20" dirty="0">
                <a:solidFill>
                  <a:srgbClr val="404040"/>
                </a:solidFill>
                <a:latin typeface="Verdana"/>
                <a:cs typeface="Verdana"/>
              </a:rPr>
              <a:t>esophagus</a:t>
            </a:r>
            <a:r>
              <a:rPr spc="-95" dirty="0">
                <a:solidFill>
                  <a:srgbClr val="404040"/>
                </a:solidFill>
                <a:latin typeface="Verdana"/>
                <a:cs typeface="Verdana"/>
              </a:rPr>
              <a:t> </a:t>
            </a:r>
            <a:r>
              <a:rPr spc="-70" dirty="0">
                <a:solidFill>
                  <a:srgbClr val="404040"/>
                </a:solidFill>
                <a:latin typeface="Verdana"/>
                <a:cs typeface="Verdana"/>
              </a:rPr>
              <a:t>(precursor</a:t>
            </a:r>
            <a:r>
              <a:rPr spc="-80" dirty="0">
                <a:solidFill>
                  <a:srgbClr val="404040"/>
                </a:solidFill>
                <a:latin typeface="Verdana"/>
                <a:cs typeface="Verdana"/>
              </a:rPr>
              <a:t> </a:t>
            </a:r>
            <a:r>
              <a:rPr dirty="0">
                <a:solidFill>
                  <a:srgbClr val="404040"/>
                </a:solidFill>
                <a:latin typeface="Verdana"/>
                <a:cs typeface="Verdana"/>
              </a:rPr>
              <a:t>of</a:t>
            </a:r>
            <a:r>
              <a:rPr spc="-80" dirty="0">
                <a:solidFill>
                  <a:srgbClr val="404040"/>
                </a:solidFill>
                <a:latin typeface="Verdana"/>
                <a:cs typeface="Verdana"/>
              </a:rPr>
              <a:t> </a:t>
            </a:r>
            <a:r>
              <a:rPr spc="-20" dirty="0">
                <a:solidFill>
                  <a:srgbClr val="404040"/>
                </a:solidFill>
                <a:latin typeface="Verdana"/>
                <a:cs typeface="Verdana"/>
              </a:rPr>
              <a:t>Ca.)</a:t>
            </a:r>
            <a:endParaRPr dirty="0">
              <a:latin typeface="Verdana"/>
              <a:cs typeface="Verdana"/>
            </a:endParaRPr>
          </a:p>
        </p:txBody>
      </p:sp>
    </p:spTree>
    <p:extLst>
      <p:ext uri="{BB962C8B-B14F-4D97-AF65-F5344CB8AC3E}">
        <p14:creationId xmlns:p14="http://schemas.microsoft.com/office/powerpoint/2010/main" val="773244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95" dirty="0"/>
              <a:t>Eosinophilic</a:t>
            </a:r>
            <a:r>
              <a:rPr spc="-275" dirty="0"/>
              <a:t> </a:t>
            </a:r>
            <a:r>
              <a:rPr spc="-100" dirty="0"/>
              <a:t>Esophagitis</a:t>
            </a:r>
          </a:p>
        </p:txBody>
      </p:sp>
      <p:sp>
        <p:nvSpPr>
          <p:cNvPr id="3" name="object 3"/>
          <p:cNvSpPr txBox="1"/>
          <p:nvPr/>
        </p:nvSpPr>
        <p:spPr>
          <a:xfrm>
            <a:off x="2152650" y="2311146"/>
            <a:ext cx="8134350" cy="3868367"/>
          </a:xfrm>
          <a:prstGeom prst="rect">
            <a:avLst/>
          </a:prstGeom>
        </p:spPr>
        <p:txBody>
          <a:bodyPr vert="horz" wrap="square" lIns="0" tIns="13335" rIns="0" bIns="0" rtlCol="0">
            <a:spAutoFit/>
          </a:bodyPr>
          <a:lstStyle/>
          <a:p>
            <a:pPr marL="12700">
              <a:spcBef>
                <a:spcPts val="105"/>
              </a:spcBef>
              <a:tabLst>
                <a:tab pos="356870" algn="l"/>
              </a:tabLst>
            </a:pPr>
            <a:r>
              <a:rPr sz="1600" spc="910" dirty="0">
                <a:solidFill>
                  <a:srgbClr val="A42F0F"/>
                </a:solidFill>
                <a:latin typeface="Microsoft Sans Serif"/>
                <a:cs typeface="Microsoft Sans Serif"/>
              </a:rPr>
              <a:t>🠶</a:t>
            </a:r>
            <a:r>
              <a:rPr sz="1600" dirty="0">
                <a:solidFill>
                  <a:srgbClr val="A42F0F"/>
                </a:solidFill>
                <a:latin typeface="Microsoft Sans Serif"/>
                <a:cs typeface="Microsoft Sans Serif"/>
              </a:rPr>
              <a:t>	</a:t>
            </a:r>
            <a:r>
              <a:rPr sz="1600" dirty="0">
                <a:solidFill>
                  <a:srgbClr val="404040"/>
                </a:solidFill>
                <a:latin typeface="Times New Roman"/>
                <a:cs typeface="Times New Roman"/>
              </a:rPr>
              <a:t>Chronic</a:t>
            </a:r>
            <a:r>
              <a:rPr sz="1600" spc="385" dirty="0">
                <a:solidFill>
                  <a:srgbClr val="404040"/>
                </a:solidFill>
                <a:latin typeface="Times New Roman"/>
                <a:cs typeface="Times New Roman"/>
              </a:rPr>
              <a:t> </a:t>
            </a:r>
            <a:r>
              <a:rPr sz="1600" dirty="0">
                <a:solidFill>
                  <a:srgbClr val="404040"/>
                </a:solidFill>
                <a:latin typeface="Times New Roman"/>
                <a:cs typeface="Times New Roman"/>
              </a:rPr>
              <a:t>immune</a:t>
            </a:r>
            <a:r>
              <a:rPr sz="1600" spc="-50" dirty="0">
                <a:solidFill>
                  <a:srgbClr val="404040"/>
                </a:solidFill>
                <a:latin typeface="Times New Roman"/>
                <a:cs typeface="Times New Roman"/>
              </a:rPr>
              <a:t> </a:t>
            </a:r>
            <a:r>
              <a:rPr sz="1600" dirty="0">
                <a:solidFill>
                  <a:srgbClr val="404040"/>
                </a:solidFill>
                <a:latin typeface="Times New Roman"/>
                <a:cs typeface="Times New Roman"/>
              </a:rPr>
              <a:t>mediated</a:t>
            </a:r>
            <a:r>
              <a:rPr sz="1600" spc="5" dirty="0">
                <a:solidFill>
                  <a:srgbClr val="404040"/>
                </a:solidFill>
                <a:latin typeface="Times New Roman"/>
                <a:cs typeface="Times New Roman"/>
              </a:rPr>
              <a:t> </a:t>
            </a:r>
            <a:r>
              <a:rPr sz="1600" spc="-10" dirty="0">
                <a:solidFill>
                  <a:srgbClr val="404040"/>
                </a:solidFill>
                <a:latin typeface="Times New Roman"/>
                <a:cs typeface="Times New Roman"/>
              </a:rPr>
              <a:t>disorder</a:t>
            </a:r>
            <a:endParaRPr sz="1600" dirty="0">
              <a:latin typeface="Times New Roman"/>
              <a:cs typeface="Times New Roman"/>
            </a:endParaRPr>
          </a:p>
          <a:p>
            <a:pPr>
              <a:lnSpc>
                <a:spcPct val="100000"/>
              </a:lnSpc>
            </a:pPr>
            <a:endParaRPr dirty="0">
              <a:latin typeface="Times New Roman"/>
              <a:cs typeface="Times New Roman"/>
            </a:endParaRPr>
          </a:p>
          <a:p>
            <a:pPr marL="12700">
              <a:spcBef>
                <a:spcPts val="1080"/>
              </a:spcBef>
              <a:tabLst>
                <a:tab pos="356870" algn="l"/>
              </a:tabLst>
            </a:pPr>
            <a:r>
              <a:rPr sz="1600" spc="910" dirty="0">
                <a:solidFill>
                  <a:srgbClr val="A42F0F"/>
                </a:solidFill>
                <a:latin typeface="Microsoft Sans Serif"/>
                <a:cs typeface="Microsoft Sans Serif"/>
              </a:rPr>
              <a:t>🠶</a:t>
            </a:r>
            <a:r>
              <a:rPr sz="1600" dirty="0">
                <a:solidFill>
                  <a:srgbClr val="A42F0F"/>
                </a:solidFill>
                <a:latin typeface="Microsoft Sans Serif"/>
                <a:cs typeface="Microsoft Sans Serif"/>
              </a:rPr>
              <a:t>	</a:t>
            </a:r>
            <a:r>
              <a:rPr sz="1600" spc="-10" dirty="0">
                <a:solidFill>
                  <a:srgbClr val="FF0000"/>
                </a:solidFill>
                <a:latin typeface="Times New Roman"/>
                <a:cs typeface="Times New Roman"/>
              </a:rPr>
              <a:t>Symptoms:</a:t>
            </a:r>
            <a:endParaRPr sz="1600" dirty="0">
              <a:latin typeface="Times New Roman"/>
              <a:cs typeface="Times New Roman"/>
            </a:endParaRPr>
          </a:p>
          <a:p>
            <a:pPr marL="12700">
              <a:spcBef>
                <a:spcPts val="620"/>
              </a:spcBef>
              <a:tabLst>
                <a:tab pos="356870" algn="l"/>
              </a:tabLst>
            </a:pPr>
            <a:r>
              <a:rPr sz="1600" spc="915" dirty="0">
                <a:solidFill>
                  <a:srgbClr val="A42F0F"/>
                </a:solidFill>
                <a:latin typeface="Microsoft Sans Serif"/>
                <a:cs typeface="Microsoft Sans Serif"/>
              </a:rPr>
              <a:t>🠶</a:t>
            </a:r>
            <a:r>
              <a:rPr sz="1600" dirty="0">
                <a:solidFill>
                  <a:srgbClr val="A42F0F"/>
                </a:solidFill>
                <a:latin typeface="Microsoft Sans Serif"/>
                <a:cs typeface="Microsoft Sans Serif"/>
              </a:rPr>
              <a:t>	</a:t>
            </a:r>
            <a:r>
              <a:rPr sz="1600" dirty="0">
                <a:solidFill>
                  <a:srgbClr val="404040"/>
                </a:solidFill>
                <a:latin typeface="Times New Roman"/>
                <a:cs typeface="Times New Roman"/>
              </a:rPr>
              <a:t>Food</a:t>
            </a:r>
            <a:r>
              <a:rPr sz="1600" spc="15" dirty="0">
                <a:solidFill>
                  <a:srgbClr val="404040"/>
                </a:solidFill>
                <a:latin typeface="Times New Roman"/>
                <a:cs typeface="Times New Roman"/>
              </a:rPr>
              <a:t> </a:t>
            </a:r>
            <a:r>
              <a:rPr sz="1600" dirty="0">
                <a:solidFill>
                  <a:srgbClr val="404040"/>
                </a:solidFill>
                <a:latin typeface="Times New Roman"/>
                <a:cs typeface="Times New Roman"/>
              </a:rPr>
              <a:t>impaction</a:t>
            </a:r>
            <a:r>
              <a:rPr sz="1600" spc="-60" dirty="0">
                <a:solidFill>
                  <a:srgbClr val="404040"/>
                </a:solidFill>
                <a:latin typeface="Times New Roman"/>
                <a:cs typeface="Times New Roman"/>
              </a:rPr>
              <a:t> </a:t>
            </a:r>
            <a:r>
              <a:rPr sz="1600" dirty="0">
                <a:solidFill>
                  <a:srgbClr val="404040"/>
                </a:solidFill>
                <a:latin typeface="Times New Roman"/>
                <a:cs typeface="Times New Roman"/>
              </a:rPr>
              <a:t>and</a:t>
            </a:r>
            <a:r>
              <a:rPr sz="1600" spc="-60" dirty="0">
                <a:solidFill>
                  <a:srgbClr val="404040"/>
                </a:solidFill>
                <a:latin typeface="Times New Roman"/>
                <a:cs typeface="Times New Roman"/>
              </a:rPr>
              <a:t> </a:t>
            </a:r>
            <a:r>
              <a:rPr sz="1600" dirty="0">
                <a:solidFill>
                  <a:srgbClr val="404040"/>
                </a:solidFill>
                <a:latin typeface="Times New Roman"/>
                <a:cs typeface="Times New Roman"/>
              </a:rPr>
              <a:t>dysphagia</a:t>
            </a:r>
            <a:r>
              <a:rPr sz="1600" spc="-25" dirty="0">
                <a:solidFill>
                  <a:srgbClr val="404040"/>
                </a:solidFill>
                <a:latin typeface="Times New Roman"/>
                <a:cs typeface="Times New Roman"/>
              </a:rPr>
              <a:t> </a:t>
            </a:r>
            <a:r>
              <a:rPr sz="1600" dirty="0">
                <a:solidFill>
                  <a:srgbClr val="404040"/>
                </a:solidFill>
                <a:latin typeface="Times New Roman"/>
                <a:cs typeface="Times New Roman"/>
              </a:rPr>
              <a:t>in</a:t>
            </a:r>
            <a:r>
              <a:rPr sz="1600" spc="-35" dirty="0">
                <a:solidFill>
                  <a:srgbClr val="404040"/>
                </a:solidFill>
                <a:latin typeface="Times New Roman"/>
                <a:cs typeface="Times New Roman"/>
              </a:rPr>
              <a:t> </a:t>
            </a:r>
            <a:r>
              <a:rPr sz="1600" spc="-10" dirty="0">
                <a:solidFill>
                  <a:srgbClr val="404040"/>
                </a:solidFill>
                <a:latin typeface="Times New Roman"/>
                <a:cs typeface="Times New Roman"/>
              </a:rPr>
              <a:t>adults</a:t>
            </a:r>
            <a:endParaRPr sz="1600" dirty="0">
              <a:latin typeface="Times New Roman"/>
              <a:cs typeface="Times New Roman"/>
            </a:endParaRPr>
          </a:p>
          <a:p>
            <a:pPr marL="12700">
              <a:spcBef>
                <a:spcPts val="630"/>
              </a:spcBef>
              <a:tabLst>
                <a:tab pos="356870" algn="l"/>
              </a:tabLst>
            </a:pPr>
            <a:r>
              <a:rPr sz="1600" spc="910" dirty="0">
                <a:solidFill>
                  <a:srgbClr val="A42F0F"/>
                </a:solidFill>
                <a:latin typeface="Microsoft Sans Serif"/>
                <a:cs typeface="Microsoft Sans Serif"/>
              </a:rPr>
              <a:t>🠶</a:t>
            </a:r>
            <a:r>
              <a:rPr sz="1600" dirty="0">
                <a:solidFill>
                  <a:srgbClr val="A42F0F"/>
                </a:solidFill>
                <a:latin typeface="Microsoft Sans Serif"/>
                <a:cs typeface="Microsoft Sans Serif"/>
              </a:rPr>
              <a:t>	</a:t>
            </a:r>
            <a:r>
              <a:rPr sz="1600" dirty="0">
                <a:solidFill>
                  <a:srgbClr val="404040"/>
                </a:solidFill>
                <a:latin typeface="Times New Roman"/>
                <a:cs typeface="Times New Roman"/>
              </a:rPr>
              <a:t>Feeding</a:t>
            </a:r>
            <a:r>
              <a:rPr sz="1600" spc="-10" dirty="0">
                <a:solidFill>
                  <a:srgbClr val="404040"/>
                </a:solidFill>
                <a:latin typeface="Times New Roman"/>
                <a:cs typeface="Times New Roman"/>
              </a:rPr>
              <a:t> </a:t>
            </a:r>
            <a:r>
              <a:rPr sz="1600" dirty="0">
                <a:solidFill>
                  <a:srgbClr val="404040"/>
                </a:solidFill>
                <a:latin typeface="Times New Roman"/>
                <a:cs typeface="Times New Roman"/>
              </a:rPr>
              <a:t>intolerance</a:t>
            </a:r>
            <a:r>
              <a:rPr sz="1600" spc="-30" dirty="0">
                <a:solidFill>
                  <a:srgbClr val="404040"/>
                </a:solidFill>
                <a:latin typeface="Times New Roman"/>
                <a:cs typeface="Times New Roman"/>
              </a:rPr>
              <a:t> </a:t>
            </a:r>
            <a:r>
              <a:rPr sz="1600" dirty="0">
                <a:solidFill>
                  <a:srgbClr val="404040"/>
                </a:solidFill>
                <a:latin typeface="Times New Roman"/>
                <a:cs typeface="Times New Roman"/>
              </a:rPr>
              <a:t>or</a:t>
            </a:r>
            <a:r>
              <a:rPr sz="1600" spc="-20" dirty="0">
                <a:solidFill>
                  <a:srgbClr val="404040"/>
                </a:solidFill>
                <a:latin typeface="Times New Roman"/>
                <a:cs typeface="Times New Roman"/>
              </a:rPr>
              <a:t> </a:t>
            </a:r>
            <a:r>
              <a:rPr sz="1600" spc="-15" dirty="0">
                <a:solidFill>
                  <a:srgbClr val="404040"/>
                </a:solidFill>
                <a:latin typeface="Times New Roman"/>
                <a:cs typeface="Times New Roman"/>
              </a:rPr>
              <a:t>GERD-</a:t>
            </a:r>
            <a:r>
              <a:rPr sz="1600" dirty="0">
                <a:solidFill>
                  <a:srgbClr val="404040"/>
                </a:solidFill>
                <a:latin typeface="Times New Roman"/>
                <a:cs typeface="Times New Roman"/>
              </a:rPr>
              <a:t>like</a:t>
            </a:r>
            <a:r>
              <a:rPr sz="1600" spc="-5" dirty="0">
                <a:solidFill>
                  <a:srgbClr val="404040"/>
                </a:solidFill>
                <a:latin typeface="Times New Roman"/>
                <a:cs typeface="Times New Roman"/>
              </a:rPr>
              <a:t> </a:t>
            </a:r>
            <a:r>
              <a:rPr sz="1600" dirty="0">
                <a:solidFill>
                  <a:srgbClr val="404040"/>
                </a:solidFill>
                <a:latin typeface="Times New Roman"/>
                <a:cs typeface="Times New Roman"/>
              </a:rPr>
              <a:t>symptoms</a:t>
            </a:r>
            <a:r>
              <a:rPr sz="1600" spc="-20" dirty="0">
                <a:solidFill>
                  <a:srgbClr val="404040"/>
                </a:solidFill>
                <a:latin typeface="Times New Roman"/>
                <a:cs typeface="Times New Roman"/>
              </a:rPr>
              <a:t> </a:t>
            </a:r>
            <a:r>
              <a:rPr sz="1600" dirty="0">
                <a:solidFill>
                  <a:srgbClr val="404040"/>
                </a:solidFill>
                <a:latin typeface="Times New Roman"/>
                <a:cs typeface="Times New Roman"/>
              </a:rPr>
              <a:t>in</a:t>
            </a:r>
            <a:r>
              <a:rPr sz="1600" spc="-25" dirty="0">
                <a:solidFill>
                  <a:srgbClr val="404040"/>
                </a:solidFill>
                <a:latin typeface="Times New Roman"/>
                <a:cs typeface="Times New Roman"/>
              </a:rPr>
              <a:t> </a:t>
            </a:r>
            <a:r>
              <a:rPr sz="1600" spc="-10" dirty="0">
                <a:solidFill>
                  <a:srgbClr val="404040"/>
                </a:solidFill>
                <a:latin typeface="Times New Roman"/>
                <a:cs typeface="Times New Roman"/>
              </a:rPr>
              <a:t>children</a:t>
            </a:r>
            <a:endParaRPr sz="1600" dirty="0">
              <a:latin typeface="Times New Roman"/>
              <a:cs typeface="Times New Roman"/>
            </a:endParaRPr>
          </a:p>
          <a:p>
            <a:pPr>
              <a:lnSpc>
                <a:spcPct val="100000"/>
              </a:lnSpc>
            </a:pPr>
            <a:endParaRPr dirty="0">
              <a:latin typeface="Times New Roman"/>
              <a:cs typeface="Times New Roman"/>
            </a:endParaRPr>
          </a:p>
          <a:p>
            <a:pPr marL="12700">
              <a:spcBef>
                <a:spcPts val="1075"/>
              </a:spcBef>
              <a:tabLst>
                <a:tab pos="356870" algn="l"/>
              </a:tabLst>
            </a:pPr>
            <a:r>
              <a:rPr sz="1600" spc="910" dirty="0">
                <a:solidFill>
                  <a:srgbClr val="A42F0F"/>
                </a:solidFill>
                <a:latin typeface="Microsoft Sans Serif"/>
                <a:cs typeface="Microsoft Sans Serif"/>
              </a:rPr>
              <a:t>🠶</a:t>
            </a:r>
            <a:r>
              <a:rPr sz="1600" dirty="0">
                <a:solidFill>
                  <a:srgbClr val="A42F0F"/>
                </a:solidFill>
                <a:latin typeface="Microsoft Sans Serif"/>
                <a:cs typeface="Microsoft Sans Serif"/>
              </a:rPr>
              <a:t>	</a:t>
            </a:r>
            <a:r>
              <a:rPr sz="1600" spc="-10" dirty="0">
                <a:solidFill>
                  <a:srgbClr val="FF0000"/>
                </a:solidFill>
                <a:latin typeface="Times New Roman"/>
                <a:cs typeface="Times New Roman"/>
              </a:rPr>
              <a:t>Endoscopy</a:t>
            </a:r>
            <a:r>
              <a:rPr sz="1600" spc="-10" dirty="0">
                <a:solidFill>
                  <a:srgbClr val="404040"/>
                </a:solidFill>
                <a:latin typeface="Times New Roman"/>
                <a:cs typeface="Times New Roman"/>
              </a:rPr>
              <a:t>:</a:t>
            </a:r>
            <a:endParaRPr sz="1600" dirty="0">
              <a:latin typeface="Times New Roman"/>
              <a:cs typeface="Times New Roman"/>
            </a:endParaRPr>
          </a:p>
          <a:p>
            <a:pPr marL="12700">
              <a:spcBef>
                <a:spcPts val="625"/>
              </a:spcBef>
              <a:tabLst>
                <a:tab pos="356870" algn="l"/>
              </a:tabLst>
            </a:pPr>
            <a:r>
              <a:rPr sz="1600" spc="915" dirty="0">
                <a:solidFill>
                  <a:srgbClr val="A42F0F"/>
                </a:solidFill>
                <a:latin typeface="Microsoft Sans Serif"/>
                <a:cs typeface="Microsoft Sans Serif"/>
              </a:rPr>
              <a:t>🠶</a:t>
            </a:r>
            <a:r>
              <a:rPr sz="1600" dirty="0">
                <a:solidFill>
                  <a:srgbClr val="A42F0F"/>
                </a:solidFill>
                <a:latin typeface="Microsoft Sans Serif"/>
                <a:cs typeface="Microsoft Sans Serif"/>
              </a:rPr>
              <a:t>	</a:t>
            </a:r>
            <a:r>
              <a:rPr sz="1600" dirty="0">
                <a:solidFill>
                  <a:srgbClr val="404040"/>
                </a:solidFill>
                <a:latin typeface="Times New Roman"/>
                <a:cs typeface="Times New Roman"/>
              </a:rPr>
              <a:t>Rings</a:t>
            </a:r>
            <a:r>
              <a:rPr sz="1600" spc="-35" dirty="0">
                <a:solidFill>
                  <a:srgbClr val="404040"/>
                </a:solidFill>
                <a:latin typeface="Times New Roman"/>
                <a:cs typeface="Times New Roman"/>
              </a:rPr>
              <a:t> </a:t>
            </a:r>
            <a:r>
              <a:rPr sz="1600" dirty="0">
                <a:solidFill>
                  <a:srgbClr val="404040"/>
                </a:solidFill>
                <a:latin typeface="Times New Roman"/>
                <a:cs typeface="Times New Roman"/>
              </a:rPr>
              <a:t>in</a:t>
            </a:r>
            <a:r>
              <a:rPr sz="1600" spc="5" dirty="0">
                <a:solidFill>
                  <a:srgbClr val="404040"/>
                </a:solidFill>
                <a:latin typeface="Times New Roman"/>
                <a:cs typeface="Times New Roman"/>
              </a:rPr>
              <a:t> </a:t>
            </a:r>
            <a:r>
              <a:rPr sz="1600" dirty="0">
                <a:solidFill>
                  <a:srgbClr val="404040"/>
                </a:solidFill>
                <a:latin typeface="Times New Roman"/>
                <a:cs typeface="Times New Roman"/>
              </a:rPr>
              <a:t>the upper</a:t>
            </a:r>
            <a:r>
              <a:rPr sz="1600" spc="-35" dirty="0">
                <a:solidFill>
                  <a:srgbClr val="404040"/>
                </a:solidFill>
                <a:latin typeface="Times New Roman"/>
                <a:cs typeface="Times New Roman"/>
              </a:rPr>
              <a:t> </a:t>
            </a:r>
            <a:r>
              <a:rPr sz="1600" dirty="0">
                <a:solidFill>
                  <a:srgbClr val="404040"/>
                </a:solidFill>
                <a:latin typeface="Times New Roman"/>
                <a:cs typeface="Times New Roman"/>
              </a:rPr>
              <a:t>and</a:t>
            </a:r>
            <a:r>
              <a:rPr sz="1600" spc="-20" dirty="0">
                <a:solidFill>
                  <a:srgbClr val="404040"/>
                </a:solidFill>
                <a:latin typeface="Times New Roman"/>
                <a:cs typeface="Times New Roman"/>
              </a:rPr>
              <a:t> </a:t>
            </a:r>
            <a:r>
              <a:rPr sz="1600" dirty="0">
                <a:solidFill>
                  <a:srgbClr val="404040"/>
                </a:solidFill>
                <a:latin typeface="Times New Roman"/>
                <a:cs typeface="Times New Roman"/>
              </a:rPr>
              <a:t>mid</a:t>
            </a:r>
            <a:r>
              <a:rPr sz="1600" spc="5" dirty="0">
                <a:solidFill>
                  <a:srgbClr val="404040"/>
                </a:solidFill>
                <a:latin typeface="Times New Roman"/>
                <a:cs typeface="Times New Roman"/>
              </a:rPr>
              <a:t> </a:t>
            </a:r>
            <a:r>
              <a:rPr sz="1600" spc="-10" dirty="0">
                <a:solidFill>
                  <a:srgbClr val="404040"/>
                </a:solidFill>
                <a:latin typeface="Times New Roman"/>
                <a:cs typeface="Times New Roman"/>
              </a:rPr>
              <a:t>esophagus.</a:t>
            </a:r>
            <a:endParaRPr sz="1600" dirty="0">
              <a:latin typeface="Times New Roman"/>
              <a:cs typeface="Times New Roman"/>
            </a:endParaRPr>
          </a:p>
          <a:p>
            <a:pPr>
              <a:lnSpc>
                <a:spcPct val="100000"/>
              </a:lnSpc>
            </a:pPr>
            <a:endParaRPr dirty="0">
              <a:latin typeface="Times New Roman"/>
              <a:cs typeface="Times New Roman"/>
            </a:endParaRPr>
          </a:p>
          <a:p>
            <a:pPr marL="12700">
              <a:spcBef>
                <a:spcPts val="1075"/>
              </a:spcBef>
              <a:tabLst>
                <a:tab pos="356870" algn="l"/>
              </a:tabLst>
            </a:pPr>
            <a:r>
              <a:rPr sz="1600" spc="915" dirty="0">
                <a:solidFill>
                  <a:srgbClr val="A42F0F"/>
                </a:solidFill>
                <a:latin typeface="Microsoft Sans Serif"/>
                <a:cs typeface="Microsoft Sans Serif"/>
              </a:rPr>
              <a:t>🠶</a:t>
            </a:r>
            <a:r>
              <a:rPr sz="1600" dirty="0">
                <a:solidFill>
                  <a:srgbClr val="A42F0F"/>
                </a:solidFill>
                <a:latin typeface="Microsoft Sans Serif"/>
                <a:cs typeface="Microsoft Sans Serif"/>
              </a:rPr>
              <a:t>	</a:t>
            </a:r>
            <a:r>
              <a:rPr sz="1600" spc="-10" dirty="0">
                <a:solidFill>
                  <a:srgbClr val="FF0000"/>
                </a:solidFill>
                <a:latin typeface="Times New Roman"/>
                <a:cs typeface="Times New Roman"/>
              </a:rPr>
              <a:t>Microscopic:</a:t>
            </a:r>
            <a:endParaRPr sz="1600" dirty="0">
              <a:latin typeface="Times New Roman"/>
              <a:cs typeface="Times New Roman"/>
            </a:endParaRPr>
          </a:p>
          <a:p>
            <a:pPr marL="12700">
              <a:spcBef>
                <a:spcPts val="625"/>
              </a:spcBef>
              <a:tabLst>
                <a:tab pos="356870" algn="l"/>
              </a:tabLst>
            </a:pPr>
            <a:r>
              <a:rPr sz="1600" spc="910" dirty="0">
                <a:solidFill>
                  <a:srgbClr val="A42F0F"/>
                </a:solidFill>
                <a:latin typeface="Microsoft Sans Serif"/>
                <a:cs typeface="Microsoft Sans Serif"/>
              </a:rPr>
              <a:t>🠶</a:t>
            </a:r>
            <a:r>
              <a:rPr sz="1600" dirty="0">
                <a:solidFill>
                  <a:srgbClr val="A42F0F"/>
                </a:solidFill>
                <a:latin typeface="Microsoft Sans Serif"/>
                <a:cs typeface="Microsoft Sans Serif"/>
              </a:rPr>
              <a:t>	</a:t>
            </a:r>
            <a:r>
              <a:rPr sz="1600" dirty="0">
                <a:solidFill>
                  <a:srgbClr val="404040"/>
                </a:solidFill>
                <a:latin typeface="Times New Roman"/>
                <a:cs typeface="Times New Roman"/>
              </a:rPr>
              <a:t>Numerous</a:t>
            </a:r>
            <a:r>
              <a:rPr sz="1600" spc="-35" dirty="0">
                <a:solidFill>
                  <a:srgbClr val="404040"/>
                </a:solidFill>
                <a:latin typeface="Times New Roman"/>
                <a:cs typeface="Times New Roman"/>
              </a:rPr>
              <a:t> </a:t>
            </a:r>
            <a:r>
              <a:rPr sz="1600" dirty="0">
                <a:solidFill>
                  <a:srgbClr val="404040"/>
                </a:solidFill>
                <a:latin typeface="Times New Roman"/>
                <a:cs typeface="Times New Roman"/>
              </a:rPr>
              <a:t>eosinophils</a:t>
            </a:r>
            <a:r>
              <a:rPr sz="1600" spc="-50" dirty="0">
                <a:solidFill>
                  <a:srgbClr val="404040"/>
                </a:solidFill>
                <a:latin typeface="Times New Roman"/>
                <a:cs typeface="Times New Roman"/>
              </a:rPr>
              <a:t> </a:t>
            </a:r>
            <a:r>
              <a:rPr sz="1600" dirty="0">
                <a:solidFill>
                  <a:srgbClr val="404040"/>
                </a:solidFill>
                <a:latin typeface="Times New Roman"/>
                <a:cs typeface="Times New Roman"/>
              </a:rPr>
              <a:t>w/n</a:t>
            </a:r>
            <a:r>
              <a:rPr sz="1600" spc="-5" dirty="0">
                <a:solidFill>
                  <a:srgbClr val="404040"/>
                </a:solidFill>
                <a:latin typeface="Times New Roman"/>
                <a:cs typeface="Times New Roman"/>
              </a:rPr>
              <a:t> </a:t>
            </a:r>
            <a:r>
              <a:rPr sz="1600" spc="-10" dirty="0">
                <a:solidFill>
                  <a:srgbClr val="404040"/>
                </a:solidFill>
                <a:latin typeface="Times New Roman"/>
                <a:cs typeface="Times New Roman"/>
              </a:rPr>
              <a:t>epithelium</a:t>
            </a:r>
            <a:endParaRPr sz="1600" dirty="0">
              <a:latin typeface="Times New Roman"/>
              <a:cs typeface="Times New Roman"/>
            </a:endParaRPr>
          </a:p>
          <a:p>
            <a:pPr marL="12700">
              <a:spcBef>
                <a:spcPts val="600"/>
              </a:spcBef>
              <a:tabLst>
                <a:tab pos="356870" algn="l"/>
              </a:tabLst>
            </a:pPr>
            <a:r>
              <a:rPr sz="1600" spc="910" dirty="0">
                <a:solidFill>
                  <a:srgbClr val="A42F0F"/>
                </a:solidFill>
                <a:latin typeface="Microsoft Sans Serif"/>
                <a:cs typeface="Microsoft Sans Serif"/>
              </a:rPr>
              <a:t>🠶</a:t>
            </a:r>
            <a:r>
              <a:rPr sz="1600" dirty="0">
                <a:solidFill>
                  <a:srgbClr val="A42F0F"/>
                </a:solidFill>
                <a:latin typeface="Microsoft Sans Serif"/>
                <a:cs typeface="Microsoft Sans Serif"/>
              </a:rPr>
              <a:t>	</a:t>
            </a:r>
            <a:r>
              <a:rPr sz="1600" dirty="0">
                <a:solidFill>
                  <a:srgbClr val="404040"/>
                </a:solidFill>
                <a:latin typeface="Times New Roman"/>
                <a:cs typeface="Times New Roman"/>
              </a:rPr>
              <a:t>Far from</a:t>
            </a:r>
            <a:r>
              <a:rPr sz="1600" spc="20" dirty="0">
                <a:solidFill>
                  <a:srgbClr val="404040"/>
                </a:solidFill>
                <a:latin typeface="Times New Roman"/>
                <a:cs typeface="Times New Roman"/>
              </a:rPr>
              <a:t> </a:t>
            </a:r>
            <a:r>
              <a:rPr sz="1600" dirty="0">
                <a:solidFill>
                  <a:srgbClr val="404040"/>
                </a:solidFill>
                <a:latin typeface="Times New Roman"/>
                <a:cs typeface="Times New Roman"/>
              </a:rPr>
              <a:t>the</a:t>
            </a:r>
            <a:r>
              <a:rPr sz="1600" spc="-35" dirty="0">
                <a:solidFill>
                  <a:srgbClr val="404040"/>
                </a:solidFill>
                <a:latin typeface="Times New Roman"/>
                <a:cs typeface="Times New Roman"/>
              </a:rPr>
              <a:t> </a:t>
            </a:r>
            <a:r>
              <a:rPr sz="1600" spc="-20" dirty="0">
                <a:solidFill>
                  <a:srgbClr val="404040"/>
                </a:solidFill>
                <a:latin typeface="Times New Roman"/>
                <a:cs typeface="Times New Roman"/>
              </a:rPr>
              <a:t>GEJ.</a:t>
            </a:r>
            <a:endParaRPr sz="1600" dirty="0">
              <a:latin typeface="Times New Roman"/>
              <a:cs typeface="Times New Roman"/>
            </a:endParaRPr>
          </a:p>
        </p:txBody>
      </p:sp>
    </p:spTree>
    <p:extLst>
      <p:ext uri="{BB962C8B-B14F-4D97-AF65-F5344CB8AC3E}">
        <p14:creationId xmlns:p14="http://schemas.microsoft.com/office/powerpoint/2010/main" val="2795558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00800" y="1219200"/>
            <a:ext cx="4038600" cy="4459224"/>
          </a:xfrm>
          <a:prstGeom prst="rect">
            <a:avLst/>
          </a:prstGeom>
        </p:spPr>
      </p:pic>
      <p:pic>
        <p:nvPicPr>
          <p:cNvPr id="3" name="object 3"/>
          <p:cNvPicPr/>
          <p:nvPr/>
        </p:nvPicPr>
        <p:blipFill>
          <a:blip r:embed="rId3" cstate="print"/>
          <a:stretch>
            <a:fillRect/>
          </a:stretch>
        </p:blipFill>
        <p:spPr>
          <a:xfrm>
            <a:off x="1905000" y="1219200"/>
            <a:ext cx="4267200" cy="4459224"/>
          </a:xfrm>
          <a:prstGeom prst="rect">
            <a:avLst/>
          </a:prstGeom>
        </p:spPr>
      </p:pic>
      <p:sp>
        <p:nvSpPr>
          <p:cNvPr id="4" name="object 4"/>
          <p:cNvSpPr txBox="1"/>
          <p:nvPr/>
        </p:nvSpPr>
        <p:spPr>
          <a:xfrm>
            <a:off x="7165595" y="6127192"/>
            <a:ext cx="2511425" cy="182101"/>
          </a:xfrm>
          <a:prstGeom prst="rect">
            <a:avLst/>
          </a:prstGeom>
        </p:spPr>
        <p:txBody>
          <a:bodyPr vert="horz" wrap="square" lIns="0" tIns="12700" rIns="0" bIns="0" rtlCol="0">
            <a:spAutoFit/>
          </a:bodyPr>
          <a:lstStyle/>
          <a:p>
            <a:pPr marL="12700">
              <a:spcBef>
                <a:spcPts val="100"/>
              </a:spcBef>
            </a:pPr>
            <a:r>
              <a:rPr sz="1100" spc="-35" dirty="0">
                <a:latin typeface="Verdana"/>
                <a:cs typeface="Verdana"/>
              </a:rPr>
              <a:t>Robbins</a:t>
            </a:r>
            <a:r>
              <a:rPr sz="1100" spc="-55" dirty="0">
                <a:latin typeface="Verdana"/>
                <a:cs typeface="Verdana"/>
              </a:rPr>
              <a:t> </a:t>
            </a:r>
            <a:r>
              <a:rPr sz="1100" spc="-35" dirty="0">
                <a:latin typeface="Verdana"/>
                <a:cs typeface="Verdana"/>
              </a:rPr>
              <a:t>Basic</a:t>
            </a:r>
            <a:r>
              <a:rPr sz="1100" spc="-50" dirty="0">
                <a:latin typeface="Verdana"/>
                <a:cs typeface="Verdana"/>
              </a:rPr>
              <a:t> </a:t>
            </a:r>
            <a:r>
              <a:rPr sz="1100" dirty="0">
                <a:latin typeface="Verdana"/>
                <a:cs typeface="Verdana"/>
              </a:rPr>
              <a:t>Pathology</a:t>
            </a:r>
            <a:r>
              <a:rPr sz="1100" spc="-60" dirty="0">
                <a:latin typeface="Verdana"/>
                <a:cs typeface="Verdana"/>
              </a:rPr>
              <a:t> </a:t>
            </a:r>
            <a:r>
              <a:rPr sz="1100" spc="-75" dirty="0">
                <a:latin typeface="Verdana"/>
                <a:cs typeface="Verdana"/>
              </a:rPr>
              <a:t>10th </a:t>
            </a:r>
            <a:r>
              <a:rPr sz="1100" spc="-10" dirty="0">
                <a:latin typeface="Verdana"/>
                <a:cs typeface="Verdana"/>
              </a:rPr>
              <a:t>edition</a:t>
            </a:r>
            <a:endParaRPr sz="1100">
              <a:latin typeface="Verdana"/>
              <a:cs typeface="Verdana"/>
            </a:endParaRPr>
          </a:p>
        </p:txBody>
      </p:sp>
    </p:spTree>
    <p:extLst>
      <p:ext uri="{BB962C8B-B14F-4D97-AF65-F5344CB8AC3E}">
        <p14:creationId xmlns:p14="http://schemas.microsoft.com/office/powerpoint/2010/main" val="3007115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9801" y="1371601"/>
            <a:ext cx="7695564" cy="3038524"/>
          </a:xfrm>
          <a:prstGeom prst="rect">
            <a:avLst/>
          </a:prstGeom>
        </p:spPr>
        <p:txBody>
          <a:bodyPr vert="horz" wrap="square" lIns="0" tIns="49530" rIns="0" bIns="0" rtlCol="0">
            <a:spAutoFit/>
          </a:bodyPr>
          <a:lstStyle/>
          <a:p>
            <a:pPr marL="356870" marR="430530" indent="-344805">
              <a:lnSpc>
                <a:spcPct val="90000"/>
              </a:lnSpc>
              <a:spcBef>
                <a:spcPts val="390"/>
              </a:spcBef>
            </a:pPr>
            <a:r>
              <a:rPr sz="2400" spc="1430" dirty="0">
                <a:solidFill>
                  <a:srgbClr val="A42F0F"/>
                </a:solidFill>
                <a:latin typeface="Microsoft Sans Serif"/>
                <a:cs typeface="Microsoft Sans Serif"/>
              </a:rPr>
              <a:t>🠶</a:t>
            </a:r>
            <a:r>
              <a:rPr sz="2400" spc="-80" dirty="0">
                <a:solidFill>
                  <a:srgbClr val="A42F0F"/>
                </a:solidFill>
                <a:latin typeface="Microsoft Sans Serif"/>
                <a:cs typeface="Microsoft Sans Serif"/>
              </a:rPr>
              <a:t> </a:t>
            </a:r>
            <a:r>
              <a:rPr lang="en-US" sz="2400" spc="-80" dirty="0">
                <a:solidFill>
                  <a:srgbClr val="A42F0F"/>
                </a:solidFill>
                <a:latin typeface="Microsoft Sans Serif"/>
                <a:cs typeface="Microsoft Sans Serif"/>
              </a:rPr>
              <a:t> </a:t>
            </a:r>
            <a:r>
              <a:rPr sz="2400" dirty="0">
                <a:solidFill>
                  <a:srgbClr val="404040"/>
                </a:solidFill>
                <a:latin typeface="Times New Roman"/>
                <a:cs typeface="Times New Roman"/>
              </a:rPr>
              <a:t>Most patients</a:t>
            </a:r>
            <a:r>
              <a:rPr sz="2400" spc="-20" dirty="0">
                <a:solidFill>
                  <a:srgbClr val="404040"/>
                </a:solidFill>
                <a:latin typeface="Times New Roman"/>
                <a:cs typeface="Times New Roman"/>
              </a:rPr>
              <a:t> </a:t>
            </a:r>
            <a:r>
              <a:rPr sz="2400" dirty="0">
                <a:solidFill>
                  <a:srgbClr val="404040"/>
                </a:solidFill>
                <a:latin typeface="Times New Roman"/>
                <a:cs typeface="Times New Roman"/>
              </a:rPr>
              <a:t>are:</a:t>
            </a:r>
            <a:r>
              <a:rPr sz="2400" spc="20" dirty="0">
                <a:solidFill>
                  <a:srgbClr val="404040"/>
                </a:solidFill>
                <a:latin typeface="Times New Roman"/>
                <a:cs typeface="Times New Roman"/>
              </a:rPr>
              <a:t> </a:t>
            </a:r>
            <a:r>
              <a:rPr sz="2400" dirty="0">
                <a:solidFill>
                  <a:srgbClr val="404040"/>
                </a:solidFill>
                <a:latin typeface="Times New Roman"/>
                <a:cs typeface="Times New Roman"/>
              </a:rPr>
              <a:t>atopic</a:t>
            </a:r>
            <a:r>
              <a:rPr sz="2400" spc="-35" dirty="0">
                <a:solidFill>
                  <a:srgbClr val="404040"/>
                </a:solidFill>
                <a:latin typeface="Times New Roman"/>
                <a:cs typeface="Times New Roman"/>
              </a:rPr>
              <a:t> </a:t>
            </a:r>
            <a:r>
              <a:rPr sz="2400" dirty="0">
                <a:solidFill>
                  <a:srgbClr val="404040"/>
                </a:solidFill>
                <a:latin typeface="Times New Roman"/>
                <a:cs typeface="Times New Roman"/>
              </a:rPr>
              <a:t>(atopic</a:t>
            </a:r>
            <a:r>
              <a:rPr sz="2400" spc="-20" dirty="0">
                <a:solidFill>
                  <a:srgbClr val="404040"/>
                </a:solidFill>
                <a:latin typeface="Times New Roman"/>
                <a:cs typeface="Times New Roman"/>
              </a:rPr>
              <a:t> </a:t>
            </a:r>
            <a:r>
              <a:rPr sz="2400" spc="-10" dirty="0">
                <a:solidFill>
                  <a:srgbClr val="404040"/>
                </a:solidFill>
                <a:latin typeface="Times New Roman"/>
                <a:cs typeface="Times New Roman"/>
              </a:rPr>
              <a:t>dermatitis, </a:t>
            </a:r>
            <a:r>
              <a:rPr sz="2400" dirty="0">
                <a:solidFill>
                  <a:srgbClr val="404040"/>
                </a:solidFill>
                <a:latin typeface="Times New Roman"/>
                <a:cs typeface="Times New Roman"/>
              </a:rPr>
              <a:t>allergic</a:t>
            </a:r>
            <a:r>
              <a:rPr sz="2400" spc="-5" dirty="0">
                <a:solidFill>
                  <a:srgbClr val="404040"/>
                </a:solidFill>
                <a:latin typeface="Times New Roman"/>
                <a:cs typeface="Times New Roman"/>
              </a:rPr>
              <a:t> </a:t>
            </a:r>
            <a:r>
              <a:rPr sz="2400" dirty="0">
                <a:solidFill>
                  <a:srgbClr val="404040"/>
                </a:solidFill>
                <a:latin typeface="Times New Roman"/>
                <a:cs typeface="Times New Roman"/>
              </a:rPr>
              <a:t>rhinitis,</a:t>
            </a:r>
            <a:r>
              <a:rPr sz="2400" spc="-40" dirty="0">
                <a:solidFill>
                  <a:srgbClr val="404040"/>
                </a:solidFill>
                <a:latin typeface="Times New Roman"/>
                <a:cs typeface="Times New Roman"/>
              </a:rPr>
              <a:t> </a:t>
            </a:r>
            <a:r>
              <a:rPr sz="2400" dirty="0">
                <a:solidFill>
                  <a:srgbClr val="404040"/>
                </a:solidFill>
                <a:latin typeface="Times New Roman"/>
                <a:cs typeface="Times New Roman"/>
              </a:rPr>
              <a:t>asthma)</a:t>
            </a:r>
            <a:r>
              <a:rPr sz="2400" spc="-25" dirty="0">
                <a:solidFill>
                  <a:srgbClr val="404040"/>
                </a:solidFill>
                <a:latin typeface="Times New Roman"/>
                <a:cs typeface="Times New Roman"/>
              </a:rPr>
              <a:t> </a:t>
            </a:r>
            <a:r>
              <a:rPr sz="2400" dirty="0">
                <a:solidFill>
                  <a:srgbClr val="404040"/>
                </a:solidFill>
                <a:latin typeface="Times New Roman"/>
                <a:cs typeface="Times New Roman"/>
              </a:rPr>
              <a:t>or</a:t>
            </a:r>
            <a:r>
              <a:rPr sz="2400" spc="-20" dirty="0">
                <a:solidFill>
                  <a:srgbClr val="404040"/>
                </a:solidFill>
                <a:latin typeface="Times New Roman"/>
                <a:cs typeface="Times New Roman"/>
              </a:rPr>
              <a:t> </a:t>
            </a:r>
            <a:r>
              <a:rPr sz="2400" dirty="0">
                <a:solidFill>
                  <a:srgbClr val="404040"/>
                </a:solidFill>
                <a:latin typeface="Times New Roman"/>
                <a:cs typeface="Times New Roman"/>
              </a:rPr>
              <a:t>modest</a:t>
            </a:r>
            <a:r>
              <a:rPr sz="2400" spc="-25" dirty="0">
                <a:solidFill>
                  <a:srgbClr val="404040"/>
                </a:solidFill>
                <a:latin typeface="Times New Roman"/>
                <a:cs typeface="Times New Roman"/>
              </a:rPr>
              <a:t> </a:t>
            </a:r>
            <a:r>
              <a:rPr sz="2400" spc="-10" dirty="0">
                <a:solidFill>
                  <a:srgbClr val="404040"/>
                </a:solidFill>
                <a:latin typeface="Times New Roman"/>
                <a:cs typeface="Times New Roman"/>
              </a:rPr>
              <a:t>peripheral eosinophilia.</a:t>
            </a:r>
            <a:endParaRPr sz="2400" dirty="0">
              <a:latin typeface="Times New Roman"/>
              <a:cs typeface="Times New Roman"/>
            </a:endParaRPr>
          </a:p>
          <a:p>
            <a:pPr>
              <a:spcBef>
                <a:spcPts val="10"/>
              </a:spcBef>
            </a:pPr>
            <a:endParaRPr sz="3750" dirty="0">
              <a:latin typeface="Times New Roman"/>
              <a:cs typeface="Times New Roman"/>
            </a:endParaRPr>
          </a:p>
          <a:p>
            <a:pPr marL="12700"/>
            <a:r>
              <a:rPr sz="2400" spc="1430" dirty="0">
                <a:solidFill>
                  <a:srgbClr val="A42F0F"/>
                </a:solidFill>
                <a:latin typeface="Microsoft Sans Serif"/>
                <a:cs typeface="Microsoft Sans Serif"/>
              </a:rPr>
              <a:t>🠶</a:t>
            </a:r>
            <a:r>
              <a:rPr sz="2400" spc="-65" dirty="0">
                <a:solidFill>
                  <a:srgbClr val="A42F0F"/>
                </a:solidFill>
                <a:latin typeface="Microsoft Sans Serif"/>
                <a:cs typeface="Microsoft Sans Serif"/>
              </a:rPr>
              <a:t> </a:t>
            </a:r>
            <a:r>
              <a:rPr lang="en-US" sz="2400" spc="-65" dirty="0">
                <a:solidFill>
                  <a:srgbClr val="A42F0F"/>
                </a:solidFill>
                <a:latin typeface="Microsoft Sans Serif"/>
                <a:cs typeface="Microsoft Sans Serif"/>
              </a:rPr>
              <a:t> </a:t>
            </a:r>
            <a:r>
              <a:rPr sz="2400" spc="-25" dirty="0">
                <a:solidFill>
                  <a:srgbClr val="404040"/>
                </a:solidFill>
                <a:latin typeface="Times New Roman"/>
                <a:cs typeface="Times New Roman"/>
              </a:rPr>
              <a:t>T</a:t>
            </a:r>
            <a:r>
              <a:rPr lang="en-US" sz="2400" spc="-25" dirty="0">
                <a:solidFill>
                  <a:srgbClr val="404040"/>
                </a:solidFill>
                <a:latin typeface="Times New Roman"/>
                <a:cs typeface="Times New Roman"/>
              </a:rPr>
              <a:t>reatment</a:t>
            </a:r>
            <a:r>
              <a:rPr sz="2400" spc="-25" dirty="0">
                <a:solidFill>
                  <a:srgbClr val="404040"/>
                </a:solidFill>
                <a:latin typeface="Times New Roman"/>
                <a:cs typeface="Times New Roman"/>
              </a:rPr>
              <a:t>:</a:t>
            </a:r>
            <a:endParaRPr sz="2400" dirty="0">
              <a:latin typeface="Times New Roman"/>
              <a:cs typeface="Times New Roman"/>
            </a:endParaRPr>
          </a:p>
          <a:p>
            <a:pPr marL="12700">
              <a:spcBef>
                <a:spcPts val="700"/>
              </a:spcBef>
              <a:tabLst>
                <a:tab pos="1422400" algn="l"/>
              </a:tabLst>
            </a:pPr>
            <a:r>
              <a:rPr sz="2400" spc="1430" dirty="0">
                <a:solidFill>
                  <a:srgbClr val="A42F0F"/>
                </a:solidFill>
                <a:latin typeface="Microsoft Sans Serif"/>
                <a:cs typeface="Microsoft Sans Serif"/>
              </a:rPr>
              <a:t>🠶</a:t>
            </a:r>
            <a:r>
              <a:rPr sz="2400" spc="-70" dirty="0">
                <a:solidFill>
                  <a:srgbClr val="A42F0F"/>
                </a:solidFill>
                <a:latin typeface="Microsoft Sans Serif"/>
                <a:cs typeface="Microsoft Sans Serif"/>
              </a:rPr>
              <a:t> </a:t>
            </a:r>
            <a:r>
              <a:rPr sz="2400" spc="-10" dirty="0">
                <a:solidFill>
                  <a:srgbClr val="404040"/>
                </a:solidFill>
                <a:latin typeface="Times New Roman"/>
                <a:cs typeface="Times New Roman"/>
              </a:rPr>
              <a:t>Dietary</a:t>
            </a:r>
            <a:r>
              <a:rPr sz="2400" dirty="0">
                <a:solidFill>
                  <a:srgbClr val="404040"/>
                </a:solidFill>
                <a:latin typeface="Times New Roman"/>
                <a:cs typeface="Times New Roman"/>
              </a:rPr>
              <a:t>	restrictions( cow</a:t>
            </a:r>
            <a:r>
              <a:rPr sz="2400" spc="-5" dirty="0">
                <a:solidFill>
                  <a:srgbClr val="404040"/>
                </a:solidFill>
                <a:latin typeface="Times New Roman"/>
                <a:cs typeface="Times New Roman"/>
              </a:rPr>
              <a:t> </a:t>
            </a:r>
            <a:r>
              <a:rPr sz="2400" dirty="0">
                <a:solidFill>
                  <a:srgbClr val="404040"/>
                </a:solidFill>
                <a:latin typeface="Times New Roman"/>
                <a:cs typeface="Times New Roman"/>
              </a:rPr>
              <a:t>milk</a:t>
            </a:r>
            <a:r>
              <a:rPr sz="2400" spc="-25" dirty="0">
                <a:solidFill>
                  <a:srgbClr val="404040"/>
                </a:solidFill>
                <a:latin typeface="Times New Roman"/>
                <a:cs typeface="Times New Roman"/>
              </a:rPr>
              <a:t> </a:t>
            </a:r>
            <a:r>
              <a:rPr sz="2400" dirty="0">
                <a:solidFill>
                  <a:srgbClr val="404040"/>
                </a:solidFill>
                <a:latin typeface="Times New Roman"/>
                <a:cs typeface="Times New Roman"/>
              </a:rPr>
              <a:t>and</a:t>
            </a:r>
            <a:r>
              <a:rPr sz="2400" spc="-5" dirty="0">
                <a:solidFill>
                  <a:srgbClr val="404040"/>
                </a:solidFill>
                <a:latin typeface="Times New Roman"/>
                <a:cs typeface="Times New Roman"/>
              </a:rPr>
              <a:t> </a:t>
            </a:r>
            <a:r>
              <a:rPr sz="2400" dirty="0">
                <a:solidFill>
                  <a:srgbClr val="404040"/>
                </a:solidFill>
                <a:latin typeface="Times New Roman"/>
                <a:cs typeface="Times New Roman"/>
              </a:rPr>
              <a:t>soy</a:t>
            </a:r>
            <a:r>
              <a:rPr sz="2400" spc="-5" dirty="0">
                <a:solidFill>
                  <a:srgbClr val="404040"/>
                </a:solidFill>
                <a:latin typeface="Times New Roman"/>
                <a:cs typeface="Times New Roman"/>
              </a:rPr>
              <a:t> </a:t>
            </a:r>
            <a:r>
              <a:rPr sz="2400" spc="-10" dirty="0">
                <a:solidFill>
                  <a:srgbClr val="404040"/>
                </a:solidFill>
                <a:latin typeface="Times New Roman"/>
                <a:cs typeface="Times New Roman"/>
              </a:rPr>
              <a:t>products)</a:t>
            </a:r>
            <a:endParaRPr sz="2400" dirty="0">
              <a:latin typeface="Times New Roman"/>
              <a:cs typeface="Times New Roman"/>
            </a:endParaRPr>
          </a:p>
          <a:p>
            <a:pPr marL="12700">
              <a:spcBef>
                <a:spcPts val="720"/>
              </a:spcBef>
              <a:tabLst>
                <a:tab pos="1419225" algn="l"/>
              </a:tabLst>
            </a:pPr>
            <a:r>
              <a:rPr sz="2400" spc="1430" dirty="0">
                <a:solidFill>
                  <a:srgbClr val="A42F0F"/>
                </a:solidFill>
                <a:latin typeface="Microsoft Sans Serif"/>
                <a:cs typeface="Microsoft Sans Serif"/>
              </a:rPr>
              <a:t>🠶</a:t>
            </a:r>
            <a:r>
              <a:rPr sz="2400" spc="-65" dirty="0">
                <a:solidFill>
                  <a:srgbClr val="A42F0F"/>
                </a:solidFill>
                <a:latin typeface="Microsoft Sans Serif"/>
                <a:cs typeface="Microsoft Sans Serif"/>
              </a:rPr>
              <a:t> </a:t>
            </a:r>
            <a:r>
              <a:rPr sz="2400" spc="-10" dirty="0">
                <a:solidFill>
                  <a:srgbClr val="404040"/>
                </a:solidFill>
                <a:latin typeface="Times New Roman"/>
                <a:cs typeface="Times New Roman"/>
              </a:rPr>
              <a:t>Topical</a:t>
            </a:r>
            <a:r>
              <a:rPr sz="2400" dirty="0">
                <a:solidFill>
                  <a:srgbClr val="404040"/>
                </a:solidFill>
                <a:latin typeface="Times New Roman"/>
                <a:cs typeface="Times New Roman"/>
              </a:rPr>
              <a:t>	or</a:t>
            </a:r>
            <a:r>
              <a:rPr sz="2400" spc="-45" dirty="0">
                <a:solidFill>
                  <a:srgbClr val="404040"/>
                </a:solidFill>
                <a:latin typeface="Times New Roman"/>
                <a:cs typeface="Times New Roman"/>
              </a:rPr>
              <a:t> </a:t>
            </a:r>
            <a:r>
              <a:rPr sz="2400" dirty="0">
                <a:solidFill>
                  <a:srgbClr val="404040"/>
                </a:solidFill>
                <a:latin typeface="Times New Roman"/>
                <a:cs typeface="Times New Roman"/>
              </a:rPr>
              <a:t>systemic</a:t>
            </a:r>
            <a:r>
              <a:rPr sz="2400" spc="15" dirty="0">
                <a:solidFill>
                  <a:srgbClr val="404040"/>
                </a:solidFill>
                <a:latin typeface="Times New Roman"/>
                <a:cs typeface="Times New Roman"/>
              </a:rPr>
              <a:t> </a:t>
            </a:r>
            <a:r>
              <a:rPr sz="2400" spc="-10" dirty="0">
                <a:solidFill>
                  <a:srgbClr val="404040"/>
                </a:solidFill>
                <a:latin typeface="Times New Roman"/>
                <a:cs typeface="Times New Roman"/>
              </a:rPr>
              <a:t>corticosteroids.</a:t>
            </a:r>
            <a:endParaRPr sz="2400" dirty="0">
              <a:latin typeface="Times New Roman"/>
              <a:cs typeface="Times New Roman"/>
            </a:endParaRPr>
          </a:p>
          <a:p>
            <a:pPr marL="12700">
              <a:spcBef>
                <a:spcPts val="720"/>
              </a:spcBef>
            </a:pPr>
            <a:r>
              <a:rPr sz="2400" spc="1430" dirty="0">
                <a:solidFill>
                  <a:srgbClr val="A42F0F"/>
                </a:solidFill>
                <a:latin typeface="Microsoft Sans Serif"/>
                <a:cs typeface="Microsoft Sans Serif"/>
              </a:rPr>
              <a:t>🠶</a:t>
            </a:r>
            <a:r>
              <a:rPr sz="2400" spc="-75" dirty="0">
                <a:solidFill>
                  <a:srgbClr val="A42F0F"/>
                </a:solidFill>
                <a:latin typeface="Microsoft Sans Serif"/>
                <a:cs typeface="Microsoft Sans Serif"/>
              </a:rPr>
              <a:t> </a:t>
            </a:r>
            <a:r>
              <a:rPr sz="2400" dirty="0">
                <a:solidFill>
                  <a:srgbClr val="404040"/>
                </a:solidFill>
                <a:latin typeface="Times New Roman"/>
                <a:cs typeface="Times New Roman"/>
              </a:rPr>
              <a:t>Refractory</a:t>
            </a:r>
            <a:r>
              <a:rPr sz="2400" spc="10" dirty="0">
                <a:solidFill>
                  <a:srgbClr val="404040"/>
                </a:solidFill>
                <a:latin typeface="Times New Roman"/>
                <a:cs typeface="Times New Roman"/>
              </a:rPr>
              <a:t> </a:t>
            </a:r>
            <a:r>
              <a:rPr sz="2400" dirty="0">
                <a:solidFill>
                  <a:srgbClr val="404040"/>
                </a:solidFill>
                <a:latin typeface="Times New Roman"/>
                <a:cs typeface="Times New Roman"/>
              </a:rPr>
              <a:t>to</a:t>
            </a:r>
            <a:r>
              <a:rPr sz="2400" spc="-5" dirty="0">
                <a:solidFill>
                  <a:srgbClr val="404040"/>
                </a:solidFill>
                <a:latin typeface="Times New Roman"/>
                <a:cs typeface="Times New Roman"/>
              </a:rPr>
              <a:t> </a:t>
            </a:r>
            <a:r>
              <a:rPr sz="2400" spc="-20" dirty="0">
                <a:solidFill>
                  <a:srgbClr val="404040"/>
                </a:solidFill>
                <a:latin typeface="Times New Roman"/>
                <a:cs typeface="Times New Roman"/>
              </a:rPr>
              <a:t>PPIs.</a:t>
            </a:r>
            <a:endParaRPr sz="2400" dirty="0">
              <a:latin typeface="Times New Roman"/>
              <a:cs typeface="Times New Roman"/>
            </a:endParaRPr>
          </a:p>
        </p:txBody>
      </p:sp>
    </p:spTree>
    <p:extLst>
      <p:ext uri="{BB962C8B-B14F-4D97-AF65-F5344CB8AC3E}">
        <p14:creationId xmlns:p14="http://schemas.microsoft.com/office/powerpoint/2010/main" val="29577820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200" dirty="0"/>
              <a:t>Barrett</a:t>
            </a:r>
            <a:r>
              <a:rPr spc="-145" dirty="0"/>
              <a:t> </a:t>
            </a:r>
            <a:r>
              <a:rPr spc="-65" dirty="0"/>
              <a:t>Esophagus</a:t>
            </a:r>
          </a:p>
        </p:txBody>
      </p:sp>
      <p:sp>
        <p:nvSpPr>
          <p:cNvPr id="3" name="object 3"/>
          <p:cNvSpPr txBox="1">
            <a:spLocks noGrp="1"/>
          </p:cNvSpPr>
          <p:nvPr>
            <p:ph idx="1"/>
          </p:nvPr>
        </p:nvSpPr>
        <p:spPr>
          <a:xfrm>
            <a:off x="1828800" y="1825625"/>
            <a:ext cx="8610600" cy="4132174"/>
          </a:xfrm>
          <a:prstGeom prst="rect">
            <a:avLst/>
          </a:prstGeom>
        </p:spPr>
        <p:txBody>
          <a:bodyPr vert="horz" wrap="square" lIns="0" tIns="531131" rIns="0" bIns="0" rtlCol="0">
            <a:spAutoFit/>
          </a:bodyPr>
          <a:lstStyle/>
          <a:p>
            <a:pPr marL="12700">
              <a:lnSpc>
                <a:spcPct val="100000"/>
              </a:lnSpc>
              <a:spcBef>
                <a:spcPts val="844"/>
              </a:spcBef>
            </a:pPr>
            <a:r>
              <a:rPr spc="1320" dirty="0">
                <a:solidFill>
                  <a:srgbClr val="A42F0F"/>
                </a:solidFill>
                <a:latin typeface="Microsoft Sans Serif"/>
                <a:cs typeface="Microsoft Sans Serif"/>
              </a:rPr>
              <a:t>🠶</a:t>
            </a:r>
            <a:r>
              <a:rPr spc="155" dirty="0">
                <a:solidFill>
                  <a:srgbClr val="A42F0F"/>
                </a:solidFill>
                <a:latin typeface="Microsoft Sans Serif"/>
                <a:cs typeface="Microsoft Sans Serif"/>
              </a:rPr>
              <a:t> </a:t>
            </a:r>
            <a:r>
              <a:rPr dirty="0"/>
              <a:t>Complication</a:t>
            </a:r>
            <a:r>
              <a:rPr spc="-45" dirty="0"/>
              <a:t> </a:t>
            </a:r>
            <a:r>
              <a:rPr dirty="0"/>
              <a:t>of</a:t>
            </a:r>
            <a:r>
              <a:rPr spc="-15" dirty="0"/>
              <a:t> </a:t>
            </a:r>
            <a:r>
              <a:rPr dirty="0"/>
              <a:t>chronic</a:t>
            </a:r>
            <a:r>
              <a:rPr spc="-40" dirty="0"/>
              <a:t> </a:t>
            </a:r>
            <a:r>
              <a:rPr spc="-20" dirty="0"/>
              <a:t>GERD</a:t>
            </a:r>
          </a:p>
          <a:p>
            <a:pPr marL="12700">
              <a:lnSpc>
                <a:spcPts val="2510"/>
              </a:lnSpc>
              <a:spcBef>
                <a:spcPts val="745"/>
              </a:spcBef>
            </a:pPr>
            <a:r>
              <a:rPr spc="1320" dirty="0">
                <a:solidFill>
                  <a:srgbClr val="A42F0F"/>
                </a:solidFill>
                <a:latin typeface="Microsoft Sans Serif"/>
                <a:cs typeface="Microsoft Sans Serif"/>
              </a:rPr>
              <a:t>🠶</a:t>
            </a:r>
            <a:r>
              <a:rPr spc="155" dirty="0">
                <a:solidFill>
                  <a:srgbClr val="A42F0F"/>
                </a:solidFill>
                <a:latin typeface="Microsoft Sans Serif"/>
                <a:cs typeface="Microsoft Sans Serif"/>
              </a:rPr>
              <a:t> </a:t>
            </a:r>
            <a:r>
              <a:rPr dirty="0"/>
              <a:t>Intestinal</a:t>
            </a:r>
            <a:r>
              <a:rPr spc="-50" dirty="0"/>
              <a:t> </a:t>
            </a:r>
            <a:r>
              <a:rPr dirty="0"/>
              <a:t>metaplasia</a:t>
            </a:r>
            <a:r>
              <a:rPr spc="-35" dirty="0"/>
              <a:t> </a:t>
            </a:r>
            <a:r>
              <a:rPr dirty="0"/>
              <a:t>within</a:t>
            </a:r>
            <a:r>
              <a:rPr spc="-50" dirty="0"/>
              <a:t> </a:t>
            </a:r>
            <a:r>
              <a:rPr dirty="0"/>
              <a:t>the</a:t>
            </a:r>
            <a:r>
              <a:rPr spc="-25" dirty="0"/>
              <a:t> </a:t>
            </a:r>
            <a:r>
              <a:rPr dirty="0"/>
              <a:t>esophageal</a:t>
            </a:r>
            <a:r>
              <a:rPr lang="en-US" spc="-20" dirty="0"/>
              <a:t> </a:t>
            </a:r>
            <a:r>
              <a:rPr spc="-10" dirty="0"/>
              <a:t>squamous</a:t>
            </a:r>
            <a:r>
              <a:rPr lang="en-US" spc="-10" dirty="0"/>
              <a:t> </a:t>
            </a:r>
            <a:r>
              <a:rPr spc="-10" dirty="0"/>
              <a:t>mucosa.</a:t>
            </a:r>
          </a:p>
          <a:p>
            <a:pPr marL="12700">
              <a:lnSpc>
                <a:spcPct val="100000"/>
              </a:lnSpc>
              <a:spcBef>
                <a:spcPts val="750"/>
              </a:spcBef>
            </a:pPr>
            <a:r>
              <a:rPr spc="1320" dirty="0">
                <a:solidFill>
                  <a:srgbClr val="A42F0F"/>
                </a:solidFill>
                <a:latin typeface="Microsoft Sans Serif"/>
                <a:cs typeface="Microsoft Sans Serif"/>
              </a:rPr>
              <a:t>🠶</a:t>
            </a:r>
            <a:r>
              <a:rPr spc="140" dirty="0">
                <a:solidFill>
                  <a:srgbClr val="A42F0F"/>
                </a:solidFill>
                <a:latin typeface="Microsoft Sans Serif"/>
                <a:cs typeface="Microsoft Sans Serif"/>
              </a:rPr>
              <a:t> </a:t>
            </a:r>
            <a:r>
              <a:rPr dirty="0"/>
              <a:t>10%</a:t>
            </a:r>
            <a:r>
              <a:rPr spc="-25" dirty="0"/>
              <a:t> </a:t>
            </a:r>
            <a:r>
              <a:rPr dirty="0"/>
              <a:t>of individuals</a:t>
            </a:r>
            <a:r>
              <a:rPr spc="-75" dirty="0"/>
              <a:t> </a:t>
            </a:r>
            <a:r>
              <a:rPr dirty="0"/>
              <a:t>with</a:t>
            </a:r>
            <a:r>
              <a:rPr spc="-30" dirty="0"/>
              <a:t> </a:t>
            </a:r>
            <a:r>
              <a:rPr dirty="0"/>
              <a:t>symptomatic</a:t>
            </a:r>
            <a:r>
              <a:rPr spc="-5" dirty="0"/>
              <a:t> </a:t>
            </a:r>
            <a:r>
              <a:rPr spc="-20" dirty="0"/>
              <a:t>GERD</a:t>
            </a:r>
          </a:p>
          <a:p>
            <a:pPr marL="12700">
              <a:lnSpc>
                <a:spcPct val="100000"/>
              </a:lnSpc>
              <a:spcBef>
                <a:spcPts val="720"/>
              </a:spcBef>
            </a:pPr>
            <a:r>
              <a:rPr spc="1320" dirty="0">
                <a:solidFill>
                  <a:srgbClr val="A42F0F"/>
                </a:solidFill>
                <a:latin typeface="Microsoft Sans Serif"/>
                <a:cs typeface="Microsoft Sans Serif"/>
              </a:rPr>
              <a:t>🠶</a:t>
            </a:r>
            <a:r>
              <a:rPr spc="150" dirty="0">
                <a:solidFill>
                  <a:srgbClr val="A42F0F"/>
                </a:solidFill>
                <a:latin typeface="Microsoft Sans Serif"/>
                <a:cs typeface="Microsoft Sans Serif"/>
              </a:rPr>
              <a:t> </a:t>
            </a:r>
            <a:r>
              <a:rPr dirty="0"/>
              <a:t>Males&gt;&gt;females,</a:t>
            </a:r>
            <a:r>
              <a:rPr spc="-65" dirty="0"/>
              <a:t> </a:t>
            </a:r>
            <a:r>
              <a:rPr spc="-20" dirty="0"/>
              <a:t>40-</a:t>
            </a:r>
            <a:r>
              <a:rPr dirty="0"/>
              <a:t>60</a:t>
            </a:r>
            <a:r>
              <a:rPr spc="15" dirty="0"/>
              <a:t> </a:t>
            </a:r>
            <a:r>
              <a:rPr spc="-25" dirty="0"/>
              <a:t>yrs</a:t>
            </a:r>
          </a:p>
          <a:p>
            <a:pPr marL="12700">
              <a:lnSpc>
                <a:spcPct val="100000"/>
              </a:lnSpc>
              <a:spcBef>
                <a:spcPts val="745"/>
              </a:spcBef>
            </a:pPr>
            <a:r>
              <a:rPr spc="1320" dirty="0">
                <a:solidFill>
                  <a:srgbClr val="A42F0F"/>
                </a:solidFill>
                <a:latin typeface="Microsoft Sans Serif"/>
                <a:cs typeface="Microsoft Sans Serif"/>
              </a:rPr>
              <a:t>🠶</a:t>
            </a:r>
            <a:r>
              <a:rPr spc="130" dirty="0">
                <a:solidFill>
                  <a:srgbClr val="A42F0F"/>
                </a:solidFill>
                <a:latin typeface="Microsoft Sans Serif"/>
                <a:cs typeface="Microsoft Sans Serif"/>
              </a:rPr>
              <a:t> </a:t>
            </a:r>
            <a:r>
              <a:rPr b="1" dirty="0">
                <a:latin typeface="Times New Roman"/>
                <a:cs typeface="Times New Roman"/>
              </a:rPr>
              <a:t>Direct</a:t>
            </a:r>
            <a:r>
              <a:rPr b="1" spc="-30" dirty="0">
                <a:latin typeface="Times New Roman"/>
                <a:cs typeface="Times New Roman"/>
              </a:rPr>
              <a:t> </a:t>
            </a:r>
            <a:r>
              <a:rPr b="1" dirty="0">
                <a:latin typeface="Times New Roman"/>
                <a:cs typeface="Times New Roman"/>
              </a:rPr>
              <a:t>precursor</a:t>
            </a:r>
            <a:r>
              <a:rPr b="1" spc="-100" dirty="0">
                <a:latin typeface="Times New Roman"/>
                <a:cs typeface="Times New Roman"/>
              </a:rPr>
              <a:t> </a:t>
            </a:r>
            <a:r>
              <a:rPr b="1" dirty="0">
                <a:latin typeface="Times New Roman"/>
                <a:cs typeface="Times New Roman"/>
              </a:rPr>
              <a:t>of</a:t>
            </a:r>
            <a:r>
              <a:rPr b="1" spc="-35" dirty="0">
                <a:latin typeface="Times New Roman"/>
                <a:cs typeface="Times New Roman"/>
              </a:rPr>
              <a:t> </a:t>
            </a:r>
            <a:r>
              <a:rPr b="1" dirty="0">
                <a:latin typeface="Times New Roman"/>
                <a:cs typeface="Times New Roman"/>
              </a:rPr>
              <a:t>esophageal</a:t>
            </a:r>
            <a:r>
              <a:rPr b="1" spc="-85" dirty="0">
                <a:latin typeface="Times New Roman"/>
                <a:cs typeface="Times New Roman"/>
              </a:rPr>
              <a:t> </a:t>
            </a:r>
            <a:r>
              <a:rPr b="1" spc="-10" dirty="0">
                <a:latin typeface="Times New Roman"/>
                <a:cs typeface="Times New Roman"/>
              </a:rPr>
              <a:t>adenocarcinoma</a:t>
            </a:r>
          </a:p>
          <a:p>
            <a:pPr marL="12700">
              <a:lnSpc>
                <a:spcPts val="2510"/>
              </a:lnSpc>
              <a:spcBef>
                <a:spcPts val="745"/>
              </a:spcBef>
            </a:pPr>
            <a:r>
              <a:rPr spc="1320" dirty="0">
                <a:solidFill>
                  <a:srgbClr val="A42F0F"/>
                </a:solidFill>
                <a:latin typeface="Microsoft Sans Serif"/>
                <a:cs typeface="Microsoft Sans Serif"/>
              </a:rPr>
              <a:t>🠶</a:t>
            </a:r>
            <a:r>
              <a:rPr spc="165" dirty="0">
                <a:solidFill>
                  <a:srgbClr val="A42F0F"/>
                </a:solidFill>
                <a:latin typeface="Microsoft Sans Serif"/>
                <a:cs typeface="Microsoft Sans Serif"/>
              </a:rPr>
              <a:t> </a:t>
            </a:r>
            <a:r>
              <a:rPr b="1" dirty="0">
                <a:latin typeface="Times New Roman"/>
                <a:cs typeface="Times New Roman"/>
              </a:rPr>
              <a:t>Metaplasia</a:t>
            </a:r>
            <a:r>
              <a:rPr b="1" spc="-70" dirty="0">
                <a:latin typeface="Times New Roman"/>
                <a:cs typeface="Times New Roman"/>
              </a:rPr>
              <a:t> </a:t>
            </a:r>
            <a:r>
              <a:rPr b="1" dirty="0">
                <a:latin typeface="Times New Roman"/>
                <a:cs typeface="Times New Roman"/>
              </a:rPr>
              <a:t>&gt;&gt; 0.2-1%</a:t>
            </a:r>
            <a:r>
              <a:rPr b="1" spc="-20" dirty="0">
                <a:latin typeface="Times New Roman"/>
                <a:cs typeface="Times New Roman"/>
              </a:rPr>
              <a:t> </a:t>
            </a:r>
            <a:r>
              <a:rPr b="1" dirty="0">
                <a:latin typeface="Times New Roman"/>
                <a:cs typeface="Times New Roman"/>
              </a:rPr>
              <a:t>/year</a:t>
            </a:r>
            <a:r>
              <a:rPr b="1" spc="-85" dirty="0">
                <a:latin typeface="Times New Roman"/>
                <a:cs typeface="Times New Roman"/>
              </a:rPr>
              <a:t> </a:t>
            </a:r>
            <a:r>
              <a:rPr b="1" spc="-10" dirty="0">
                <a:latin typeface="Times New Roman"/>
                <a:cs typeface="Times New Roman"/>
              </a:rPr>
              <a:t>&gt;&gt;dysplasia&gt;&gt;</a:t>
            </a:r>
          </a:p>
          <a:p>
            <a:pPr marL="356870">
              <a:lnSpc>
                <a:spcPts val="2510"/>
              </a:lnSpc>
            </a:pPr>
            <a:r>
              <a:rPr b="1" spc="-10" dirty="0">
                <a:latin typeface="Times New Roman"/>
                <a:cs typeface="Times New Roman"/>
              </a:rPr>
              <a:t>adenocarcinoma</a:t>
            </a:r>
            <a:r>
              <a:rPr spc="-10" dirty="0"/>
              <a:t>.</a:t>
            </a:r>
          </a:p>
        </p:txBody>
      </p:sp>
    </p:spTree>
    <p:extLst>
      <p:ext uri="{BB962C8B-B14F-4D97-AF65-F5344CB8AC3E}">
        <p14:creationId xmlns:p14="http://schemas.microsoft.com/office/powerpoint/2010/main" val="7852720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2650" y="444672"/>
            <a:ext cx="7886700" cy="1166473"/>
          </a:xfrm>
          <a:prstGeom prst="rect">
            <a:avLst/>
          </a:prstGeom>
        </p:spPr>
        <p:txBody>
          <a:bodyPr vert="horz" wrap="square" lIns="0" tIns="484632" rIns="0" bIns="0" rtlCol="0" anchor="ctr">
            <a:spAutoFit/>
          </a:bodyPr>
          <a:lstStyle/>
          <a:p>
            <a:pPr marL="12700">
              <a:lnSpc>
                <a:spcPct val="100000"/>
              </a:lnSpc>
              <a:spcBef>
                <a:spcPts val="100"/>
              </a:spcBef>
            </a:pPr>
            <a:r>
              <a:rPr spc="-10" dirty="0"/>
              <a:t>M</a:t>
            </a:r>
            <a:r>
              <a:rPr lang="en-US" spc="-10" dirty="0"/>
              <a:t>orphology</a:t>
            </a:r>
            <a:endParaRPr spc="-10" dirty="0"/>
          </a:p>
        </p:txBody>
      </p:sp>
      <p:sp>
        <p:nvSpPr>
          <p:cNvPr id="3" name="object 3"/>
          <p:cNvSpPr txBox="1"/>
          <p:nvPr/>
        </p:nvSpPr>
        <p:spPr>
          <a:xfrm>
            <a:off x="2152650" y="2133600"/>
            <a:ext cx="8134350" cy="3239770"/>
          </a:xfrm>
          <a:prstGeom prst="rect">
            <a:avLst/>
          </a:prstGeom>
        </p:spPr>
        <p:txBody>
          <a:bodyPr vert="horz" wrap="square" lIns="0" tIns="80010" rIns="0" bIns="0" rtlCol="0">
            <a:spAutoFit/>
          </a:bodyPr>
          <a:lstStyle/>
          <a:p>
            <a:pPr marL="12700">
              <a:spcBef>
                <a:spcPts val="630"/>
              </a:spcBef>
            </a:pPr>
            <a:r>
              <a:rPr sz="2000" spc="1180" dirty="0">
                <a:solidFill>
                  <a:srgbClr val="A42F0F"/>
                </a:solidFill>
                <a:latin typeface="Microsoft Sans Serif"/>
                <a:cs typeface="Microsoft Sans Serif"/>
              </a:rPr>
              <a:t>🠶</a:t>
            </a:r>
            <a:r>
              <a:rPr sz="2000" spc="400" dirty="0">
                <a:solidFill>
                  <a:srgbClr val="A42F0F"/>
                </a:solidFill>
                <a:latin typeface="Microsoft Sans Serif"/>
                <a:cs typeface="Microsoft Sans Serif"/>
              </a:rPr>
              <a:t> </a:t>
            </a:r>
            <a:r>
              <a:rPr sz="2000" spc="-10" dirty="0">
                <a:solidFill>
                  <a:srgbClr val="FF0000"/>
                </a:solidFill>
                <a:latin typeface="Verdana"/>
                <a:cs typeface="Verdana"/>
              </a:rPr>
              <a:t>Endoscopy:</a:t>
            </a:r>
            <a:endParaRPr sz="2000" dirty="0">
              <a:latin typeface="Verdana"/>
              <a:cs typeface="Verdana"/>
            </a:endParaRPr>
          </a:p>
          <a:p>
            <a:pPr marL="12700">
              <a:spcBef>
                <a:spcPts val="530"/>
              </a:spcBef>
            </a:pPr>
            <a:r>
              <a:rPr sz="2000" spc="1180" dirty="0">
                <a:solidFill>
                  <a:srgbClr val="A42F0F"/>
                </a:solidFill>
                <a:latin typeface="Microsoft Sans Serif"/>
                <a:cs typeface="Microsoft Sans Serif"/>
              </a:rPr>
              <a:t>🠶</a:t>
            </a:r>
            <a:r>
              <a:rPr sz="2000" spc="445" dirty="0">
                <a:solidFill>
                  <a:srgbClr val="A42F0F"/>
                </a:solidFill>
                <a:latin typeface="Microsoft Sans Serif"/>
                <a:cs typeface="Microsoft Sans Serif"/>
              </a:rPr>
              <a:t> </a:t>
            </a:r>
            <a:r>
              <a:rPr sz="2000" dirty="0">
                <a:solidFill>
                  <a:srgbClr val="404040"/>
                </a:solidFill>
                <a:latin typeface="Verdana"/>
                <a:cs typeface="Verdana"/>
              </a:rPr>
              <a:t>Red</a:t>
            </a:r>
            <a:r>
              <a:rPr sz="2000" spc="-90" dirty="0">
                <a:solidFill>
                  <a:srgbClr val="404040"/>
                </a:solidFill>
                <a:latin typeface="Verdana"/>
                <a:cs typeface="Verdana"/>
              </a:rPr>
              <a:t> </a:t>
            </a:r>
            <a:r>
              <a:rPr sz="2000" spc="-30" dirty="0">
                <a:solidFill>
                  <a:srgbClr val="404040"/>
                </a:solidFill>
                <a:latin typeface="Verdana"/>
                <a:cs typeface="Verdana"/>
              </a:rPr>
              <a:t>tongues</a:t>
            </a:r>
            <a:r>
              <a:rPr sz="2000" spc="-105" dirty="0">
                <a:solidFill>
                  <a:srgbClr val="404040"/>
                </a:solidFill>
                <a:latin typeface="Verdana"/>
                <a:cs typeface="Verdana"/>
              </a:rPr>
              <a:t> </a:t>
            </a:r>
            <a:r>
              <a:rPr sz="2000" spc="-25" dirty="0">
                <a:solidFill>
                  <a:srgbClr val="404040"/>
                </a:solidFill>
                <a:latin typeface="Verdana"/>
                <a:cs typeface="Verdana"/>
              </a:rPr>
              <a:t>extending</a:t>
            </a:r>
            <a:r>
              <a:rPr sz="2000" spc="-114" dirty="0">
                <a:solidFill>
                  <a:srgbClr val="404040"/>
                </a:solidFill>
                <a:latin typeface="Verdana"/>
                <a:cs typeface="Verdana"/>
              </a:rPr>
              <a:t> </a:t>
            </a:r>
            <a:r>
              <a:rPr sz="2000" dirty="0">
                <a:solidFill>
                  <a:srgbClr val="404040"/>
                </a:solidFill>
                <a:latin typeface="Verdana"/>
                <a:cs typeface="Verdana"/>
              </a:rPr>
              <a:t>upward</a:t>
            </a:r>
            <a:r>
              <a:rPr sz="2000" spc="-145" dirty="0">
                <a:solidFill>
                  <a:srgbClr val="404040"/>
                </a:solidFill>
                <a:latin typeface="Verdana"/>
                <a:cs typeface="Verdana"/>
              </a:rPr>
              <a:t> </a:t>
            </a:r>
            <a:r>
              <a:rPr sz="2000" spc="-90" dirty="0">
                <a:solidFill>
                  <a:srgbClr val="404040"/>
                </a:solidFill>
                <a:latin typeface="Verdana"/>
                <a:cs typeface="Verdana"/>
              </a:rPr>
              <a:t>from</a:t>
            </a:r>
            <a:r>
              <a:rPr sz="2000" spc="-95" dirty="0">
                <a:solidFill>
                  <a:srgbClr val="404040"/>
                </a:solidFill>
                <a:latin typeface="Verdana"/>
                <a:cs typeface="Verdana"/>
              </a:rPr>
              <a:t> </a:t>
            </a:r>
            <a:r>
              <a:rPr sz="2000" spc="-25" dirty="0">
                <a:solidFill>
                  <a:srgbClr val="404040"/>
                </a:solidFill>
                <a:latin typeface="Verdana"/>
                <a:cs typeface="Verdana"/>
              </a:rPr>
              <a:t>the</a:t>
            </a:r>
            <a:r>
              <a:rPr sz="2000" spc="-145" dirty="0">
                <a:solidFill>
                  <a:srgbClr val="404040"/>
                </a:solidFill>
                <a:latin typeface="Verdana"/>
                <a:cs typeface="Verdana"/>
              </a:rPr>
              <a:t> </a:t>
            </a:r>
            <a:r>
              <a:rPr sz="2000" spc="-20" dirty="0">
                <a:solidFill>
                  <a:srgbClr val="404040"/>
                </a:solidFill>
                <a:latin typeface="Verdana"/>
                <a:cs typeface="Verdana"/>
              </a:rPr>
              <a:t>GEJ.</a:t>
            </a:r>
            <a:endParaRPr sz="2000" dirty="0">
              <a:latin typeface="Verdana"/>
              <a:cs typeface="Verdana"/>
            </a:endParaRPr>
          </a:p>
          <a:p>
            <a:pPr>
              <a:spcBef>
                <a:spcPts val="30"/>
              </a:spcBef>
            </a:pPr>
            <a:endParaRPr sz="2800" dirty="0">
              <a:latin typeface="Verdana"/>
              <a:cs typeface="Verdana"/>
            </a:endParaRPr>
          </a:p>
          <a:p>
            <a:pPr marL="12700"/>
            <a:r>
              <a:rPr sz="2000" spc="1180" dirty="0">
                <a:solidFill>
                  <a:srgbClr val="A42F0F"/>
                </a:solidFill>
                <a:latin typeface="Microsoft Sans Serif"/>
                <a:cs typeface="Microsoft Sans Serif"/>
              </a:rPr>
              <a:t>🠶</a:t>
            </a:r>
            <a:r>
              <a:rPr sz="2000" spc="400" dirty="0">
                <a:solidFill>
                  <a:srgbClr val="A42F0F"/>
                </a:solidFill>
                <a:latin typeface="Microsoft Sans Serif"/>
                <a:cs typeface="Microsoft Sans Serif"/>
              </a:rPr>
              <a:t> </a:t>
            </a:r>
            <a:r>
              <a:rPr sz="2000" spc="-10" dirty="0">
                <a:solidFill>
                  <a:srgbClr val="FF0000"/>
                </a:solidFill>
                <a:latin typeface="Verdana"/>
                <a:cs typeface="Verdana"/>
              </a:rPr>
              <a:t>Histology:</a:t>
            </a:r>
            <a:endParaRPr sz="2000" dirty="0">
              <a:latin typeface="Verdana"/>
              <a:cs typeface="Verdana"/>
            </a:endParaRPr>
          </a:p>
          <a:p>
            <a:pPr marL="12700">
              <a:spcBef>
                <a:spcPts val="530"/>
              </a:spcBef>
              <a:tabLst>
                <a:tab pos="1369695" algn="l"/>
              </a:tabLst>
            </a:pPr>
            <a:r>
              <a:rPr sz="2000" spc="1185" dirty="0">
                <a:solidFill>
                  <a:srgbClr val="A42F0F"/>
                </a:solidFill>
                <a:latin typeface="Microsoft Sans Serif"/>
                <a:cs typeface="Microsoft Sans Serif"/>
              </a:rPr>
              <a:t>🠶</a:t>
            </a:r>
            <a:r>
              <a:rPr sz="2000" spc="400" dirty="0">
                <a:solidFill>
                  <a:srgbClr val="A42F0F"/>
                </a:solidFill>
                <a:latin typeface="Microsoft Sans Serif"/>
                <a:cs typeface="Microsoft Sans Serif"/>
              </a:rPr>
              <a:t> </a:t>
            </a:r>
            <a:r>
              <a:rPr sz="2000" spc="-10" dirty="0">
                <a:solidFill>
                  <a:srgbClr val="404040"/>
                </a:solidFill>
                <a:latin typeface="Verdana"/>
                <a:cs typeface="Verdana"/>
              </a:rPr>
              <a:t>Gastric</a:t>
            </a:r>
            <a:r>
              <a:rPr sz="2000" dirty="0">
                <a:solidFill>
                  <a:srgbClr val="404040"/>
                </a:solidFill>
                <a:latin typeface="Verdana"/>
                <a:cs typeface="Verdana"/>
              </a:rPr>
              <a:t>	</a:t>
            </a:r>
            <a:r>
              <a:rPr sz="2000" spc="-90" dirty="0">
                <a:solidFill>
                  <a:srgbClr val="404040"/>
                </a:solidFill>
                <a:latin typeface="Verdana"/>
                <a:cs typeface="Verdana"/>
              </a:rPr>
              <a:t>or</a:t>
            </a:r>
            <a:r>
              <a:rPr sz="2000" spc="-100" dirty="0">
                <a:solidFill>
                  <a:srgbClr val="404040"/>
                </a:solidFill>
                <a:latin typeface="Verdana"/>
                <a:cs typeface="Verdana"/>
              </a:rPr>
              <a:t> </a:t>
            </a:r>
            <a:r>
              <a:rPr sz="2000" spc="-85" dirty="0">
                <a:solidFill>
                  <a:srgbClr val="404040"/>
                </a:solidFill>
                <a:latin typeface="Verdana"/>
                <a:cs typeface="Verdana"/>
              </a:rPr>
              <a:t>intestinal</a:t>
            </a:r>
            <a:r>
              <a:rPr sz="2000" spc="-170" dirty="0">
                <a:solidFill>
                  <a:srgbClr val="404040"/>
                </a:solidFill>
                <a:latin typeface="Verdana"/>
                <a:cs typeface="Verdana"/>
              </a:rPr>
              <a:t> </a:t>
            </a:r>
            <a:r>
              <a:rPr sz="2000" spc="-10" dirty="0">
                <a:solidFill>
                  <a:srgbClr val="404040"/>
                </a:solidFill>
                <a:latin typeface="Verdana"/>
                <a:cs typeface="Verdana"/>
              </a:rPr>
              <a:t>metaplasia</a:t>
            </a:r>
            <a:endParaRPr sz="2000" dirty="0">
              <a:latin typeface="Verdana"/>
              <a:cs typeface="Verdana"/>
            </a:endParaRPr>
          </a:p>
          <a:p>
            <a:pPr marL="12700">
              <a:spcBef>
                <a:spcPts val="530"/>
              </a:spcBef>
            </a:pPr>
            <a:r>
              <a:rPr sz="2000" spc="1180" dirty="0">
                <a:solidFill>
                  <a:srgbClr val="A42F0F"/>
                </a:solidFill>
                <a:latin typeface="Microsoft Sans Serif"/>
                <a:cs typeface="Microsoft Sans Serif"/>
              </a:rPr>
              <a:t>🠶</a:t>
            </a:r>
            <a:r>
              <a:rPr sz="2000" spc="430" dirty="0">
                <a:solidFill>
                  <a:srgbClr val="A42F0F"/>
                </a:solidFill>
                <a:latin typeface="Microsoft Sans Serif"/>
                <a:cs typeface="Microsoft Sans Serif"/>
              </a:rPr>
              <a:t> </a:t>
            </a:r>
            <a:r>
              <a:rPr sz="2000" spc="-10" dirty="0">
                <a:solidFill>
                  <a:srgbClr val="404040"/>
                </a:solidFill>
                <a:latin typeface="Verdana"/>
                <a:cs typeface="Verdana"/>
              </a:rPr>
              <a:t>Presence</a:t>
            </a:r>
            <a:r>
              <a:rPr sz="2000" spc="-100" dirty="0">
                <a:solidFill>
                  <a:srgbClr val="404040"/>
                </a:solidFill>
                <a:latin typeface="Verdana"/>
                <a:cs typeface="Verdana"/>
              </a:rPr>
              <a:t> </a:t>
            </a:r>
            <a:r>
              <a:rPr sz="2000" dirty="0">
                <a:solidFill>
                  <a:srgbClr val="404040"/>
                </a:solidFill>
                <a:latin typeface="Verdana"/>
                <a:cs typeface="Verdana"/>
              </a:rPr>
              <a:t>of</a:t>
            </a:r>
            <a:r>
              <a:rPr sz="2000" spc="-105" dirty="0">
                <a:solidFill>
                  <a:srgbClr val="404040"/>
                </a:solidFill>
                <a:latin typeface="Verdana"/>
                <a:cs typeface="Verdana"/>
              </a:rPr>
              <a:t> </a:t>
            </a:r>
            <a:r>
              <a:rPr sz="2000" dirty="0">
                <a:solidFill>
                  <a:srgbClr val="404040"/>
                </a:solidFill>
                <a:latin typeface="Verdana"/>
                <a:cs typeface="Verdana"/>
              </a:rPr>
              <a:t>goblet</a:t>
            </a:r>
            <a:r>
              <a:rPr sz="2000" spc="-105" dirty="0">
                <a:solidFill>
                  <a:srgbClr val="404040"/>
                </a:solidFill>
                <a:latin typeface="Verdana"/>
                <a:cs typeface="Verdana"/>
              </a:rPr>
              <a:t> </a:t>
            </a:r>
            <a:r>
              <a:rPr sz="2000" spc="-10" dirty="0">
                <a:solidFill>
                  <a:srgbClr val="404040"/>
                </a:solidFill>
                <a:latin typeface="Verdana"/>
                <a:cs typeface="Verdana"/>
              </a:rPr>
              <a:t>cells</a:t>
            </a:r>
            <a:endParaRPr sz="2000" dirty="0">
              <a:latin typeface="Verdana"/>
              <a:cs typeface="Verdana"/>
            </a:endParaRPr>
          </a:p>
          <a:p>
            <a:pPr marL="12700">
              <a:spcBef>
                <a:spcPts val="505"/>
              </a:spcBef>
            </a:pPr>
            <a:r>
              <a:rPr sz="2000" spc="1185" dirty="0">
                <a:solidFill>
                  <a:srgbClr val="A42F0F"/>
                </a:solidFill>
                <a:latin typeface="Microsoft Sans Serif"/>
                <a:cs typeface="Microsoft Sans Serif"/>
              </a:rPr>
              <a:t>🠶</a:t>
            </a:r>
            <a:r>
              <a:rPr sz="2000" spc="515" dirty="0">
                <a:solidFill>
                  <a:srgbClr val="A42F0F"/>
                </a:solidFill>
                <a:latin typeface="Microsoft Sans Serif"/>
                <a:cs typeface="Microsoft Sans Serif"/>
              </a:rPr>
              <a:t> </a:t>
            </a:r>
            <a:r>
              <a:rPr sz="2000" spc="-330" dirty="0">
                <a:solidFill>
                  <a:srgbClr val="404040"/>
                </a:solidFill>
                <a:latin typeface="Verdana"/>
                <a:cs typeface="Verdana"/>
              </a:rPr>
              <a:t>+-</a:t>
            </a:r>
            <a:r>
              <a:rPr sz="2000" spc="-80" dirty="0">
                <a:solidFill>
                  <a:srgbClr val="404040"/>
                </a:solidFill>
                <a:latin typeface="Verdana"/>
                <a:cs typeface="Verdana"/>
              </a:rPr>
              <a:t>Dysplasia</a:t>
            </a:r>
            <a:r>
              <a:rPr sz="2000" spc="-130" dirty="0">
                <a:solidFill>
                  <a:srgbClr val="404040"/>
                </a:solidFill>
                <a:latin typeface="Verdana"/>
                <a:cs typeface="Verdana"/>
              </a:rPr>
              <a:t> </a:t>
            </a:r>
            <a:r>
              <a:rPr sz="2000" spc="-365" dirty="0">
                <a:solidFill>
                  <a:srgbClr val="404040"/>
                </a:solidFill>
                <a:latin typeface="Verdana"/>
                <a:cs typeface="Verdana"/>
              </a:rPr>
              <a:t>:</a:t>
            </a:r>
            <a:r>
              <a:rPr sz="2000" spc="-85" dirty="0">
                <a:solidFill>
                  <a:srgbClr val="404040"/>
                </a:solidFill>
                <a:latin typeface="Verdana"/>
                <a:cs typeface="Verdana"/>
              </a:rPr>
              <a:t> </a:t>
            </a:r>
            <a:r>
              <a:rPr sz="2000" spc="-75" dirty="0">
                <a:solidFill>
                  <a:srgbClr val="404040"/>
                </a:solidFill>
                <a:latin typeface="Verdana"/>
                <a:cs typeface="Verdana"/>
              </a:rPr>
              <a:t>low-</a:t>
            </a:r>
            <a:r>
              <a:rPr sz="2000" dirty="0">
                <a:solidFill>
                  <a:srgbClr val="404040"/>
                </a:solidFill>
                <a:latin typeface="Verdana"/>
                <a:cs typeface="Verdana"/>
              </a:rPr>
              <a:t>grade</a:t>
            </a:r>
            <a:r>
              <a:rPr sz="2000" spc="-85" dirty="0">
                <a:solidFill>
                  <a:srgbClr val="404040"/>
                </a:solidFill>
                <a:latin typeface="Verdana"/>
                <a:cs typeface="Verdana"/>
              </a:rPr>
              <a:t> </a:t>
            </a:r>
            <a:r>
              <a:rPr sz="2000" spc="-100" dirty="0">
                <a:solidFill>
                  <a:srgbClr val="404040"/>
                </a:solidFill>
                <a:latin typeface="Verdana"/>
                <a:cs typeface="Verdana"/>
              </a:rPr>
              <a:t>or</a:t>
            </a:r>
            <a:r>
              <a:rPr sz="2000" spc="-80" dirty="0">
                <a:solidFill>
                  <a:srgbClr val="404040"/>
                </a:solidFill>
                <a:latin typeface="Verdana"/>
                <a:cs typeface="Verdana"/>
              </a:rPr>
              <a:t> </a:t>
            </a:r>
            <a:r>
              <a:rPr sz="2000" spc="-90" dirty="0">
                <a:solidFill>
                  <a:srgbClr val="404040"/>
                </a:solidFill>
                <a:latin typeface="Verdana"/>
                <a:cs typeface="Verdana"/>
              </a:rPr>
              <a:t>high-</a:t>
            </a:r>
            <a:r>
              <a:rPr sz="2000" spc="-10" dirty="0">
                <a:solidFill>
                  <a:srgbClr val="404040"/>
                </a:solidFill>
                <a:latin typeface="Verdana"/>
                <a:cs typeface="Verdana"/>
              </a:rPr>
              <a:t>grade</a:t>
            </a:r>
            <a:endParaRPr sz="2000" dirty="0">
              <a:latin typeface="Verdana"/>
              <a:cs typeface="Verdana"/>
            </a:endParaRPr>
          </a:p>
          <a:p>
            <a:pPr marL="12700">
              <a:lnSpc>
                <a:spcPts val="2160"/>
              </a:lnSpc>
              <a:spcBef>
                <a:spcPts val="530"/>
              </a:spcBef>
            </a:pPr>
            <a:r>
              <a:rPr sz="2000" spc="1180" dirty="0">
                <a:solidFill>
                  <a:srgbClr val="A42F0F"/>
                </a:solidFill>
                <a:latin typeface="Microsoft Sans Serif"/>
                <a:cs typeface="Microsoft Sans Serif"/>
              </a:rPr>
              <a:t>🠶</a:t>
            </a:r>
            <a:r>
              <a:rPr sz="2000" spc="459" dirty="0">
                <a:solidFill>
                  <a:srgbClr val="A42F0F"/>
                </a:solidFill>
                <a:latin typeface="Microsoft Sans Serif"/>
                <a:cs typeface="Microsoft Sans Serif"/>
              </a:rPr>
              <a:t> </a:t>
            </a:r>
            <a:r>
              <a:rPr sz="2000" spc="-70" dirty="0">
                <a:solidFill>
                  <a:srgbClr val="404040"/>
                </a:solidFill>
                <a:latin typeface="Verdana"/>
                <a:cs typeface="Verdana"/>
              </a:rPr>
              <a:t>Intramucosal</a:t>
            </a:r>
            <a:r>
              <a:rPr sz="2000" spc="-145" dirty="0">
                <a:solidFill>
                  <a:srgbClr val="404040"/>
                </a:solidFill>
                <a:latin typeface="Verdana"/>
                <a:cs typeface="Verdana"/>
              </a:rPr>
              <a:t> </a:t>
            </a:r>
            <a:r>
              <a:rPr sz="2000" spc="-35" dirty="0">
                <a:solidFill>
                  <a:srgbClr val="404040"/>
                </a:solidFill>
                <a:latin typeface="Verdana"/>
                <a:cs typeface="Verdana"/>
              </a:rPr>
              <a:t>carcinoma:invasion</a:t>
            </a:r>
            <a:r>
              <a:rPr sz="2000" spc="-60" dirty="0">
                <a:solidFill>
                  <a:srgbClr val="404040"/>
                </a:solidFill>
                <a:latin typeface="Verdana"/>
                <a:cs typeface="Verdana"/>
              </a:rPr>
              <a:t> </a:t>
            </a:r>
            <a:r>
              <a:rPr sz="2000" spc="-65" dirty="0">
                <a:solidFill>
                  <a:srgbClr val="404040"/>
                </a:solidFill>
                <a:latin typeface="Verdana"/>
                <a:cs typeface="Verdana"/>
              </a:rPr>
              <a:t>into</a:t>
            </a:r>
            <a:r>
              <a:rPr sz="2000" spc="-150" dirty="0">
                <a:solidFill>
                  <a:srgbClr val="404040"/>
                </a:solidFill>
                <a:latin typeface="Verdana"/>
                <a:cs typeface="Verdana"/>
              </a:rPr>
              <a:t> </a:t>
            </a:r>
            <a:r>
              <a:rPr sz="2000" spc="-30" dirty="0">
                <a:solidFill>
                  <a:srgbClr val="404040"/>
                </a:solidFill>
                <a:latin typeface="Verdana"/>
                <a:cs typeface="Verdana"/>
              </a:rPr>
              <a:t>the</a:t>
            </a:r>
            <a:r>
              <a:rPr sz="2000" spc="-140" dirty="0">
                <a:solidFill>
                  <a:srgbClr val="404040"/>
                </a:solidFill>
                <a:latin typeface="Verdana"/>
                <a:cs typeface="Verdana"/>
              </a:rPr>
              <a:t> </a:t>
            </a:r>
            <a:r>
              <a:rPr sz="2000" spc="-10" dirty="0">
                <a:solidFill>
                  <a:srgbClr val="404040"/>
                </a:solidFill>
                <a:latin typeface="Verdana"/>
                <a:cs typeface="Verdana"/>
              </a:rPr>
              <a:t>lamina</a:t>
            </a:r>
            <a:endParaRPr sz="2000" dirty="0">
              <a:latin typeface="Verdana"/>
              <a:cs typeface="Verdana"/>
            </a:endParaRPr>
          </a:p>
          <a:p>
            <a:pPr marL="356870">
              <a:lnSpc>
                <a:spcPts val="2160"/>
              </a:lnSpc>
            </a:pPr>
            <a:r>
              <a:rPr sz="2000" spc="-10" dirty="0">
                <a:solidFill>
                  <a:srgbClr val="404040"/>
                </a:solidFill>
                <a:latin typeface="Verdana"/>
                <a:cs typeface="Verdana"/>
              </a:rPr>
              <a:t>propria.</a:t>
            </a:r>
            <a:endParaRPr sz="2000" dirty="0">
              <a:latin typeface="Verdana"/>
              <a:cs typeface="Verdana"/>
            </a:endParaRPr>
          </a:p>
        </p:txBody>
      </p:sp>
    </p:spTree>
    <p:extLst>
      <p:ext uri="{BB962C8B-B14F-4D97-AF65-F5344CB8AC3E}">
        <p14:creationId xmlns:p14="http://schemas.microsoft.com/office/powerpoint/2010/main" val="345876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Candidiasis (Thrush)</a:t>
            </a:r>
          </a:p>
        </p:txBody>
      </p:sp>
      <p:sp>
        <p:nvSpPr>
          <p:cNvPr id="3" name="Content Placeholder 2"/>
          <p:cNvSpPr>
            <a:spLocks noGrp="1"/>
          </p:cNvSpPr>
          <p:nvPr>
            <p:ph idx="1"/>
          </p:nvPr>
        </p:nvSpPr>
        <p:spPr/>
        <p:txBody>
          <a:bodyPr>
            <a:normAutofit/>
          </a:bodyPr>
          <a:lstStyle/>
          <a:p>
            <a:r>
              <a:rPr lang="en-US" b="1" dirty="0"/>
              <a:t>The most common fungal infection of the oral cavity. </a:t>
            </a:r>
          </a:p>
          <a:p>
            <a:r>
              <a:rPr lang="en-US" sz="1900" spc="-100" dirty="0">
                <a:solidFill>
                  <a:srgbClr val="404040"/>
                </a:solidFill>
                <a:latin typeface="Verdana"/>
                <a:cs typeface="Verdana"/>
              </a:rPr>
              <a:t>Candida </a:t>
            </a:r>
            <a:r>
              <a:rPr lang="en-US" sz="1900" spc="-100" dirty="0" err="1">
                <a:solidFill>
                  <a:srgbClr val="404040"/>
                </a:solidFill>
                <a:latin typeface="Verdana"/>
                <a:cs typeface="Verdana"/>
              </a:rPr>
              <a:t>albicans</a:t>
            </a:r>
            <a:r>
              <a:rPr lang="en-US" sz="1900" spc="-100" dirty="0">
                <a:solidFill>
                  <a:srgbClr val="404040"/>
                </a:solidFill>
                <a:latin typeface="Verdana"/>
                <a:cs typeface="Verdana"/>
              </a:rPr>
              <a:t> is a normal component of the oral flora and only produces disease under unusual circumstances. </a:t>
            </a:r>
          </a:p>
          <a:p>
            <a:r>
              <a:rPr lang="en-US" b="1" dirty="0"/>
              <a:t>Predisposing factors</a:t>
            </a:r>
            <a:r>
              <a:rPr lang="en-US" dirty="0"/>
              <a:t>:  </a:t>
            </a:r>
            <a:r>
              <a:rPr lang="en-US" sz="1900" spc="-100" dirty="0">
                <a:solidFill>
                  <a:srgbClr val="404040"/>
                </a:solidFill>
                <a:latin typeface="Verdana"/>
                <a:cs typeface="Verdana"/>
              </a:rPr>
              <a:t>Immunosuppression, specific strain of C. </a:t>
            </a:r>
            <a:r>
              <a:rPr lang="en-US" sz="1900" spc="-100" dirty="0" err="1">
                <a:solidFill>
                  <a:srgbClr val="404040"/>
                </a:solidFill>
                <a:latin typeface="Verdana"/>
                <a:cs typeface="Verdana"/>
              </a:rPr>
              <a:t>albicans</a:t>
            </a:r>
            <a:r>
              <a:rPr lang="en-US" sz="1900" spc="-100" dirty="0">
                <a:solidFill>
                  <a:srgbClr val="404040"/>
                </a:solidFill>
                <a:latin typeface="Verdana"/>
                <a:cs typeface="Verdana"/>
              </a:rPr>
              <a:t>, composition of the oral microbial flora (microbiota), broad-spectrum antibiotics that alter the normal microbiota can promote oral candidiasis. </a:t>
            </a:r>
          </a:p>
        </p:txBody>
      </p:sp>
    </p:spTree>
    <p:extLst>
      <p:ext uri="{BB962C8B-B14F-4D97-AF65-F5344CB8AC3E}">
        <p14:creationId xmlns:p14="http://schemas.microsoft.com/office/powerpoint/2010/main" val="20328547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609601"/>
            <a:ext cx="7753350" cy="1081089"/>
          </a:xfrm>
        </p:spPr>
        <p:txBody>
          <a:bodyPr>
            <a:normAutofit fontScale="90000"/>
          </a:bodyPr>
          <a:lstStyle/>
          <a:p>
            <a:r>
              <a:rPr lang="en-US" b="1" dirty="0"/>
              <a:t>Robert Riddell</a:t>
            </a:r>
            <a:br>
              <a:rPr lang="en-US" b="1" dirty="0"/>
            </a:br>
            <a:endParaRPr lang="en-US" dirty="0"/>
          </a:p>
        </p:txBody>
      </p:sp>
      <p:pic>
        <p:nvPicPr>
          <p:cNvPr id="7" name="Content Placeholder 6"/>
          <p:cNvPicPr>
            <a:picLocks noGrp="1" noChangeAspect="1"/>
          </p:cNvPicPr>
          <p:nvPr>
            <p:ph sz="half" idx="1"/>
          </p:nvPr>
        </p:nvPicPr>
        <p:blipFill rotWithShape="1">
          <a:blip r:embed="rId2"/>
          <a:srcRect l="34804" t="9857" r="33823" b="6442"/>
          <a:stretch/>
        </p:blipFill>
        <p:spPr>
          <a:xfrm>
            <a:off x="2133600" y="1690690"/>
            <a:ext cx="2743200" cy="3795711"/>
          </a:xfrm>
          <a:prstGeom prst="rect">
            <a:avLst/>
          </a:prstGeom>
        </p:spPr>
      </p:pic>
      <p:sp>
        <p:nvSpPr>
          <p:cNvPr id="6" name="Content Placeholder 5"/>
          <p:cNvSpPr>
            <a:spLocks noGrp="1"/>
          </p:cNvSpPr>
          <p:nvPr>
            <p:ph sz="half" idx="2"/>
          </p:nvPr>
        </p:nvSpPr>
        <p:spPr>
          <a:xfrm>
            <a:off x="5105400" y="1690689"/>
            <a:ext cx="4933950" cy="4486274"/>
          </a:xfrm>
        </p:spPr>
        <p:txBody>
          <a:bodyPr>
            <a:normAutofit fontScale="55000" lnSpcReduction="20000"/>
          </a:bodyPr>
          <a:lstStyle/>
          <a:p>
            <a:r>
              <a:rPr lang="en-US" dirty="0"/>
              <a:t>Dr. Riddell has over 230 publications which are largely in gastrointestinal pathology. Many of them are in inflammatory bowel disease. </a:t>
            </a:r>
            <a:r>
              <a:rPr lang="en-US" b="1" dirty="0">
                <a:solidFill>
                  <a:srgbClr val="FF0000"/>
                </a:solidFill>
              </a:rPr>
              <a:t>In 1983, Dr. Riddell was lead author on the paper defining and grading dysplasia </a:t>
            </a:r>
            <a:r>
              <a:rPr lang="en-US" dirty="0"/>
              <a:t>in inflammatory bowel disease, a system that is not only still in use but has been extended to other part of the gastrointestinal tract.</a:t>
            </a:r>
          </a:p>
          <a:p>
            <a:r>
              <a:rPr lang="en-US" dirty="0"/>
              <a:t> He has edited or written 5 books, which </a:t>
            </a:r>
            <a:r>
              <a:rPr lang="en-US" b="1" dirty="0"/>
              <a:t>include a two volume "bible" on gastrointestinal pathology </a:t>
            </a:r>
            <a:r>
              <a:rPr lang="en-US" dirty="0"/>
              <a:t>and its clinical implications with Drs. Klaus Lewin and Wilfred Weinstein at UCLA.</a:t>
            </a:r>
            <a:br>
              <a:rPr lang="en-US" dirty="0"/>
            </a:br>
            <a:br>
              <a:rPr lang="en-US" dirty="0"/>
            </a:br>
            <a:r>
              <a:rPr lang="en-US" dirty="0"/>
              <a:t>This book is currently being re-written. He is also the lead author of the AFIP Fascicle on tumors of the intestines. Dr. Riddell directs an annual week long gastrointestinal pathology course that has now been running for almost 30 years. He is a frequent speaker and talks about intestinal disease in both the upper and lower gastrointestinal tract both nationally and internationally. He has numerous on-going projects including gastroesophageal reflux disease, indeterminate colitis, drug-associated colitis, and molecular changes in dysplasia in ulcerative colitis and the pathology of motility disorder</a:t>
            </a:r>
          </a:p>
        </p:txBody>
      </p:sp>
    </p:spTree>
    <p:extLst>
      <p:ext uri="{BB962C8B-B14F-4D97-AF65-F5344CB8AC3E}">
        <p14:creationId xmlns:p14="http://schemas.microsoft.com/office/powerpoint/2010/main" val="42329464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57400" y="609600"/>
            <a:ext cx="8045450" cy="4343400"/>
          </a:xfrm>
          <a:prstGeom prst="rect">
            <a:avLst/>
          </a:prstGeom>
        </p:spPr>
      </p:pic>
      <p:sp>
        <p:nvSpPr>
          <p:cNvPr id="3" name="object 3"/>
          <p:cNvSpPr txBox="1"/>
          <p:nvPr/>
        </p:nvSpPr>
        <p:spPr>
          <a:xfrm>
            <a:off x="6708140" y="5534355"/>
            <a:ext cx="3394710" cy="197490"/>
          </a:xfrm>
          <a:prstGeom prst="rect">
            <a:avLst/>
          </a:prstGeom>
        </p:spPr>
        <p:txBody>
          <a:bodyPr vert="horz" wrap="square" lIns="0" tIns="12700" rIns="0" bIns="0" rtlCol="0">
            <a:spAutoFit/>
          </a:bodyPr>
          <a:lstStyle/>
          <a:p>
            <a:pPr marL="12700">
              <a:spcBef>
                <a:spcPts val="100"/>
              </a:spcBef>
            </a:pPr>
            <a:r>
              <a:rPr sz="1200" u="sng" spc="-35" dirty="0">
                <a:solidFill>
                  <a:srgbClr val="FA4917"/>
                </a:solidFill>
                <a:uFill>
                  <a:solidFill>
                    <a:srgbClr val="FA4917"/>
                  </a:solidFill>
                </a:uFill>
                <a:latin typeface="Verdana"/>
                <a:cs typeface="Verdana"/>
                <a:hlinkClick r:id="rId3"/>
              </a:rPr>
              <a:t> </a:t>
            </a:r>
            <a:r>
              <a:rPr sz="1200" u="sng" spc="-20" dirty="0">
                <a:solidFill>
                  <a:srgbClr val="FA4917"/>
                </a:solidFill>
                <a:uFill>
                  <a:solidFill>
                    <a:srgbClr val="FA4917"/>
                  </a:solidFill>
                </a:uFill>
                <a:latin typeface="Verdana"/>
                <a:cs typeface="Verdana"/>
                <a:hlinkClick r:id="rId3"/>
              </a:rPr>
              <a:t>Gastroenterology</a:t>
            </a:r>
            <a:r>
              <a:rPr sz="1200" u="sng" spc="-114" dirty="0">
                <a:solidFill>
                  <a:srgbClr val="FA4917"/>
                </a:solidFill>
                <a:uFill>
                  <a:solidFill>
                    <a:srgbClr val="FA4917"/>
                  </a:solidFill>
                </a:uFill>
                <a:latin typeface="Verdana"/>
                <a:cs typeface="Verdana"/>
                <a:hlinkClick r:id="rId3"/>
              </a:rPr>
              <a:t> </a:t>
            </a:r>
            <a:r>
              <a:rPr sz="1200" u="sng" spc="-40" dirty="0">
                <a:solidFill>
                  <a:srgbClr val="FA4917"/>
                </a:solidFill>
                <a:uFill>
                  <a:solidFill>
                    <a:srgbClr val="FA4917"/>
                  </a:solidFill>
                </a:uFill>
                <a:latin typeface="Verdana"/>
                <a:cs typeface="Verdana"/>
                <a:hlinkClick r:id="rId3"/>
              </a:rPr>
              <a:t>Consultants</a:t>
            </a:r>
            <a:r>
              <a:rPr sz="1200" u="sng" spc="-55" dirty="0">
                <a:solidFill>
                  <a:srgbClr val="FA4917"/>
                </a:solidFill>
                <a:uFill>
                  <a:solidFill>
                    <a:srgbClr val="FA4917"/>
                  </a:solidFill>
                </a:uFill>
                <a:latin typeface="Verdana"/>
                <a:cs typeface="Verdana"/>
                <a:hlinkClick r:id="rId3"/>
              </a:rPr>
              <a:t> </a:t>
            </a:r>
            <a:r>
              <a:rPr sz="1200" u="sng" dirty="0">
                <a:solidFill>
                  <a:srgbClr val="FA4917"/>
                </a:solidFill>
                <a:uFill>
                  <a:solidFill>
                    <a:srgbClr val="FA4917"/>
                  </a:solidFill>
                </a:uFill>
                <a:latin typeface="Verdana"/>
                <a:cs typeface="Verdana"/>
                <a:hlinkClick r:id="rId3"/>
              </a:rPr>
              <a:t>of</a:t>
            </a:r>
            <a:r>
              <a:rPr sz="1200" u="sng" spc="-60" dirty="0">
                <a:solidFill>
                  <a:srgbClr val="FA4917"/>
                </a:solidFill>
                <a:uFill>
                  <a:solidFill>
                    <a:srgbClr val="FA4917"/>
                  </a:solidFill>
                </a:uFill>
                <a:latin typeface="Verdana"/>
                <a:cs typeface="Verdana"/>
                <a:hlinkClick r:id="rId3"/>
              </a:rPr>
              <a:t> San</a:t>
            </a:r>
            <a:r>
              <a:rPr sz="1200" u="sng" spc="-35" dirty="0">
                <a:solidFill>
                  <a:srgbClr val="FA4917"/>
                </a:solidFill>
                <a:uFill>
                  <a:solidFill>
                    <a:srgbClr val="FA4917"/>
                  </a:solidFill>
                </a:uFill>
                <a:latin typeface="Verdana"/>
                <a:cs typeface="Verdana"/>
                <a:hlinkClick r:id="rId3"/>
              </a:rPr>
              <a:t> </a:t>
            </a:r>
            <a:r>
              <a:rPr sz="1200" u="sng" spc="-10" dirty="0">
                <a:solidFill>
                  <a:srgbClr val="FA4917"/>
                </a:solidFill>
                <a:uFill>
                  <a:solidFill>
                    <a:srgbClr val="FA4917"/>
                  </a:solidFill>
                </a:uFill>
                <a:latin typeface="Verdana"/>
                <a:cs typeface="Verdana"/>
                <a:hlinkClick r:id="rId3"/>
              </a:rPr>
              <a:t>Antonio</a:t>
            </a:r>
            <a:endParaRPr sz="1200">
              <a:latin typeface="Verdana"/>
              <a:cs typeface="Verdana"/>
            </a:endParaRPr>
          </a:p>
        </p:txBody>
      </p:sp>
    </p:spTree>
    <p:extLst>
      <p:ext uri="{BB962C8B-B14F-4D97-AF65-F5344CB8AC3E}">
        <p14:creationId xmlns:p14="http://schemas.microsoft.com/office/powerpoint/2010/main" val="1014859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05000" y="1371600"/>
            <a:ext cx="4191000" cy="4678680"/>
          </a:xfrm>
          <a:prstGeom prst="rect">
            <a:avLst/>
          </a:prstGeom>
        </p:spPr>
      </p:pic>
      <p:pic>
        <p:nvPicPr>
          <p:cNvPr id="3" name="object 3"/>
          <p:cNvPicPr/>
          <p:nvPr/>
        </p:nvPicPr>
        <p:blipFill>
          <a:blip r:embed="rId3" cstate="print"/>
          <a:stretch>
            <a:fillRect/>
          </a:stretch>
        </p:blipFill>
        <p:spPr>
          <a:xfrm>
            <a:off x="6248400" y="1371600"/>
            <a:ext cx="4191000" cy="4724400"/>
          </a:xfrm>
          <a:prstGeom prst="rect">
            <a:avLst/>
          </a:prstGeom>
        </p:spPr>
      </p:pic>
      <p:sp>
        <p:nvSpPr>
          <p:cNvPr id="4" name="object 4"/>
          <p:cNvSpPr txBox="1"/>
          <p:nvPr/>
        </p:nvSpPr>
        <p:spPr>
          <a:xfrm>
            <a:off x="6836155" y="6203391"/>
            <a:ext cx="2734310" cy="197490"/>
          </a:xfrm>
          <a:prstGeom prst="rect">
            <a:avLst/>
          </a:prstGeom>
        </p:spPr>
        <p:txBody>
          <a:bodyPr vert="horz" wrap="square" lIns="0" tIns="12700" rIns="0" bIns="0" rtlCol="0">
            <a:spAutoFit/>
          </a:bodyPr>
          <a:lstStyle/>
          <a:p>
            <a:pPr marL="12700">
              <a:spcBef>
                <a:spcPts val="100"/>
              </a:spcBef>
            </a:pPr>
            <a:r>
              <a:rPr sz="1200" spc="-35" dirty="0">
                <a:latin typeface="Verdana"/>
                <a:cs typeface="Verdana"/>
              </a:rPr>
              <a:t>Robbins</a:t>
            </a:r>
            <a:r>
              <a:rPr sz="1200" spc="-50" dirty="0">
                <a:latin typeface="Verdana"/>
                <a:cs typeface="Verdana"/>
              </a:rPr>
              <a:t> </a:t>
            </a:r>
            <a:r>
              <a:rPr sz="1200" spc="-45" dirty="0">
                <a:latin typeface="Verdana"/>
                <a:cs typeface="Verdana"/>
              </a:rPr>
              <a:t>Basic </a:t>
            </a:r>
            <a:r>
              <a:rPr sz="1200" dirty="0">
                <a:latin typeface="Verdana"/>
                <a:cs typeface="Verdana"/>
              </a:rPr>
              <a:t>Pathology</a:t>
            </a:r>
            <a:r>
              <a:rPr sz="1200" spc="-145" dirty="0">
                <a:latin typeface="Verdana"/>
                <a:cs typeface="Verdana"/>
              </a:rPr>
              <a:t> </a:t>
            </a:r>
            <a:r>
              <a:rPr sz="1200" spc="-75" dirty="0">
                <a:latin typeface="Verdana"/>
                <a:cs typeface="Verdana"/>
              </a:rPr>
              <a:t>10th</a:t>
            </a:r>
            <a:r>
              <a:rPr sz="1200" spc="-55" dirty="0">
                <a:latin typeface="Verdana"/>
                <a:cs typeface="Verdana"/>
              </a:rPr>
              <a:t> </a:t>
            </a:r>
            <a:r>
              <a:rPr sz="1200" spc="-10" dirty="0">
                <a:latin typeface="Verdana"/>
                <a:cs typeface="Verdana"/>
              </a:rPr>
              <a:t>edition</a:t>
            </a:r>
            <a:endParaRPr sz="1200">
              <a:latin typeface="Verdana"/>
              <a:cs typeface="Verdana"/>
            </a:endParaRPr>
          </a:p>
        </p:txBody>
      </p:sp>
    </p:spTree>
    <p:extLst>
      <p:ext uri="{BB962C8B-B14F-4D97-AF65-F5344CB8AC3E}">
        <p14:creationId xmlns:p14="http://schemas.microsoft.com/office/powerpoint/2010/main" val="5206073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26157" y="609600"/>
            <a:ext cx="8229600" cy="5715000"/>
          </a:xfrm>
          <a:prstGeom prst="rect">
            <a:avLst/>
          </a:prstGeom>
        </p:spPr>
      </p:pic>
      <p:sp>
        <p:nvSpPr>
          <p:cNvPr id="3" name="object 3"/>
          <p:cNvSpPr txBox="1"/>
          <p:nvPr/>
        </p:nvSpPr>
        <p:spPr>
          <a:xfrm>
            <a:off x="7090917" y="6486550"/>
            <a:ext cx="3164840" cy="299720"/>
          </a:xfrm>
          <a:prstGeom prst="rect">
            <a:avLst/>
          </a:prstGeom>
        </p:spPr>
        <p:txBody>
          <a:bodyPr vert="horz" wrap="square" lIns="0" tIns="12700" rIns="0" bIns="0" rtlCol="0">
            <a:spAutoFit/>
          </a:bodyPr>
          <a:lstStyle/>
          <a:p>
            <a:pPr marL="12700">
              <a:spcBef>
                <a:spcPts val="100"/>
              </a:spcBef>
            </a:pPr>
            <a:r>
              <a:rPr u="sng" spc="-45" dirty="0">
                <a:solidFill>
                  <a:srgbClr val="FA4917"/>
                </a:solidFill>
                <a:uFill>
                  <a:solidFill>
                    <a:srgbClr val="FA4917"/>
                  </a:solidFill>
                </a:uFill>
                <a:latin typeface="Verdana"/>
                <a:cs typeface="Verdana"/>
                <a:hlinkClick r:id="rId3"/>
              </a:rPr>
              <a:t>Baishideng</a:t>
            </a:r>
            <a:r>
              <a:rPr u="sng" spc="-95" dirty="0">
                <a:solidFill>
                  <a:srgbClr val="FA4917"/>
                </a:solidFill>
                <a:uFill>
                  <a:solidFill>
                    <a:srgbClr val="FA4917"/>
                  </a:solidFill>
                </a:uFill>
                <a:latin typeface="Verdana"/>
                <a:cs typeface="Verdana"/>
                <a:hlinkClick r:id="rId3"/>
              </a:rPr>
              <a:t> </a:t>
            </a:r>
            <a:r>
              <a:rPr u="sng" spc="-70" dirty="0">
                <a:solidFill>
                  <a:srgbClr val="FA4917"/>
                </a:solidFill>
                <a:uFill>
                  <a:solidFill>
                    <a:srgbClr val="FA4917"/>
                  </a:solidFill>
                </a:uFill>
                <a:latin typeface="Verdana"/>
                <a:cs typeface="Verdana"/>
                <a:hlinkClick r:id="rId3"/>
              </a:rPr>
              <a:t>Publishing</a:t>
            </a:r>
            <a:r>
              <a:rPr u="sng" spc="-95" dirty="0">
                <a:solidFill>
                  <a:srgbClr val="FA4917"/>
                </a:solidFill>
                <a:uFill>
                  <a:solidFill>
                    <a:srgbClr val="FA4917"/>
                  </a:solidFill>
                </a:uFill>
                <a:latin typeface="Verdana"/>
                <a:cs typeface="Verdana"/>
                <a:hlinkClick r:id="rId3"/>
              </a:rPr>
              <a:t> </a:t>
            </a:r>
            <a:r>
              <a:rPr u="sng" spc="-20" dirty="0">
                <a:solidFill>
                  <a:srgbClr val="FA4917"/>
                </a:solidFill>
                <a:uFill>
                  <a:solidFill>
                    <a:srgbClr val="FA4917"/>
                  </a:solidFill>
                </a:uFill>
                <a:latin typeface="Verdana"/>
                <a:cs typeface="Verdana"/>
                <a:hlinkClick r:id="rId3"/>
              </a:rPr>
              <a:t>Group</a:t>
            </a:r>
            <a:endParaRPr>
              <a:latin typeface="Verdana"/>
              <a:cs typeface="Verdana"/>
            </a:endParaRPr>
          </a:p>
        </p:txBody>
      </p:sp>
    </p:spTree>
    <p:extLst>
      <p:ext uri="{BB962C8B-B14F-4D97-AF65-F5344CB8AC3E}">
        <p14:creationId xmlns:p14="http://schemas.microsoft.com/office/powerpoint/2010/main" val="541911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75" dirty="0"/>
              <a:t>Management</a:t>
            </a:r>
            <a:r>
              <a:rPr spc="-180" dirty="0"/>
              <a:t> </a:t>
            </a:r>
            <a:r>
              <a:rPr dirty="0"/>
              <a:t>of</a:t>
            </a:r>
            <a:r>
              <a:rPr spc="-240" dirty="0"/>
              <a:t> </a:t>
            </a:r>
            <a:r>
              <a:rPr spc="-155" dirty="0"/>
              <a:t>Barrett</a:t>
            </a:r>
          </a:p>
        </p:txBody>
      </p:sp>
      <p:sp>
        <p:nvSpPr>
          <p:cNvPr id="3" name="object 3"/>
          <p:cNvSpPr txBox="1"/>
          <p:nvPr/>
        </p:nvSpPr>
        <p:spPr>
          <a:xfrm>
            <a:off x="2152650" y="2133601"/>
            <a:ext cx="8210550" cy="972061"/>
          </a:xfrm>
          <a:prstGeom prst="rect">
            <a:avLst/>
          </a:prstGeom>
        </p:spPr>
        <p:txBody>
          <a:bodyPr vert="horz" wrap="square" lIns="0" tIns="12700" rIns="0" bIns="0" rtlCol="0">
            <a:spAutoFit/>
          </a:bodyPr>
          <a:lstStyle/>
          <a:p>
            <a:pPr marL="356870" marR="5080" indent="-344805">
              <a:spcBef>
                <a:spcPts val="10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Periodic</a:t>
            </a:r>
            <a:r>
              <a:rPr spc="470" dirty="0">
                <a:solidFill>
                  <a:srgbClr val="404040"/>
                </a:solidFill>
                <a:latin typeface="Verdana"/>
                <a:cs typeface="Verdana"/>
              </a:rPr>
              <a:t> </a:t>
            </a:r>
            <a:r>
              <a:rPr spc="-45" dirty="0">
                <a:solidFill>
                  <a:srgbClr val="404040"/>
                </a:solidFill>
                <a:latin typeface="Verdana"/>
                <a:cs typeface="Verdana"/>
              </a:rPr>
              <a:t>surveillance</a:t>
            </a:r>
            <a:r>
              <a:rPr spc="-105" dirty="0">
                <a:solidFill>
                  <a:srgbClr val="404040"/>
                </a:solidFill>
                <a:latin typeface="Verdana"/>
                <a:cs typeface="Verdana"/>
              </a:rPr>
              <a:t> </a:t>
            </a:r>
            <a:r>
              <a:rPr dirty="0">
                <a:solidFill>
                  <a:srgbClr val="404040"/>
                </a:solidFill>
                <a:latin typeface="Verdana"/>
                <a:cs typeface="Verdana"/>
              </a:rPr>
              <a:t>endoscopy</a:t>
            </a:r>
            <a:r>
              <a:rPr spc="-65" dirty="0">
                <a:solidFill>
                  <a:srgbClr val="404040"/>
                </a:solidFill>
                <a:latin typeface="Verdana"/>
                <a:cs typeface="Verdana"/>
              </a:rPr>
              <a:t> </a:t>
            </a:r>
            <a:r>
              <a:rPr spc="-75" dirty="0">
                <a:solidFill>
                  <a:srgbClr val="404040"/>
                </a:solidFill>
                <a:latin typeface="Verdana"/>
                <a:cs typeface="Verdana"/>
              </a:rPr>
              <a:t>with</a:t>
            </a:r>
            <a:r>
              <a:rPr spc="-60" dirty="0">
                <a:solidFill>
                  <a:srgbClr val="404040"/>
                </a:solidFill>
                <a:latin typeface="Verdana"/>
                <a:cs typeface="Verdana"/>
              </a:rPr>
              <a:t> </a:t>
            </a:r>
            <a:r>
              <a:rPr spc="-40" dirty="0">
                <a:solidFill>
                  <a:srgbClr val="404040"/>
                </a:solidFill>
                <a:latin typeface="Verdana"/>
                <a:cs typeface="Verdana"/>
              </a:rPr>
              <a:t>biopsy</a:t>
            </a:r>
            <a:r>
              <a:rPr spc="-85" dirty="0">
                <a:solidFill>
                  <a:srgbClr val="404040"/>
                </a:solidFill>
                <a:latin typeface="Verdana"/>
                <a:cs typeface="Verdana"/>
              </a:rPr>
              <a:t> </a:t>
            </a:r>
            <a:r>
              <a:rPr spc="-20" dirty="0">
                <a:solidFill>
                  <a:srgbClr val="404040"/>
                </a:solidFill>
                <a:latin typeface="Verdana"/>
                <a:cs typeface="Verdana"/>
              </a:rPr>
              <a:t>to</a:t>
            </a:r>
            <a:r>
              <a:rPr spc="-65" dirty="0">
                <a:solidFill>
                  <a:srgbClr val="404040"/>
                </a:solidFill>
                <a:latin typeface="Verdana"/>
                <a:cs typeface="Verdana"/>
              </a:rPr>
              <a:t> </a:t>
            </a:r>
            <a:r>
              <a:rPr spc="-10" dirty="0">
                <a:solidFill>
                  <a:srgbClr val="404040"/>
                </a:solidFill>
                <a:latin typeface="Verdana"/>
                <a:cs typeface="Verdana"/>
              </a:rPr>
              <a:t>screen </a:t>
            </a:r>
            <a:r>
              <a:rPr spc="-70" dirty="0">
                <a:solidFill>
                  <a:srgbClr val="404040"/>
                </a:solidFill>
                <a:latin typeface="Verdana"/>
                <a:cs typeface="Verdana"/>
              </a:rPr>
              <a:t>for</a:t>
            </a:r>
            <a:r>
              <a:rPr spc="-140" dirty="0">
                <a:solidFill>
                  <a:srgbClr val="404040"/>
                </a:solidFill>
                <a:latin typeface="Verdana"/>
                <a:cs typeface="Verdana"/>
              </a:rPr>
              <a:t> </a:t>
            </a:r>
            <a:r>
              <a:rPr spc="-10" dirty="0">
                <a:solidFill>
                  <a:srgbClr val="404040"/>
                </a:solidFill>
                <a:latin typeface="Verdana"/>
                <a:cs typeface="Verdana"/>
              </a:rPr>
              <a:t>dysplasia.</a:t>
            </a:r>
            <a:endParaRPr dirty="0">
              <a:latin typeface="Verdana"/>
              <a:cs typeface="Verdana"/>
            </a:endParaRPr>
          </a:p>
          <a:p>
            <a:pPr marL="356870" marR="722630" indent="-344805">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0" dirty="0">
                <a:solidFill>
                  <a:srgbClr val="404040"/>
                </a:solidFill>
                <a:latin typeface="Verdana"/>
                <a:cs typeface="Verdana"/>
              </a:rPr>
              <a:t>High</a:t>
            </a:r>
            <a:r>
              <a:rPr spc="-80" dirty="0">
                <a:solidFill>
                  <a:srgbClr val="404040"/>
                </a:solidFill>
                <a:latin typeface="Verdana"/>
                <a:cs typeface="Verdana"/>
              </a:rPr>
              <a:t> </a:t>
            </a:r>
            <a:r>
              <a:rPr dirty="0">
                <a:solidFill>
                  <a:srgbClr val="404040"/>
                </a:solidFill>
                <a:latin typeface="Verdana"/>
                <a:cs typeface="Verdana"/>
              </a:rPr>
              <a:t>grade</a:t>
            </a:r>
            <a:r>
              <a:rPr spc="-30" dirty="0">
                <a:solidFill>
                  <a:srgbClr val="404040"/>
                </a:solidFill>
                <a:latin typeface="Verdana"/>
                <a:cs typeface="Verdana"/>
              </a:rPr>
              <a:t> </a:t>
            </a:r>
            <a:r>
              <a:rPr spc="-50" dirty="0">
                <a:solidFill>
                  <a:srgbClr val="404040"/>
                </a:solidFill>
                <a:latin typeface="Verdana"/>
                <a:cs typeface="Verdana"/>
              </a:rPr>
              <a:t>dysplasia</a:t>
            </a:r>
            <a:r>
              <a:rPr spc="-65" dirty="0">
                <a:solidFill>
                  <a:srgbClr val="404040"/>
                </a:solidFill>
                <a:latin typeface="Verdana"/>
                <a:cs typeface="Verdana"/>
              </a:rPr>
              <a:t> </a:t>
            </a:r>
            <a:r>
              <a:rPr spc="50" dirty="0">
                <a:solidFill>
                  <a:srgbClr val="404040"/>
                </a:solidFill>
                <a:latin typeface="Verdana"/>
                <a:cs typeface="Verdana"/>
              </a:rPr>
              <a:t>&amp;</a:t>
            </a:r>
            <a:r>
              <a:rPr spc="-120" dirty="0">
                <a:solidFill>
                  <a:srgbClr val="404040"/>
                </a:solidFill>
                <a:latin typeface="Verdana"/>
                <a:cs typeface="Verdana"/>
              </a:rPr>
              <a:t> </a:t>
            </a:r>
            <a:r>
              <a:rPr spc="-40" dirty="0">
                <a:solidFill>
                  <a:srgbClr val="404040"/>
                </a:solidFill>
                <a:latin typeface="Verdana"/>
                <a:cs typeface="Verdana"/>
              </a:rPr>
              <a:t>intramucosal</a:t>
            </a:r>
            <a:r>
              <a:rPr spc="-85" dirty="0">
                <a:solidFill>
                  <a:srgbClr val="404040"/>
                </a:solidFill>
                <a:latin typeface="Verdana"/>
                <a:cs typeface="Verdana"/>
              </a:rPr>
              <a:t> </a:t>
            </a:r>
            <a:r>
              <a:rPr spc="-10" dirty="0">
                <a:solidFill>
                  <a:srgbClr val="404040"/>
                </a:solidFill>
                <a:latin typeface="Verdana"/>
                <a:cs typeface="Verdana"/>
              </a:rPr>
              <a:t>carcinoma </a:t>
            </a:r>
            <a:r>
              <a:rPr dirty="0">
                <a:solidFill>
                  <a:srgbClr val="404040"/>
                </a:solidFill>
                <a:latin typeface="Verdana"/>
                <a:cs typeface="Verdana"/>
              </a:rPr>
              <a:t>needs</a:t>
            </a:r>
            <a:r>
              <a:rPr spc="-125" dirty="0">
                <a:solidFill>
                  <a:srgbClr val="404040"/>
                </a:solidFill>
                <a:latin typeface="Verdana"/>
                <a:cs typeface="Verdana"/>
              </a:rPr>
              <a:t> </a:t>
            </a:r>
            <a:r>
              <a:rPr spc="-10" dirty="0">
                <a:solidFill>
                  <a:srgbClr val="404040"/>
                </a:solidFill>
                <a:latin typeface="Verdana"/>
                <a:cs typeface="Verdana"/>
              </a:rPr>
              <a:t>interventions.</a:t>
            </a:r>
            <a:endParaRPr dirty="0">
              <a:latin typeface="Verdana"/>
              <a:cs typeface="Verdana"/>
            </a:endParaRPr>
          </a:p>
        </p:txBody>
      </p:sp>
    </p:spTree>
    <p:extLst>
      <p:ext uri="{BB962C8B-B14F-4D97-AF65-F5344CB8AC3E}">
        <p14:creationId xmlns:p14="http://schemas.microsoft.com/office/powerpoint/2010/main" val="42691370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1" y="1237772"/>
            <a:ext cx="4947285" cy="689932"/>
          </a:xfrm>
          <a:prstGeom prst="rect">
            <a:avLst/>
          </a:prstGeom>
        </p:spPr>
        <p:txBody>
          <a:bodyPr vert="horz" wrap="square" lIns="0" tIns="12700" rIns="0" bIns="0" rtlCol="0" anchor="ctr">
            <a:spAutoFit/>
          </a:bodyPr>
          <a:lstStyle/>
          <a:p>
            <a:pPr marL="12700">
              <a:lnSpc>
                <a:spcPct val="100000"/>
              </a:lnSpc>
              <a:spcBef>
                <a:spcPts val="100"/>
              </a:spcBef>
            </a:pPr>
            <a:r>
              <a:rPr spc="-114" dirty="0"/>
              <a:t>E</a:t>
            </a:r>
            <a:r>
              <a:rPr lang="en-US" spc="-114" dirty="0"/>
              <a:t>sophageal tumors</a:t>
            </a:r>
            <a:endParaRPr spc="-204" dirty="0"/>
          </a:p>
        </p:txBody>
      </p:sp>
      <p:sp>
        <p:nvSpPr>
          <p:cNvPr id="3" name="object 3"/>
          <p:cNvSpPr txBox="1"/>
          <p:nvPr/>
        </p:nvSpPr>
        <p:spPr>
          <a:xfrm>
            <a:off x="2667000" y="2286001"/>
            <a:ext cx="6320790" cy="831215"/>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70" dirty="0">
                <a:solidFill>
                  <a:srgbClr val="404040"/>
                </a:solidFill>
                <a:latin typeface="Verdana"/>
                <a:cs typeface="Verdana"/>
              </a:rPr>
              <a:t>Squamous</a:t>
            </a:r>
            <a:r>
              <a:rPr spc="20" dirty="0">
                <a:solidFill>
                  <a:srgbClr val="404040"/>
                </a:solidFill>
                <a:latin typeface="Verdana"/>
                <a:cs typeface="Verdana"/>
              </a:rPr>
              <a:t> </a:t>
            </a:r>
            <a:r>
              <a:rPr dirty="0">
                <a:solidFill>
                  <a:srgbClr val="404040"/>
                </a:solidFill>
                <a:latin typeface="Verdana"/>
                <a:cs typeface="Verdana"/>
              </a:rPr>
              <a:t>cell</a:t>
            </a:r>
            <a:r>
              <a:rPr spc="-45" dirty="0">
                <a:solidFill>
                  <a:srgbClr val="404040"/>
                </a:solidFill>
                <a:latin typeface="Verdana"/>
                <a:cs typeface="Verdana"/>
              </a:rPr>
              <a:t> </a:t>
            </a:r>
            <a:r>
              <a:rPr dirty="0">
                <a:solidFill>
                  <a:srgbClr val="404040"/>
                </a:solidFill>
                <a:latin typeface="Verdana"/>
                <a:cs typeface="Verdana"/>
              </a:rPr>
              <a:t>carcinoma</a:t>
            </a:r>
            <a:r>
              <a:rPr spc="-90" dirty="0">
                <a:solidFill>
                  <a:srgbClr val="404040"/>
                </a:solidFill>
                <a:latin typeface="Verdana"/>
                <a:cs typeface="Verdana"/>
              </a:rPr>
              <a:t> </a:t>
            </a:r>
            <a:r>
              <a:rPr spc="-120" dirty="0">
                <a:solidFill>
                  <a:srgbClr val="404040"/>
                </a:solidFill>
                <a:latin typeface="Verdana"/>
                <a:cs typeface="Verdana"/>
              </a:rPr>
              <a:t>(most</a:t>
            </a:r>
            <a:r>
              <a:rPr spc="110" dirty="0">
                <a:solidFill>
                  <a:srgbClr val="404040"/>
                </a:solidFill>
                <a:latin typeface="Verdana"/>
                <a:cs typeface="Verdana"/>
              </a:rPr>
              <a:t> </a:t>
            </a:r>
            <a:r>
              <a:rPr dirty="0">
                <a:solidFill>
                  <a:srgbClr val="404040"/>
                </a:solidFill>
                <a:latin typeface="Verdana"/>
                <a:cs typeface="Verdana"/>
              </a:rPr>
              <a:t>common </a:t>
            </a:r>
            <a:r>
              <a:rPr spc="-10" dirty="0">
                <a:solidFill>
                  <a:srgbClr val="404040"/>
                </a:solidFill>
                <a:latin typeface="Verdana"/>
                <a:cs typeface="Verdana"/>
              </a:rPr>
              <a:t>worldwide)</a:t>
            </a:r>
            <a:endParaRPr dirty="0">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Adenocarcinoma</a:t>
            </a:r>
            <a:r>
              <a:rPr spc="25" dirty="0">
                <a:solidFill>
                  <a:srgbClr val="404040"/>
                </a:solidFill>
                <a:latin typeface="Verdana"/>
                <a:cs typeface="Verdana"/>
              </a:rPr>
              <a:t> </a:t>
            </a:r>
            <a:r>
              <a:rPr spc="-45" dirty="0">
                <a:solidFill>
                  <a:srgbClr val="404040"/>
                </a:solidFill>
                <a:latin typeface="Verdana"/>
                <a:cs typeface="Verdana"/>
              </a:rPr>
              <a:t>(on</a:t>
            </a:r>
            <a:r>
              <a:rPr spc="50" dirty="0">
                <a:solidFill>
                  <a:srgbClr val="404040"/>
                </a:solidFill>
                <a:latin typeface="Verdana"/>
                <a:cs typeface="Verdana"/>
              </a:rPr>
              <a:t> </a:t>
            </a:r>
            <a:r>
              <a:rPr spc="-25" dirty="0">
                <a:solidFill>
                  <a:srgbClr val="404040"/>
                </a:solidFill>
                <a:latin typeface="Verdana"/>
                <a:cs typeface="Verdana"/>
              </a:rPr>
              <a:t>the</a:t>
            </a:r>
            <a:r>
              <a:rPr spc="-40" dirty="0">
                <a:solidFill>
                  <a:srgbClr val="404040"/>
                </a:solidFill>
                <a:latin typeface="Verdana"/>
                <a:cs typeface="Verdana"/>
              </a:rPr>
              <a:t> </a:t>
            </a:r>
            <a:r>
              <a:rPr spc="-140" dirty="0">
                <a:solidFill>
                  <a:srgbClr val="404040"/>
                </a:solidFill>
                <a:latin typeface="Verdana"/>
                <a:cs typeface="Verdana"/>
              </a:rPr>
              <a:t>rise,</a:t>
            </a:r>
            <a:r>
              <a:rPr spc="-85" dirty="0">
                <a:solidFill>
                  <a:srgbClr val="404040"/>
                </a:solidFill>
                <a:latin typeface="Verdana"/>
                <a:cs typeface="Verdana"/>
              </a:rPr>
              <a:t> </a:t>
            </a:r>
            <a:r>
              <a:rPr spc="-35" dirty="0">
                <a:solidFill>
                  <a:srgbClr val="404040"/>
                </a:solidFill>
                <a:latin typeface="Verdana"/>
                <a:cs typeface="Verdana"/>
              </a:rPr>
              <a:t>half</a:t>
            </a:r>
            <a:r>
              <a:rPr spc="-55" dirty="0">
                <a:solidFill>
                  <a:srgbClr val="404040"/>
                </a:solidFill>
                <a:latin typeface="Verdana"/>
                <a:cs typeface="Verdana"/>
              </a:rPr>
              <a:t> </a:t>
            </a:r>
            <a:r>
              <a:rPr dirty="0">
                <a:solidFill>
                  <a:srgbClr val="404040"/>
                </a:solidFill>
                <a:latin typeface="Verdana"/>
                <a:cs typeface="Verdana"/>
              </a:rPr>
              <a:t>of</a:t>
            </a:r>
            <a:r>
              <a:rPr spc="-40" dirty="0">
                <a:solidFill>
                  <a:srgbClr val="404040"/>
                </a:solidFill>
                <a:latin typeface="Verdana"/>
                <a:cs typeface="Verdana"/>
              </a:rPr>
              <a:t> </a:t>
            </a:r>
            <a:r>
              <a:rPr spc="-10" dirty="0">
                <a:solidFill>
                  <a:srgbClr val="404040"/>
                </a:solidFill>
                <a:latin typeface="Verdana"/>
                <a:cs typeface="Verdana"/>
              </a:rPr>
              <a:t>cases)</a:t>
            </a:r>
            <a:endParaRPr dirty="0">
              <a:latin typeface="Verdana"/>
              <a:cs typeface="Verdana"/>
            </a:endParaRPr>
          </a:p>
        </p:txBody>
      </p:sp>
    </p:spTree>
    <p:extLst>
      <p:ext uri="{BB962C8B-B14F-4D97-AF65-F5344CB8AC3E}">
        <p14:creationId xmlns:p14="http://schemas.microsoft.com/office/powerpoint/2010/main" val="1046980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85" dirty="0"/>
              <a:t>Adenocarcinoma</a:t>
            </a:r>
          </a:p>
        </p:txBody>
      </p:sp>
      <p:sp>
        <p:nvSpPr>
          <p:cNvPr id="3" name="object 3"/>
          <p:cNvSpPr txBox="1"/>
          <p:nvPr/>
        </p:nvSpPr>
        <p:spPr>
          <a:xfrm>
            <a:off x="2168572" y="1981201"/>
            <a:ext cx="8042228" cy="2053589"/>
          </a:xfrm>
          <a:prstGeom prst="rect">
            <a:avLst/>
          </a:prstGeom>
        </p:spPr>
        <p:txBody>
          <a:bodyPr vert="horz" wrap="square" lIns="0" tIns="12700" rIns="0" bIns="0" rtlCol="0">
            <a:spAutoFit/>
          </a:bodyPr>
          <a:lstStyle/>
          <a:p>
            <a:pPr marL="12700">
              <a:spcBef>
                <a:spcPts val="10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Background</a:t>
            </a:r>
            <a:r>
              <a:rPr spc="-140" dirty="0">
                <a:solidFill>
                  <a:srgbClr val="404040"/>
                </a:solidFill>
                <a:latin typeface="Verdana"/>
                <a:cs typeface="Verdana"/>
              </a:rPr>
              <a:t> </a:t>
            </a:r>
            <a:r>
              <a:rPr dirty="0">
                <a:solidFill>
                  <a:srgbClr val="404040"/>
                </a:solidFill>
                <a:latin typeface="Verdana"/>
                <a:cs typeface="Verdana"/>
              </a:rPr>
              <a:t>of</a:t>
            </a:r>
            <a:r>
              <a:rPr spc="-125" dirty="0">
                <a:solidFill>
                  <a:srgbClr val="404040"/>
                </a:solidFill>
                <a:latin typeface="Verdana"/>
                <a:cs typeface="Verdana"/>
              </a:rPr>
              <a:t> </a:t>
            </a:r>
            <a:r>
              <a:rPr spc="-90" dirty="0">
                <a:solidFill>
                  <a:srgbClr val="404040"/>
                </a:solidFill>
                <a:latin typeface="Verdana"/>
                <a:cs typeface="Verdana"/>
              </a:rPr>
              <a:t>Barrett</a:t>
            </a:r>
            <a:r>
              <a:rPr spc="-114" dirty="0">
                <a:solidFill>
                  <a:srgbClr val="404040"/>
                </a:solidFill>
                <a:latin typeface="Verdana"/>
                <a:cs typeface="Verdana"/>
              </a:rPr>
              <a:t> </a:t>
            </a:r>
            <a:r>
              <a:rPr spc="-10" dirty="0">
                <a:solidFill>
                  <a:srgbClr val="404040"/>
                </a:solidFill>
                <a:latin typeface="Verdana"/>
                <a:cs typeface="Verdana"/>
              </a:rPr>
              <a:t>esophagus</a:t>
            </a:r>
            <a:r>
              <a:rPr spc="-90" dirty="0">
                <a:solidFill>
                  <a:srgbClr val="404040"/>
                </a:solidFill>
                <a:latin typeface="Verdana"/>
                <a:cs typeface="Verdana"/>
              </a:rPr>
              <a:t> </a:t>
            </a:r>
            <a:r>
              <a:rPr spc="60" dirty="0">
                <a:solidFill>
                  <a:srgbClr val="404040"/>
                </a:solidFill>
                <a:latin typeface="Verdana"/>
                <a:cs typeface="Verdana"/>
              </a:rPr>
              <a:t>and</a:t>
            </a:r>
            <a:r>
              <a:rPr spc="-110" dirty="0">
                <a:solidFill>
                  <a:srgbClr val="404040"/>
                </a:solidFill>
                <a:latin typeface="Verdana"/>
                <a:cs typeface="Verdana"/>
              </a:rPr>
              <a:t> </a:t>
            </a:r>
            <a:r>
              <a:rPr spc="-70" dirty="0">
                <a:solidFill>
                  <a:srgbClr val="404040"/>
                </a:solidFill>
                <a:latin typeface="Verdana"/>
                <a:cs typeface="Verdana"/>
              </a:rPr>
              <a:t>long-</a:t>
            </a:r>
            <a:r>
              <a:rPr spc="-10" dirty="0">
                <a:solidFill>
                  <a:srgbClr val="404040"/>
                </a:solidFill>
                <a:latin typeface="Verdana"/>
                <a:cs typeface="Verdana"/>
              </a:rPr>
              <a:t>standing</a:t>
            </a:r>
            <a:endParaRPr dirty="0">
              <a:latin typeface="Verdana"/>
              <a:cs typeface="Verdana"/>
            </a:endParaRPr>
          </a:p>
          <a:p>
            <a:pPr marL="356870">
              <a:spcBef>
                <a:spcPts val="5"/>
              </a:spcBef>
            </a:pPr>
            <a:r>
              <a:rPr spc="-10" dirty="0">
                <a:solidFill>
                  <a:srgbClr val="404040"/>
                </a:solidFill>
                <a:latin typeface="Verdana"/>
                <a:cs typeface="Verdana"/>
              </a:rPr>
              <a:t>GERD.</a:t>
            </a:r>
            <a:endParaRPr dirty="0">
              <a:latin typeface="Verdana"/>
              <a:cs typeface="Verdana"/>
            </a:endParaRPr>
          </a:p>
          <a:p>
            <a:pPr marR="283210" algn="ctr">
              <a:spcBef>
                <a:spcPts val="1005"/>
              </a:spcBef>
              <a:tabLst>
                <a:tab pos="3441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75" dirty="0">
                <a:solidFill>
                  <a:srgbClr val="404040"/>
                </a:solidFill>
                <a:latin typeface="Verdana"/>
                <a:cs typeface="Verdana"/>
              </a:rPr>
              <a:t>Risk</a:t>
            </a:r>
            <a:r>
              <a:rPr spc="-120" dirty="0">
                <a:solidFill>
                  <a:srgbClr val="404040"/>
                </a:solidFill>
                <a:latin typeface="Verdana"/>
                <a:cs typeface="Verdana"/>
              </a:rPr>
              <a:t> </a:t>
            </a:r>
            <a:r>
              <a:rPr spc="-70" dirty="0">
                <a:solidFill>
                  <a:srgbClr val="404040"/>
                </a:solidFill>
                <a:latin typeface="Verdana"/>
                <a:cs typeface="Verdana"/>
              </a:rPr>
              <a:t>factors:</a:t>
            </a:r>
            <a:r>
              <a:rPr spc="-95" dirty="0">
                <a:solidFill>
                  <a:srgbClr val="404040"/>
                </a:solidFill>
                <a:latin typeface="Verdana"/>
                <a:cs typeface="Verdana"/>
              </a:rPr>
              <a:t> </a:t>
            </a:r>
            <a:r>
              <a:rPr spc="-50" dirty="0">
                <a:solidFill>
                  <a:srgbClr val="404040"/>
                </a:solidFill>
                <a:latin typeface="Verdana"/>
                <a:cs typeface="Verdana"/>
              </a:rPr>
              <a:t>dysplasia</a:t>
            </a:r>
            <a:r>
              <a:rPr spc="-75" dirty="0">
                <a:solidFill>
                  <a:srgbClr val="404040"/>
                </a:solidFill>
                <a:latin typeface="Verdana"/>
                <a:cs typeface="Verdana"/>
              </a:rPr>
              <a:t> </a:t>
            </a:r>
            <a:r>
              <a:rPr dirty="0">
                <a:solidFill>
                  <a:srgbClr val="404040"/>
                </a:solidFill>
                <a:latin typeface="Verdana"/>
                <a:cs typeface="Verdana"/>
              </a:rPr>
              <a:t>associated</a:t>
            </a:r>
            <a:r>
              <a:rPr spc="-85" dirty="0">
                <a:solidFill>
                  <a:srgbClr val="404040"/>
                </a:solidFill>
                <a:latin typeface="Verdana"/>
                <a:cs typeface="Verdana"/>
              </a:rPr>
              <a:t> </a:t>
            </a:r>
            <a:r>
              <a:rPr spc="-105" dirty="0">
                <a:solidFill>
                  <a:srgbClr val="404040"/>
                </a:solidFill>
                <a:latin typeface="Verdana"/>
                <a:cs typeface="Verdana"/>
              </a:rPr>
              <a:t>Barrett,</a:t>
            </a:r>
            <a:r>
              <a:rPr spc="-85" dirty="0">
                <a:solidFill>
                  <a:srgbClr val="404040"/>
                </a:solidFill>
                <a:latin typeface="Verdana"/>
                <a:cs typeface="Verdana"/>
              </a:rPr>
              <a:t> </a:t>
            </a:r>
            <a:r>
              <a:rPr spc="-35" dirty="0">
                <a:solidFill>
                  <a:srgbClr val="404040"/>
                </a:solidFill>
                <a:latin typeface="Verdana"/>
                <a:cs typeface="Verdana"/>
              </a:rPr>
              <a:t>smoking,</a:t>
            </a:r>
            <a:endParaRPr dirty="0">
              <a:latin typeface="Verdana"/>
              <a:cs typeface="Verdana"/>
            </a:endParaRPr>
          </a:p>
          <a:p>
            <a:pPr marR="3703954" algn="ctr">
              <a:spcBef>
                <a:spcPts val="5"/>
              </a:spcBef>
            </a:pPr>
            <a:r>
              <a:rPr spc="-65" dirty="0">
                <a:solidFill>
                  <a:srgbClr val="404040"/>
                </a:solidFill>
                <a:latin typeface="Verdana"/>
                <a:cs typeface="Verdana"/>
              </a:rPr>
              <a:t>obesity,</a:t>
            </a:r>
            <a:r>
              <a:rPr spc="-105" dirty="0">
                <a:solidFill>
                  <a:srgbClr val="404040"/>
                </a:solidFill>
                <a:latin typeface="Verdana"/>
                <a:cs typeface="Verdana"/>
              </a:rPr>
              <a:t> </a:t>
            </a:r>
            <a:r>
              <a:rPr spc="-10" dirty="0">
                <a:solidFill>
                  <a:srgbClr val="404040"/>
                </a:solidFill>
                <a:latin typeface="Verdana"/>
                <a:cs typeface="Verdana"/>
              </a:rPr>
              <a:t>radioTx.</a:t>
            </a:r>
            <a:endParaRPr dirty="0">
              <a:latin typeface="Verdana"/>
              <a:cs typeface="Verdana"/>
            </a:endParaRPr>
          </a:p>
          <a:p>
            <a:pPr marR="3734435" algn="ctr">
              <a:spcBef>
                <a:spcPts val="980"/>
              </a:spcBef>
              <a:tabLst>
                <a:tab pos="3441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0" dirty="0">
                <a:solidFill>
                  <a:srgbClr val="404040"/>
                </a:solidFill>
                <a:latin typeface="Verdana"/>
                <a:cs typeface="Verdana"/>
              </a:rPr>
              <a:t>Male</a:t>
            </a:r>
            <a:r>
              <a:rPr spc="-114" dirty="0">
                <a:solidFill>
                  <a:srgbClr val="404040"/>
                </a:solidFill>
                <a:latin typeface="Verdana"/>
                <a:cs typeface="Verdana"/>
              </a:rPr>
              <a:t> </a:t>
            </a:r>
            <a:r>
              <a:rPr spc="-320" dirty="0">
                <a:solidFill>
                  <a:srgbClr val="404040"/>
                </a:solidFill>
                <a:latin typeface="Verdana"/>
                <a:cs typeface="Verdana"/>
              </a:rPr>
              <a:t>:</a:t>
            </a:r>
            <a:r>
              <a:rPr spc="-130" dirty="0">
                <a:solidFill>
                  <a:srgbClr val="404040"/>
                </a:solidFill>
                <a:latin typeface="Verdana"/>
                <a:cs typeface="Verdana"/>
              </a:rPr>
              <a:t> </a:t>
            </a:r>
            <a:r>
              <a:rPr dirty="0">
                <a:solidFill>
                  <a:srgbClr val="404040"/>
                </a:solidFill>
                <a:latin typeface="Verdana"/>
                <a:cs typeface="Verdana"/>
              </a:rPr>
              <a:t>female</a:t>
            </a:r>
            <a:r>
              <a:rPr spc="-85" dirty="0">
                <a:solidFill>
                  <a:srgbClr val="404040"/>
                </a:solidFill>
                <a:latin typeface="Verdana"/>
                <a:cs typeface="Verdana"/>
              </a:rPr>
              <a:t> </a:t>
            </a:r>
            <a:r>
              <a:rPr spc="-165" dirty="0">
                <a:solidFill>
                  <a:srgbClr val="404040"/>
                </a:solidFill>
                <a:latin typeface="Verdana"/>
                <a:cs typeface="Verdana"/>
              </a:rPr>
              <a:t>(7:1)</a:t>
            </a:r>
            <a:endParaRPr dirty="0">
              <a:latin typeface="Verdana"/>
              <a:cs typeface="Verdana"/>
            </a:endParaRPr>
          </a:p>
          <a:p>
            <a:pPr marR="101600" algn="ctr">
              <a:spcBef>
                <a:spcPts val="1015"/>
              </a:spcBef>
              <a:tabLst>
                <a:tab pos="3441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Geographic</a:t>
            </a:r>
            <a:r>
              <a:rPr spc="-15" dirty="0">
                <a:solidFill>
                  <a:srgbClr val="404040"/>
                </a:solidFill>
                <a:latin typeface="Verdana"/>
                <a:cs typeface="Verdana"/>
              </a:rPr>
              <a:t> </a:t>
            </a:r>
            <a:r>
              <a:rPr spc="50" dirty="0">
                <a:solidFill>
                  <a:srgbClr val="404040"/>
                </a:solidFill>
                <a:latin typeface="Verdana"/>
                <a:cs typeface="Verdana"/>
              </a:rPr>
              <a:t>&amp;</a:t>
            </a:r>
            <a:r>
              <a:rPr spc="-20" dirty="0">
                <a:solidFill>
                  <a:srgbClr val="404040"/>
                </a:solidFill>
                <a:latin typeface="Verdana"/>
                <a:cs typeface="Verdana"/>
              </a:rPr>
              <a:t> </a:t>
            </a:r>
            <a:r>
              <a:rPr dirty="0">
                <a:solidFill>
                  <a:srgbClr val="404040"/>
                </a:solidFill>
                <a:latin typeface="Verdana"/>
                <a:cs typeface="Verdana"/>
              </a:rPr>
              <a:t>racial</a:t>
            </a:r>
            <a:r>
              <a:rPr spc="-60" dirty="0">
                <a:solidFill>
                  <a:srgbClr val="404040"/>
                </a:solidFill>
                <a:latin typeface="Verdana"/>
                <a:cs typeface="Verdana"/>
              </a:rPr>
              <a:t> </a:t>
            </a:r>
            <a:r>
              <a:rPr spc="-45" dirty="0">
                <a:solidFill>
                  <a:srgbClr val="404040"/>
                </a:solidFill>
                <a:latin typeface="Verdana"/>
                <a:cs typeface="Verdana"/>
              </a:rPr>
              <a:t>variation</a:t>
            </a:r>
            <a:r>
              <a:rPr spc="-20" dirty="0">
                <a:solidFill>
                  <a:srgbClr val="404040"/>
                </a:solidFill>
                <a:latin typeface="Verdana"/>
                <a:cs typeface="Verdana"/>
              </a:rPr>
              <a:t> </a:t>
            </a:r>
            <a:r>
              <a:rPr dirty="0">
                <a:solidFill>
                  <a:srgbClr val="404040"/>
                </a:solidFill>
                <a:latin typeface="Verdana"/>
                <a:cs typeface="Verdana"/>
              </a:rPr>
              <a:t>(devloped</a:t>
            </a:r>
            <a:r>
              <a:rPr spc="100" dirty="0">
                <a:solidFill>
                  <a:srgbClr val="404040"/>
                </a:solidFill>
                <a:latin typeface="Verdana"/>
                <a:cs typeface="Verdana"/>
              </a:rPr>
              <a:t> </a:t>
            </a:r>
            <a:r>
              <a:rPr spc="-10" dirty="0">
                <a:solidFill>
                  <a:srgbClr val="404040"/>
                </a:solidFill>
                <a:latin typeface="Verdana"/>
                <a:cs typeface="Verdana"/>
              </a:rPr>
              <a:t>countries)</a:t>
            </a:r>
            <a:endParaRPr dirty="0">
              <a:latin typeface="Verdana"/>
              <a:cs typeface="Verdana"/>
            </a:endParaRPr>
          </a:p>
        </p:txBody>
      </p:sp>
    </p:spTree>
    <p:extLst>
      <p:ext uri="{BB962C8B-B14F-4D97-AF65-F5344CB8AC3E}">
        <p14:creationId xmlns:p14="http://schemas.microsoft.com/office/powerpoint/2010/main" val="36899992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55" dirty="0"/>
              <a:t>Pathogenesis</a:t>
            </a:r>
          </a:p>
        </p:txBody>
      </p:sp>
      <p:sp>
        <p:nvSpPr>
          <p:cNvPr id="3" name="object 3"/>
          <p:cNvSpPr txBox="1"/>
          <p:nvPr/>
        </p:nvSpPr>
        <p:spPr>
          <a:xfrm>
            <a:off x="3545840" y="2435445"/>
            <a:ext cx="5755005" cy="824585"/>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0" dirty="0">
                <a:solidFill>
                  <a:srgbClr val="404040"/>
                </a:solidFill>
                <a:latin typeface="Verdana"/>
                <a:cs typeface="Verdana"/>
              </a:rPr>
              <a:t>From</a:t>
            </a:r>
            <a:r>
              <a:rPr spc="-140" dirty="0">
                <a:solidFill>
                  <a:srgbClr val="404040"/>
                </a:solidFill>
                <a:latin typeface="Verdana"/>
                <a:cs typeface="Verdana"/>
              </a:rPr>
              <a:t> </a:t>
            </a:r>
            <a:r>
              <a:rPr spc="-30" dirty="0">
                <a:solidFill>
                  <a:srgbClr val="404040"/>
                </a:solidFill>
                <a:latin typeface="Verdana"/>
                <a:cs typeface="Verdana"/>
              </a:rPr>
              <a:t>Barrett&gt;&gt;dysplasia&gt;&gt;adenocarcinoma</a:t>
            </a:r>
            <a:endParaRPr dirty="0">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5" dirty="0">
                <a:solidFill>
                  <a:srgbClr val="404040"/>
                </a:solidFill>
                <a:latin typeface="Verdana"/>
                <a:cs typeface="Verdana"/>
              </a:rPr>
              <a:t>Chromosomal</a:t>
            </a:r>
            <a:r>
              <a:rPr spc="-40" dirty="0">
                <a:solidFill>
                  <a:srgbClr val="404040"/>
                </a:solidFill>
                <a:latin typeface="Verdana"/>
                <a:cs typeface="Verdana"/>
              </a:rPr>
              <a:t> </a:t>
            </a:r>
            <a:r>
              <a:rPr spc="-50" dirty="0">
                <a:solidFill>
                  <a:srgbClr val="404040"/>
                </a:solidFill>
                <a:latin typeface="Verdana"/>
                <a:cs typeface="Verdana"/>
              </a:rPr>
              <a:t>abnormalities</a:t>
            </a:r>
            <a:r>
              <a:rPr spc="-114" dirty="0">
                <a:solidFill>
                  <a:srgbClr val="404040"/>
                </a:solidFill>
                <a:latin typeface="Verdana"/>
                <a:cs typeface="Verdana"/>
              </a:rPr>
              <a:t> </a:t>
            </a:r>
            <a:r>
              <a:rPr spc="60" dirty="0">
                <a:solidFill>
                  <a:srgbClr val="404040"/>
                </a:solidFill>
                <a:latin typeface="Verdana"/>
                <a:cs typeface="Verdana"/>
              </a:rPr>
              <a:t>and</a:t>
            </a:r>
            <a:r>
              <a:rPr spc="-75" dirty="0">
                <a:solidFill>
                  <a:srgbClr val="404040"/>
                </a:solidFill>
                <a:latin typeface="Verdana"/>
                <a:cs typeface="Verdana"/>
              </a:rPr>
              <a:t> </a:t>
            </a:r>
            <a:r>
              <a:rPr spc="-180" dirty="0">
                <a:solidFill>
                  <a:srgbClr val="404040"/>
                </a:solidFill>
                <a:latin typeface="Verdana"/>
                <a:cs typeface="Verdana"/>
              </a:rPr>
              <a:t>TP53</a:t>
            </a:r>
            <a:r>
              <a:rPr spc="-130" dirty="0">
                <a:solidFill>
                  <a:srgbClr val="404040"/>
                </a:solidFill>
                <a:latin typeface="Verdana"/>
                <a:cs typeface="Verdana"/>
              </a:rPr>
              <a:t> </a:t>
            </a:r>
            <a:r>
              <a:rPr spc="-10" dirty="0">
                <a:solidFill>
                  <a:srgbClr val="404040"/>
                </a:solidFill>
                <a:latin typeface="Verdana"/>
                <a:cs typeface="Verdana"/>
              </a:rPr>
              <a:t>mutation.</a:t>
            </a:r>
            <a:endParaRPr dirty="0">
              <a:latin typeface="Verdana"/>
              <a:cs typeface="Verdana"/>
            </a:endParaRPr>
          </a:p>
        </p:txBody>
      </p:sp>
    </p:spTree>
    <p:extLst>
      <p:ext uri="{BB962C8B-B14F-4D97-AF65-F5344CB8AC3E}">
        <p14:creationId xmlns:p14="http://schemas.microsoft.com/office/powerpoint/2010/main" val="5439909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2650" y="444672"/>
            <a:ext cx="7886700" cy="1166473"/>
          </a:xfrm>
          <a:prstGeom prst="rect">
            <a:avLst/>
          </a:prstGeom>
        </p:spPr>
        <p:txBody>
          <a:bodyPr vert="horz" wrap="square" lIns="0" tIns="484632" rIns="0" bIns="0" rtlCol="0" anchor="ctr">
            <a:spAutoFit/>
          </a:bodyPr>
          <a:lstStyle/>
          <a:p>
            <a:pPr marL="12700">
              <a:lnSpc>
                <a:spcPct val="100000"/>
              </a:lnSpc>
              <a:spcBef>
                <a:spcPts val="100"/>
              </a:spcBef>
            </a:pPr>
            <a:r>
              <a:rPr spc="-10" dirty="0"/>
              <a:t>M</a:t>
            </a:r>
            <a:r>
              <a:rPr lang="en-US" spc="-10" dirty="0"/>
              <a:t>orphology</a:t>
            </a:r>
            <a:endParaRPr spc="-10" dirty="0"/>
          </a:p>
        </p:txBody>
      </p:sp>
      <p:sp>
        <p:nvSpPr>
          <p:cNvPr id="3" name="object 3"/>
          <p:cNvSpPr txBox="1"/>
          <p:nvPr/>
        </p:nvSpPr>
        <p:spPr>
          <a:xfrm>
            <a:off x="3545839" y="2435445"/>
            <a:ext cx="4109720" cy="2435225"/>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90" dirty="0">
                <a:solidFill>
                  <a:srgbClr val="404040"/>
                </a:solidFill>
                <a:latin typeface="Verdana"/>
                <a:cs typeface="Verdana"/>
              </a:rPr>
              <a:t>Distal</a:t>
            </a:r>
            <a:r>
              <a:rPr spc="-114" dirty="0">
                <a:solidFill>
                  <a:srgbClr val="404040"/>
                </a:solidFill>
                <a:latin typeface="Verdana"/>
                <a:cs typeface="Verdana"/>
              </a:rPr>
              <a:t> </a:t>
            </a:r>
            <a:r>
              <a:rPr spc="-10" dirty="0">
                <a:solidFill>
                  <a:srgbClr val="404040"/>
                </a:solidFill>
                <a:latin typeface="Verdana"/>
                <a:cs typeface="Verdana"/>
              </a:rPr>
              <a:t>third.</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50" dirty="0">
                <a:solidFill>
                  <a:srgbClr val="404040"/>
                </a:solidFill>
                <a:latin typeface="Verdana"/>
                <a:cs typeface="Verdana"/>
              </a:rPr>
              <a:t>Early:</a:t>
            </a:r>
            <a:r>
              <a:rPr spc="-125" dirty="0">
                <a:solidFill>
                  <a:srgbClr val="404040"/>
                </a:solidFill>
                <a:latin typeface="Verdana"/>
                <a:cs typeface="Verdana"/>
              </a:rPr>
              <a:t> </a:t>
            </a:r>
            <a:r>
              <a:rPr spc="-45" dirty="0">
                <a:solidFill>
                  <a:srgbClr val="404040"/>
                </a:solidFill>
                <a:latin typeface="Verdana"/>
                <a:cs typeface="Verdana"/>
              </a:rPr>
              <a:t>flat</a:t>
            </a:r>
            <a:r>
              <a:rPr spc="-114" dirty="0">
                <a:solidFill>
                  <a:srgbClr val="404040"/>
                </a:solidFill>
                <a:latin typeface="Verdana"/>
                <a:cs typeface="Verdana"/>
              </a:rPr>
              <a:t> </a:t>
            </a:r>
            <a:r>
              <a:rPr spc="-80" dirty="0">
                <a:solidFill>
                  <a:srgbClr val="404040"/>
                </a:solidFill>
                <a:latin typeface="Verdana"/>
                <a:cs typeface="Verdana"/>
              </a:rPr>
              <a:t>or</a:t>
            </a:r>
            <a:r>
              <a:rPr spc="-95" dirty="0">
                <a:solidFill>
                  <a:srgbClr val="404040"/>
                </a:solidFill>
                <a:latin typeface="Verdana"/>
                <a:cs typeface="Verdana"/>
              </a:rPr>
              <a:t> </a:t>
            </a:r>
            <a:r>
              <a:rPr spc="-50" dirty="0">
                <a:solidFill>
                  <a:srgbClr val="404040"/>
                </a:solidFill>
                <a:latin typeface="Verdana"/>
                <a:cs typeface="Verdana"/>
              </a:rPr>
              <a:t>raised</a:t>
            </a:r>
            <a:r>
              <a:rPr spc="-135" dirty="0">
                <a:solidFill>
                  <a:srgbClr val="404040"/>
                </a:solidFill>
                <a:latin typeface="Verdana"/>
                <a:cs typeface="Verdana"/>
              </a:rPr>
              <a:t> </a:t>
            </a:r>
            <a:r>
              <a:rPr spc="-10" dirty="0">
                <a:solidFill>
                  <a:srgbClr val="404040"/>
                </a:solidFill>
                <a:latin typeface="Verdana"/>
                <a:cs typeface="Verdana"/>
              </a:rPr>
              <a:t>patches</a:t>
            </a:r>
            <a:endParaRPr>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5" dirty="0">
                <a:solidFill>
                  <a:srgbClr val="404040"/>
                </a:solidFill>
                <a:latin typeface="Verdana"/>
                <a:cs typeface="Verdana"/>
              </a:rPr>
              <a:t>Later:</a:t>
            </a:r>
            <a:r>
              <a:rPr spc="-110" dirty="0">
                <a:solidFill>
                  <a:srgbClr val="404040"/>
                </a:solidFill>
                <a:latin typeface="Verdana"/>
                <a:cs typeface="Verdana"/>
              </a:rPr>
              <a:t> </a:t>
            </a:r>
            <a:r>
              <a:rPr spc="-10" dirty="0">
                <a:solidFill>
                  <a:srgbClr val="404040"/>
                </a:solidFill>
                <a:latin typeface="Verdana"/>
                <a:cs typeface="Verdana"/>
              </a:rPr>
              <a:t>exophytic</a:t>
            </a:r>
            <a:r>
              <a:rPr spc="-85" dirty="0">
                <a:solidFill>
                  <a:srgbClr val="404040"/>
                </a:solidFill>
                <a:latin typeface="Verdana"/>
                <a:cs typeface="Verdana"/>
              </a:rPr>
              <a:t> infiltrative</a:t>
            </a:r>
            <a:r>
              <a:rPr spc="-130" dirty="0">
                <a:solidFill>
                  <a:srgbClr val="404040"/>
                </a:solidFill>
                <a:latin typeface="Verdana"/>
                <a:cs typeface="Verdana"/>
              </a:rPr>
              <a:t> </a:t>
            </a:r>
            <a:r>
              <a:rPr spc="-65" dirty="0">
                <a:solidFill>
                  <a:srgbClr val="404040"/>
                </a:solidFill>
                <a:latin typeface="Verdana"/>
                <a:cs typeface="Verdana"/>
              </a:rPr>
              <a:t>masses</a:t>
            </a:r>
            <a:endParaRPr>
              <a:latin typeface="Verdana"/>
              <a:cs typeface="Verdana"/>
            </a:endParaRPr>
          </a:p>
          <a:p>
            <a:pPr>
              <a:lnSpc>
                <a:spcPct val="100000"/>
              </a:lnSpc>
            </a:pPr>
            <a:endParaRPr sz="2200">
              <a:latin typeface="Verdana"/>
              <a:cs typeface="Verdana"/>
            </a:endParaRPr>
          </a:p>
          <a:p>
            <a:pPr marL="12700">
              <a:spcBef>
                <a:spcPts val="15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Microscopy:</a:t>
            </a:r>
            <a:endParaRPr>
              <a:latin typeface="Verdana"/>
              <a:cs typeface="Verdana"/>
            </a:endParaRPr>
          </a:p>
          <a:p>
            <a:pPr marL="12700">
              <a:spcBef>
                <a:spcPts val="98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40" dirty="0">
                <a:solidFill>
                  <a:srgbClr val="404040"/>
                </a:solidFill>
                <a:latin typeface="Verdana"/>
                <a:cs typeface="Verdana"/>
              </a:rPr>
              <a:t>Forms</a:t>
            </a:r>
            <a:r>
              <a:rPr spc="-105" dirty="0">
                <a:solidFill>
                  <a:srgbClr val="404040"/>
                </a:solidFill>
                <a:latin typeface="Verdana"/>
                <a:cs typeface="Verdana"/>
              </a:rPr>
              <a:t> </a:t>
            </a:r>
            <a:r>
              <a:rPr spc="-20" dirty="0">
                <a:solidFill>
                  <a:srgbClr val="404040"/>
                </a:solidFill>
                <a:latin typeface="Verdana"/>
                <a:cs typeface="Verdana"/>
              </a:rPr>
              <a:t>glands</a:t>
            </a:r>
            <a:r>
              <a:rPr spc="-100" dirty="0">
                <a:solidFill>
                  <a:srgbClr val="404040"/>
                </a:solidFill>
                <a:latin typeface="Verdana"/>
                <a:cs typeface="Verdana"/>
              </a:rPr>
              <a:t> </a:t>
            </a:r>
            <a:r>
              <a:rPr spc="60" dirty="0">
                <a:solidFill>
                  <a:srgbClr val="404040"/>
                </a:solidFill>
                <a:latin typeface="Verdana"/>
                <a:cs typeface="Verdana"/>
              </a:rPr>
              <a:t>and</a:t>
            </a:r>
            <a:r>
              <a:rPr spc="-150" dirty="0">
                <a:solidFill>
                  <a:srgbClr val="404040"/>
                </a:solidFill>
                <a:latin typeface="Verdana"/>
                <a:cs typeface="Verdana"/>
              </a:rPr>
              <a:t> </a:t>
            </a:r>
            <a:r>
              <a:rPr spc="-10" dirty="0">
                <a:solidFill>
                  <a:srgbClr val="404040"/>
                </a:solidFill>
                <a:latin typeface="Verdana"/>
                <a:cs typeface="Verdana"/>
              </a:rPr>
              <a:t>mucin.</a:t>
            </a:r>
            <a:endParaRPr>
              <a:latin typeface="Verdana"/>
              <a:cs typeface="Verdana"/>
            </a:endParaRPr>
          </a:p>
        </p:txBody>
      </p:sp>
    </p:spTree>
    <p:extLst>
      <p:ext uri="{BB962C8B-B14F-4D97-AF65-F5344CB8AC3E}">
        <p14:creationId xmlns:p14="http://schemas.microsoft.com/office/powerpoint/2010/main" val="21774624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81200" y="199030"/>
            <a:ext cx="4114800" cy="5897880"/>
          </a:xfrm>
          <a:prstGeom prst="rect">
            <a:avLst/>
          </a:prstGeom>
        </p:spPr>
      </p:pic>
      <p:pic>
        <p:nvPicPr>
          <p:cNvPr id="3" name="object 3"/>
          <p:cNvPicPr/>
          <p:nvPr/>
        </p:nvPicPr>
        <p:blipFill>
          <a:blip r:embed="rId3" cstate="print"/>
          <a:stretch>
            <a:fillRect/>
          </a:stretch>
        </p:blipFill>
        <p:spPr>
          <a:xfrm>
            <a:off x="6477000" y="201305"/>
            <a:ext cx="3352800" cy="5958840"/>
          </a:xfrm>
          <a:prstGeom prst="rect">
            <a:avLst/>
          </a:prstGeom>
        </p:spPr>
      </p:pic>
      <p:sp>
        <p:nvSpPr>
          <p:cNvPr id="4" name="object 4"/>
          <p:cNvSpPr txBox="1"/>
          <p:nvPr/>
        </p:nvSpPr>
        <p:spPr>
          <a:xfrm>
            <a:off x="7472299" y="6294832"/>
            <a:ext cx="2511425" cy="182101"/>
          </a:xfrm>
          <a:prstGeom prst="rect">
            <a:avLst/>
          </a:prstGeom>
        </p:spPr>
        <p:txBody>
          <a:bodyPr vert="horz" wrap="square" lIns="0" tIns="12700" rIns="0" bIns="0" rtlCol="0">
            <a:spAutoFit/>
          </a:bodyPr>
          <a:lstStyle/>
          <a:p>
            <a:pPr marL="12700">
              <a:spcBef>
                <a:spcPts val="100"/>
              </a:spcBef>
            </a:pPr>
            <a:r>
              <a:rPr sz="1100" spc="-35" dirty="0">
                <a:latin typeface="Verdana"/>
                <a:cs typeface="Verdana"/>
              </a:rPr>
              <a:t>Robbins</a:t>
            </a:r>
            <a:r>
              <a:rPr sz="1100" spc="-55" dirty="0">
                <a:latin typeface="Verdana"/>
                <a:cs typeface="Verdana"/>
              </a:rPr>
              <a:t> </a:t>
            </a:r>
            <a:r>
              <a:rPr sz="1100" spc="-35" dirty="0">
                <a:latin typeface="Verdana"/>
                <a:cs typeface="Verdana"/>
              </a:rPr>
              <a:t>Basic</a:t>
            </a:r>
            <a:r>
              <a:rPr sz="1100" spc="-50" dirty="0">
                <a:latin typeface="Verdana"/>
                <a:cs typeface="Verdana"/>
              </a:rPr>
              <a:t> </a:t>
            </a:r>
            <a:r>
              <a:rPr sz="1100" dirty="0">
                <a:latin typeface="Verdana"/>
                <a:cs typeface="Verdana"/>
              </a:rPr>
              <a:t>Pathology</a:t>
            </a:r>
            <a:r>
              <a:rPr sz="1100" spc="-60" dirty="0">
                <a:latin typeface="Verdana"/>
                <a:cs typeface="Verdana"/>
              </a:rPr>
              <a:t> </a:t>
            </a:r>
            <a:r>
              <a:rPr sz="1100" spc="-75" dirty="0">
                <a:latin typeface="Verdana"/>
                <a:cs typeface="Verdana"/>
              </a:rPr>
              <a:t>10th </a:t>
            </a:r>
            <a:r>
              <a:rPr sz="1100" spc="-10" dirty="0">
                <a:latin typeface="Verdana"/>
                <a:cs typeface="Verdana"/>
              </a:rPr>
              <a:t>edition</a:t>
            </a:r>
            <a:endParaRPr sz="1100">
              <a:latin typeface="Verdana"/>
              <a:cs typeface="Verdana"/>
            </a:endParaRPr>
          </a:p>
        </p:txBody>
      </p:sp>
    </p:spTree>
    <p:extLst>
      <p:ext uri="{BB962C8B-B14F-4D97-AF65-F5344CB8AC3E}">
        <p14:creationId xmlns:p14="http://schemas.microsoft.com/office/powerpoint/2010/main" val="312691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Candidiasis (Thrush)</a:t>
            </a:r>
          </a:p>
        </p:txBody>
      </p:sp>
      <p:sp>
        <p:nvSpPr>
          <p:cNvPr id="3" name="Content Placeholder 2"/>
          <p:cNvSpPr>
            <a:spLocks noGrp="1"/>
          </p:cNvSpPr>
          <p:nvPr>
            <p:ph idx="1"/>
          </p:nvPr>
        </p:nvSpPr>
        <p:spPr/>
        <p:txBody>
          <a:bodyPr>
            <a:normAutofit fontScale="92500" lnSpcReduction="20000"/>
          </a:bodyPr>
          <a:lstStyle/>
          <a:p>
            <a:r>
              <a:rPr lang="en-US" b="1" dirty="0"/>
              <a:t>The three major clinical forms of oral candidiasis</a:t>
            </a:r>
          </a:p>
          <a:p>
            <a:pPr marL="514350" indent="-514350">
              <a:buFont typeface="+mj-lt"/>
              <a:buAutoNum type="arabicPeriod"/>
            </a:pPr>
            <a:r>
              <a:rPr lang="en-US" sz="2500" spc="-100" dirty="0">
                <a:solidFill>
                  <a:srgbClr val="404040"/>
                </a:solidFill>
                <a:latin typeface="Verdana"/>
                <a:cs typeface="Verdana"/>
              </a:rPr>
              <a:t>Pseudomembranous (thrush), most common, </a:t>
            </a:r>
          </a:p>
          <a:p>
            <a:pPr marL="514350" indent="-514350">
              <a:buFont typeface="+mj-lt"/>
              <a:buAutoNum type="arabicPeriod"/>
            </a:pPr>
            <a:r>
              <a:rPr lang="en-US" sz="2500" spc="-100" dirty="0">
                <a:solidFill>
                  <a:srgbClr val="404040"/>
                </a:solidFill>
                <a:latin typeface="Verdana"/>
                <a:cs typeface="Verdana"/>
              </a:rPr>
              <a:t>Erythematous</a:t>
            </a:r>
          </a:p>
          <a:p>
            <a:pPr marL="514350" indent="-514350">
              <a:buFont typeface="+mj-lt"/>
              <a:buAutoNum type="arabicPeriod"/>
            </a:pPr>
            <a:r>
              <a:rPr lang="en-US" sz="2500" spc="-100" dirty="0">
                <a:solidFill>
                  <a:srgbClr val="404040"/>
                </a:solidFill>
                <a:latin typeface="Verdana"/>
                <a:cs typeface="Verdana"/>
              </a:rPr>
              <a:t>hyperplastic. </a:t>
            </a:r>
          </a:p>
          <a:p>
            <a:r>
              <a:rPr lang="en-US" sz="2500" spc="-100" dirty="0">
                <a:solidFill>
                  <a:srgbClr val="404040"/>
                </a:solidFill>
                <a:latin typeface="Verdana"/>
                <a:cs typeface="Verdana"/>
              </a:rPr>
              <a:t>Thrush is characterized by a superficial, curd like, gray to white inflammatory membrane composed of matted organisms enmeshed in a </a:t>
            </a:r>
            <a:r>
              <a:rPr lang="en-US" sz="2500" spc="-100" dirty="0" err="1">
                <a:solidFill>
                  <a:srgbClr val="404040"/>
                </a:solidFill>
                <a:latin typeface="Verdana"/>
                <a:cs typeface="Verdana"/>
              </a:rPr>
              <a:t>fibrinosuppurative</a:t>
            </a:r>
            <a:r>
              <a:rPr lang="en-US" sz="2500" spc="-100" dirty="0">
                <a:solidFill>
                  <a:srgbClr val="404040"/>
                </a:solidFill>
                <a:latin typeface="Verdana"/>
                <a:cs typeface="Verdana"/>
              </a:rPr>
              <a:t> exudate that can be readily scraped off to reveal an underlying erythematous base. </a:t>
            </a:r>
          </a:p>
          <a:p>
            <a:r>
              <a:rPr lang="en-US" sz="2500" spc="-100" dirty="0">
                <a:solidFill>
                  <a:srgbClr val="404040"/>
                </a:solidFill>
                <a:latin typeface="Verdana"/>
                <a:cs typeface="Verdana"/>
              </a:rPr>
              <a:t>In mildly immunosuppressed, such as diabetics, the infection usually remains superficial, but it may spread to deep sites in association with more severe immunosuppression, that may be seen in organ or hematopoietic stem cell transplant recipients, and in patients with neutropenia, chemotherapy-induced immunosuppression, or AIDS.</a:t>
            </a:r>
          </a:p>
        </p:txBody>
      </p:sp>
    </p:spTree>
    <p:extLst>
      <p:ext uri="{BB962C8B-B14F-4D97-AF65-F5344CB8AC3E}">
        <p14:creationId xmlns:p14="http://schemas.microsoft.com/office/powerpoint/2010/main" val="8020612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dirty="0"/>
              <a:t>Clinical</a:t>
            </a:r>
            <a:r>
              <a:rPr spc="-290" dirty="0"/>
              <a:t> </a:t>
            </a:r>
            <a:r>
              <a:rPr spc="-105" dirty="0"/>
              <a:t>Features</a:t>
            </a:r>
          </a:p>
        </p:txBody>
      </p:sp>
      <p:sp>
        <p:nvSpPr>
          <p:cNvPr id="3" name="object 3"/>
          <p:cNvSpPr txBox="1"/>
          <p:nvPr/>
        </p:nvSpPr>
        <p:spPr>
          <a:xfrm>
            <a:off x="3545840" y="2034252"/>
            <a:ext cx="6034405" cy="2437130"/>
          </a:xfrm>
          <a:prstGeom prst="rect">
            <a:avLst/>
          </a:prstGeom>
        </p:spPr>
        <p:txBody>
          <a:bodyPr vert="horz" wrap="square" lIns="0" tIns="140335" rIns="0" bIns="0" rtlCol="0">
            <a:spAutoFit/>
          </a:bodyPr>
          <a:lstStyle/>
          <a:p>
            <a:pPr marL="12700">
              <a:spcBef>
                <a:spcPts val="11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0" dirty="0">
                <a:solidFill>
                  <a:srgbClr val="404040"/>
                </a:solidFill>
                <a:latin typeface="Verdana"/>
                <a:cs typeface="Verdana"/>
              </a:rPr>
              <a:t>Pain</a:t>
            </a:r>
            <a:r>
              <a:rPr spc="-110" dirty="0">
                <a:solidFill>
                  <a:srgbClr val="404040"/>
                </a:solidFill>
                <a:latin typeface="Verdana"/>
                <a:cs typeface="Verdana"/>
              </a:rPr>
              <a:t> </a:t>
            </a:r>
            <a:r>
              <a:rPr spc="-75" dirty="0">
                <a:solidFill>
                  <a:srgbClr val="404040"/>
                </a:solidFill>
                <a:latin typeface="Verdana"/>
                <a:cs typeface="Verdana"/>
              </a:rPr>
              <a:t>or</a:t>
            </a:r>
            <a:r>
              <a:rPr spc="-105" dirty="0">
                <a:solidFill>
                  <a:srgbClr val="404040"/>
                </a:solidFill>
                <a:latin typeface="Verdana"/>
                <a:cs typeface="Verdana"/>
              </a:rPr>
              <a:t> </a:t>
            </a:r>
            <a:r>
              <a:rPr spc="-50" dirty="0">
                <a:solidFill>
                  <a:srgbClr val="404040"/>
                </a:solidFill>
                <a:latin typeface="Verdana"/>
                <a:cs typeface="Verdana"/>
              </a:rPr>
              <a:t>difficulty</a:t>
            </a:r>
            <a:r>
              <a:rPr spc="-155" dirty="0">
                <a:solidFill>
                  <a:srgbClr val="404040"/>
                </a:solidFill>
                <a:latin typeface="Verdana"/>
                <a:cs typeface="Verdana"/>
              </a:rPr>
              <a:t> </a:t>
            </a:r>
            <a:r>
              <a:rPr spc="-10" dirty="0">
                <a:solidFill>
                  <a:srgbClr val="404040"/>
                </a:solidFill>
                <a:latin typeface="Verdana"/>
                <a:cs typeface="Verdana"/>
              </a:rPr>
              <a:t>swallowing</a:t>
            </a:r>
            <a:endParaRPr>
              <a:latin typeface="Verdana"/>
              <a:cs typeface="Verdana"/>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80" dirty="0">
                <a:solidFill>
                  <a:srgbClr val="404040"/>
                </a:solidFill>
                <a:latin typeface="Verdana"/>
                <a:cs typeface="Verdana"/>
              </a:rPr>
              <a:t>Progressive</a:t>
            </a:r>
            <a:r>
              <a:rPr spc="-120" dirty="0">
                <a:solidFill>
                  <a:srgbClr val="404040"/>
                </a:solidFill>
                <a:latin typeface="Verdana"/>
                <a:cs typeface="Verdana"/>
              </a:rPr>
              <a:t> </a:t>
            </a:r>
            <a:r>
              <a:rPr spc="-10" dirty="0">
                <a:solidFill>
                  <a:srgbClr val="404040"/>
                </a:solidFill>
                <a:latin typeface="Verdana"/>
                <a:cs typeface="Verdana"/>
              </a:rPr>
              <a:t>weight</a:t>
            </a:r>
            <a:r>
              <a:rPr spc="-85" dirty="0">
                <a:solidFill>
                  <a:srgbClr val="404040"/>
                </a:solidFill>
                <a:latin typeface="Verdana"/>
                <a:cs typeface="Verdana"/>
              </a:rPr>
              <a:t> </a:t>
            </a:r>
            <a:r>
              <a:rPr spc="-20" dirty="0">
                <a:solidFill>
                  <a:srgbClr val="404040"/>
                </a:solidFill>
                <a:latin typeface="Verdana"/>
                <a:cs typeface="Verdana"/>
              </a:rPr>
              <a:t>loss</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5" dirty="0">
                <a:solidFill>
                  <a:srgbClr val="404040"/>
                </a:solidFill>
                <a:latin typeface="Verdana"/>
                <a:cs typeface="Verdana"/>
              </a:rPr>
              <a:t>Chest</a:t>
            </a:r>
            <a:r>
              <a:rPr spc="-120" dirty="0">
                <a:solidFill>
                  <a:srgbClr val="404040"/>
                </a:solidFill>
                <a:latin typeface="Verdana"/>
                <a:cs typeface="Verdana"/>
              </a:rPr>
              <a:t> </a:t>
            </a:r>
            <a:r>
              <a:rPr spc="-20" dirty="0">
                <a:solidFill>
                  <a:srgbClr val="404040"/>
                </a:solidFill>
                <a:latin typeface="Verdana"/>
                <a:cs typeface="Verdana"/>
              </a:rPr>
              <a:t>pain</a:t>
            </a:r>
            <a:endParaRPr>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Vomiting.</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5" dirty="0">
                <a:solidFill>
                  <a:srgbClr val="404040"/>
                </a:solidFill>
                <a:latin typeface="Verdana"/>
                <a:cs typeface="Verdana"/>
              </a:rPr>
              <a:t>Advanced</a:t>
            </a:r>
            <a:r>
              <a:rPr spc="10" dirty="0">
                <a:solidFill>
                  <a:srgbClr val="404040"/>
                </a:solidFill>
                <a:latin typeface="Verdana"/>
                <a:cs typeface="Verdana"/>
              </a:rPr>
              <a:t> </a:t>
            </a:r>
            <a:r>
              <a:rPr spc="-10" dirty="0">
                <a:solidFill>
                  <a:srgbClr val="404040"/>
                </a:solidFill>
                <a:latin typeface="Verdana"/>
                <a:cs typeface="Verdana"/>
              </a:rPr>
              <a:t>stage</a:t>
            </a:r>
            <a:r>
              <a:rPr spc="-70" dirty="0">
                <a:solidFill>
                  <a:srgbClr val="404040"/>
                </a:solidFill>
                <a:latin typeface="Verdana"/>
                <a:cs typeface="Verdana"/>
              </a:rPr>
              <a:t> </a:t>
            </a:r>
            <a:r>
              <a:rPr dirty="0">
                <a:solidFill>
                  <a:srgbClr val="404040"/>
                </a:solidFill>
                <a:latin typeface="Verdana"/>
                <a:cs typeface="Verdana"/>
              </a:rPr>
              <a:t>at</a:t>
            </a:r>
            <a:r>
              <a:rPr spc="-110" dirty="0">
                <a:solidFill>
                  <a:srgbClr val="404040"/>
                </a:solidFill>
                <a:latin typeface="Verdana"/>
                <a:cs typeface="Verdana"/>
              </a:rPr>
              <a:t> </a:t>
            </a:r>
            <a:r>
              <a:rPr spc="-80" dirty="0">
                <a:solidFill>
                  <a:srgbClr val="404040"/>
                </a:solidFill>
                <a:latin typeface="Verdana"/>
                <a:cs typeface="Verdana"/>
              </a:rPr>
              <a:t>diagnosis:</a:t>
            </a:r>
            <a:r>
              <a:rPr spc="-160" dirty="0">
                <a:solidFill>
                  <a:srgbClr val="404040"/>
                </a:solidFill>
                <a:latin typeface="Verdana"/>
                <a:cs typeface="Verdana"/>
              </a:rPr>
              <a:t> </a:t>
            </a:r>
            <a:r>
              <a:rPr spc="-185" dirty="0">
                <a:solidFill>
                  <a:srgbClr val="404040"/>
                </a:solidFill>
                <a:latin typeface="Verdana"/>
                <a:cs typeface="Verdana"/>
              </a:rPr>
              <a:t>5-</a:t>
            </a:r>
            <a:r>
              <a:rPr spc="-40" dirty="0">
                <a:solidFill>
                  <a:srgbClr val="404040"/>
                </a:solidFill>
                <a:latin typeface="Verdana"/>
                <a:cs typeface="Verdana"/>
              </a:rPr>
              <a:t>year</a:t>
            </a:r>
            <a:r>
              <a:rPr spc="-125" dirty="0">
                <a:solidFill>
                  <a:srgbClr val="404040"/>
                </a:solidFill>
                <a:latin typeface="Verdana"/>
                <a:cs typeface="Verdana"/>
              </a:rPr>
              <a:t> </a:t>
            </a:r>
            <a:r>
              <a:rPr spc="-105" dirty="0">
                <a:solidFill>
                  <a:srgbClr val="404040"/>
                </a:solidFill>
                <a:latin typeface="Verdana"/>
                <a:cs typeface="Verdana"/>
              </a:rPr>
              <a:t>survival </a:t>
            </a:r>
            <a:r>
              <a:rPr spc="-285" dirty="0">
                <a:solidFill>
                  <a:srgbClr val="404040"/>
                </a:solidFill>
                <a:latin typeface="Verdana"/>
                <a:cs typeface="Verdana"/>
              </a:rPr>
              <a:t>&lt;25%.</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5" dirty="0">
                <a:solidFill>
                  <a:srgbClr val="404040"/>
                </a:solidFill>
                <a:latin typeface="Verdana"/>
                <a:cs typeface="Verdana"/>
              </a:rPr>
              <a:t>Early</a:t>
            </a:r>
            <a:r>
              <a:rPr spc="-110" dirty="0">
                <a:solidFill>
                  <a:srgbClr val="404040"/>
                </a:solidFill>
                <a:latin typeface="Verdana"/>
                <a:cs typeface="Verdana"/>
              </a:rPr>
              <a:t> </a:t>
            </a:r>
            <a:r>
              <a:rPr spc="-70" dirty="0">
                <a:solidFill>
                  <a:srgbClr val="404040"/>
                </a:solidFill>
                <a:latin typeface="Verdana"/>
                <a:cs typeface="Verdana"/>
              </a:rPr>
              <a:t>stage:</a:t>
            </a:r>
            <a:r>
              <a:rPr spc="-114" dirty="0">
                <a:solidFill>
                  <a:srgbClr val="404040"/>
                </a:solidFill>
                <a:latin typeface="Verdana"/>
                <a:cs typeface="Verdana"/>
              </a:rPr>
              <a:t> </a:t>
            </a:r>
            <a:r>
              <a:rPr spc="-185" dirty="0">
                <a:solidFill>
                  <a:srgbClr val="404040"/>
                </a:solidFill>
                <a:latin typeface="Verdana"/>
                <a:cs typeface="Verdana"/>
              </a:rPr>
              <a:t>5-</a:t>
            </a:r>
            <a:r>
              <a:rPr spc="-40" dirty="0">
                <a:solidFill>
                  <a:srgbClr val="404040"/>
                </a:solidFill>
                <a:latin typeface="Verdana"/>
                <a:cs typeface="Verdana"/>
              </a:rPr>
              <a:t>year</a:t>
            </a:r>
            <a:r>
              <a:rPr spc="-125" dirty="0">
                <a:solidFill>
                  <a:srgbClr val="404040"/>
                </a:solidFill>
                <a:latin typeface="Verdana"/>
                <a:cs typeface="Verdana"/>
              </a:rPr>
              <a:t> </a:t>
            </a:r>
            <a:r>
              <a:rPr spc="-105" dirty="0">
                <a:solidFill>
                  <a:srgbClr val="404040"/>
                </a:solidFill>
                <a:latin typeface="Verdana"/>
                <a:cs typeface="Verdana"/>
              </a:rPr>
              <a:t>survival</a:t>
            </a:r>
            <a:r>
              <a:rPr spc="-100" dirty="0">
                <a:solidFill>
                  <a:srgbClr val="404040"/>
                </a:solidFill>
                <a:latin typeface="Verdana"/>
                <a:cs typeface="Verdana"/>
              </a:rPr>
              <a:t> </a:t>
            </a:r>
            <a:r>
              <a:rPr spc="-300" dirty="0">
                <a:solidFill>
                  <a:srgbClr val="404040"/>
                </a:solidFill>
                <a:latin typeface="Verdana"/>
                <a:cs typeface="Verdana"/>
              </a:rPr>
              <a:t>80%</a:t>
            </a:r>
            <a:endParaRPr>
              <a:latin typeface="Verdana"/>
              <a:cs typeface="Verdana"/>
            </a:endParaRPr>
          </a:p>
        </p:txBody>
      </p:sp>
    </p:spTree>
    <p:extLst>
      <p:ext uri="{BB962C8B-B14F-4D97-AF65-F5344CB8AC3E}">
        <p14:creationId xmlns:p14="http://schemas.microsoft.com/office/powerpoint/2010/main" val="1221094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120" dirty="0"/>
              <a:t>Squamous</a:t>
            </a:r>
            <a:r>
              <a:rPr spc="-180" dirty="0"/>
              <a:t> </a:t>
            </a:r>
            <a:r>
              <a:rPr dirty="0"/>
              <a:t>Cell</a:t>
            </a:r>
            <a:r>
              <a:rPr spc="-220" dirty="0"/>
              <a:t> </a:t>
            </a:r>
            <a:r>
              <a:rPr spc="55" dirty="0"/>
              <a:t>Carcinoma</a:t>
            </a:r>
          </a:p>
        </p:txBody>
      </p:sp>
      <p:sp>
        <p:nvSpPr>
          <p:cNvPr id="3" name="object 3"/>
          <p:cNvSpPr txBox="1"/>
          <p:nvPr/>
        </p:nvSpPr>
        <p:spPr>
          <a:xfrm>
            <a:off x="3545840" y="2035607"/>
            <a:ext cx="4559935" cy="3745865"/>
          </a:xfrm>
          <a:prstGeom prst="rect">
            <a:avLst/>
          </a:prstGeom>
        </p:spPr>
        <p:txBody>
          <a:bodyPr vert="horz" wrap="square" lIns="0" tIns="94615" rIns="0" bIns="0" rtlCol="0">
            <a:spAutoFit/>
          </a:bodyPr>
          <a:lstStyle/>
          <a:p>
            <a:pPr marL="12700">
              <a:spcBef>
                <a:spcPts val="745"/>
              </a:spcBef>
              <a:tabLst>
                <a:tab pos="356870" algn="l"/>
              </a:tabLst>
            </a:pPr>
            <a:r>
              <a:rPr sz="1500" spc="855" dirty="0">
                <a:solidFill>
                  <a:srgbClr val="A42F0F"/>
                </a:solidFill>
                <a:latin typeface="Microsoft Sans Serif"/>
                <a:cs typeface="Microsoft Sans Serif"/>
              </a:rPr>
              <a:t>🠶</a:t>
            </a:r>
            <a:r>
              <a:rPr sz="1500" dirty="0">
                <a:solidFill>
                  <a:srgbClr val="A42F0F"/>
                </a:solidFill>
                <a:latin typeface="Microsoft Sans Serif"/>
                <a:cs typeface="Microsoft Sans Serif"/>
              </a:rPr>
              <a:t>	</a:t>
            </a:r>
            <a:r>
              <a:rPr sz="1500" spc="65" dirty="0">
                <a:solidFill>
                  <a:srgbClr val="404040"/>
                </a:solidFill>
                <a:latin typeface="Verdana"/>
                <a:cs typeface="Verdana"/>
              </a:rPr>
              <a:t>Male</a:t>
            </a:r>
            <a:r>
              <a:rPr sz="1500" spc="-175" dirty="0">
                <a:solidFill>
                  <a:srgbClr val="404040"/>
                </a:solidFill>
                <a:latin typeface="Verdana"/>
                <a:cs typeface="Verdana"/>
              </a:rPr>
              <a:t> </a:t>
            </a:r>
            <a:r>
              <a:rPr sz="1500" spc="-270" dirty="0">
                <a:solidFill>
                  <a:srgbClr val="404040"/>
                </a:solidFill>
                <a:latin typeface="Verdana"/>
                <a:cs typeface="Verdana"/>
              </a:rPr>
              <a:t>:</a:t>
            </a:r>
            <a:r>
              <a:rPr sz="1500" spc="-55" dirty="0">
                <a:solidFill>
                  <a:srgbClr val="404040"/>
                </a:solidFill>
                <a:latin typeface="Verdana"/>
                <a:cs typeface="Verdana"/>
              </a:rPr>
              <a:t> </a:t>
            </a:r>
            <a:r>
              <a:rPr sz="1500" dirty="0">
                <a:solidFill>
                  <a:srgbClr val="404040"/>
                </a:solidFill>
                <a:latin typeface="Verdana"/>
                <a:cs typeface="Verdana"/>
              </a:rPr>
              <a:t>female</a:t>
            </a:r>
            <a:r>
              <a:rPr sz="1500" spc="-150" dirty="0">
                <a:solidFill>
                  <a:srgbClr val="404040"/>
                </a:solidFill>
                <a:latin typeface="Verdana"/>
                <a:cs typeface="Verdana"/>
              </a:rPr>
              <a:t> </a:t>
            </a:r>
            <a:r>
              <a:rPr sz="1500" spc="-20" dirty="0">
                <a:solidFill>
                  <a:srgbClr val="404040"/>
                </a:solidFill>
                <a:latin typeface="Verdana"/>
                <a:cs typeface="Verdana"/>
              </a:rPr>
              <a:t>(4:1)</a:t>
            </a:r>
            <a:endParaRPr sz="1500">
              <a:latin typeface="Verdana"/>
              <a:cs typeface="Verdana"/>
            </a:endParaRPr>
          </a:p>
          <a:p>
            <a:pPr marL="12700">
              <a:spcBef>
                <a:spcPts val="645"/>
              </a:spcBef>
              <a:tabLst>
                <a:tab pos="356870" algn="l"/>
              </a:tabLst>
            </a:pPr>
            <a:r>
              <a:rPr sz="1500" spc="855" dirty="0">
                <a:solidFill>
                  <a:srgbClr val="A42F0F"/>
                </a:solidFill>
                <a:latin typeface="Microsoft Sans Serif"/>
                <a:cs typeface="Microsoft Sans Serif"/>
              </a:rPr>
              <a:t>🠶</a:t>
            </a:r>
            <a:r>
              <a:rPr sz="1500" dirty="0">
                <a:solidFill>
                  <a:srgbClr val="A42F0F"/>
                </a:solidFill>
                <a:latin typeface="Microsoft Sans Serif"/>
                <a:cs typeface="Microsoft Sans Serif"/>
              </a:rPr>
              <a:t>	</a:t>
            </a:r>
            <a:r>
              <a:rPr sz="1500" dirty="0">
                <a:solidFill>
                  <a:srgbClr val="404040"/>
                </a:solidFill>
                <a:latin typeface="Verdana"/>
                <a:cs typeface="Verdana"/>
              </a:rPr>
              <a:t>Underdeveloped</a:t>
            </a:r>
            <a:r>
              <a:rPr sz="1500" spc="90" dirty="0">
                <a:solidFill>
                  <a:srgbClr val="404040"/>
                </a:solidFill>
                <a:latin typeface="Verdana"/>
                <a:cs typeface="Verdana"/>
              </a:rPr>
              <a:t> </a:t>
            </a:r>
            <a:r>
              <a:rPr sz="1500" spc="-10" dirty="0">
                <a:solidFill>
                  <a:srgbClr val="404040"/>
                </a:solidFill>
                <a:latin typeface="Verdana"/>
                <a:cs typeface="Verdana"/>
              </a:rPr>
              <a:t>countries.</a:t>
            </a:r>
            <a:endParaRPr sz="1500">
              <a:latin typeface="Verdana"/>
              <a:cs typeface="Verdana"/>
            </a:endParaRPr>
          </a:p>
          <a:p>
            <a:pPr>
              <a:spcBef>
                <a:spcPts val="35"/>
              </a:spcBef>
            </a:pPr>
            <a:endParaRPr sz="2500">
              <a:latin typeface="Verdana"/>
              <a:cs typeface="Verdana"/>
            </a:endParaRPr>
          </a:p>
          <a:p>
            <a:pPr marL="12700">
              <a:spcBef>
                <a:spcPts val="5"/>
              </a:spcBef>
              <a:tabLst>
                <a:tab pos="356870" algn="l"/>
              </a:tabLst>
            </a:pPr>
            <a:r>
              <a:rPr sz="1500" spc="855" dirty="0">
                <a:solidFill>
                  <a:srgbClr val="A42F0F"/>
                </a:solidFill>
                <a:latin typeface="Microsoft Sans Serif"/>
                <a:cs typeface="Microsoft Sans Serif"/>
              </a:rPr>
              <a:t>🠶</a:t>
            </a:r>
            <a:r>
              <a:rPr sz="1500" dirty="0">
                <a:solidFill>
                  <a:srgbClr val="A42F0F"/>
                </a:solidFill>
                <a:latin typeface="Microsoft Sans Serif"/>
                <a:cs typeface="Microsoft Sans Serif"/>
              </a:rPr>
              <a:t>	</a:t>
            </a:r>
            <a:r>
              <a:rPr sz="1500" b="1" spc="-114" dirty="0">
                <a:solidFill>
                  <a:srgbClr val="404040"/>
                </a:solidFill>
                <a:latin typeface="Tahoma"/>
                <a:cs typeface="Tahoma"/>
              </a:rPr>
              <a:t>Risk</a:t>
            </a:r>
            <a:r>
              <a:rPr sz="1500" b="1" spc="-25" dirty="0">
                <a:solidFill>
                  <a:srgbClr val="404040"/>
                </a:solidFill>
                <a:latin typeface="Tahoma"/>
                <a:cs typeface="Tahoma"/>
              </a:rPr>
              <a:t> </a:t>
            </a:r>
            <a:r>
              <a:rPr sz="1500" b="1" spc="-10" dirty="0">
                <a:solidFill>
                  <a:srgbClr val="404040"/>
                </a:solidFill>
                <a:latin typeface="Tahoma"/>
                <a:cs typeface="Tahoma"/>
              </a:rPr>
              <a:t>factors:</a:t>
            </a:r>
            <a:endParaRPr sz="1500">
              <a:latin typeface="Tahoma"/>
              <a:cs typeface="Tahoma"/>
            </a:endParaRPr>
          </a:p>
          <a:p>
            <a:pPr marL="12700">
              <a:spcBef>
                <a:spcPts val="645"/>
              </a:spcBef>
              <a:tabLst>
                <a:tab pos="356870" algn="l"/>
              </a:tabLst>
            </a:pPr>
            <a:r>
              <a:rPr sz="1500" spc="855" dirty="0">
                <a:solidFill>
                  <a:srgbClr val="A42F0F"/>
                </a:solidFill>
                <a:latin typeface="Microsoft Sans Serif"/>
                <a:cs typeface="Microsoft Sans Serif"/>
              </a:rPr>
              <a:t>🠶</a:t>
            </a:r>
            <a:r>
              <a:rPr sz="1500" dirty="0">
                <a:solidFill>
                  <a:srgbClr val="A42F0F"/>
                </a:solidFill>
                <a:latin typeface="Microsoft Sans Serif"/>
                <a:cs typeface="Microsoft Sans Serif"/>
              </a:rPr>
              <a:t>	</a:t>
            </a:r>
            <a:r>
              <a:rPr sz="1500" spc="-10" dirty="0">
                <a:solidFill>
                  <a:srgbClr val="404040"/>
                </a:solidFill>
                <a:latin typeface="Verdana"/>
                <a:cs typeface="Verdana"/>
              </a:rPr>
              <a:t>Alcohol</a:t>
            </a:r>
            <a:endParaRPr sz="1500">
              <a:latin typeface="Verdana"/>
              <a:cs typeface="Verdana"/>
            </a:endParaRPr>
          </a:p>
          <a:p>
            <a:pPr marL="12700">
              <a:spcBef>
                <a:spcPts val="625"/>
              </a:spcBef>
              <a:tabLst>
                <a:tab pos="356870" algn="l"/>
              </a:tabLst>
            </a:pPr>
            <a:r>
              <a:rPr sz="1500" spc="855" dirty="0">
                <a:solidFill>
                  <a:srgbClr val="A42F0F"/>
                </a:solidFill>
                <a:latin typeface="Microsoft Sans Serif"/>
                <a:cs typeface="Microsoft Sans Serif"/>
              </a:rPr>
              <a:t>🠶</a:t>
            </a:r>
            <a:r>
              <a:rPr sz="1500" dirty="0">
                <a:solidFill>
                  <a:srgbClr val="A42F0F"/>
                </a:solidFill>
                <a:latin typeface="Microsoft Sans Serif"/>
                <a:cs typeface="Microsoft Sans Serif"/>
              </a:rPr>
              <a:t>	</a:t>
            </a:r>
            <a:r>
              <a:rPr sz="1500" spc="65" dirty="0">
                <a:solidFill>
                  <a:srgbClr val="404040"/>
                </a:solidFill>
                <a:latin typeface="Verdana"/>
                <a:cs typeface="Verdana"/>
              </a:rPr>
              <a:t>Tobacco</a:t>
            </a:r>
            <a:r>
              <a:rPr sz="1500" spc="-110" dirty="0">
                <a:solidFill>
                  <a:srgbClr val="404040"/>
                </a:solidFill>
                <a:latin typeface="Verdana"/>
                <a:cs typeface="Verdana"/>
              </a:rPr>
              <a:t> </a:t>
            </a:r>
            <a:r>
              <a:rPr sz="1500" spc="-25" dirty="0">
                <a:solidFill>
                  <a:srgbClr val="404040"/>
                </a:solidFill>
                <a:latin typeface="Verdana"/>
                <a:cs typeface="Verdana"/>
              </a:rPr>
              <a:t>use</a:t>
            </a:r>
            <a:endParaRPr sz="1500">
              <a:latin typeface="Verdana"/>
              <a:cs typeface="Verdana"/>
            </a:endParaRPr>
          </a:p>
          <a:p>
            <a:pPr marL="12700">
              <a:spcBef>
                <a:spcPts val="650"/>
              </a:spcBef>
              <a:tabLst>
                <a:tab pos="356870" algn="l"/>
              </a:tabLst>
            </a:pPr>
            <a:r>
              <a:rPr sz="1500" spc="855" dirty="0">
                <a:solidFill>
                  <a:srgbClr val="A42F0F"/>
                </a:solidFill>
                <a:latin typeface="Microsoft Sans Serif"/>
                <a:cs typeface="Microsoft Sans Serif"/>
              </a:rPr>
              <a:t>🠶</a:t>
            </a:r>
            <a:r>
              <a:rPr sz="1500" dirty="0">
                <a:solidFill>
                  <a:srgbClr val="A42F0F"/>
                </a:solidFill>
                <a:latin typeface="Microsoft Sans Serif"/>
                <a:cs typeface="Microsoft Sans Serif"/>
              </a:rPr>
              <a:t>	</a:t>
            </a:r>
            <a:r>
              <a:rPr sz="1500" spc="-10" dirty="0">
                <a:solidFill>
                  <a:srgbClr val="404040"/>
                </a:solidFill>
                <a:latin typeface="Verdana"/>
                <a:cs typeface="Verdana"/>
              </a:rPr>
              <a:t>Poverty</a:t>
            </a:r>
            <a:endParaRPr sz="1500">
              <a:latin typeface="Verdana"/>
              <a:cs typeface="Verdana"/>
            </a:endParaRPr>
          </a:p>
          <a:p>
            <a:pPr marL="12700">
              <a:spcBef>
                <a:spcPts val="650"/>
              </a:spcBef>
              <a:tabLst>
                <a:tab pos="356870" algn="l"/>
              </a:tabLst>
            </a:pPr>
            <a:r>
              <a:rPr sz="1500" spc="855" dirty="0">
                <a:solidFill>
                  <a:srgbClr val="A42F0F"/>
                </a:solidFill>
                <a:latin typeface="Microsoft Sans Serif"/>
                <a:cs typeface="Microsoft Sans Serif"/>
              </a:rPr>
              <a:t>🠶</a:t>
            </a:r>
            <a:r>
              <a:rPr sz="1500" dirty="0">
                <a:solidFill>
                  <a:srgbClr val="A42F0F"/>
                </a:solidFill>
                <a:latin typeface="Microsoft Sans Serif"/>
                <a:cs typeface="Microsoft Sans Serif"/>
              </a:rPr>
              <a:t>	</a:t>
            </a:r>
            <a:r>
              <a:rPr sz="1500" dirty="0">
                <a:solidFill>
                  <a:srgbClr val="404040"/>
                </a:solidFill>
                <a:latin typeface="Verdana"/>
                <a:cs typeface="Verdana"/>
              </a:rPr>
              <a:t>Caustic</a:t>
            </a:r>
            <a:r>
              <a:rPr sz="1500" spc="-70" dirty="0">
                <a:solidFill>
                  <a:srgbClr val="404040"/>
                </a:solidFill>
                <a:latin typeface="Verdana"/>
                <a:cs typeface="Verdana"/>
              </a:rPr>
              <a:t> </a:t>
            </a:r>
            <a:r>
              <a:rPr sz="1500" spc="-10" dirty="0">
                <a:solidFill>
                  <a:srgbClr val="404040"/>
                </a:solidFill>
                <a:latin typeface="Verdana"/>
                <a:cs typeface="Verdana"/>
              </a:rPr>
              <a:t>injury</a:t>
            </a:r>
            <a:endParaRPr sz="1500">
              <a:latin typeface="Verdana"/>
              <a:cs typeface="Verdana"/>
            </a:endParaRPr>
          </a:p>
          <a:p>
            <a:pPr marL="12700">
              <a:spcBef>
                <a:spcPts val="625"/>
              </a:spcBef>
              <a:tabLst>
                <a:tab pos="356870" algn="l"/>
              </a:tabLst>
            </a:pPr>
            <a:r>
              <a:rPr sz="1500" spc="855" dirty="0">
                <a:solidFill>
                  <a:srgbClr val="A42F0F"/>
                </a:solidFill>
                <a:latin typeface="Microsoft Sans Serif"/>
                <a:cs typeface="Microsoft Sans Serif"/>
              </a:rPr>
              <a:t>🠶</a:t>
            </a:r>
            <a:r>
              <a:rPr sz="1500" dirty="0">
                <a:solidFill>
                  <a:srgbClr val="A42F0F"/>
                </a:solidFill>
                <a:latin typeface="Microsoft Sans Serif"/>
                <a:cs typeface="Microsoft Sans Serif"/>
              </a:rPr>
              <a:t>	</a:t>
            </a:r>
            <a:r>
              <a:rPr sz="1500" dirty="0">
                <a:solidFill>
                  <a:srgbClr val="404040"/>
                </a:solidFill>
                <a:latin typeface="Verdana"/>
                <a:cs typeface="Verdana"/>
              </a:rPr>
              <a:t>Achalasia</a:t>
            </a:r>
            <a:r>
              <a:rPr sz="1500" spc="15" dirty="0">
                <a:solidFill>
                  <a:srgbClr val="404040"/>
                </a:solidFill>
                <a:latin typeface="Verdana"/>
                <a:cs typeface="Verdana"/>
              </a:rPr>
              <a:t> </a:t>
            </a:r>
            <a:r>
              <a:rPr sz="1500" spc="-50" dirty="0">
                <a:solidFill>
                  <a:srgbClr val="404040"/>
                </a:solidFill>
                <a:latin typeface="Verdana"/>
                <a:cs typeface="Verdana"/>
              </a:rPr>
              <a:t>.</a:t>
            </a:r>
            <a:endParaRPr sz="1500">
              <a:latin typeface="Verdana"/>
              <a:cs typeface="Verdana"/>
            </a:endParaRPr>
          </a:p>
          <a:p>
            <a:pPr marL="12700">
              <a:spcBef>
                <a:spcPts val="650"/>
              </a:spcBef>
              <a:tabLst>
                <a:tab pos="356870" algn="l"/>
              </a:tabLst>
            </a:pPr>
            <a:r>
              <a:rPr sz="1500" spc="855" dirty="0">
                <a:solidFill>
                  <a:srgbClr val="A42F0F"/>
                </a:solidFill>
                <a:latin typeface="Microsoft Sans Serif"/>
                <a:cs typeface="Microsoft Sans Serif"/>
              </a:rPr>
              <a:t>🠶</a:t>
            </a:r>
            <a:r>
              <a:rPr sz="1500" dirty="0">
                <a:solidFill>
                  <a:srgbClr val="A42F0F"/>
                </a:solidFill>
                <a:latin typeface="Microsoft Sans Serif"/>
                <a:cs typeface="Microsoft Sans Serif"/>
              </a:rPr>
              <a:t>	</a:t>
            </a:r>
            <a:r>
              <a:rPr sz="1500" spc="-75" dirty="0">
                <a:solidFill>
                  <a:srgbClr val="404040"/>
                </a:solidFill>
                <a:latin typeface="Verdana"/>
                <a:cs typeface="Verdana"/>
              </a:rPr>
              <a:t>Plummer-</a:t>
            </a:r>
            <a:r>
              <a:rPr sz="1500" spc="-55" dirty="0">
                <a:solidFill>
                  <a:srgbClr val="404040"/>
                </a:solidFill>
                <a:latin typeface="Verdana"/>
                <a:cs typeface="Verdana"/>
              </a:rPr>
              <a:t>Vinson</a:t>
            </a:r>
            <a:r>
              <a:rPr sz="1500" spc="-80" dirty="0">
                <a:solidFill>
                  <a:srgbClr val="404040"/>
                </a:solidFill>
                <a:latin typeface="Verdana"/>
                <a:cs typeface="Verdana"/>
              </a:rPr>
              <a:t> </a:t>
            </a:r>
            <a:r>
              <a:rPr sz="1500" spc="-10" dirty="0">
                <a:solidFill>
                  <a:srgbClr val="404040"/>
                </a:solidFill>
                <a:latin typeface="Verdana"/>
                <a:cs typeface="Verdana"/>
              </a:rPr>
              <a:t>syndrome</a:t>
            </a:r>
            <a:endParaRPr sz="1500">
              <a:latin typeface="Verdana"/>
              <a:cs typeface="Verdana"/>
            </a:endParaRPr>
          </a:p>
          <a:p>
            <a:pPr marL="12700">
              <a:spcBef>
                <a:spcPts val="650"/>
              </a:spcBef>
              <a:tabLst>
                <a:tab pos="356870" algn="l"/>
              </a:tabLst>
            </a:pPr>
            <a:r>
              <a:rPr sz="1500" spc="855" dirty="0">
                <a:solidFill>
                  <a:srgbClr val="A42F0F"/>
                </a:solidFill>
                <a:latin typeface="Microsoft Sans Serif"/>
                <a:cs typeface="Microsoft Sans Serif"/>
              </a:rPr>
              <a:t>🠶</a:t>
            </a:r>
            <a:r>
              <a:rPr sz="1500" dirty="0">
                <a:solidFill>
                  <a:srgbClr val="A42F0F"/>
                </a:solidFill>
                <a:latin typeface="Microsoft Sans Serif"/>
                <a:cs typeface="Microsoft Sans Serif"/>
              </a:rPr>
              <a:t>	</a:t>
            </a:r>
            <a:r>
              <a:rPr sz="1500" spc="-35" dirty="0">
                <a:solidFill>
                  <a:srgbClr val="404040"/>
                </a:solidFill>
                <a:latin typeface="Verdana"/>
                <a:cs typeface="Verdana"/>
              </a:rPr>
              <a:t>Frequent</a:t>
            </a:r>
            <a:r>
              <a:rPr sz="1500" spc="-130" dirty="0">
                <a:solidFill>
                  <a:srgbClr val="404040"/>
                </a:solidFill>
                <a:latin typeface="Verdana"/>
                <a:cs typeface="Verdana"/>
              </a:rPr>
              <a:t> </a:t>
            </a:r>
            <a:r>
              <a:rPr sz="1500" spc="-10" dirty="0">
                <a:solidFill>
                  <a:srgbClr val="404040"/>
                </a:solidFill>
                <a:latin typeface="Verdana"/>
                <a:cs typeface="Verdana"/>
              </a:rPr>
              <a:t>consumption</a:t>
            </a:r>
            <a:r>
              <a:rPr sz="1500" spc="-155" dirty="0">
                <a:solidFill>
                  <a:srgbClr val="404040"/>
                </a:solidFill>
                <a:latin typeface="Verdana"/>
                <a:cs typeface="Verdana"/>
              </a:rPr>
              <a:t> </a:t>
            </a:r>
            <a:r>
              <a:rPr sz="1500" dirty="0">
                <a:solidFill>
                  <a:srgbClr val="404040"/>
                </a:solidFill>
                <a:latin typeface="Verdana"/>
                <a:cs typeface="Verdana"/>
              </a:rPr>
              <a:t>of</a:t>
            </a:r>
            <a:r>
              <a:rPr sz="1500" spc="-90" dirty="0">
                <a:solidFill>
                  <a:srgbClr val="404040"/>
                </a:solidFill>
                <a:latin typeface="Verdana"/>
                <a:cs typeface="Verdana"/>
              </a:rPr>
              <a:t> </a:t>
            </a:r>
            <a:r>
              <a:rPr sz="1500" spc="-70" dirty="0">
                <a:solidFill>
                  <a:srgbClr val="404040"/>
                </a:solidFill>
                <a:latin typeface="Verdana"/>
                <a:cs typeface="Verdana"/>
              </a:rPr>
              <a:t>very</a:t>
            </a:r>
            <a:r>
              <a:rPr sz="1500" spc="-140" dirty="0">
                <a:solidFill>
                  <a:srgbClr val="404040"/>
                </a:solidFill>
                <a:latin typeface="Verdana"/>
                <a:cs typeface="Verdana"/>
              </a:rPr>
              <a:t> </a:t>
            </a:r>
            <a:r>
              <a:rPr sz="1500" spc="-20" dirty="0">
                <a:solidFill>
                  <a:srgbClr val="404040"/>
                </a:solidFill>
                <a:latin typeface="Verdana"/>
                <a:cs typeface="Verdana"/>
              </a:rPr>
              <a:t>hot</a:t>
            </a:r>
            <a:r>
              <a:rPr sz="1500" spc="-80" dirty="0">
                <a:solidFill>
                  <a:srgbClr val="404040"/>
                </a:solidFill>
                <a:latin typeface="Verdana"/>
                <a:cs typeface="Verdana"/>
              </a:rPr>
              <a:t> </a:t>
            </a:r>
            <a:r>
              <a:rPr sz="1500" spc="-10" dirty="0">
                <a:solidFill>
                  <a:srgbClr val="404040"/>
                </a:solidFill>
                <a:latin typeface="Verdana"/>
                <a:cs typeface="Verdana"/>
              </a:rPr>
              <a:t>beverages</a:t>
            </a:r>
            <a:endParaRPr sz="1500">
              <a:latin typeface="Verdana"/>
              <a:cs typeface="Verdana"/>
            </a:endParaRPr>
          </a:p>
          <a:p>
            <a:pPr marL="12700">
              <a:spcBef>
                <a:spcPts val="625"/>
              </a:spcBef>
              <a:tabLst>
                <a:tab pos="356870" algn="l"/>
              </a:tabLst>
            </a:pPr>
            <a:r>
              <a:rPr sz="1500" spc="855" dirty="0">
                <a:solidFill>
                  <a:srgbClr val="A42F0F"/>
                </a:solidFill>
                <a:latin typeface="Microsoft Sans Serif"/>
                <a:cs typeface="Microsoft Sans Serif"/>
              </a:rPr>
              <a:t>🠶</a:t>
            </a:r>
            <a:r>
              <a:rPr sz="1500" dirty="0">
                <a:solidFill>
                  <a:srgbClr val="A42F0F"/>
                </a:solidFill>
                <a:latin typeface="Microsoft Sans Serif"/>
                <a:cs typeface="Microsoft Sans Serif"/>
              </a:rPr>
              <a:t>	</a:t>
            </a:r>
            <a:r>
              <a:rPr sz="1500" spc="-60" dirty="0">
                <a:solidFill>
                  <a:srgbClr val="404040"/>
                </a:solidFill>
                <a:latin typeface="Verdana"/>
                <a:cs typeface="Verdana"/>
              </a:rPr>
              <a:t>Previous</a:t>
            </a:r>
            <a:r>
              <a:rPr sz="1500" spc="-125" dirty="0">
                <a:solidFill>
                  <a:srgbClr val="404040"/>
                </a:solidFill>
                <a:latin typeface="Verdana"/>
                <a:cs typeface="Verdana"/>
              </a:rPr>
              <a:t> </a:t>
            </a:r>
            <a:r>
              <a:rPr sz="1500" spc="-10" dirty="0">
                <a:solidFill>
                  <a:srgbClr val="404040"/>
                </a:solidFill>
                <a:latin typeface="Verdana"/>
                <a:cs typeface="Verdana"/>
              </a:rPr>
              <a:t>radiation</a:t>
            </a:r>
            <a:r>
              <a:rPr sz="1500" spc="-210" dirty="0">
                <a:solidFill>
                  <a:srgbClr val="404040"/>
                </a:solidFill>
                <a:latin typeface="Verdana"/>
                <a:cs typeface="Verdana"/>
              </a:rPr>
              <a:t> </a:t>
            </a:r>
            <a:r>
              <a:rPr sz="1500" spc="-245" dirty="0">
                <a:solidFill>
                  <a:srgbClr val="404040"/>
                </a:solidFill>
                <a:latin typeface="Verdana"/>
                <a:cs typeface="Verdana"/>
              </a:rPr>
              <a:t>Tx</a:t>
            </a:r>
            <a:r>
              <a:rPr sz="1500" spc="-70" dirty="0">
                <a:solidFill>
                  <a:srgbClr val="404040"/>
                </a:solidFill>
                <a:latin typeface="Verdana"/>
                <a:cs typeface="Verdana"/>
              </a:rPr>
              <a:t> </a:t>
            </a:r>
            <a:r>
              <a:rPr sz="1500" spc="-50" dirty="0">
                <a:solidFill>
                  <a:srgbClr val="404040"/>
                </a:solidFill>
                <a:latin typeface="Verdana"/>
                <a:cs typeface="Verdana"/>
              </a:rPr>
              <a:t>.</a:t>
            </a:r>
            <a:endParaRPr sz="1500">
              <a:latin typeface="Verdana"/>
              <a:cs typeface="Verdana"/>
            </a:endParaRPr>
          </a:p>
        </p:txBody>
      </p:sp>
    </p:spTree>
    <p:extLst>
      <p:ext uri="{BB962C8B-B14F-4D97-AF65-F5344CB8AC3E}">
        <p14:creationId xmlns:p14="http://schemas.microsoft.com/office/powerpoint/2010/main" val="11150898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55" dirty="0"/>
              <a:t>Pathogenesis</a:t>
            </a:r>
          </a:p>
        </p:txBody>
      </p:sp>
      <p:sp>
        <p:nvSpPr>
          <p:cNvPr id="3" name="object 3"/>
          <p:cNvSpPr txBox="1"/>
          <p:nvPr/>
        </p:nvSpPr>
        <p:spPr>
          <a:xfrm>
            <a:off x="3545840" y="2435444"/>
            <a:ext cx="6113145" cy="1504950"/>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85" dirty="0">
                <a:solidFill>
                  <a:srgbClr val="404040"/>
                </a:solidFill>
                <a:latin typeface="Verdana"/>
                <a:cs typeface="Verdana"/>
              </a:rPr>
              <a:t>In</a:t>
            </a:r>
            <a:r>
              <a:rPr spc="-125" dirty="0">
                <a:solidFill>
                  <a:srgbClr val="404040"/>
                </a:solidFill>
                <a:latin typeface="Verdana"/>
                <a:cs typeface="Verdana"/>
              </a:rPr>
              <a:t> </a:t>
            </a:r>
            <a:r>
              <a:rPr spc="-65" dirty="0">
                <a:solidFill>
                  <a:srgbClr val="404040"/>
                </a:solidFill>
                <a:latin typeface="Verdana"/>
                <a:cs typeface="Verdana"/>
              </a:rPr>
              <a:t>western</a:t>
            </a:r>
            <a:r>
              <a:rPr spc="-70" dirty="0">
                <a:solidFill>
                  <a:srgbClr val="404040"/>
                </a:solidFill>
                <a:latin typeface="Verdana"/>
                <a:cs typeface="Verdana"/>
              </a:rPr>
              <a:t> </a:t>
            </a:r>
            <a:r>
              <a:rPr spc="-320" dirty="0">
                <a:solidFill>
                  <a:srgbClr val="404040"/>
                </a:solidFill>
                <a:latin typeface="Verdana"/>
                <a:cs typeface="Verdana"/>
              </a:rPr>
              <a:t>:</a:t>
            </a:r>
            <a:r>
              <a:rPr spc="-70" dirty="0">
                <a:solidFill>
                  <a:srgbClr val="404040"/>
                </a:solidFill>
                <a:latin typeface="Verdana"/>
                <a:cs typeface="Verdana"/>
              </a:rPr>
              <a:t> </a:t>
            </a:r>
            <a:r>
              <a:rPr dirty="0">
                <a:solidFill>
                  <a:srgbClr val="404040"/>
                </a:solidFill>
                <a:latin typeface="Verdana"/>
                <a:cs typeface="Verdana"/>
              </a:rPr>
              <a:t>alcohol</a:t>
            </a:r>
            <a:r>
              <a:rPr spc="-95" dirty="0">
                <a:solidFill>
                  <a:srgbClr val="404040"/>
                </a:solidFill>
                <a:latin typeface="Verdana"/>
                <a:cs typeface="Verdana"/>
              </a:rPr>
              <a:t> </a:t>
            </a:r>
            <a:r>
              <a:rPr spc="60" dirty="0">
                <a:solidFill>
                  <a:srgbClr val="404040"/>
                </a:solidFill>
                <a:latin typeface="Verdana"/>
                <a:cs typeface="Verdana"/>
              </a:rPr>
              <a:t>and</a:t>
            </a:r>
            <a:r>
              <a:rPr spc="-85" dirty="0">
                <a:solidFill>
                  <a:srgbClr val="404040"/>
                </a:solidFill>
                <a:latin typeface="Verdana"/>
                <a:cs typeface="Verdana"/>
              </a:rPr>
              <a:t> </a:t>
            </a:r>
            <a:r>
              <a:rPr spc="105" dirty="0">
                <a:solidFill>
                  <a:srgbClr val="404040"/>
                </a:solidFill>
                <a:latin typeface="Verdana"/>
                <a:cs typeface="Verdana"/>
              </a:rPr>
              <a:t>tobacco</a:t>
            </a:r>
            <a:r>
              <a:rPr spc="-105" dirty="0">
                <a:solidFill>
                  <a:srgbClr val="404040"/>
                </a:solidFill>
                <a:latin typeface="Verdana"/>
                <a:cs typeface="Verdana"/>
              </a:rPr>
              <a:t> </a:t>
            </a:r>
            <a:r>
              <a:rPr spc="-20" dirty="0">
                <a:solidFill>
                  <a:srgbClr val="404040"/>
                </a:solidFill>
                <a:latin typeface="Verdana"/>
                <a:cs typeface="Verdana"/>
              </a:rPr>
              <a:t>use.</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30" dirty="0">
                <a:solidFill>
                  <a:srgbClr val="404040"/>
                </a:solidFill>
                <a:latin typeface="Verdana"/>
                <a:cs typeface="Verdana"/>
              </a:rPr>
              <a:t>Other</a:t>
            </a:r>
            <a:r>
              <a:rPr spc="-20" dirty="0">
                <a:solidFill>
                  <a:srgbClr val="404040"/>
                </a:solidFill>
                <a:latin typeface="Verdana"/>
                <a:cs typeface="Verdana"/>
              </a:rPr>
              <a:t> </a:t>
            </a:r>
            <a:r>
              <a:rPr spc="-75" dirty="0">
                <a:solidFill>
                  <a:srgbClr val="404040"/>
                </a:solidFill>
                <a:latin typeface="Verdana"/>
                <a:cs typeface="Verdana"/>
              </a:rPr>
              <a:t>areas:</a:t>
            </a:r>
            <a:r>
              <a:rPr spc="-55" dirty="0">
                <a:solidFill>
                  <a:srgbClr val="404040"/>
                </a:solidFill>
                <a:latin typeface="Verdana"/>
                <a:cs typeface="Verdana"/>
              </a:rPr>
              <a:t> </a:t>
            </a:r>
            <a:r>
              <a:rPr dirty="0">
                <a:solidFill>
                  <a:srgbClr val="404040"/>
                </a:solidFill>
                <a:latin typeface="Verdana"/>
                <a:cs typeface="Verdana"/>
              </a:rPr>
              <a:t>polycyclic</a:t>
            </a:r>
            <a:r>
              <a:rPr spc="-75" dirty="0">
                <a:solidFill>
                  <a:srgbClr val="404040"/>
                </a:solidFill>
                <a:latin typeface="Verdana"/>
                <a:cs typeface="Verdana"/>
              </a:rPr>
              <a:t> </a:t>
            </a:r>
            <a:r>
              <a:rPr spc="-35" dirty="0">
                <a:solidFill>
                  <a:srgbClr val="404040"/>
                </a:solidFill>
                <a:latin typeface="Verdana"/>
                <a:cs typeface="Verdana"/>
              </a:rPr>
              <a:t>hydrocarbons,</a:t>
            </a:r>
            <a:r>
              <a:rPr spc="-80" dirty="0">
                <a:solidFill>
                  <a:srgbClr val="404040"/>
                </a:solidFill>
                <a:latin typeface="Verdana"/>
                <a:cs typeface="Verdana"/>
              </a:rPr>
              <a:t> </a:t>
            </a:r>
            <a:r>
              <a:rPr spc="-60" dirty="0">
                <a:solidFill>
                  <a:srgbClr val="404040"/>
                </a:solidFill>
                <a:latin typeface="Verdana"/>
                <a:cs typeface="Verdana"/>
              </a:rPr>
              <a:t>nitrosamines,</a:t>
            </a:r>
            <a:endParaRPr>
              <a:latin typeface="Verdana"/>
              <a:cs typeface="Verdana"/>
            </a:endParaRPr>
          </a:p>
          <a:p>
            <a:pPr marL="356870"/>
            <a:r>
              <a:rPr spc="-90" dirty="0">
                <a:solidFill>
                  <a:srgbClr val="404040"/>
                </a:solidFill>
                <a:latin typeface="Verdana"/>
                <a:cs typeface="Verdana"/>
              </a:rPr>
              <a:t>fungus-</a:t>
            </a:r>
            <a:r>
              <a:rPr dirty="0">
                <a:solidFill>
                  <a:srgbClr val="404040"/>
                </a:solidFill>
                <a:latin typeface="Verdana"/>
                <a:cs typeface="Verdana"/>
              </a:rPr>
              <a:t>contaminated</a:t>
            </a:r>
            <a:r>
              <a:rPr spc="210" dirty="0">
                <a:solidFill>
                  <a:srgbClr val="404040"/>
                </a:solidFill>
                <a:latin typeface="Verdana"/>
                <a:cs typeface="Verdana"/>
              </a:rPr>
              <a:t> </a:t>
            </a:r>
            <a:r>
              <a:rPr spc="-20" dirty="0">
                <a:solidFill>
                  <a:srgbClr val="404040"/>
                </a:solidFill>
                <a:latin typeface="Verdana"/>
                <a:cs typeface="Verdana"/>
              </a:rPr>
              <a:t>foods</a:t>
            </a:r>
            <a:endParaRPr>
              <a:latin typeface="Verdana"/>
              <a:cs typeface="Verdana"/>
            </a:endParaRPr>
          </a:p>
          <a:p>
            <a:pPr marL="12700">
              <a:spcBef>
                <a:spcPts val="99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50" dirty="0">
                <a:solidFill>
                  <a:srgbClr val="404040"/>
                </a:solidFill>
                <a:latin typeface="Verdana"/>
                <a:cs typeface="Verdana"/>
              </a:rPr>
              <a:t>HPV</a:t>
            </a:r>
            <a:r>
              <a:rPr spc="-110" dirty="0">
                <a:solidFill>
                  <a:srgbClr val="404040"/>
                </a:solidFill>
                <a:latin typeface="Verdana"/>
                <a:cs typeface="Verdana"/>
              </a:rPr>
              <a:t> </a:t>
            </a:r>
            <a:r>
              <a:rPr spc="-10" dirty="0">
                <a:solidFill>
                  <a:srgbClr val="404040"/>
                </a:solidFill>
                <a:latin typeface="Verdana"/>
                <a:cs typeface="Verdana"/>
              </a:rPr>
              <a:t>infection</a:t>
            </a:r>
            <a:r>
              <a:rPr spc="-185" dirty="0">
                <a:solidFill>
                  <a:srgbClr val="404040"/>
                </a:solidFill>
                <a:latin typeface="Verdana"/>
                <a:cs typeface="Verdana"/>
              </a:rPr>
              <a:t> </a:t>
            </a:r>
            <a:r>
              <a:rPr spc="-10" dirty="0">
                <a:solidFill>
                  <a:srgbClr val="404040"/>
                </a:solidFill>
                <a:latin typeface="Verdana"/>
                <a:cs typeface="Verdana"/>
              </a:rPr>
              <a:t>implemented</a:t>
            </a:r>
            <a:r>
              <a:rPr spc="-75" dirty="0">
                <a:solidFill>
                  <a:srgbClr val="404040"/>
                </a:solidFill>
                <a:latin typeface="Verdana"/>
                <a:cs typeface="Verdana"/>
              </a:rPr>
              <a:t> </a:t>
            </a:r>
            <a:r>
              <a:rPr spc="-85" dirty="0">
                <a:solidFill>
                  <a:srgbClr val="404040"/>
                </a:solidFill>
                <a:latin typeface="Verdana"/>
                <a:cs typeface="Verdana"/>
              </a:rPr>
              <a:t>in</a:t>
            </a:r>
            <a:r>
              <a:rPr spc="-135" dirty="0">
                <a:solidFill>
                  <a:srgbClr val="404040"/>
                </a:solidFill>
                <a:latin typeface="Verdana"/>
                <a:cs typeface="Verdana"/>
              </a:rPr>
              <a:t> </a:t>
            </a:r>
            <a:r>
              <a:rPr spc="-40" dirty="0">
                <a:solidFill>
                  <a:srgbClr val="404040"/>
                </a:solidFill>
                <a:latin typeface="Verdana"/>
                <a:cs typeface="Verdana"/>
              </a:rPr>
              <a:t>high</a:t>
            </a:r>
            <a:r>
              <a:rPr spc="-135" dirty="0">
                <a:solidFill>
                  <a:srgbClr val="404040"/>
                </a:solidFill>
                <a:latin typeface="Verdana"/>
                <a:cs typeface="Verdana"/>
              </a:rPr>
              <a:t> </a:t>
            </a:r>
            <a:r>
              <a:rPr spc="-200" dirty="0">
                <a:solidFill>
                  <a:srgbClr val="404040"/>
                </a:solidFill>
                <a:latin typeface="Verdana"/>
                <a:cs typeface="Verdana"/>
              </a:rPr>
              <a:t>risk</a:t>
            </a:r>
            <a:r>
              <a:rPr spc="-160" dirty="0">
                <a:solidFill>
                  <a:srgbClr val="404040"/>
                </a:solidFill>
                <a:latin typeface="Verdana"/>
                <a:cs typeface="Verdana"/>
              </a:rPr>
              <a:t> </a:t>
            </a:r>
            <a:r>
              <a:rPr spc="-10" dirty="0">
                <a:solidFill>
                  <a:srgbClr val="404040"/>
                </a:solidFill>
                <a:latin typeface="Verdana"/>
                <a:cs typeface="Verdana"/>
              </a:rPr>
              <a:t>regions.</a:t>
            </a:r>
            <a:endParaRPr>
              <a:latin typeface="Verdana"/>
              <a:cs typeface="Verdana"/>
            </a:endParaRPr>
          </a:p>
        </p:txBody>
      </p:sp>
    </p:spTree>
    <p:extLst>
      <p:ext uri="{BB962C8B-B14F-4D97-AF65-F5344CB8AC3E}">
        <p14:creationId xmlns:p14="http://schemas.microsoft.com/office/powerpoint/2010/main" val="32705197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2650" y="444672"/>
            <a:ext cx="7886700" cy="1166473"/>
          </a:xfrm>
          <a:prstGeom prst="rect">
            <a:avLst/>
          </a:prstGeom>
        </p:spPr>
        <p:txBody>
          <a:bodyPr vert="horz" wrap="square" lIns="0" tIns="484632" rIns="0" bIns="0" rtlCol="0" anchor="ctr">
            <a:spAutoFit/>
          </a:bodyPr>
          <a:lstStyle/>
          <a:p>
            <a:pPr marL="12700">
              <a:lnSpc>
                <a:spcPct val="100000"/>
              </a:lnSpc>
              <a:spcBef>
                <a:spcPts val="100"/>
              </a:spcBef>
            </a:pPr>
            <a:r>
              <a:rPr spc="-10" dirty="0"/>
              <a:t>M</a:t>
            </a:r>
            <a:r>
              <a:rPr lang="en-US" spc="-10" dirty="0"/>
              <a:t>orphology</a:t>
            </a:r>
            <a:endParaRPr spc="-10" dirty="0"/>
          </a:p>
        </p:txBody>
      </p:sp>
      <p:sp>
        <p:nvSpPr>
          <p:cNvPr id="3" name="object 3"/>
          <p:cNvSpPr txBox="1"/>
          <p:nvPr/>
        </p:nvSpPr>
        <p:spPr>
          <a:xfrm>
            <a:off x="3545840" y="2034252"/>
            <a:ext cx="6223635" cy="1906270"/>
          </a:xfrm>
          <a:prstGeom prst="rect">
            <a:avLst/>
          </a:prstGeom>
        </p:spPr>
        <p:txBody>
          <a:bodyPr vert="horz" wrap="square" lIns="0" tIns="140335" rIns="0" bIns="0" rtlCol="0">
            <a:spAutoFit/>
          </a:bodyPr>
          <a:lstStyle/>
          <a:p>
            <a:pPr marL="12700">
              <a:spcBef>
                <a:spcPts val="1105"/>
              </a:spcBef>
              <a:tabLst>
                <a:tab pos="356870" algn="l"/>
                <a:tab pos="125095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Middle</a:t>
            </a:r>
            <a:r>
              <a:rPr dirty="0">
                <a:solidFill>
                  <a:srgbClr val="404040"/>
                </a:solidFill>
                <a:latin typeface="Verdana"/>
                <a:cs typeface="Verdana"/>
              </a:rPr>
              <a:t>	</a:t>
            </a:r>
            <a:r>
              <a:rPr spc="-85" dirty="0">
                <a:solidFill>
                  <a:srgbClr val="404040"/>
                </a:solidFill>
                <a:latin typeface="Verdana"/>
                <a:cs typeface="Verdana"/>
              </a:rPr>
              <a:t>third</a:t>
            </a:r>
            <a:r>
              <a:rPr spc="-145" dirty="0">
                <a:solidFill>
                  <a:srgbClr val="404040"/>
                </a:solidFill>
                <a:latin typeface="Verdana"/>
                <a:cs typeface="Verdana"/>
              </a:rPr>
              <a:t> </a:t>
            </a:r>
            <a:r>
              <a:rPr spc="-265" dirty="0">
                <a:solidFill>
                  <a:srgbClr val="404040"/>
                </a:solidFill>
                <a:latin typeface="Verdana"/>
                <a:cs typeface="Verdana"/>
              </a:rPr>
              <a:t>(50%</a:t>
            </a:r>
            <a:r>
              <a:rPr spc="-60" dirty="0">
                <a:solidFill>
                  <a:srgbClr val="404040"/>
                </a:solidFill>
                <a:latin typeface="Verdana"/>
                <a:cs typeface="Verdana"/>
              </a:rPr>
              <a:t> </a:t>
            </a:r>
            <a:r>
              <a:rPr dirty="0">
                <a:solidFill>
                  <a:srgbClr val="404040"/>
                </a:solidFill>
                <a:latin typeface="Verdana"/>
                <a:cs typeface="Verdana"/>
              </a:rPr>
              <a:t>of</a:t>
            </a:r>
            <a:r>
              <a:rPr spc="-125" dirty="0">
                <a:solidFill>
                  <a:srgbClr val="404040"/>
                </a:solidFill>
                <a:latin typeface="Verdana"/>
                <a:cs typeface="Verdana"/>
              </a:rPr>
              <a:t> </a:t>
            </a:r>
            <a:r>
              <a:rPr spc="-10" dirty="0">
                <a:solidFill>
                  <a:srgbClr val="404040"/>
                </a:solidFill>
                <a:latin typeface="Verdana"/>
                <a:cs typeface="Verdana"/>
              </a:rPr>
              <a:t>cases)</a:t>
            </a:r>
            <a:endParaRPr>
              <a:latin typeface="Verdana"/>
              <a:cs typeface="Verdana"/>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5" dirty="0">
                <a:solidFill>
                  <a:srgbClr val="404040"/>
                </a:solidFill>
                <a:latin typeface="Verdana"/>
                <a:cs typeface="Verdana"/>
              </a:rPr>
              <a:t>Polypoid,</a:t>
            </a:r>
            <a:r>
              <a:rPr spc="-85" dirty="0">
                <a:solidFill>
                  <a:srgbClr val="404040"/>
                </a:solidFill>
                <a:latin typeface="Verdana"/>
                <a:cs typeface="Verdana"/>
              </a:rPr>
              <a:t> </a:t>
            </a:r>
            <a:r>
              <a:rPr spc="-10" dirty="0">
                <a:solidFill>
                  <a:srgbClr val="404040"/>
                </a:solidFill>
                <a:latin typeface="Verdana"/>
                <a:cs typeface="Verdana"/>
              </a:rPr>
              <a:t>ulcerated,</a:t>
            </a:r>
            <a:r>
              <a:rPr spc="-114" dirty="0">
                <a:solidFill>
                  <a:srgbClr val="404040"/>
                </a:solidFill>
                <a:latin typeface="Verdana"/>
                <a:cs typeface="Verdana"/>
              </a:rPr>
              <a:t> </a:t>
            </a:r>
            <a:r>
              <a:rPr spc="-80" dirty="0">
                <a:solidFill>
                  <a:srgbClr val="404040"/>
                </a:solidFill>
                <a:latin typeface="Verdana"/>
                <a:cs typeface="Verdana"/>
              </a:rPr>
              <a:t>or</a:t>
            </a:r>
            <a:r>
              <a:rPr spc="-105" dirty="0">
                <a:solidFill>
                  <a:srgbClr val="404040"/>
                </a:solidFill>
                <a:latin typeface="Verdana"/>
                <a:cs typeface="Verdana"/>
              </a:rPr>
              <a:t> </a:t>
            </a:r>
            <a:r>
              <a:rPr spc="-10" dirty="0">
                <a:solidFill>
                  <a:srgbClr val="404040"/>
                </a:solidFill>
                <a:latin typeface="Verdana"/>
                <a:cs typeface="Verdana"/>
              </a:rPr>
              <a:t>infiltrative.</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60" dirty="0">
                <a:solidFill>
                  <a:srgbClr val="404040"/>
                </a:solidFill>
                <a:latin typeface="Verdana"/>
                <a:cs typeface="Verdana"/>
              </a:rPr>
              <a:t>Wall</a:t>
            </a:r>
            <a:r>
              <a:rPr spc="-25" dirty="0">
                <a:solidFill>
                  <a:srgbClr val="404040"/>
                </a:solidFill>
                <a:latin typeface="Verdana"/>
                <a:cs typeface="Verdana"/>
              </a:rPr>
              <a:t> </a:t>
            </a:r>
            <a:r>
              <a:rPr spc="-45" dirty="0">
                <a:solidFill>
                  <a:srgbClr val="404040"/>
                </a:solidFill>
                <a:latin typeface="Verdana"/>
                <a:cs typeface="Verdana"/>
              </a:rPr>
              <a:t>thickening,</a:t>
            </a:r>
            <a:r>
              <a:rPr spc="-160" dirty="0">
                <a:solidFill>
                  <a:srgbClr val="404040"/>
                </a:solidFill>
                <a:latin typeface="Verdana"/>
                <a:cs typeface="Verdana"/>
              </a:rPr>
              <a:t> </a:t>
            </a:r>
            <a:r>
              <a:rPr spc="-50" dirty="0">
                <a:solidFill>
                  <a:srgbClr val="404040"/>
                </a:solidFill>
                <a:latin typeface="Verdana"/>
                <a:cs typeface="Verdana"/>
              </a:rPr>
              <a:t>lumen</a:t>
            </a:r>
            <a:r>
              <a:rPr spc="-60" dirty="0">
                <a:solidFill>
                  <a:srgbClr val="404040"/>
                </a:solidFill>
                <a:latin typeface="Verdana"/>
                <a:cs typeface="Verdana"/>
              </a:rPr>
              <a:t> </a:t>
            </a:r>
            <a:r>
              <a:rPr spc="-10" dirty="0">
                <a:solidFill>
                  <a:srgbClr val="404040"/>
                </a:solidFill>
                <a:latin typeface="Verdana"/>
                <a:cs typeface="Verdana"/>
              </a:rPr>
              <a:t>narrowing</a:t>
            </a:r>
            <a:endParaRPr>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5" dirty="0">
                <a:solidFill>
                  <a:srgbClr val="404040"/>
                </a:solidFill>
                <a:latin typeface="Verdana"/>
                <a:cs typeface="Verdana"/>
              </a:rPr>
              <a:t>Invade</a:t>
            </a:r>
            <a:r>
              <a:rPr spc="-100" dirty="0">
                <a:solidFill>
                  <a:srgbClr val="404040"/>
                </a:solidFill>
                <a:latin typeface="Verdana"/>
                <a:cs typeface="Verdana"/>
              </a:rPr>
              <a:t> </a:t>
            </a:r>
            <a:r>
              <a:rPr spc="-70" dirty="0">
                <a:solidFill>
                  <a:srgbClr val="404040"/>
                </a:solidFill>
                <a:latin typeface="Verdana"/>
                <a:cs typeface="Verdana"/>
              </a:rPr>
              <a:t>surrounding</a:t>
            </a:r>
            <a:r>
              <a:rPr spc="-140" dirty="0">
                <a:solidFill>
                  <a:srgbClr val="404040"/>
                </a:solidFill>
                <a:latin typeface="Verdana"/>
                <a:cs typeface="Verdana"/>
              </a:rPr>
              <a:t> </a:t>
            </a:r>
            <a:r>
              <a:rPr spc="-95" dirty="0">
                <a:solidFill>
                  <a:srgbClr val="404040"/>
                </a:solidFill>
                <a:latin typeface="Verdana"/>
                <a:cs typeface="Verdana"/>
              </a:rPr>
              <a:t>structures</a:t>
            </a:r>
            <a:r>
              <a:rPr spc="-110" dirty="0">
                <a:solidFill>
                  <a:srgbClr val="404040"/>
                </a:solidFill>
                <a:latin typeface="Verdana"/>
                <a:cs typeface="Verdana"/>
              </a:rPr>
              <a:t> </a:t>
            </a:r>
            <a:r>
              <a:rPr spc="-50" dirty="0">
                <a:solidFill>
                  <a:srgbClr val="404040"/>
                </a:solidFill>
                <a:latin typeface="Verdana"/>
                <a:cs typeface="Verdana"/>
              </a:rPr>
              <a:t>(bronchi,</a:t>
            </a:r>
            <a:r>
              <a:rPr spc="-120" dirty="0">
                <a:solidFill>
                  <a:srgbClr val="404040"/>
                </a:solidFill>
                <a:latin typeface="Verdana"/>
                <a:cs typeface="Verdana"/>
              </a:rPr>
              <a:t> </a:t>
            </a:r>
            <a:r>
              <a:rPr spc="-35" dirty="0">
                <a:solidFill>
                  <a:srgbClr val="404040"/>
                </a:solidFill>
                <a:latin typeface="Verdana"/>
                <a:cs typeface="Verdana"/>
              </a:rPr>
              <a:t>mediastinum,</a:t>
            </a:r>
            <a:endParaRPr>
              <a:latin typeface="Verdana"/>
              <a:cs typeface="Verdana"/>
            </a:endParaRPr>
          </a:p>
          <a:p>
            <a:pPr marL="356870"/>
            <a:r>
              <a:rPr spc="-35" dirty="0">
                <a:solidFill>
                  <a:srgbClr val="404040"/>
                </a:solidFill>
                <a:latin typeface="Verdana"/>
                <a:cs typeface="Verdana"/>
              </a:rPr>
              <a:t>pericardium,</a:t>
            </a:r>
            <a:r>
              <a:rPr spc="-75" dirty="0">
                <a:solidFill>
                  <a:srgbClr val="404040"/>
                </a:solidFill>
                <a:latin typeface="Verdana"/>
                <a:cs typeface="Verdana"/>
              </a:rPr>
              <a:t> </a:t>
            </a:r>
            <a:r>
              <a:rPr spc="-10" dirty="0">
                <a:solidFill>
                  <a:srgbClr val="404040"/>
                </a:solidFill>
                <a:latin typeface="Verdana"/>
                <a:cs typeface="Verdana"/>
              </a:rPr>
              <a:t>aorta).</a:t>
            </a:r>
            <a:endParaRPr>
              <a:latin typeface="Verdana"/>
              <a:cs typeface="Verdana"/>
            </a:endParaRPr>
          </a:p>
        </p:txBody>
      </p:sp>
    </p:spTree>
    <p:extLst>
      <p:ext uri="{BB962C8B-B14F-4D97-AF65-F5344CB8AC3E}">
        <p14:creationId xmlns:p14="http://schemas.microsoft.com/office/powerpoint/2010/main" val="35201658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spc="-25" dirty="0"/>
              <a:t>Microscopy:</a:t>
            </a:r>
          </a:p>
        </p:txBody>
      </p:sp>
      <p:sp>
        <p:nvSpPr>
          <p:cNvPr id="3" name="object 3"/>
          <p:cNvSpPr txBox="1"/>
          <p:nvPr/>
        </p:nvSpPr>
        <p:spPr>
          <a:xfrm>
            <a:off x="3545839" y="2435445"/>
            <a:ext cx="5618480" cy="3112135"/>
          </a:xfrm>
          <a:prstGeom prst="rect">
            <a:avLst/>
          </a:prstGeom>
        </p:spPr>
        <p:txBody>
          <a:bodyPr vert="horz" wrap="square" lIns="0" tIns="140970" rIns="0" bIns="0" rtlCol="0">
            <a:spAutoFit/>
          </a:bodyPr>
          <a:lstStyle/>
          <a:p>
            <a:pPr marL="12700">
              <a:spcBef>
                <a:spcPts val="11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0" dirty="0">
                <a:solidFill>
                  <a:srgbClr val="404040"/>
                </a:solidFill>
                <a:latin typeface="Verdana"/>
                <a:cs typeface="Verdana"/>
              </a:rPr>
              <a:t>Pre-</a:t>
            </a:r>
            <a:r>
              <a:rPr spc="-95" dirty="0">
                <a:solidFill>
                  <a:srgbClr val="404040"/>
                </a:solidFill>
                <a:latin typeface="Verdana"/>
                <a:cs typeface="Verdana"/>
              </a:rPr>
              <a:t>invasive:</a:t>
            </a:r>
            <a:r>
              <a:rPr spc="-114" dirty="0">
                <a:solidFill>
                  <a:srgbClr val="404040"/>
                </a:solidFill>
                <a:latin typeface="Verdana"/>
                <a:cs typeface="Verdana"/>
              </a:rPr>
              <a:t> </a:t>
            </a:r>
            <a:r>
              <a:rPr spc="-60" dirty="0">
                <a:solidFill>
                  <a:srgbClr val="404040"/>
                </a:solidFill>
                <a:latin typeface="Verdana"/>
                <a:cs typeface="Verdana"/>
              </a:rPr>
              <a:t>Squamous</a:t>
            </a:r>
            <a:r>
              <a:rPr spc="-75" dirty="0">
                <a:solidFill>
                  <a:srgbClr val="404040"/>
                </a:solidFill>
                <a:latin typeface="Verdana"/>
                <a:cs typeface="Verdana"/>
              </a:rPr>
              <a:t> </a:t>
            </a:r>
            <a:r>
              <a:rPr spc="-45" dirty="0">
                <a:solidFill>
                  <a:srgbClr val="404040"/>
                </a:solidFill>
                <a:latin typeface="Verdana"/>
                <a:cs typeface="Verdana"/>
              </a:rPr>
              <a:t>dysplasia</a:t>
            </a:r>
            <a:r>
              <a:rPr spc="-80" dirty="0">
                <a:solidFill>
                  <a:srgbClr val="404040"/>
                </a:solidFill>
                <a:latin typeface="Verdana"/>
                <a:cs typeface="Verdana"/>
              </a:rPr>
              <a:t> </a:t>
            </a:r>
            <a:r>
              <a:rPr spc="50" dirty="0">
                <a:solidFill>
                  <a:srgbClr val="404040"/>
                </a:solidFill>
                <a:latin typeface="Verdana"/>
                <a:cs typeface="Verdana"/>
              </a:rPr>
              <a:t>&amp;</a:t>
            </a:r>
            <a:r>
              <a:rPr spc="-125" dirty="0">
                <a:solidFill>
                  <a:srgbClr val="404040"/>
                </a:solidFill>
                <a:latin typeface="Verdana"/>
                <a:cs typeface="Verdana"/>
              </a:rPr>
              <a:t> </a:t>
            </a:r>
            <a:r>
              <a:rPr spc="-20" dirty="0">
                <a:solidFill>
                  <a:srgbClr val="404040"/>
                </a:solidFill>
                <a:latin typeface="Verdana"/>
                <a:cs typeface="Verdana"/>
              </a:rPr>
              <a:t>CIS.</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70" dirty="0">
                <a:solidFill>
                  <a:srgbClr val="404040"/>
                </a:solidFill>
                <a:latin typeface="Verdana"/>
                <a:cs typeface="Verdana"/>
              </a:rPr>
              <a:t>Well</a:t>
            </a:r>
            <a:r>
              <a:rPr spc="-25" dirty="0">
                <a:solidFill>
                  <a:srgbClr val="404040"/>
                </a:solidFill>
                <a:latin typeface="Verdana"/>
                <a:cs typeface="Verdana"/>
              </a:rPr>
              <a:t> </a:t>
            </a:r>
            <a:r>
              <a:rPr spc="-20" dirty="0">
                <a:solidFill>
                  <a:srgbClr val="404040"/>
                </a:solidFill>
                <a:latin typeface="Verdana"/>
                <a:cs typeface="Verdana"/>
              </a:rPr>
              <a:t>to</a:t>
            </a:r>
            <a:r>
              <a:rPr spc="-100" dirty="0">
                <a:solidFill>
                  <a:srgbClr val="404040"/>
                </a:solidFill>
                <a:latin typeface="Verdana"/>
                <a:cs typeface="Verdana"/>
              </a:rPr>
              <a:t> </a:t>
            </a:r>
            <a:r>
              <a:rPr spc="-20" dirty="0">
                <a:solidFill>
                  <a:srgbClr val="404040"/>
                </a:solidFill>
                <a:latin typeface="Verdana"/>
                <a:cs typeface="Verdana"/>
              </a:rPr>
              <a:t>moderately</a:t>
            </a:r>
            <a:r>
              <a:rPr spc="-55" dirty="0">
                <a:solidFill>
                  <a:srgbClr val="404040"/>
                </a:solidFill>
                <a:latin typeface="Verdana"/>
                <a:cs typeface="Verdana"/>
              </a:rPr>
              <a:t> </a:t>
            </a:r>
            <a:r>
              <a:rPr spc="-25" dirty="0">
                <a:solidFill>
                  <a:srgbClr val="404040"/>
                </a:solidFill>
                <a:latin typeface="Verdana"/>
                <a:cs typeface="Verdana"/>
              </a:rPr>
              <a:t>differentiated</a:t>
            </a:r>
            <a:r>
              <a:rPr spc="-160" dirty="0">
                <a:solidFill>
                  <a:srgbClr val="404040"/>
                </a:solidFill>
                <a:latin typeface="Verdana"/>
                <a:cs typeface="Verdana"/>
              </a:rPr>
              <a:t> </a:t>
            </a:r>
            <a:r>
              <a:rPr spc="-60" dirty="0">
                <a:solidFill>
                  <a:srgbClr val="404040"/>
                </a:solidFill>
                <a:latin typeface="Verdana"/>
                <a:cs typeface="Verdana"/>
              </a:rPr>
              <a:t>invasive</a:t>
            </a:r>
            <a:r>
              <a:rPr spc="-100" dirty="0">
                <a:solidFill>
                  <a:srgbClr val="404040"/>
                </a:solidFill>
                <a:latin typeface="Verdana"/>
                <a:cs typeface="Verdana"/>
              </a:rPr>
              <a:t> </a:t>
            </a:r>
            <a:r>
              <a:rPr spc="-20" dirty="0">
                <a:solidFill>
                  <a:srgbClr val="404040"/>
                </a:solidFill>
                <a:latin typeface="Verdana"/>
                <a:cs typeface="Verdana"/>
              </a:rPr>
              <a:t>SCC.</a:t>
            </a:r>
            <a:endParaRPr>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95" dirty="0">
                <a:solidFill>
                  <a:srgbClr val="404040"/>
                </a:solidFill>
                <a:latin typeface="Verdana"/>
                <a:cs typeface="Verdana"/>
              </a:rPr>
              <a:t>Intramural</a:t>
            </a:r>
            <a:r>
              <a:rPr spc="-105" dirty="0">
                <a:solidFill>
                  <a:srgbClr val="404040"/>
                </a:solidFill>
                <a:latin typeface="Verdana"/>
                <a:cs typeface="Verdana"/>
              </a:rPr>
              <a:t> </a:t>
            </a:r>
            <a:r>
              <a:rPr spc="-90" dirty="0">
                <a:solidFill>
                  <a:srgbClr val="404040"/>
                </a:solidFill>
                <a:latin typeface="Verdana"/>
                <a:cs typeface="Verdana"/>
              </a:rPr>
              <a:t>tumor</a:t>
            </a:r>
            <a:r>
              <a:rPr spc="-75" dirty="0">
                <a:solidFill>
                  <a:srgbClr val="404040"/>
                </a:solidFill>
                <a:latin typeface="Verdana"/>
                <a:cs typeface="Verdana"/>
              </a:rPr>
              <a:t> </a:t>
            </a:r>
            <a:r>
              <a:rPr spc="-10" dirty="0">
                <a:solidFill>
                  <a:srgbClr val="404040"/>
                </a:solidFill>
                <a:latin typeface="Verdana"/>
                <a:cs typeface="Verdana"/>
              </a:rPr>
              <a:t>nodules</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75" dirty="0">
                <a:solidFill>
                  <a:srgbClr val="404040"/>
                </a:solidFill>
                <a:latin typeface="Verdana"/>
                <a:cs typeface="Verdana"/>
              </a:rPr>
              <a:t>Lymph</a:t>
            </a:r>
            <a:r>
              <a:rPr spc="-100" dirty="0">
                <a:solidFill>
                  <a:srgbClr val="404040"/>
                </a:solidFill>
                <a:latin typeface="Verdana"/>
                <a:cs typeface="Verdana"/>
              </a:rPr>
              <a:t> </a:t>
            </a:r>
            <a:r>
              <a:rPr spc="55" dirty="0">
                <a:solidFill>
                  <a:srgbClr val="404040"/>
                </a:solidFill>
                <a:latin typeface="Verdana"/>
                <a:cs typeface="Verdana"/>
              </a:rPr>
              <a:t>node</a:t>
            </a:r>
            <a:r>
              <a:rPr spc="-135" dirty="0">
                <a:solidFill>
                  <a:srgbClr val="404040"/>
                </a:solidFill>
                <a:latin typeface="Verdana"/>
                <a:cs typeface="Verdana"/>
              </a:rPr>
              <a:t> </a:t>
            </a:r>
            <a:r>
              <a:rPr spc="-55" dirty="0">
                <a:solidFill>
                  <a:srgbClr val="404040"/>
                </a:solidFill>
                <a:latin typeface="Verdana"/>
                <a:cs typeface="Verdana"/>
              </a:rPr>
              <a:t>metastases </a:t>
            </a:r>
            <a:r>
              <a:rPr spc="-380" dirty="0">
                <a:solidFill>
                  <a:srgbClr val="404040"/>
                </a:solidFill>
                <a:latin typeface="Verdana"/>
                <a:cs typeface="Verdana"/>
              </a:rPr>
              <a:t>:</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5" dirty="0">
                <a:solidFill>
                  <a:srgbClr val="404040"/>
                </a:solidFill>
                <a:latin typeface="Verdana"/>
                <a:cs typeface="Verdana"/>
              </a:rPr>
              <a:t>Upper</a:t>
            </a:r>
            <a:r>
              <a:rPr spc="-90" dirty="0">
                <a:solidFill>
                  <a:srgbClr val="404040"/>
                </a:solidFill>
                <a:latin typeface="Verdana"/>
                <a:cs typeface="Verdana"/>
              </a:rPr>
              <a:t> </a:t>
            </a:r>
            <a:r>
              <a:rPr spc="-165" dirty="0">
                <a:solidFill>
                  <a:srgbClr val="404040"/>
                </a:solidFill>
                <a:latin typeface="Verdana"/>
                <a:cs typeface="Verdana"/>
              </a:rPr>
              <a:t>1/3:</a:t>
            </a:r>
            <a:r>
              <a:rPr spc="-95" dirty="0">
                <a:solidFill>
                  <a:srgbClr val="404040"/>
                </a:solidFill>
                <a:latin typeface="Verdana"/>
                <a:cs typeface="Verdana"/>
              </a:rPr>
              <a:t> </a:t>
            </a:r>
            <a:r>
              <a:rPr dirty="0">
                <a:solidFill>
                  <a:srgbClr val="404040"/>
                </a:solidFill>
                <a:latin typeface="Verdana"/>
                <a:cs typeface="Verdana"/>
              </a:rPr>
              <a:t>cervical</a:t>
            </a:r>
            <a:r>
              <a:rPr spc="-120" dirty="0">
                <a:solidFill>
                  <a:srgbClr val="404040"/>
                </a:solidFill>
                <a:latin typeface="Verdana"/>
                <a:cs typeface="Verdana"/>
              </a:rPr>
              <a:t> </a:t>
            </a:r>
            <a:r>
              <a:rPr spc="-25" dirty="0">
                <a:solidFill>
                  <a:srgbClr val="404040"/>
                </a:solidFill>
                <a:latin typeface="Verdana"/>
                <a:cs typeface="Verdana"/>
              </a:rPr>
              <a:t>LNs</a:t>
            </a:r>
            <a:endParaRPr>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dirty="0">
                <a:solidFill>
                  <a:srgbClr val="404040"/>
                </a:solidFill>
                <a:latin typeface="Verdana"/>
                <a:cs typeface="Verdana"/>
              </a:rPr>
              <a:t>Middle</a:t>
            </a:r>
            <a:r>
              <a:rPr spc="-20" dirty="0">
                <a:solidFill>
                  <a:srgbClr val="404040"/>
                </a:solidFill>
                <a:latin typeface="Verdana"/>
                <a:cs typeface="Verdana"/>
              </a:rPr>
              <a:t> </a:t>
            </a:r>
            <a:r>
              <a:rPr spc="-165" dirty="0">
                <a:solidFill>
                  <a:srgbClr val="404040"/>
                </a:solidFill>
                <a:latin typeface="Verdana"/>
                <a:cs typeface="Verdana"/>
              </a:rPr>
              <a:t>1/3:</a:t>
            </a:r>
            <a:r>
              <a:rPr spc="-40" dirty="0">
                <a:solidFill>
                  <a:srgbClr val="404040"/>
                </a:solidFill>
                <a:latin typeface="Verdana"/>
                <a:cs typeface="Verdana"/>
              </a:rPr>
              <a:t> </a:t>
            </a:r>
            <a:r>
              <a:rPr spc="-20" dirty="0">
                <a:solidFill>
                  <a:srgbClr val="404040"/>
                </a:solidFill>
                <a:latin typeface="Verdana"/>
                <a:cs typeface="Verdana"/>
              </a:rPr>
              <a:t>mediastinalparatracheal,</a:t>
            </a:r>
            <a:r>
              <a:rPr spc="-45" dirty="0">
                <a:solidFill>
                  <a:srgbClr val="404040"/>
                </a:solidFill>
                <a:latin typeface="Verdana"/>
                <a:cs typeface="Verdana"/>
              </a:rPr>
              <a:t> </a:t>
            </a:r>
            <a:r>
              <a:rPr spc="35" dirty="0">
                <a:solidFill>
                  <a:srgbClr val="404040"/>
                </a:solidFill>
                <a:latin typeface="Verdana"/>
                <a:cs typeface="Verdana"/>
              </a:rPr>
              <a:t>and</a:t>
            </a:r>
            <a:endParaRPr>
              <a:latin typeface="Verdana"/>
              <a:cs typeface="Verdana"/>
            </a:endParaRPr>
          </a:p>
          <a:p>
            <a:pPr marL="356870">
              <a:spcBef>
                <a:spcPts val="5"/>
              </a:spcBef>
            </a:pPr>
            <a:r>
              <a:rPr dirty="0">
                <a:solidFill>
                  <a:srgbClr val="404040"/>
                </a:solidFill>
                <a:latin typeface="Verdana"/>
                <a:cs typeface="Verdana"/>
              </a:rPr>
              <a:t>tracheobronchial</a:t>
            </a:r>
            <a:r>
              <a:rPr spc="-75" dirty="0">
                <a:solidFill>
                  <a:srgbClr val="404040"/>
                </a:solidFill>
                <a:latin typeface="Verdana"/>
                <a:cs typeface="Verdana"/>
              </a:rPr>
              <a:t> </a:t>
            </a:r>
            <a:r>
              <a:rPr spc="-20" dirty="0">
                <a:solidFill>
                  <a:srgbClr val="404040"/>
                </a:solidFill>
                <a:latin typeface="Verdana"/>
                <a:cs typeface="Verdana"/>
              </a:rPr>
              <a:t>LNs.</a:t>
            </a:r>
            <a:endParaRPr>
              <a:latin typeface="Verdana"/>
              <a:cs typeface="Verdana"/>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50" dirty="0">
                <a:solidFill>
                  <a:srgbClr val="404040"/>
                </a:solidFill>
                <a:latin typeface="Verdana"/>
                <a:cs typeface="Verdana"/>
              </a:rPr>
              <a:t>Lower</a:t>
            </a:r>
            <a:r>
              <a:rPr spc="-100" dirty="0">
                <a:solidFill>
                  <a:srgbClr val="404040"/>
                </a:solidFill>
                <a:latin typeface="Verdana"/>
                <a:cs typeface="Verdana"/>
              </a:rPr>
              <a:t> </a:t>
            </a:r>
            <a:r>
              <a:rPr spc="-165" dirty="0">
                <a:solidFill>
                  <a:srgbClr val="404040"/>
                </a:solidFill>
                <a:latin typeface="Verdana"/>
                <a:cs typeface="Verdana"/>
              </a:rPr>
              <a:t>1/3:</a:t>
            </a:r>
            <a:r>
              <a:rPr spc="-155" dirty="0">
                <a:solidFill>
                  <a:srgbClr val="404040"/>
                </a:solidFill>
                <a:latin typeface="Verdana"/>
                <a:cs typeface="Verdana"/>
              </a:rPr>
              <a:t> </a:t>
            </a:r>
            <a:r>
              <a:rPr spc="-45" dirty="0">
                <a:solidFill>
                  <a:srgbClr val="404040"/>
                </a:solidFill>
                <a:latin typeface="Verdana"/>
                <a:cs typeface="Verdana"/>
              </a:rPr>
              <a:t>gastric</a:t>
            </a:r>
            <a:r>
              <a:rPr spc="-125" dirty="0">
                <a:solidFill>
                  <a:srgbClr val="404040"/>
                </a:solidFill>
                <a:latin typeface="Verdana"/>
                <a:cs typeface="Verdana"/>
              </a:rPr>
              <a:t> </a:t>
            </a:r>
            <a:r>
              <a:rPr spc="65" dirty="0">
                <a:solidFill>
                  <a:srgbClr val="404040"/>
                </a:solidFill>
                <a:latin typeface="Verdana"/>
                <a:cs typeface="Verdana"/>
              </a:rPr>
              <a:t>and</a:t>
            </a:r>
            <a:r>
              <a:rPr spc="-85" dirty="0">
                <a:solidFill>
                  <a:srgbClr val="404040"/>
                </a:solidFill>
                <a:latin typeface="Verdana"/>
                <a:cs typeface="Verdana"/>
              </a:rPr>
              <a:t> </a:t>
            </a:r>
            <a:r>
              <a:rPr spc="70" dirty="0">
                <a:solidFill>
                  <a:srgbClr val="404040"/>
                </a:solidFill>
                <a:latin typeface="Verdana"/>
                <a:cs typeface="Verdana"/>
              </a:rPr>
              <a:t>celiac</a:t>
            </a:r>
            <a:r>
              <a:rPr spc="-150" dirty="0">
                <a:solidFill>
                  <a:srgbClr val="404040"/>
                </a:solidFill>
                <a:latin typeface="Verdana"/>
                <a:cs typeface="Verdana"/>
              </a:rPr>
              <a:t> </a:t>
            </a:r>
            <a:r>
              <a:rPr spc="-20" dirty="0">
                <a:solidFill>
                  <a:srgbClr val="404040"/>
                </a:solidFill>
                <a:latin typeface="Verdana"/>
                <a:cs typeface="Verdana"/>
              </a:rPr>
              <a:t>LNs.</a:t>
            </a:r>
            <a:endParaRPr>
              <a:latin typeface="Verdana"/>
              <a:cs typeface="Verdana"/>
            </a:endParaRPr>
          </a:p>
        </p:txBody>
      </p:sp>
    </p:spTree>
    <p:extLst>
      <p:ext uri="{BB962C8B-B14F-4D97-AF65-F5344CB8AC3E}">
        <p14:creationId xmlns:p14="http://schemas.microsoft.com/office/powerpoint/2010/main" val="4189785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44671"/>
            <a:ext cx="10515600" cy="1166473"/>
          </a:xfrm>
          <a:prstGeom prst="rect">
            <a:avLst/>
          </a:prstGeom>
        </p:spPr>
        <p:txBody>
          <a:bodyPr vert="horz" wrap="square" lIns="0" tIns="484632" rIns="0" bIns="0" rtlCol="0" anchor="ctr">
            <a:spAutoFit/>
          </a:bodyPr>
          <a:lstStyle/>
          <a:p>
            <a:pPr marL="12700">
              <a:lnSpc>
                <a:spcPct val="100000"/>
              </a:lnSpc>
              <a:spcBef>
                <a:spcPts val="100"/>
              </a:spcBef>
            </a:pPr>
            <a:r>
              <a:rPr dirty="0"/>
              <a:t>Clinical</a:t>
            </a:r>
            <a:r>
              <a:rPr spc="-290" dirty="0"/>
              <a:t> </a:t>
            </a:r>
            <a:r>
              <a:rPr spc="-105" dirty="0"/>
              <a:t>Features</a:t>
            </a:r>
          </a:p>
        </p:txBody>
      </p:sp>
      <p:sp>
        <p:nvSpPr>
          <p:cNvPr id="3" name="object 3"/>
          <p:cNvSpPr txBox="1"/>
          <p:nvPr/>
        </p:nvSpPr>
        <p:spPr>
          <a:xfrm>
            <a:off x="3545839" y="2034253"/>
            <a:ext cx="5668010" cy="3239135"/>
          </a:xfrm>
          <a:prstGeom prst="rect">
            <a:avLst/>
          </a:prstGeom>
        </p:spPr>
        <p:txBody>
          <a:bodyPr vert="horz" wrap="square" lIns="0" tIns="140335" rIns="0" bIns="0" rtlCol="0">
            <a:spAutoFit/>
          </a:bodyPr>
          <a:lstStyle/>
          <a:p>
            <a:pPr marL="12700">
              <a:spcBef>
                <a:spcPts val="11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Dysphagia</a:t>
            </a:r>
            <a:endParaRPr>
              <a:latin typeface="Verdana"/>
              <a:cs typeface="Verdana"/>
            </a:endParaRPr>
          </a:p>
          <a:p>
            <a:pPr marL="12700">
              <a:spcBef>
                <a:spcPts val="100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Odynophagia</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10" dirty="0">
                <a:solidFill>
                  <a:srgbClr val="404040"/>
                </a:solidFill>
                <a:latin typeface="Verdana"/>
                <a:cs typeface="Verdana"/>
              </a:rPr>
              <a:t>Obstruction</a:t>
            </a:r>
            <a:endParaRPr>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25" dirty="0">
                <a:solidFill>
                  <a:srgbClr val="404040"/>
                </a:solidFill>
                <a:latin typeface="Verdana"/>
                <a:cs typeface="Verdana"/>
              </a:rPr>
              <a:t>Weight</a:t>
            </a:r>
            <a:r>
              <a:rPr spc="-95" dirty="0">
                <a:solidFill>
                  <a:srgbClr val="404040"/>
                </a:solidFill>
                <a:latin typeface="Verdana"/>
                <a:cs typeface="Verdana"/>
              </a:rPr>
              <a:t> </a:t>
            </a:r>
            <a:r>
              <a:rPr spc="-145" dirty="0">
                <a:solidFill>
                  <a:srgbClr val="404040"/>
                </a:solidFill>
                <a:latin typeface="Verdana"/>
                <a:cs typeface="Verdana"/>
              </a:rPr>
              <a:t>loss</a:t>
            </a:r>
            <a:r>
              <a:rPr spc="-135" dirty="0">
                <a:solidFill>
                  <a:srgbClr val="404040"/>
                </a:solidFill>
                <a:latin typeface="Verdana"/>
                <a:cs typeface="Verdana"/>
              </a:rPr>
              <a:t> </a:t>
            </a:r>
            <a:r>
              <a:rPr spc="65" dirty="0">
                <a:solidFill>
                  <a:srgbClr val="404040"/>
                </a:solidFill>
                <a:latin typeface="Verdana"/>
                <a:cs typeface="Verdana"/>
              </a:rPr>
              <a:t>and</a:t>
            </a:r>
            <a:r>
              <a:rPr spc="-150" dirty="0">
                <a:solidFill>
                  <a:srgbClr val="404040"/>
                </a:solidFill>
                <a:latin typeface="Verdana"/>
                <a:cs typeface="Verdana"/>
              </a:rPr>
              <a:t> </a:t>
            </a:r>
            <a:r>
              <a:rPr spc="-10" dirty="0">
                <a:solidFill>
                  <a:srgbClr val="404040"/>
                </a:solidFill>
                <a:latin typeface="Verdana"/>
                <a:cs typeface="Verdana"/>
              </a:rPr>
              <a:t>debilitation</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45" dirty="0">
                <a:solidFill>
                  <a:srgbClr val="404040"/>
                </a:solidFill>
                <a:latin typeface="Verdana"/>
                <a:cs typeface="Verdana"/>
              </a:rPr>
              <a:t>Impaired</a:t>
            </a:r>
            <a:r>
              <a:rPr spc="-150" dirty="0">
                <a:solidFill>
                  <a:srgbClr val="404040"/>
                </a:solidFill>
                <a:latin typeface="Verdana"/>
                <a:cs typeface="Verdana"/>
              </a:rPr>
              <a:t> </a:t>
            </a:r>
            <a:r>
              <a:rPr spc="-90" dirty="0">
                <a:solidFill>
                  <a:srgbClr val="404040"/>
                </a:solidFill>
                <a:latin typeface="Verdana"/>
                <a:cs typeface="Verdana"/>
              </a:rPr>
              <a:t>nutrition</a:t>
            </a:r>
            <a:r>
              <a:rPr spc="-125" dirty="0">
                <a:solidFill>
                  <a:srgbClr val="404040"/>
                </a:solidFill>
                <a:latin typeface="Verdana"/>
                <a:cs typeface="Verdana"/>
              </a:rPr>
              <a:t> </a:t>
            </a:r>
            <a:r>
              <a:rPr spc="50" dirty="0">
                <a:solidFill>
                  <a:srgbClr val="404040"/>
                </a:solidFill>
                <a:latin typeface="Verdana"/>
                <a:cs typeface="Verdana"/>
              </a:rPr>
              <a:t>&amp;</a:t>
            </a:r>
            <a:r>
              <a:rPr spc="-80" dirty="0">
                <a:solidFill>
                  <a:srgbClr val="404040"/>
                </a:solidFill>
                <a:latin typeface="Verdana"/>
                <a:cs typeface="Verdana"/>
              </a:rPr>
              <a:t> </a:t>
            </a:r>
            <a:r>
              <a:rPr spc="-90" dirty="0">
                <a:solidFill>
                  <a:srgbClr val="404040"/>
                </a:solidFill>
                <a:latin typeface="Verdana"/>
                <a:cs typeface="Verdana"/>
              </a:rPr>
              <a:t>tumor</a:t>
            </a:r>
            <a:r>
              <a:rPr spc="-50" dirty="0">
                <a:solidFill>
                  <a:srgbClr val="404040"/>
                </a:solidFill>
                <a:latin typeface="Verdana"/>
                <a:cs typeface="Verdana"/>
              </a:rPr>
              <a:t> </a:t>
            </a:r>
            <a:r>
              <a:rPr dirty="0">
                <a:solidFill>
                  <a:srgbClr val="404040"/>
                </a:solidFill>
                <a:latin typeface="Verdana"/>
                <a:cs typeface="Verdana"/>
              </a:rPr>
              <a:t>associated</a:t>
            </a:r>
            <a:r>
              <a:rPr spc="-150" dirty="0">
                <a:solidFill>
                  <a:srgbClr val="404040"/>
                </a:solidFill>
                <a:latin typeface="Verdana"/>
                <a:cs typeface="Verdana"/>
              </a:rPr>
              <a:t> </a:t>
            </a:r>
            <a:r>
              <a:rPr spc="45" dirty="0">
                <a:solidFill>
                  <a:srgbClr val="404040"/>
                </a:solidFill>
                <a:latin typeface="Verdana"/>
                <a:cs typeface="Verdana"/>
              </a:rPr>
              <a:t>cachexia</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30" dirty="0">
                <a:solidFill>
                  <a:srgbClr val="404040"/>
                </a:solidFill>
                <a:latin typeface="Verdana"/>
                <a:cs typeface="Verdana"/>
              </a:rPr>
              <a:t>Hemorrhage</a:t>
            </a:r>
            <a:r>
              <a:rPr spc="-100" dirty="0">
                <a:solidFill>
                  <a:srgbClr val="404040"/>
                </a:solidFill>
                <a:latin typeface="Verdana"/>
                <a:cs typeface="Verdana"/>
              </a:rPr>
              <a:t> </a:t>
            </a:r>
            <a:r>
              <a:rPr spc="60" dirty="0">
                <a:solidFill>
                  <a:srgbClr val="404040"/>
                </a:solidFill>
                <a:latin typeface="Verdana"/>
                <a:cs typeface="Verdana"/>
              </a:rPr>
              <a:t>and</a:t>
            </a:r>
            <a:r>
              <a:rPr spc="-90" dirty="0">
                <a:solidFill>
                  <a:srgbClr val="404040"/>
                </a:solidFill>
                <a:latin typeface="Verdana"/>
                <a:cs typeface="Verdana"/>
              </a:rPr>
              <a:t> </a:t>
            </a:r>
            <a:r>
              <a:rPr spc="-120" dirty="0">
                <a:solidFill>
                  <a:srgbClr val="404040"/>
                </a:solidFill>
                <a:latin typeface="Verdana"/>
                <a:cs typeface="Verdana"/>
              </a:rPr>
              <a:t>sepsis</a:t>
            </a:r>
            <a:r>
              <a:rPr spc="-130" dirty="0">
                <a:solidFill>
                  <a:srgbClr val="404040"/>
                </a:solidFill>
                <a:latin typeface="Verdana"/>
                <a:cs typeface="Verdana"/>
              </a:rPr>
              <a:t> </a:t>
            </a:r>
            <a:r>
              <a:rPr spc="-100" dirty="0">
                <a:solidFill>
                  <a:srgbClr val="404040"/>
                </a:solidFill>
                <a:latin typeface="Verdana"/>
                <a:cs typeface="Verdana"/>
              </a:rPr>
              <a:t>if</a:t>
            </a:r>
            <a:r>
              <a:rPr spc="-145" dirty="0">
                <a:solidFill>
                  <a:srgbClr val="404040"/>
                </a:solidFill>
                <a:latin typeface="Verdana"/>
                <a:cs typeface="Verdana"/>
              </a:rPr>
              <a:t> </a:t>
            </a:r>
            <a:r>
              <a:rPr spc="-10" dirty="0">
                <a:solidFill>
                  <a:srgbClr val="404040"/>
                </a:solidFill>
                <a:latin typeface="Verdana"/>
                <a:cs typeface="Verdana"/>
              </a:rPr>
              <a:t>ulcerated.</a:t>
            </a:r>
            <a:endParaRPr>
              <a:latin typeface="Verdana"/>
              <a:cs typeface="Verdana"/>
            </a:endParaRPr>
          </a:p>
          <a:p>
            <a:pPr marL="12700">
              <a:spcBef>
                <a:spcPts val="985"/>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55" dirty="0">
                <a:solidFill>
                  <a:srgbClr val="404040"/>
                </a:solidFill>
                <a:latin typeface="Verdana"/>
                <a:cs typeface="Verdana"/>
              </a:rPr>
              <a:t>Aspiration</a:t>
            </a:r>
            <a:r>
              <a:rPr spc="90" dirty="0">
                <a:solidFill>
                  <a:srgbClr val="404040"/>
                </a:solidFill>
                <a:latin typeface="Verdana"/>
                <a:cs typeface="Verdana"/>
              </a:rPr>
              <a:t> </a:t>
            </a:r>
            <a:r>
              <a:rPr spc="-30" dirty="0">
                <a:solidFill>
                  <a:srgbClr val="404040"/>
                </a:solidFill>
                <a:latin typeface="Verdana"/>
                <a:cs typeface="Verdana"/>
              </a:rPr>
              <a:t>via</a:t>
            </a:r>
            <a:r>
              <a:rPr spc="-45" dirty="0">
                <a:solidFill>
                  <a:srgbClr val="404040"/>
                </a:solidFill>
                <a:latin typeface="Verdana"/>
                <a:cs typeface="Verdana"/>
              </a:rPr>
              <a:t> </a:t>
            </a:r>
            <a:r>
              <a:rPr spc="140" dirty="0">
                <a:solidFill>
                  <a:srgbClr val="404040"/>
                </a:solidFill>
                <a:latin typeface="Verdana"/>
                <a:cs typeface="Verdana"/>
              </a:rPr>
              <a:t>a</a:t>
            </a:r>
            <a:r>
              <a:rPr spc="-45" dirty="0">
                <a:solidFill>
                  <a:srgbClr val="404040"/>
                </a:solidFill>
                <a:latin typeface="Verdana"/>
                <a:cs typeface="Verdana"/>
              </a:rPr>
              <a:t> </a:t>
            </a:r>
            <a:r>
              <a:rPr dirty="0">
                <a:solidFill>
                  <a:srgbClr val="404040"/>
                </a:solidFill>
                <a:latin typeface="Verdana"/>
                <a:cs typeface="Verdana"/>
              </a:rPr>
              <a:t>tracheoesophageal</a:t>
            </a:r>
            <a:r>
              <a:rPr spc="-45" dirty="0">
                <a:solidFill>
                  <a:srgbClr val="404040"/>
                </a:solidFill>
                <a:latin typeface="Verdana"/>
                <a:cs typeface="Verdana"/>
              </a:rPr>
              <a:t> </a:t>
            </a:r>
            <a:r>
              <a:rPr spc="-10" dirty="0">
                <a:solidFill>
                  <a:srgbClr val="404040"/>
                </a:solidFill>
                <a:latin typeface="Verdana"/>
                <a:cs typeface="Verdana"/>
              </a:rPr>
              <a:t>fistula</a:t>
            </a:r>
            <a:endParaRPr>
              <a:latin typeface="Verdana"/>
              <a:cs typeface="Verdana"/>
            </a:endParaRPr>
          </a:p>
          <a:p>
            <a:pPr marL="12700">
              <a:spcBef>
                <a:spcPts val="1010"/>
              </a:spcBef>
              <a:tabLst>
                <a:tab pos="356870" algn="l"/>
              </a:tabLst>
            </a:pPr>
            <a:r>
              <a:rPr spc="1025" dirty="0">
                <a:solidFill>
                  <a:srgbClr val="A42F0F"/>
                </a:solidFill>
                <a:latin typeface="Microsoft Sans Serif"/>
                <a:cs typeface="Microsoft Sans Serif"/>
              </a:rPr>
              <a:t>🠶</a:t>
            </a:r>
            <a:r>
              <a:rPr dirty="0">
                <a:solidFill>
                  <a:srgbClr val="A42F0F"/>
                </a:solidFill>
                <a:latin typeface="Microsoft Sans Serif"/>
                <a:cs typeface="Microsoft Sans Serif"/>
              </a:rPr>
              <a:t>	</a:t>
            </a:r>
            <a:r>
              <a:rPr spc="-95" dirty="0">
                <a:solidFill>
                  <a:srgbClr val="404040"/>
                </a:solidFill>
                <a:latin typeface="Verdana"/>
                <a:cs typeface="Verdana"/>
              </a:rPr>
              <a:t>Dismal</a:t>
            </a:r>
            <a:r>
              <a:rPr spc="-120" dirty="0">
                <a:solidFill>
                  <a:srgbClr val="404040"/>
                </a:solidFill>
                <a:latin typeface="Verdana"/>
                <a:cs typeface="Verdana"/>
              </a:rPr>
              <a:t> </a:t>
            </a:r>
            <a:r>
              <a:rPr spc="-200" dirty="0">
                <a:solidFill>
                  <a:srgbClr val="404040"/>
                </a:solidFill>
                <a:latin typeface="Verdana"/>
                <a:cs typeface="Verdana"/>
              </a:rPr>
              <a:t>Px:</a:t>
            </a:r>
            <a:r>
              <a:rPr spc="-105" dirty="0">
                <a:solidFill>
                  <a:srgbClr val="404040"/>
                </a:solidFill>
                <a:latin typeface="Verdana"/>
                <a:cs typeface="Verdana"/>
              </a:rPr>
              <a:t> </a:t>
            </a:r>
            <a:r>
              <a:rPr spc="-155" dirty="0">
                <a:solidFill>
                  <a:srgbClr val="404040"/>
                </a:solidFill>
                <a:latin typeface="Verdana"/>
                <a:cs typeface="Verdana"/>
              </a:rPr>
              <a:t>5</a:t>
            </a:r>
            <a:r>
              <a:rPr spc="-110" dirty="0">
                <a:solidFill>
                  <a:srgbClr val="404040"/>
                </a:solidFill>
                <a:latin typeface="Verdana"/>
                <a:cs typeface="Verdana"/>
              </a:rPr>
              <a:t> </a:t>
            </a:r>
            <a:r>
              <a:rPr spc="-35" dirty="0">
                <a:solidFill>
                  <a:srgbClr val="404040"/>
                </a:solidFill>
                <a:latin typeface="Verdana"/>
                <a:cs typeface="Verdana"/>
              </a:rPr>
              <a:t>year</a:t>
            </a:r>
            <a:r>
              <a:rPr spc="-125" dirty="0">
                <a:solidFill>
                  <a:srgbClr val="404040"/>
                </a:solidFill>
                <a:latin typeface="Verdana"/>
                <a:cs typeface="Verdana"/>
              </a:rPr>
              <a:t> </a:t>
            </a:r>
            <a:r>
              <a:rPr spc="-105" dirty="0">
                <a:solidFill>
                  <a:srgbClr val="404040"/>
                </a:solidFill>
                <a:latin typeface="Verdana"/>
                <a:cs typeface="Verdana"/>
              </a:rPr>
              <a:t>survival</a:t>
            </a:r>
            <a:r>
              <a:rPr spc="-114" dirty="0">
                <a:solidFill>
                  <a:srgbClr val="404040"/>
                </a:solidFill>
                <a:latin typeface="Verdana"/>
                <a:cs typeface="Verdana"/>
              </a:rPr>
              <a:t> </a:t>
            </a:r>
            <a:r>
              <a:rPr spc="-390" dirty="0">
                <a:solidFill>
                  <a:srgbClr val="404040"/>
                </a:solidFill>
                <a:latin typeface="Verdana"/>
                <a:cs typeface="Verdana"/>
              </a:rPr>
              <a:t>&lt;9%</a:t>
            </a:r>
            <a:endParaRPr>
              <a:latin typeface="Verdana"/>
              <a:cs typeface="Verdana"/>
            </a:endParaRPr>
          </a:p>
        </p:txBody>
      </p:sp>
    </p:spTree>
    <p:extLst>
      <p:ext uri="{BB962C8B-B14F-4D97-AF65-F5344CB8AC3E}">
        <p14:creationId xmlns:p14="http://schemas.microsoft.com/office/powerpoint/2010/main" val="29724123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0" y="457200"/>
            <a:ext cx="2895600" cy="5711952"/>
          </a:xfrm>
          <a:prstGeom prst="rect">
            <a:avLst/>
          </a:prstGeom>
        </p:spPr>
      </p:pic>
      <p:pic>
        <p:nvPicPr>
          <p:cNvPr id="3" name="object 3"/>
          <p:cNvPicPr/>
          <p:nvPr/>
        </p:nvPicPr>
        <p:blipFill>
          <a:blip r:embed="rId3" cstate="print"/>
          <a:stretch>
            <a:fillRect/>
          </a:stretch>
        </p:blipFill>
        <p:spPr>
          <a:xfrm>
            <a:off x="5486400" y="457200"/>
            <a:ext cx="4343400" cy="5644896"/>
          </a:xfrm>
          <a:prstGeom prst="rect">
            <a:avLst/>
          </a:prstGeom>
        </p:spPr>
      </p:pic>
      <p:sp>
        <p:nvSpPr>
          <p:cNvPr id="4" name="object 4"/>
          <p:cNvSpPr txBox="1"/>
          <p:nvPr/>
        </p:nvSpPr>
        <p:spPr>
          <a:xfrm>
            <a:off x="7548499" y="6294832"/>
            <a:ext cx="2511425" cy="182101"/>
          </a:xfrm>
          <a:prstGeom prst="rect">
            <a:avLst/>
          </a:prstGeom>
        </p:spPr>
        <p:txBody>
          <a:bodyPr vert="horz" wrap="square" lIns="0" tIns="12700" rIns="0" bIns="0" rtlCol="0">
            <a:spAutoFit/>
          </a:bodyPr>
          <a:lstStyle/>
          <a:p>
            <a:pPr marL="12700">
              <a:spcBef>
                <a:spcPts val="100"/>
              </a:spcBef>
            </a:pPr>
            <a:r>
              <a:rPr sz="1100" spc="-35" dirty="0">
                <a:latin typeface="Verdana"/>
                <a:cs typeface="Verdana"/>
              </a:rPr>
              <a:t>Robbins</a:t>
            </a:r>
            <a:r>
              <a:rPr sz="1100" spc="-55" dirty="0">
                <a:latin typeface="Verdana"/>
                <a:cs typeface="Verdana"/>
              </a:rPr>
              <a:t> </a:t>
            </a:r>
            <a:r>
              <a:rPr sz="1100" spc="-35" dirty="0">
                <a:latin typeface="Verdana"/>
                <a:cs typeface="Verdana"/>
              </a:rPr>
              <a:t>Basic</a:t>
            </a:r>
            <a:r>
              <a:rPr sz="1100" spc="-50" dirty="0">
                <a:latin typeface="Verdana"/>
                <a:cs typeface="Verdana"/>
              </a:rPr>
              <a:t> </a:t>
            </a:r>
            <a:r>
              <a:rPr sz="1100" dirty="0">
                <a:latin typeface="Verdana"/>
                <a:cs typeface="Verdana"/>
              </a:rPr>
              <a:t>Pathology</a:t>
            </a:r>
            <a:r>
              <a:rPr sz="1100" spc="-60" dirty="0">
                <a:latin typeface="Verdana"/>
                <a:cs typeface="Verdana"/>
              </a:rPr>
              <a:t> </a:t>
            </a:r>
            <a:r>
              <a:rPr sz="1100" spc="-75" dirty="0">
                <a:latin typeface="Verdana"/>
                <a:cs typeface="Verdana"/>
              </a:rPr>
              <a:t>10th </a:t>
            </a:r>
            <a:r>
              <a:rPr sz="1100" spc="-10" dirty="0">
                <a:latin typeface="Verdana"/>
                <a:cs typeface="Verdana"/>
              </a:rPr>
              <a:t>edition</a:t>
            </a:r>
            <a:endParaRPr sz="1100">
              <a:latin typeface="Verdana"/>
              <a:cs typeface="Verdana"/>
            </a:endParaRPr>
          </a:p>
        </p:txBody>
      </p:sp>
    </p:spTree>
    <p:extLst>
      <p:ext uri="{BB962C8B-B14F-4D97-AF65-F5344CB8AC3E}">
        <p14:creationId xmlns:p14="http://schemas.microsoft.com/office/powerpoint/2010/main" val="243672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8134350" cy="1325563"/>
          </a:xfrm>
        </p:spPr>
        <p:txBody>
          <a:bodyPr>
            <a:normAutofit/>
          </a:bodyPr>
          <a:lstStyle/>
          <a:p>
            <a:r>
              <a:rPr lang="en-US" sz="4000" dirty="0"/>
              <a:t>proliferative and neoplastic lesions of the oral cavity</a:t>
            </a:r>
          </a:p>
        </p:txBody>
      </p:sp>
      <p:sp>
        <p:nvSpPr>
          <p:cNvPr id="3" name="Content Placeholder 2"/>
          <p:cNvSpPr>
            <a:spLocks noGrp="1"/>
          </p:cNvSpPr>
          <p:nvPr>
            <p:ph idx="1"/>
          </p:nvPr>
        </p:nvSpPr>
        <p:spPr/>
        <p:txBody>
          <a:bodyPr>
            <a:normAutofit/>
          </a:bodyPr>
          <a:lstStyle/>
          <a:p>
            <a:r>
              <a:rPr lang="en-US" b="1" i="1" dirty="0">
                <a:solidFill>
                  <a:srgbClr val="FF0000"/>
                </a:solidFill>
              </a:rPr>
              <a:t>Pyogenic granuloma:</a:t>
            </a:r>
            <a:r>
              <a:rPr lang="en-US" b="1" dirty="0">
                <a:solidFill>
                  <a:srgbClr val="FF0000"/>
                </a:solidFill>
              </a:rPr>
              <a:t> </a:t>
            </a:r>
            <a:r>
              <a:rPr lang="en-US" sz="2300" spc="-100" dirty="0">
                <a:solidFill>
                  <a:srgbClr val="404040"/>
                </a:solidFill>
                <a:latin typeface="Verdana"/>
                <a:cs typeface="Verdana"/>
              </a:rPr>
              <a:t>is an inflammatory lesion typically found on the gingiva of children, young adults, and pregnant women (pregnancy tumor). </a:t>
            </a:r>
          </a:p>
          <a:p>
            <a:r>
              <a:rPr lang="en-US" sz="2300" spc="-100" dirty="0">
                <a:solidFill>
                  <a:srgbClr val="404040"/>
                </a:solidFill>
                <a:latin typeface="Verdana"/>
                <a:cs typeface="Verdana"/>
              </a:rPr>
              <a:t>richly vascular and ulcerated, which gives them a red to purple color.</a:t>
            </a:r>
          </a:p>
          <a:p>
            <a:r>
              <a:rPr lang="en-US" sz="2300" spc="-100" dirty="0">
                <a:solidFill>
                  <a:srgbClr val="404040"/>
                </a:solidFill>
                <a:latin typeface="Verdana"/>
                <a:cs typeface="Verdana"/>
              </a:rPr>
              <a:t>growth can be rapid suspicious of a malignant neoplasm.</a:t>
            </a:r>
          </a:p>
          <a:p>
            <a:r>
              <a:rPr lang="en-US" sz="2300" spc="-100" dirty="0">
                <a:solidFill>
                  <a:srgbClr val="404040"/>
                </a:solidFill>
                <a:latin typeface="Verdana"/>
                <a:cs typeface="Verdana"/>
              </a:rPr>
              <a:t>histologic examination: proliferation of immature vessels similar to that seen in granulation tissue.</a:t>
            </a:r>
          </a:p>
          <a:p>
            <a:r>
              <a:rPr lang="en-US" sz="2300" spc="-100" dirty="0">
                <a:solidFill>
                  <a:srgbClr val="404040"/>
                </a:solidFill>
                <a:latin typeface="Verdana"/>
                <a:cs typeface="Verdana"/>
              </a:rPr>
              <a:t>May regress, mature into dense fibrous masses, or develop into a peripheral ossifying fibroma. </a:t>
            </a:r>
          </a:p>
          <a:p>
            <a:r>
              <a:rPr lang="en-US" sz="2300" spc="-100" dirty="0">
                <a:solidFill>
                  <a:srgbClr val="404040"/>
                </a:solidFill>
                <a:latin typeface="Verdana"/>
                <a:cs typeface="Verdana"/>
              </a:rPr>
              <a:t>Complete surgical excision is definitive treatment.</a:t>
            </a:r>
          </a:p>
        </p:txBody>
      </p:sp>
    </p:spTree>
    <p:extLst>
      <p:ext uri="{BB962C8B-B14F-4D97-AF65-F5344CB8AC3E}">
        <p14:creationId xmlns:p14="http://schemas.microsoft.com/office/powerpoint/2010/main" val="183511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1788</Words>
  <Application>Microsoft Office PowerPoint</Application>
  <PresentationFormat>شاشة عريضة</PresentationFormat>
  <Paragraphs>403</Paragraphs>
  <Slides>86</Slides>
  <Notes>0</Notes>
  <HiddenSlides>0</HiddenSlides>
  <MMClips>0</MMClips>
  <ScaleCrop>false</ScaleCrop>
  <HeadingPairs>
    <vt:vector size="4" baseType="variant">
      <vt:variant>
        <vt:lpstr>نسق</vt:lpstr>
      </vt:variant>
      <vt:variant>
        <vt:i4>1</vt:i4>
      </vt:variant>
      <vt:variant>
        <vt:lpstr>عناوين الشرائح</vt:lpstr>
      </vt:variant>
      <vt:variant>
        <vt:i4>86</vt:i4>
      </vt:variant>
    </vt:vector>
  </HeadingPairs>
  <TitlesOfParts>
    <vt:vector size="87" baseType="lpstr">
      <vt:lpstr>Office Theme</vt:lpstr>
      <vt:lpstr>DISEASE OF THE ORAL CAVITY AND ESOPHAGUS</vt:lpstr>
      <vt:lpstr>Oral Cavity Pathologies</vt:lpstr>
      <vt:lpstr>Oral inflammatory lesions Aphthous Ulcers (Canker Sores)</vt:lpstr>
      <vt:lpstr>عرض تقديمي في PowerPoint</vt:lpstr>
      <vt:lpstr>Oral inflammatory lesions Herpes Simplex Virus Infections</vt:lpstr>
      <vt:lpstr>Oral inflammatory lesions Herpes Simplex Virus Infections</vt:lpstr>
      <vt:lpstr>Oral Candidiasis (Thrush)</vt:lpstr>
      <vt:lpstr>Oral Candidiasis (Thrush)</vt:lpstr>
      <vt:lpstr>proliferative and neoplastic lesions of the oral cavity</vt:lpstr>
      <vt:lpstr>عرض تقديمي في PowerPoint</vt:lpstr>
      <vt:lpstr>Leukoplakia and Erythroplakia</vt:lpstr>
      <vt:lpstr>Leukoplakia and Erythroplakia</vt:lpstr>
      <vt:lpstr>عرض تقديمي في PowerPoint</vt:lpstr>
      <vt:lpstr>Squamous Cell Carcinoma</vt:lpstr>
      <vt:lpstr>Pathogenesis</vt:lpstr>
      <vt:lpstr>Pathogenesis</vt:lpstr>
      <vt:lpstr>عرض تقديمي في PowerPoint</vt:lpstr>
      <vt:lpstr>diseases of salivary glands</vt:lpstr>
      <vt:lpstr>عرض تقديمي في PowerPoint</vt:lpstr>
      <vt:lpstr>Esophagus</vt:lpstr>
      <vt:lpstr>Diseases that affect the esophagus</vt:lpstr>
      <vt:lpstr>Mechanical Obstruction</vt:lpstr>
      <vt:lpstr>Atresia</vt:lpstr>
      <vt:lpstr>عرض تقديمي في PowerPoint</vt:lpstr>
      <vt:lpstr>Clinical presentation:</vt:lpstr>
      <vt:lpstr>Esophageal stenosis</vt:lpstr>
      <vt:lpstr>Clinical presentation</vt:lpstr>
      <vt:lpstr>Functional Obstruction</vt:lpstr>
      <vt:lpstr>Achalasia</vt:lpstr>
      <vt:lpstr>عرض تقديمي في PowerPoint</vt:lpstr>
      <vt:lpstr>عرض تقديمي في PowerPoint</vt:lpstr>
      <vt:lpstr>Pneumatic balloon dilatation of the LES</vt:lpstr>
      <vt:lpstr>Primary achalasia</vt:lpstr>
      <vt:lpstr>Secondary achalasia</vt:lpstr>
      <vt:lpstr>Clinical presentation</vt:lpstr>
      <vt:lpstr>Achalasia-like disease</vt:lpstr>
      <vt:lpstr>Vascular diseases: Esophageal Varices</vt:lpstr>
      <vt:lpstr>عرض تقديمي في PowerPoint</vt:lpstr>
      <vt:lpstr>عرض تقديمي في PowerPoint</vt:lpstr>
      <vt:lpstr>Dilated varices beneath intact squamous mucosa</vt:lpstr>
      <vt:lpstr>Pathogenesis:</vt:lpstr>
      <vt:lpstr>Causes of portal hypertension</vt:lpstr>
      <vt:lpstr>عرض تقديمي في PowerPoint</vt:lpstr>
      <vt:lpstr>Clinical Features</vt:lpstr>
      <vt:lpstr>Esophagitis</vt:lpstr>
      <vt:lpstr>Esophageal Lacerations</vt:lpstr>
      <vt:lpstr>عرض تقديمي في PowerPoint</vt:lpstr>
      <vt:lpstr>Chemical Esophagitis</vt:lpstr>
      <vt:lpstr>Clinical symptoms &amp; morphology</vt:lpstr>
      <vt:lpstr>Infectious esophagitis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Reflux Esophagitis</vt:lpstr>
      <vt:lpstr>Pathogenesis</vt:lpstr>
      <vt:lpstr>Morphology</vt:lpstr>
      <vt:lpstr>عرض تقديمي في PowerPoint</vt:lpstr>
      <vt:lpstr>Clinical Features</vt:lpstr>
      <vt:lpstr>Complications</vt:lpstr>
      <vt:lpstr>Eosinophilic Esophagitis</vt:lpstr>
      <vt:lpstr>عرض تقديمي في PowerPoint</vt:lpstr>
      <vt:lpstr>عرض تقديمي في PowerPoint</vt:lpstr>
      <vt:lpstr>Barrett Esophagus</vt:lpstr>
      <vt:lpstr>Morphology</vt:lpstr>
      <vt:lpstr>Robert Riddell </vt:lpstr>
      <vt:lpstr>عرض تقديمي في PowerPoint</vt:lpstr>
      <vt:lpstr>عرض تقديمي في PowerPoint</vt:lpstr>
      <vt:lpstr>عرض تقديمي في PowerPoint</vt:lpstr>
      <vt:lpstr>Management of Barrett</vt:lpstr>
      <vt:lpstr>Esophageal tumors</vt:lpstr>
      <vt:lpstr>Adenocarcinoma</vt:lpstr>
      <vt:lpstr>Pathogenesis</vt:lpstr>
      <vt:lpstr>Morphology</vt:lpstr>
      <vt:lpstr>عرض تقديمي في PowerPoint</vt:lpstr>
      <vt:lpstr>Clinical Features</vt:lpstr>
      <vt:lpstr>Squamous Cell Carcinoma</vt:lpstr>
      <vt:lpstr>Pathogenesis</vt:lpstr>
      <vt:lpstr>Morphology</vt:lpstr>
      <vt:lpstr>Microscopy:</vt:lpstr>
      <vt:lpstr>Clinical Features</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 OF THE ORAL CAVITY AND ESOPHAGUS</dc:title>
  <dc:creator>User</dc:creator>
  <cp:lastModifiedBy>962797891825</cp:lastModifiedBy>
  <cp:revision>3</cp:revision>
  <dcterms:created xsi:type="dcterms:W3CDTF">2023-03-29T06:41:03Z</dcterms:created>
  <dcterms:modified xsi:type="dcterms:W3CDTF">2023-03-29T09:30:00Z</dcterms:modified>
</cp:coreProperties>
</file>