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6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theme/theme1.xml" ContentType="application/vnd.openxmlformats-officedocument.them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colors14.xml" ContentType="application/vnd.openxmlformats-officedocument.drawingml.diagramColors+xml"/>
  <Override PartName="/ppt/diagrams/layout16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quickStyle16.xml" ContentType="application/vnd.openxmlformats-officedocument.drawingml.diagramStyle+xml"/>
  <Override PartName="/ppt/diagrams/drawing15.xml" ContentType="application/vnd.ms-office.drawingml.diagramDrawing+xml"/>
  <Override PartName="/ppt/diagrams/drawing12.xml" ContentType="application/vnd.ms-office.drawingml.diagramDrawing+xml"/>
  <Override PartName="/ppt/diagrams/layout14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drawing10.xml" ContentType="application/vnd.ms-office.drawingml.diagramDrawing+xml"/>
  <Override PartName="/ppt/diagrams/quickStyle14.xml" ContentType="application/vnd.openxmlformats-officedocument.drawingml.diagramStyle+xml"/>
  <Override PartName="/ppt/diagrams/quickStyle8.xml" ContentType="application/vnd.openxmlformats-officedocument.drawingml.diagramStyle+xml"/>
  <Override PartName="/ppt/diagrams/layout9.xml" ContentType="application/vnd.openxmlformats-officedocument.drawingml.diagramLayout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7.xml" ContentType="application/vnd.openxmlformats-officedocument.drawingml.diagramColors+xml"/>
  <Override PartName="/ppt/diagrams/layout8.xml" ContentType="application/vnd.openxmlformats-officedocument.drawingml.diagramLayout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1" r:id="rId3"/>
    <p:sldId id="322" r:id="rId4"/>
    <p:sldId id="316" r:id="rId5"/>
    <p:sldId id="270" r:id="rId6"/>
    <p:sldId id="272" r:id="rId7"/>
    <p:sldId id="271" r:id="rId8"/>
    <p:sldId id="273" r:id="rId9"/>
    <p:sldId id="303" r:id="rId10"/>
    <p:sldId id="269" r:id="rId11"/>
    <p:sldId id="325" r:id="rId12"/>
    <p:sldId id="329" r:id="rId13"/>
    <p:sldId id="328" r:id="rId14"/>
    <p:sldId id="315" r:id="rId15"/>
    <p:sldId id="319" r:id="rId16"/>
    <p:sldId id="317" r:id="rId17"/>
    <p:sldId id="275" r:id="rId18"/>
    <p:sldId id="295" r:id="rId19"/>
    <p:sldId id="306" r:id="rId20"/>
    <p:sldId id="318" r:id="rId21"/>
    <p:sldId id="287" r:id="rId22"/>
    <p:sldId id="284" r:id="rId23"/>
    <p:sldId id="289" r:id="rId24"/>
    <p:sldId id="263" r:id="rId25"/>
    <p:sldId id="323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BD8"/>
    <a:srgbClr val="FCCEEF"/>
    <a:srgbClr val="FFCC66"/>
    <a:srgbClr val="9999FF"/>
    <a:srgbClr val="FFFF66"/>
    <a:srgbClr val="17E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1BD6FD8-825F-4752-80FA-07CC62F67DE5}">
      <dgm:prSet phldrT="[Text]"/>
      <dgm:spPr/>
      <dgm:t>
        <a:bodyPr/>
        <a:lstStyle/>
        <a:p>
          <a:r>
            <a:rPr lang="en-GB" dirty="0" smtClean="0"/>
            <a:t>Antenatal care services</a:t>
          </a:r>
        </a:p>
        <a:p>
          <a:r>
            <a:rPr lang="en-GB" dirty="0" smtClean="0"/>
            <a:t>(ANC)</a:t>
          </a:r>
          <a:endParaRPr lang="en-GB" dirty="0"/>
        </a:p>
      </dgm:t>
    </dgm:pt>
    <dgm:pt modelId="{D6EF4911-46CC-4E5F-995A-608BA4856047}" type="parTrans" cxnId="{075C0D09-D814-4BB0-9E13-9D2889B5263D}">
      <dgm:prSet/>
      <dgm:spPr/>
      <dgm:t>
        <a:bodyPr/>
        <a:lstStyle/>
        <a:p>
          <a:endParaRPr lang="en-GB"/>
        </a:p>
      </dgm:t>
    </dgm:pt>
    <dgm:pt modelId="{7D203E70-CCBD-444A-927A-0B723E266166}" type="sibTrans" cxnId="{075C0D09-D814-4BB0-9E13-9D2889B5263D}">
      <dgm:prSet/>
      <dgm:spPr/>
      <dgm:t>
        <a:bodyPr/>
        <a:lstStyle/>
        <a:p>
          <a:endParaRPr lang="en-GB"/>
        </a:p>
      </dgm:t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Delivery care services 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E6AD2BFF-B216-45EF-9DAE-B2AE500CBC11}">
      <dgm:prSet phldrT="[Text]"/>
      <dgm:spPr/>
      <dgm:t>
        <a:bodyPr/>
        <a:lstStyle/>
        <a:p>
          <a:r>
            <a:rPr lang="en-GB" dirty="0" smtClean="0"/>
            <a:t>Postnatal care services</a:t>
          </a:r>
        </a:p>
        <a:p>
          <a:r>
            <a:rPr lang="en-GB" dirty="0" smtClean="0"/>
            <a:t>(PNC)</a:t>
          </a:r>
          <a:endParaRPr lang="en-GB" dirty="0"/>
        </a:p>
      </dgm:t>
    </dgm:pt>
    <dgm:pt modelId="{11F9AFEB-2191-4A2F-813D-45807BF9ECA7}" type="parTrans" cxnId="{74BC3256-41FA-413F-8B6A-9AD552BBBEDA}">
      <dgm:prSet/>
      <dgm:spPr/>
      <dgm:t>
        <a:bodyPr/>
        <a:lstStyle/>
        <a:p>
          <a:endParaRPr lang="en-GB"/>
        </a:p>
      </dgm:t>
    </dgm:pt>
    <dgm:pt modelId="{4C80B9CC-3826-4A43-9006-8F0E73E2BBA7}" type="sibTrans" cxnId="{74BC3256-41FA-413F-8B6A-9AD552BBBEDA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17CE0192-2A66-40F6-A071-A3F52074A8AB}" type="pres">
      <dgm:prSet presAssocID="{91BD6FD8-825F-4752-80FA-07CC62F67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2DD0A1-2593-4231-BA16-14968999ACB9}" type="pres">
      <dgm:prSet presAssocID="{7D203E70-CCBD-444A-927A-0B723E266166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423838CF-F39A-4CC0-97AF-6A5057BF7E9B}" type="pres">
      <dgm:prSet presAssocID="{7D203E70-CCBD-444A-927A-0B723E266166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9C28818-05DF-4AF7-9E4F-4455B2F1BD51}" type="pres">
      <dgm:prSet presAssocID="{BFBF2E28-433F-46B7-8DBF-D0D6433C00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A7D5AA-424A-40D6-8A2F-BD2C4158A76D}" type="pres">
      <dgm:prSet presAssocID="{CF1834F1-95B9-4EBE-AC82-E6F40F9D6F0C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F561FAF-7B06-43CE-98E2-2C612BFC5866}" type="pres">
      <dgm:prSet presAssocID="{CF1834F1-95B9-4EBE-AC82-E6F40F9D6F0C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3278963-44CC-4853-945C-4B74258EEB1C}" type="pres">
      <dgm:prSet presAssocID="{E6AD2BFF-B216-45EF-9DAE-B2AE500CBC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BE670E-FECC-411B-91FD-FD81B2544237}" type="presOf" srcId="{CF1834F1-95B9-4EBE-AC82-E6F40F9D6F0C}" destId="{CF561FAF-7B06-43CE-98E2-2C612BFC5866}" srcOrd="1" destOrd="0" presId="urn:microsoft.com/office/officeart/2005/8/layout/process1"/>
    <dgm:cxn modelId="{D2EBBDAE-CE27-4F83-963E-7AAB226A70FC}" type="presOf" srcId="{A5336362-0EDB-4066-BF9A-C060FAC1D27B}" destId="{92B44673-5FE7-4700-B343-4210ABE1FCF6}" srcOrd="0" destOrd="0" presId="urn:microsoft.com/office/officeart/2005/8/layout/process1"/>
    <dgm:cxn modelId="{DDF1AA7A-5254-4472-940C-B0D58E022FBB}" type="presOf" srcId="{91BD6FD8-825F-4752-80FA-07CC62F67DE5}" destId="{17CE0192-2A66-40F6-A071-A3F52074A8AB}" srcOrd="0" destOrd="0" presId="urn:microsoft.com/office/officeart/2005/8/layout/process1"/>
    <dgm:cxn modelId="{B51AA564-588F-47D7-AE93-46619C43E6B1}" srcId="{A5336362-0EDB-4066-BF9A-C060FAC1D27B}" destId="{BFBF2E28-433F-46B7-8DBF-D0D6433C001A}" srcOrd="1" destOrd="0" parTransId="{9790C5A6-C20A-4902-90B3-8EBA5AB38C5F}" sibTransId="{CF1834F1-95B9-4EBE-AC82-E6F40F9D6F0C}"/>
    <dgm:cxn modelId="{B7C114BE-2ACF-4CA5-943F-112B49DF88A8}" type="presOf" srcId="{E6AD2BFF-B216-45EF-9DAE-B2AE500CBC11}" destId="{C3278963-44CC-4853-945C-4B74258EEB1C}" srcOrd="0" destOrd="0" presId="urn:microsoft.com/office/officeart/2005/8/layout/process1"/>
    <dgm:cxn modelId="{74BC3256-41FA-413F-8B6A-9AD552BBBEDA}" srcId="{A5336362-0EDB-4066-BF9A-C060FAC1D27B}" destId="{E6AD2BFF-B216-45EF-9DAE-B2AE500CBC11}" srcOrd="2" destOrd="0" parTransId="{11F9AFEB-2191-4A2F-813D-45807BF9ECA7}" sibTransId="{4C80B9CC-3826-4A43-9006-8F0E73E2BBA7}"/>
    <dgm:cxn modelId="{4B3CC505-FE06-41C8-84FA-5238F680A949}" type="presOf" srcId="{BFBF2E28-433F-46B7-8DBF-D0D6433C001A}" destId="{89C28818-05DF-4AF7-9E4F-4455B2F1BD51}" srcOrd="0" destOrd="0" presId="urn:microsoft.com/office/officeart/2005/8/layout/process1"/>
    <dgm:cxn modelId="{BC6AE107-E345-4D74-81E3-9950D4CFA1FC}" type="presOf" srcId="{7D203E70-CCBD-444A-927A-0B723E266166}" destId="{302DD0A1-2593-4231-BA16-14968999ACB9}" srcOrd="0" destOrd="0" presId="urn:microsoft.com/office/officeart/2005/8/layout/process1"/>
    <dgm:cxn modelId="{96E435A5-064C-45BE-9A3C-17E4D5BE5FB3}" type="presOf" srcId="{CF1834F1-95B9-4EBE-AC82-E6F40F9D6F0C}" destId="{D5A7D5AA-424A-40D6-8A2F-BD2C4158A76D}" srcOrd="0" destOrd="0" presId="urn:microsoft.com/office/officeart/2005/8/layout/process1"/>
    <dgm:cxn modelId="{075C0D09-D814-4BB0-9E13-9D2889B5263D}" srcId="{A5336362-0EDB-4066-BF9A-C060FAC1D27B}" destId="{91BD6FD8-825F-4752-80FA-07CC62F67DE5}" srcOrd="0" destOrd="0" parTransId="{D6EF4911-46CC-4E5F-995A-608BA4856047}" sibTransId="{7D203E70-CCBD-444A-927A-0B723E266166}"/>
    <dgm:cxn modelId="{3B2F839E-7D57-4629-907D-2EB66AF6B47E}" type="presOf" srcId="{7D203E70-CCBD-444A-927A-0B723E266166}" destId="{423838CF-F39A-4CC0-97AF-6A5057BF7E9B}" srcOrd="1" destOrd="0" presId="urn:microsoft.com/office/officeart/2005/8/layout/process1"/>
    <dgm:cxn modelId="{5A2209AD-CD25-4C49-9CFD-0808440CA3F0}" type="presParOf" srcId="{92B44673-5FE7-4700-B343-4210ABE1FCF6}" destId="{17CE0192-2A66-40F6-A071-A3F52074A8AB}" srcOrd="0" destOrd="0" presId="urn:microsoft.com/office/officeart/2005/8/layout/process1"/>
    <dgm:cxn modelId="{D0F865A6-A654-4451-9CDE-32177E4638E4}" type="presParOf" srcId="{92B44673-5FE7-4700-B343-4210ABE1FCF6}" destId="{302DD0A1-2593-4231-BA16-14968999ACB9}" srcOrd="1" destOrd="0" presId="urn:microsoft.com/office/officeart/2005/8/layout/process1"/>
    <dgm:cxn modelId="{ED61E800-9637-4EFC-BE69-4CBF82938A0E}" type="presParOf" srcId="{302DD0A1-2593-4231-BA16-14968999ACB9}" destId="{423838CF-F39A-4CC0-97AF-6A5057BF7E9B}" srcOrd="0" destOrd="0" presId="urn:microsoft.com/office/officeart/2005/8/layout/process1"/>
    <dgm:cxn modelId="{6D66AA31-A8C9-4E64-B781-FDD8E64CE9B8}" type="presParOf" srcId="{92B44673-5FE7-4700-B343-4210ABE1FCF6}" destId="{89C28818-05DF-4AF7-9E4F-4455B2F1BD51}" srcOrd="2" destOrd="0" presId="urn:microsoft.com/office/officeart/2005/8/layout/process1"/>
    <dgm:cxn modelId="{F8B2513C-4968-4ABE-A081-B7EDABD851FD}" type="presParOf" srcId="{92B44673-5FE7-4700-B343-4210ABE1FCF6}" destId="{D5A7D5AA-424A-40D6-8A2F-BD2C4158A76D}" srcOrd="3" destOrd="0" presId="urn:microsoft.com/office/officeart/2005/8/layout/process1"/>
    <dgm:cxn modelId="{E8689756-C7DB-4864-8B4C-7CDB9EEB23BA}" type="presParOf" srcId="{D5A7D5AA-424A-40D6-8A2F-BD2C4158A76D}" destId="{CF561FAF-7B06-43CE-98E2-2C612BFC5866}" srcOrd="0" destOrd="0" presId="urn:microsoft.com/office/officeart/2005/8/layout/process1"/>
    <dgm:cxn modelId="{FBD0AD59-2F47-45E0-835B-19DF311689A0}" type="presParOf" srcId="{92B44673-5FE7-4700-B343-4210ABE1FCF6}" destId="{C3278963-44CC-4853-945C-4B74258EEB1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CBF730-F834-4B67-BA22-964F4AB21801}" type="presOf" srcId="{BFBF2E28-433F-46B7-8DBF-D0D6433C001A}" destId="{89C28818-05DF-4AF7-9E4F-4455B2F1BD51}" srcOrd="0" destOrd="0" presId="urn:microsoft.com/office/officeart/2005/8/layout/process1"/>
    <dgm:cxn modelId="{97C57B32-9BA0-4965-95D9-947FD474FA08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DE71F1F0-17E0-4EB1-9A4B-4D3F8AF766FA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AAB8EF-52F8-41A6-B8FE-F6824D81CD6B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B6F83123-902F-459C-8754-814660ECE7ED}" type="presOf" srcId="{A5336362-0EDB-4066-BF9A-C060FAC1D27B}" destId="{92B44673-5FE7-4700-B343-4210ABE1FCF6}" srcOrd="0" destOrd="0" presId="urn:microsoft.com/office/officeart/2005/8/layout/process1"/>
    <dgm:cxn modelId="{2FDD3056-1DF9-42BC-B2FB-0264A0013B3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NeighborX="31458" custLinFactNeighborY="-9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D1E235-5E4F-4AD9-A4E6-5B6CDE53EE96}" type="presOf" srcId="{BFBF2E28-433F-46B7-8DBF-D0D6433C001A}" destId="{89C28818-05DF-4AF7-9E4F-4455B2F1BD51}" srcOrd="0" destOrd="0" presId="urn:microsoft.com/office/officeart/2005/8/layout/process1"/>
    <dgm:cxn modelId="{BAD86AE5-D4B3-4DEC-9731-DE17AB304021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D2F04F16-6BDF-4A01-BFC2-6E1205B59F20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NeighborX="31458" custLinFactNeighborY="-9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74AA1D-E350-4E50-8392-ACF94725B5B6}" type="presOf" srcId="{BFBF2E28-433F-46B7-8DBF-D0D6433C001A}" destId="{89C28818-05DF-4AF7-9E4F-4455B2F1BD51}" srcOrd="0" destOrd="0" presId="urn:microsoft.com/office/officeart/2005/8/layout/process1"/>
    <dgm:cxn modelId="{F195162A-A955-4A44-B438-6FA5C55FAF5C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D8953D13-49E2-4B90-BEBD-751CF526499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16F9D2-E015-4B84-95DC-466D74373B75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F755048C-A948-482A-83BA-E590F6E9DA53}" type="presOf" srcId="{BFBF2E28-433F-46B7-8DBF-D0D6433C001A}" destId="{89C28818-05DF-4AF7-9E4F-4455B2F1BD51}" srcOrd="0" destOrd="0" presId="urn:microsoft.com/office/officeart/2005/8/layout/process1"/>
    <dgm:cxn modelId="{5E3A478A-A6BD-4B5D-B40E-532818F13DD3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>
        <a:solidFill>
          <a:srgbClr val="17E958"/>
        </a:solidFill>
      </dgm:spPr>
      <dgm:t>
        <a:bodyPr/>
        <a:lstStyle/>
        <a:p>
          <a:r>
            <a:rPr lang="en-GB" dirty="0" smtClean="0"/>
            <a:t>Delivery care 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4860" custLinFactNeighborY="-56199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9F624DA-7ED5-4115-AD74-053DF528026F}" type="presOf" srcId="{A5336362-0EDB-4066-BF9A-C060FAC1D27B}" destId="{92B44673-5FE7-4700-B343-4210ABE1FCF6}" srcOrd="0" destOrd="0" presId="urn:microsoft.com/office/officeart/2005/8/layout/process1"/>
    <dgm:cxn modelId="{9C2C4E2B-D93A-4189-BBF0-8597D6A4F64D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918B6A85-3235-4DC0-9531-B696DB6602D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Post-Natal Care (PNC)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4860" custLinFactNeighborY="-561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72A620-E7F5-446B-B6E2-696762A82B41}" type="presOf" srcId="{A5336362-0EDB-4066-BF9A-C060FAC1D27B}" destId="{92B44673-5FE7-4700-B343-4210ABE1FCF6}" srcOrd="0" destOrd="0" presId="urn:microsoft.com/office/officeart/2005/8/layout/process1"/>
    <dgm:cxn modelId="{4CF08008-7A0E-4FE4-9170-A97269733FE5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4AD2B117-76FA-4943-B825-4FADC36F498A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B2335C-B3A4-4B49-AB07-A41BC3E065BD}" type="presOf" srcId="{BFBF2E28-433F-46B7-8DBF-D0D6433C001A}" destId="{89C28818-05DF-4AF7-9E4F-4455B2F1BD51}" srcOrd="0" destOrd="0" presId="urn:microsoft.com/office/officeart/2005/8/layout/process1"/>
    <dgm:cxn modelId="{512D0B97-20DB-431E-8E57-7A449DA7FDB7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00C7C84D-C857-4252-9F2B-AA33F9989152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</dgm:ptLst>
  <dgm:cxnLst>
    <dgm:cxn modelId="{CA3C08BB-70AB-4D40-AB05-DD328E236100}" type="presOf" srcId="{A5336362-0EDB-4066-BF9A-C060FAC1D27B}" destId="{92B44673-5FE7-4700-B343-4210ABE1F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2AE1A6-8F30-4D74-98D9-2EAE5DE92101}" type="presOf" srcId="{BFBF2E28-433F-46B7-8DBF-D0D6433C001A}" destId="{89C28818-05DF-4AF7-9E4F-4455B2F1BD51}" srcOrd="0" destOrd="0" presId="urn:microsoft.com/office/officeart/2005/8/layout/process1"/>
    <dgm:cxn modelId="{79D5D0D4-5327-4184-AEDA-993FECEAFA0C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F88821FC-C305-4D5B-9B28-4D42B8C4EEEF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</dgm:ptLst>
  <dgm:cxnLst>
    <dgm:cxn modelId="{DA570DD3-B86E-47EC-9830-D97C6AE46F69}" type="presOf" srcId="{A5336362-0EDB-4066-BF9A-C060FAC1D27B}" destId="{92B44673-5FE7-4700-B343-4210ABE1F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 sz="4400" b="1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NeighborX="-4171" custLinFactNeighborY="-8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8E5B51-CAE2-4BB8-BCA4-C502B26AD854}" type="presOf" srcId="{A5336362-0EDB-4066-BF9A-C060FAC1D27B}" destId="{92B44673-5FE7-4700-B343-4210ABE1FCF6}" srcOrd="0" destOrd="0" presId="urn:microsoft.com/office/officeart/2005/8/layout/process1"/>
    <dgm:cxn modelId="{CCBAE467-717F-42CF-864C-8319413593DA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95E00C24-85EF-4D36-941C-066EEBACFE0F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</dgm:ptLst>
  <dgm:cxnLst>
    <dgm:cxn modelId="{DB07589D-A7F3-4CCE-8706-32B8CF90424B}" type="presOf" srcId="{A5336362-0EDB-4066-BF9A-C060FAC1D27B}" destId="{92B44673-5FE7-4700-B343-4210ABE1F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 custT="1"/>
      <dgm:spPr/>
      <dgm:t>
        <a:bodyPr/>
        <a:lstStyle/>
        <a:p>
          <a:r>
            <a:rPr lang="en-GB" sz="4400" b="1" dirty="0" smtClean="0"/>
            <a:t>Antenatal Care</a:t>
          </a:r>
          <a:endParaRPr lang="en-GB" sz="4400" b="1" dirty="0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60B70D-866B-42B1-8F99-68DFC8303090}" type="presOf" srcId="{A5336362-0EDB-4066-BF9A-C060FAC1D27B}" destId="{92B44673-5FE7-4700-B343-4210ABE1FCF6}" srcOrd="0" destOrd="0" presId="urn:microsoft.com/office/officeart/2005/8/layout/process1"/>
    <dgm:cxn modelId="{138F6541-6F4A-4EFB-AB41-AF6100A108CC}" type="presOf" srcId="{BFBF2E28-433F-46B7-8DBF-D0D6433C001A}" destId="{89C28818-05DF-4AF7-9E4F-4455B2F1BD51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0B95E781-E9AF-4B56-955B-C93C3665D627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Antenatal Care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89C28818-05DF-4AF7-9E4F-4455B2F1BD51}" type="pres">
      <dgm:prSet presAssocID="{BFBF2E28-433F-46B7-8DBF-D0D6433C001A}" presName="node" presStyleLbl="node1" presStyleIdx="0" presStyleCnt="1" custLinFactY="-500000" custLinFactNeighborX="-22436" custLinFactNeighborY="-543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3E2245-C7E7-4A41-A3B0-27D4AB29D8AC}" type="presOf" srcId="{BFBF2E28-433F-46B7-8DBF-D0D6433C001A}" destId="{89C28818-05DF-4AF7-9E4F-4455B2F1BD51}" srcOrd="0" destOrd="0" presId="urn:microsoft.com/office/officeart/2005/8/layout/process1"/>
    <dgm:cxn modelId="{0D0B44D0-C275-4110-847C-7F0297730A70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0" destOrd="0" parTransId="{9790C5A6-C20A-4902-90B3-8EBA5AB38C5F}" sibTransId="{CF1834F1-95B9-4EBE-AC82-E6F40F9D6F0C}"/>
    <dgm:cxn modelId="{CA5D1890-9D81-439E-8342-E0A18754AC74}" type="presParOf" srcId="{92B44673-5FE7-4700-B343-4210ABE1FCF6}" destId="{89C28818-05DF-4AF7-9E4F-4455B2F1BD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E0192-2A66-40F6-A071-A3F52074A8AB}">
      <dsp:nvSpPr>
        <dsp:cNvPr id="0" name=""/>
        <dsp:cNvSpPr/>
      </dsp:nvSpPr>
      <dsp:spPr>
        <a:xfrm>
          <a:off x="10200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Antenatal care services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(ANC)</a:t>
          </a:r>
          <a:endParaRPr lang="en-GB" sz="3100" kern="1200" dirty="0"/>
        </a:p>
      </dsp:txBody>
      <dsp:txXfrm>
        <a:off x="63778" y="1314606"/>
        <a:ext cx="2941645" cy="1722124"/>
      </dsp:txXfrm>
    </dsp:sp>
    <dsp:sp modelId="{302DD0A1-2593-4231-BA16-14968999ACB9}">
      <dsp:nvSpPr>
        <dsp:cNvPr id="0" name=""/>
        <dsp:cNvSpPr/>
      </dsp:nvSpPr>
      <dsp:spPr>
        <a:xfrm>
          <a:off x="3363881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3363881" y="1948837"/>
        <a:ext cx="452442" cy="453662"/>
      </dsp:txXfrm>
    </dsp:sp>
    <dsp:sp modelId="{89C28818-05DF-4AF7-9E4F-4455B2F1BD51}">
      <dsp:nvSpPr>
        <dsp:cNvPr id="0" name=""/>
        <dsp:cNvSpPr/>
      </dsp:nvSpPr>
      <dsp:spPr>
        <a:xfrm>
          <a:off x="4278522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Delivery care services </a:t>
          </a:r>
          <a:endParaRPr lang="en-GB" sz="3100" kern="1200" dirty="0"/>
        </a:p>
      </dsp:txBody>
      <dsp:txXfrm>
        <a:off x="4332100" y="1314606"/>
        <a:ext cx="2941645" cy="1722124"/>
      </dsp:txXfrm>
    </dsp:sp>
    <dsp:sp modelId="{D5A7D5AA-424A-40D6-8A2F-BD2C4158A76D}">
      <dsp:nvSpPr>
        <dsp:cNvPr id="0" name=""/>
        <dsp:cNvSpPr/>
      </dsp:nvSpPr>
      <dsp:spPr>
        <a:xfrm>
          <a:off x="7632203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7632203" y="1948837"/>
        <a:ext cx="452442" cy="453662"/>
      </dsp:txXfrm>
    </dsp:sp>
    <dsp:sp modelId="{C3278963-44CC-4853-945C-4B74258EEB1C}">
      <dsp:nvSpPr>
        <dsp:cNvPr id="0" name=""/>
        <dsp:cNvSpPr/>
      </dsp:nvSpPr>
      <dsp:spPr>
        <a:xfrm>
          <a:off x="8546844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Postnatal care services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(PNC)</a:t>
          </a:r>
          <a:endParaRPr lang="en-GB" sz="3100" kern="1200" dirty="0"/>
        </a:p>
      </dsp:txBody>
      <dsp:txXfrm>
        <a:off x="8600422" y="1314606"/>
        <a:ext cx="2941645" cy="17221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6752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22451" y="15699"/>
        <a:ext cx="6876730" cy="5046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6752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22451" y="15699"/>
        <a:ext cx="6876730" cy="5046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rgbClr val="17E9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Delivery care 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7925639" cy="1236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Post-Natal Care (PNC)</a:t>
          </a:r>
          <a:endParaRPr lang="en-GB" sz="5300" kern="1200" dirty="0"/>
        </a:p>
      </dsp:txBody>
      <dsp:txXfrm>
        <a:off x="36212" y="36212"/>
        <a:ext cx="7853215" cy="1163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1381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Antenatal Care</a:t>
          </a:r>
          <a:endParaRPr lang="en-GB" sz="4400" b="1" kern="1200" dirty="0"/>
        </a:p>
      </dsp:txBody>
      <dsp:txXfrm>
        <a:off x="15699" y="15699"/>
        <a:ext cx="6869983" cy="5046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8818-05DF-4AF7-9E4F-4455B2F1BD51}">
      <dsp:nvSpPr>
        <dsp:cNvPr id="0" name=""/>
        <dsp:cNvSpPr/>
      </dsp:nvSpPr>
      <dsp:spPr>
        <a:xfrm>
          <a:off x="0" y="0"/>
          <a:ext cx="6908128" cy="536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Antenatal Care</a:t>
          </a:r>
          <a:endParaRPr lang="en-GB" sz="2300" kern="1200" dirty="0"/>
        </a:p>
      </dsp:txBody>
      <dsp:txXfrm>
        <a:off x="15699" y="15699"/>
        <a:ext cx="6876730" cy="50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3B90-70CD-4374-BD45-02A63149204B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28717-E394-415C-AE16-A012BCCE6D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6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</a:t>
            </a:r>
            <a:r>
              <a:rPr lang="en-GB" baseline="0" dirty="0" smtClean="0"/>
              <a:t> source: </a:t>
            </a:r>
            <a:r>
              <a:rPr lang="en-GB" dirty="0" smtClean="0"/>
              <a:t>SITUATION ANALYSIS OF CHILDREN IN JORDAN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28717-E394-415C-AE16-A012BCCE6DE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1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4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68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‘</a:t>
            </a:r>
            <a:r>
              <a:rPr lang="en-US" b="1" dirty="0" smtClean="0"/>
              <a:t>contact</a:t>
            </a:r>
            <a:r>
              <a:rPr lang="en-US" dirty="0" smtClean="0"/>
              <a:t>’ - it implies an active connection between a pregnant woman and a health care provider that is not implicit with the word ‘visit’.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AA6A-C2AB-4920-BF81-C88D1A46861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7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equivalent of 60 mg of elemental iron is 300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heptahydrate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fumarate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500 mg of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gluconate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28717-E394-415C-AE16-A012BCCE6DE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3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equivalent of 60 mg of elemental iron is 300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heptahydrate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fumarate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500 mg of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gluconate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28717-E394-415C-AE16-A012BCCE6DE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2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equivalent of 60 mg of elemental iron is 300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heptahydrate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180 mg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fumarate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500 mg of ferrous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gluconate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28717-E394-415C-AE16-A012BCCE6DE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6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5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6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6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4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0F16-BB69-4EBD-95AF-325830787239}" type="datetimeFigureOut">
              <a:rPr lang="en-GB" smtClean="0"/>
              <a:pPr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311A-85E4-4B57-A3E8-D1B03616B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4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kaa.moh.gov.jo/Echobusv3.0/SystemAssets/c17233e7-1d70-4be9-a3a2-45ab29ae37c8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7.jpe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900043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Maternal Healthcare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212" y="5396458"/>
            <a:ext cx="9144000" cy="14065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Dr. Israa Al-Rawashdeh </a:t>
            </a:r>
            <a:r>
              <a:rPr lang="en-US" dirty="0" err="1"/>
              <a:t>MD,MPH,PhD</a:t>
            </a:r>
            <a:endParaRPr lang="en-US" dirty="0"/>
          </a:p>
          <a:p>
            <a:r>
              <a:rPr lang="en-US" dirty="0"/>
              <a:t>Faculty of Medicine</a:t>
            </a:r>
          </a:p>
          <a:p>
            <a:r>
              <a:rPr lang="en-US" dirty="0" err="1"/>
              <a:t>Mutah</a:t>
            </a:r>
            <a:r>
              <a:rPr lang="en-US" dirty="0"/>
              <a:t> University</a:t>
            </a:r>
          </a:p>
          <a:p>
            <a:r>
              <a:rPr lang="en-GB" dirty="0" smtClean="0"/>
              <a:t>2021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736" t="21315" r="29619" b="13474"/>
          <a:stretch/>
        </p:blipFill>
        <p:spPr>
          <a:xfrm>
            <a:off x="3924300" y="1331643"/>
            <a:ext cx="4343400" cy="39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WHO Recommendations on Antenatal Care for a Positive Pregnancy Experience </a:t>
            </a:r>
            <a:r>
              <a:rPr lang="en-GB" sz="1600" dirty="0"/>
              <a:t>(2016 global recommendations)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1842"/>
            <a:ext cx="10515600" cy="4587557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 smtClean="0"/>
              <a:t>A </a:t>
            </a:r>
            <a:r>
              <a:rPr lang="en-GB" dirty="0"/>
              <a:t>minimum of </a:t>
            </a:r>
            <a:r>
              <a:rPr lang="en-GB" b="1" u="sng" dirty="0"/>
              <a:t>eight contacts </a:t>
            </a:r>
            <a:r>
              <a:rPr lang="en-GB" dirty="0"/>
              <a:t>are recommended to reduce perinatal mortality and improve women’s experience of care.</a:t>
            </a:r>
          </a:p>
          <a:p>
            <a:pPr fontAlgn="base"/>
            <a:r>
              <a:rPr lang="en-GB" dirty="0"/>
              <a:t>H</a:t>
            </a:r>
            <a:r>
              <a:rPr lang="en-GB" dirty="0" smtClean="0"/>
              <a:t>ealthy </a:t>
            </a:r>
            <a:r>
              <a:rPr lang="en-GB" dirty="0"/>
              <a:t>eating and keeping physically active during </a:t>
            </a:r>
            <a:r>
              <a:rPr lang="en-GB" dirty="0" smtClean="0"/>
              <a:t>pregnancy is encouraged.</a:t>
            </a:r>
            <a:endParaRPr lang="en-GB" dirty="0"/>
          </a:p>
          <a:p>
            <a:pPr fontAlgn="base"/>
            <a:r>
              <a:rPr lang="en-GB" dirty="0" smtClean="0"/>
              <a:t>Daily oral iron and folic acid supplementation (</a:t>
            </a:r>
            <a:r>
              <a:rPr lang="en-GB" b="1" dirty="0" smtClean="0">
                <a:solidFill>
                  <a:srgbClr val="FF0000"/>
                </a:solidFill>
              </a:rPr>
              <a:t>400 µg (0.4 mg) folic acid) </a:t>
            </a:r>
            <a:r>
              <a:rPr lang="en-GB" dirty="0"/>
              <a:t>for pregnant women to prevent maternal </a:t>
            </a:r>
            <a:r>
              <a:rPr lang="en-GB" dirty="0" smtClean="0"/>
              <a:t>anaemia</a:t>
            </a:r>
            <a:r>
              <a:rPr lang="en-GB" dirty="0"/>
              <a:t>. Folic acid should be </a:t>
            </a:r>
            <a:r>
              <a:rPr lang="en-GB" dirty="0" smtClean="0"/>
              <a:t>started </a:t>
            </a:r>
            <a:r>
              <a:rPr lang="en-GB" dirty="0"/>
              <a:t>as early as possible </a:t>
            </a:r>
            <a:r>
              <a:rPr lang="en-GB" dirty="0" smtClean="0"/>
              <a:t>(Before </a:t>
            </a:r>
            <a:r>
              <a:rPr lang="en-GB" dirty="0" err="1" smtClean="0"/>
              <a:t>conception</a:t>
            </a:r>
            <a:r>
              <a:rPr lang="en-GB" dirty="0" err="1" smtClean="0">
                <a:sym typeface="Wingdings" panose="05000000000000000000" pitchFamily="2" charset="2"/>
              </a:rPr>
              <a:t></a:t>
            </a:r>
            <a:r>
              <a:rPr lang="en-GB" dirty="0" err="1" smtClean="0"/>
              <a:t>prevent</a:t>
            </a:r>
            <a:r>
              <a:rPr lang="en-GB" dirty="0" smtClean="0"/>
              <a:t> </a:t>
            </a:r>
            <a:r>
              <a:rPr lang="en-GB" dirty="0"/>
              <a:t>neural tube </a:t>
            </a:r>
            <a:r>
              <a:rPr lang="en-GB" dirty="0" smtClean="0"/>
              <a:t>defects)</a:t>
            </a:r>
            <a:endParaRPr lang="en-GB" dirty="0"/>
          </a:p>
          <a:p>
            <a:pPr fontAlgn="base"/>
            <a:r>
              <a:rPr lang="en-GB" dirty="0" smtClean="0"/>
              <a:t>Caffeine </a:t>
            </a:r>
            <a:r>
              <a:rPr lang="en-GB" dirty="0"/>
              <a:t>is a stimulant </a:t>
            </a:r>
            <a:r>
              <a:rPr lang="en-GB" dirty="0" smtClean="0"/>
              <a:t>(tea</a:t>
            </a:r>
            <a:r>
              <a:rPr lang="en-GB" dirty="0"/>
              <a:t>, coffee, soft drinks, </a:t>
            </a:r>
            <a:r>
              <a:rPr lang="en-GB" dirty="0" smtClean="0"/>
              <a:t>chocolate, </a:t>
            </a:r>
            <a:r>
              <a:rPr lang="en-GB" dirty="0"/>
              <a:t>and some over-the-counter </a:t>
            </a:r>
            <a:r>
              <a:rPr lang="en-GB" dirty="0" smtClean="0"/>
              <a:t>medicines). Pregnant </a:t>
            </a:r>
            <a:r>
              <a:rPr lang="en-GB" dirty="0"/>
              <a:t>women should be informed that a daily intake of over </a:t>
            </a:r>
            <a:r>
              <a:rPr lang="en-GB" u="sng" dirty="0"/>
              <a:t>300 mg </a:t>
            </a:r>
            <a:r>
              <a:rPr lang="en-GB" dirty="0"/>
              <a:t>of caffeine is probably associated with a higher risk of pregnancy loss and having a low-</a:t>
            </a:r>
            <a:r>
              <a:rPr lang="en-GB" dirty="0" err="1"/>
              <a:t>birthweight</a:t>
            </a:r>
            <a:r>
              <a:rPr lang="en-GB" dirty="0"/>
              <a:t> newborn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71070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4560" y="716280"/>
            <a:ext cx="11558359" cy="110934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WHO Recommendations on Antenatal Care for a Positive Pregnancy Experience </a:t>
            </a:r>
            <a:r>
              <a:rPr lang="en-GB" sz="1600" b="1" dirty="0" smtClean="0"/>
              <a:t>(2016 global recommendations)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8419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WHO Recommendations on Antenatal Care for a Positive Pregnancy Experience </a:t>
            </a:r>
            <a:r>
              <a:rPr lang="en-GB" sz="1600" dirty="0"/>
              <a:t>(2016 global recommendations)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1842"/>
            <a:ext cx="10515600" cy="458755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Ask about tobacco use (past and present) and exposure to second-hand smoke as early as possible in pregnancy and at every ANC visit.</a:t>
            </a:r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4560" y="716280"/>
            <a:ext cx="11558359" cy="110934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WHO Recommendations on Antenatal Care for a Positive Pregnancy Experience </a:t>
            </a:r>
            <a:r>
              <a:rPr lang="en-GB" sz="1600" b="1" dirty="0" smtClean="0"/>
              <a:t>(2016 global recommendations)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57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WHO Recommendations on Antenatal Care for a Positive Pregnancy Experience </a:t>
            </a:r>
            <a:r>
              <a:rPr lang="en-GB" sz="1600" dirty="0"/>
              <a:t>(2016 global recommendations)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1842"/>
            <a:ext cx="10515600" cy="4587557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b="1" dirty="0">
                <a:solidFill>
                  <a:srgbClr val="FF0000"/>
                </a:solidFill>
              </a:rPr>
              <a:t>Tetanus toxoid vaccination </a:t>
            </a:r>
            <a:r>
              <a:rPr lang="en-GB" dirty="0"/>
              <a:t>is recommended for </a:t>
            </a:r>
            <a:r>
              <a:rPr lang="en-GB" b="1" dirty="0"/>
              <a:t>all</a:t>
            </a:r>
            <a:r>
              <a:rPr lang="en-GB" dirty="0"/>
              <a:t> pregnant women to prevent neonatal mortality from tetanus.</a:t>
            </a:r>
          </a:p>
          <a:p>
            <a:r>
              <a:rPr lang="en-GB" dirty="0" smtClean="0"/>
              <a:t>− </a:t>
            </a:r>
            <a:r>
              <a:rPr lang="en-GB" dirty="0"/>
              <a:t>If a pregnant woman has not previously been vaccinated or if her immunization status is unknown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two doses of tetanus toxoid-containing vaccine (TTCV) 1 month apart, with the second dose given at least 2 weeks before delivery. </a:t>
            </a:r>
          </a:p>
          <a:p>
            <a:r>
              <a:rPr lang="en-GB" dirty="0"/>
              <a:t>− In most people, two doses protect against tetanus infection for 1–3 years. A third dose is recommended 6 months after the second dose, which should extend the vaccine’s protection to at least 5 years. </a:t>
            </a:r>
          </a:p>
          <a:p>
            <a:r>
              <a:rPr lang="en-GB" dirty="0"/>
              <a:t>− Two further doses for women who are first vaccinated against tetanus during pregnancy should be given after the third dose, in the 2 subsequent years or during two subsequent pregnancies.</a:t>
            </a:r>
          </a:p>
          <a:p>
            <a:r>
              <a:rPr lang="en-GB" dirty="0"/>
              <a:t> • If a woman has received one to four doses of a TTCV in the past, she should receive one dose of TTCV during each of her subsequent pregnancies, for a total of five doses (five doses protects a woman throughout the childbearing years).</a:t>
            </a:r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4560" y="716280"/>
            <a:ext cx="11558359" cy="110934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WHO Recommendations on Antenatal Care for a Positive Pregnancy Experience </a:t>
            </a:r>
            <a:r>
              <a:rPr lang="en-GB" sz="1600" b="1" dirty="0" smtClean="0"/>
              <a:t>(2016 global recommendations)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5407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95375"/>
            <a:ext cx="105346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579549"/>
            <a:ext cx="7521575" cy="531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Anemia </a:t>
            </a:r>
            <a:r>
              <a:rPr lang="en-US" sz="3200" b="1" dirty="0">
                <a:solidFill>
                  <a:srgbClr val="7030A0"/>
                </a:solidFill>
              </a:rPr>
              <a:t>in pregnancy:</a:t>
            </a:r>
            <a:endParaRPr lang="ar-EG" sz="3200" b="1" dirty="0">
              <a:solidFill>
                <a:srgbClr val="7030A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68946" y="1111251"/>
            <a:ext cx="9723550" cy="54956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Defined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in pregnancy as a </a:t>
            </a:r>
            <a:r>
              <a:rPr lang="en-US" alt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Hb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concentration </a:t>
            </a:r>
            <a:r>
              <a:rPr lang="en-GB" sz="3200" dirty="0">
                <a:solidFill>
                  <a:srgbClr val="FF0000"/>
                </a:solidFill>
              </a:rPr>
              <a:t>of less than 110 g/L (less than 11 g/</a:t>
            </a:r>
            <a:r>
              <a:rPr lang="en-GB" sz="3200" dirty="0" err="1">
                <a:solidFill>
                  <a:srgbClr val="FF0000"/>
                </a:solidFill>
              </a:rPr>
              <a:t>dL</a:t>
            </a:r>
            <a:r>
              <a:rPr lang="en-GB" sz="32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altLang="en-US" b="1" u="sng" dirty="0" smtClean="0">
                <a:cs typeface="Arial" panose="020B0604020202020204" pitchFamily="34" charset="0"/>
              </a:rPr>
              <a:t>Predisposing </a:t>
            </a:r>
            <a:r>
              <a:rPr lang="en-US" altLang="en-US" b="1" u="sng" dirty="0">
                <a:cs typeface="Arial" panose="020B0604020202020204" pitchFamily="34" charset="0"/>
              </a:rPr>
              <a:t>factors :</a:t>
            </a:r>
          </a:p>
          <a:p>
            <a:r>
              <a:rPr lang="en-US" altLang="en-US" sz="2400" dirty="0" smtClean="0">
                <a:cs typeface="Arial" panose="020B0604020202020204" pitchFamily="34" charset="0"/>
              </a:rPr>
              <a:t>I</a:t>
            </a:r>
            <a:r>
              <a:rPr lang="en-US" altLang="en-US" sz="2400" dirty="0" smtClean="0">
                <a:cs typeface="Arial" panose="020B0604020202020204" pitchFamily="34" charset="0"/>
              </a:rPr>
              <a:t>ron Deficiency (IDA) </a:t>
            </a:r>
            <a:r>
              <a:rPr lang="en-US" altLang="en-US" sz="2400" dirty="0" smtClean="0">
                <a:cs typeface="Arial" panose="020B0604020202020204" pitchFamily="34" charset="0"/>
              </a:rPr>
              <a:t>(most common), </a:t>
            </a:r>
            <a:r>
              <a:rPr lang="en-US" altLang="en-US" sz="2400" dirty="0">
                <a:cs typeface="Arial" panose="020B0604020202020204" pitchFamily="34" charset="0"/>
              </a:rPr>
              <a:t>malabsorption , increase  body demand  with pica and repeated </a:t>
            </a:r>
            <a:r>
              <a:rPr lang="en-US" altLang="en-US" sz="2400" dirty="0" smtClean="0">
                <a:cs typeface="Arial" panose="020B0604020202020204" pitchFamily="34" charset="0"/>
              </a:rPr>
              <a:t>vomiting.     </a:t>
            </a:r>
            <a:endParaRPr lang="en-US" altLang="en-US" sz="2400" dirty="0">
              <a:cs typeface="Arial" panose="020B0604020202020204" pitchFamily="34" charset="0"/>
            </a:endParaRPr>
          </a:p>
          <a:p>
            <a:r>
              <a:rPr lang="en-US" altLang="en-US" sz="2400" dirty="0">
                <a:cs typeface="Arial" panose="020B0604020202020204" pitchFamily="34" charset="0"/>
              </a:rPr>
              <a:t>I</a:t>
            </a:r>
            <a:r>
              <a:rPr lang="en-US" altLang="en-US" sz="2400" dirty="0" smtClean="0">
                <a:cs typeface="Arial" panose="020B0604020202020204" pitchFamily="34" charset="0"/>
              </a:rPr>
              <a:t>nfections </a:t>
            </a:r>
            <a:r>
              <a:rPr lang="en-GB" sz="2400" dirty="0" smtClean="0"/>
              <a:t>(e.g. malaria</a:t>
            </a:r>
            <a:r>
              <a:rPr lang="en-GB" sz="2400" dirty="0"/>
              <a:t>, hookworm), </a:t>
            </a:r>
            <a:endParaRPr lang="en-GB" sz="2400" dirty="0" smtClean="0"/>
          </a:p>
          <a:p>
            <a:r>
              <a:rPr lang="en-GB" sz="2400" dirty="0"/>
              <a:t>C</a:t>
            </a:r>
            <a:r>
              <a:rPr lang="en-GB" sz="2400" dirty="0" smtClean="0"/>
              <a:t>hronic </a:t>
            </a:r>
            <a:r>
              <a:rPr lang="en-GB" sz="2400" dirty="0"/>
              <a:t>diseases (e.g., HIV). 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cs typeface="Arial" panose="020B0604020202020204" pitchFamily="34" charset="0"/>
              </a:rPr>
              <a:t>Antepartum  hemorrhage.</a:t>
            </a:r>
          </a:p>
          <a:p>
            <a:pPr algn="l" rtl="0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algn="l" rtl="0" eaLnBrk="1" hangingPunct="1"/>
            <a:endParaRPr lang="ar-EG" alt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83111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4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579549"/>
            <a:ext cx="7521575" cy="531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7030A0"/>
                </a:solidFill>
              </a:rPr>
              <a:t>Anaemia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in pregnancy:</a:t>
            </a:r>
            <a:endParaRPr lang="ar-EG" sz="3200" b="1" dirty="0">
              <a:solidFill>
                <a:srgbClr val="7030A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94704" y="1249251"/>
            <a:ext cx="9865217" cy="53576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l" rtl="0" eaLnBrk="1" hangingPunct="1">
              <a:buNone/>
            </a:pPr>
            <a:r>
              <a:rPr lang="en-US" altLang="en-US" b="1" u="sng" dirty="0" smtClean="0">
                <a:cs typeface="Arial" panose="020B0604020202020204" pitchFamily="34" charset="0"/>
              </a:rPr>
              <a:t>Complications of severe anemia: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u="sng" dirty="0" smtClean="0">
                <a:cs typeface="Arial" panose="020B0604020202020204" pitchFamily="34" charset="0"/>
              </a:rPr>
              <a:t>Maternal complications :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1.	Cardiac failure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2.	Increasing fatality due to ante-partum or post-partum hemorrhage.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3.	Infections e.g. puerperal sepsis due to reduction of immunity. 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u="sng" dirty="0" smtClean="0">
                <a:cs typeface="Arial" panose="020B0604020202020204" pitchFamily="34" charset="0"/>
              </a:rPr>
              <a:t>Fetus / newborn complications: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1.	Low birth weight, intra uterine growth retardation.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2.	Asphyxia      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3.	Still birth  </a:t>
            </a:r>
          </a:p>
          <a:p>
            <a:pPr marL="0" indent="0" algn="l" rtl="0" eaLnBrk="1" hangingPunct="1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4.	Increase </a:t>
            </a:r>
            <a:r>
              <a:rPr lang="en-US" altLang="en-US" dirty="0" err="1" smtClean="0">
                <a:cs typeface="Arial" panose="020B0604020202020204" pitchFamily="34" charset="0"/>
              </a:rPr>
              <a:t>peri</a:t>
            </a:r>
            <a:r>
              <a:rPr lang="en-US" altLang="en-US" dirty="0" smtClean="0">
                <a:cs typeface="Arial" panose="020B0604020202020204" pitchFamily="34" charset="0"/>
              </a:rPr>
              <a:t>-natal mortality .</a:t>
            </a:r>
          </a:p>
          <a:p>
            <a:pPr algn="l" rtl="0"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/>
            <a:endParaRPr lang="ar-EG" altLang="en-US" sz="1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83111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655381" cy="85836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Recommendations for management of IDA in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Full </a:t>
            </a:r>
            <a:r>
              <a:rPr lang="en-GB" dirty="0"/>
              <a:t>blood count should be assessed at least at booking and at 28 weeks.</a:t>
            </a:r>
          </a:p>
          <a:p>
            <a:r>
              <a:rPr lang="en-GB" dirty="0" smtClean="0"/>
              <a:t>Give dietary </a:t>
            </a:r>
            <a:r>
              <a:rPr lang="en-GB" dirty="0"/>
              <a:t>information to maximize iron intake </a:t>
            </a:r>
            <a:r>
              <a:rPr lang="en-GB" dirty="0" smtClean="0"/>
              <a:t>&amp; absorption</a:t>
            </a:r>
            <a:r>
              <a:rPr lang="en-GB" dirty="0"/>
              <a:t>.</a:t>
            </a:r>
          </a:p>
          <a:p>
            <a:r>
              <a:rPr lang="en-GB" dirty="0"/>
              <a:t>Routine iron supplementation for all women in pregnancy is </a:t>
            </a:r>
            <a:r>
              <a:rPr lang="en-GB" dirty="0" smtClean="0"/>
              <a:t>recommended. (</a:t>
            </a:r>
            <a:r>
              <a:rPr lang="en-GB" dirty="0"/>
              <a:t>M</a:t>
            </a:r>
            <a:r>
              <a:rPr lang="en-GB" dirty="0" smtClean="0"/>
              <a:t>inimum </a:t>
            </a:r>
            <a:r>
              <a:rPr lang="en-GB" dirty="0"/>
              <a:t>dosage should be </a:t>
            </a:r>
            <a:r>
              <a:rPr lang="en-GB" b="1" i="1" dirty="0" smtClean="0">
                <a:solidFill>
                  <a:srgbClr val="FF0000"/>
                </a:solidFill>
              </a:rPr>
              <a:t>30-60</a:t>
            </a:r>
            <a:r>
              <a:rPr lang="en-GB" b="1" i="1" dirty="0">
                <a:solidFill>
                  <a:srgbClr val="FF0000"/>
                </a:solidFill>
              </a:rPr>
              <a:t> mg of elemental iron a </a:t>
            </a:r>
            <a:r>
              <a:rPr lang="en-GB" b="1" i="1" dirty="0" smtClean="0">
                <a:solidFill>
                  <a:srgbClr val="FF0000"/>
                </a:solidFill>
              </a:rPr>
              <a:t>day</a:t>
            </a:r>
            <a:r>
              <a:rPr lang="en-GB" dirty="0"/>
              <a:t>).</a:t>
            </a:r>
          </a:p>
          <a:p>
            <a:r>
              <a:rPr lang="en-GB" dirty="0" smtClean="0"/>
              <a:t>Women </a:t>
            </a:r>
            <a:r>
              <a:rPr lang="en-GB" dirty="0"/>
              <a:t>with iron deficiency </a:t>
            </a:r>
            <a:r>
              <a:rPr lang="en-GB" dirty="0" smtClean="0"/>
              <a:t>anaemia (IDA) </a:t>
            </a:r>
            <a:r>
              <a:rPr lang="en-GB" dirty="0"/>
              <a:t>should be given </a:t>
            </a:r>
            <a:r>
              <a:rPr lang="en-GB" b="1" i="1" dirty="0">
                <a:solidFill>
                  <a:srgbClr val="FF0000"/>
                </a:solidFill>
              </a:rPr>
              <a:t>100–200 mg elemental iron daily. </a:t>
            </a:r>
            <a:endParaRPr lang="en-GB" dirty="0"/>
          </a:p>
          <a:p>
            <a:r>
              <a:rPr lang="en-GB" dirty="0"/>
              <a:t>Referral to secondary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if </a:t>
            </a:r>
            <a:r>
              <a:rPr lang="en-GB" dirty="0"/>
              <a:t>there are significant symptoms </a:t>
            </a:r>
            <a:r>
              <a:rPr lang="en-GB" dirty="0" smtClean="0"/>
              <a:t>/ severe anaemia (</a:t>
            </a:r>
            <a:r>
              <a:rPr lang="en-GB" dirty="0" err="1" smtClean="0"/>
              <a:t>Hb</a:t>
            </a:r>
            <a:r>
              <a:rPr lang="en-GB" dirty="0" smtClean="0"/>
              <a:t>&lt;7.0</a:t>
            </a:r>
            <a:r>
              <a:rPr lang="en-GB" dirty="0"/>
              <a:t> g/</a:t>
            </a:r>
            <a:r>
              <a:rPr lang="en-GB" dirty="0" err="1"/>
              <a:t>dL</a:t>
            </a:r>
            <a:r>
              <a:rPr lang="en-GB" dirty="0"/>
              <a:t>), late gestation (&gt;34 weeks), or if there is failure to respond to </a:t>
            </a:r>
            <a:r>
              <a:rPr lang="en-GB" dirty="0" smtClean="0"/>
              <a:t>oral </a:t>
            </a:r>
            <a:r>
              <a:rPr lang="en-GB" dirty="0"/>
              <a:t>iron.</a:t>
            </a:r>
          </a:p>
          <a:p>
            <a:r>
              <a:rPr lang="en-GB" dirty="0"/>
              <a:t>Once </a:t>
            </a:r>
            <a:r>
              <a:rPr lang="en-GB" dirty="0" err="1" smtClean="0"/>
              <a:t>Hb</a:t>
            </a:r>
            <a:r>
              <a:rPr lang="en-GB" dirty="0" smtClean="0"/>
              <a:t> in </a:t>
            </a:r>
            <a:r>
              <a:rPr lang="en-GB" dirty="0"/>
              <a:t>the normal range, supplementation </a:t>
            </a:r>
            <a:r>
              <a:rPr lang="en-GB" i="1" dirty="0">
                <a:solidFill>
                  <a:srgbClr val="FF0000"/>
                </a:solidFill>
              </a:rPr>
              <a:t>should continue for 3 months </a:t>
            </a:r>
            <a:r>
              <a:rPr lang="en-GB" i="1" dirty="0" smtClean="0">
                <a:solidFill>
                  <a:srgbClr val="FF0000"/>
                </a:solidFill>
              </a:rPr>
              <a:t>&amp; at </a:t>
            </a:r>
            <a:r>
              <a:rPr lang="en-GB" i="1" dirty="0">
                <a:solidFill>
                  <a:srgbClr val="FF0000"/>
                </a:solidFill>
              </a:rPr>
              <a:t>least until 6 weeks postpartum</a:t>
            </a:r>
            <a:r>
              <a:rPr lang="en-GB" dirty="0"/>
              <a:t> to </a:t>
            </a:r>
            <a:r>
              <a:rPr lang="en-GB" dirty="0" smtClean="0"/>
              <a:t>refill iron stores.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8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584352"/>
            <a:ext cx="10515600" cy="610808"/>
          </a:xfrm>
          <a:solidFill>
            <a:srgbClr val="FCCEEF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Ultrasound scan during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313645"/>
            <a:ext cx="6966465" cy="5293218"/>
          </a:xfrm>
          <a:solidFill>
            <a:srgbClr val="FFCC66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An ultrasound (U/S) </a:t>
            </a:r>
            <a:r>
              <a:rPr lang="en-GB" dirty="0" smtClean="0"/>
              <a:t>scan </a:t>
            </a:r>
            <a:r>
              <a:rPr lang="en-GB" dirty="0"/>
              <a:t>before 24 </a:t>
            </a:r>
            <a:r>
              <a:rPr lang="en-GB" dirty="0" smtClean="0"/>
              <a:t>weeks’ </a:t>
            </a:r>
            <a:r>
              <a:rPr lang="en-GB" dirty="0"/>
              <a:t>gestation </a:t>
            </a:r>
            <a:r>
              <a:rPr lang="en-GB" b="1" dirty="0" smtClean="0">
                <a:solidFill>
                  <a:srgbClr val="FF0000"/>
                </a:solidFill>
              </a:rPr>
              <a:t>(early ultrasound) </a:t>
            </a:r>
            <a:r>
              <a:rPr lang="en-GB" dirty="0" smtClean="0"/>
              <a:t>is </a:t>
            </a:r>
            <a:r>
              <a:rPr lang="en-GB" dirty="0"/>
              <a:t>recommended for all pregnant women </a:t>
            </a:r>
            <a:r>
              <a:rPr lang="en-GB" dirty="0" smtClean="0"/>
              <a:t>to:</a:t>
            </a: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 estimate gestational 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 detect fetal anomalies </a:t>
            </a:r>
            <a:r>
              <a:rPr lang="en-GB" sz="2800" dirty="0" smtClean="0"/>
              <a:t>&amp; multiple </a:t>
            </a:r>
            <a:r>
              <a:rPr lang="en-GB" sz="2800" dirty="0"/>
              <a:t>pregnancies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800" dirty="0"/>
              <a:t> </a:t>
            </a:r>
            <a:r>
              <a:rPr lang="en-GB" sz="2800" dirty="0" smtClean="0"/>
              <a:t>improve </a:t>
            </a:r>
            <a:r>
              <a:rPr lang="en-GB" sz="2800" dirty="0"/>
              <a:t>the maternal pregnancy experience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US" dirty="0" smtClean="0"/>
              <a:t>An </a:t>
            </a:r>
            <a:r>
              <a:rPr lang="en-GB" dirty="0"/>
              <a:t>(U/S) </a:t>
            </a:r>
            <a:r>
              <a:rPr lang="en-US" dirty="0" smtClean="0"/>
              <a:t>scan </a:t>
            </a:r>
            <a:r>
              <a:rPr lang="en-US" dirty="0"/>
              <a:t>after 24 weeks’ gestation </a:t>
            </a:r>
            <a:r>
              <a:rPr lang="en-US" b="1" dirty="0">
                <a:solidFill>
                  <a:srgbClr val="FF0000"/>
                </a:solidFill>
              </a:rPr>
              <a:t>(late ultrasound) </a:t>
            </a:r>
            <a:r>
              <a:rPr lang="en-US" dirty="0"/>
              <a:t>is not recommended for pregnant women who </a:t>
            </a:r>
            <a:r>
              <a:rPr lang="en-US" dirty="0" smtClean="0"/>
              <a:t>had </a:t>
            </a:r>
            <a:r>
              <a:rPr lang="en-US" dirty="0"/>
              <a:t>an early </a:t>
            </a:r>
            <a:r>
              <a:rPr lang="en-GB" dirty="0"/>
              <a:t>(U/S</a:t>
            </a:r>
            <a:r>
              <a:rPr lang="en-GB" dirty="0" smtClean="0"/>
              <a:t>)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(U/S) </a:t>
            </a:r>
            <a:r>
              <a:rPr lang="en-US" dirty="0" smtClean="0"/>
              <a:t>is used </a:t>
            </a:r>
            <a:r>
              <a:rPr lang="en-US" dirty="0"/>
              <a:t>for other indications (e.g. obstetric emergencies) or </a:t>
            </a:r>
            <a:r>
              <a:rPr lang="en-US" dirty="0" smtClean="0"/>
              <a:t>in other medical </a:t>
            </a:r>
            <a:r>
              <a:rPr lang="en-US" dirty="0"/>
              <a:t>departments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71070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arly Pregnancy Ultrasound Resul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47" y="1433768"/>
            <a:ext cx="4426513" cy="44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881"/>
            <a:ext cx="121920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Intrapartum</a:t>
            </a:r>
            <a:r>
              <a:rPr lang="en-GB" dirty="0" smtClean="0"/>
              <a:t> (delivery) </a:t>
            </a:r>
            <a:r>
              <a:rPr lang="en-GB" dirty="0"/>
              <a:t>care for a positive childbirth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02" y="1736725"/>
            <a:ext cx="6007994" cy="4767105"/>
          </a:xfrm>
          <a:solidFill>
            <a:srgbClr val="FCCEEF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1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. Respectful maternity care </a:t>
            </a:r>
            <a:r>
              <a:rPr lang="en-GB" sz="2000" dirty="0" smtClean="0">
                <a:latin typeface="Bahnschrift" panose="020B0502040204020203" pitchFamily="34" charset="0"/>
              </a:rPr>
              <a:t>– maintains </a:t>
            </a:r>
            <a:r>
              <a:rPr lang="en-GB" sz="2000" dirty="0">
                <a:latin typeface="Bahnschrift" panose="020B0502040204020203" pitchFamily="34" charset="0"/>
              </a:rPr>
              <a:t>their dignity, privacy </a:t>
            </a:r>
            <a:r>
              <a:rPr lang="en-GB" sz="2000" dirty="0" smtClean="0">
                <a:latin typeface="Bahnschrift" panose="020B0502040204020203" pitchFamily="34" charset="0"/>
              </a:rPr>
              <a:t>&amp; confidentiality</a:t>
            </a:r>
            <a:r>
              <a:rPr lang="en-GB" sz="2000" dirty="0">
                <a:latin typeface="Bahnschrift" panose="020B0502040204020203" pitchFamily="34" charset="0"/>
              </a:rPr>
              <a:t>, ensures freedom from harm </a:t>
            </a:r>
            <a:r>
              <a:rPr lang="en-GB" sz="2000" dirty="0" smtClean="0">
                <a:latin typeface="Bahnschrift" panose="020B0502040204020203" pitchFamily="34" charset="0"/>
              </a:rPr>
              <a:t>&amp; mistreatment</a:t>
            </a:r>
            <a:r>
              <a:rPr lang="en-GB" sz="2000" dirty="0">
                <a:latin typeface="Bahnschrift" panose="020B0502040204020203" pitchFamily="34" charset="0"/>
              </a:rPr>
              <a:t>, </a:t>
            </a:r>
            <a:r>
              <a:rPr lang="en-GB" sz="2000" dirty="0" smtClean="0">
                <a:latin typeface="Bahnschrift" panose="020B0502040204020203" pitchFamily="34" charset="0"/>
              </a:rPr>
              <a:t>&amp; enables </a:t>
            </a:r>
            <a:r>
              <a:rPr lang="en-GB" sz="2000" dirty="0">
                <a:latin typeface="Bahnschrift" panose="020B0502040204020203" pitchFamily="34" charset="0"/>
              </a:rPr>
              <a:t>informed choice </a:t>
            </a:r>
            <a:r>
              <a:rPr lang="en-GB" sz="2000" dirty="0" smtClean="0">
                <a:latin typeface="Bahnschrift" panose="020B0502040204020203" pitchFamily="34" charset="0"/>
              </a:rPr>
              <a:t>&amp; continuous </a:t>
            </a:r>
            <a:r>
              <a:rPr lang="en-GB" sz="2000" dirty="0">
                <a:latin typeface="Bahnschrift" panose="020B0502040204020203" pitchFamily="34" charset="0"/>
              </a:rPr>
              <a:t>support during labour </a:t>
            </a:r>
            <a:r>
              <a:rPr lang="en-GB" sz="2000" dirty="0" smtClean="0">
                <a:latin typeface="Bahnschrift" panose="020B0502040204020203" pitchFamily="34" charset="0"/>
              </a:rPr>
              <a:t>&amp; childbirth.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. Effective communication </a:t>
            </a:r>
            <a:r>
              <a:rPr lang="en-GB" sz="2000" dirty="0">
                <a:latin typeface="Bahnschrift" panose="020B0502040204020203" pitchFamily="34" charset="0"/>
              </a:rPr>
              <a:t>between maternity care providers </a:t>
            </a:r>
            <a:r>
              <a:rPr lang="en-GB" sz="2000" dirty="0" smtClean="0">
                <a:latin typeface="Bahnschrift" panose="020B0502040204020203" pitchFamily="34" charset="0"/>
              </a:rPr>
              <a:t>&amp; women </a:t>
            </a:r>
            <a:r>
              <a:rPr lang="en-GB" sz="2000" dirty="0">
                <a:latin typeface="Bahnschrift" panose="020B0502040204020203" pitchFamily="34" charset="0"/>
              </a:rPr>
              <a:t>in </a:t>
            </a:r>
            <a:r>
              <a:rPr lang="en-GB" sz="2000" dirty="0" smtClean="0">
                <a:latin typeface="Bahnschrift" panose="020B0502040204020203" pitchFamily="34" charset="0"/>
              </a:rPr>
              <a:t>labour. (simple &amp; culturally </a:t>
            </a:r>
            <a:r>
              <a:rPr lang="en-GB" sz="2000" dirty="0">
                <a:latin typeface="Bahnschrift" panose="020B0502040204020203" pitchFamily="34" charset="0"/>
              </a:rPr>
              <a:t>acceptable </a:t>
            </a:r>
            <a:r>
              <a:rPr lang="en-GB" sz="2000" dirty="0" smtClean="0">
                <a:latin typeface="Bahnschrift" panose="020B0502040204020203" pitchFamily="34" charset="0"/>
              </a:rPr>
              <a:t>methods).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. A companion of choice </a:t>
            </a:r>
            <a:r>
              <a:rPr lang="en-GB" sz="2000" dirty="0">
                <a:latin typeface="Bahnschrift" panose="020B0502040204020203" pitchFamily="34" charset="0"/>
              </a:rPr>
              <a:t>is recommended </a:t>
            </a:r>
            <a:r>
              <a:rPr lang="en-GB" sz="2000" dirty="0" smtClean="0">
                <a:latin typeface="Bahnschrift" panose="020B0502040204020203" pitchFamily="34" charset="0"/>
              </a:rPr>
              <a:t>throughout </a:t>
            </a:r>
            <a:r>
              <a:rPr lang="en-GB" sz="2000" dirty="0">
                <a:latin typeface="Bahnschrift" panose="020B0502040204020203" pitchFamily="34" charset="0"/>
              </a:rPr>
              <a:t>labour and childbirth. </a:t>
            </a:r>
            <a:endParaRPr lang="en-GB" sz="2000" dirty="0" smtClean="0">
              <a:latin typeface="Bahnschrift" panose="020B0502040204020203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4. Pain 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relief strategies: </a:t>
            </a:r>
            <a:r>
              <a:rPr lang="en-GB" sz="2000" dirty="0">
                <a:latin typeface="Bahnschrift" panose="020B0502040204020203" pitchFamily="34" charset="0"/>
              </a:rPr>
              <a:t>depending on a woman’s </a:t>
            </a:r>
            <a:r>
              <a:rPr lang="en-GB" sz="2000" dirty="0" smtClean="0">
                <a:latin typeface="Bahnschrift" panose="020B0502040204020203" pitchFamily="34" charset="0"/>
              </a:rPr>
              <a:t>preferences</a:t>
            </a:r>
          </a:p>
          <a:p>
            <a:r>
              <a:rPr lang="en-GB" sz="2000" dirty="0" smtClean="0">
                <a:latin typeface="Bahnschrift" panose="020B0502040204020203" pitchFamily="34" charset="0"/>
              </a:rPr>
              <a:t>5. Encouraging </a:t>
            </a:r>
            <a:r>
              <a:rPr lang="en-GB" sz="2000" dirty="0">
                <a:latin typeface="Bahnschrift" panose="020B0502040204020203" pitchFamily="34" charset="0"/>
              </a:rPr>
              <a:t>the adoption of </a:t>
            </a:r>
            <a:r>
              <a:rPr lang="en-GB" sz="2000" dirty="0">
                <a:solidFill>
                  <a:srgbClr val="FF0000"/>
                </a:solidFill>
                <a:latin typeface="Bahnschrift" panose="020B0502040204020203" pitchFamily="34" charset="0"/>
              </a:rPr>
              <a:t>mobility</a:t>
            </a:r>
            <a:r>
              <a:rPr lang="en-GB" sz="2000" dirty="0">
                <a:latin typeface="Bahnschrift" panose="020B0502040204020203" pitchFamily="34" charset="0"/>
              </a:rPr>
              <a:t> </a:t>
            </a:r>
            <a:r>
              <a:rPr lang="en-GB" sz="2000" dirty="0" smtClean="0">
                <a:latin typeface="Bahnschrift" panose="020B0502040204020203" pitchFamily="34" charset="0"/>
              </a:rPr>
              <a:t>&amp; an </a:t>
            </a:r>
            <a:r>
              <a:rPr lang="en-GB" sz="2000" dirty="0">
                <a:latin typeface="Bahnschrift" panose="020B0502040204020203" pitchFamily="34" charset="0"/>
              </a:rPr>
              <a:t>upright position during labour in women at low </a:t>
            </a:r>
            <a:r>
              <a:rPr lang="en-GB" sz="2000" dirty="0" smtClean="0">
                <a:latin typeface="Bahnschrift" panose="020B0502040204020203" pitchFamily="34" charset="0"/>
              </a:rPr>
              <a:t>risk.</a:t>
            </a:r>
            <a:endParaRPr lang="en-GB" sz="2000" dirty="0">
              <a:latin typeface="Bahnschrift" panose="020B0502040204020203" pitchFamily="34" charset="0"/>
            </a:endParaRPr>
          </a:p>
        </p:txBody>
      </p:sp>
      <p:pic>
        <p:nvPicPr>
          <p:cNvPr id="3074" name="Picture 2" descr="Image result for intrapartum care w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4" y="1146220"/>
            <a:ext cx="5423995" cy="54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05056"/>
              </p:ext>
            </p:extLst>
          </p:nvPr>
        </p:nvGraphicFramePr>
        <p:xfrm>
          <a:off x="103030" y="0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56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94669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2747"/>
          </a:xfrm>
        </p:spPr>
        <p:txBody>
          <a:bodyPr>
            <a:normAutofit/>
          </a:bodyPr>
          <a:lstStyle/>
          <a:p>
            <a:r>
              <a:rPr lang="en-GB" sz="4400" dirty="0"/>
              <a:t>T</a:t>
            </a:r>
            <a:r>
              <a:rPr lang="en-GB" sz="4400" dirty="0" smtClean="0"/>
              <a:t>he </a:t>
            </a:r>
            <a:r>
              <a:rPr lang="en-GB" sz="4400" dirty="0"/>
              <a:t>postnatal </a:t>
            </a:r>
            <a:r>
              <a:rPr lang="en-GB" sz="4400" dirty="0" smtClean="0"/>
              <a:t>period—is </a:t>
            </a:r>
            <a:r>
              <a:rPr lang="en-GB" sz="4400" dirty="0"/>
              <a:t>a critical phase in the lives of mothers and newborn babies</a:t>
            </a:r>
            <a:r>
              <a:rPr lang="en-GB" sz="4400" dirty="0" smtClean="0"/>
              <a:t>.</a:t>
            </a:r>
          </a:p>
          <a:p>
            <a:r>
              <a:rPr lang="en-GB" sz="4400" dirty="0" smtClean="0"/>
              <a:t> </a:t>
            </a:r>
            <a:r>
              <a:rPr lang="en-GB" sz="4400" b="1" dirty="0">
                <a:solidFill>
                  <a:srgbClr val="FF0000"/>
                </a:solidFill>
              </a:rPr>
              <a:t>“</a:t>
            </a:r>
            <a:r>
              <a:rPr lang="en-GB" sz="4400" b="1" dirty="0" smtClean="0">
                <a:solidFill>
                  <a:srgbClr val="FF0000"/>
                </a:solidFill>
              </a:rPr>
              <a:t>Postnatal Period” </a:t>
            </a:r>
            <a:r>
              <a:rPr lang="en-GB" sz="4400" b="1" dirty="0">
                <a:solidFill>
                  <a:srgbClr val="FF0000"/>
                </a:solidFill>
              </a:rPr>
              <a:t>should be used for all </a:t>
            </a:r>
            <a:r>
              <a:rPr lang="en-GB" sz="4400" b="1" dirty="0" smtClean="0">
                <a:solidFill>
                  <a:srgbClr val="FF0000"/>
                </a:solidFill>
              </a:rPr>
              <a:t>events occurring to </a:t>
            </a:r>
            <a:r>
              <a:rPr lang="en-GB" sz="4400" b="1" dirty="0">
                <a:solidFill>
                  <a:srgbClr val="FF0000"/>
                </a:solidFill>
              </a:rPr>
              <a:t>the mother </a:t>
            </a:r>
            <a:r>
              <a:rPr lang="en-GB" sz="4400" b="1" dirty="0" smtClean="0">
                <a:solidFill>
                  <a:srgbClr val="FF0000"/>
                </a:solidFill>
              </a:rPr>
              <a:t>&amp; the </a:t>
            </a:r>
            <a:r>
              <a:rPr lang="en-GB" sz="4400" b="1" dirty="0">
                <a:solidFill>
                  <a:srgbClr val="FF0000"/>
                </a:solidFill>
              </a:rPr>
              <a:t>baby after birth up to 6 weeks (42 days). </a:t>
            </a: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467183"/>
              </p:ext>
            </p:extLst>
          </p:nvPr>
        </p:nvGraphicFramePr>
        <p:xfrm>
          <a:off x="103030" y="0"/>
          <a:ext cx="7933387" cy="123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9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rgbClr val="92D050"/>
          </a:solidFill>
        </p:spPr>
        <p:txBody>
          <a:bodyPr/>
          <a:lstStyle/>
          <a:p>
            <a:r>
              <a:rPr lang="en-GB" b="1" dirty="0"/>
              <a:t>SAFE </a:t>
            </a:r>
            <a:r>
              <a:rPr lang="en-GB" b="1" dirty="0" smtClean="0"/>
              <a:t>MOTHERHOOD (WHO)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 global effort aims </a:t>
            </a:r>
            <a:r>
              <a:rPr lang="en-GB" dirty="0"/>
              <a:t>to reduce deaths and </a:t>
            </a:r>
            <a:r>
              <a:rPr lang="en-GB" dirty="0" smtClean="0"/>
              <a:t>illnesses among </a:t>
            </a:r>
            <a:r>
              <a:rPr lang="en-GB" dirty="0"/>
              <a:t>women and infants, especially in </a:t>
            </a:r>
            <a:r>
              <a:rPr lang="en-GB" dirty="0" smtClean="0"/>
              <a:t>developing countries. (A human right)</a:t>
            </a:r>
          </a:p>
          <a:p>
            <a:r>
              <a:rPr lang="en-GB" dirty="0"/>
              <a:t>I</a:t>
            </a:r>
            <a:r>
              <a:rPr lang="en-GB" dirty="0" smtClean="0"/>
              <a:t>nteraction of medical </a:t>
            </a:r>
            <a:r>
              <a:rPr lang="en-GB" dirty="0"/>
              <a:t>and non-medical </a:t>
            </a:r>
            <a:r>
              <a:rPr lang="en-GB" dirty="0" smtClean="0"/>
              <a:t>factors.</a:t>
            </a:r>
          </a:p>
          <a:p>
            <a:r>
              <a:rPr lang="en-GB" dirty="0">
                <a:solidFill>
                  <a:srgbClr val="FF0000"/>
                </a:solidFill>
              </a:rPr>
              <a:t>‘mother–baby package’ </a:t>
            </a:r>
            <a:r>
              <a:rPr lang="en-GB" dirty="0" smtClean="0"/>
              <a:t>: interventions </a:t>
            </a:r>
            <a:r>
              <a:rPr lang="en-GB" dirty="0"/>
              <a:t>including </a:t>
            </a:r>
            <a:r>
              <a:rPr lang="en-GB" dirty="0" smtClean="0"/>
              <a:t>family planning </a:t>
            </a:r>
            <a:r>
              <a:rPr lang="en-GB" dirty="0"/>
              <a:t>to prevent unwanted and mistimed </a:t>
            </a:r>
            <a:r>
              <a:rPr lang="en-GB" dirty="0" smtClean="0"/>
              <a:t>pregnancies, basic </a:t>
            </a:r>
            <a:r>
              <a:rPr lang="en-GB" dirty="0"/>
              <a:t>maternity care for all pregnancies, </a:t>
            </a:r>
            <a:r>
              <a:rPr lang="en-GB" dirty="0" smtClean="0"/>
              <a:t>special </a:t>
            </a:r>
            <a:r>
              <a:rPr lang="en-GB" dirty="0"/>
              <a:t>care for the prevention and management </a:t>
            </a:r>
            <a:r>
              <a:rPr lang="en-GB" dirty="0" smtClean="0"/>
              <a:t>of complications </a:t>
            </a:r>
            <a:r>
              <a:rPr lang="en-GB" dirty="0"/>
              <a:t>during pregnancy, delivery and </a:t>
            </a:r>
            <a:r>
              <a:rPr lang="en-GB" dirty="0" smtClean="0"/>
              <a:t>postpartum for </a:t>
            </a:r>
            <a:r>
              <a:rPr lang="en-GB" dirty="0"/>
              <a:t>the mother and her newborn baby.</a:t>
            </a:r>
            <a:endParaRPr lang="en-GB" dirty="0" smtClean="0"/>
          </a:p>
          <a:p>
            <a:r>
              <a:rPr lang="en-GB" b="1" dirty="0"/>
              <a:t>Essential </a:t>
            </a:r>
            <a:r>
              <a:rPr lang="en-GB" b="1" dirty="0" smtClean="0"/>
              <a:t>services </a:t>
            </a:r>
            <a:r>
              <a:rPr lang="en-GB" b="1" dirty="0"/>
              <a:t>for </a:t>
            </a:r>
            <a:r>
              <a:rPr lang="en-GB" b="1" dirty="0" smtClean="0"/>
              <a:t>safe motherhood</a:t>
            </a:r>
            <a:r>
              <a:rPr lang="en-GB" b="1" dirty="0"/>
              <a:t> </a:t>
            </a:r>
            <a:r>
              <a:rPr lang="en-GB" dirty="0" smtClean="0"/>
              <a:t>should </a:t>
            </a:r>
            <a:r>
              <a:rPr lang="en-GB" dirty="0"/>
              <a:t>be </a:t>
            </a:r>
            <a:r>
              <a:rPr lang="en-GB" dirty="0" smtClean="0"/>
              <a:t>available </a:t>
            </a:r>
            <a:r>
              <a:rPr lang="en-GB" dirty="0"/>
              <a:t>through a network of </a:t>
            </a:r>
            <a:r>
              <a:rPr lang="en-GB" dirty="0" smtClean="0"/>
              <a:t>community health-care </a:t>
            </a:r>
            <a:r>
              <a:rPr lang="en-GB" dirty="0"/>
              <a:t>providers, clinics and </a:t>
            </a:r>
            <a:r>
              <a:rPr lang="en-GB" dirty="0" smtClean="0"/>
              <a:t>hospitals.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9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825625"/>
            <a:ext cx="10825766" cy="4227445"/>
          </a:xfrm>
          <a:solidFill>
            <a:srgbClr val="FCCEEF"/>
          </a:solidFill>
        </p:spPr>
        <p:txBody>
          <a:bodyPr>
            <a:normAutofit/>
          </a:bodyPr>
          <a:lstStyle/>
          <a:p>
            <a:r>
              <a:rPr lang="en-GB" dirty="0" smtClean="0"/>
              <a:t>The postnatal care </a:t>
            </a:r>
            <a:r>
              <a:rPr lang="en-GB" dirty="0"/>
              <a:t>services are designed to </a:t>
            </a:r>
            <a:r>
              <a:rPr lang="en-GB" dirty="0" smtClean="0"/>
              <a:t>monitor the recovery process</a:t>
            </a:r>
            <a:r>
              <a:rPr lang="en-GB" dirty="0"/>
              <a:t>, to detect </a:t>
            </a:r>
            <a:r>
              <a:rPr lang="en-GB" dirty="0" smtClean="0"/>
              <a:t>and deal with any abnormalities.</a:t>
            </a:r>
          </a:p>
          <a:p>
            <a:pPr marL="0" indent="0">
              <a:buNone/>
            </a:pPr>
            <a:r>
              <a:rPr lang="en-GB" dirty="0" smtClean="0"/>
              <a:t>Aims:</a:t>
            </a:r>
          </a:p>
          <a:p>
            <a:pPr marL="514350" indent="-514350">
              <a:buAutoNum type="arabicPeriod"/>
            </a:pPr>
            <a:r>
              <a:rPr lang="en-GB" dirty="0" smtClean="0"/>
              <a:t>Mother should be protected against </a:t>
            </a:r>
            <a:r>
              <a:rPr lang="en-GB" dirty="0"/>
              <a:t>hazards </a:t>
            </a:r>
            <a:r>
              <a:rPr lang="en-GB" dirty="0" smtClean="0"/>
              <a:t>(e.g., puerperal infection)</a:t>
            </a:r>
          </a:p>
          <a:p>
            <a:pPr marL="514350" indent="-514350">
              <a:buAutoNum type="arabicPeriod"/>
            </a:pPr>
            <a:r>
              <a:rPr lang="en-GB" dirty="0" smtClean="0"/>
              <a:t>Postnatal care; an opportunity to introduce family </a:t>
            </a:r>
            <a:r>
              <a:rPr lang="en-GB" dirty="0"/>
              <a:t>planning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reduce </a:t>
            </a:r>
            <a:r>
              <a:rPr lang="en-GB" dirty="0"/>
              <a:t>the risk of </a:t>
            </a:r>
            <a:r>
              <a:rPr lang="en-GB" dirty="0" smtClean="0"/>
              <a:t>the early </a:t>
            </a:r>
            <a:r>
              <a:rPr lang="en-GB" dirty="0"/>
              <a:t>occurrence of another </a:t>
            </a:r>
            <a:r>
              <a:rPr lang="en-GB" dirty="0" smtClean="0"/>
              <a:t>pregnancy.</a:t>
            </a:r>
          </a:p>
          <a:p>
            <a:pPr marL="514350" indent="-514350">
              <a:buAutoNum type="arabicPeriod"/>
            </a:pPr>
            <a:r>
              <a:rPr lang="en-GB" dirty="0" smtClean="0"/>
              <a:t>An opportunity to</a:t>
            </a:r>
            <a:r>
              <a:rPr lang="en-GB" dirty="0"/>
              <a:t> </a:t>
            </a:r>
            <a:r>
              <a:rPr lang="en-GB" dirty="0" smtClean="0"/>
              <a:t>establish </a:t>
            </a:r>
            <a:r>
              <a:rPr lang="en-GB" dirty="0"/>
              <a:t>breast-feeding.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8470" y="230188"/>
            <a:ext cx="7925639" cy="1236371"/>
            <a:chOff x="0" y="0"/>
            <a:chExt cx="7925639" cy="1236371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925639" cy="1236371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6212" y="36212"/>
              <a:ext cx="7853215" cy="1163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5300" kern="1200" dirty="0" smtClean="0"/>
                <a:t>Post-Natal Care (PNC)</a:t>
              </a:r>
              <a:endParaRPr lang="en-GB" sz="5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759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605307"/>
            <a:ext cx="11706896" cy="8242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and </a:t>
            </a:r>
            <a:r>
              <a:rPr lang="en-GB" dirty="0" smtClean="0"/>
              <a:t>HOW MANY </a:t>
            </a:r>
            <a:r>
              <a:rPr lang="en-GB" dirty="0" smtClean="0"/>
              <a:t>postnatal visits should occur?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429555"/>
            <a:ext cx="10890161" cy="4747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Provide </a:t>
            </a:r>
            <a:r>
              <a:rPr lang="en-GB" b="1" dirty="0"/>
              <a:t>postnatal care in first 24 hours for </a:t>
            </a:r>
            <a:r>
              <a:rPr lang="en-GB" b="1" u="sng" dirty="0" smtClean="0"/>
              <a:t>every </a:t>
            </a:r>
            <a:r>
              <a:rPr lang="en-GB" b="1" dirty="0" smtClean="0"/>
              <a:t>birth:</a:t>
            </a:r>
            <a:endParaRPr lang="en-GB" b="1" dirty="0"/>
          </a:p>
          <a:p>
            <a:r>
              <a:rPr lang="en-GB" dirty="0" smtClean="0"/>
              <a:t>Early </a:t>
            </a:r>
            <a:r>
              <a:rPr lang="en-GB" dirty="0"/>
              <a:t>visits are crucial because the </a:t>
            </a:r>
            <a:r>
              <a:rPr lang="en-GB" u="sng" dirty="0">
                <a:solidFill>
                  <a:srgbClr val="FF0000"/>
                </a:solidFill>
              </a:rPr>
              <a:t>majority of maternal </a:t>
            </a:r>
            <a:r>
              <a:rPr lang="en-GB" u="sng" dirty="0" smtClean="0">
                <a:solidFill>
                  <a:srgbClr val="FF0000"/>
                </a:solidFill>
              </a:rPr>
              <a:t>&amp; newborn </a:t>
            </a:r>
            <a:r>
              <a:rPr lang="en-GB" u="sng" dirty="0">
                <a:solidFill>
                  <a:srgbClr val="FF0000"/>
                </a:solidFill>
              </a:rPr>
              <a:t>deaths occur in the first week, especially on the first day</a:t>
            </a:r>
            <a:r>
              <a:rPr lang="en-GB" dirty="0"/>
              <a:t>, </a:t>
            </a:r>
            <a:r>
              <a:rPr lang="en-GB" dirty="0" smtClean="0"/>
              <a:t>&amp; this </a:t>
            </a:r>
            <a:r>
              <a:rPr lang="en-GB" dirty="0"/>
              <a:t>period is also </a:t>
            </a:r>
            <a:r>
              <a:rPr lang="en-GB" u="sng" dirty="0">
                <a:solidFill>
                  <a:srgbClr val="FF0000"/>
                </a:solidFill>
              </a:rPr>
              <a:t>the key time to promote healthy behaviours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After an uncomplicated vaginal birth in a health facility, healthy mothers </a:t>
            </a:r>
            <a:r>
              <a:rPr lang="en-GB" dirty="0" smtClean="0"/>
              <a:t>&amp; </a:t>
            </a:r>
            <a:r>
              <a:rPr lang="en-GB" dirty="0" err="1" smtClean="0"/>
              <a:t>newborns</a:t>
            </a:r>
            <a:r>
              <a:rPr lang="en-GB" dirty="0" smtClean="0"/>
              <a:t> </a:t>
            </a:r>
            <a:r>
              <a:rPr lang="en-GB" dirty="0"/>
              <a:t>should </a:t>
            </a:r>
            <a:r>
              <a:rPr lang="en-GB" dirty="0" smtClean="0"/>
              <a:t>stay </a:t>
            </a:r>
            <a:r>
              <a:rPr lang="en-GB" dirty="0"/>
              <a:t>for at least 24 hours after </a:t>
            </a:r>
            <a:r>
              <a:rPr lang="en-GB" dirty="0" smtClean="0"/>
              <a:t>birth.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So every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mother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&amp; baby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total of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four postnatal contacts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First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day (24 hours)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Day 3 (48–72 hours)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Between days 7–14</a:t>
            </a:r>
          </a:p>
          <a:p>
            <a:pPr marL="4680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Six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weeks after birth.</a:t>
            </a:r>
          </a:p>
          <a:p>
            <a:r>
              <a:rPr lang="en-GB" b="1" dirty="0" smtClean="0"/>
              <a:t>Issues </a:t>
            </a:r>
            <a:r>
              <a:rPr lang="en-GB" b="1" dirty="0"/>
              <a:t>or </a:t>
            </a:r>
            <a:r>
              <a:rPr lang="en-GB" b="1" dirty="0" smtClean="0"/>
              <a:t>concerns</a:t>
            </a:r>
            <a:r>
              <a:rPr lang="en-GB" dirty="0" smtClean="0"/>
              <a:t> (</a:t>
            </a:r>
            <a:r>
              <a:rPr lang="en-GB" dirty="0" smtClean="0"/>
              <a:t>e.g. LBW </a:t>
            </a:r>
            <a:r>
              <a:rPr lang="en-GB" dirty="0"/>
              <a:t>or </a:t>
            </a:r>
            <a:r>
              <a:rPr lang="en-GB" dirty="0" smtClean="0"/>
              <a:t>mothers </a:t>
            </a:r>
            <a:r>
              <a:rPr lang="en-GB" dirty="0"/>
              <a:t>have HIV) should have two or three visits in addition to the routine </a:t>
            </a:r>
            <a:r>
              <a:rPr lang="en-GB" dirty="0" smtClean="0"/>
              <a:t>visits.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6908128" cy="536015"/>
            <a:chOff x="0" y="0"/>
            <a:chExt cx="6908128" cy="536015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6908128" cy="53601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5699" y="15699"/>
              <a:ext cx="6876730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Postnatal Care </a:t>
              </a:r>
              <a:r>
                <a:rPr lang="en-GB" sz="2400" dirty="0"/>
                <a:t>(PNC): 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103067"/>
          </a:xfrm>
        </p:spPr>
        <p:txBody>
          <a:bodyPr/>
          <a:lstStyle/>
          <a:p>
            <a:r>
              <a:rPr lang="en-GB" dirty="0" smtClean="0"/>
              <a:t>PNC recommendation for the mother: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468192"/>
            <a:ext cx="10954555" cy="4794116"/>
          </a:xfrm>
          <a:solidFill>
            <a:srgbClr val="D7FBD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Assess </a:t>
            </a:r>
            <a:r>
              <a:rPr lang="en-GB" dirty="0" smtClean="0"/>
              <a:t>&amp; check </a:t>
            </a:r>
            <a:r>
              <a:rPr lang="en-GB" dirty="0"/>
              <a:t>for bleeding, check temperature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Support breastfeeding, checking the breasts to prevent </a:t>
            </a:r>
            <a:r>
              <a:rPr lang="en-GB" dirty="0" smtClean="0"/>
              <a:t>mastitis.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Manage </a:t>
            </a:r>
            <a:r>
              <a:rPr lang="en-GB" dirty="0" smtClean="0"/>
              <a:t>anaemia.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Complete tetanus toxoid immunisation, if </a:t>
            </a:r>
            <a:r>
              <a:rPr lang="en-GB" dirty="0" smtClean="0"/>
              <a:t>required.</a:t>
            </a:r>
          </a:p>
          <a:p>
            <a:r>
              <a:rPr lang="en-GB" dirty="0"/>
              <a:t>At 10–14 days after </a:t>
            </a:r>
            <a:r>
              <a:rPr lang="en-GB" dirty="0" smtClean="0"/>
              <a:t>birth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ask </a:t>
            </a:r>
            <a:r>
              <a:rPr lang="en-GB" dirty="0"/>
              <a:t>about resolution of mild, transitory postpartum depression (“maternal blues”). </a:t>
            </a:r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6908128" cy="536015"/>
            <a:chOff x="0" y="0"/>
            <a:chExt cx="6908128" cy="536015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6908128" cy="53601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699" y="15699"/>
              <a:ext cx="6876730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Postnatal Care </a:t>
              </a:r>
              <a:r>
                <a:rPr lang="en-GB" sz="2400" dirty="0"/>
                <a:t>(PNC): </a:t>
              </a:r>
              <a:endParaRPr lang="en-GB" sz="2300" kern="12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50" y="4106280"/>
            <a:ext cx="3581855" cy="24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5"/>
            <a:ext cx="11784169" cy="1325563"/>
          </a:xfrm>
        </p:spPr>
        <p:txBody>
          <a:bodyPr>
            <a:normAutofit/>
          </a:bodyPr>
          <a:lstStyle/>
          <a:p>
            <a:r>
              <a:rPr lang="en-GB" dirty="0"/>
              <a:t>PNC recommendation for the </a:t>
            </a:r>
            <a:r>
              <a:rPr lang="en-GB" dirty="0" err="1" smtClean="0"/>
              <a:t>newborn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519708"/>
            <a:ext cx="11603865" cy="51129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Babies </a:t>
            </a:r>
            <a:r>
              <a:rPr lang="en-GB" dirty="0"/>
              <a:t>should be dried thoroughly </a:t>
            </a:r>
            <a:r>
              <a:rPr lang="en-GB" dirty="0" smtClean="0"/>
              <a:t>&amp; their </a:t>
            </a:r>
            <a:r>
              <a:rPr lang="en-GB" dirty="0"/>
              <a:t>breathing </a:t>
            </a:r>
            <a:r>
              <a:rPr lang="en-GB" dirty="0" smtClean="0"/>
              <a:t>assessed immediately </a:t>
            </a:r>
            <a:r>
              <a:rPr lang="en-GB" dirty="0"/>
              <a:t>at birth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ord </a:t>
            </a:r>
            <a:r>
              <a:rPr lang="en-GB" dirty="0"/>
              <a:t>should be clamped </a:t>
            </a:r>
            <a:r>
              <a:rPr lang="en-GB" dirty="0" smtClean="0"/>
              <a:t>&amp; cut </a:t>
            </a:r>
            <a:r>
              <a:rPr lang="en-GB" dirty="0"/>
              <a:t>only after 1–3 minutes, unless the baby needs resuscitation.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hour after birth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skin-to-skin contact with the mother for </a:t>
            </a:r>
            <a:r>
              <a:rPr lang="en-GB" dirty="0"/>
              <a:t>warmth </a:t>
            </a:r>
            <a:r>
              <a:rPr lang="en-GB" dirty="0" smtClean="0"/>
              <a:t>&amp; initiation of </a:t>
            </a:r>
            <a:r>
              <a:rPr lang="en-GB" dirty="0"/>
              <a:t>breastfeeding.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Exclusively breastfed (EBF) </a:t>
            </a:r>
            <a:r>
              <a:rPr lang="en-GB" dirty="0">
                <a:solidFill>
                  <a:srgbClr val="FF0000"/>
                </a:solidFill>
              </a:rPr>
              <a:t>0-6 months of age</a:t>
            </a:r>
            <a:r>
              <a:rPr lang="en-GB" dirty="0"/>
              <a:t>. Mothers should be counselled </a:t>
            </a:r>
            <a:r>
              <a:rPr lang="en-GB" dirty="0" smtClean="0"/>
              <a:t>&amp; provided </a:t>
            </a:r>
            <a:r>
              <a:rPr lang="en-GB" dirty="0"/>
              <a:t>support for EBF at each postnatal contact.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</a:t>
            </a:r>
            <a:r>
              <a:rPr lang="en-GB" dirty="0"/>
              <a:t>full clinical examination </a:t>
            </a:r>
            <a:r>
              <a:rPr lang="en-GB" dirty="0" smtClean="0"/>
              <a:t>(e.g., weight, danger signs, eyes, cord) after </a:t>
            </a:r>
            <a:r>
              <a:rPr lang="en-GB" dirty="0"/>
              <a:t>first breastfeed.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Give </a:t>
            </a:r>
            <a:r>
              <a:rPr lang="en-GB" dirty="0"/>
              <a:t>vitamin K prophylaxis </a:t>
            </a:r>
            <a:r>
              <a:rPr lang="en-GB" dirty="0" smtClean="0"/>
              <a:t>and hepatitis </a:t>
            </a:r>
            <a:r>
              <a:rPr lang="en-GB" dirty="0"/>
              <a:t>B vaccination as soon as possible after birth (within 24 hours</a:t>
            </a:r>
            <a:r>
              <a:rPr lang="en-GB" dirty="0" smtClean="0"/>
              <a:t>).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6908128" cy="536015"/>
            <a:chOff x="0" y="0"/>
            <a:chExt cx="6908128" cy="536015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6908128" cy="53601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5699" y="15699"/>
              <a:ext cx="6876730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Postnatal Care </a:t>
              </a:r>
              <a:r>
                <a:rPr lang="en-GB" sz="2400" dirty="0"/>
                <a:t>(PNC): 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7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Jordan, (Jordan Population and Family Health Survey </a:t>
            </a:r>
            <a:r>
              <a:rPr lang="en-GB" dirty="0" smtClean="0"/>
              <a:t>2017-18)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CCEEF"/>
          </a:solidFill>
        </p:spPr>
        <p:txBody>
          <a:bodyPr>
            <a:norm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Jordan, </a:t>
            </a:r>
            <a:r>
              <a:rPr lang="en-GB" dirty="0" smtClean="0"/>
              <a:t>98</a:t>
            </a:r>
            <a:r>
              <a:rPr lang="en-GB" dirty="0"/>
              <a:t>% of women received </a:t>
            </a:r>
            <a:r>
              <a:rPr lang="en-GB" b="1" dirty="0">
                <a:solidFill>
                  <a:srgbClr val="FFFF00"/>
                </a:solidFill>
                <a:latin typeface="Arial Black" panose="020B0A04020102020204" pitchFamily="34" charset="0"/>
              </a:rPr>
              <a:t>ANC </a:t>
            </a:r>
            <a:r>
              <a:rPr lang="en-GB" dirty="0" smtClean="0"/>
              <a:t>from </a:t>
            </a:r>
            <a:r>
              <a:rPr lang="en-GB" dirty="0"/>
              <a:t>a skilled provider (doctor, nurse, or midwife) during the </a:t>
            </a:r>
            <a:r>
              <a:rPr lang="en-GB" dirty="0" smtClean="0"/>
              <a:t>pregnancy.</a:t>
            </a:r>
          </a:p>
          <a:p>
            <a:r>
              <a:rPr lang="en-GB" dirty="0"/>
              <a:t>28% of women received the number of tetanus toxoid injections required to provide full </a:t>
            </a:r>
            <a:r>
              <a:rPr lang="en-GB" dirty="0" smtClean="0"/>
              <a:t>protection</a:t>
            </a:r>
          </a:p>
          <a:p>
            <a:r>
              <a:rPr lang="en-GB" b="1" dirty="0">
                <a:solidFill>
                  <a:srgbClr val="17E958"/>
                </a:solidFill>
                <a:latin typeface="Arial Black" panose="020B0A04020102020204" pitchFamily="34" charset="0"/>
              </a:rPr>
              <a:t>Delivery Care </a:t>
            </a:r>
            <a:r>
              <a:rPr lang="en-GB" b="1" dirty="0" smtClean="0">
                <a:solidFill>
                  <a:srgbClr val="17E958"/>
                </a:solidFill>
                <a:latin typeface="Arial Black" panose="020B0A04020102020204" pitchFamily="34" charset="0"/>
              </a:rPr>
              <a:t>: </a:t>
            </a:r>
            <a:r>
              <a:rPr lang="en-GB" dirty="0" smtClean="0"/>
              <a:t>98</a:t>
            </a:r>
            <a:r>
              <a:rPr lang="en-GB" dirty="0"/>
              <a:t>% of all births occurred in a health </a:t>
            </a:r>
            <a:r>
              <a:rPr lang="en-GB" dirty="0" smtClean="0"/>
              <a:t>facility</a:t>
            </a:r>
          </a:p>
          <a:p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Postnatal </a:t>
            </a:r>
            <a:r>
              <a:rPr lang="en-GB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Care: </a:t>
            </a:r>
            <a:r>
              <a:rPr lang="en-GB" dirty="0"/>
              <a:t>8 in 10 women </a:t>
            </a:r>
            <a:r>
              <a:rPr lang="en-GB" dirty="0" smtClean="0"/>
              <a:t>received PNC within </a:t>
            </a:r>
            <a:r>
              <a:rPr lang="en-GB" dirty="0"/>
              <a:t>two days after delivery.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7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kaa.moh.gov.jo/Echobusv3.0/SystemAssets/c17233e7-1d70-4be9-a3a2-45ab29ae37c8.pdf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in on 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64" y="1316701"/>
            <a:ext cx="6523507" cy="55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7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72" y="365125"/>
            <a:ext cx="9396000" cy="6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5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95" y="449532"/>
            <a:ext cx="9417148" cy="8869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Maternal care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6948" y="1690688"/>
          <a:ext cx="116058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03055" y="449532"/>
            <a:ext cx="2258080" cy="9015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RECAP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6"/>
            <a:ext cx="11186375" cy="1032468"/>
          </a:xfrm>
        </p:spPr>
        <p:txBody>
          <a:bodyPr/>
          <a:lstStyle/>
          <a:p>
            <a:r>
              <a:rPr lang="fr-CH" dirty="0" smtClean="0"/>
              <a:t>ANC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critical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73480"/>
            <a:ext cx="8010660" cy="2583280"/>
          </a:xfrm>
          <a:solidFill>
            <a:srgbClr val="FCCEE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Antenatal care (ANC) </a:t>
            </a:r>
            <a:endParaRPr lang="en-GB" b="1" u="sng" dirty="0" smtClean="0"/>
          </a:p>
          <a:p>
            <a:pPr marL="0" indent="0">
              <a:buNone/>
            </a:pPr>
            <a:r>
              <a:rPr lang="en-GB" dirty="0" smtClean="0"/>
              <a:t>is the </a:t>
            </a:r>
            <a:r>
              <a:rPr lang="en-GB" dirty="0"/>
              <a:t>care provided by skilled health-care professionals to pregnant women in order to </a:t>
            </a:r>
            <a:r>
              <a:rPr lang="en-GB" dirty="0" smtClean="0"/>
              <a:t>ensure a positive pregnancy experience and </a:t>
            </a:r>
            <a:r>
              <a:rPr lang="en-GB" dirty="0"/>
              <a:t>the best health conditions for both mother and baby during pregnancy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3227" y="4089107"/>
            <a:ext cx="36004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b="1" dirty="0" err="1"/>
              <a:t>Reduces</a:t>
            </a:r>
            <a:r>
              <a:rPr lang="fr-CH" sz="2400" b="1" dirty="0"/>
              <a:t> complications </a:t>
            </a:r>
            <a:r>
              <a:rPr lang="fr-CH" sz="2400" b="1" dirty="0" err="1"/>
              <a:t>from</a:t>
            </a:r>
            <a:r>
              <a:rPr lang="fr-CH" sz="2400" b="1" dirty="0"/>
              <a:t> </a:t>
            </a:r>
            <a:r>
              <a:rPr lang="fr-CH" sz="2400" b="1" dirty="0" err="1"/>
              <a:t>pregnancy</a:t>
            </a:r>
            <a:r>
              <a:rPr lang="fr-CH" sz="2400" b="1" dirty="0"/>
              <a:t> and </a:t>
            </a:r>
            <a:r>
              <a:rPr lang="fr-CH" sz="2400" b="1" dirty="0" err="1" smtClean="0"/>
              <a:t>childbirth</a:t>
            </a:r>
            <a:r>
              <a:rPr lang="fr-CH" sz="2400" b="1" dirty="0"/>
              <a:t>.</a:t>
            </a:r>
            <a:endParaRPr lang="en-GB" sz="2400" b="1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60602" y="4089107"/>
            <a:ext cx="36004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b="1" dirty="0" err="1"/>
              <a:t>Reduces</a:t>
            </a:r>
            <a:r>
              <a:rPr lang="fr-CH" sz="2400" b="1" dirty="0"/>
              <a:t> </a:t>
            </a:r>
            <a:r>
              <a:rPr lang="fr-CH" sz="2400" b="1" dirty="0" err="1"/>
              <a:t>stillbirths</a:t>
            </a:r>
            <a:r>
              <a:rPr lang="fr-CH" sz="2400" b="1" dirty="0"/>
              <a:t> and </a:t>
            </a:r>
            <a:r>
              <a:rPr lang="fr-CH" sz="2400" b="1" dirty="0" err="1"/>
              <a:t>perinatal</a:t>
            </a:r>
            <a:r>
              <a:rPr lang="fr-CH" sz="2400" b="1" dirty="0"/>
              <a:t> </a:t>
            </a:r>
            <a:r>
              <a:rPr lang="fr-CH" sz="2400" b="1" dirty="0" err="1" smtClean="0"/>
              <a:t>deaths</a:t>
            </a:r>
            <a:r>
              <a:rPr lang="fr-CH" sz="2400" b="1" dirty="0" smtClean="0"/>
              <a:t>.</a:t>
            </a:r>
            <a:endParaRPr lang="fr-CH" sz="2400" b="1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1444" y="5717598"/>
            <a:ext cx="7418335" cy="664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/>
              <a:t>Integrated care delivery throughout pregnancy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00087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proving Quality of Antenatal Care: New Guidelines From the World Health  Organization (WHO) – Maternal Health Task Forc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8"/>
          <a:stretch/>
        </p:blipFill>
        <p:spPr bwMode="auto">
          <a:xfrm>
            <a:off x="8421925" y="31251"/>
            <a:ext cx="3587195" cy="38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41" y="1201285"/>
            <a:ext cx="5111750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GB" sz="2400" dirty="0"/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A healthy pregnancy for mother and baby (including preventing or treating risks, illness and death)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Physical and sociocultural normality during pregnancy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Effective transition to positive labour and birth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Positive motherhood (including maternal self-esteem, competence and autonomy)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3628" y="1209900"/>
            <a:ext cx="3008313" cy="43204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ctr">
              <a:buClr>
                <a:prstClr val="black"/>
              </a:buClr>
            </a:pPr>
            <a:endParaRPr lang="en-GB" sz="2800" dirty="0">
              <a:solidFill>
                <a:prstClr val="black"/>
              </a:solidFill>
            </a:endParaRPr>
          </a:p>
          <a:p>
            <a:pPr lvl="0" algn="ctr">
              <a:buClr>
                <a:prstClr val="black"/>
              </a:buClr>
            </a:pPr>
            <a:r>
              <a:rPr lang="en-GB" sz="2800" b="1" dirty="0">
                <a:solidFill>
                  <a:schemeClr val="bg1"/>
                </a:solidFill>
              </a:rPr>
              <a:t>Women want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a</a:t>
            </a:r>
          </a:p>
          <a:p>
            <a:pPr lvl="0" algn="ctr">
              <a:buClr>
                <a:prstClr val="black"/>
              </a:buClr>
            </a:pPr>
            <a:r>
              <a:rPr lang="en-GB" sz="4400" b="1" dirty="0">
                <a:solidFill>
                  <a:schemeClr val="bg1"/>
                </a:solidFill>
              </a:rPr>
              <a:t>Positive Pregnancy Experience</a:t>
            </a:r>
          </a:p>
          <a:p>
            <a:pPr lvl="0" algn="ctr">
              <a:buClr>
                <a:prstClr val="black"/>
              </a:buClr>
            </a:pPr>
            <a:r>
              <a:rPr lang="en-GB" sz="2800" b="1" dirty="0">
                <a:solidFill>
                  <a:schemeClr val="bg1"/>
                </a:solidFill>
              </a:rPr>
              <a:t>from ANC</a:t>
            </a:r>
          </a:p>
          <a:p>
            <a:pPr lvl="0" algn="ctr">
              <a:buClr>
                <a:prstClr val="black"/>
              </a:buClr>
            </a:pPr>
            <a:endParaRPr lang="en-GB" sz="4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4864" y="5674059"/>
            <a:ext cx="8996496" cy="635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Medical care; relevant and timely information; emotional support and advice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2145" y="6469895"/>
            <a:ext cx="163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Downe S et al,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675"/>
          <a:stretch/>
        </p:blipFill>
        <p:spPr>
          <a:xfrm>
            <a:off x="0" y="1201285"/>
            <a:ext cx="3803628" cy="432048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81937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00688"/>
              </p:ext>
            </p:extLst>
          </p:nvPr>
        </p:nvGraphicFramePr>
        <p:xfrm>
          <a:off x="462567" y="2495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694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065"/>
            <a:ext cx="8229600" cy="1138138"/>
          </a:xfrm>
        </p:spPr>
        <p:txBody>
          <a:bodyPr>
            <a:normAutofit/>
          </a:bodyPr>
          <a:lstStyle/>
          <a:p>
            <a:r>
              <a:rPr lang="en-GB" dirty="0"/>
              <a:t>WHO’s 2016 </a:t>
            </a:r>
            <a:r>
              <a:rPr lang="en-GB" dirty="0" smtClean="0"/>
              <a:t>ANC </a:t>
            </a:r>
            <a:r>
              <a:rPr lang="en-GB" dirty="0"/>
              <a:t>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1469" y="1541361"/>
            <a:ext cx="7157967" cy="46750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Previously</a:t>
            </a:r>
            <a:r>
              <a:rPr lang="en-GB" i="1" dirty="0"/>
              <a:t>:</a:t>
            </a:r>
            <a:r>
              <a:rPr lang="en-GB" dirty="0"/>
              <a:t> The 4-visit </a:t>
            </a:r>
            <a:r>
              <a:rPr lang="en-GB" dirty="0" smtClean="0"/>
              <a:t>WHO ANC model </a:t>
            </a:r>
            <a:r>
              <a:rPr lang="en-GB" dirty="0"/>
              <a:t>Carried </a:t>
            </a:r>
            <a:r>
              <a:rPr lang="en-GB" dirty="0" smtClean="0"/>
              <a:t>out at four critical times. It was </a:t>
            </a:r>
            <a:r>
              <a:rPr lang="en-GB" dirty="0"/>
              <a:t>a</a:t>
            </a:r>
            <a:r>
              <a:rPr lang="en-GB" dirty="0" smtClean="0"/>
              <a:t>lso known as the Focused Antenatal Care Model (FANC).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Currently: </a:t>
            </a:r>
            <a:r>
              <a:rPr lang="en-GB" dirty="0" smtClean="0"/>
              <a:t>because perinatal </a:t>
            </a:r>
            <a:r>
              <a:rPr lang="en-GB" dirty="0"/>
              <a:t>deaths </a:t>
            </a:r>
            <a:r>
              <a:rPr lang="en-GB" dirty="0" smtClean="0"/>
              <a:t>increased </a:t>
            </a:r>
            <a:r>
              <a:rPr lang="en-GB" dirty="0"/>
              <a:t>with only four ANC visits </a:t>
            </a:r>
            <a:r>
              <a:rPr lang="en-GB" dirty="0" smtClean="0"/>
              <a:t>+ an </a:t>
            </a:r>
            <a:r>
              <a:rPr lang="en-GB" dirty="0"/>
              <a:t>increase in the number of ANC </a:t>
            </a:r>
            <a:r>
              <a:rPr lang="en-GB" dirty="0" smtClean="0"/>
              <a:t>contacts is </a:t>
            </a:r>
            <a:r>
              <a:rPr lang="en-GB" dirty="0"/>
              <a:t>associated with an increase in maternal </a:t>
            </a:r>
            <a:r>
              <a:rPr lang="en-GB" dirty="0" smtClean="0"/>
              <a:t>satisfaction                WHO </a:t>
            </a:r>
            <a:r>
              <a:rPr lang="en-GB" dirty="0"/>
              <a:t>recommends a minimum of </a:t>
            </a:r>
            <a:r>
              <a:rPr lang="en-GB" b="1" dirty="0"/>
              <a:t>eight </a:t>
            </a:r>
            <a:r>
              <a:rPr lang="en-GB" b="1" dirty="0" smtClean="0"/>
              <a:t>contacts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37" y="0"/>
            <a:ext cx="3985549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61" y="1031816"/>
            <a:ext cx="407685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ropbox\_OZGE WORK\Antenatal Care Guidelines\ANC Guideline PREPARATION\ANCManual_2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24" y="3003238"/>
            <a:ext cx="3168476" cy="374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687540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4227"/>
              </p:ext>
            </p:extLst>
          </p:nvPr>
        </p:nvGraphicFramePr>
        <p:xfrm>
          <a:off x="181470" y="20379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Right Arrow 2"/>
          <p:cNvSpPr/>
          <p:nvPr/>
        </p:nvSpPr>
        <p:spPr>
          <a:xfrm>
            <a:off x="5078458" y="499108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392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2016 WHO ANC model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0" y="141041"/>
            <a:ext cx="6264282" cy="66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41" y="1867437"/>
            <a:ext cx="3930489" cy="3938888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118362"/>
              </p:ext>
            </p:extLst>
          </p:nvPr>
        </p:nvGraphicFramePr>
        <p:xfrm>
          <a:off x="127127" y="74082"/>
          <a:ext cx="5601235" cy="49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" y="141041"/>
            <a:ext cx="6278880" cy="536015"/>
            <a:chOff x="0" y="0"/>
            <a:chExt cx="6901381" cy="536015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6901381" cy="53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699" y="15699"/>
              <a:ext cx="6869983" cy="50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smtClean="0"/>
                <a:t>Antenatal Care</a:t>
              </a:r>
              <a:endParaRPr lang="en-GB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45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60" y="716280"/>
            <a:ext cx="11558359" cy="1109345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WHO Recommendations on Antenatal Care for a Positive Pregnancy </a:t>
            </a:r>
            <a:r>
              <a:rPr lang="en-GB" b="1" dirty="0" smtClean="0"/>
              <a:t>Experience </a:t>
            </a:r>
            <a:r>
              <a:rPr lang="en-GB" sz="1600" b="1" dirty="0" smtClean="0"/>
              <a:t>(2016 global recommendations)</a:t>
            </a: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3957035"/>
          </a:xfrm>
        </p:spPr>
        <p:txBody>
          <a:bodyPr/>
          <a:lstStyle/>
          <a:p>
            <a:r>
              <a:rPr lang="en-GB" sz="3200" dirty="0"/>
              <a:t>Priority to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person-centred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Should be adaptable </a:t>
            </a:r>
            <a:r>
              <a:rPr lang="en-GB" sz="3200" dirty="0"/>
              <a:t>and flexible so that countries </a:t>
            </a:r>
            <a:r>
              <a:rPr lang="en-GB" sz="3200" dirty="0" smtClean="0"/>
              <a:t>(with </a:t>
            </a:r>
            <a:r>
              <a:rPr lang="en-GB" sz="3200" dirty="0"/>
              <a:t>different </a:t>
            </a:r>
            <a:r>
              <a:rPr lang="en-GB" sz="3200" dirty="0" smtClean="0"/>
              <a:t>settings</a:t>
            </a:r>
            <a:r>
              <a:rPr lang="en-GB" sz="3200" dirty="0"/>
              <a:t>, burdens of disease, social and economic situations, and health-system </a:t>
            </a:r>
            <a:r>
              <a:rPr lang="en-GB" sz="3200" dirty="0" smtClean="0"/>
              <a:t>structures) </a:t>
            </a:r>
            <a:r>
              <a:rPr lang="en-GB" sz="3200" dirty="0"/>
              <a:t>can adopt and implement the recommendations based on their country context and populations’ needs.</a:t>
            </a:r>
            <a:r>
              <a:rPr lang="en-GB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410969"/>
              </p:ext>
            </p:extLst>
          </p:nvPr>
        </p:nvGraphicFramePr>
        <p:xfrm>
          <a:off x="310167" y="97118"/>
          <a:ext cx="6914881" cy="53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133B219526F49BABD9C54EBFC1C3D" ma:contentTypeVersion="2" ma:contentTypeDescription="Create a new document." ma:contentTypeScope="" ma:versionID="420b5d65ae7fcfba82992110487ff6e3">
  <xsd:schema xmlns:xsd="http://www.w3.org/2001/XMLSchema" xmlns:xs="http://www.w3.org/2001/XMLSchema" xmlns:p="http://schemas.microsoft.com/office/2006/metadata/properties" xmlns:ns2="9e4f8779-92df-4b35-9ad8-0e71378097d4" targetNamespace="http://schemas.microsoft.com/office/2006/metadata/properties" ma:root="true" ma:fieldsID="951916107fb5d08d8f593905bad1b05e" ns2:_="">
    <xsd:import namespace="9e4f8779-92df-4b35-9ad8-0e7137809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8779-92df-4b35-9ad8-0e7137809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28DA2-64A1-4490-BD11-1BE376AA3491}"/>
</file>

<file path=customXml/itemProps2.xml><?xml version="1.0" encoding="utf-8"?>
<ds:datastoreItem xmlns:ds="http://schemas.openxmlformats.org/officeDocument/2006/customXml" ds:itemID="{CF86799B-5218-4049-895F-649123FC46AC}"/>
</file>

<file path=customXml/itemProps3.xml><?xml version="1.0" encoding="utf-8"?>
<ds:datastoreItem xmlns:ds="http://schemas.openxmlformats.org/officeDocument/2006/customXml" ds:itemID="{A007A373-4745-4DB5-9AD2-44CB89FF5A85}"/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1640</Words>
  <Application>Microsoft Office PowerPoint</Application>
  <PresentationFormat>Widescreen</PresentationFormat>
  <Paragraphs>170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Bahnschrift</vt:lpstr>
      <vt:lpstr>Calibri</vt:lpstr>
      <vt:lpstr>Calibri Light</vt:lpstr>
      <vt:lpstr>Times New Roman</vt:lpstr>
      <vt:lpstr>Wingdings</vt:lpstr>
      <vt:lpstr>Office Theme</vt:lpstr>
      <vt:lpstr>Maternal Healthcare</vt:lpstr>
      <vt:lpstr>SAFE MOTHERHOOD (WHO)</vt:lpstr>
      <vt:lpstr>PowerPoint Presentation</vt:lpstr>
      <vt:lpstr>Components of Maternal care</vt:lpstr>
      <vt:lpstr>ANC is critical </vt:lpstr>
      <vt:lpstr>PowerPoint Presentation</vt:lpstr>
      <vt:lpstr>WHO’s 2016 ANC Model</vt:lpstr>
      <vt:lpstr>2016 WHO ANC model </vt:lpstr>
      <vt:lpstr>WHO Recommendations on Antenatal Care for a Positive Pregnancy Experience (2016 global recommendations)</vt:lpstr>
      <vt:lpstr>WHO Recommendations on Antenatal Care for a Positive Pregnancy Experience (2016 global recommendations)</vt:lpstr>
      <vt:lpstr>WHO Recommendations on Antenatal Care for a Positive Pregnancy Experience (2016 global recommendations)</vt:lpstr>
      <vt:lpstr>WHO Recommendations on Antenatal Care for a Positive Pregnancy Experience (2016 global recommendations)</vt:lpstr>
      <vt:lpstr>PowerPoint Presentation</vt:lpstr>
      <vt:lpstr>Anemia in pregnancy:</vt:lpstr>
      <vt:lpstr>Anaemia in pregnancy:</vt:lpstr>
      <vt:lpstr>Recommendations for management of IDA in pregnancy</vt:lpstr>
      <vt:lpstr>Ultrasound scan during pregnancy</vt:lpstr>
      <vt:lpstr>Intrapartum (delivery) care for a positive childbirth experience</vt:lpstr>
      <vt:lpstr>PowerPoint Presentation</vt:lpstr>
      <vt:lpstr>PowerPoint Presentation</vt:lpstr>
      <vt:lpstr>WHEN and HOW MANY postnatal visits should occur?</vt:lpstr>
      <vt:lpstr>PNC recommendation for the mother:</vt:lpstr>
      <vt:lpstr>PNC recommendation for the newborn:</vt:lpstr>
      <vt:lpstr>In Jordan, (Jordan Population and Family Health Survey 2017-18)</vt:lpstr>
      <vt:lpstr>FYI</vt:lpstr>
      <vt:lpstr>THANK YOU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israa rawashdeh</dc:creator>
  <cp:lastModifiedBy>israa rawashdeh</cp:lastModifiedBy>
  <cp:revision>214</cp:revision>
  <dcterms:created xsi:type="dcterms:W3CDTF">2019-10-17T11:26:52Z</dcterms:created>
  <dcterms:modified xsi:type="dcterms:W3CDTF">2021-11-08T19:00:16Z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0x0101006DB133B219526F49BABD9C54EBFC1C3D</vt:lpwstr>
  </property>
</Properties>
</file>