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5" Type="http://schemas.openxmlformats.org/officeDocument/2006/relationships/custom-properties" Target="docProps/custom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1" r:id="rId5"/>
    <p:sldId id="262" r:id="rId6"/>
    <p:sldId id="263" r:id="rId7"/>
    <p:sldId id="281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6" r:id="rId19"/>
    <p:sldId id="277" r:id="rId20"/>
    <p:sldId id="278" r:id="rId21"/>
    <p:sldId id="279" r:id="rId22"/>
    <p:sldId id="280" r:id="rId2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 /><Relationship Id="rId13" Type="http://schemas.openxmlformats.org/officeDocument/2006/relationships/slide" Target="slides/slide9.xml" /><Relationship Id="rId18" Type="http://schemas.openxmlformats.org/officeDocument/2006/relationships/slide" Target="slides/slide14.xml" /><Relationship Id="rId26" Type="http://schemas.openxmlformats.org/officeDocument/2006/relationships/theme" Target="theme/theme1.xml" /><Relationship Id="rId3" Type="http://schemas.openxmlformats.org/officeDocument/2006/relationships/customXml" Target="../customXml/item3.xml" /><Relationship Id="rId21" Type="http://schemas.openxmlformats.org/officeDocument/2006/relationships/slide" Target="slides/slide17.xml" /><Relationship Id="rId7" Type="http://schemas.openxmlformats.org/officeDocument/2006/relationships/slide" Target="slides/slide3.xml" /><Relationship Id="rId12" Type="http://schemas.openxmlformats.org/officeDocument/2006/relationships/slide" Target="slides/slide8.xml" /><Relationship Id="rId17" Type="http://schemas.openxmlformats.org/officeDocument/2006/relationships/slide" Target="slides/slide13.xml" /><Relationship Id="rId25" Type="http://schemas.openxmlformats.org/officeDocument/2006/relationships/viewProps" Target="viewProps.xml" /><Relationship Id="rId2" Type="http://schemas.openxmlformats.org/officeDocument/2006/relationships/customXml" Target="../customXml/item2.xml" /><Relationship Id="rId16" Type="http://schemas.openxmlformats.org/officeDocument/2006/relationships/slide" Target="slides/slide12.xml" /><Relationship Id="rId20" Type="http://schemas.openxmlformats.org/officeDocument/2006/relationships/slide" Target="slides/slide16.xml" /><Relationship Id="rId1" Type="http://schemas.openxmlformats.org/officeDocument/2006/relationships/customXml" Target="../customXml/item1.xml" /><Relationship Id="rId6" Type="http://schemas.openxmlformats.org/officeDocument/2006/relationships/slide" Target="slides/slide2.xml" /><Relationship Id="rId11" Type="http://schemas.openxmlformats.org/officeDocument/2006/relationships/slide" Target="slides/slide7.xml" /><Relationship Id="rId24" Type="http://schemas.openxmlformats.org/officeDocument/2006/relationships/presProps" Target="presProps.xml" /><Relationship Id="rId5" Type="http://schemas.openxmlformats.org/officeDocument/2006/relationships/slide" Target="slides/slide1.xml" /><Relationship Id="rId15" Type="http://schemas.openxmlformats.org/officeDocument/2006/relationships/slide" Target="slides/slide11.xml" /><Relationship Id="rId23" Type="http://schemas.openxmlformats.org/officeDocument/2006/relationships/slide" Target="slides/slide19.xml" /><Relationship Id="rId10" Type="http://schemas.openxmlformats.org/officeDocument/2006/relationships/slide" Target="slides/slide6.xml" /><Relationship Id="rId19" Type="http://schemas.openxmlformats.org/officeDocument/2006/relationships/slide" Target="slides/slide15.xml" /><Relationship Id="rId4" Type="http://schemas.openxmlformats.org/officeDocument/2006/relationships/slideMaster" Target="slideMasters/slideMaster1.xml" /><Relationship Id="rId9" Type="http://schemas.openxmlformats.org/officeDocument/2006/relationships/slide" Target="slides/slide5.xml" /><Relationship Id="rId14" Type="http://schemas.openxmlformats.org/officeDocument/2006/relationships/slide" Target="slides/slide10.xml" /><Relationship Id="rId22" Type="http://schemas.openxmlformats.org/officeDocument/2006/relationships/slide" Target="slides/slide18.xml" /><Relationship Id="rId27" Type="http://schemas.openxmlformats.org/officeDocument/2006/relationships/tableStyles" Target="tableStyle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D8AE59-005D-4E10-9D7E-08D53016E4C7}" type="datetimeFigureOut">
              <a:rPr lang="en-US"/>
              <a:pPr>
                <a:defRPr/>
              </a:pPr>
              <a:t>5/11/2022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F58083-3996-4D30-90AC-48799E4834EF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8744B8-197D-4EAF-9F7B-1405D39CAD16}" type="datetimeFigureOut">
              <a:rPr lang="en-US"/>
              <a:pPr>
                <a:defRPr/>
              </a:pPr>
              <a:t>5/11/2022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9E858F-1F73-494B-9B85-09862F90820D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276B4E-CD79-4A05-B60E-C0A74B5E7082}" type="datetimeFigureOut">
              <a:rPr lang="en-US"/>
              <a:pPr>
                <a:defRPr/>
              </a:pPr>
              <a:t>5/11/2022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32B47-B0FC-4CB8-A6A0-24A1B401429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D66B0C-0550-46E1-A183-7B1178798D98}" type="datetimeFigureOut">
              <a:rPr lang="en-US"/>
              <a:pPr>
                <a:defRPr/>
              </a:pPr>
              <a:t>5/11/2022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104D4B-0B29-48BB-BC9A-6AA9ACBC9775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AC2CF7-DB9F-4045-92B5-1C2502D984C1}" type="datetimeFigureOut">
              <a:rPr lang="en-US"/>
              <a:pPr>
                <a:defRPr/>
              </a:pPr>
              <a:t>5/11/2022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A1B90-179C-4A19-AAE6-360D50A6C82C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132406-24B0-4D35-A98B-68B911123C7A}" type="datetimeFigureOut">
              <a:rPr lang="en-US"/>
              <a:pPr>
                <a:defRPr/>
              </a:pPr>
              <a:t>5/11/2022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C219B9-B8B6-454D-B4F9-4BDA6F2E7E1F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15A1CF-6BE9-480E-9BD3-66E832C1B24B}" type="datetimeFigureOut">
              <a:rPr lang="en-US"/>
              <a:pPr>
                <a:defRPr/>
              </a:pPr>
              <a:t>5/11/2022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452B8-7130-4BED-860D-A152603D599F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3BFA7E-0C2C-43EF-8831-EF37CCFA5D1B}" type="datetimeFigureOut">
              <a:rPr lang="en-US"/>
              <a:pPr>
                <a:defRPr/>
              </a:pPr>
              <a:t>5/11/2022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65985B-2953-4275-8448-E17A7C3E1B8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2A8008-B5B6-4551-B5CE-233AC6ADE2A0}" type="datetimeFigureOut">
              <a:rPr lang="en-US"/>
              <a:pPr>
                <a:defRPr/>
              </a:pPr>
              <a:t>5/11/2022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462446-A2AB-4855-85A7-A976547EA64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718A4B-8749-4810-B9DD-30E2E3028744}" type="datetimeFigureOut">
              <a:rPr lang="en-US"/>
              <a:pPr>
                <a:defRPr/>
              </a:pPr>
              <a:t>5/11/2022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0BED54-8035-4804-8459-5CF3ED2895B2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06FD8B-1077-41B3-AC14-531446A35DE1}" type="datetimeFigureOut">
              <a:rPr lang="en-US"/>
              <a:pPr>
                <a:defRPr/>
              </a:pPr>
              <a:t>5/11/2022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266E18-B958-4401-9B50-0A7DF66BCB0D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F44C7C9-9B76-4CEC-AA74-AC260406822B}" type="datetimeFigureOut">
              <a:rPr lang="en-US"/>
              <a:pPr>
                <a:defRPr/>
              </a:pPr>
              <a:t>5/11/2022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3EB8FEA0-420E-4003-AD25-1C201ED7AF75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>
                <a:solidFill>
                  <a:schemeClr val="tx1"/>
                </a:solidFill>
              </a:rPr>
              <a:t>Dr. </a:t>
            </a:r>
            <a:r>
              <a:rPr lang="en-US" dirty="0" err="1">
                <a:solidFill>
                  <a:schemeClr val="tx1"/>
                </a:solidFill>
              </a:rPr>
              <a:t>Yousef</a:t>
            </a:r>
            <a:r>
              <a:rPr lang="en-US" dirty="0">
                <a:solidFill>
                  <a:schemeClr val="tx1"/>
                </a:solidFill>
              </a:rPr>
              <a:t> Al-</a:t>
            </a:r>
            <a:r>
              <a:rPr lang="en-US" dirty="0" err="1">
                <a:solidFill>
                  <a:schemeClr val="tx1"/>
                </a:solidFill>
              </a:rPr>
              <a:t>saraireh</a:t>
            </a:r>
            <a:endParaRPr lang="en-US" dirty="0">
              <a:solidFill>
                <a:schemeClr val="tx1"/>
              </a:solidFill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>
                <a:solidFill>
                  <a:schemeClr val="tx1"/>
                </a:solidFill>
              </a:rPr>
              <a:t>Associate Professor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>
                <a:solidFill>
                  <a:schemeClr val="tx1"/>
                </a:solidFill>
              </a:rPr>
              <a:t>Faculty of Medicine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GB" dirty="0"/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752600"/>
            <a:ext cx="7772400" cy="1847850"/>
          </a:xfrm>
        </p:spPr>
        <p:txBody>
          <a:bodyPr/>
          <a:lstStyle/>
          <a:p>
            <a:pPr eaLnBrk="1" hangingPunct="1"/>
            <a:r>
              <a:rPr lang="en-US" b="1"/>
              <a:t> Androgens and anti-androgens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915400" cy="838200"/>
          </a:xfrm>
        </p:spPr>
        <p:txBody>
          <a:bodyPr/>
          <a:lstStyle/>
          <a:p>
            <a:r>
              <a:rPr lang="en-GB" b="1"/>
              <a:t>Adverse effects of androgen therapy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5638800"/>
          </a:xfrm>
        </p:spPr>
        <p:txBody>
          <a:bodyPr/>
          <a:lstStyle/>
          <a:p>
            <a:pPr marL="514350" indent="-514350"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en-US" b="1" dirty="0"/>
              <a:t>1. CNS</a:t>
            </a:r>
            <a:r>
              <a:rPr lang="en-US" dirty="0"/>
              <a:t> : </a:t>
            </a:r>
            <a:r>
              <a:rPr lang="en-US" dirty="0" err="1"/>
              <a:t>gonadotropin</a:t>
            </a:r>
            <a:r>
              <a:rPr lang="en-US" dirty="0"/>
              <a:t> suppression leading to  behavioral effects.</a:t>
            </a:r>
          </a:p>
          <a:p>
            <a:pPr marL="514350" indent="-514350"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en-US" b="1" dirty="0"/>
              <a:t>2. Body habitus</a:t>
            </a:r>
            <a:r>
              <a:rPr lang="en-US" dirty="0"/>
              <a:t> : hirsutism, virilization, acne</a:t>
            </a:r>
          </a:p>
          <a:p>
            <a:pPr marL="514350" indent="-514350" eaLnBrk="1" hangingPunct="1">
              <a:lnSpc>
                <a:spcPct val="80000"/>
              </a:lnSpc>
              <a:buFont typeface="Arial" charset="0"/>
              <a:buNone/>
              <a:defRPr/>
            </a:pPr>
            <a:endParaRPr lang="en-US" dirty="0"/>
          </a:p>
          <a:p>
            <a:pPr marL="514350" indent="-514350"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en-US" b="1" dirty="0"/>
              <a:t>3. Bone</a:t>
            </a:r>
            <a:r>
              <a:rPr lang="en-US" dirty="0"/>
              <a:t> : premature closure of epiphysis in children</a:t>
            </a:r>
          </a:p>
          <a:p>
            <a:pPr marL="514350" indent="-514350"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en-US" dirty="0"/>
              <a:t> 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en-US" b="1" dirty="0"/>
              <a:t>4. Metabolic </a:t>
            </a:r>
            <a:r>
              <a:rPr lang="en-US" dirty="0"/>
              <a:t>: </a:t>
            </a:r>
            <a:r>
              <a:rPr lang="en-US" dirty="0" err="1"/>
              <a:t>dyslipidemia</a:t>
            </a:r>
            <a:r>
              <a:rPr lang="en-US" dirty="0"/>
              <a:t> (decrease HDL)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endParaRPr lang="en-US" dirty="0"/>
          </a:p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en-US" b="1" dirty="0"/>
              <a:t>5. Hepatic </a:t>
            </a:r>
            <a:r>
              <a:rPr lang="en-US" dirty="0"/>
              <a:t>: </a:t>
            </a:r>
            <a:r>
              <a:rPr lang="en-US" dirty="0" err="1"/>
              <a:t>cholestatic</a:t>
            </a:r>
            <a:r>
              <a:rPr lang="en-US" dirty="0"/>
              <a:t> jaundice, hepatic adenoma or carcinoma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en-US" b="1" dirty="0"/>
              <a:t>6. Hematologic</a:t>
            </a:r>
            <a:r>
              <a:rPr lang="en-US" dirty="0"/>
              <a:t> : </a:t>
            </a:r>
            <a:r>
              <a:rPr lang="en-US" dirty="0" err="1"/>
              <a:t>erythrocytosis</a:t>
            </a:r>
            <a:endParaRPr lang="en-US" dirty="0"/>
          </a:p>
          <a:p>
            <a:pPr>
              <a:buFont typeface="Arial" charset="0"/>
              <a:buNone/>
              <a:defRPr/>
            </a:pPr>
            <a:endParaRPr lang="en-GB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en-US" b="1" dirty="0"/>
              <a:t>7. Genitourinary </a:t>
            </a:r>
            <a:r>
              <a:rPr lang="en-US" dirty="0"/>
              <a:t>: prostate hypertrophy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en-US" b="1" dirty="0"/>
              <a:t>8. Salt and water retention </a:t>
            </a:r>
            <a:r>
              <a:rPr lang="en-US" dirty="0"/>
              <a:t>: hypertension 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en-US" b="1" dirty="0"/>
              <a:t>9. Others </a:t>
            </a:r>
            <a:r>
              <a:rPr lang="en-US" dirty="0"/>
              <a:t>: </a:t>
            </a:r>
            <a:r>
              <a:rPr lang="en-US" dirty="0" err="1"/>
              <a:t>gynaecomastia</a:t>
            </a:r>
            <a:r>
              <a:rPr lang="en-US" dirty="0"/>
              <a:t>  and testicular atrophy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endParaRPr lang="en-US" u="sng" dirty="0"/>
          </a:p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en-GB" b="1" u="sng" dirty="0"/>
              <a:t>Contraindications: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en-GB" dirty="0"/>
              <a:t>1. Pregnant women: </a:t>
            </a:r>
            <a:r>
              <a:rPr lang="en-US" altLang="ja-JP" dirty="0" err="1"/>
              <a:t>masculinization</a:t>
            </a:r>
            <a:r>
              <a:rPr lang="en-US" altLang="ja-JP" dirty="0"/>
              <a:t> of female fetus occurs </a:t>
            </a:r>
            <a:endParaRPr lang="en-GB" dirty="0"/>
          </a:p>
          <a:p>
            <a:pPr marL="514350" indent="-514350">
              <a:buFont typeface="Arial" charset="0"/>
              <a:buNone/>
              <a:defRPr/>
            </a:pPr>
            <a:r>
              <a:rPr lang="en-GB" dirty="0"/>
              <a:t>2. Male patients with carcinoma of prostate or breast</a:t>
            </a:r>
          </a:p>
          <a:p>
            <a:pPr marL="514350" indent="-514350">
              <a:buFont typeface="Arial" charset="0"/>
              <a:buNone/>
              <a:defRPr/>
            </a:pPr>
            <a:endParaRPr lang="en-GB" dirty="0"/>
          </a:p>
          <a:p>
            <a:pPr marL="514350" indent="-514350">
              <a:buFont typeface="Arial" charset="0"/>
              <a:buNone/>
              <a:defRPr/>
            </a:pPr>
            <a:r>
              <a:rPr lang="en-GB" dirty="0"/>
              <a:t>3. Patients with renal or cardiac disease predisposed     to oedema</a:t>
            </a:r>
          </a:p>
          <a:p>
            <a:pPr marL="514350" indent="-514350">
              <a:buFont typeface="Arial" charset="0"/>
              <a:buAutoNum type="arabicPeriod" startAt="4"/>
              <a:defRPr/>
            </a:pPr>
            <a:endParaRPr lang="en-GB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b="1"/>
              <a:t>ANTI-ANDROGENS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4"/>
          <p:cNvPicPr preferRelativeResize="0">
            <a:picLocks noGrp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940425" y="0"/>
            <a:ext cx="3203575" cy="6840538"/>
          </a:xfrm>
          <a:noFill/>
        </p:spPr>
      </p:pic>
      <p:sp>
        <p:nvSpPr>
          <p:cNvPr id="5" name="TextBox 4"/>
          <p:cNvSpPr txBox="1"/>
          <p:nvPr/>
        </p:nvSpPr>
        <p:spPr>
          <a:xfrm>
            <a:off x="0" y="152400"/>
            <a:ext cx="6324600" cy="69865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Wingdings" pitchFamily="2" charset="2"/>
              <a:buChar char="Ø"/>
              <a:defRPr/>
            </a:pPr>
            <a:r>
              <a:rPr lang="en-GB" sz="2800" dirty="0">
                <a:latin typeface="+mn-lt"/>
              </a:rPr>
              <a:t>Anti-androgens are agents inhibiting androgen synthesis or effects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en-GB" sz="2800" dirty="0">
                <a:latin typeface="+mn-lt"/>
              </a:rPr>
              <a:t>Androgens synthesis or activity can be controlled by several ways:</a:t>
            </a:r>
          </a:p>
          <a:p>
            <a:pPr marL="514350" indent="-514350">
              <a:defRPr/>
            </a:pPr>
            <a:r>
              <a:rPr lang="en-GB" sz="2800" b="1" dirty="0">
                <a:latin typeface="+mn-lt"/>
              </a:rPr>
              <a:t>1.Competitive inhibition of </a:t>
            </a:r>
            <a:r>
              <a:rPr lang="en-GB" sz="2800" b="1" dirty="0" err="1">
                <a:latin typeface="+mn-lt"/>
              </a:rPr>
              <a:t>GnRH</a:t>
            </a:r>
            <a:r>
              <a:rPr lang="en-GB" sz="2800" b="1" dirty="0">
                <a:latin typeface="+mn-lt"/>
              </a:rPr>
              <a:t> receptors</a:t>
            </a:r>
          </a:p>
          <a:p>
            <a:pPr>
              <a:defRPr/>
            </a:pPr>
            <a:r>
              <a:rPr lang="en-GB" sz="2800" b="1" dirty="0">
                <a:latin typeface="+mn-lt"/>
              </a:rPr>
              <a:t>2. Inhibition via desensitization of </a:t>
            </a:r>
            <a:r>
              <a:rPr lang="en-GB" sz="2800" b="1" dirty="0" err="1">
                <a:latin typeface="+mn-lt"/>
              </a:rPr>
              <a:t>GnRH</a:t>
            </a:r>
            <a:r>
              <a:rPr lang="en-GB" sz="2800" b="1" dirty="0">
                <a:latin typeface="+mn-lt"/>
              </a:rPr>
              <a:t> receptors </a:t>
            </a:r>
          </a:p>
          <a:p>
            <a:pPr>
              <a:defRPr/>
            </a:pPr>
            <a:r>
              <a:rPr lang="en-GB" sz="2800" b="1" dirty="0">
                <a:latin typeface="+mn-lt"/>
              </a:rPr>
              <a:t>3. Decreased synthesis of testosterone in the testis </a:t>
            </a:r>
            <a:endParaRPr lang="en-GB" sz="2800" dirty="0">
              <a:latin typeface="+mn-lt"/>
            </a:endParaRPr>
          </a:p>
          <a:p>
            <a:pPr>
              <a:defRPr/>
            </a:pPr>
            <a:r>
              <a:rPr lang="en-GB" sz="2800" b="1" dirty="0">
                <a:latin typeface="+mn-lt"/>
              </a:rPr>
              <a:t>4. Decreased synthesis of </a:t>
            </a:r>
            <a:r>
              <a:rPr lang="en-GB" sz="2800" b="1" dirty="0" err="1">
                <a:latin typeface="+mn-lt"/>
              </a:rPr>
              <a:t>dihydrotestosterone</a:t>
            </a:r>
            <a:r>
              <a:rPr lang="en-GB" sz="2800" b="1" dirty="0">
                <a:latin typeface="+mn-lt"/>
              </a:rPr>
              <a:t> by inhibition</a:t>
            </a:r>
          </a:p>
          <a:p>
            <a:pPr>
              <a:defRPr/>
            </a:pPr>
            <a:r>
              <a:rPr lang="en-GB" sz="2800" b="1" dirty="0">
                <a:latin typeface="+mn-lt"/>
              </a:rPr>
              <a:t>of 5 –</a:t>
            </a:r>
            <a:r>
              <a:rPr lang="en-GB" sz="2800" b="1" dirty="0" err="1">
                <a:latin typeface="+mn-lt"/>
              </a:rPr>
              <a:t>reductase</a:t>
            </a:r>
            <a:endParaRPr lang="en-GB" sz="2800" b="1" dirty="0">
              <a:latin typeface="+mn-lt"/>
            </a:endParaRPr>
          </a:p>
          <a:p>
            <a:pPr>
              <a:defRPr/>
            </a:pPr>
            <a:r>
              <a:rPr lang="en-GB" sz="2800" b="1" dirty="0">
                <a:latin typeface="+mn-lt"/>
              </a:rPr>
              <a:t>5.Competition for binding to </a:t>
            </a:r>
            <a:r>
              <a:rPr lang="en-GB" sz="2800" b="1" dirty="0" err="1">
                <a:latin typeface="+mn-lt"/>
              </a:rPr>
              <a:t>cytosol</a:t>
            </a:r>
            <a:r>
              <a:rPr lang="en-GB" sz="2800" b="1" dirty="0">
                <a:latin typeface="+mn-lt"/>
              </a:rPr>
              <a:t> androgen receptors.</a:t>
            </a:r>
          </a:p>
          <a:p>
            <a:pPr>
              <a:defRPr/>
            </a:pPr>
            <a:endParaRPr lang="en-GB" sz="2800" dirty="0">
              <a:latin typeface="+mn-lt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0" y="152400"/>
            <a:ext cx="9144000" cy="6248400"/>
          </a:xfrm>
        </p:spPr>
        <p:txBody>
          <a:bodyPr/>
          <a:lstStyle/>
          <a:p>
            <a:pPr>
              <a:buFont typeface="Arial" charset="0"/>
              <a:buNone/>
              <a:defRPr/>
            </a:pPr>
            <a:r>
              <a:rPr lang="en-GB" sz="3600" b="1" u="sng" dirty="0"/>
              <a:t>1. Inhibitors of Testosterone Secretion</a:t>
            </a:r>
          </a:p>
          <a:p>
            <a:pPr marL="514350" indent="-514350">
              <a:buFont typeface="Arial" charset="0"/>
              <a:buNone/>
              <a:defRPr/>
            </a:pPr>
            <a:r>
              <a:rPr lang="en-US" b="1" dirty="0"/>
              <a:t>A. </a:t>
            </a:r>
            <a:r>
              <a:rPr lang="en-US" b="1" dirty="0" err="1"/>
              <a:t>GnRH</a:t>
            </a:r>
            <a:r>
              <a:rPr lang="en-US" b="1" dirty="0"/>
              <a:t> analogues : </a:t>
            </a:r>
          </a:p>
          <a:p>
            <a:pPr marL="514350" indent="-514350">
              <a:buFont typeface="Wingdings" pitchFamily="2" charset="2"/>
              <a:buChar char="Ø"/>
              <a:defRPr/>
            </a:pPr>
            <a:r>
              <a:rPr lang="en-US" dirty="0" err="1"/>
              <a:t>leuprolide</a:t>
            </a:r>
            <a:r>
              <a:rPr lang="en-US" dirty="0"/>
              <a:t>, </a:t>
            </a:r>
            <a:r>
              <a:rPr lang="en-US" dirty="0" err="1"/>
              <a:t>nafaralen</a:t>
            </a:r>
            <a:r>
              <a:rPr lang="en-US" dirty="0"/>
              <a:t>, </a:t>
            </a:r>
            <a:r>
              <a:rPr lang="en-US" dirty="0" err="1"/>
              <a:t>buserelin</a:t>
            </a:r>
            <a:r>
              <a:rPr lang="en-US" dirty="0"/>
              <a:t> and </a:t>
            </a:r>
            <a:r>
              <a:rPr lang="en-US" dirty="0" err="1"/>
              <a:t>histrelin</a:t>
            </a:r>
            <a:r>
              <a:rPr lang="en-US" dirty="0"/>
              <a:t>.</a:t>
            </a:r>
          </a:p>
          <a:p>
            <a:pPr marL="514350" indent="-514350">
              <a:buFont typeface="Arial" charset="0"/>
              <a:buNone/>
              <a:defRPr/>
            </a:pPr>
            <a:r>
              <a:rPr lang="en-US" b="1" u="sng" dirty="0"/>
              <a:t>Mechanism of action</a:t>
            </a:r>
            <a:r>
              <a:rPr lang="en-US" dirty="0"/>
              <a:t>:</a:t>
            </a:r>
          </a:p>
          <a:p>
            <a:pPr marL="514350" indent="-514350" algn="ctr">
              <a:buFont typeface="Arial" charset="0"/>
              <a:buNone/>
              <a:defRPr/>
            </a:pPr>
            <a:r>
              <a:rPr lang="en-US" dirty="0" err="1"/>
              <a:t>GnRH</a:t>
            </a:r>
            <a:r>
              <a:rPr lang="en-US" dirty="0"/>
              <a:t> analogues first stimulate, but then desensitizes </a:t>
            </a:r>
            <a:r>
              <a:rPr lang="en-US" dirty="0" err="1"/>
              <a:t>GnRH</a:t>
            </a:r>
            <a:r>
              <a:rPr lang="en-US" dirty="0"/>
              <a:t> receptor causing </a:t>
            </a:r>
            <a:r>
              <a:rPr lang="en-US" dirty="0">
                <a:ea typeface="MS PGothic" pitchFamily="34" charset="-128"/>
              </a:rPr>
              <a:t>a decrease in</a:t>
            </a:r>
            <a:r>
              <a:rPr lang="en-US" altLang="ja-JP" dirty="0"/>
              <a:t> secretion of FSH and LH , so decrease testosterone secretion in men and estrogen secretion in women</a:t>
            </a:r>
          </a:p>
          <a:p>
            <a:pPr marL="514350" indent="-514350">
              <a:buFont typeface="Arial" charset="0"/>
              <a:buNone/>
              <a:defRPr/>
            </a:pPr>
            <a:r>
              <a:rPr lang="en-US" altLang="ja-JP" b="1" u="sng" dirty="0"/>
              <a:t>Uses: </a:t>
            </a:r>
          </a:p>
          <a:p>
            <a:pPr marL="514350" indent="-514350">
              <a:buFont typeface="Arial" charset="0"/>
              <a:buNone/>
              <a:defRPr/>
            </a:pPr>
            <a:r>
              <a:rPr lang="en-US" altLang="ja-JP" b="1" dirty="0"/>
              <a:t>palliative treatment of prostate cancer </a:t>
            </a:r>
            <a:r>
              <a:rPr lang="en-US" altLang="ja-JP" dirty="0"/>
              <a:t>(androgen</a:t>
            </a:r>
          </a:p>
          <a:p>
            <a:pPr marL="514350" indent="-514350">
              <a:buFont typeface="Arial" charset="0"/>
              <a:buNone/>
              <a:defRPr/>
            </a:pPr>
            <a:r>
              <a:rPr lang="en-US" altLang="ja-JP" dirty="0"/>
              <a:t>dependent), usually with androgen receptor antagonist </a:t>
            </a:r>
            <a:r>
              <a:rPr lang="en-US" altLang="ja-JP" dirty="0" err="1"/>
              <a:t>cyproterone</a:t>
            </a:r>
            <a:r>
              <a:rPr lang="en-US" altLang="ja-JP" dirty="0"/>
              <a:t> or </a:t>
            </a:r>
            <a:r>
              <a:rPr lang="en-US" altLang="ja-JP" dirty="0" err="1"/>
              <a:t>flutamide</a:t>
            </a:r>
            <a:endParaRPr lang="en-US" altLang="ja-JP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22238"/>
            <a:ext cx="8991600" cy="6126162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en-US" b="1" u="sng" dirty="0">
                <a:ea typeface="MS PGothic" pitchFamily="34" charset="-128"/>
              </a:rPr>
              <a:t>Side effects</a:t>
            </a:r>
            <a:r>
              <a:rPr lang="en-US" b="1" dirty="0">
                <a:ea typeface="MS PGothic" pitchFamily="34" charset="-128"/>
              </a:rPr>
              <a:t>: </a:t>
            </a:r>
            <a:r>
              <a:rPr lang="en-US" dirty="0">
                <a:ea typeface="MS PGothic" pitchFamily="34" charset="-128"/>
              </a:rPr>
              <a:t>Prolonged use of </a:t>
            </a:r>
            <a:r>
              <a:rPr lang="en-US" dirty="0" err="1">
                <a:ea typeface="MS PGothic" pitchFamily="34" charset="-128"/>
              </a:rPr>
              <a:t>GnRH</a:t>
            </a:r>
            <a:r>
              <a:rPr lang="en-US" dirty="0">
                <a:ea typeface="MS PGothic" pitchFamily="34" charset="-128"/>
              </a:rPr>
              <a:t> analogues may produce menopausal symptoms, and osteoporosis (if used longer than 6 months)</a:t>
            </a:r>
            <a:endParaRPr lang="en-GB" dirty="0"/>
          </a:p>
          <a:p>
            <a:pPr marL="609600" indent="-609600" eaLnBrk="1" hangingPunct="1">
              <a:lnSpc>
                <a:spcPct val="80000"/>
              </a:lnSpc>
              <a:buFont typeface="Arial" charset="0"/>
              <a:buNone/>
              <a:defRPr/>
            </a:pPr>
            <a:endParaRPr lang="en-US" altLang="ja-JP" b="1" dirty="0"/>
          </a:p>
          <a:p>
            <a:pPr marL="609600" indent="-609600"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en-US" altLang="ja-JP" b="1" dirty="0"/>
              <a:t>B. </a:t>
            </a:r>
            <a:r>
              <a:rPr lang="en-US" altLang="ja-JP" b="1" dirty="0" err="1"/>
              <a:t>Ketoconazole</a:t>
            </a:r>
            <a:r>
              <a:rPr lang="en-US" altLang="ja-JP" b="1" dirty="0"/>
              <a:t> :  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en-US" altLang="ja-JP" dirty="0"/>
              <a:t>It is </a:t>
            </a:r>
            <a:r>
              <a:rPr lang="en-GB" dirty="0"/>
              <a:t>used primarily for the treatment of fungal disease</a:t>
            </a:r>
            <a:endParaRPr lang="en-US" altLang="ja-JP" dirty="0"/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en-US" altLang="ja-JP" dirty="0"/>
              <a:t>It</a:t>
            </a:r>
            <a:r>
              <a:rPr lang="en-US" altLang="ja-JP" b="1" dirty="0"/>
              <a:t> </a:t>
            </a:r>
            <a:r>
              <a:rPr lang="en-US" altLang="ja-JP" dirty="0"/>
              <a:t>blocks many CYP450 enzymes in gonads for synthesis of Testosterone.   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en-US" altLang="ja-JP" dirty="0"/>
              <a:t>It was found to be less effective  anti-androgen in prostate cancer.    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en-US" altLang="ja-JP" dirty="0"/>
              <a:t>Side effects includes reversible </a:t>
            </a:r>
            <a:r>
              <a:rPr lang="en-US" altLang="ja-JP" dirty="0" err="1"/>
              <a:t>gynaecomastia</a:t>
            </a:r>
            <a:r>
              <a:rPr lang="en-US" altLang="ja-JP" dirty="0"/>
              <a:t> and </a:t>
            </a:r>
            <a:r>
              <a:rPr lang="en-GB" dirty="0" err="1"/>
              <a:t>hepatotoxicity</a:t>
            </a:r>
            <a:r>
              <a:rPr lang="en-GB" dirty="0"/>
              <a:t> with prolonged use</a:t>
            </a:r>
            <a:endParaRPr lang="en-US" altLang="ja-JP" dirty="0"/>
          </a:p>
          <a:p>
            <a:pPr>
              <a:buFont typeface="Arial" charset="0"/>
              <a:buNone/>
              <a:defRPr/>
            </a:pPr>
            <a:endParaRPr lang="en-GB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6038"/>
            <a:ext cx="8991600" cy="6126162"/>
          </a:xfrm>
        </p:spPr>
        <p:txBody>
          <a:bodyPr/>
          <a:lstStyle/>
          <a:p>
            <a:pPr>
              <a:buFont typeface="Arial" charset="0"/>
              <a:buNone/>
              <a:defRPr/>
            </a:pPr>
            <a:r>
              <a:rPr lang="en-GB" sz="3600" b="1" u="sng" dirty="0"/>
              <a:t>2. Inhibitors of Androgen Action</a:t>
            </a:r>
          </a:p>
          <a:p>
            <a:pPr marL="514350" indent="-514350">
              <a:buFont typeface="Arial" charset="0"/>
              <a:buAutoNum type="alphaUcPeriod"/>
              <a:defRPr/>
            </a:pPr>
            <a:r>
              <a:rPr lang="en-GB" b="1" dirty="0"/>
              <a:t>Androgen receptor antagonists</a:t>
            </a:r>
          </a:p>
          <a:p>
            <a:pPr marL="514350" indent="-514350">
              <a:buFont typeface="Arial" charset="0"/>
              <a:buNone/>
              <a:defRPr/>
            </a:pPr>
            <a:r>
              <a:rPr lang="en-GB" b="1" dirty="0"/>
              <a:t>a. </a:t>
            </a:r>
            <a:r>
              <a:rPr lang="en-GB" b="1" u="sng" dirty="0"/>
              <a:t>Steroidal antagonists:</a:t>
            </a:r>
          </a:p>
          <a:p>
            <a:pPr>
              <a:buFont typeface="Arial" charset="0"/>
              <a:buNone/>
              <a:defRPr/>
            </a:pPr>
            <a:r>
              <a:rPr lang="en-US" dirty="0"/>
              <a:t> </a:t>
            </a:r>
            <a:r>
              <a:rPr lang="en-US" b="1" dirty="0"/>
              <a:t>1.</a:t>
            </a:r>
            <a:r>
              <a:rPr lang="en-US" dirty="0"/>
              <a:t>  </a:t>
            </a:r>
            <a:r>
              <a:rPr lang="en-US" b="1" dirty="0" err="1"/>
              <a:t>Spironolactone</a:t>
            </a:r>
            <a:r>
              <a:rPr lang="en-US" b="1" dirty="0"/>
              <a:t> :</a:t>
            </a:r>
            <a:r>
              <a:rPr lang="en-US" dirty="0"/>
              <a:t> 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en-GB" dirty="0"/>
              <a:t>It is a weak antagonist at the androgen receptor and a weak inhibitor of testosterone synthesis</a:t>
            </a:r>
            <a:endParaRPr lang="en-US" dirty="0"/>
          </a:p>
          <a:p>
            <a:pPr>
              <a:buFont typeface="Wingdings" pitchFamily="2" charset="2"/>
              <a:buChar char="Ø"/>
              <a:defRPr/>
            </a:pPr>
            <a:r>
              <a:rPr lang="en-US" dirty="0"/>
              <a:t>It blocks T. receptors and also </a:t>
            </a:r>
            <a:r>
              <a:rPr lang="en-US" dirty="0">
                <a:ea typeface="MS PGothic" pitchFamily="34" charset="-128"/>
              </a:rPr>
              <a:t>decrease</a:t>
            </a:r>
            <a:r>
              <a:rPr lang="en-US" altLang="ja-JP" dirty="0"/>
              <a:t> T. synthesis by inhibiting 17</a:t>
            </a:r>
            <a:r>
              <a:rPr lang="el-GR" altLang="ja-JP" dirty="0"/>
              <a:t>α</a:t>
            </a:r>
            <a:r>
              <a:rPr lang="en-US" altLang="ja-JP" dirty="0"/>
              <a:t>-</a:t>
            </a:r>
            <a:r>
              <a:rPr lang="en-US" altLang="ja-JP" dirty="0" err="1"/>
              <a:t>hydroxylase</a:t>
            </a:r>
            <a:r>
              <a:rPr lang="en-US" altLang="ja-JP" dirty="0"/>
              <a:t>. 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en-US" altLang="ja-JP" dirty="0"/>
              <a:t> It is used </a:t>
            </a:r>
            <a:r>
              <a:rPr lang="en-GB" dirty="0"/>
              <a:t>for treating </a:t>
            </a:r>
            <a:r>
              <a:rPr lang="en-GB" b="1" dirty="0" err="1"/>
              <a:t>hirsutism</a:t>
            </a:r>
            <a:r>
              <a:rPr lang="en-GB" dirty="0"/>
              <a:t> in women</a:t>
            </a:r>
            <a:r>
              <a:rPr lang="en-US" b="1" dirty="0">
                <a:ea typeface="MS PGothic" pitchFamily="34" charset="-128"/>
              </a:rPr>
              <a:t> </a:t>
            </a:r>
            <a:r>
              <a:rPr lang="en-US" dirty="0">
                <a:ea typeface="MS PGothic" pitchFamily="34" charset="-128"/>
              </a:rPr>
              <a:t>only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en-US" dirty="0">
                <a:ea typeface="MS PGothic" pitchFamily="34" charset="-128"/>
              </a:rPr>
              <a:t>Side effects include </a:t>
            </a:r>
            <a:r>
              <a:rPr lang="en-GB" dirty="0"/>
              <a:t>irregular menses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0"/>
            <a:ext cx="8991600" cy="6629400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en-US" b="1" dirty="0"/>
              <a:t>2. </a:t>
            </a:r>
            <a:r>
              <a:rPr lang="en-US" altLang="ja-JP" b="1" dirty="0" err="1"/>
              <a:t>Cyproterone</a:t>
            </a:r>
            <a:r>
              <a:rPr lang="en-US" altLang="ja-JP" b="1" dirty="0"/>
              <a:t> :</a:t>
            </a:r>
            <a:r>
              <a:rPr lang="en-US" altLang="ja-JP" dirty="0"/>
              <a:t> 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en-US" altLang="ja-JP" dirty="0"/>
              <a:t>It blocks androgen receptors, and has </a:t>
            </a:r>
            <a:r>
              <a:rPr lang="en-US" altLang="ja-JP" dirty="0" err="1"/>
              <a:t>progestational</a:t>
            </a:r>
            <a:r>
              <a:rPr lang="en-US" altLang="ja-JP" dirty="0"/>
              <a:t> activity which inhibits </a:t>
            </a:r>
            <a:r>
              <a:rPr lang="en-US" altLang="ja-JP" dirty="0" err="1"/>
              <a:t>Gn</a:t>
            </a:r>
            <a:r>
              <a:rPr lang="en-US" altLang="ja-JP" dirty="0"/>
              <a:t> release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en-GB" dirty="0"/>
              <a:t>It is used in women for the treatment of </a:t>
            </a:r>
            <a:r>
              <a:rPr lang="en-GB" dirty="0" err="1"/>
              <a:t>hirsutism</a:t>
            </a:r>
            <a:r>
              <a:rPr lang="en-GB" dirty="0"/>
              <a:t> and in men to decrease excessive sexual drive</a:t>
            </a:r>
          </a:p>
          <a:p>
            <a:pPr marL="609600" indent="-609600"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en-US" b="1" dirty="0"/>
              <a:t>b. </a:t>
            </a:r>
            <a:r>
              <a:rPr lang="en-US" b="1" u="sng" dirty="0"/>
              <a:t>Non-steroidal :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en-GB" dirty="0" err="1"/>
              <a:t>Flutamide</a:t>
            </a:r>
            <a:r>
              <a:rPr lang="en-GB" dirty="0"/>
              <a:t>, </a:t>
            </a:r>
            <a:r>
              <a:rPr lang="en-GB" dirty="0" err="1"/>
              <a:t>Bicalutamide</a:t>
            </a:r>
            <a:r>
              <a:rPr lang="en-GB" dirty="0"/>
              <a:t>, and </a:t>
            </a:r>
            <a:r>
              <a:rPr lang="en-GB" dirty="0" err="1"/>
              <a:t>Nilutamide</a:t>
            </a:r>
            <a:endParaRPr lang="en-GB" dirty="0"/>
          </a:p>
          <a:p>
            <a:pPr>
              <a:buFont typeface="Wingdings" pitchFamily="2" charset="2"/>
              <a:buChar char="Ø"/>
              <a:defRPr/>
            </a:pPr>
            <a:r>
              <a:rPr lang="en-GB" dirty="0"/>
              <a:t> Potent androgen receptor antagonists 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en-US" b="1" u="sng" dirty="0"/>
              <a:t>Limitation: </a:t>
            </a:r>
            <a:r>
              <a:rPr lang="en-US" dirty="0"/>
              <a:t>Its continued use may lead to increase</a:t>
            </a:r>
            <a:r>
              <a:rPr lang="en-US" altLang="ja-JP" dirty="0"/>
              <a:t> LH secretion and therefore increases testosterone synthesis, and may thus cause therapeutic failure. So usually combined with </a:t>
            </a:r>
            <a:r>
              <a:rPr lang="en-US" altLang="ja-JP" dirty="0" err="1"/>
              <a:t>GnRH</a:t>
            </a:r>
            <a:r>
              <a:rPr lang="en-US" altLang="ja-JP" dirty="0"/>
              <a:t> antagonist or </a:t>
            </a:r>
            <a:r>
              <a:rPr lang="en-US" altLang="ja-JP" dirty="0" err="1"/>
              <a:t>cyproterone</a:t>
            </a:r>
            <a:r>
              <a:rPr lang="en-US" altLang="ja-JP" dirty="0"/>
              <a:t>.</a:t>
            </a:r>
            <a:endParaRPr lang="en-GB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Content Placeholder 2"/>
          <p:cNvSpPr>
            <a:spLocks noGrp="1"/>
          </p:cNvSpPr>
          <p:nvPr>
            <p:ph idx="1"/>
          </p:nvPr>
        </p:nvSpPr>
        <p:spPr>
          <a:xfrm>
            <a:off x="0" y="76200"/>
            <a:ext cx="9144000" cy="640080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en-GB" b="1" u="sng"/>
              <a:t>Uses: </a:t>
            </a:r>
            <a:r>
              <a:rPr lang="en-GB"/>
              <a:t>They are used primarily in conjunction with a GnRH analog in the treatment of metastatic prostate cancer</a:t>
            </a:r>
          </a:p>
          <a:p>
            <a:pPr>
              <a:buFont typeface="Wingdings" pitchFamily="2" charset="2"/>
              <a:buChar char="Ø"/>
            </a:pPr>
            <a:r>
              <a:rPr lang="en-GB"/>
              <a:t>Bicalutamide is replacing flutamide and Nilutamide  because it appears to have </a:t>
            </a:r>
            <a:r>
              <a:rPr lang="en-GB" u="sng"/>
              <a:t>less hepatotoxicity </a:t>
            </a:r>
            <a:r>
              <a:rPr lang="en-GB"/>
              <a:t>and is taken </a:t>
            </a:r>
            <a:r>
              <a:rPr lang="en-GB" u="sng"/>
              <a:t>once a day </a:t>
            </a:r>
            <a:r>
              <a:rPr lang="en-GB"/>
              <a:t>instead of three times a day</a:t>
            </a:r>
          </a:p>
          <a:p>
            <a:pPr>
              <a:buFont typeface="Arial" charset="0"/>
              <a:buNone/>
            </a:pPr>
            <a:r>
              <a:rPr lang="en-US" b="1"/>
              <a:t>B. 5α-reductase inhibitors :</a:t>
            </a:r>
          </a:p>
          <a:p>
            <a:pPr>
              <a:buFont typeface="Wingdings" pitchFamily="2" charset="2"/>
              <a:buChar char="Ø"/>
            </a:pPr>
            <a:r>
              <a:rPr lang="en-US"/>
              <a:t>It includes Finasteride</a:t>
            </a:r>
          </a:p>
          <a:p>
            <a:pPr>
              <a:buFont typeface="Arial" charset="0"/>
              <a:buNone/>
            </a:pPr>
            <a:r>
              <a:rPr lang="en-US" sz="2800" b="1" u="sng"/>
              <a:t>Mechanism of action</a:t>
            </a:r>
          </a:p>
          <a:p>
            <a:pPr>
              <a:buFont typeface="Wingdings" pitchFamily="2" charset="2"/>
              <a:buChar char="Ø"/>
            </a:pPr>
            <a:r>
              <a:rPr lang="en-US"/>
              <a:t>It block the conversion of testosterone to dihydrotestosterone, especially in prostate and hair follicles by inhibiting the enzyme 5α-reductase 2.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28600"/>
            <a:ext cx="8534400" cy="5897563"/>
          </a:xfrm>
        </p:spPr>
        <p:txBody>
          <a:bodyPr/>
          <a:lstStyle/>
          <a:p>
            <a:pPr>
              <a:buFont typeface="Arial" pitchFamily="34" charset="0"/>
              <a:buNone/>
              <a:defRPr/>
            </a:pPr>
            <a:r>
              <a:rPr lang="en-US" sz="2800" b="1" u="sng" dirty="0"/>
              <a:t>Uses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en-US" dirty="0"/>
              <a:t>It is used orally for:</a:t>
            </a:r>
          </a:p>
          <a:p>
            <a:pPr marL="514350" indent="-514350">
              <a:buFont typeface="Arial" pitchFamily="34" charset="0"/>
              <a:buAutoNum type="arabicPeriod"/>
              <a:defRPr/>
            </a:pPr>
            <a:r>
              <a:rPr lang="en-US" dirty="0"/>
              <a:t>Benign prostatic hyperplasia in elderly (main)</a:t>
            </a:r>
          </a:p>
          <a:p>
            <a:pPr marL="514350" indent="-514350">
              <a:buFont typeface="Arial" pitchFamily="34" charset="0"/>
              <a:buAutoNum type="arabicPeriod"/>
              <a:defRPr/>
            </a:pPr>
            <a:r>
              <a:rPr lang="en-US" dirty="0"/>
              <a:t>Relief of obstructive and </a:t>
            </a:r>
            <a:r>
              <a:rPr lang="en-US" dirty="0" err="1"/>
              <a:t>irritative</a:t>
            </a:r>
            <a:r>
              <a:rPr lang="en-US" dirty="0"/>
              <a:t> urinary bladder symptoms</a:t>
            </a:r>
          </a:p>
          <a:p>
            <a:pPr marL="514350" indent="-514350">
              <a:buFont typeface="Arial" pitchFamily="34" charset="0"/>
              <a:buAutoNum type="arabicPeriod"/>
              <a:defRPr/>
            </a:pPr>
            <a:r>
              <a:rPr lang="en-US" dirty="0"/>
              <a:t>Male pattern of baldness</a:t>
            </a:r>
          </a:p>
          <a:p>
            <a:pPr marL="514350" indent="-514350">
              <a:buFont typeface="Arial" pitchFamily="34" charset="0"/>
              <a:buAutoNum type="arabicPeriod"/>
              <a:defRPr/>
            </a:pPr>
            <a:r>
              <a:rPr lang="en-US" dirty="0" err="1"/>
              <a:t>Hirsutism</a:t>
            </a:r>
            <a:endParaRPr lang="en-US" dirty="0"/>
          </a:p>
          <a:p>
            <a:pPr marL="514350" indent="-514350">
              <a:buFont typeface="Arial" pitchFamily="34" charset="0"/>
              <a:buNone/>
              <a:defRPr/>
            </a:pPr>
            <a:r>
              <a:rPr lang="en-US" sz="2800" b="1" u="sng" dirty="0"/>
              <a:t>Side effects</a:t>
            </a:r>
            <a:r>
              <a:rPr lang="en-US" sz="2800" u="sng" dirty="0"/>
              <a:t>:</a:t>
            </a:r>
          </a:p>
          <a:p>
            <a:pPr marL="514350" indent="-514350">
              <a:buFont typeface="Arial" pitchFamily="34" charset="0"/>
              <a:buAutoNum type="arabicPeriod"/>
              <a:defRPr/>
            </a:pPr>
            <a:r>
              <a:rPr lang="en-US" dirty="0"/>
              <a:t>It decreases </a:t>
            </a:r>
            <a:r>
              <a:rPr lang="en-US" altLang="ja-JP" dirty="0"/>
              <a:t>libido </a:t>
            </a:r>
          </a:p>
          <a:p>
            <a:pPr marL="514350" indent="-514350">
              <a:buFont typeface="Arial" pitchFamily="34" charset="0"/>
              <a:buAutoNum type="arabicPeriod"/>
              <a:defRPr/>
            </a:pPr>
            <a:r>
              <a:rPr lang="en-US" altLang="ja-JP" dirty="0"/>
              <a:t>Impotence </a:t>
            </a:r>
            <a:endParaRPr lang="en-GB" dirty="0"/>
          </a:p>
          <a:p>
            <a:pPr>
              <a:buFont typeface="Arial" pitchFamily="34" charset="0"/>
              <a:buNone/>
              <a:defRPr/>
            </a:pPr>
            <a:endParaRPr lang="ar-JO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838200"/>
          </a:xfrm>
        </p:spPr>
        <p:txBody>
          <a:bodyPr/>
          <a:lstStyle/>
          <a:p>
            <a:r>
              <a:rPr lang="en-GB" b="1"/>
              <a:t>Introduction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>
          <a:xfrm>
            <a:off x="0" y="609600"/>
            <a:ext cx="9144000" cy="6248400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GB"/>
              <a:t>Androgens are a group of steroids having anabolic and/or masculinising effects in both males and females</a:t>
            </a:r>
          </a:p>
          <a:p>
            <a:pPr>
              <a:buFont typeface="Wingdings" pitchFamily="2" charset="2"/>
              <a:buChar char="Ø"/>
            </a:pPr>
            <a:r>
              <a:rPr lang="en-GB"/>
              <a:t>Most important androgen in humans is </a:t>
            </a:r>
            <a:r>
              <a:rPr lang="en-GB" i="1" u="sng"/>
              <a:t>Testosterone</a:t>
            </a:r>
          </a:p>
          <a:p>
            <a:pPr>
              <a:buFont typeface="Wingdings" pitchFamily="2" charset="2"/>
              <a:buChar char="Ø"/>
            </a:pPr>
            <a:r>
              <a:rPr lang="en-GB"/>
              <a:t>Testosterone is synthesized by Leydig cells in testes and, in smaller amounts, by thecal cells in the ovary of the female and by the adrenal gland in both sexes</a:t>
            </a:r>
          </a:p>
          <a:p>
            <a:pPr>
              <a:buFont typeface="Wingdings" pitchFamily="2" charset="2"/>
              <a:buChar char="Ø"/>
            </a:pPr>
            <a:r>
              <a:rPr lang="en-GB"/>
              <a:t>Other androgens secreted by testes are 5</a:t>
            </a:r>
            <a:r>
              <a:rPr lang="el-GR"/>
              <a:t>α-</a:t>
            </a:r>
            <a:r>
              <a:rPr lang="en-GB"/>
              <a:t>dihydrotestosterone (DHT), androstenedione, and dehydroepiandrosterone (DHEA) in small amounts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Content Placeholder 2"/>
          <p:cNvSpPr>
            <a:spLocks noGrp="1"/>
          </p:cNvSpPr>
          <p:nvPr>
            <p:ph idx="1"/>
          </p:nvPr>
        </p:nvSpPr>
        <p:spPr>
          <a:xfrm>
            <a:off x="76200" y="228600"/>
            <a:ext cx="5029200" cy="3505200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GB" sz="2800" dirty="0"/>
              <a:t>Testosterone secretion is controlled by gonadotropin-releasing hormone (GnRH) from the hypothalamus, which stimulates the anterior pituitary gland to secrete FSH and LH.</a:t>
            </a:r>
          </a:p>
          <a:p>
            <a:pPr>
              <a:buFont typeface="Arial" charset="0"/>
              <a:buNone/>
            </a:pPr>
            <a:endParaRPr lang="en-GB" sz="3600" dirty="0"/>
          </a:p>
        </p:txBody>
      </p:sp>
      <p:pic>
        <p:nvPicPr>
          <p:cNvPr id="4099" name="Picture 2" descr="C:\Users\youssif\AppData\Local\Temp\msohtmlclip1\01\clip_image00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99025" y="0"/>
            <a:ext cx="4244975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76200" y="4140200"/>
            <a:ext cx="9067800" cy="267811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Wingdings" pitchFamily="2" charset="2"/>
              <a:buChar char="Ø"/>
              <a:defRPr/>
            </a:pPr>
            <a:r>
              <a:rPr lang="en-GB" sz="2800" dirty="0">
                <a:latin typeface="+mn-lt"/>
                <a:cs typeface="Arial" pitchFamily="34" charset="0"/>
              </a:rPr>
              <a:t>Although testosterone itself is the active </a:t>
            </a:r>
            <a:r>
              <a:rPr lang="en-GB" sz="2800" dirty="0" err="1">
                <a:latin typeface="+mn-lt"/>
                <a:cs typeface="Arial" pitchFamily="34" charset="0"/>
              </a:rPr>
              <a:t>ligand</a:t>
            </a:r>
            <a:r>
              <a:rPr lang="en-GB" sz="2800" dirty="0">
                <a:latin typeface="+mn-lt"/>
                <a:cs typeface="Arial" pitchFamily="34" charset="0"/>
              </a:rPr>
              <a:t> in muscle and liver, it is metabolized to</a:t>
            </a:r>
          </a:p>
          <a:p>
            <a:pPr marL="514350" indent="-514350">
              <a:buFont typeface="Arial" charset="0"/>
              <a:buAutoNum type="arabicPeriod"/>
              <a:defRPr/>
            </a:pPr>
            <a:r>
              <a:rPr lang="en-GB" sz="2800" i="1" dirty="0" err="1">
                <a:latin typeface="+mn-lt"/>
                <a:cs typeface="Arial" pitchFamily="34" charset="0"/>
              </a:rPr>
              <a:t>Dihydrotestosterone</a:t>
            </a:r>
            <a:r>
              <a:rPr lang="en-GB" sz="2800" i="1" dirty="0">
                <a:latin typeface="+mn-lt"/>
                <a:cs typeface="Arial" pitchFamily="34" charset="0"/>
              </a:rPr>
              <a:t> </a:t>
            </a:r>
            <a:r>
              <a:rPr lang="en-GB" sz="2800" dirty="0">
                <a:latin typeface="+mn-lt"/>
                <a:cs typeface="Arial" pitchFamily="34" charset="0"/>
              </a:rPr>
              <a:t>(DHT) by </a:t>
            </a:r>
            <a:r>
              <a:rPr lang="en-US" sz="2800" dirty="0">
                <a:latin typeface="+mn-lt"/>
                <a:cs typeface="Arial" pitchFamily="34" charset="0"/>
              </a:rPr>
              <a:t>5-</a:t>
            </a:r>
            <a:r>
              <a:rPr lang="el-GR" sz="2800" dirty="0">
                <a:latin typeface="+mn-lt"/>
                <a:cs typeface="Arial" pitchFamily="34" charset="0"/>
              </a:rPr>
              <a:t>α</a:t>
            </a:r>
            <a:r>
              <a:rPr lang="en-US" sz="2800" dirty="0">
                <a:latin typeface="+mn-lt"/>
                <a:cs typeface="Arial" pitchFamily="34" charset="0"/>
              </a:rPr>
              <a:t>-</a:t>
            </a:r>
            <a:r>
              <a:rPr lang="en-US" sz="2800" dirty="0" err="1">
                <a:latin typeface="+mn-lt"/>
                <a:cs typeface="Arial" pitchFamily="34" charset="0"/>
              </a:rPr>
              <a:t>reductase</a:t>
            </a:r>
            <a:r>
              <a:rPr lang="en-US" sz="2800" dirty="0">
                <a:latin typeface="+mn-lt"/>
                <a:cs typeface="Arial" pitchFamily="34" charset="0"/>
              </a:rPr>
              <a:t> in tissues of prostate, skin, brain. </a:t>
            </a:r>
          </a:p>
          <a:p>
            <a:pPr marL="514350" indent="-514350">
              <a:buFont typeface="Arial" charset="0"/>
              <a:buAutoNum type="arabicPeriod"/>
              <a:defRPr/>
            </a:pPr>
            <a:r>
              <a:rPr lang="en-GB" sz="2800" i="1" dirty="0" err="1">
                <a:latin typeface="+mn-lt"/>
                <a:cs typeface="Arial" pitchFamily="34" charset="0"/>
              </a:rPr>
              <a:t>Estradiol</a:t>
            </a:r>
            <a:r>
              <a:rPr lang="en-GB" sz="2800" i="1" dirty="0">
                <a:latin typeface="+mn-lt"/>
                <a:cs typeface="Arial" pitchFamily="34" charset="0"/>
              </a:rPr>
              <a:t> </a:t>
            </a:r>
            <a:r>
              <a:rPr lang="en-GB" sz="2800" dirty="0">
                <a:latin typeface="+mn-lt"/>
                <a:cs typeface="Arial" pitchFamily="34" charset="0"/>
              </a:rPr>
              <a:t>by </a:t>
            </a:r>
            <a:r>
              <a:rPr lang="en-GB" sz="2800" dirty="0" err="1">
                <a:latin typeface="+mn-lt"/>
                <a:cs typeface="Arial" pitchFamily="34" charset="0"/>
              </a:rPr>
              <a:t>cytochrome</a:t>
            </a:r>
            <a:r>
              <a:rPr lang="en-GB" sz="2800" dirty="0">
                <a:latin typeface="+mn-lt"/>
                <a:cs typeface="Arial" pitchFamily="34" charset="0"/>
              </a:rPr>
              <a:t> P450 </a:t>
            </a:r>
            <a:r>
              <a:rPr lang="en-GB" sz="2800" dirty="0" err="1">
                <a:latin typeface="+mn-lt"/>
                <a:cs typeface="Arial" pitchFamily="34" charset="0"/>
              </a:rPr>
              <a:t>aromatase</a:t>
            </a:r>
            <a:r>
              <a:rPr lang="en-GB" sz="2800" dirty="0">
                <a:latin typeface="+mn-lt"/>
                <a:cs typeface="Arial" pitchFamily="34" charset="0"/>
              </a:rPr>
              <a:t> in brain, liver, and adipose tissue</a:t>
            </a:r>
            <a:endParaRPr lang="ar-JO" sz="2800" dirty="0">
              <a:latin typeface="+mn-lt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3"/>
          <p:cNvSpPr>
            <a:spLocks noGrp="1"/>
          </p:cNvSpPr>
          <p:nvPr>
            <p:ph type="title"/>
          </p:nvPr>
        </p:nvSpPr>
        <p:spPr>
          <a:xfrm>
            <a:off x="152400" y="0"/>
            <a:ext cx="8991600" cy="685800"/>
          </a:xfrm>
        </p:spPr>
        <p:txBody>
          <a:bodyPr/>
          <a:lstStyle/>
          <a:p>
            <a:r>
              <a:rPr lang="en-GB" b="1"/>
              <a:t>Physiologic Effects of androgens</a:t>
            </a:r>
            <a:endParaRPr lang="ar-JO"/>
          </a:p>
        </p:txBody>
      </p:sp>
      <p:pic>
        <p:nvPicPr>
          <p:cNvPr id="5123" name="Content Placeholder 5" descr="C:\Users\youssif\AppData\Local\Temp\msohtmlclip1\01\clip_image001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52400" y="914400"/>
            <a:ext cx="8642350" cy="5903913"/>
          </a:xfr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92163"/>
          </a:xfrm>
        </p:spPr>
        <p:txBody>
          <a:bodyPr/>
          <a:lstStyle/>
          <a:p>
            <a:r>
              <a:rPr lang="en-GB" b="1"/>
              <a:t>Physiologic Effects of androgens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5867400"/>
          </a:xfrm>
        </p:spPr>
        <p:txBody>
          <a:bodyPr/>
          <a:lstStyle/>
          <a:p>
            <a:pPr>
              <a:buFont typeface="Arial" pitchFamily="34" charset="0"/>
              <a:buNone/>
              <a:defRPr/>
            </a:pPr>
            <a:r>
              <a:rPr lang="en-US" dirty="0"/>
              <a:t>Androgens bind to a specific nuclear receptor in a target cell to elicit</a:t>
            </a:r>
            <a:r>
              <a:rPr lang="en-GB" dirty="0"/>
              <a:t>:</a:t>
            </a:r>
          </a:p>
          <a:p>
            <a:pPr marL="514350" indent="-514350">
              <a:buFont typeface="Arial" pitchFamily="34" charset="0"/>
              <a:buNone/>
              <a:defRPr/>
            </a:pPr>
            <a:r>
              <a:rPr lang="en-GB" sz="2800" b="1" dirty="0"/>
              <a:t>1. Normal maturation in the male</a:t>
            </a:r>
            <a:r>
              <a:rPr lang="en-GB" sz="2800" dirty="0"/>
              <a:t>:</a:t>
            </a:r>
            <a:r>
              <a:rPr lang="en-US" sz="2800" dirty="0"/>
              <a:t> Development of external genital organs and secondary sex characters (voice, skin, hair) at puberty in male</a:t>
            </a:r>
            <a:endParaRPr lang="en-GB" sz="2800" dirty="0"/>
          </a:p>
          <a:p>
            <a:pPr>
              <a:buFont typeface="Arial" pitchFamily="34" charset="0"/>
              <a:buNone/>
              <a:defRPr/>
            </a:pPr>
            <a:r>
              <a:rPr lang="en-GB" sz="2800" b="1" dirty="0"/>
              <a:t>2. Sperm production</a:t>
            </a:r>
            <a:r>
              <a:rPr lang="en-GB" sz="2800" dirty="0"/>
              <a:t>:</a:t>
            </a:r>
            <a:r>
              <a:rPr lang="en-US" sz="2800" dirty="0"/>
              <a:t> Testicular growth and stimulation of spermatogenesis. Also required for the activity and maturation of sperms</a:t>
            </a:r>
          </a:p>
          <a:p>
            <a:pPr>
              <a:buFont typeface="Arial" pitchFamily="34" charset="0"/>
              <a:buNone/>
              <a:defRPr/>
            </a:pPr>
            <a:r>
              <a:rPr lang="en-GB" sz="2800" b="1" dirty="0"/>
              <a:t>3.</a:t>
            </a:r>
            <a:r>
              <a:rPr lang="en-US" sz="2800" b="1" dirty="0"/>
              <a:t> Stimulation of anabolism </a:t>
            </a:r>
            <a:r>
              <a:rPr lang="en-GB" sz="2800" dirty="0"/>
              <a:t> </a:t>
            </a:r>
            <a:r>
              <a:rPr lang="en-US" sz="2800" dirty="0"/>
              <a:t>: leading at puberty to growth and muscle development (growth spurt ). </a:t>
            </a:r>
            <a:endParaRPr lang="en-GB" sz="2800" dirty="0"/>
          </a:p>
          <a:p>
            <a:pPr>
              <a:buFont typeface="Arial" pitchFamily="34" charset="0"/>
              <a:buNone/>
              <a:defRPr/>
            </a:pPr>
            <a:r>
              <a:rPr lang="en-GB" sz="2800" b="1" dirty="0"/>
              <a:t>4. Decreased bone </a:t>
            </a:r>
            <a:r>
              <a:rPr lang="en-GB" sz="2800" b="1" dirty="0" err="1"/>
              <a:t>resorption</a:t>
            </a:r>
            <a:r>
              <a:rPr lang="en-GB" sz="2800" dirty="0"/>
              <a:t>:</a:t>
            </a:r>
            <a:r>
              <a:rPr lang="en-US" sz="2800" dirty="0"/>
              <a:t> Bone maturation with fusion of epiphysis </a:t>
            </a:r>
            <a:r>
              <a:rPr lang="en-US" altLang="ja-JP" sz="2800" dirty="0"/>
              <a:t>→ stop linear growth .</a:t>
            </a:r>
          </a:p>
          <a:p>
            <a:pPr>
              <a:buFont typeface="Arial" pitchFamily="34" charset="0"/>
              <a:buNone/>
              <a:defRPr/>
            </a:pPr>
            <a:r>
              <a:rPr lang="en-US" sz="2800" b="1" dirty="0">
                <a:ea typeface="MS PGothic" pitchFamily="34" charset="-128"/>
              </a:rPr>
              <a:t>5. </a:t>
            </a:r>
            <a:r>
              <a:rPr lang="en-US" altLang="ja-JP" sz="2800" b="1" dirty="0"/>
              <a:t>CNS changes</a:t>
            </a:r>
            <a:r>
              <a:rPr lang="en-US" altLang="ja-JP" sz="2800" dirty="0"/>
              <a:t>: change in behavior and sex attitude.</a:t>
            </a:r>
            <a:endParaRPr lang="en-GB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304800" y="46038"/>
            <a:ext cx="8839200" cy="639762"/>
          </a:xfrm>
        </p:spPr>
        <p:txBody>
          <a:bodyPr/>
          <a:lstStyle/>
          <a:p>
            <a:r>
              <a:rPr lang="en-GB" b="1"/>
              <a:t>Therapeutic Androgen Preparations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0" y="762000"/>
            <a:ext cx="9144000" cy="6248400"/>
          </a:xfrm>
        </p:spPr>
        <p:txBody>
          <a:bodyPr/>
          <a:lstStyle/>
          <a:p>
            <a:pPr marL="609600" indent="-609600" eaLnBrk="1" hangingPunct="1">
              <a:buFont typeface="Arial" charset="0"/>
              <a:buNone/>
              <a:defRPr/>
            </a:pPr>
            <a:r>
              <a:rPr lang="en-US" altLang="ja-JP" b="1" dirty="0"/>
              <a:t> 1. </a:t>
            </a:r>
            <a:r>
              <a:rPr lang="en-US" altLang="ja-JP" b="1" u="sng" dirty="0"/>
              <a:t>Testosterone  preparations:</a:t>
            </a:r>
            <a:r>
              <a:rPr lang="en-US" altLang="ja-JP" u="sng" dirty="0"/>
              <a:t>    </a:t>
            </a:r>
          </a:p>
          <a:p>
            <a:pPr marL="609600" indent="-609600" eaLnBrk="1" hangingPunct="1">
              <a:buFont typeface="Wingdings" pitchFamily="2" charset="2"/>
              <a:buChar char="Ø"/>
              <a:defRPr/>
            </a:pPr>
            <a:r>
              <a:rPr lang="en-GB" dirty="0"/>
              <a:t>Testosterone is ineffective orally </a:t>
            </a:r>
            <a:r>
              <a:rPr lang="en-US" altLang="ja-JP" dirty="0"/>
              <a:t>since quickly destroyed by liver.</a:t>
            </a:r>
          </a:p>
          <a:p>
            <a:pPr marL="609600" indent="-609600" eaLnBrk="1" hangingPunct="1">
              <a:buFont typeface="Wingdings" pitchFamily="2" charset="2"/>
              <a:buChar char="Ø"/>
              <a:defRPr/>
            </a:pPr>
            <a:r>
              <a:rPr lang="en-GB" dirty="0"/>
              <a:t>Testosterone can be administered </a:t>
            </a:r>
          </a:p>
          <a:p>
            <a:pPr marL="609600" indent="-609600" eaLnBrk="1" hangingPunct="1">
              <a:buFont typeface="Arial" charset="0"/>
              <a:buNone/>
              <a:defRPr/>
            </a:pPr>
            <a:r>
              <a:rPr lang="en-GB" altLang="ja-JP" b="1" dirty="0"/>
              <a:t>   </a:t>
            </a:r>
            <a:r>
              <a:rPr lang="en-US" altLang="ja-JP" sz="2800" b="1" dirty="0"/>
              <a:t>A. </a:t>
            </a:r>
            <a:r>
              <a:rPr lang="en-GB" altLang="ja-JP" sz="2800" b="1" dirty="0" err="1"/>
              <a:t>P</a:t>
            </a:r>
            <a:r>
              <a:rPr lang="en-GB" sz="2800" b="1" dirty="0" err="1"/>
              <a:t>arenterally</a:t>
            </a:r>
            <a:r>
              <a:rPr lang="en-GB" sz="2800" b="1" dirty="0"/>
              <a:t> </a:t>
            </a:r>
            <a:r>
              <a:rPr lang="en-US" altLang="ja-JP" sz="2800" dirty="0"/>
              <a:t>: Aqueous inj. IM every 3 days.</a:t>
            </a:r>
          </a:p>
          <a:p>
            <a:pPr marL="609600" indent="-609600" eaLnBrk="1" hangingPunct="1">
              <a:buFont typeface="Arial" charset="0"/>
              <a:buNone/>
              <a:defRPr/>
            </a:pPr>
            <a:r>
              <a:rPr lang="en-US" altLang="ja-JP" sz="2800" dirty="0"/>
              <a:t>    </a:t>
            </a:r>
            <a:r>
              <a:rPr lang="en-US" altLang="ja-JP" sz="2800" b="1" dirty="0"/>
              <a:t>B. </a:t>
            </a:r>
            <a:r>
              <a:rPr lang="en-US" altLang="ja-JP" sz="2800" b="1" dirty="0" err="1"/>
              <a:t>Transdermal</a:t>
            </a:r>
            <a:r>
              <a:rPr lang="en-US" altLang="ja-JP" sz="2800" b="1" dirty="0"/>
              <a:t> patch </a:t>
            </a:r>
            <a:r>
              <a:rPr lang="en-US" altLang="ja-JP" sz="2800" dirty="0"/>
              <a:t>: slow release and long acting.</a:t>
            </a:r>
          </a:p>
          <a:p>
            <a:pPr marL="609600" indent="-609600" eaLnBrk="1" hangingPunct="1">
              <a:buFont typeface="Arial" charset="0"/>
              <a:buNone/>
              <a:defRPr/>
            </a:pPr>
            <a:r>
              <a:rPr lang="en-US" altLang="ja-JP" sz="2800" dirty="0"/>
              <a:t>    </a:t>
            </a:r>
            <a:r>
              <a:rPr lang="en-US" altLang="ja-JP" sz="2800" b="1" dirty="0"/>
              <a:t>C. </a:t>
            </a:r>
            <a:r>
              <a:rPr lang="en-GB" altLang="ja-JP" sz="2800" b="1" dirty="0"/>
              <a:t>T</a:t>
            </a:r>
            <a:r>
              <a:rPr lang="en-GB" sz="2800" b="1" dirty="0"/>
              <a:t>opical gel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US" altLang="ja-JP" b="1" dirty="0"/>
              <a:t>2. </a:t>
            </a:r>
            <a:r>
              <a:rPr lang="en-US" altLang="ja-JP" b="1" u="sng" dirty="0"/>
              <a:t>Testosterone esters:</a:t>
            </a: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en-US" altLang="ja-JP" dirty="0"/>
              <a:t>Testosterone esters (IM) slowly release hormone for absorption, thus longer acting.</a:t>
            </a:r>
          </a:p>
          <a:p>
            <a:pPr marL="609600" indent="-609600" eaLnBrk="1" hangingPunct="1">
              <a:buFont typeface="Arial" charset="0"/>
              <a:buNone/>
              <a:defRPr/>
            </a:pPr>
            <a:endParaRPr lang="en-US" altLang="ja-JP" b="1" dirty="0"/>
          </a:p>
          <a:p>
            <a:pPr marL="609600" indent="-609600" eaLnBrk="1" hangingPunct="1">
              <a:buFont typeface="Arial" charset="0"/>
              <a:buNone/>
              <a:defRPr/>
            </a:pPr>
            <a:r>
              <a:rPr lang="en-US" altLang="ja-JP" b="1" dirty="0"/>
              <a:t>  </a:t>
            </a:r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Content Placeholder 2"/>
          <p:cNvSpPr>
            <a:spLocks noGrp="1"/>
          </p:cNvSpPr>
          <p:nvPr>
            <p:ph idx="1"/>
          </p:nvPr>
        </p:nvSpPr>
        <p:spPr>
          <a:xfrm>
            <a:off x="76200" y="0"/>
            <a:ext cx="9067800" cy="6553200"/>
          </a:xfrm>
        </p:spPr>
        <p:txBody>
          <a:bodyPr/>
          <a:lstStyle/>
          <a:p>
            <a:pPr eaLnBrk="1" hangingPunct="1">
              <a:buFont typeface="Wingdings" pitchFamily="2" charset="2"/>
              <a:buChar char="Ø"/>
            </a:pPr>
            <a:r>
              <a:rPr lang="en-US" altLang="ja-JP"/>
              <a:t>Esterfication is done at 17-OH position:</a:t>
            </a:r>
          </a:p>
          <a:p>
            <a:pPr eaLnBrk="1" hangingPunct="1">
              <a:buFont typeface="Arial" charset="0"/>
              <a:buNone/>
            </a:pPr>
            <a:r>
              <a:rPr lang="en-US" altLang="ja-JP" sz="2800"/>
              <a:t>   </a:t>
            </a:r>
            <a:r>
              <a:rPr lang="en-US" altLang="ja-JP" sz="2800" b="1"/>
              <a:t>A. T. propionate </a:t>
            </a:r>
            <a:r>
              <a:rPr lang="en-US" altLang="ja-JP" sz="2800"/>
              <a:t>: every 1 week (~ 50 mg)</a:t>
            </a:r>
          </a:p>
          <a:p>
            <a:pPr eaLnBrk="1" hangingPunct="1">
              <a:buFont typeface="Arial" charset="0"/>
              <a:buNone/>
            </a:pPr>
            <a:r>
              <a:rPr lang="en-US" altLang="ja-JP" sz="2800"/>
              <a:t>   </a:t>
            </a:r>
            <a:r>
              <a:rPr lang="en-US" altLang="ja-JP" sz="2800" b="1"/>
              <a:t>B. T. enanthate </a:t>
            </a:r>
            <a:r>
              <a:rPr lang="en-US" altLang="ja-JP" sz="2800"/>
              <a:t>: every 2 – 4 weeks (~100 - 200 mg)</a:t>
            </a:r>
          </a:p>
          <a:p>
            <a:pPr eaLnBrk="1" hangingPunct="1">
              <a:buFont typeface="Arial" charset="0"/>
              <a:buNone/>
            </a:pPr>
            <a:r>
              <a:rPr lang="en-US" altLang="ja-JP" sz="2800" b="1"/>
              <a:t>   C. T. cypionate </a:t>
            </a:r>
            <a:r>
              <a:rPr lang="en-US" altLang="ja-JP" sz="2800"/>
              <a:t>: every 2 – 4 weeks </a:t>
            </a:r>
          </a:p>
          <a:p>
            <a:pPr eaLnBrk="1" hangingPunct="1">
              <a:buFont typeface="Arial" charset="0"/>
              <a:buNone/>
            </a:pPr>
            <a:endParaRPr lang="en-US" altLang="ja-JP" sz="2800"/>
          </a:p>
          <a:p>
            <a:pPr eaLnBrk="1" hangingPunct="1">
              <a:buFont typeface="Arial" charset="0"/>
              <a:buNone/>
            </a:pPr>
            <a:r>
              <a:rPr lang="en-US" b="1"/>
              <a:t>3. </a:t>
            </a:r>
            <a:r>
              <a:rPr lang="en-US" b="1" u="sng"/>
              <a:t>17α-alkyl T. derivatives </a:t>
            </a:r>
            <a:r>
              <a:rPr lang="en-US" u="sng"/>
              <a:t>: 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n-GB"/>
              <a:t>Alkylation of the </a:t>
            </a:r>
            <a:r>
              <a:rPr lang="en-US"/>
              <a:t>17α-</a:t>
            </a:r>
            <a:r>
              <a:rPr lang="en-GB"/>
              <a:t>position of testosterone allows oral administration of the hormone</a:t>
            </a:r>
            <a:endParaRPr lang="en-US" u="sng"/>
          </a:p>
          <a:p>
            <a:pPr eaLnBrk="1" hangingPunct="1">
              <a:buFont typeface="Wingdings" pitchFamily="2" charset="2"/>
              <a:buChar char="Ø"/>
            </a:pPr>
            <a:r>
              <a:rPr lang="en-US" b="1"/>
              <a:t>Long  acting since slowly metabolized in liver</a:t>
            </a:r>
            <a:r>
              <a:rPr lang="en-US"/>
              <a:t> and thus have more liver toxicity. Examples include Methyltestosterone (sublingual,  oral );   Fluoxymesterone (oral),</a:t>
            </a:r>
            <a:r>
              <a:rPr lang="en-GB"/>
              <a:t> Danazol (oral)</a:t>
            </a:r>
            <a:r>
              <a:rPr lang="en-US"/>
              <a:t>, and Stanozolol (oral)</a:t>
            </a:r>
          </a:p>
          <a:p>
            <a:pPr>
              <a:buFont typeface="Arial" charset="0"/>
              <a:buNone/>
            </a:pPr>
            <a:endParaRPr lang="en-GB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15963"/>
          </a:xfrm>
        </p:spPr>
        <p:txBody>
          <a:bodyPr/>
          <a:lstStyle/>
          <a:p>
            <a:br>
              <a:rPr lang="en-GB" b="1"/>
            </a:br>
            <a:r>
              <a:rPr lang="en-GB" b="1"/>
              <a:t>Therapeutic Uses of Androgens</a:t>
            </a:r>
            <a:br>
              <a:rPr lang="en-GB" b="1"/>
            </a:br>
            <a:endParaRPr lang="en-GB" b="1"/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76200" y="838200"/>
            <a:ext cx="8991600" cy="5867400"/>
          </a:xfrm>
        </p:spPr>
        <p:txBody>
          <a:bodyPr/>
          <a:lstStyle/>
          <a:p>
            <a:pPr marL="514350" indent="-514350">
              <a:buFont typeface="Arial" charset="0"/>
              <a:buNone/>
            </a:pPr>
            <a:r>
              <a:rPr lang="en-GB" b="1" dirty="0"/>
              <a:t>1. Androgenic effects: 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en-GB" sz="2800" u="sng" dirty="0"/>
              <a:t>Male hypogonadism </a:t>
            </a:r>
            <a:r>
              <a:rPr lang="en-GB" sz="2800" dirty="0"/>
              <a:t>can be caused by testicular dysfunction or due to failure of the hypothalamus or pituitary. 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en-US" sz="2800" dirty="0"/>
              <a:t>Treatment helps to restore secondary sex characters and psychological attitude but not fertility  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en-GB" sz="2800" dirty="0"/>
              <a:t>Treatment of cryptorchidism</a:t>
            </a:r>
          </a:p>
          <a:p>
            <a:pPr marL="514350" indent="-514350">
              <a:buFont typeface="Arial" charset="0"/>
              <a:buNone/>
            </a:pPr>
            <a:r>
              <a:rPr lang="en-GB" b="1" dirty="0"/>
              <a:t>2. Anabolic effects: 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en-GB" sz="2800" dirty="0"/>
              <a:t>Treatment of senile osteoporosis and chronic wasting associated with AIDS or cancer. 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en-GB" sz="2800" dirty="0"/>
              <a:t>Adjunct therapy in severe burns and to speed recovery from surgery or chronic debilitating diseases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Content Placeholder 2"/>
          <p:cNvSpPr>
            <a:spLocks noGrp="1"/>
          </p:cNvSpPr>
          <p:nvPr>
            <p:ph idx="1"/>
          </p:nvPr>
        </p:nvSpPr>
        <p:spPr>
          <a:xfrm>
            <a:off x="0" y="152400"/>
            <a:ext cx="9144000" cy="647700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en-GB" b="1"/>
              <a:t>3. Gynecologic Disorders:</a:t>
            </a:r>
          </a:p>
          <a:p>
            <a:pPr>
              <a:buFont typeface="Arial" charset="0"/>
              <a:buNone/>
            </a:pPr>
            <a:r>
              <a:rPr lang="en-GB" sz="2800"/>
              <a:t>   </a:t>
            </a:r>
            <a:r>
              <a:rPr lang="en-GB" sz="2800" b="1" u="sng"/>
              <a:t>Danazol</a:t>
            </a:r>
            <a:r>
              <a:rPr lang="en-GB" sz="2800"/>
              <a:t>, a mild androgen, is used in the treatment of endometriosis </a:t>
            </a:r>
          </a:p>
          <a:p>
            <a:pPr>
              <a:buFont typeface="Arial" charset="0"/>
              <a:buNone/>
            </a:pPr>
            <a:r>
              <a:rPr lang="en-GB" b="1"/>
              <a:t>4. Growth stimulators:</a:t>
            </a:r>
          </a:p>
          <a:p>
            <a:pPr>
              <a:buFont typeface="Wingdings" pitchFamily="2" charset="2"/>
              <a:buChar char="Ø"/>
            </a:pPr>
            <a:r>
              <a:rPr lang="en-GB" sz="2800"/>
              <a:t>In boys with delayed puberty, </a:t>
            </a:r>
            <a:r>
              <a:rPr lang="en-US" sz="2800"/>
              <a:t>they stimulate development of secondary sex characters.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n-US" sz="2800"/>
              <a:t>short term use of Testosterone or fluoxymesterone or methyltestosterone</a:t>
            </a:r>
          </a:p>
          <a:p>
            <a:pPr eaLnBrk="1" hangingPunct="1">
              <a:buFont typeface="Arial" charset="0"/>
              <a:buNone/>
            </a:pPr>
            <a:r>
              <a:rPr lang="en-US" b="1"/>
              <a:t>5. </a:t>
            </a:r>
            <a:r>
              <a:rPr lang="en-GB" b="1"/>
              <a:t>Anti-aging therapy in male:</a:t>
            </a:r>
            <a:endParaRPr lang="en-US" b="1"/>
          </a:p>
          <a:p>
            <a:pPr>
              <a:buFont typeface="Wingdings" pitchFamily="2" charset="2"/>
              <a:buChar char="Ø"/>
            </a:pPr>
            <a:r>
              <a:rPr lang="en-GB"/>
              <a:t>Androgen therapy show an increase in lean body mass and strength, and a decrease in bone turnover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 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 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A1E8E06EC6444FAFC969E2A8D1A55E" ma:contentTypeVersion="4" ma:contentTypeDescription="Create a new document." ma:contentTypeScope="" ma:versionID="f5dea1a68b0326f63c2e530132a118ad">
  <xsd:schema xmlns:xsd="http://www.w3.org/2001/XMLSchema" xmlns:xs="http://www.w3.org/2001/XMLSchema" xmlns:p="http://schemas.microsoft.com/office/2006/metadata/properties" xmlns:ns2="3ae45523-5a85-45e7-8008-accd3c84eec0" targetNamespace="http://schemas.microsoft.com/office/2006/metadata/properties" ma:root="true" ma:fieldsID="363deaca5050fa10968f66489b46302e" ns2:_="">
    <xsd:import namespace="3ae45523-5a85-45e7-8008-accd3c84eec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e45523-5a85-45e7-8008-accd3c84ee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BED27F9-352E-4043-8440-F624E817280E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3ae45523-5a85-45e7-8008-accd3c84eec0"/>
  </ds:schemaRefs>
</ds:datastoreItem>
</file>

<file path=customXml/itemProps2.xml><?xml version="1.0" encoding="utf-8"?>
<ds:datastoreItem xmlns:ds="http://schemas.openxmlformats.org/officeDocument/2006/customXml" ds:itemID="{077FD324-82BD-43DC-B6F5-47FE47E7355F}">
  <ds:schemaRefs>
    <ds:schemaRef ds:uri="http://schemas.microsoft.com/office/2006/metadata/properties"/>
    <ds:schemaRef ds:uri="http://www.w3.org/2000/xmlns/"/>
  </ds:schemaRefs>
</ds:datastoreItem>
</file>

<file path=customXml/itemProps3.xml><?xml version="1.0" encoding="utf-8"?>
<ds:datastoreItem xmlns:ds="http://schemas.openxmlformats.org/officeDocument/2006/customXml" ds:itemID="{EC1272F6-975A-42CA-8DEC-7E885376FD4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6920</TotalTime>
  <Words>1190</Words>
  <Application>Microsoft Office PowerPoint</Application>
  <PresentationFormat>On-screen Show (4:3)</PresentationFormat>
  <Paragraphs>128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 Androgens and anti-androgens</vt:lpstr>
      <vt:lpstr>Introduction</vt:lpstr>
      <vt:lpstr>PowerPoint Presentation</vt:lpstr>
      <vt:lpstr>Physiologic Effects of androgens</vt:lpstr>
      <vt:lpstr>Physiologic Effects of androgens</vt:lpstr>
      <vt:lpstr>Therapeutic Androgen Preparations</vt:lpstr>
      <vt:lpstr>PowerPoint Presentation</vt:lpstr>
      <vt:lpstr> Therapeutic Uses of Androgens </vt:lpstr>
      <vt:lpstr>PowerPoint Presentation</vt:lpstr>
      <vt:lpstr>Adverse effects of androgen therapy</vt:lpstr>
      <vt:lpstr>PowerPoint Presentation</vt:lpstr>
      <vt:lpstr>ANTI-ANDROGENS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Anti-neoplastic Drugs I</dc:title>
  <dc:creator>youssif</dc:creator>
  <cp:lastModifiedBy>Sanabil Hassanat</cp:lastModifiedBy>
  <cp:revision>42</cp:revision>
  <dcterms:created xsi:type="dcterms:W3CDTF">2006-08-16T00:00:00Z</dcterms:created>
  <dcterms:modified xsi:type="dcterms:W3CDTF">2022-05-11T03:20:50Z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0x01010081A1E8E06EC6444FAFC969E2A8D1A55E</vt:lpwstr>
  </property>
</Properties>
</file>