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89"/>
  </p:notesMasterIdLst>
  <p:sldIdLst>
    <p:sldId id="318" r:id="rId3"/>
    <p:sldId id="257" r:id="rId4"/>
    <p:sldId id="319" r:id="rId5"/>
    <p:sldId id="320" r:id="rId6"/>
    <p:sldId id="321" r:id="rId7"/>
    <p:sldId id="322" r:id="rId8"/>
    <p:sldId id="323" r:id="rId9"/>
    <p:sldId id="324" r:id="rId10"/>
    <p:sldId id="325" r:id="rId11"/>
    <p:sldId id="326" r:id="rId12"/>
    <p:sldId id="327" r:id="rId13"/>
    <p:sldId id="328" r:id="rId14"/>
    <p:sldId id="329" r:id="rId15"/>
    <p:sldId id="330" r:id="rId16"/>
    <p:sldId id="331" r:id="rId17"/>
    <p:sldId id="332" r:id="rId18"/>
    <p:sldId id="333" r:id="rId19"/>
    <p:sldId id="334" r:id="rId20"/>
    <p:sldId id="335" r:id="rId21"/>
    <p:sldId id="336" r:id="rId22"/>
    <p:sldId id="337" r:id="rId23"/>
    <p:sldId id="338" r:id="rId24"/>
    <p:sldId id="339" r:id="rId25"/>
    <p:sldId id="340" r:id="rId26"/>
    <p:sldId id="306" r:id="rId27"/>
    <p:sldId id="307" r:id="rId28"/>
    <p:sldId id="256" r:id="rId29"/>
    <p:sldId id="258" r:id="rId30"/>
    <p:sldId id="259" r:id="rId31"/>
    <p:sldId id="262" r:id="rId32"/>
    <p:sldId id="260" r:id="rId33"/>
    <p:sldId id="261" r:id="rId34"/>
    <p:sldId id="263" r:id="rId35"/>
    <p:sldId id="264" r:id="rId36"/>
    <p:sldId id="309" r:id="rId37"/>
    <p:sldId id="265" r:id="rId38"/>
    <p:sldId id="266" r:id="rId39"/>
    <p:sldId id="267" r:id="rId40"/>
    <p:sldId id="268" r:id="rId41"/>
    <p:sldId id="310" r:id="rId42"/>
    <p:sldId id="269" r:id="rId43"/>
    <p:sldId id="270" r:id="rId44"/>
    <p:sldId id="271" r:id="rId45"/>
    <p:sldId id="311" r:id="rId46"/>
    <p:sldId id="272" r:id="rId47"/>
    <p:sldId id="273" r:id="rId48"/>
    <p:sldId id="312" r:id="rId49"/>
    <p:sldId id="313" r:id="rId50"/>
    <p:sldId id="314" r:id="rId51"/>
    <p:sldId id="315" r:id="rId52"/>
    <p:sldId id="274" r:id="rId53"/>
    <p:sldId id="275" r:id="rId54"/>
    <p:sldId id="342" r:id="rId55"/>
    <p:sldId id="276" r:id="rId56"/>
    <p:sldId id="343" r:id="rId57"/>
    <p:sldId id="317" r:id="rId58"/>
    <p:sldId id="277" r:id="rId59"/>
    <p:sldId id="278" r:id="rId60"/>
    <p:sldId id="279" r:id="rId61"/>
    <p:sldId id="280" r:id="rId62"/>
    <p:sldId id="316" r:id="rId63"/>
    <p:sldId id="281" r:id="rId64"/>
    <p:sldId id="282" r:id="rId65"/>
    <p:sldId id="283" r:id="rId66"/>
    <p:sldId id="284" r:id="rId67"/>
    <p:sldId id="285" r:id="rId68"/>
    <p:sldId id="286" r:id="rId69"/>
    <p:sldId id="341" r:id="rId70"/>
    <p:sldId id="288" r:id="rId71"/>
    <p:sldId id="289" r:id="rId72"/>
    <p:sldId id="290" r:id="rId73"/>
    <p:sldId id="291" r:id="rId74"/>
    <p:sldId id="292" r:id="rId75"/>
    <p:sldId id="293" r:id="rId76"/>
    <p:sldId id="294" r:id="rId77"/>
    <p:sldId id="295" r:id="rId78"/>
    <p:sldId id="296" r:id="rId79"/>
    <p:sldId id="298" r:id="rId80"/>
    <p:sldId id="299" r:id="rId81"/>
    <p:sldId id="300" r:id="rId82"/>
    <p:sldId id="301" r:id="rId83"/>
    <p:sldId id="302" r:id="rId84"/>
    <p:sldId id="344" r:id="rId85"/>
    <p:sldId id="303" r:id="rId86"/>
    <p:sldId id="304" r:id="rId87"/>
    <p:sldId id="305" r:id="rId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5076" autoAdjust="0"/>
  </p:normalViewPr>
  <p:slideViewPr>
    <p:cSldViewPr>
      <p:cViewPr varScale="1">
        <p:scale>
          <a:sx n="104" d="100"/>
          <a:sy n="104" d="100"/>
        </p:scale>
        <p:origin x="420" y="4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notesMaster" Target="notesMasters/notesMaster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presProps" Target="pres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E5FF80-859B-4F7E-A70D-542A37E71028}" type="doc">
      <dgm:prSet loTypeId="urn:microsoft.com/office/officeart/2005/8/layout/matrix3" loCatId="matrix" qsTypeId="urn:microsoft.com/office/officeart/2005/8/quickstyle/3d2#1" qsCatId="3D" csTypeId="urn:microsoft.com/office/officeart/2005/8/colors/accent1_2" csCatId="accent1"/>
      <dgm:spPr/>
      <dgm:t>
        <a:bodyPr/>
        <a:lstStyle/>
        <a:p>
          <a:endParaRPr lang="en-GB"/>
        </a:p>
      </dgm:t>
    </dgm:pt>
    <dgm:pt modelId="{F40CD885-31F3-4B30-AF49-08E65C899853}">
      <dgm:prSet/>
      <dgm:spPr/>
      <dgm:t>
        <a:bodyPr/>
        <a:lstStyle/>
        <a:p>
          <a:pPr rtl="1"/>
          <a:r>
            <a:rPr lang="en-US">
              <a:solidFill>
                <a:schemeClr val="accent5">
                  <a:lumMod val="20000"/>
                  <a:lumOff val="80000"/>
                </a:schemeClr>
              </a:solidFill>
            </a:rPr>
            <a:t>Primary Vs secondary.</a:t>
          </a:r>
          <a:endParaRPr lang="en-GB">
            <a:solidFill>
              <a:schemeClr val="accent5">
                <a:lumMod val="20000"/>
                <a:lumOff val="80000"/>
              </a:schemeClr>
            </a:solidFill>
          </a:endParaRPr>
        </a:p>
      </dgm:t>
    </dgm:pt>
    <dgm:pt modelId="{8DCF8FF4-FFAE-4A70-97A8-528CF9E05E61}" type="parTrans" cxnId="{3D029F39-A7FE-4E75-9C01-BB289662F63F}">
      <dgm:prSet/>
      <dgm:spPr/>
      <dgm:t>
        <a:bodyPr/>
        <a:lstStyle/>
        <a:p>
          <a:endParaRPr lang="en-GB">
            <a:solidFill>
              <a:schemeClr val="accent5">
                <a:lumMod val="20000"/>
                <a:lumOff val="80000"/>
              </a:schemeClr>
            </a:solidFill>
          </a:endParaRPr>
        </a:p>
      </dgm:t>
    </dgm:pt>
    <dgm:pt modelId="{07B19223-D73F-45C6-8F06-B21D1B216E80}" type="sibTrans" cxnId="{3D029F39-A7FE-4E75-9C01-BB289662F63F}">
      <dgm:prSet/>
      <dgm:spPr/>
      <dgm:t>
        <a:bodyPr/>
        <a:lstStyle/>
        <a:p>
          <a:endParaRPr lang="en-GB">
            <a:solidFill>
              <a:schemeClr val="accent5">
                <a:lumMod val="20000"/>
                <a:lumOff val="80000"/>
              </a:schemeClr>
            </a:solidFill>
          </a:endParaRPr>
        </a:p>
      </dgm:t>
    </dgm:pt>
    <dgm:pt modelId="{534C18CE-0AB3-4988-96BB-833E9B164A99}">
      <dgm:prSet/>
      <dgm:spPr/>
      <dgm:t>
        <a:bodyPr/>
        <a:lstStyle/>
        <a:p>
          <a:pPr rtl="1"/>
          <a:r>
            <a:rPr lang="en-US">
              <a:solidFill>
                <a:schemeClr val="accent5">
                  <a:lumMod val="20000"/>
                  <a:lumOff val="80000"/>
                </a:schemeClr>
              </a:solidFill>
            </a:rPr>
            <a:t>Pediatric Vs adult.</a:t>
          </a:r>
          <a:endParaRPr lang="en-GB">
            <a:solidFill>
              <a:schemeClr val="accent5">
                <a:lumMod val="20000"/>
                <a:lumOff val="80000"/>
              </a:schemeClr>
            </a:solidFill>
          </a:endParaRPr>
        </a:p>
      </dgm:t>
    </dgm:pt>
    <dgm:pt modelId="{47DEC307-5C39-4A03-AF96-AC918E6152A0}" type="parTrans" cxnId="{0483E4F8-0DEF-4448-85F8-4C54F2F0E45E}">
      <dgm:prSet/>
      <dgm:spPr/>
      <dgm:t>
        <a:bodyPr/>
        <a:lstStyle/>
        <a:p>
          <a:endParaRPr lang="en-GB">
            <a:solidFill>
              <a:schemeClr val="accent5">
                <a:lumMod val="20000"/>
                <a:lumOff val="80000"/>
              </a:schemeClr>
            </a:solidFill>
          </a:endParaRPr>
        </a:p>
      </dgm:t>
    </dgm:pt>
    <dgm:pt modelId="{24BDEC4A-7EFC-43C6-B001-21E65CD86836}" type="sibTrans" cxnId="{0483E4F8-0DEF-4448-85F8-4C54F2F0E45E}">
      <dgm:prSet/>
      <dgm:spPr/>
      <dgm:t>
        <a:bodyPr/>
        <a:lstStyle/>
        <a:p>
          <a:endParaRPr lang="en-GB">
            <a:solidFill>
              <a:schemeClr val="accent5">
                <a:lumMod val="20000"/>
                <a:lumOff val="80000"/>
              </a:schemeClr>
            </a:solidFill>
          </a:endParaRPr>
        </a:p>
      </dgm:t>
    </dgm:pt>
    <dgm:pt modelId="{D592CC3B-46E8-4AA3-9D8F-3A3A7D74C082}">
      <dgm:prSet/>
      <dgm:spPr/>
      <dgm:t>
        <a:bodyPr/>
        <a:lstStyle/>
        <a:p>
          <a:pPr rtl="1"/>
          <a:r>
            <a:rPr lang="en-US">
              <a:solidFill>
                <a:schemeClr val="accent5">
                  <a:lumMod val="20000"/>
                  <a:lumOff val="80000"/>
                </a:schemeClr>
              </a:solidFill>
            </a:rPr>
            <a:t>Cells of origin. </a:t>
          </a:r>
          <a:endParaRPr lang="en-GB">
            <a:solidFill>
              <a:schemeClr val="accent5">
                <a:lumMod val="20000"/>
                <a:lumOff val="80000"/>
              </a:schemeClr>
            </a:solidFill>
          </a:endParaRPr>
        </a:p>
      </dgm:t>
    </dgm:pt>
    <dgm:pt modelId="{A2D02D3E-2EF9-4069-A42B-93EE012AD2F6}" type="parTrans" cxnId="{5634F0E5-83C6-46CF-BEE1-50EA4F3854B3}">
      <dgm:prSet/>
      <dgm:spPr/>
      <dgm:t>
        <a:bodyPr/>
        <a:lstStyle/>
        <a:p>
          <a:endParaRPr lang="en-GB">
            <a:solidFill>
              <a:schemeClr val="accent5">
                <a:lumMod val="20000"/>
                <a:lumOff val="80000"/>
              </a:schemeClr>
            </a:solidFill>
          </a:endParaRPr>
        </a:p>
      </dgm:t>
    </dgm:pt>
    <dgm:pt modelId="{A7FBC81C-AAE4-46CB-BBDB-EE712E6E2FDD}" type="sibTrans" cxnId="{5634F0E5-83C6-46CF-BEE1-50EA4F3854B3}">
      <dgm:prSet/>
      <dgm:spPr/>
      <dgm:t>
        <a:bodyPr/>
        <a:lstStyle/>
        <a:p>
          <a:endParaRPr lang="en-GB">
            <a:solidFill>
              <a:schemeClr val="accent5">
                <a:lumMod val="20000"/>
                <a:lumOff val="80000"/>
              </a:schemeClr>
            </a:solidFill>
          </a:endParaRPr>
        </a:p>
      </dgm:t>
    </dgm:pt>
    <dgm:pt modelId="{120BF267-465A-4B90-BC7B-EC36E599312B}">
      <dgm:prSet/>
      <dgm:spPr/>
      <dgm:t>
        <a:bodyPr/>
        <a:lstStyle/>
        <a:p>
          <a:pPr rtl="1"/>
          <a:r>
            <a:rPr lang="en-US">
              <a:solidFill>
                <a:schemeClr val="accent5">
                  <a:lumMod val="20000"/>
                  <a:lumOff val="80000"/>
                </a:schemeClr>
              </a:solidFill>
            </a:rPr>
            <a:t>Location in the CNS</a:t>
          </a:r>
          <a:endParaRPr lang="en-GB">
            <a:solidFill>
              <a:schemeClr val="accent5">
                <a:lumMod val="20000"/>
                <a:lumOff val="80000"/>
              </a:schemeClr>
            </a:solidFill>
          </a:endParaRPr>
        </a:p>
      </dgm:t>
    </dgm:pt>
    <dgm:pt modelId="{8B90AD8F-E0C9-48F4-A690-8404F1FD2795}" type="parTrans" cxnId="{81CE480F-71B4-4DD0-985F-120281190557}">
      <dgm:prSet/>
      <dgm:spPr/>
      <dgm:t>
        <a:bodyPr/>
        <a:lstStyle/>
        <a:p>
          <a:endParaRPr lang="en-GB">
            <a:solidFill>
              <a:schemeClr val="accent5">
                <a:lumMod val="20000"/>
                <a:lumOff val="80000"/>
              </a:schemeClr>
            </a:solidFill>
          </a:endParaRPr>
        </a:p>
      </dgm:t>
    </dgm:pt>
    <dgm:pt modelId="{5E571376-9409-4D24-BFEA-581A7C5EA3E6}" type="sibTrans" cxnId="{81CE480F-71B4-4DD0-985F-120281190557}">
      <dgm:prSet/>
      <dgm:spPr/>
      <dgm:t>
        <a:bodyPr/>
        <a:lstStyle/>
        <a:p>
          <a:endParaRPr lang="en-GB">
            <a:solidFill>
              <a:schemeClr val="accent5">
                <a:lumMod val="20000"/>
                <a:lumOff val="80000"/>
              </a:schemeClr>
            </a:solidFill>
          </a:endParaRPr>
        </a:p>
      </dgm:t>
    </dgm:pt>
    <dgm:pt modelId="{9B15A37E-990F-44B1-8CC3-5B8F57A4EDD3}" type="pres">
      <dgm:prSet presAssocID="{AFE5FF80-859B-4F7E-A70D-542A37E71028}" presName="matrix" presStyleCnt="0">
        <dgm:presLayoutVars>
          <dgm:chMax val="1"/>
          <dgm:dir/>
          <dgm:resizeHandles val="exact"/>
        </dgm:presLayoutVars>
      </dgm:prSet>
      <dgm:spPr/>
    </dgm:pt>
    <dgm:pt modelId="{2E0BF250-67A1-4A94-A3B8-E6702F9FF5CC}" type="pres">
      <dgm:prSet presAssocID="{AFE5FF80-859B-4F7E-A70D-542A37E71028}" presName="diamond" presStyleLbl="bgShp" presStyleIdx="0" presStyleCnt="1"/>
      <dgm:spPr/>
    </dgm:pt>
    <dgm:pt modelId="{AAFD2C38-518F-43E9-B36A-AFBFD0FE41F9}" type="pres">
      <dgm:prSet presAssocID="{AFE5FF80-859B-4F7E-A70D-542A37E71028}" presName="quad1" presStyleLbl="node1" presStyleIdx="0" presStyleCnt="4">
        <dgm:presLayoutVars>
          <dgm:chMax val="0"/>
          <dgm:chPref val="0"/>
          <dgm:bulletEnabled val="1"/>
        </dgm:presLayoutVars>
      </dgm:prSet>
      <dgm:spPr/>
    </dgm:pt>
    <dgm:pt modelId="{6C14583B-CFFF-43DF-802C-33CB0E87B3D1}" type="pres">
      <dgm:prSet presAssocID="{AFE5FF80-859B-4F7E-A70D-542A37E71028}" presName="quad2" presStyleLbl="node1" presStyleIdx="1" presStyleCnt="4">
        <dgm:presLayoutVars>
          <dgm:chMax val="0"/>
          <dgm:chPref val="0"/>
          <dgm:bulletEnabled val="1"/>
        </dgm:presLayoutVars>
      </dgm:prSet>
      <dgm:spPr/>
    </dgm:pt>
    <dgm:pt modelId="{6CE846A3-55E0-4A2D-814E-0EA485CDA90F}" type="pres">
      <dgm:prSet presAssocID="{AFE5FF80-859B-4F7E-A70D-542A37E71028}" presName="quad3" presStyleLbl="node1" presStyleIdx="2" presStyleCnt="4">
        <dgm:presLayoutVars>
          <dgm:chMax val="0"/>
          <dgm:chPref val="0"/>
          <dgm:bulletEnabled val="1"/>
        </dgm:presLayoutVars>
      </dgm:prSet>
      <dgm:spPr/>
    </dgm:pt>
    <dgm:pt modelId="{DD6BB349-3282-4CAD-82FB-BE9EE37E9104}" type="pres">
      <dgm:prSet presAssocID="{AFE5FF80-859B-4F7E-A70D-542A37E71028}" presName="quad4" presStyleLbl="node1" presStyleIdx="3" presStyleCnt="4">
        <dgm:presLayoutVars>
          <dgm:chMax val="0"/>
          <dgm:chPref val="0"/>
          <dgm:bulletEnabled val="1"/>
        </dgm:presLayoutVars>
      </dgm:prSet>
      <dgm:spPr/>
    </dgm:pt>
  </dgm:ptLst>
  <dgm:cxnLst>
    <dgm:cxn modelId="{81CE480F-71B4-4DD0-985F-120281190557}" srcId="{AFE5FF80-859B-4F7E-A70D-542A37E71028}" destId="{120BF267-465A-4B90-BC7B-EC36E599312B}" srcOrd="3" destOrd="0" parTransId="{8B90AD8F-E0C9-48F4-A690-8404F1FD2795}" sibTransId="{5E571376-9409-4D24-BFEA-581A7C5EA3E6}"/>
    <dgm:cxn modelId="{612B9123-1DCB-40C4-9E40-999A58BAD1B9}" type="presOf" srcId="{120BF267-465A-4B90-BC7B-EC36E599312B}" destId="{DD6BB349-3282-4CAD-82FB-BE9EE37E9104}" srcOrd="0" destOrd="0" presId="urn:microsoft.com/office/officeart/2005/8/layout/matrix3"/>
    <dgm:cxn modelId="{3D029F39-A7FE-4E75-9C01-BB289662F63F}" srcId="{AFE5FF80-859B-4F7E-A70D-542A37E71028}" destId="{F40CD885-31F3-4B30-AF49-08E65C899853}" srcOrd="0" destOrd="0" parTransId="{8DCF8FF4-FFAE-4A70-97A8-528CF9E05E61}" sibTransId="{07B19223-D73F-45C6-8F06-B21D1B216E80}"/>
    <dgm:cxn modelId="{381BDD6D-D4A6-4E77-A965-CC5EE7402F19}" type="presOf" srcId="{F40CD885-31F3-4B30-AF49-08E65C899853}" destId="{AAFD2C38-518F-43E9-B36A-AFBFD0FE41F9}" srcOrd="0" destOrd="0" presId="urn:microsoft.com/office/officeart/2005/8/layout/matrix3"/>
    <dgm:cxn modelId="{7A65FEA6-0B11-4689-8D16-0710C0F01CFA}" type="presOf" srcId="{AFE5FF80-859B-4F7E-A70D-542A37E71028}" destId="{9B15A37E-990F-44B1-8CC3-5B8F57A4EDD3}" srcOrd="0" destOrd="0" presId="urn:microsoft.com/office/officeart/2005/8/layout/matrix3"/>
    <dgm:cxn modelId="{121954A9-EE81-4DA0-98D1-0609915760B3}" type="presOf" srcId="{534C18CE-0AB3-4988-96BB-833E9B164A99}" destId="{6C14583B-CFFF-43DF-802C-33CB0E87B3D1}" srcOrd="0" destOrd="0" presId="urn:microsoft.com/office/officeart/2005/8/layout/matrix3"/>
    <dgm:cxn modelId="{540938D9-4A1D-4E7D-A690-C8FE34D82527}" type="presOf" srcId="{D592CC3B-46E8-4AA3-9D8F-3A3A7D74C082}" destId="{6CE846A3-55E0-4A2D-814E-0EA485CDA90F}" srcOrd="0" destOrd="0" presId="urn:microsoft.com/office/officeart/2005/8/layout/matrix3"/>
    <dgm:cxn modelId="{5634F0E5-83C6-46CF-BEE1-50EA4F3854B3}" srcId="{AFE5FF80-859B-4F7E-A70D-542A37E71028}" destId="{D592CC3B-46E8-4AA3-9D8F-3A3A7D74C082}" srcOrd="2" destOrd="0" parTransId="{A2D02D3E-2EF9-4069-A42B-93EE012AD2F6}" sibTransId="{A7FBC81C-AAE4-46CB-BBDB-EE712E6E2FDD}"/>
    <dgm:cxn modelId="{0483E4F8-0DEF-4448-85F8-4C54F2F0E45E}" srcId="{AFE5FF80-859B-4F7E-A70D-542A37E71028}" destId="{534C18CE-0AB3-4988-96BB-833E9B164A99}" srcOrd="1" destOrd="0" parTransId="{47DEC307-5C39-4A03-AF96-AC918E6152A0}" sibTransId="{24BDEC4A-7EFC-43C6-B001-21E65CD86836}"/>
    <dgm:cxn modelId="{1FF25BAD-1254-4830-BB74-FC5A6285A9DA}" type="presParOf" srcId="{9B15A37E-990F-44B1-8CC3-5B8F57A4EDD3}" destId="{2E0BF250-67A1-4A94-A3B8-E6702F9FF5CC}" srcOrd="0" destOrd="0" presId="urn:microsoft.com/office/officeart/2005/8/layout/matrix3"/>
    <dgm:cxn modelId="{F9218DF3-CE57-4176-B120-BBF9A22A55CE}" type="presParOf" srcId="{9B15A37E-990F-44B1-8CC3-5B8F57A4EDD3}" destId="{AAFD2C38-518F-43E9-B36A-AFBFD0FE41F9}" srcOrd="1" destOrd="0" presId="urn:microsoft.com/office/officeart/2005/8/layout/matrix3"/>
    <dgm:cxn modelId="{ACC0F730-BF1D-4AF5-A9CA-43440B089B3E}" type="presParOf" srcId="{9B15A37E-990F-44B1-8CC3-5B8F57A4EDD3}" destId="{6C14583B-CFFF-43DF-802C-33CB0E87B3D1}" srcOrd="2" destOrd="0" presId="urn:microsoft.com/office/officeart/2005/8/layout/matrix3"/>
    <dgm:cxn modelId="{20668A68-7F23-425A-A7D6-917E97DF3B18}" type="presParOf" srcId="{9B15A37E-990F-44B1-8CC3-5B8F57A4EDD3}" destId="{6CE846A3-55E0-4A2D-814E-0EA485CDA90F}" srcOrd="3" destOrd="0" presId="urn:microsoft.com/office/officeart/2005/8/layout/matrix3"/>
    <dgm:cxn modelId="{19AD8002-AB94-4C77-9F32-125C43BF2C10}" type="presParOf" srcId="{9B15A37E-990F-44B1-8CC3-5B8F57A4EDD3}" destId="{DD6BB349-3282-4CAD-82FB-BE9EE37E9104}"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0BF250-67A1-4A94-A3B8-E6702F9FF5CC}">
      <dsp:nvSpPr>
        <dsp:cNvPr id="0" name=""/>
        <dsp:cNvSpPr/>
      </dsp:nvSpPr>
      <dsp:spPr>
        <a:xfrm>
          <a:off x="1905000" y="0"/>
          <a:ext cx="4114800" cy="4114800"/>
        </a:xfrm>
        <a:prstGeom prst="diamond">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AAFD2C38-518F-43E9-B36A-AFBFD0FE41F9}">
      <dsp:nvSpPr>
        <dsp:cNvPr id="0" name=""/>
        <dsp:cNvSpPr/>
      </dsp:nvSpPr>
      <dsp:spPr>
        <a:xfrm>
          <a:off x="2295906" y="390906"/>
          <a:ext cx="1604772" cy="160477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1">
            <a:lnSpc>
              <a:spcPct val="90000"/>
            </a:lnSpc>
            <a:spcBef>
              <a:spcPct val="0"/>
            </a:spcBef>
            <a:spcAft>
              <a:spcPct val="35000"/>
            </a:spcAft>
            <a:buNone/>
          </a:pPr>
          <a:r>
            <a:rPr lang="en-US" sz="2100" kern="1200">
              <a:solidFill>
                <a:schemeClr val="accent5">
                  <a:lumMod val="20000"/>
                  <a:lumOff val="80000"/>
                </a:schemeClr>
              </a:solidFill>
            </a:rPr>
            <a:t>Primary Vs secondary.</a:t>
          </a:r>
          <a:endParaRPr lang="en-GB" sz="2100" kern="1200">
            <a:solidFill>
              <a:schemeClr val="accent5">
                <a:lumMod val="20000"/>
                <a:lumOff val="80000"/>
              </a:schemeClr>
            </a:solidFill>
          </a:endParaRPr>
        </a:p>
      </dsp:txBody>
      <dsp:txXfrm>
        <a:off x="2374245" y="469245"/>
        <a:ext cx="1448094" cy="1448094"/>
      </dsp:txXfrm>
    </dsp:sp>
    <dsp:sp modelId="{6C14583B-CFFF-43DF-802C-33CB0E87B3D1}">
      <dsp:nvSpPr>
        <dsp:cNvPr id="0" name=""/>
        <dsp:cNvSpPr/>
      </dsp:nvSpPr>
      <dsp:spPr>
        <a:xfrm>
          <a:off x="4024122" y="390906"/>
          <a:ext cx="1604772" cy="160477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1">
            <a:lnSpc>
              <a:spcPct val="90000"/>
            </a:lnSpc>
            <a:spcBef>
              <a:spcPct val="0"/>
            </a:spcBef>
            <a:spcAft>
              <a:spcPct val="35000"/>
            </a:spcAft>
            <a:buNone/>
          </a:pPr>
          <a:r>
            <a:rPr lang="en-US" sz="2100" kern="1200">
              <a:solidFill>
                <a:schemeClr val="accent5">
                  <a:lumMod val="20000"/>
                  <a:lumOff val="80000"/>
                </a:schemeClr>
              </a:solidFill>
            </a:rPr>
            <a:t>Pediatric Vs adult.</a:t>
          </a:r>
          <a:endParaRPr lang="en-GB" sz="2100" kern="1200">
            <a:solidFill>
              <a:schemeClr val="accent5">
                <a:lumMod val="20000"/>
                <a:lumOff val="80000"/>
              </a:schemeClr>
            </a:solidFill>
          </a:endParaRPr>
        </a:p>
      </dsp:txBody>
      <dsp:txXfrm>
        <a:off x="4102461" y="469245"/>
        <a:ext cx="1448094" cy="1448094"/>
      </dsp:txXfrm>
    </dsp:sp>
    <dsp:sp modelId="{6CE846A3-55E0-4A2D-814E-0EA485CDA90F}">
      <dsp:nvSpPr>
        <dsp:cNvPr id="0" name=""/>
        <dsp:cNvSpPr/>
      </dsp:nvSpPr>
      <dsp:spPr>
        <a:xfrm>
          <a:off x="2295906" y="2119122"/>
          <a:ext cx="1604772" cy="160477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1">
            <a:lnSpc>
              <a:spcPct val="90000"/>
            </a:lnSpc>
            <a:spcBef>
              <a:spcPct val="0"/>
            </a:spcBef>
            <a:spcAft>
              <a:spcPct val="35000"/>
            </a:spcAft>
            <a:buNone/>
          </a:pPr>
          <a:r>
            <a:rPr lang="en-US" sz="2100" kern="1200">
              <a:solidFill>
                <a:schemeClr val="accent5">
                  <a:lumMod val="20000"/>
                  <a:lumOff val="80000"/>
                </a:schemeClr>
              </a:solidFill>
            </a:rPr>
            <a:t>Cells of origin. </a:t>
          </a:r>
          <a:endParaRPr lang="en-GB" sz="2100" kern="1200">
            <a:solidFill>
              <a:schemeClr val="accent5">
                <a:lumMod val="20000"/>
                <a:lumOff val="80000"/>
              </a:schemeClr>
            </a:solidFill>
          </a:endParaRPr>
        </a:p>
      </dsp:txBody>
      <dsp:txXfrm>
        <a:off x="2374245" y="2197461"/>
        <a:ext cx="1448094" cy="1448094"/>
      </dsp:txXfrm>
    </dsp:sp>
    <dsp:sp modelId="{DD6BB349-3282-4CAD-82FB-BE9EE37E9104}">
      <dsp:nvSpPr>
        <dsp:cNvPr id="0" name=""/>
        <dsp:cNvSpPr/>
      </dsp:nvSpPr>
      <dsp:spPr>
        <a:xfrm>
          <a:off x="4024122" y="2119122"/>
          <a:ext cx="1604772" cy="160477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1">
            <a:lnSpc>
              <a:spcPct val="90000"/>
            </a:lnSpc>
            <a:spcBef>
              <a:spcPct val="0"/>
            </a:spcBef>
            <a:spcAft>
              <a:spcPct val="35000"/>
            </a:spcAft>
            <a:buNone/>
          </a:pPr>
          <a:r>
            <a:rPr lang="en-US" sz="2100" kern="1200">
              <a:solidFill>
                <a:schemeClr val="accent5">
                  <a:lumMod val="20000"/>
                  <a:lumOff val="80000"/>
                </a:schemeClr>
              </a:solidFill>
            </a:rPr>
            <a:t>Location in the CNS</a:t>
          </a:r>
          <a:endParaRPr lang="en-GB" sz="2100" kern="1200">
            <a:solidFill>
              <a:schemeClr val="accent5">
                <a:lumMod val="20000"/>
                <a:lumOff val="80000"/>
              </a:schemeClr>
            </a:solidFill>
          </a:endParaRPr>
        </a:p>
      </dsp:txBody>
      <dsp:txXfrm>
        <a:off x="4102461" y="2197461"/>
        <a:ext cx="1448094" cy="1448094"/>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9-13T10:38:29.830"/>
    </inkml:context>
    <inkml:brush xml:id="br0">
      <inkml:brushProperty name="width" value="0.05292" units="cm"/>
      <inkml:brushProperty name="height" value="0.05292" units="cm"/>
      <inkml:brushProperty name="color" value="#FF0000"/>
    </inkml:brush>
  </inkml:definitions>
  <inkml:trace contextRef="#ctx0" brushRef="#br0">20802 14301 2358 0,'-12'8'209'0,"-9"2"-167"0,-2 1-34 0,-28 13-8 0,6-3 0 0,24-11 0 0,-2 6 0 0,-4 0 0 16,-3 3 36-16,-3-6 4 0,-8-3 2 0,2 1 0 16,-6 2-30-16,4-2-12 0,-1-6 11 0,0 3-11 15,-2-3 14-15,-1 1-3 0,0-1-1 16,4 0 0-16,-7 1-2 0,0-4-8 15,4 1 12-15,2 2-4 0,3-5 1 0,-2 0 0 0,2 0 0 0,0 0 0 16,1-2 15-16,-1-1 2 0,0 0 1 0,-2 1 0 0,-4-4-27 16,3 1 0-16,7 0-12 0,-4-3 12 0,3 2 0 15,-3-4 8-15,-2-1 2 0,5-5 0 0,-3-2-10 0,1-3 0 16,-4 2 0-16,0-2 8 0,4 3-8 0,-1-4 12 16,0 1-12-16,6 0 12 0,1 0-12 15,2 0 0-15,0-3 0 0,0 0 0 16,1 0 0-16,2-2 0 0,0-3 0 0,3-3 0 15,3-5 0-15,-2 0 0 0,2-3 0 0,-3 6 0 0,-3-3 0 0,6 0 0 16,4 2 0-16,5 1 0 0,0 0 0 0,0-1 0 16,3 3 0-16,3-5 0 0,3-8 0 15,0 3 0-15,3 0 0 0,3 2 0 0,6 3 0 0,-3 0 0 16,0 0 0-16,3 0 0 0,-3 0-8 0,3 0 8 16,2 0 0-16,1-6 0 0,6 1 0 0,0 0-9 0,3 2 9 15,-3 0 0-15,3 1-10 0,-1 2 10 0,4 0-8 0,0 0 8 31,3 2-26-31,0-5 0 0,-1 1 0 0,4-6 0 16,3-6 2-16,6 7 0 0,2 4 0 0,4 5 0 16,3-2-3-16,-1 8 0 0,1-2 0 0,-1 4 0 0,4 1 8 0,3 2 2 0,2 0 0 0,7 3 0 15,2 2 5-15,4 3 0 0,-1 1 1 0,4 4 0 16,5 3-2-16,-3 3-1 0,1-1 0 0,-4 6 0 16,1 3-2-16,-1 0 0 15,7 5 0-15,-4 2 0 0,-3 3 0 0,-2 3 0 0,-4 3 0 0,-2-1 0 16,-4 1 0-16,1 5-1 0,-1 0 0 0,-5 5 0 15,0 2-3-15,-1 6 0 0,-5 6 0 0,-1-1 0 16,-5 3 0-16,0-3 0 0,-4 3 0 0,1-2 0 16,-3-4-6-1,0 6-2-15,-1 6 0 0,1 2 0 0,-3 7-4 0,-3-1 0 0,-4-6-1 16,-2 2 0-16,-3-2 13 0,-6 3 2 0,0-3 1 0,-3 5 0 0,-3 5 17 16,-1-5 0-16,-2 1-8 0,-3-6 8 0,0-3 0 0,-6 0 14 15,0-2-2-15,-3 5-1 0,1 2-1 0,-4-5 0 16,0-2 0-16,-3-8 0 0,0-1 10 0,-3-1 1 15,-3-7 1-15,-6 1 0 0,-8-3 50 0,2 0 11 16,0-2 1-16,0-3 1 0,-2-3-50 0,-1 5-11 16,-3 3-1-16,0-2-1 15,-5-6-54-15,-4-3-12 0,-9 4-1 0,4-7-1 0,2 1 46 0,-2-2 13 16,-7-1 1-16,0 0 0 0,1-2-14 0,-4-1 11 16,1-2-11-16,-4 0 10 0,-2 0-10 0,2 0 10 15,4-3-10-15,-1 3 10 0,1-3 2 0,-4-2 0 16,-5 2 0-16,5 1 0 0,1-1 12 0,2-2 4 15,4-1 0-15,-1-2 0 0,1 0 11 0,-4 0 2 16,-2 0 1-16,5-2 0 0,0-4 0 0,1 1 0 0,5-3 0 16,-2 0 0-16,-1-2-11 0,4-4-3 0,-4-2 0 0,0 1 0 15,4-4-9-15,-1-5-3 0,7-8 0 0,2 1 0 16,3-1-8-16,0 3-8 0,4-3 12 0,2 0-12 16,3 1 8-16,-2-1-8 0,2 0 0 0,3-2 0 15,9 2 0-15,0-5 0 0,0-5-15 0,6-1 5 16,7 1-10-16,-1 2-1 0,0 3-1 0,3-2 0 15,0-1-15-15,6 0-3 16,6-2-1-16,2-6 0 0,4-7-107 0,3-4-22 0,6 1-4 0</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9-13T10:39:53.667"/>
    </inkml:context>
    <inkml:brush xml:id="br0">
      <inkml:brushProperty name="width" value="0.05292" units="cm"/>
      <inkml:brushProperty name="height" value="0.05292" units="cm"/>
      <inkml:brushProperty name="color" value="#FF0000"/>
    </inkml:brush>
  </inkml:definitions>
  <inkml:trace contextRef="#ctx0" brushRef="#br0">14864 6795 1548 0,'6'-24'68'0,"0"13"15"0,-3-2-67 0,6 0-16 16,0-3 0-16,2-3 0 0,1 3 51 0,3 1 6 15,-3-1 2-15,0 0 0 16,6 0 1-16,-3 3 0 0,3-1 0 0,-3 4 0 16,-4-1-33-16,7 1-7 0,3-1 0 0,0 1-1 0,3-4-11 0,0 4-8 15,2-4 9-15,7 1-9 0,3 0 9 0,3 2-9 16,2-2 8-16,4 3-8 0,8-1 0 0,1 6 0 16,0-1 0-16,5 1 0 0,7 0 0 0,2 5 0 15,4 0 0-15,8 5 0 0,0 0 0 0,7 1 0 16,5 2 0-16,6 2 0 0,6 6 0 0,-3-3 0 0,-2 3 0 0,5 3 0 15,6 2-10-15,-3 0 10 0,-9 0 0 0,4 3-9 16,-4 0 9-16,0 0 0 0,-3 2 0 0,-2 1 0 16,-7 2-11-16,0 5-3 0,6 3-1 0,-8 3 0 15,-4-3 15-15,-2 3 0 0,5-3 0 0,-3 5 0 16,-5-2 0-16,-4 5 0 0,1 2 0 0,-4 6 0 16,1 5 8-16,-4 3-8 0,-2 3 9 0,-7-1-9 15,-2 3 0-15,-4 3 0 0,-2 8 0 0,-3 0 0 16,-1-3 9-16,1 5-9 15,-6-2 8-15,2 2-8 0,-5 6 8 0,-3 0-8 0,-4-6 0 0,-5 6 8 16,0 5-8-16,-3-1 0 0,-6-4 0 0,-3 2 0 16,-6 1 0-16,0 2 0 0,-6 5 0 0,-3-2 0 15,0-6-11-15,-9 5 11 0,3 9-8 0,-9-3 8 16,0-5 0-16,-12 4 0 0,-2 4 0 0,-7 0 0 16,0-6 0-16,-3-3 0 0,-2-2 8 0,-4 3-8 0,-5 5 0 0,-4-6 0 15,-5-4 0-15,-4 4-12 0,1 4 2 0,-4-6 0 16,-2-3 0-16,-7-2 0 0,-8-3-2 0,-3 0-1 15,-1 5 0-15,-2-8 0 0,0-2 5 0,-6-6 8 16,-7-4-13-16,1 4 5 0,-3 0 8 0,-3-4 0 16,-9-7 0-16,0-4 0 0,-6-6 8 0,6-5 4 15,3-8 1-15,-6-2 0 0,-6-6 16 0,0-3 3 16,12-10 1-16,-1-5 0 0,1-3-8 0,3-8-1 16,6-6-1-16,3-2 0 0,-6-5 2 0,6-5 1 15,5-3 0-15,4-3 0 0,-6-5 8 0,6-3 2 16,2 0 0-16,4-5 0 0,-3-8 17 0,0-3 4 15,2 1 1-15,4 2 0 0,-3-3-10 0,5 1-1 16,1-4-1-16,3-7 0 0,-4-5-16 0,7-1-3 16,0 6-1-16,5-3 0 0,4 0-6 0,2-8 0 0,-8-5-1 0,8-2 0 15,1-1-11-15,5-3-8 0,1-2 12 0,5-7-12 16,1-12 0-16,5 3 0 0,3 3 0 0,7-6 0 16,-1-7 0-16,3 7 0 0,3 3-12 0,4-2 12 15,2-11-10-15,6 8 10 0,3 2-10 0,3-2 10 16,6-6-9-16,6 6 9 0,3 5-8 0,0-2 8 15,6-9-9-15,9 6 9 0,6 0-10 0,3 0 10 16,3-3-14-16,5 3 3 0,7-1 1 0,0 4 0 16,2 2-6-16,4-3 0 0,3-2-1 0,2 3 0 15,-2 7 5-15,6-2 0 0,8-3 1 0,1 5 0 16,2 11 11-16,-2 0-10 0,2 6 10 0,3-4-10 0,7-2 10 16,-1 8 0-16,-2 3 10 0,5 5-10 0,1 5 0 0,5 2-10 15,6 1 0-15,0 3 0 16,1 2 10-16,5 3 0 0,0 5 0 0,1 5 0 15,2 3 0-15,0 8-15 0,3 0 3 0,0 7 0 16,-2 1 3-16,-1 8 1 0,3-3 0 0,0 6 0 16,0 2-4-16,1 2-1 0,-1 1 0 0,-3 2 0 0,6 3 13 0,0 0-9 15,1 0 9-15,-7 6-8 0,-3-1 8 0,3-2 0 16,1 5 0-16,2 0-8 0,-3 5-13 0,0-3-3 16,0 4 0-16,-2 1 0 15,-4 1-46-15,0 3-10 0,-5-1-1 0,2 9-1 16,-6 12-124-16,-2 4-25 0</inkml:trace>
  <inkml:trace contextRef="#ctx0" brushRef="#br0" timeOffset="1466.16">19355 8446 230 0,'0'0'10'0,"0"0"2"0,0 0-12 0,0 0 0 15,0 0 0-15,0 0 0 0,0 0 131 0,0 0 23 16,0 0 5-16,0 0-323 16,0 0-65-16</inkml:trace>
  <inkml:trace contextRef="#ctx0" brushRef="#br0" timeOffset="10491.77">19192 8662 910 0,'0'0'40'0,"0"0"9"0,0 0-39 0,0 0-10 0,0 0 0 0,6 0 0 15,0-2 27-15,3-1 3 0,-3 3 1 0,-1-5 0 16,1-6 19-16,-3 1 4 0,3 2 1 0,0 2 0 16,0 4-13-16,0-3-2 0,0-1-1 0,3 4 0 15,-3-1-11-15,0-2-3 0,0-6 0 16,3 3 0-16,3 3-7 0,-3 0-2 16,-3-3 0-16,0 0 0 0,6 0-7 0,-4-3-1 15,4-2-8-15,-3 5 12 0,3-3-12 0,0 1 9 0,0-1-9 0,3 3 8 16,-6 0-8-16,3-2 8 0,0-1-8 0,6 3 8 15,-1 0-8-15,-2 3 8 0,-6-3-8 0,3 3 8 16,0 0-8-16,3 2 12 0,-3-2-12 0,0-1 12 16,-3 1-12-16,3 2 8 0,-1-5-8 0,1 6 8 15,0-4-8-15,0 1 0 0,0 3 0 0,0-4 8 16,0 1-8-16,0 0 0 0,0-1 0 0,0 1 0 0,-3 0 0 16,-1 2 0-16,4 1 0 0,-3-1 0 0,0-2 0 15,-3 2 0-15,3-2 0 0,0 5 0 16,-3-3 8-16,-6 3-8 0,0 0 8 0,6 0-8 0,3-3 0 15,0 3 0-15,-9 0 8 0,0 0-8 0,0 0 0 16,0 0 0-16,0 0 0 0,9 0 0 0,-9 0 0 0,9 3 0 16,-9-3 0-16,0 0 0 0,0 0 0 0,0 0 8 15,9-3-8-15,-9 3 0 0,0 0 15 0,0 0-3 16,0 0 0-16,0 0 0 0,0 0 6 0,0 0 1 16,0 0 0-16,0 0 0 0,9 0-5 0,-9 0-1 15,0 0 0-15,0 0 0 16,0 0-13-16,0 0 8 0,0 0-8 0,0 0 0 0,-3-5 0 0,6 0 0 15,2-1 0-15,-5 6 0 0,-2-5 0 0,-1 3 0 16,0-1 9-16,0 0-9 0,-3-2 0 0,3 2 8 16,3-2-8-16,-3 2 0 0,-3 1 0 0,0-1 8 15,-3-2-8-15,0 2 0 0,3 0 0 0,-3 1 0 0,3-1 0 0,-3 1 0 16,-3-4 0-16,3 1 0 0,-3 0 0 0,3 2 0 16,1-2 0-16,-4-1 0 0,0 1 0 0,0-3 0 15,0 0 0-15,0 3 0 0,3 0 0 0,-3 2 0 16,3-2 0-16,-3 2 0 0,3 0 0 0,0 3 0 15,4-2 0-15,-4 2-11 0,9 0 11 0,-6 0-12 16,6 0 0-16,0 0-1 0,0 0 0 0,0 0 0 16,0 0-3-16,0 0-1 0,0 0 0 0,0 0 0 15,0 0-1-15,3 2 0 0,6-4 0 0,-1 2 0 16,1 0 18-16,0 0-10 0,3-3 10 0,0 1-8 16,0 2 8-16,3 0 0 0,-3 0 0 0,3 0 0 0,-3 0 0 15,3 0 8-15,-4 0-8 0,13 2 0 16,-6 3 0-16,-18-5 0 0,9 3 0 0,-3 5 0 15,6 0 19-15,-3 0-1 0,-3 0 0 0,0-3 0 0,3-2 2 16,-3 2 1-16,0-2 0 0,-6-3 0 0,6 5-3 0,2 3-1 16,1-3 0-16,-3-2 0 0,-6-3-6 0,0 0-2 15,9 8 0-15,0-3 0 0,-6 0-9 0,3 1 0 16,0 2 0-16,0-3 0 0,-6-5 8 0,3 8-8 16,-3-3 8-16,0 0-8 0,3 3 20 0,-3-2 0 15,-6-1-1-15,0-2 0 0,3 2-3 0,0 3-1 16,0-3 0-16,-3 3 0 0,-3 0-2 0,0 0 0 0,0 3 0 15,0-1 0-15,-2-2-1 0,2 3-1 0,-3-1 0 0,0 1 0 16,3-3-11-16,-3 2 12 0,0-2-12 0,0 3 12 16,3-1-12-16,0-2 0 0,-3 0 0 0,-2 3 8 15,2-1-8-15,0 1 0 0,-6 0 0 0,6-1 0 16,-3-2-19-16,3 0 4 0,0 0 1 0,0 0 0 31,3-3-28-31,0 1-6 0,6-1 0 0,3-5-1 0,0 0-111 0,0 0-21 16</inkml:trace>
  <inkml:trace contextRef="#ctx0" brushRef="#br0" timeOffset="11382.59">20999 7773 691 0,'0'0'61'0,"0"0"-49"0,0 0-12 15,0 0 198-15,0 0 37 0,0 0 7 0,0 0 2 16,0 0-193-16,0 0-39 16,-6 3-12-16,-3-3 8 0,3 3 5 0,-3-1 2 0,0-2 0 0,-3 3 0 15,0-3 9-15,0 3 1 0,0-1 1 0,-3 1 0 16,3 0 0-16,1-1 0 0,-7 1 0 0,0 2 0 15,-3-2-10-15,6 2-3 0,-3 0 0 0,3 3 0 0,-3-2-13 0,1-1 0 16,5 0 0-16,-3 3 0 0,3 0 0 0,0 0 0 16,0-3 8-16,3 1-8 0,0-1 9 15,6 3-1-15,-6-3 0 0,6-2 0 0,3-3 52 0,0 5 9 16,-6 3 3-16,6-8 0 16,0 0-111-16,6 5-21 0,0 3-5 0,-6-8-1 15,6 6 50-15,3-4 16 0,3 4-10 0,-3-4 10 0,0 1 0 0,3-1 0 16,0 1 0-16,0 0 0 0,0-3 0 0,-1 2 0 15,4 1 0-15,0 0 8 0,0 2 46 0,-3-2 10 16,0-1 1-16,0 1 1 0,3 2-53 0,-3 0-13 0,0 1 0 0,-1 2 0 16,1-3 0-16,-3 3 0 15,-3 0 0-15,3 0 0 0,0 2 0 0,-6 1-10 0,3-3 10 0,-3 5-8 32,-3-2-46-32,3-1-9 0,-3 4-1 0,-3 1-1 0,3-1 52 0,-3 2 13 15,-3-1 0-15,3 1 0 0,-6 3 52 0,0-1 14 0,0-2 2 16,-3-3 1-1,3 1-85-15,-5-1-16 0,-4 3-4 0,-3 0-1 0,6-3 59 0,-6 0 12 16,3 0 2-16,-5 1 1 0,2-4 2 0,-3 1 0 0,0-1 0 0,3-2 0 16,0 3-18-16,1-3-3 0,-1 0-1 0,3-3 0 15,3 0-7-15,0 1-2 0,3-4 0 0,0 1 0 16,0 0-8-16,3-3-16 0,3 0 4 0,6 0 1 16,0 0-37-16,0 0-7 15,0 0-1-15,0 0-1 0,0 0-42 0,-2-6-8 16,4-2-1-16,1 3-736 0</inkml:trace>
  <inkml:trace contextRef="#ctx0" brushRef="#br0" timeOffset="12179.73">21240 8263 288 0,'0'0'25'0,"0"0"-25"0,0 0 0 0,0 0 0 15,0 0 257-15,0 0 47 16,0 0 8-16,9 0 3 0,-1 0-254 0,1 0-50 16,-3 0-11-16,3-3 0 0,-3 1 31 0,0-4 7 0,0 4 2 0,-3-1 0 15,0 0-8-15,0-2-2 0,0 0 0 0,-3 5 0 16,3-5 15-16,-3-1 3 0,-3-2 1 0,3 0 0 15,0-5 0-15,-3 3 0 0,-3-1 0 0,0 0 0 16,-3 3-34-16,3-2-7 0,0 2-8 0,0 0 11 0,0 0-11 16,0 0 12-16,-2 3-12 0,-1 2 12 0,3-2-12 0,-3 0 10 15,0-1-10-15,-3 1 10 0,3 2-10 0,0 1 0 16,-3-1 0-16,0 3 0 0,0-3 0 16,0 6 0-16,1-3-10 0,2 5 10 0,-3-2-12 15,3 2 3-15,0 1 1 0,0-1 0 0,3 3 44 0,-3 0 10 16,3-3 2-16,0 3 0 0,3 3-48 0,0-3-10 15,3 7-2-15,-3-4 0 16,3 0-47-16,3-3-9 0,-6 2-3 16,3-2 0-16,6 0 55 0,0 0 16 0,0 0 0 0,0-3 0 0,3 0 0 0,0 3 0 0,0-2 0 15,3-1 0-15,-3 0 0 0,3-5 13 0,-1 0-3 0,4-2-1 16,0 2 54-16,0-3 10 0,0-2 3 0,3 2 0 31,3-2-103-31,-6-1-20 0,2-4-4 0,-2-1-1 0,-3 3 52 0,3-2 0 16,3-1 14-16,-3 1-3 0,-3-1-2 0,0 0 0 15,0 3 0-15,-4 1 0 0,4-1 7 0,-6 2 0 0,0-2 1 0,0 6 0 16,-6 2-7-16,0 0-2 0,0 0 0 0,0 0 0 16,0 0 13-16,0 0 3 0,0 0 0 0,0 0 0 15,0 0-8-15,0 0 0 0,0 0-1 0,0 0 0 16,-3 5-15-16,0 6 0 0,3-3 0 0,-3 2 0 16,-3 1 0-16,3 2 0 0,0 0 0 0,0-2 0 15,0 2 0-15,-3-2-10 0,4-4 10 0,-1 7-12 16,3-6 12-16,-3 0-8 0,-3 2 8 0,6-2-8 15,0-8-27-15,0 0-5 0,-6 5 0 0,6-5-1 0,0 0 41 16,0 0 0-16,0 0 0 0,0 0 0 16,0 0-128-16,0 0-26 0,0 0-6 0,0 0-634 15</inkml:trace>
  <inkml:trace contextRef="#ctx0" brushRef="#br0" timeOffset="13129.84">21555 8065 806 0,'0'0'36'0,"0"0"7"0,0 0-35 0,0 0-8 16,0 0 0-16,0 0 0 0,0 0 108 0,0 0 19 16,0 0 4-16,0 0 1 0,0 0-78 0,0 0-15 15,0 0-3-15,0 0-1 0,0 0-6 0,6 0-1 16,-6 0 0-16,0 0 0 0,9 0-12 0,-9 0-2 15,6 0-1-15,-6 0 0 0,0 0 3 0,0 0 0 16,0 0 0-16,0 0 0 0,0 0-1 0,6 5 0 0,0 0 0 0,-3 0 0 16,-3-5-3-16,3 11-1 0,0-3 0 0,0 5 0 15,0-5-11-15,-3 5 0 0,3 1 0 0,-3 1 8 16,3 1-8-16,0 0 0 0,-3-3 0 16,0 1 0-16,3-4 0 0,0 1 0 0,0-3 8 15,-3 2-8-15,3-2 16 0,0 0 2 16,0 0 0-16,0-3 0 0,-3-5-18 0,3 6 8 15,5-1-8-15,-8-5 0 0,0 0 28 0,3 5 0 0,6-2-1 0,-9-3 0 16,9 0-7-16,0 0-2 0,3 3 0 0,0-6 0 16,0 0-18-16,0 1 8 0,-3-6-8 0,3 2 0 15,-3 4 8-15,0-4-8 0,5-1 0 0,-2-1 0 16,-3 0 10-16,3 0-10 0,-3-3 8 0,0 1-8 16,0-9 9-16,0 6-9 0,0 2 10 0,-3-2-10 15,-3 2 13-15,0 1-3 0,3 2-1 0,0 3 0 16,0-1-1-16,-3-2 0 0,-3 3 0 0,0 0 0 15,0 5 0-15,0 0-8 0,0 0 12 0,0 0-4 0,0 0 0 16,0 0-8-16,0 0 12 0,0 0-4 16,0 0-8-16,-6 8 0 0,0 2 0 0,0-4-11 0,3 2-1 0,-3 5 0 15,3 3 0-15,0 0 0 0,0-3 2 0,3 0 0 16,-3 0 0-16,0 0 0 16,3 1 10-16,0-4 0 0,-3-2 0 0,3 3-8 15,0-3 8-15,3 0 0 0,-3-3 0 0,3 3 0 16,0 0 11-16,3-3-3 0,-6-5 0 0,0 0 0 0,0 0 0 0,9 3-8 15,-3-1 12-15,3-4-4 0,0-1 32 0,-1 0 5 16,1-2 2-16,-3 0 0 0,0 0-31 0,3-3-7 16,-3 0-1-16,0 2 0 0,3-2 2 0,-3-2 0 15,0-1 0-15,3 1 0 0,0 4-10 0,0-7 0 16,-3-3 0-16,0-2 0 0,3 5 0 0,0-3 0 0,-4 2 0 16,4 4 0-16,0-1-17 0,0-2-6 0,0 2-1 0,0-2 0 31,0-3-38-31,-3 3-8 0,3 0-2 0,-3 2-544 0,0-2-110 15</inkml:trace>
  <inkml:trace contextRef="#ctx0" brushRef="#br0" timeOffset="58545.55">6604 4794 1332 0,'21'-10'59'0,"-12"4"12"0,3-4-57 0,2-3-14 0,13-1 0 0,3 1 0 16,6 0-12-16,-1-6-6 0,1 1-1 0,0-3 0 16,-3-3 19-16,8 3 0 0,1-6 0 0,-3 9 0 15,-4-3 0-15,7 2 16 0,9 6-2 0,-4-6 0 16,1 3 15-16,-3 1 3 0,-4 1 1 0,4 1 0 16,8 5-1-16,-5-5-1 0,-9 2 0 0,5 1 0 15,13 2-12-15,-3 0-3 0,-10 3 0 16,1 2 0-16,2-5-16 0,4 8 0 0,0-3 8 0,-4 3-8 15,-5 0 0-15,9 3 0 0,2-3 8 0,1 8-8 16,-7-5 9-16,-2 2-1 0,3 3-8 0,-1 0 12 16,-2 2-1-16,-3 4-1 0,2-1 0 0,1 3 0 15,2-3-10-15,-2 5 8 0,0 4-8 0,-1 4 8 16,1 6-8-16,-3 7 0 0,-1-7 0 0,4 5 8 16,0 6-8-16,2-4 0 0,-2 1 0 0,0 5 8 0,-1 0-8 0,-2 10 0 15,-3 6 0-15,-1 0 0 0,1-3 0 0,-6-2 0 16,0 2 0-16,-4 6 0 0,1 2 0 0,-3 3 0 15,-3-3-12-15,-4 0 12 0,1-3-9 0,-3 9 9 16,0-3 0-16,0 2 0 0,-3-2-8 0,0 0 8 16,-3-3 0-16,-3-5 0 0,-4-3 0 0,1 3 0 15,-3 2 0-15,-3 1 0 0,0-1 0 0,-3 1 0 0,-6-9 8 16,1 9-8-16,-4 7 10 0,-3-2-10 16,-6 2 10-16,0 1-10 0,-3-6 9 0,-3 3-9 15,1-3 8-15,-7 0-8 0,3 0 17 0,-3-2-1 0,1-6-1 0,-1-5 0 16,-6 0 11-16,-2-6 2 15,-1 1 1-15,-3 0 0 0,-2-1 7 0,-1-2 2 0,3 0 0 0,-2-5 0 16,-1-3-10-16,-2-3-3 0,-4 1 0 0,-3-1 0 16,-2-2-2-16,2 0-1 0,7-3 0 0,-4-3 0 15,-2 3-9-15,-1 0-1 0,-3 1-1 0,7-1 0 16,2-3 0-16,-2-5 0 0,-7-2 0 0,10-3 0 16,8 2 2-16,-6-5 1 0,-5 1 0 0,5-6 0 15,3-3 1-15,-5 3 0 0,-10-3 0 0,1 3 0 16,-1-5-7-16,7-1-8 0,5-2 11 0,-6 3-11 15,-11 0 8-15,11-3-8 0,7-3 0 0,2 0 0 16,-2 1 9-16,5-1-9 0,-3-2 0 0,6-3 9 0,1-3 0 16,-1 1 0-16,-3-1 0 0,1-2 0 15,-1-3-9-15,0 0 0 0,1-8 0 0,-1 6 0 0,-3-3 0 0,4-1 0 16,-1-1 8-16,0 4-8 0,-2-2 13 0,-4-3-2 16,3 3-1-16,4-3 0 0,-7 0 1 0,9-2 0 15,-2-3 0-15,5 2 0 0,0-2 7 0,1-3 2 16,2-7 0-16,3-1 0 0,3 3-20 0,-5-3 0 15,5 1 0-15,3-1 0 0,0-2 0 0,0-3 0 16,4 0 0-16,-7-6 0 16,3-4-11-16,3-1 11 0,0 3-12 0,6-2 12 0,1 2-11 0,-1 0 11 15,0 3-10-15,3-3 10 0,0-5 0 0,3 5 0 16,-3 0 0-16,6 2 0 0,-3 1 0 0,3 0 0 16,0 2 0-16,6-5 0 0,-3-7-10 0,6 1 10 15,0 4-10-15,0-1 10 0,0 6-11 0,3-8 11 0,3 2-12 16,0-2 12-16,3-3-10 0,0 0 10 0,3 3-8 15,0 2 8-15,-3 1 0 0,5 2-10 16,-5 3 10-16,9-6 0 0,3-2-10 0,-3 2 10 0,3 9-8 0,2-6 8 16,4 3 0-16,-3-1 0 0,3 9 0 0,-1-8 11 31,4 2-33-31,-3-2-6 0,6-3-2 0,-4 3 0 0,1-1 13 0,6 6 2 16,11 3 1-16,-2 0 0 0,0-1 2 0,2 1 1 15,1 0 0-15,6-1 0 0,-4 1 0 0,7 2 0 16,5 1 0-16,-2 4 0 0,-7 1-3 0,4 5-1 0,5 0 0 0,1 0 0 31,-4 2-17-31,4 1-4 0,8 4-1 0,0-4 0 0,-5-3-111 0,5 5-23 16,1-2-4-16</inkml:trace>
  <inkml:trace contextRef="#ctx0" brushRef="#br0" timeOffset="88137.29">8262 2720 864 0,'18'5'76'0,"-18"-5"-60"0,-3 0-16 0,3 0 0 16,0 0 77-16,0 0 13 0,0 0 2 0,0 0 1 15,0 0-85-15,0 0-18 0,0 0-17 16,0 0 43-16,0 0 7 0,3-5 1 0,-3-3 0 16,-9 3 25-16,6-3 6 0,-3 2 1 0,6-1 0 15,-3 1-11-15,0-7-1 0,-6 2-1 0,3 3 0 16,3 1-15-16,-6-7-2 0,-9 1-1 0,3 0 0 0,3 0-8 0,-5-1-1 16,-10-1-1-16,3-1 0 0,-3-3-15 0,3 1 0 15,1-1 8-15,-4 3-8 0,-9-2 0 0,3-9 0 16,7 1 8-16,-7 2-8 0,-6-2 0 0,3-1 0 15,4 6 8-15,-1-3-8 0,-3 8 0 0,-3-8 0 16,1 9 0-16,2-9 0 0,6 3 0 0,-8 2 0 16,-4-2 0-16,0-6 0 0,4 9 0 0,-7-1 0 15,-12-2 0-15,1 3 0 16,5-4 0-16,-2-1 0 0,-4-4 0 0,0 1 0 16,-5 5 9-16,-1 2-1 0,-2 6 0 0,0-6 0 0,5 6-8 0,-3 5-9 15,1-5 9-15,-1 8-13 0,1-3 25 0,2 2 4 16,-5 1 2-16,2 5 0 0,1 0-18 0,2 0 8 15,1-5-8-15,-1 5 0 0,-2 5 11 0,-4 0-11 16,4 1 10-16,-1 2-10 0,7 0 0 0,-4 2 0 0,-2-2 0 0,-1 5 0 16,4 6 0-16,-1 2 0 0,-2-2 0 0,2 2 0 15,4 3 0-15,-1-3 0 0,0-3 0 0,4 9 0 16,-10-9 0-16,4 9 0 0,2-1 0 0,4 1 0 16,-4-1 0-16,4 0 0 0,2-2 0 0,-3 3 0 15,1 7 0-15,2 1 0 0,4-4 0 0,2 1 0 16,3 0 0-16,4 0 0 0,2-6 0 0,0-5 0 15,3 3 9-15,4-3-9 0,-1 0 8 0,0-2-8 16,6-1 0-16,-3-4 0 0,1-1 0 0,8-5 0 16,-3 2 0-16,3 4 0 0,6-7 0 0,-3-1 0 15,3 2 0-15,6-8 0 0,6 0 8 0,-8 5-8 16,2-5 0-16,6 0 8 0,0 0-8 0,0 0 0 16,0 0 0-16,0 0-9 0,0 0 0 0,0-5 0 15,6-3 9-15,-3 2-8 0,0-7 8 0,5 0-8 16,1 0 8-16,3 0-8 0,3-1 8 0,-9-4-8 15,9-3-6-15,-6-6-1 0,12 3 0 0,-6-2 0 16,3-8-12-16,2-4-2 0,1 12-1 0,3-8 0 16,-6 2 2-16,9 5 1 0,-9-4 0 0,2 4 0 0,1-5 13 0,0 6 2 15,0 0 1-15,-6-6 0 0,6 5 11 0,-1 1-8 16,-2-1 8-16,3 1-8 0,6-6 8 0,-9 6 0 16,0 2 0-16,-1 3 0 0,1 8 11 0,0-9 4 15,-3 9 1-15,0 0 0 0,-3-3-24 0,-3 3-5 16,6 5-1-16,0-5 0 0,-4-1 14 0,1 6 0 0,3-5 0 15,-3 8 0-15,-6-3 0 0,6-3 0 0,-3 4 0 16,3 1 0-16,-3-2 0 0,-3 3 0 0,3 5 0 0,-9 0 0 16,3-8 0-16,-3 8 0 0,0 0 0 0,0 0 0 15,0 0-12-15,0 0-7 0,0 0-1 0,-3 8 0 16,-3 0 4-16,-3 3 0 0,3-9 0 0,-3 9 0 16,-6 2 16-16,3 0 0 15,0-5-8-15,0 5 8 0,-6 6 0 0,1-6 0 16,-4 6-8-16,0 2 8 0,6 3 0 0,-12 2 0 0,-3-5 0 0,1 3 0 15,-1 3 0-15,0-1 0 0,-3 0 0 0,-2-4 0 16,2 1 0-16,3-1 0 0,3 1 0 0,-2-1 0 16,-1-1 0-16,3 3-8 0,6-6 8 0,0 3 0 15,7-2 0-15,5 2 0 0,-3-3 0 0,9-2 0 16,3 3 0-16,3-1 0 0,9 1 0 0,-3-3 0 16,11 2 12-16,-5-7 0 0,3 2 0 0,6 0 0 15,3 1-12-15,5-7 9 0,-2 7-9 0,12-6 8 0,3-3-8 0,5 3-11 16,1 2 3-16,2-2-623 15</inkml:trace>
  <inkml:trace contextRef="#ctx0" brushRef="#br0" timeOffset="106763.16">11453 9440 691 0,'0'0'61'0,"0"0"-49"15,0 0-12-15,0 14 0 16,0 1 81-16,-3 1 14 0,0 0 2 0,0 0 1 0,0-3-62 0,0 3-13 16,-6-3-3-16,3 3 0 0,-3-2 6 0,0-1 1 15,-3 0 0-15,3 0 0 0,-9 0-3 0,3 1-1 16,-2-4 0-16,2 1 0 0,-27 13 7 16,21-14-16-16,0 3 0 0,1-2 1 0,-4 2 0 0,-3 0 0 0,0 1 0 15,3-1-4-15,-5 3-1 0,-1-3 0 0,-3 0 0 16,0 3 0-16,-5 0 0 0,-4 3 0 0,0 2 0 15,-2 0 13-15,2 0 2 0,-3 0 1 0,4 0 0 16,-4-2-15-16,0-3-3 0,-5 0-8 0,2 0 12 16,-2-1 4-16,-1-1 1 0,0-1 0 0,1-3 0 15,-1 1 2-15,1 2 0 0,-4-2 0 0,-3-1 0 16,4 1-7-16,-4-3 0 0,1 3-1 0,-4-1 0 16,1-5-1-16,-1 6 0 0,1-3 0 15,-7 0 0-15,-5-3-10 0,2 3 10 0,1-5-10 0,-1 2 10 16,4 0-10-16,-7-2 0 0,-5 0 0 0,6 2 8 15,-1-2-8-15,4-1 8 0,-1 1-8 0,-2 2 8 16,-4-5 1-16,4 3 0 0,-1-3 0 0,4 0 0 16,-3 0 4-16,-4 2 1 0,1-2 0 0,5 0 0 15,1-2 0-15,-1 2 0 0,-2 0 0 0,2 0 0 0,7 0 8 0,-7-3 2 16,-8 3 0-16,3 0 0 0,5 0-24 0,1-3 0 16,-4 1 0-16,-2-1 0 0,-1 1 9 0,4-1-9 15,3-2 12-15,-1 2-12 0,-5 0 16 0,2-2-3 16,1-3-1-16,2 5 0 0,4-2 0 0,-1 0-1 15,1 0 0-15,2-1 0 0,-2 1 11 0,2 0 2 16,-2-1 1-16,-1 4 0 0,1-4-25 0,5 1 0 16,1 3 8-16,-1-4-8 0,4 1 0 0,-4 0-16 15,4-1 4-15,2 1 1 0,4 0 11 0,-1-1 0 0,-3 1 0 16,10-3 0-16,2 3 0 0,-3 0 0 0,4-3-12 0,-4 0 4 31,6 3-24-31,1-1-4 0,5-2 0 0,3 3-1 16,-3-3-40-16,4 3-8 0,5 2-2 0,-3-2-743 0</inkml:trace>
  <inkml:trace contextRef="#ctx0" brushRef="#br0" timeOffset="108372.86">8015 9353 633 0,'-9'5'56'0,"6"-2"-44"0,3-3-12 0,0 0 0 15,3 5 224-15,-3-5 44 0,0 0 8 0,0 0 1 16,9 8-226-16,-6 0-51 0,-9-3 0 0,3 1 0 16,3-6 0-16,-3 8 0 0,-6 2-9 15,0-2 9-15,3 0 0 0,-3 3 9 16,3-3-1-16,-18 18 0 0,-14 6-8 0,29-22 0 0,3-2 0 0,-9 6 0 15,-9 1 16-15,3 1 0 0,0 3 1 0,-2-1 0 16,-4-2-17-16,-3 3 0 0,-6 2 0 0,7-3-9 16,5 4 9-16,-3-1 0 0,-12 3 0 0,6-1 0 15,7-1 0-15,-7 1 0 0,-3 1 0 0,-2 0 0 16,-1 2 0-16,3 1 0 0,0 2 0 0,-5-2 0 0,-4-1 0 0,0 0 0 16,10-2 0-16,-7 0 0 0,-3 0 0 0,4-3 8 15,-1-5-8-15,0 2 0 0,-5 1 0 0,2 2 8 16,0-5-8-16,-2 0 0 0,-1 0 0 0,7 0 0 15,-4-3 0-15,0 3 8 0,-2 0-8 0,2-3 0 16,3-3 0-16,-2 4 0 0,-1-4 0 0,3 3 0 16,-2 3 8-16,2 0-8 0,9-3 0 0,-2-2 0 15,-4 0-10-15,6-3 10 0,3-3 0 0,-2 0 0 0,-4 0 0 16,0 3 0-16,0-2 0 0,4-1 0 0,-1-2 0 0,0 2 0 16,3 0 0-16,1-2 0 0,5 2 0 15,-3-5 0-15,3 3 0 0,3-1 0 0,1-4 0 0,-1 2 0 16,3-3 0-16,0 3 0 0,0-3 0 15,3 3 0-15,3-2 10 0,0-1-1 16,-2-2 0-16,2 2 0 0,0 1-9 0,3 2 12 16,-3-6-12-16,3 4 12 0,-3-1-12 0,0 0 0 0,3-2 0 0,0 2 8 15,0-2-8-15,1 0 0 0,2 2 0 0,0-2 0 16,0 2 0-16,0 1-9 0,6 2 9 0,-3-3-13 16,-9 0 13-16,9 1-12 0,-3-6 12 0,3 2-12 15,-3 1 12-15,0 2-9 0,3 9 9 0,-3-4-8 16,3-7 8-16,0 5 0 0,-3 5 0 0,3-2 0 15,-3 0 0-15,0-1 12 0,3 1-4 0,-3 0 0 16,3-3 7-16,0 0 1 0,-3 0 1 0,6 0 0 16,-3 0-7-16,-2-6-2 0,5 1 0 0,0-3 0 15,-6 5-8-15,6 3 0 0,0 0 0 0,0 0 0 0,-3-5 0 16,0 0 13-16,0 2-3 0,3 3-1 16,0 0-9-16,0 0 12 0,0 0-12 0,0 0 12 15,0 0-12-15,0 0 12 0,0 0-12 0,0-5 12 16,0 5-12-16,0 0 12 0,0 0-12 0,0-3 12 15,-3-2 0-15,3 5 0 0,3-5 0 0,-3 2 0 0,3 0-12 0,0-2 8 16,0 0-8-16,3 0 8 0,-4-1 5 0,1 4 1 16,-3-4 0-16,3 1 0 0,3 0-14 0,-3-3-16 15,0 3 3-15,0 2 1 0,3-5 12 0,0 3 13 16,-3-1-2-16,3-2-1 0,0 0-10 0,-6 1-9 16,3-1 9-16,3 0-13 0,0 0 13 0,3-3 0 0,-3 3 0 0,3-2 0 15,3-1 0-15,-9 0 0 0,3 4 0 0,6-4 0 16,-4-2 0-16,1 2 0 0,3-2 0 0,-6 0 0 15,3 2-11-15,0 1 11 0,-3-4-12 0,0 4 12 16,3-1 0-16,-3 1 0 0,-6 2 0 0,6 0 0 16,-3 0 0-16,3 2-8 0,3 1 8 0,-6-3 0 15,0 0 0-15,3 3 0 0,-3 2-8 0,3-2 8 16,0 2 0-16,-6 3-10 0,2-2 10 0,4-1-8 16,0 3 8-16,0-3 0 0,-6 3-9 0,0 0 9 15,6-2-9-15,-6 2 9 0,0 0-12 16,0 0 12-16,0 0-14 0,0 0 4 0,0 0 1 0,0 0 0 15,0 0-3-15,0 0 0 0,0 0 0 0,0 0 0 16,0 0 12-16,0 0-13 0,0 0 5 0,-6 5 8 16,-3-5-14-16,0 3 5 0,7 2 1 0,-10-2 0 15,6 2 8-15,6-5 0 0,-6 3 0 0,0 2 0 16,0 3 0-16,-3 0 0 0,-3-3 0 0,3 3 0 0,0-3 0 16,-3 3-10-16,3-2 10 0,-6-1-10 0,3 3 10 15,4 0 0-15,-10 0-9 0,3 2 9 0,0 1-17 16,0-3 1-16,0 5 0 0,0-2 0 0,3-1 16 15,0 1 0-15,1-1-8 0,2 1 8 0,-3-1 0 0,3-2 0 16,-3 6 0-16,3-6 0 16,3 2 0-16,0-2 0 0,0 0 0 0,0 3-10 0,3-3 10 0,0-1 0 15,-3 1 0-15,3-2 0 16,-3 2 0-16,6 0 8 0,0-8-8 0,0 8 0 0,0-8 0 0,0 7 0 16,0 4 0-16,3-3-8 0,0 0 8 0,0 3 11 15,0 2-3-15,3 0 0 0,0 0 12 0,0-2 3 16,0-1 0-16,3 1 0 0,0-3-15 0,3 2-8 15,-3-2 10-15,0 0-10 0,9 3 19 0,-7-3-3 16,4 0 0-16,0 0 0 0,3 2-1 0,3-4-1 16,0 2 0-16,3 2 0 0,-10-2 3 0,7 0 1 0,6 0 0 0,0 3 0 15,-3-4-9-15,-4 1-1 0,1 0-8 0,3-2 12 16,-3 2-12-16,3 0 0 0,-6-1 0 0,-1 1 0 16,-2 3-10-16,-3 0-8 0,3-1-2 0,-6 3 0 15,0-2-112 1,0 2-24-16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1AAC86-082D-4438-BF0E-75A01E420930}" type="datetimeFigureOut">
              <a:rPr lang="en-US" smtClean="0"/>
              <a:pPr/>
              <a:t>9/13/2020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EB8CFB-54D8-4276-9363-88A6AC892BAE}" type="slidenum">
              <a:rPr lang="en-US" smtClean="0"/>
              <a:pPr/>
              <a:t>‹#›</a:t>
            </a:fld>
            <a:endParaRPr lang="en-US"/>
          </a:p>
        </p:txBody>
      </p:sp>
    </p:spTree>
    <p:extLst>
      <p:ext uri="{BB962C8B-B14F-4D97-AF65-F5344CB8AC3E}">
        <p14:creationId xmlns:p14="http://schemas.microsoft.com/office/powerpoint/2010/main" val="3960943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عنصر نائب لصورة الشريحة 1">
            <a:extLst>
              <a:ext uri="{FF2B5EF4-FFF2-40B4-BE49-F238E27FC236}">
                <a16:creationId xmlns:a16="http://schemas.microsoft.com/office/drawing/2014/main" id="{3C2728E4-90DE-4A1A-9B4A-8A138AAF8C6F}"/>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عنصر نائب للملاحظات 2">
            <a:extLst>
              <a:ext uri="{FF2B5EF4-FFF2-40B4-BE49-F238E27FC236}">
                <a16:creationId xmlns:a16="http://schemas.microsoft.com/office/drawing/2014/main" id="{AA795A7C-067A-406C-B618-0EFC4869D2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b="1" u="sng">
                <a:cs typeface="Arial" panose="020B0604020202020204" pitchFamily="34" charset="0"/>
              </a:rPr>
              <a:t>Acuistic neuroma is actually a shwannoma consider NF type 2 espicially if bilateral</a:t>
            </a:r>
            <a:r>
              <a:rPr lang="en-US" altLang="en-US">
                <a:cs typeface="Arial" panose="020B0604020202020204" pitchFamily="34" charset="0"/>
              </a:rPr>
              <a:t>   </a:t>
            </a:r>
          </a:p>
          <a:p>
            <a:pPr algn="l" rtl="0"/>
            <a:endParaRPr lang="en-US" altLang="en-US">
              <a:cs typeface="Arial" panose="020B0604020202020204" pitchFamily="34" charset="0"/>
            </a:endParaRPr>
          </a:p>
          <a:p>
            <a:pPr algn="l" rtl="0"/>
            <a:r>
              <a:rPr lang="en-US" altLang="en-US">
                <a:cs typeface="Arial" panose="020B0604020202020204" pitchFamily="34" charset="0"/>
              </a:rPr>
              <a:t>Do genetic </a:t>
            </a:r>
          </a:p>
          <a:p>
            <a:endParaRPr lang="ar-JO" altLang="en-US"/>
          </a:p>
        </p:txBody>
      </p:sp>
      <p:sp>
        <p:nvSpPr>
          <p:cNvPr id="4" name="عنصر نائب لرقم الشريحة 3">
            <a:extLst>
              <a:ext uri="{FF2B5EF4-FFF2-40B4-BE49-F238E27FC236}">
                <a16:creationId xmlns:a16="http://schemas.microsoft.com/office/drawing/2014/main" id="{5AC99E33-1A5C-44EA-BB94-3E769E3AF5AC}"/>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fld id="{470A84FF-DFBB-4882-A9C1-C40D385D3ECF}"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8183BA3A-7AF2-49B5-8C1D-47DAA5CD1DD1}"/>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Rectangle 3">
            <a:extLst>
              <a:ext uri="{FF2B5EF4-FFF2-40B4-BE49-F238E27FC236}">
                <a16:creationId xmlns:a16="http://schemas.microsoft.com/office/drawing/2014/main" id="{247D70EB-D394-4BAA-814A-AD073C18294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a:cs typeface="Arial" panose="020B0604020202020204" pitchFamily="34" charset="0"/>
              </a:rPr>
              <a:t>Try to know them somehow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E066F3BF-A83E-4A43-BDF0-87E754F756DE}"/>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Rectangle 3">
            <a:extLst>
              <a:ext uri="{FF2B5EF4-FFF2-40B4-BE49-F238E27FC236}">
                <a16:creationId xmlns:a16="http://schemas.microsoft.com/office/drawing/2014/main" id="{31F7EFC2-31FC-497A-9871-0945B9F612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a:cs typeface="Arial" panose="020B0604020202020204" pitchFamily="34" charset="0"/>
              </a:rPr>
              <a:t>Headache that is wore in th morning , with coughing or straining ,associated with vomiting , relived after vomiting probably due to hyperventilation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a:t>
            </a:r>
            <a:r>
              <a:rPr lang="en-US" baseline="0" dirty="0"/>
              <a:t> grade </a:t>
            </a:r>
            <a:endParaRPr lang="en-US" dirty="0"/>
          </a:p>
        </p:txBody>
      </p:sp>
      <p:sp>
        <p:nvSpPr>
          <p:cNvPr id="4" name="Slide Number Placeholder 3"/>
          <p:cNvSpPr>
            <a:spLocks noGrp="1"/>
          </p:cNvSpPr>
          <p:nvPr>
            <p:ph type="sldNum" sz="quarter" idx="10"/>
          </p:nvPr>
        </p:nvSpPr>
        <p:spPr/>
        <p:txBody>
          <a:bodyPr/>
          <a:lstStyle/>
          <a:p>
            <a:fld id="{DEEB8CFB-54D8-4276-9363-88A6AC892BAE}" type="slidenum">
              <a:rPr lang="en-US" smtClean="0"/>
              <a:pPr/>
              <a:t>28</a:t>
            </a:fld>
            <a:endParaRPr lang="en-US"/>
          </a:p>
        </p:txBody>
      </p:sp>
    </p:spTree>
    <p:extLst>
      <p:ext uri="{BB962C8B-B14F-4D97-AF65-F5344CB8AC3E}">
        <p14:creationId xmlns:p14="http://schemas.microsoft.com/office/powerpoint/2010/main" val="608534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cs typeface="Arial" charset="0"/>
              </a:rPr>
              <a:t>Stereotactic radiosurgery (SRS) is a form of radiation therapy that focuses high-power energy on a small area of the body. Despite its name, radiosurgery is a treatment, not a surgical procedure. Incisions (cuts) are not made on your body.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4" name="Picture 23" descr="\\Penfold\Clients2\CUSTOM_SERVICES\2004 Updates\April\static templates\Medical\PPP_SMEDI_TLE_Patient_Records.jpg">
            <a:extLst>
              <a:ext uri="{FF2B5EF4-FFF2-40B4-BE49-F238E27FC236}">
                <a16:creationId xmlns:a16="http://schemas.microsoft.com/office/drawing/2014/main" id="{EC0D8762-48CB-4D94-AD8B-645C2A66E4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363573" y="2134429"/>
            <a:ext cx="5422904" cy="880739"/>
          </a:xfrm>
        </p:spPr>
        <p:txBody>
          <a:bodyPr/>
          <a:lstStyle>
            <a:lvl1pPr algn="ctr">
              <a:defRPr/>
            </a:lvl1pPr>
          </a:lstStyle>
          <a:p>
            <a:r>
              <a:rPr lang="en-US"/>
              <a:t>Click to edit Master title style</a:t>
            </a:r>
          </a:p>
        </p:txBody>
      </p:sp>
      <p:sp>
        <p:nvSpPr>
          <p:cNvPr id="4099" name="Rectangle 3"/>
          <p:cNvSpPr>
            <a:spLocks noGrp="1" noChangeArrowheads="1"/>
          </p:cNvSpPr>
          <p:nvPr>
            <p:ph type="subTitle" idx="1"/>
          </p:nvPr>
        </p:nvSpPr>
        <p:spPr>
          <a:xfrm>
            <a:off x="3500862" y="3236070"/>
            <a:ext cx="5212681" cy="520698"/>
          </a:xfrm>
        </p:spPr>
        <p:txBody>
          <a:bodyPr/>
          <a:lstStyle>
            <a:lvl1pPr marL="0" indent="0" algn="ctr">
              <a:buFontTx/>
              <a:buNone/>
              <a:defRPr>
                <a:solidFill>
                  <a:srgbClr val="FFFFFF"/>
                </a:solidFill>
              </a:defRPr>
            </a:lvl1pPr>
          </a:lstStyle>
          <a:p>
            <a:r>
              <a:rPr lang="en-US"/>
              <a:t>Click to edit Master subtitle style</a:t>
            </a:r>
          </a:p>
        </p:txBody>
      </p:sp>
      <p:sp>
        <p:nvSpPr>
          <p:cNvPr id="5" name="Date Placeholder 4">
            <a:extLst>
              <a:ext uri="{FF2B5EF4-FFF2-40B4-BE49-F238E27FC236}">
                <a16:creationId xmlns:a16="http://schemas.microsoft.com/office/drawing/2014/main" id="{CD4168AE-A67B-44A7-9296-192CDCA23820}"/>
              </a:ext>
            </a:extLst>
          </p:cNvPr>
          <p:cNvSpPr>
            <a:spLocks noGrp="1" noChangeArrowheads="1"/>
          </p:cNvSpPr>
          <p:nvPr>
            <p:ph type="dt" sz="half" idx="10"/>
          </p:nvPr>
        </p:nvSpPr>
        <p:spPr>
          <a:xfrm>
            <a:off x="685800" y="6678613"/>
            <a:ext cx="1905000" cy="165100"/>
          </a:xfrm>
        </p:spPr>
        <p:txBody>
          <a:bodyPr/>
          <a:lstStyle>
            <a:lvl1pPr>
              <a:defRPr sz="1100">
                <a:solidFill>
                  <a:srgbClr val="4D4D4D"/>
                </a:solidFill>
              </a:defRPr>
            </a:lvl1pPr>
          </a:lstStyle>
          <a:p>
            <a:pPr>
              <a:defRPr/>
            </a:pPr>
            <a:fld id="{7C02CA7E-E864-473D-BF87-58E13A45AA73}" type="datetimeFigureOut">
              <a:rPr lang="ar-JO"/>
              <a:pPr>
                <a:defRPr/>
              </a:pPr>
              <a:t>26/01/1442</a:t>
            </a:fld>
            <a:endParaRPr lang="ar-JO"/>
          </a:p>
        </p:txBody>
      </p:sp>
      <p:sp>
        <p:nvSpPr>
          <p:cNvPr id="6" name="Footer Placeholder 5">
            <a:extLst>
              <a:ext uri="{FF2B5EF4-FFF2-40B4-BE49-F238E27FC236}">
                <a16:creationId xmlns:a16="http://schemas.microsoft.com/office/drawing/2014/main" id="{89CD37B6-8F1F-4CB0-923B-0416D20B471B}"/>
              </a:ext>
            </a:extLst>
          </p:cNvPr>
          <p:cNvSpPr>
            <a:spLocks noGrp="1" noChangeArrowheads="1"/>
          </p:cNvSpPr>
          <p:nvPr>
            <p:ph type="ftr" sz="quarter" idx="11"/>
          </p:nvPr>
        </p:nvSpPr>
        <p:spPr>
          <a:xfrm>
            <a:off x="3124200" y="6678613"/>
            <a:ext cx="2895600" cy="165100"/>
          </a:xfrm>
        </p:spPr>
        <p:txBody>
          <a:bodyPr/>
          <a:lstStyle>
            <a:lvl1pPr>
              <a:defRPr sz="1100">
                <a:solidFill>
                  <a:srgbClr val="4D4D4D"/>
                </a:solidFill>
              </a:defRPr>
            </a:lvl1pPr>
          </a:lstStyle>
          <a:p>
            <a:pPr>
              <a:defRPr/>
            </a:pPr>
            <a:endParaRPr lang="ar-JO"/>
          </a:p>
        </p:txBody>
      </p:sp>
      <p:sp>
        <p:nvSpPr>
          <p:cNvPr id="7" name="Slide Number Placeholder 6">
            <a:extLst>
              <a:ext uri="{FF2B5EF4-FFF2-40B4-BE49-F238E27FC236}">
                <a16:creationId xmlns:a16="http://schemas.microsoft.com/office/drawing/2014/main" id="{0919AE95-2066-4EEA-BE73-5421A6429256}"/>
              </a:ext>
            </a:extLst>
          </p:cNvPr>
          <p:cNvSpPr>
            <a:spLocks noGrp="1" noChangeArrowheads="1"/>
          </p:cNvSpPr>
          <p:nvPr>
            <p:ph type="sldNum" sz="quarter" idx="12"/>
          </p:nvPr>
        </p:nvSpPr>
        <p:spPr>
          <a:xfrm>
            <a:off x="6553200" y="6678613"/>
            <a:ext cx="1905000" cy="165100"/>
          </a:xfrm>
        </p:spPr>
        <p:txBody>
          <a:bodyPr/>
          <a:lstStyle>
            <a:lvl1pPr>
              <a:defRPr sz="1100">
                <a:solidFill>
                  <a:srgbClr val="4D4D4D"/>
                </a:solidFill>
              </a:defRPr>
            </a:lvl1pPr>
          </a:lstStyle>
          <a:p>
            <a:fld id="{0A10444A-9755-49F2-AF3C-34F8F95B0248}" type="slidenum">
              <a:rPr lang="ar-JO" altLang="en-US"/>
              <a:pPr/>
              <a:t>‹#›</a:t>
            </a:fld>
            <a:endParaRPr lang="ar-JO" altLang="en-US"/>
          </a:p>
        </p:txBody>
      </p:sp>
    </p:spTree>
    <p:extLst>
      <p:ext uri="{BB962C8B-B14F-4D97-AF65-F5344CB8AC3E}">
        <p14:creationId xmlns:p14="http://schemas.microsoft.com/office/powerpoint/2010/main" val="2913348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DD78B7D-C18C-4A34-BD91-83544D33C795}"/>
              </a:ext>
            </a:extLst>
          </p:cNvPr>
          <p:cNvSpPr>
            <a:spLocks noGrp="1" noChangeArrowheads="1"/>
          </p:cNvSpPr>
          <p:nvPr>
            <p:ph type="dt" sz="half" idx="10"/>
          </p:nvPr>
        </p:nvSpPr>
        <p:spPr>
          <a:ln/>
        </p:spPr>
        <p:txBody>
          <a:bodyPr/>
          <a:lstStyle>
            <a:lvl1pPr>
              <a:defRPr/>
            </a:lvl1pPr>
          </a:lstStyle>
          <a:p>
            <a:pPr>
              <a:defRPr/>
            </a:pPr>
            <a:fld id="{C4FA6BAD-C966-474B-8841-EE82EB5FD605}" type="datetimeFigureOut">
              <a:rPr lang="ar-JO"/>
              <a:pPr>
                <a:defRPr/>
              </a:pPr>
              <a:t>26/01/1442</a:t>
            </a:fld>
            <a:endParaRPr lang="ar-JO"/>
          </a:p>
        </p:txBody>
      </p:sp>
      <p:sp>
        <p:nvSpPr>
          <p:cNvPr id="5" name="Rectangle 5">
            <a:extLst>
              <a:ext uri="{FF2B5EF4-FFF2-40B4-BE49-F238E27FC236}">
                <a16:creationId xmlns:a16="http://schemas.microsoft.com/office/drawing/2014/main" id="{655F23C9-E75B-4BF8-9956-478977730798}"/>
              </a:ext>
            </a:extLst>
          </p:cNvPr>
          <p:cNvSpPr>
            <a:spLocks noGrp="1" noChangeArrowheads="1"/>
          </p:cNvSpPr>
          <p:nvPr>
            <p:ph type="ftr" sz="quarter" idx="11"/>
          </p:nvPr>
        </p:nvSpPr>
        <p:spPr>
          <a:ln/>
        </p:spPr>
        <p:txBody>
          <a:bodyPr/>
          <a:lstStyle>
            <a:lvl1pPr>
              <a:defRPr/>
            </a:lvl1pPr>
          </a:lstStyle>
          <a:p>
            <a:pPr>
              <a:defRPr/>
            </a:pPr>
            <a:endParaRPr lang="ar-JO"/>
          </a:p>
        </p:txBody>
      </p:sp>
      <p:sp>
        <p:nvSpPr>
          <p:cNvPr id="6" name="Rectangle 6">
            <a:extLst>
              <a:ext uri="{FF2B5EF4-FFF2-40B4-BE49-F238E27FC236}">
                <a16:creationId xmlns:a16="http://schemas.microsoft.com/office/drawing/2014/main" id="{98E9671F-FE1A-479D-986D-89C7EB680FA2}"/>
              </a:ext>
            </a:extLst>
          </p:cNvPr>
          <p:cNvSpPr>
            <a:spLocks noGrp="1" noChangeArrowheads="1"/>
          </p:cNvSpPr>
          <p:nvPr>
            <p:ph type="sldNum" sz="quarter" idx="12"/>
          </p:nvPr>
        </p:nvSpPr>
        <p:spPr>
          <a:ln/>
        </p:spPr>
        <p:txBody>
          <a:bodyPr/>
          <a:lstStyle>
            <a:lvl1pPr>
              <a:defRPr/>
            </a:lvl1pPr>
          </a:lstStyle>
          <a:p>
            <a:fld id="{D2C0BA6A-EE91-48AA-B187-97D36A91926D}" type="slidenum">
              <a:rPr lang="ar-JO" altLang="en-US"/>
              <a:pPr/>
              <a:t>‹#›</a:t>
            </a:fld>
            <a:endParaRPr lang="ar-JO" altLang="en-US"/>
          </a:p>
        </p:txBody>
      </p:sp>
    </p:spTree>
    <p:extLst>
      <p:ext uri="{BB962C8B-B14F-4D97-AF65-F5344CB8AC3E}">
        <p14:creationId xmlns:p14="http://schemas.microsoft.com/office/powerpoint/2010/main" val="2655935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722196" y="4406563"/>
            <a:ext cx="7772543" cy="1362706"/>
          </a:xfr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722196" y="2906151"/>
            <a:ext cx="7772543" cy="1500412"/>
          </a:xfrm>
        </p:spPr>
        <p:txBody>
          <a:bodyPr anchor="b"/>
          <a:lstStyle>
            <a:lvl1pPr marL="0" indent="0">
              <a:buNone/>
              <a:defRPr sz="1800"/>
            </a:lvl1pPr>
            <a:lvl2pPr marL="412394" indent="0">
              <a:buNone/>
              <a:defRPr sz="1600"/>
            </a:lvl2pPr>
            <a:lvl3pPr marL="824789" indent="0">
              <a:buNone/>
              <a:defRPr sz="1400"/>
            </a:lvl3pPr>
            <a:lvl4pPr marL="1237183" indent="0">
              <a:buNone/>
              <a:defRPr sz="1300"/>
            </a:lvl4pPr>
            <a:lvl5pPr marL="1649578" indent="0">
              <a:buNone/>
              <a:defRPr sz="1300"/>
            </a:lvl5pPr>
            <a:lvl6pPr marL="2061972" indent="0">
              <a:buNone/>
              <a:defRPr sz="1300"/>
            </a:lvl6pPr>
            <a:lvl7pPr marL="2474366" indent="0">
              <a:buNone/>
              <a:defRPr sz="1300"/>
            </a:lvl7pPr>
            <a:lvl8pPr marL="2886761" indent="0">
              <a:buNone/>
              <a:defRPr sz="1300"/>
            </a:lvl8pPr>
            <a:lvl9pPr marL="3299155" indent="0">
              <a:buNone/>
              <a:defRPr sz="1300"/>
            </a:lvl9pPr>
          </a:lstStyle>
          <a:p>
            <a:pPr lvl="0"/>
            <a:r>
              <a:rPr lang="en-US"/>
              <a:t>Click to edit Master text styles</a:t>
            </a:r>
          </a:p>
        </p:txBody>
      </p:sp>
      <p:sp>
        <p:nvSpPr>
          <p:cNvPr id="4" name="Rectangle 4">
            <a:extLst>
              <a:ext uri="{FF2B5EF4-FFF2-40B4-BE49-F238E27FC236}">
                <a16:creationId xmlns:a16="http://schemas.microsoft.com/office/drawing/2014/main" id="{416F6390-8A27-43B2-AE69-023C093025FD}"/>
              </a:ext>
            </a:extLst>
          </p:cNvPr>
          <p:cNvSpPr>
            <a:spLocks noGrp="1" noChangeArrowheads="1"/>
          </p:cNvSpPr>
          <p:nvPr>
            <p:ph type="dt" sz="half" idx="10"/>
          </p:nvPr>
        </p:nvSpPr>
        <p:spPr>
          <a:ln/>
        </p:spPr>
        <p:txBody>
          <a:bodyPr/>
          <a:lstStyle>
            <a:lvl1pPr>
              <a:defRPr/>
            </a:lvl1pPr>
          </a:lstStyle>
          <a:p>
            <a:pPr>
              <a:defRPr/>
            </a:pPr>
            <a:fld id="{29C85F2B-15F7-4D9D-A86F-894C0376F4B0}" type="datetimeFigureOut">
              <a:rPr lang="ar-JO"/>
              <a:pPr>
                <a:defRPr/>
              </a:pPr>
              <a:t>26/01/1442</a:t>
            </a:fld>
            <a:endParaRPr lang="ar-JO"/>
          </a:p>
        </p:txBody>
      </p:sp>
      <p:sp>
        <p:nvSpPr>
          <p:cNvPr id="5" name="Rectangle 5">
            <a:extLst>
              <a:ext uri="{FF2B5EF4-FFF2-40B4-BE49-F238E27FC236}">
                <a16:creationId xmlns:a16="http://schemas.microsoft.com/office/drawing/2014/main" id="{CDCEE2DE-1A35-4D2F-8E6C-C6E786EDA433}"/>
              </a:ext>
            </a:extLst>
          </p:cNvPr>
          <p:cNvSpPr>
            <a:spLocks noGrp="1" noChangeArrowheads="1"/>
          </p:cNvSpPr>
          <p:nvPr>
            <p:ph type="ftr" sz="quarter" idx="11"/>
          </p:nvPr>
        </p:nvSpPr>
        <p:spPr>
          <a:ln/>
        </p:spPr>
        <p:txBody>
          <a:bodyPr/>
          <a:lstStyle>
            <a:lvl1pPr>
              <a:defRPr/>
            </a:lvl1pPr>
          </a:lstStyle>
          <a:p>
            <a:pPr>
              <a:defRPr/>
            </a:pPr>
            <a:endParaRPr lang="ar-JO"/>
          </a:p>
        </p:txBody>
      </p:sp>
      <p:sp>
        <p:nvSpPr>
          <p:cNvPr id="6" name="Rectangle 6">
            <a:extLst>
              <a:ext uri="{FF2B5EF4-FFF2-40B4-BE49-F238E27FC236}">
                <a16:creationId xmlns:a16="http://schemas.microsoft.com/office/drawing/2014/main" id="{A0849696-E6A4-42CF-8900-2F20EB06114D}"/>
              </a:ext>
            </a:extLst>
          </p:cNvPr>
          <p:cNvSpPr>
            <a:spLocks noGrp="1" noChangeArrowheads="1"/>
          </p:cNvSpPr>
          <p:nvPr>
            <p:ph type="sldNum" sz="quarter" idx="12"/>
          </p:nvPr>
        </p:nvSpPr>
        <p:spPr>
          <a:ln/>
        </p:spPr>
        <p:txBody>
          <a:bodyPr/>
          <a:lstStyle>
            <a:lvl1pPr>
              <a:defRPr/>
            </a:lvl1pPr>
          </a:lstStyle>
          <a:p>
            <a:fld id="{294D981A-EFC7-4F70-B73D-C98B5C8629CA}" type="slidenum">
              <a:rPr lang="ar-JO" altLang="en-US"/>
              <a:pPr/>
              <a:t>‹#›</a:t>
            </a:fld>
            <a:endParaRPr lang="ar-JO" altLang="en-US"/>
          </a:p>
        </p:txBody>
      </p:sp>
    </p:spTree>
    <p:extLst>
      <p:ext uri="{BB962C8B-B14F-4D97-AF65-F5344CB8AC3E}">
        <p14:creationId xmlns:p14="http://schemas.microsoft.com/office/powerpoint/2010/main" val="2207855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5933" y="1583608"/>
            <a:ext cx="4290272" cy="4930129"/>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3494" y="1583608"/>
            <a:ext cx="4290272" cy="4930129"/>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8DDA907-8121-4387-878E-3D13EC8D990B}"/>
              </a:ext>
            </a:extLst>
          </p:cNvPr>
          <p:cNvSpPr>
            <a:spLocks noGrp="1" noChangeArrowheads="1"/>
          </p:cNvSpPr>
          <p:nvPr>
            <p:ph type="dt" sz="half" idx="10"/>
          </p:nvPr>
        </p:nvSpPr>
        <p:spPr>
          <a:ln/>
        </p:spPr>
        <p:txBody>
          <a:bodyPr/>
          <a:lstStyle>
            <a:lvl1pPr>
              <a:defRPr/>
            </a:lvl1pPr>
          </a:lstStyle>
          <a:p>
            <a:pPr>
              <a:defRPr/>
            </a:pPr>
            <a:fld id="{9BEBBE05-D328-4182-9EE0-7E4190937231}" type="datetimeFigureOut">
              <a:rPr lang="ar-JO"/>
              <a:pPr>
                <a:defRPr/>
              </a:pPr>
              <a:t>26/01/1442</a:t>
            </a:fld>
            <a:endParaRPr lang="ar-JO"/>
          </a:p>
        </p:txBody>
      </p:sp>
      <p:sp>
        <p:nvSpPr>
          <p:cNvPr id="6" name="Rectangle 5">
            <a:extLst>
              <a:ext uri="{FF2B5EF4-FFF2-40B4-BE49-F238E27FC236}">
                <a16:creationId xmlns:a16="http://schemas.microsoft.com/office/drawing/2014/main" id="{09D3D5CF-0F99-4D7D-9C41-E14320B3C04B}"/>
              </a:ext>
            </a:extLst>
          </p:cNvPr>
          <p:cNvSpPr>
            <a:spLocks noGrp="1" noChangeArrowheads="1"/>
          </p:cNvSpPr>
          <p:nvPr>
            <p:ph type="ftr" sz="quarter" idx="11"/>
          </p:nvPr>
        </p:nvSpPr>
        <p:spPr>
          <a:ln/>
        </p:spPr>
        <p:txBody>
          <a:bodyPr/>
          <a:lstStyle>
            <a:lvl1pPr>
              <a:defRPr/>
            </a:lvl1pPr>
          </a:lstStyle>
          <a:p>
            <a:pPr>
              <a:defRPr/>
            </a:pPr>
            <a:endParaRPr lang="ar-JO"/>
          </a:p>
        </p:txBody>
      </p:sp>
      <p:sp>
        <p:nvSpPr>
          <p:cNvPr id="7" name="Rectangle 6">
            <a:extLst>
              <a:ext uri="{FF2B5EF4-FFF2-40B4-BE49-F238E27FC236}">
                <a16:creationId xmlns:a16="http://schemas.microsoft.com/office/drawing/2014/main" id="{A9E0CE35-9008-4D23-9BE7-AA95176396DC}"/>
              </a:ext>
            </a:extLst>
          </p:cNvPr>
          <p:cNvSpPr>
            <a:spLocks noGrp="1" noChangeArrowheads="1"/>
          </p:cNvSpPr>
          <p:nvPr>
            <p:ph type="sldNum" sz="quarter" idx="12"/>
          </p:nvPr>
        </p:nvSpPr>
        <p:spPr>
          <a:ln/>
        </p:spPr>
        <p:txBody>
          <a:bodyPr/>
          <a:lstStyle>
            <a:lvl1pPr>
              <a:defRPr/>
            </a:lvl1pPr>
          </a:lstStyle>
          <a:p>
            <a:fld id="{2876F0F9-A1BA-4E94-A94D-284F7E482E8A}" type="slidenum">
              <a:rPr lang="ar-JO" altLang="en-US"/>
              <a:pPr/>
              <a:t>‹#›</a:t>
            </a:fld>
            <a:endParaRPr lang="ar-JO" altLang="en-US"/>
          </a:p>
        </p:txBody>
      </p:sp>
    </p:spTree>
    <p:extLst>
      <p:ext uri="{BB962C8B-B14F-4D97-AF65-F5344CB8AC3E}">
        <p14:creationId xmlns:p14="http://schemas.microsoft.com/office/powerpoint/2010/main" val="183298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629" y="273976"/>
            <a:ext cx="8228742" cy="1143239"/>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629" y="1534838"/>
            <a:ext cx="4040007" cy="639755"/>
          </a:xfr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a:t>Click to edit Master text styles</a:t>
            </a:r>
          </a:p>
        </p:txBody>
      </p:sp>
      <p:sp>
        <p:nvSpPr>
          <p:cNvPr id="4" name="Content Placeholder 3"/>
          <p:cNvSpPr>
            <a:spLocks noGrp="1"/>
          </p:cNvSpPr>
          <p:nvPr>
            <p:ph sz="half" idx="2"/>
          </p:nvPr>
        </p:nvSpPr>
        <p:spPr>
          <a:xfrm>
            <a:off x="457629" y="2174593"/>
            <a:ext cx="4040007" cy="3951849"/>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935" y="1534838"/>
            <a:ext cx="4041436" cy="639755"/>
          </a:xfr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4935" y="2174593"/>
            <a:ext cx="4041436" cy="3951849"/>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40C8C27-28D0-4CE9-9B48-4240A2E62E88}"/>
              </a:ext>
            </a:extLst>
          </p:cNvPr>
          <p:cNvSpPr>
            <a:spLocks noGrp="1" noChangeArrowheads="1"/>
          </p:cNvSpPr>
          <p:nvPr>
            <p:ph type="dt" sz="half" idx="10"/>
          </p:nvPr>
        </p:nvSpPr>
        <p:spPr>
          <a:ln/>
        </p:spPr>
        <p:txBody>
          <a:bodyPr/>
          <a:lstStyle>
            <a:lvl1pPr>
              <a:defRPr/>
            </a:lvl1pPr>
          </a:lstStyle>
          <a:p>
            <a:pPr>
              <a:defRPr/>
            </a:pPr>
            <a:fld id="{21C7141E-04AC-410D-9E99-29664E571C65}" type="datetimeFigureOut">
              <a:rPr lang="ar-JO"/>
              <a:pPr>
                <a:defRPr/>
              </a:pPr>
              <a:t>26/01/1442</a:t>
            </a:fld>
            <a:endParaRPr lang="ar-JO"/>
          </a:p>
        </p:txBody>
      </p:sp>
      <p:sp>
        <p:nvSpPr>
          <p:cNvPr id="8" name="Rectangle 5">
            <a:extLst>
              <a:ext uri="{FF2B5EF4-FFF2-40B4-BE49-F238E27FC236}">
                <a16:creationId xmlns:a16="http://schemas.microsoft.com/office/drawing/2014/main" id="{63C13F47-6871-4C05-A82F-020B4F2CA950}"/>
              </a:ext>
            </a:extLst>
          </p:cNvPr>
          <p:cNvSpPr>
            <a:spLocks noGrp="1" noChangeArrowheads="1"/>
          </p:cNvSpPr>
          <p:nvPr>
            <p:ph type="ftr" sz="quarter" idx="11"/>
          </p:nvPr>
        </p:nvSpPr>
        <p:spPr>
          <a:ln/>
        </p:spPr>
        <p:txBody>
          <a:bodyPr/>
          <a:lstStyle>
            <a:lvl1pPr>
              <a:defRPr/>
            </a:lvl1pPr>
          </a:lstStyle>
          <a:p>
            <a:pPr>
              <a:defRPr/>
            </a:pPr>
            <a:endParaRPr lang="ar-JO"/>
          </a:p>
        </p:txBody>
      </p:sp>
      <p:sp>
        <p:nvSpPr>
          <p:cNvPr id="9" name="Rectangle 6">
            <a:extLst>
              <a:ext uri="{FF2B5EF4-FFF2-40B4-BE49-F238E27FC236}">
                <a16:creationId xmlns:a16="http://schemas.microsoft.com/office/drawing/2014/main" id="{14B22A05-DB7B-4817-B2C4-F1BFB8994830}"/>
              </a:ext>
            </a:extLst>
          </p:cNvPr>
          <p:cNvSpPr>
            <a:spLocks noGrp="1" noChangeArrowheads="1"/>
          </p:cNvSpPr>
          <p:nvPr>
            <p:ph type="sldNum" sz="quarter" idx="12"/>
          </p:nvPr>
        </p:nvSpPr>
        <p:spPr>
          <a:ln/>
        </p:spPr>
        <p:txBody>
          <a:bodyPr/>
          <a:lstStyle>
            <a:lvl1pPr>
              <a:defRPr/>
            </a:lvl1pPr>
          </a:lstStyle>
          <a:p>
            <a:fld id="{4FDB38BC-E5CC-4851-8725-A814494569D9}" type="slidenum">
              <a:rPr lang="ar-JO" altLang="en-US"/>
              <a:pPr/>
              <a:t>‹#›</a:t>
            </a:fld>
            <a:endParaRPr lang="ar-JO" altLang="en-US"/>
          </a:p>
        </p:txBody>
      </p:sp>
    </p:spTree>
    <p:extLst>
      <p:ext uri="{BB962C8B-B14F-4D97-AF65-F5344CB8AC3E}">
        <p14:creationId xmlns:p14="http://schemas.microsoft.com/office/powerpoint/2010/main" val="2810389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F7ED0E5-7829-493A-AA1A-9E63AF446257}"/>
              </a:ext>
            </a:extLst>
          </p:cNvPr>
          <p:cNvSpPr>
            <a:spLocks noGrp="1" noChangeArrowheads="1"/>
          </p:cNvSpPr>
          <p:nvPr>
            <p:ph type="dt" sz="half" idx="10"/>
          </p:nvPr>
        </p:nvSpPr>
        <p:spPr>
          <a:ln/>
        </p:spPr>
        <p:txBody>
          <a:bodyPr/>
          <a:lstStyle>
            <a:lvl1pPr>
              <a:defRPr/>
            </a:lvl1pPr>
          </a:lstStyle>
          <a:p>
            <a:pPr>
              <a:defRPr/>
            </a:pPr>
            <a:fld id="{4F4930D0-6EE3-487D-B5C2-19572FDBD0A1}" type="datetimeFigureOut">
              <a:rPr lang="ar-JO"/>
              <a:pPr>
                <a:defRPr/>
              </a:pPr>
              <a:t>26/01/1442</a:t>
            </a:fld>
            <a:endParaRPr lang="ar-JO"/>
          </a:p>
        </p:txBody>
      </p:sp>
      <p:sp>
        <p:nvSpPr>
          <p:cNvPr id="4" name="Rectangle 5">
            <a:extLst>
              <a:ext uri="{FF2B5EF4-FFF2-40B4-BE49-F238E27FC236}">
                <a16:creationId xmlns:a16="http://schemas.microsoft.com/office/drawing/2014/main" id="{45FB5B44-2D64-494D-8206-0D02691DC6EB}"/>
              </a:ext>
            </a:extLst>
          </p:cNvPr>
          <p:cNvSpPr>
            <a:spLocks noGrp="1" noChangeArrowheads="1"/>
          </p:cNvSpPr>
          <p:nvPr>
            <p:ph type="ftr" sz="quarter" idx="11"/>
          </p:nvPr>
        </p:nvSpPr>
        <p:spPr>
          <a:ln/>
        </p:spPr>
        <p:txBody>
          <a:bodyPr/>
          <a:lstStyle>
            <a:lvl1pPr>
              <a:defRPr/>
            </a:lvl1pPr>
          </a:lstStyle>
          <a:p>
            <a:pPr>
              <a:defRPr/>
            </a:pPr>
            <a:endParaRPr lang="ar-JO"/>
          </a:p>
        </p:txBody>
      </p:sp>
      <p:sp>
        <p:nvSpPr>
          <p:cNvPr id="5" name="Rectangle 6">
            <a:extLst>
              <a:ext uri="{FF2B5EF4-FFF2-40B4-BE49-F238E27FC236}">
                <a16:creationId xmlns:a16="http://schemas.microsoft.com/office/drawing/2014/main" id="{38F686EA-55EC-42A2-B128-4EACD70B3B28}"/>
              </a:ext>
            </a:extLst>
          </p:cNvPr>
          <p:cNvSpPr>
            <a:spLocks noGrp="1" noChangeArrowheads="1"/>
          </p:cNvSpPr>
          <p:nvPr>
            <p:ph type="sldNum" sz="quarter" idx="12"/>
          </p:nvPr>
        </p:nvSpPr>
        <p:spPr>
          <a:ln/>
        </p:spPr>
        <p:txBody>
          <a:bodyPr/>
          <a:lstStyle>
            <a:lvl1pPr>
              <a:defRPr/>
            </a:lvl1pPr>
          </a:lstStyle>
          <a:p>
            <a:fld id="{16AB4567-B8DC-43BE-8EF9-FF8855E31E69}" type="slidenum">
              <a:rPr lang="ar-JO" altLang="en-US"/>
              <a:pPr/>
              <a:t>‹#›</a:t>
            </a:fld>
            <a:endParaRPr lang="ar-JO" altLang="en-US"/>
          </a:p>
        </p:txBody>
      </p:sp>
    </p:spTree>
    <p:extLst>
      <p:ext uri="{BB962C8B-B14F-4D97-AF65-F5344CB8AC3E}">
        <p14:creationId xmlns:p14="http://schemas.microsoft.com/office/powerpoint/2010/main" val="2391256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4B9A23C-C00F-455B-8804-459AE88561D0}"/>
              </a:ext>
            </a:extLst>
          </p:cNvPr>
          <p:cNvSpPr>
            <a:spLocks noGrp="1" noChangeArrowheads="1"/>
          </p:cNvSpPr>
          <p:nvPr>
            <p:ph type="dt" sz="half" idx="10"/>
          </p:nvPr>
        </p:nvSpPr>
        <p:spPr>
          <a:ln/>
        </p:spPr>
        <p:txBody>
          <a:bodyPr/>
          <a:lstStyle>
            <a:lvl1pPr>
              <a:defRPr/>
            </a:lvl1pPr>
          </a:lstStyle>
          <a:p>
            <a:pPr>
              <a:defRPr/>
            </a:pPr>
            <a:fld id="{EDCD33BB-25AD-4D84-9C85-423749D5AE44}" type="datetimeFigureOut">
              <a:rPr lang="ar-JO"/>
              <a:pPr>
                <a:defRPr/>
              </a:pPr>
              <a:t>26/01/1442</a:t>
            </a:fld>
            <a:endParaRPr lang="ar-JO"/>
          </a:p>
        </p:txBody>
      </p:sp>
      <p:sp>
        <p:nvSpPr>
          <p:cNvPr id="3" name="Rectangle 5">
            <a:extLst>
              <a:ext uri="{FF2B5EF4-FFF2-40B4-BE49-F238E27FC236}">
                <a16:creationId xmlns:a16="http://schemas.microsoft.com/office/drawing/2014/main" id="{F4A98059-77FA-443E-9ACA-34BF553E4B18}"/>
              </a:ext>
            </a:extLst>
          </p:cNvPr>
          <p:cNvSpPr>
            <a:spLocks noGrp="1" noChangeArrowheads="1"/>
          </p:cNvSpPr>
          <p:nvPr>
            <p:ph type="ftr" sz="quarter" idx="11"/>
          </p:nvPr>
        </p:nvSpPr>
        <p:spPr>
          <a:ln/>
        </p:spPr>
        <p:txBody>
          <a:bodyPr/>
          <a:lstStyle>
            <a:lvl1pPr>
              <a:defRPr/>
            </a:lvl1pPr>
          </a:lstStyle>
          <a:p>
            <a:pPr>
              <a:defRPr/>
            </a:pPr>
            <a:endParaRPr lang="ar-JO"/>
          </a:p>
        </p:txBody>
      </p:sp>
      <p:sp>
        <p:nvSpPr>
          <p:cNvPr id="4" name="Rectangle 6">
            <a:extLst>
              <a:ext uri="{FF2B5EF4-FFF2-40B4-BE49-F238E27FC236}">
                <a16:creationId xmlns:a16="http://schemas.microsoft.com/office/drawing/2014/main" id="{9EAB48B3-F509-45A4-97DE-C0F46056965E}"/>
              </a:ext>
            </a:extLst>
          </p:cNvPr>
          <p:cNvSpPr>
            <a:spLocks noGrp="1" noChangeArrowheads="1"/>
          </p:cNvSpPr>
          <p:nvPr>
            <p:ph type="sldNum" sz="quarter" idx="12"/>
          </p:nvPr>
        </p:nvSpPr>
        <p:spPr>
          <a:ln/>
        </p:spPr>
        <p:txBody>
          <a:bodyPr/>
          <a:lstStyle>
            <a:lvl1pPr>
              <a:defRPr/>
            </a:lvl1pPr>
          </a:lstStyle>
          <a:p>
            <a:fld id="{2DB56EAE-E19E-452F-9275-F69308C69AAC}" type="slidenum">
              <a:rPr lang="ar-JO" altLang="en-US"/>
              <a:pPr/>
              <a:t>‹#›</a:t>
            </a:fld>
            <a:endParaRPr lang="ar-JO" altLang="en-US"/>
          </a:p>
        </p:txBody>
      </p:sp>
    </p:spTree>
    <p:extLst>
      <p:ext uri="{BB962C8B-B14F-4D97-AF65-F5344CB8AC3E}">
        <p14:creationId xmlns:p14="http://schemas.microsoft.com/office/powerpoint/2010/main" val="24793272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57630" y="272542"/>
            <a:ext cx="3007481" cy="1161887"/>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3575227" y="272541"/>
            <a:ext cx="5111144" cy="5853901"/>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30" y="1434428"/>
            <a:ext cx="3007481" cy="4692014"/>
          </a:xfr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a:t>Click to edit Master text styles</a:t>
            </a:r>
          </a:p>
        </p:txBody>
      </p:sp>
      <p:sp>
        <p:nvSpPr>
          <p:cNvPr id="5" name="Rectangle 4">
            <a:extLst>
              <a:ext uri="{FF2B5EF4-FFF2-40B4-BE49-F238E27FC236}">
                <a16:creationId xmlns:a16="http://schemas.microsoft.com/office/drawing/2014/main" id="{DD65DFA6-3579-438E-800C-35B2B24282B5}"/>
              </a:ext>
            </a:extLst>
          </p:cNvPr>
          <p:cNvSpPr>
            <a:spLocks noGrp="1" noChangeArrowheads="1"/>
          </p:cNvSpPr>
          <p:nvPr>
            <p:ph type="dt" sz="half" idx="10"/>
          </p:nvPr>
        </p:nvSpPr>
        <p:spPr>
          <a:ln/>
        </p:spPr>
        <p:txBody>
          <a:bodyPr/>
          <a:lstStyle>
            <a:lvl1pPr>
              <a:defRPr/>
            </a:lvl1pPr>
          </a:lstStyle>
          <a:p>
            <a:pPr>
              <a:defRPr/>
            </a:pPr>
            <a:fld id="{9A22F367-B442-4AAC-BF54-DC811B629666}" type="datetimeFigureOut">
              <a:rPr lang="ar-JO"/>
              <a:pPr>
                <a:defRPr/>
              </a:pPr>
              <a:t>26/01/1442</a:t>
            </a:fld>
            <a:endParaRPr lang="ar-JO"/>
          </a:p>
        </p:txBody>
      </p:sp>
      <p:sp>
        <p:nvSpPr>
          <p:cNvPr id="6" name="Rectangle 5">
            <a:extLst>
              <a:ext uri="{FF2B5EF4-FFF2-40B4-BE49-F238E27FC236}">
                <a16:creationId xmlns:a16="http://schemas.microsoft.com/office/drawing/2014/main" id="{B4E7686C-21CC-4D6D-86A9-11DD784FD186}"/>
              </a:ext>
            </a:extLst>
          </p:cNvPr>
          <p:cNvSpPr>
            <a:spLocks noGrp="1" noChangeArrowheads="1"/>
          </p:cNvSpPr>
          <p:nvPr>
            <p:ph type="ftr" sz="quarter" idx="11"/>
          </p:nvPr>
        </p:nvSpPr>
        <p:spPr>
          <a:ln/>
        </p:spPr>
        <p:txBody>
          <a:bodyPr/>
          <a:lstStyle>
            <a:lvl1pPr>
              <a:defRPr/>
            </a:lvl1pPr>
          </a:lstStyle>
          <a:p>
            <a:pPr>
              <a:defRPr/>
            </a:pPr>
            <a:endParaRPr lang="ar-JO"/>
          </a:p>
        </p:txBody>
      </p:sp>
      <p:sp>
        <p:nvSpPr>
          <p:cNvPr id="7" name="Rectangle 6">
            <a:extLst>
              <a:ext uri="{FF2B5EF4-FFF2-40B4-BE49-F238E27FC236}">
                <a16:creationId xmlns:a16="http://schemas.microsoft.com/office/drawing/2014/main" id="{B2FCBB6D-BB0C-4FD8-8B8E-F6F139F996B0}"/>
              </a:ext>
            </a:extLst>
          </p:cNvPr>
          <p:cNvSpPr>
            <a:spLocks noGrp="1" noChangeArrowheads="1"/>
          </p:cNvSpPr>
          <p:nvPr>
            <p:ph type="sldNum" sz="quarter" idx="12"/>
          </p:nvPr>
        </p:nvSpPr>
        <p:spPr>
          <a:ln/>
        </p:spPr>
        <p:txBody>
          <a:bodyPr/>
          <a:lstStyle>
            <a:lvl1pPr>
              <a:defRPr/>
            </a:lvl1pPr>
          </a:lstStyle>
          <a:p>
            <a:fld id="{9B66BC70-98F0-4E18-95F9-C0DD600B36D1}" type="slidenum">
              <a:rPr lang="ar-JO" altLang="en-US"/>
              <a:pPr/>
              <a:t>‹#›</a:t>
            </a:fld>
            <a:endParaRPr lang="ar-JO" altLang="en-US"/>
          </a:p>
        </p:txBody>
      </p:sp>
    </p:spTree>
    <p:extLst>
      <p:ext uri="{BB962C8B-B14F-4D97-AF65-F5344CB8AC3E}">
        <p14:creationId xmlns:p14="http://schemas.microsoft.com/office/powerpoint/2010/main" val="3058804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791904" y="4801030"/>
            <a:ext cx="5487258" cy="566599"/>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1791904" y="612502"/>
            <a:ext cx="5487258" cy="4115373"/>
          </a:xfrm>
        </p:spPr>
        <p:txBody>
          <a:bodyPr/>
          <a:lstStyle>
            <a:lvl1pPr marL="0" indent="0">
              <a:buNone/>
              <a:defRPr sz="2900"/>
            </a:lvl1pPr>
            <a:lvl2pPr marL="412394" indent="0">
              <a:buNone/>
              <a:defRPr sz="2500"/>
            </a:lvl2pPr>
            <a:lvl3pPr marL="824789" indent="0">
              <a:buNone/>
              <a:defRPr sz="2200"/>
            </a:lvl3pPr>
            <a:lvl4pPr marL="1237183" indent="0">
              <a:buNone/>
              <a:defRPr sz="1800"/>
            </a:lvl4pPr>
            <a:lvl5pPr marL="1649578" indent="0">
              <a:buNone/>
              <a:defRPr sz="1800"/>
            </a:lvl5pPr>
            <a:lvl6pPr marL="2061972" indent="0">
              <a:buNone/>
              <a:defRPr sz="1800"/>
            </a:lvl6pPr>
            <a:lvl7pPr marL="2474366" indent="0">
              <a:buNone/>
              <a:defRPr sz="1800"/>
            </a:lvl7pPr>
            <a:lvl8pPr marL="2886761" indent="0">
              <a:buNone/>
              <a:defRPr sz="1800"/>
            </a:lvl8pPr>
            <a:lvl9pPr marL="3299155" indent="0">
              <a:buNone/>
              <a:defRPr sz="1800"/>
            </a:lvl9pPr>
          </a:lstStyle>
          <a:p>
            <a:pPr lvl="0"/>
            <a:r>
              <a:rPr lang="en-US" noProof="0"/>
              <a:t>Click icon to add picture</a:t>
            </a:r>
          </a:p>
        </p:txBody>
      </p:sp>
      <p:sp>
        <p:nvSpPr>
          <p:cNvPr id="4" name="Text Placeholder 3"/>
          <p:cNvSpPr>
            <a:spLocks noGrp="1"/>
          </p:cNvSpPr>
          <p:nvPr>
            <p:ph type="body" sz="half" idx="2"/>
          </p:nvPr>
        </p:nvSpPr>
        <p:spPr>
          <a:xfrm>
            <a:off x="1791904" y="5367629"/>
            <a:ext cx="5487258" cy="804714"/>
          </a:xfr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a:t>Click to edit Master text styles</a:t>
            </a:r>
          </a:p>
        </p:txBody>
      </p:sp>
      <p:sp>
        <p:nvSpPr>
          <p:cNvPr id="5" name="Rectangle 4">
            <a:extLst>
              <a:ext uri="{FF2B5EF4-FFF2-40B4-BE49-F238E27FC236}">
                <a16:creationId xmlns:a16="http://schemas.microsoft.com/office/drawing/2014/main" id="{CF106890-9C4F-42FA-85ED-641336739E00}"/>
              </a:ext>
            </a:extLst>
          </p:cNvPr>
          <p:cNvSpPr>
            <a:spLocks noGrp="1" noChangeArrowheads="1"/>
          </p:cNvSpPr>
          <p:nvPr>
            <p:ph type="dt" sz="half" idx="10"/>
          </p:nvPr>
        </p:nvSpPr>
        <p:spPr>
          <a:ln/>
        </p:spPr>
        <p:txBody>
          <a:bodyPr/>
          <a:lstStyle>
            <a:lvl1pPr>
              <a:defRPr/>
            </a:lvl1pPr>
          </a:lstStyle>
          <a:p>
            <a:pPr>
              <a:defRPr/>
            </a:pPr>
            <a:fld id="{3418C131-3D49-4E0A-9759-74EC7FD6AB81}" type="datetimeFigureOut">
              <a:rPr lang="ar-JO"/>
              <a:pPr>
                <a:defRPr/>
              </a:pPr>
              <a:t>26/01/1442</a:t>
            </a:fld>
            <a:endParaRPr lang="ar-JO"/>
          </a:p>
        </p:txBody>
      </p:sp>
      <p:sp>
        <p:nvSpPr>
          <p:cNvPr id="6" name="Rectangle 5">
            <a:extLst>
              <a:ext uri="{FF2B5EF4-FFF2-40B4-BE49-F238E27FC236}">
                <a16:creationId xmlns:a16="http://schemas.microsoft.com/office/drawing/2014/main" id="{1C670EB3-A2BB-46EF-A6C0-02EACEB78146}"/>
              </a:ext>
            </a:extLst>
          </p:cNvPr>
          <p:cNvSpPr>
            <a:spLocks noGrp="1" noChangeArrowheads="1"/>
          </p:cNvSpPr>
          <p:nvPr>
            <p:ph type="ftr" sz="quarter" idx="11"/>
          </p:nvPr>
        </p:nvSpPr>
        <p:spPr>
          <a:ln/>
        </p:spPr>
        <p:txBody>
          <a:bodyPr/>
          <a:lstStyle>
            <a:lvl1pPr>
              <a:defRPr/>
            </a:lvl1pPr>
          </a:lstStyle>
          <a:p>
            <a:pPr>
              <a:defRPr/>
            </a:pPr>
            <a:endParaRPr lang="ar-JO"/>
          </a:p>
        </p:txBody>
      </p:sp>
      <p:sp>
        <p:nvSpPr>
          <p:cNvPr id="7" name="Rectangle 6">
            <a:extLst>
              <a:ext uri="{FF2B5EF4-FFF2-40B4-BE49-F238E27FC236}">
                <a16:creationId xmlns:a16="http://schemas.microsoft.com/office/drawing/2014/main" id="{74B1DE92-5F1E-4F19-A1D2-C05D2D33B550}"/>
              </a:ext>
            </a:extLst>
          </p:cNvPr>
          <p:cNvSpPr>
            <a:spLocks noGrp="1" noChangeArrowheads="1"/>
          </p:cNvSpPr>
          <p:nvPr>
            <p:ph type="sldNum" sz="quarter" idx="12"/>
          </p:nvPr>
        </p:nvSpPr>
        <p:spPr>
          <a:ln/>
        </p:spPr>
        <p:txBody>
          <a:bodyPr/>
          <a:lstStyle>
            <a:lvl1pPr>
              <a:defRPr/>
            </a:lvl1pPr>
          </a:lstStyle>
          <a:p>
            <a:fld id="{1BE1F63E-F865-4DEC-B435-72E6C78883FE}" type="slidenum">
              <a:rPr lang="ar-JO" altLang="en-US"/>
              <a:pPr/>
              <a:t>‹#›</a:t>
            </a:fld>
            <a:endParaRPr lang="ar-JO" altLang="en-US"/>
          </a:p>
        </p:txBody>
      </p:sp>
    </p:spTree>
    <p:extLst>
      <p:ext uri="{BB962C8B-B14F-4D97-AF65-F5344CB8AC3E}">
        <p14:creationId xmlns:p14="http://schemas.microsoft.com/office/powerpoint/2010/main" val="3017784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166ED43-7EC4-4536-B2DB-BE3E4878DC1F}"/>
              </a:ext>
            </a:extLst>
          </p:cNvPr>
          <p:cNvSpPr>
            <a:spLocks noGrp="1" noChangeArrowheads="1"/>
          </p:cNvSpPr>
          <p:nvPr>
            <p:ph type="dt" sz="half" idx="10"/>
          </p:nvPr>
        </p:nvSpPr>
        <p:spPr>
          <a:ln/>
        </p:spPr>
        <p:txBody>
          <a:bodyPr/>
          <a:lstStyle>
            <a:lvl1pPr>
              <a:defRPr/>
            </a:lvl1pPr>
          </a:lstStyle>
          <a:p>
            <a:pPr>
              <a:defRPr/>
            </a:pPr>
            <a:fld id="{B17376C3-3E61-4080-96C2-C57D83D70D70}" type="datetimeFigureOut">
              <a:rPr lang="ar-JO"/>
              <a:pPr>
                <a:defRPr/>
              </a:pPr>
              <a:t>26/01/1442</a:t>
            </a:fld>
            <a:endParaRPr lang="ar-JO"/>
          </a:p>
        </p:txBody>
      </p:sp>
      <p:sp>
        <p:nvSpPr>
          <p:cNvPr id="5" name="Rectangle 5">
            <a:extLst>
              <a:ext uri="{FF2B5EF4-FFF2-40B4-BE49-F238E27FC236}">
                <a16:creationId xmlns:a16="http://schemas.microsoft.com/office/drawing/2014/main" id="{819BEDAF-97F1-4B72-B6DD-B303C7E87389}"/>
              </a:ext>
            </a:extLst>
          </p:cNvPr>
          <p:cNvSpPr>
            <a:spLocks noGrp="1" noChangeArrowheads="1"/>
          </p:cNvSpPr>
          <p:nvPr>
            <p:ph type="ftr" sz="quarter" idx="11"/>
          </p:nvPr>
        </p:nvSpPr>
        <p:spPr>
          <a:ln/>
        </p:spPr>
        <p:txBody>
          <a:bodyPr/>
          <a:lstStyle>
            <a:lvl1pPr>
              <a:defRPr/>
            </a:lvl1pPr>
          </a:lstStyle>
          <a:p>
            <a:pPr>
              <a:defRPr/>
            </a:pPr>
            <a:endParaRPr lang="ar-JO"/>
          </a:p>
        </p:txBody>
      </p:sp>
      <p:sp>
        <p:nvSpPr>
          <p:cNvPr id="6" name="Rectangle 6">
            <a:extLst>
              <a:ext uri="{FF2B5EF4-FFF2-40B4-BE49-F238E27FC236}">
                <a16:creationId xmlns:a16="http://schemas.microsoft.com/office/drawing/2014/main" id="{A4E5D4BA-56FB-416F-9653-D32386DC6238}"/>
              </a:ext>
            </a:extLst>
          </p:cNvPr>
          <p:cNvSpPr>
            <a:spLocks noGrp="1" noChangeArrowheads="1"/>
          </p:cNvSpPr>
          <p:nvPr>
            <p:ph type="sldNum" sz="quarter" idx="12"/>
          </p:nvPr>
        </p:nvSpPr>
        <p:spPr>
          <a:ln/>
        </p:spPr>
        <p:txBody>
          <a:bodyPr/>
          <a:lstStyle>
            <a:lvl1pPr>
              <a:defRPr/>
            </a:lvl1pPr>
          </a:lstStyle>
          <a:p>
            <a:fld id="{CFC39D57-EAF7-4AEC-AA1F-8A711810F291}" type="slidenum">
              <a:rPr lang="ar-JO" altLang="en-US"/>
              <a:pPr/>
              <a:t>‹#›</a:t>
            </a:fld>
            <a:endParaRPr lang="ar-JO" altLang="en-US"/>
          </a:p>
        </p:txBody>
      </p:sp>
    </p:spTree>
    <p:extLst>
      <p:ext uri="{BB962C8B-B14F-4D97-AF65-F5344CB8AC3E}">
        <p14:creationId xmlns:p14="http://schemas.microsoft.com/office/powerpoint/2010/main" val="38952346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4308" y="344263"/>
            <a:ext cx="2179458" cy="6169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5933" y="344263"/>
            <a:ext cx="6401086" cy="6169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2095E8C-82C9-470E-BCAA-F3ABF3358DA9}"/>
              </a:ext>
            </a:extLst>
          </p:cNvPr>
          <p:cNvSpPr>
            <a:spLocks noGrp="1" noChangeArrowheads="1"/>
          </p:cNvSpPr>
          <p:nvPr>
            <p:ph type="dt" sz="half" idx="10"/>
          </p:nvPr>
        </p:nvSpPr>
        <p:spPr>
          <a:ln/>
        </p:spPr>
        <p:txBody>
          <a:bodyPr/>
          <a:lstStyle>
            <a:lvl1pPr>
              <a:defRPr/>
            </a:lvl1pPr>
          </a:lstStyle>
          <a:p>
            <a:pPr>
              <a:defRPr/>
            </a:pPr>
            <a:fld id="{BFB243E2-5755-4E4A-8F4A-030001C053AE}" type="datetimeFigureOut">
              <a:rPr lang="ar-JO"/>
              <a:pPr>
                <a:defRPr/>
              </a:pPr>
              <a:t>26/01/1442</a:t>
            </a:fld>
            <a:endParaRPr lang="ar-JO"/>
          </a:p>
        </p:txBody>
      </p:sp>
      <p:sp>
        <p:nvSpPr>
          <p:cNvPr id="5" name="Rectangle 5">
            <a:extLst>
              <a:ext uri="{FF2B5EF4-FFF2-40B4-BE49-F238E27FC236}">
                <a16:creationId xmlns:a16="http://schemas.microsoft.com/office/drawing/2014/main" id="{3D3EE9A8-3025-42AB-B4B1-25A70F92D842}"/>
              </a:ext>
            </a:extLst>
          </p:cNvPr>
          <p:cNvSpPr>
            <a:spLocks noGrp="1" noChangeArrowheads="1"/>
          </p:cNvSpPr>
          <p:nvPr>
            <p:ph type="ftr" sz="quarter" idx="11"/>
          </p:nvPr>
        </p:nvSpPr>
        <p:spPr>
          <a:ln/>
        </p:spPr>
        <p:txBody>
          <a:bodyPr/>
          <a:lstStyle>
            <a:lvl1pPr>
              <a:defRPr/>
            </a:lvl1pPr>
          </a:lstStyle>
          <a:p>
            <a:pPr>
              <a:defRPr/>
            </a:pPr>
            <a:endParaRPr lang="ar-JO"/>
          </a:p>
        </p:txBody>
      </p:sp>
      <p:sp>
        <p:nvSpPr>
          <p:cNvPr id="6" name="Rectangle 6">
            <a:extLst>
              <a:ext uri="{FF2B5EF4-FFF2-40B4-BE49-F238E27FC236}">
                <a16:creationId xmlns:a16="http://schemas.microsoft.com/office/drawing/2014/main" id="{7E50E774-85AC-44F7-AF6F-D3FDB2F1977B}"/>
              </a:ext>
            </a:extLst>
          </p:cNvPr>
          <p:cNvSpPr>
            <a:spLocks noGrp="1" noChangeArrowheads="1"/>
          </p:cNvSpPr>
          <p:nvPr>
            <p:ph type="sldNum" sz="quarter" idx="12"/>
          </p:nvPr>
        </p:nvSpPr>
        <p:spPr>
          <a:ln/>
        </p:spPr>
        <p:txBody>
          <a:bodyPr/>
          <a:lstStyle>
            <a:lvl1pPr>
              <a:defRPr/>
            </a:lvl1pPr>
          </a:lstStyle>
          <a:p>
            <a:fld id="{041114E9-4BB4-4788-A0D0-909FD98E5474}" type="slidenum">
              <a:rPr lang="ar-JO" altLang="en-US"/>
              <a:pPr/>
              <a:t>‹#›</a:t>
            </a:fld>
            <a:endParaRPr lang="ar-JO" altLang="en-US"/>
          </a:p>
        </p:txBody>
      </p:sp>
    </p:spTree>
    <p:extLst>
      <p:ext uri="{BB962C8B-B14F-4D97-AF65-F5344CB8AC3E}">
        <p14:creationId xmlns:p14="http://schemas.microsoft.com/office/powerpoint/2010/main" val="29657824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 and Emphasize 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213B2F-CD5F-4254-8FB1-F213427C350F}"/>
              </a:ext>
            </a:extLst>
          </p:cNvPr>
          <p:cNvSpPr>
            <a:spLocks noGrp="1"/>
          </p:cNvSpPr>
          <p:nvPr>
            <p:ph type="dt" sz="half" idx="10"/>
          </p:nvPr>
        </p:nvSpPr>
        <p:spPr/>
        <p:txBody>
          <a:bodyPr/>
          <a:lstStyle>
            <a:lvl1pPr>
              <a:defRPr>
                <a:solidFill>
                  <a:srgbClr val="262626">
                    <a:lumMod val="85000"/>
                    <a:lumOff val="15000"/>
                  </a:srgbClr>
                </a:solidFill>
              </a:defRPr>
            </a:lvl1pPr>
          </a:lstStyle>
          <a:p>
            <a:pPr>
              <a:defRPr/>
            </a:pPr>
            <a:fld id="{FFD13C84-8A5F-4380-8FAE-57D9CB328771}" type="datetimeFigureOut">
              <a:rPr lang="en-US"/>
              <a:pPr>
                <a:defRPr/>
              </a:pPr>
              <a:t>9/13/2020</a:t>
            </a:fld>
            <a:endParaRPr lang="en-US" dirty="0"/>
          </a:p>
        </p:txBody>
      </p:sp>
      <p:sp>
        <p:nvSpPr>
          <p:cNvPr id="4" name="Footer Placeholder 3">
            <a:extLst>
              <a:ext uri="{FF2B5EF4-FFF2-40B4-BE49-F238E27FC236}">
                <a16:creationId xmlns:a16="http://schemas.microsoft.com/office/drawing/2014/main" id="{00E2F445-97B8-4D8C-A986-FABA636BA29F}"/>
              </a:ext>
            </a:extLst>
          </p:cNvPr>
          <p:cNvSpPr>
            <a:spLocks noGrp="1"/>
          </p:cNvSpPr>
          <p:nvPr>
            <p:ph type="ftr" sz="quarter" idx="11"/>
          </p:nvPr>
        </p:nvSpPr>
        <p:spPr/>
        <p:txBody>
          <a:bodyPr/>
          <a:lstStyle>
            <a:lvl1pPr>
              <a:defRPr>
                <a:solidFill>
                  <a:srgbClr val="262626">
                    <a:lumMod val="85000"/>
                    <a:lumOff val="15000"/>
                  </a:srgbClr>
                </a:solidFill>
              </a:defRPr>
            </a:lvl1pPr>
          </a:lstStyle>
          <a:p>
            <a:pPr>
              <a:defRPr/>
            </a:pPr>
            <a:endParaRPr lang="en-US"/>
          </a:p>
        </p:txBody>
      </p:sp>
      <p:sp>
        <p:nvSpPr>
          <p:cNvPr id="5" name="Slide Number Placeholder 4">
            <a:extLst>
              <a:ext uri="{FF2B5EF4-FFF2-40B4-BE49-F238E27FC236}">
                <a16:creationId xmlns:a16="http://schemas.microsoft.com/office/drawing/2014/main" id="{15AC97BB-0663-49C7-93B0-91CE16C73F3B}"/>
              </a:ext>
            </a:extLst>
          </p:cNvPr>
          <p:cNvSpPr>
            <a:spLocks noGrp="1"/>
          </p:cNvSpPr>
          <p:nvPr>
            <p:ph type="sldNum" sz="quarter" idx="12"/>
          </p:nvPr>
        </p:nvSpPr>
        <p:spPr/>
        <p:txBody>
          <a:bodyPr/>
          <a:lstStyle>
            <a:lvl1pPr>
              <a:defRPr>
                <a:solidFill>
                  <a:srgbClr val="474747"/>
                </a:solidFill>
              </a:defRPr>
            </a:lvl1pPr>
          </a:lstStyle>
          <a:p>
            <a:fld id="{6EF9485B-2C5A-4136-ACFF-E702DABE9081}" type="slidenum">
              <a:rPr lang="ar-SA" altLang="en-US"/>
              <a:pPr/>
              <a:t>‹#›</a:t>
            </a:fld>
            <a:endParaRPr lang="en-US" altLang="en-US"/>
          </a:p>
        </p:txBody>
      </p:sp>
    </p:spTree>
    <p:extLst>
      <p:ext uri="{BB962C8B-B14F-4D97-AF65-F5344CB8AC3E}">
        <p14:creationId xmlns:p14="http://schemas.microsoft.com/office/powerpoint/2010/main" val="4127860143"/>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0" descr="\\Penfold\Clients2\CUSTOM_SERVICES\2004 Updates\April\static templates\Medical\PPP_SMEDI_TXT_Patient_Records.jpg">
            <a:extLst>
              <a:ext uri="{FF2B5EF4-FFF2-40B4-BE49-F238E27FC236}">
                <a16:creationId xmlns:a16="http://schemas.microsoft.com/office/drawing/2014/main" id="{CD7C4E04-A7A2-4CD3-A84A-C108B668EB9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15F9AA72-9254-459B-A70C-ABF486214487}"/>
              </a:ext>
            </a:extLst>
          </p:cNvPr>
          <p:cNvSpPr>
            <a:spLocks noGrp="1" noChangeArrowheads="1"/>
          </p:cNvSpPr>
          <p:nvPr>
            <p:ph type="title"/>
          </p:nvPr>
        </p:nvSpPr>
        <p:spPr bwMode="auto">
          <a:xfrm>
            <a:off x="1509713" y="344488"/>
            <a:ext cx="734536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ar-SA" altLang="en-US"/>
              <a:t>انقر لتحرير نمط العنوان الرئيسي</a:t>
            </a:r>
          </a:p>
        </p:txBody>
      </p:sp>
      <p:sp>
        <p:nvSpPr>
          <p:cNvPr id="1028" name="Rectangle 3">
            <a:extLst>
              <a:ext uri="{FF2B5EF4-FFF2-40B4-BE49-F238E27FC236}">
                <a16:creationId xmlns:a16="http://schemas.microsoft.com/office/drawing/2014/main" id="{7E7B84E7-FE11-459A-AAB8-EB52034B814C}"/>
              </a:ext>
            </a:extLst>
          </p:cNvPr>
          <p:cNvSpPr>
            <a:spLocks noGrp="1" noChangeArrowheads="1"/>
          </p:cNvSpPr>
          <p:nvPr>
            <p:ph type="body" idx="1"/>
          </p:nvPr>
        </p:nvSpPr>
        <p:spPr bwMode="auto">
          <a:xfrm>
            <a:off x="206375" y="1584325"/>
            <a:ext cx="8716963"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ar-SA" altLang="en-US"/>
              <a:t>انقر لتحرير أنماط النص الرئيسي</a:t>
            </a:r>
          </a:p>
          <a:p>
            <a:pPr lvl="1"/>
            <a:r>
              <a:rPr lang="ar-SA" altLang="en-US"/>
              <a:t>المستوى الثاني</a:t>
            </a:r>
          </a:p>
          <a:p>
            <a:pPr lvl="2"/>
            <a:r>
              <a:rPr lang="ar-SA" altLang="en-US"/>
              <a:t>المستوى الثالث</a:t>
            </a:r>
          </a:p>
          <a:p>
            <a:pPr lvl="3"/>
            <a:r>
              <a:rPr lang="ar-SA" altLang="en-US"/>
              <a:t>المستوى الرابع</a:t>
            </a:r>
          </a:p>
          <a:p>
            <a:pPr lvl="4"/>
            <a:r>
              <a:rPr lang="ar-SA" altLang="en-US"/>
              <a:t>المستوى الخامس</a:t>
            </a:r>
          </a:p>
        </p:txBody>
      </p:sp>
      <p:sp>
        <p:nvSpPr>
          <p:cNvPr id="2" name="Rectangle 4">
            <a:extLst>
              <a:ext uri="{FF2B5EF4-FFF2-40B4-BE49-F238E27FC236}">
                <a16:creationId xmlns:a16="http://schemas.microsoft.com/office/drawing/2014/main" id="{207CF987-D7A3-4F22-991B-B5E48788C73F}"/>
              </a:ext>
            </a:extLst>
          </p:cNvPr>
          <p:cNvSpPr>
            <a:spLocks noGrp="1" noChangeArrowheads="1"/>
          </p:cNvSpPr>
          <p:nvPr>
            <p:ph type="dt" sz="half" idx="2"/>
          </p:nvPr>
        </p:nvSpPr>
        <p:spPr bwMode="auto">
          <a:xfrm>
            <a:off x="685800" y="6583363"/>
            <a:ext cx="1905000"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defTabSz="915001" fontAlgn="auto">
              <a:spcBef>
                <a:spcPts val="0"/>
              </a:spcBef>
              <a:spcAft>
                <a:spcPts val="0"/>
              </a:spcAft>
              <a:defRPr sz="900">
                <a:latin typeface="+mn-lt"/>
                <a:cs typeface="+mn-cs"/>
              </a:defRPr>
            </a:lvl1pPr>
          </a:lstStyle>
          <a:p>
            <a:pPr>
              <a:defRPr/>
            </a:pPr>
            <a:fld id="{DC42542C-2C0B-44ED-80AA-DE2456B6B120}" type="datetimeFigureOut">
              <a:rPr lang="ar-JO"/>
              <a:pPr>
                <a:defRPr/>
              </a:pPr>
              <a:t>26/01/1442</a:t>
            </a:fld>
            <a:endParaRPr lang="ar-JO"/>
          </a:p>
        </p:txBody>
      </p:sp>
      <p:sp>
        <p:nvSpPr>
          <p:cNvPr id="1029" name="Rectangle 5">
            <a:extLst>
              <a:ext uri="{FF2B5EF4-FFF2-40B4-BE49-F238E27FC236}">
                <a16:creationId xmlns:a16="http://schemas.microsoft.com/office/drawing/2014/main" id="{4023156A-BC71-4250-959F-6AB317E4F18F}"/>
              </a:ext>
            </a:extLst>
          </p:cNvPr>
          <p:cNvSpPr>
            <a:spLocks noGrp="1" noChangeArrowheads="1"/>
          </p:cNvSpPr>
          <p:nvPr>
            <p:ph type="ftr" sz="quarter" idx="3"/>
          </p:nvPr>
        </p:nvSpPr>
        <p:spPr bwMode="auto">
          <a:xfrm>
            <a:off x="3124200" y="6583363"/>
            <a:ext cx="2895600"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defTabSz="915001" fontAlgn="auto">
              <a:spcBef>
                <a:spcPts val="0"/>
              </a:spcBef>
              <a:spcAft>
                <a:spcPts val="0"/>
              </a:spcAft>
              <a:defRPr sz="900">
                <a:latin typeface="+mn-lt"/>
                <a:cs typeface="+mn-cs"/>
              </a:defRPr>
            </a:lvl1pPr>
          </a:lstStyle>
          <a:p>
            <a:pPr>
              <a:defRPr/>
            </a:pPr>
            <a:endParaRPr lang="ar-JO"/>
          </a:p>
        </p:txBody>
      </p:sp>
      <p:sp>
        <p:nvSpPr>
          <p:cNvPr id="1030" name="Rectangle 6">
            <a:extLst>
              <a:ext uri="{FF2B5EF4-FFF2-40B4-BE49-F238E27FC236}">
                <a16:creationId xmlns:a16="http://schemas.microsoft.com/office/drawing/2014/main" id="{4AE3D3EA-1893-41D7-AFE0-9AF8ACB08E6B}"/>
              </a:ext>
            </a:extLst>
          </p:cNvPr>
          <p:cNvSpPr>
            <a:spLocks noGrp="1" noChangeArrowheads="1"/>
          </p:cNvSpPr>
          <p:nvPr>
            <p:ph type="sldNum" sz="quarter" idx="4"/>
          </p:nvPr>
        </p:nvSpPr>
        <p:spPr bwMode="auto">
          <a:xfrm>
            <a:off x="6553200" y="6583363"/>
            <a:ext cx="1905000"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900"/>
            </a:lvl1pPr>
          </a:lstStyle>
          <a:p>
            <a:fld id="{D8D9D81B-656B-4546-84F1-FD51ABC953C6}" type="slidenum">
              <a:rPr lang="ar-JO" altLang="en-US"/>
              <a:pPr/>
              <a:t>‹#›</a:t>
            </a:fld>
            <a:endParaRPr lang="ar-JO" altLang="en-US"/>
          </a:p>
        </p:txBody>
      </p:sp>
    </p:spTree>
    <p:extLst>
      <p:ext uri="{BB962C8B-B14F-4D97-AF65-F5344CB8AC3E}">
        <p14:creationId xmlns:p14="http://schemas.microsoft.com/office/powerpoint/2010/main" val="2979703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r" rtl="1" eaLnBrk="0" fontAlgn="base" hangingPunct="0">
        <a:spcBef>
          <a:spcPct val="0"/>
        </a:spcBef>
        <a:spcAft>
          <a:spcPct val="0"/>
        </a:spcAft>
        <a:defRPr sz="3200">
          <a:solidFill>
            <a:srgbClr val="FFFFFF"/>
          </a:solidFill>
          <a:latin typeface="+mj-lt"/>
          <a:ea typeface="+mj-ea"/>
          <a:cs typeface="Arial" charset="0"/>
        </a:defRPr>
      </a:lvl1pPr>
      <a:lvl2pPr algn="r" rtl="1" eaLnBrk="0" fontAlgn="base" hangingPunct="0">
        <a:spcBef>
          <a:spcPct val="0"/>
        </a:spcBef>
        <a:spcAft>
          <a:spcPct val="0"/>
        </a:spcAft>
        <a:defRPr sz="3200">
          <a:solidFill>
            <a:srgbClr val="FFFFFF"/>
          </a:solidFill>
          <a:latin typeface="Arial" charset="0"/>
          <a:cs typeface="Arial" charset="0"/>
        </a:defRPr>
      </a:lvl2pPr>
      <a:lvl3pPr algn="r" rtl="1" eaLnBrk="0" fontAlgn="base" hangingPunct="0">
        <a:spcBef>
          <a:spcPct val="0"/>
        </a:spcBef>
        <a:spcAft>
          <a:spcPct val="0"/>
        </a:spcAft>
        <a:defRPr sz="3200">
          <a:solidFill>
            <a:srgbClr val="FFFFFF"/>
          </a:solidFill>
          <a:latin typeface="Arial" charset="0"/>
          <a:cs typeface="Arial" charset="0"/>
        </a:defRPr>
      </a:lvl3pPr>
      <a:lvl4pPr algn="r" rtl="1" eaLnBrk="0" fontAlgn="base" hangingPunct="0">
        <a:spcBef>
          <a:spcPct val="0"/>
        </a:spcBef>
        <a:spcAft>
          <a:spcPct val="0"/>
        </a:spcAft>
        <a:defRPr sz="3200">
          <a:solidFill>
            <a:srgbClr val="FFFFFF"/>
          </a:solidFill>
          <a:latin typeface="Arial" charset="0"/>
          <a:cs typeface="Arial" charset="0"/>
        </a:defRPr>
      </a:lvl4pPr>
      <a:lvl5pPr algn="r" rtl="1" eaLnBrk="0" fontAlgn="base" hangingPunct="0">
        <a:spcBef>
          <a:spcPct val="0"/>
        </a:spcBef>
        <a:spcAft>
          <a:spcPct val="0"/>
        </a:spcAft>
        <a:defRPr sz="3200">
          <a:solidFill>
            <a:srgbClr val="FFFFFF"/>
          </a:solidFill>
          <a:latin typeface="Arial" charset="0"/>
          <a:cs typeface="Arial" charset="0"/>
        </a:defRPr>
      </a:lvl5pPr>
      <a:lvl6pPr marL="412394" algn="r" defTabSz="915001" rtl="1" eaLnBrk="1" fontAlgn="base" hangingPunct="1">
        <a:spcBef>
          <a:spcPct val="0"/>
        </a:spcBef>
        <a:spcAft>
          <a:spcPct val="0"/>
        </a:spcAft>
        <a:defRPr sz="3200">
          <a:solidFill>
            <a:srgbClr val="FFFFFF"/>
          </a:solidFill>
          <a:latin typeface="Arial" charset="0"/>
        </a:defRPr>
      </a:lvl6pPr>
      <a:lvl7pPr marL="824789" algn="r" defTabSz="915001" rtl="1" eaLnBrk="1" fontAlgn="base" hangingPunct="1">
        <a:spcBef>
          <a:spcPct val="0"/>
        </a:spcBef>
        <a:spcAft>
          <a:spcPct val="0"/>
        </a:spcAft>
        <a:defRPr sz="3200">
          <a:solidFill>
            <a:srgbClr val="FFFFFF"/>
          </a:solidFill>
          <a:latin typeface="Arial" charset="0"/>
        </a:defRPr>
      </a:lvl7pPr>
      <a:lvl8pPr marL="1237183" algn="r" defTabSz="915001" rtl="1" eaLnBrk="1" fontAlgn="base" hangingPunct="1">
        <a:spcBef>
          <a:spcPct val="0"/>
        </a:spcBef>
        <a:spcAft>
          <a:spcPct val="0"/>
        </a:spcAft>
        <a:defRPr sz="3200">
          <a:solidFill>
            <a:srgbClr val="FFFFFF"/>
          </a:solidFill>
          <a:latin typeface="Arial" charset="0"/>
        </a:defRPr>
      </a:lvl8pPr>
      <a:lvl9pPr marL="1649578" algn="r" defTabSz="915001" rtl="1" eaLnBrk="1" fontAlgn="base" hangingPunct="1">
        <a:spcBef>
          <a:spcPct val="0"/>
        </a:spcBef>
        <a:spcAft>
          <a:spcPct val="0"/>
        </a:spcAft>
        <a:defRPr sz="3200">
          <a:solidFill>
            <a:srgbClr val="FFFFFF"/>
          </a:solidFill>
          <a:latin typeface="Arial" charset="0"/>
        </a:defRPr>
      </a:lvl9pPr>
    </p:titleStyle>
    <p:bodyStyle>
      <a:lvl1pPr marL="341313" indent="-341313" algn="r" rtl="1" eaLnBrk="0" fontAlgn="base" hangingPunct="0">
        <a:spcBef>
          <a:spcPct val="20000"/>
        </a:spcBef>
        <a:spcAft>
          <a:spcPct val="0"/>
        </a:spcAft>
        <a:buChar char="•"/>
        <a:defRPr sz="2200">
          <a:solidFill>
            <a:srgbClr val="4D4D4D"/>
          </a:solidFill>
          <a:latin typeface="+mn-lt"/>
          <a:ea typeface="+mn-ea"/>
          <a:cs typeface="Arial" charset="0"/>
        </a:defRPr>
      </a:lvl1pPr>
      <a:lvl2pPr marL="742950" indent="-285750" algn="r" rtl="1" eaLnBrk="0" fontAlgn="base" hangingPunct="0">
        <a:spcBef>
          <a:spcPct val="20000"/>
        </a:spcBef>
        <a:spcAft>
          <a:spcPct val="0"/>
        </a:spcAft>
        <a:buChar char="–"/>
        <a:defRPr sz="2200">
          <a:solidFill>
            <a:srgbClr val="4D4D4D"/>
          </a:solidFill>
          <a:latin typeface="+mn-lt"/>
          <a:cs typeface="Arial" charset="0"/>
        </a:defRPr>
      </a:lvl2pPr>
      <a:lvl3pPr marL="1141413" indent="-227013" algn="r" rtl="1" eaLnBrk="0" fontAlgn="base" hangingPunct="0">
        <a:spcBef>
          <a:spcPct val="20000"/>
        </a:spcBef>
        <a:spcAft>
          <a:spcPct val="0"/>
        </a:spcAft>
        <a:buChar char="•"/>
        <a:defRPr sz="2200">
          <a:solidFill>
            <a:srgbClr val="4D4D4D"/>
          </a:solidFill>
          <a:latin typeface="+mn-lt"/>
          <a:cs typeface="Arial" charset="0"/>
        </a:defRPr>
      </a:lvl3pPr>
      <a:lvl4pPr marL="1598613" indent="-227013" algn="r" rtl="1" eaLnBrk="0" fontAlgn="base" hangingPunct="0">
        <a:spcBef>
          <a:spcPct val="20000"/>
        </a:spcBef>
        <a:spcAft>
          <a:spcPct val="0"/>
        </a:spcAft>
        <a:buChar char="–"/>
        <a:defRPr sz="2200">
          <a:solidFill>
            <a:srgbClr val="4D4D4D"/>
          </a:solidFill>
          <a:latin typeface="+mn-lt"/>
          <a:cs typeface="Arial" charset="0"/>
        </a:defRPr>
      </a:lvl4pPr>
      <a:lvl5pPr marL="2057400" indent="-228600" algn="r" rtl="1" eaLnBrk="0" fontAlgn="base" hangingPunct="0">
        <a:spcBef>
          <a:spcPct val="20000"/>
        </a:spcBef>
        <a:spcAft>
          <a:spcPct val="0"/>
        </a:spcAft>
        <a:buChar char="»"/>
        <a:defRPr sz="2200">
          <a:solidFill>
            <a:srgbClr val="4D4D4D"/>
          </a:solidFill>
          <a:latin typeface="+mn-lt"/>
          <a:cs typeface="Arial" charset="0"/>
        </a:defRPr>
      </a:lvl5pPr>
      <a:lvl6pPr marL="2470071" indent="-229108" algn="r" defTabSz="915001" rtl="1" eaLnBrk="1" fontAlgn="base" hangingPunct="1">
        <a:spcBef>
          <a:spcPct val="20000"/>
        </a:spcBef>
        <a:spcAft>
          <a:spcPct val="0"/>
        </a:spcAft>
        <a:buChar char="»"/>
        <a:defRPr sz="2200">
          <a:solidFill>
            <a:srgbClr val="4D4D4D"/>
          </a:solidFill>
          <a:latin typeface="+mn-lt"/>
        </a:defRPr>
      </a:lvl6pPr>
      <a:lvl7pPr marL="2882465" indent="-229108" algn="r" defTabSz="915001" rtl="1" eaLnBrk="1" fontAlgn="base" hangingPunct="1">
        <a:spcBef>
          <a:spcPct val="20000"/>
        </a:spcBef>
        <a:spcAft>
          <a:spcPct val="0"/>
        </a:spcAft>
        <a:buChar char="»"/>
        <a:defRPr sz="2200">
          <a:solidFill>
            <a:srgbClr val="4D4D4D"/>
          </a:solidFill>
          <a:latin typeface="+mn-lt"/>
        </a:defRPr>
      </a:lvl7pPr>
      <a:lvl8pPr marL="3294860" indent="-229108" algn="r" defTabSz="915001" rtl="1" eaLnBrk="1" fontAlgn="base" hangingPunct="1">
        <a:spcBef>
          <a:spcPct val="20000"/>
        </a:spcBef>
        <a:spcAft>
          <a:spcPct val="0"/>
        </a:spcAft>
        <a:buChar char="»"/>
        <a:defRPr sz="2200">
          <a:solidFill>
            <a:srgbClr val="4D4D4D"/>
          </a:solidFill>
          <a:latin typeface="+mn-lt"/>
        </a:defRPr>
      </a:lvl8pPr>
      <a:lvl9pPr marL="3707254" indent="-229108" algn="r" defTabSz="915001" rtl="1" eaLnBrk="1" fontAlgn="base" hangingPunct="1">
        <a:spcBef>
          <a:spcPct val="20000"/>
        </a:spcBef>
        <a:spcAft>
          <a:spcPct val="0"/>
        </a:spcAft>
        <a:buChar char="»"/>
        <a:defRPr sz="2200">
          <a:solidFill>
            <a:srgbClr val="4D4D4D"/>
          </a:solidFill>
          <a:latin typeface="+mn-lt"/>
        </a:defRPr>
      </a:lvl9pPr>
    </p:bodyStyle>
    <p:otherStyle>
      <a:defPPr>
        <a:defRPr lang="en-US"/>
      </a:defPPr>
      <a:lvl1pPr marL="0" algn="r" defTabSz="824789" rtl="1" eaLnBrk="1" latinLnBrk="0" hangingPunct="1">
        <a:defRPr sz="1600" kern="1200">
          <a:solidFill>
            <a:schemeClr val="tx1"/>
          </a:solidFill>
          <a:latin typeface="+mn-lt"/>
          <a:ea typeface="+mn-ea"/>
          <a:cs typeface="+mn-cs"/>
        </a:defRPr>
      </a:lvl1pPr>
      <a:lvl2pPr marL="412394" algn="r" defTabSz="824789" rtl="1" eaLnBrk="1" latinLnBrk="0" hangingPunct="1">
        <a:defRPr sz="1600" kern="1200">
          <a:solidFill>
            <a:schemeClr val="tx1"/>
          </a:solidFill>
          <a:latin typeface="+mn-lt"/>
          <a:ea typeface="+mn-ea"/>
          <a:cs typeface="+mn-cs"/>
        </a:defRPr>
      </a:lvl2pPr>
      <a:lvl3pPr marL="824789" algn="r" defTabSz="824789" rtl="1" eaLnBrk="1" latinLnBrk="0" hangingPunct="1">
        <a:defRPr sz="1600" kern="1200">
          <a:solidFill>
            <a:schemeClr val="tx1"/>
          </a:solidFill>
          <a:latin typeface="+mn-lt"/>
          <a:ea typeface="+mn-ea"/>
          <a:cs typeface="+mn-cs"/>
        </a:defRPr>
      </a:lvl3pPr>
      <a:lvl4pPr marL="1237183" algn="r" defTabSz="824789" rtl="1" eaLnBrk="1" latinLnBrk="0" hangingPunct="1">
        <a:defRPr sz="1600" kern="1200">
          <a:solidFill>
            <a:schemeClr val="tx1"/>
          </a:solidFill>
          <a:latin typeface="+mn-lt"/>
          <a:ea typeface="+mn-ea"/>
          <a:cs typeface="+mn-cs"/>
        </a:defRPr>
      </a:lvl4pPr>
      <a:lvl5pPr marL="1649578" algn="r" defTabSz="824789" rtl="1" eaLnBrk="1" latinLnBrk="0" hangingPunct="1">
        <a:defRPr sz="1600" kern="1200">
          <a:solidFill>
            <a:schemeClr val="tx1"/>
          </a:solidFill>
          <a:latin typeface="+mn-lt"/>
          <a:ea typeface="+mn-ea"/>
          <a:cs typeface="+mn-cs"/>
        </a:defRPr>
      </a:lvl5pPr>
      <a:lvl6pPr marL="2061972" algn="r" defTabSz="824789" rtl="1" eaLnBrk="1" latinLnBrk="0" hangingPunct="1">
        <a:defRPr sz="1600" kern="1200">
          <a:solidFill>
            <a:schemeClr val="tx1"/>
          </a:solidFill>
          <a:latin typeface="+mn-lt"/>
          <a:ea typeface="+mn-ea"/>
          <a:cs typeface="+mn-cs"/>
        </a:defRPr>
      </a:lvl6pPr>
      <a:lvl7pPr marL="2474366" algn="r" defTabSz="824789" rtl="1" eaLnBrk="1" latinLnBrk="0" hangingPunct="1">
        <a:defRPr sz="1600" kern="1200">
          <a:solidFill>
            <a:schemeClr val="tx1"/>
          </a:solidFill>
          <a:latin typeface="+mn-lt"/>
          <a:ea typeface="+mn-ea"/>
          <a:cs typeface="+mn-cs"/>
        </a:defRPr>
      </a:lvl7pPr>
      <a:lvl8pPr marL="2886761" algn="r" defTabSz="824789" rtl="1" eaLnBrk="1" latinLnBrk="0" hangingPunct="1">
        <a:defRPr sz="1600" kern="1200">
          <a:solidFill>
            <a:schemeClr val="tx1"/>
          </a:solidFill>
          <a:latin typeface="+mn-lt"/>
          <a:ea typeface="+mn-ea"/>
          <a:cs typeface="+mn-cs"/>
        </a:defRPr>
      </a:lvl8pPr>
      <a:lvl9pPr marL="3299155" algn="r" defTabSz="824789" rtl="1"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rarediseases.info.nih.gov/GARD/Disease.aspx?PageID=4&amp;DiseaseID=7855"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radiopaedia.org/articles/who-classification-of-cns-tumours-1?lang=us" TargetMode="External"/><Relationship Id="rId2" Type="http://schemas.openxmlformats.org/officeDocument/2006/relationships/hyperlink" Target="https://radiopaedia.org/articles/astrocytic-tumours?lang=us" TargetMode="Externa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5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gif"/><Relationship Id="rId1" Type="http://schemas.openxmlformats.org/officeDocument/2006/relationships/slideLayout" Target="../slideLayouts/slideLayout2.xml"/><Relationship Id="rId4" Type="http://schemas.openxmlformats.org/officeDocument/2006/relationships/hyperlink" Target="https://radiopaedia.org/articles/rosenthal-fibres?lang=us"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www.cancer.gov/Common/PopUps/popDefinition.aspx?id=CDR0000044827&amp;version=Patient&amp;language=English" TargetMode="External"/><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s://eyewiki.aao.org/Parinaud_Syndrome"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54.jpe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83.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56.jpe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8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46CC70CF-477E-4C3C-9B59-9FC96DF002A4}"/>
              </a:ext>
            </a:extLst>
          </p:cNvPr>
          <p:cNvSpPr>
            <a:spLocks noGrp="1"/>
          </p:cNvSpPr>
          <p:nvPr>
            <p:ph type="ctrTitle"/>
          </p:nvPr>
        </p:nvSpPr>
        <p:spPr>
          <a:xfrm>
            <a:off x="2411760" y="2477517"/>
            <a:ext cx="5422900" cy="879475"/>
          </a:xfrm>
          <a:ln>
            <a:miter lim="800000"/>
            <a:headEnd/>
            <a:tailEnd/>
          </a:ln>
        </p:spPr>
        <p:txBody>
          <a:bodyPr/>
          <a:lstStyle/>
          <a:p>
            <a:pPr rtl="0">
              <a:defRPr/>
            </a:pPr>
            <a:r>
              <a:rPr lang="en-US" sz="6000" spc="50" dirty="0">
                <a:ln w="0"/>
                <a:solidFill>
                  <a:schemeClr val="bg1">
                    <a:lumMod val="20000"/>
                    <a:lumOff val="80000"/>
                  </a:schemeClr>
                </a:solidFill>
                <a:effectLst>
                  <a:innerShdw blurRad="63500" dist="50800" dir="13500000">
                    <a:srgbClr val="000000">
                      <a:alpha val="50000"/>
                    </a:srgbClr>
                  </a:innerShdw>
                </a:effectLst>
                <a:latin typeface="Andalus" pitchFamily="18" charset="-78"/>
                <a:cs typeface="Andalus" pitchFamily="18" charset="-78"/>
              </a:rPr>
              <a:t>Brain tumor </a:t>
            </a:r>
            <a:endParaRPr lang="en-GB" sz="6000" dirty="0">
              <a:solidFill>
                <a:schemeClr val="bg1">
                  <a:lumMod val="20000"/>
                  <a:lumOff val="80000"/>
                </a:schemeClr>
              </a:solidFill>
              <a:latin typeface="Andalus" pitchFamily="18" charset="-78"/>
              <a:cs typeface="Andalus" pitchFamily="18" charset="-78"/>
            </a:endParaRPr>
          </a:p>
        </p:txBody>
      </p:sp>
      <p:sp>
        <p:nvSpPr>
          <p:cNvPr id="4099" name="Subtitle 2">
            <a:extLst>
              <a:ext uri="{FF2B5EF4-FFF2-40B4-BE49-F238E27FC236}">
                <a16:creationId xmlns:a16="http://schemas.microsoft.com/office/drawing/2014/main" id="{88138050-6B85-4E89-ADE7-A32544A2A151}"/>
              </a:ext>
            </a:extLst>
          </p:cNvPr>
          <p:cNvSpPr>
            <a:spLocks noGrp="1"/>
          </p:cNvSpPr>
          <p:nvPr>
            <p:ph type="subTitle" idx="1"/>
          </p:nvPr>
        </p:nvSpPr>
        <p:spPr>
          <a:xfrm>
            <a:off x="4787900" y="3556000"/>
            <a:ext cx="6337300" cy="520700"/>
          </a:xfrm>
        </p:spPr>
        <p:txBody>
          <a:bodyPr/>
          <a:lstStyle/>
          <a:p>
            <a:pPr algn="l" rtl="0"/>
            <a:r>
              <a:rPr lang="en-GB" altLang="en-US">
                <a:latin typeface="Adobe Caslon Pro Bold" panose="0205070206050A020403" pitchFamily="18" charset="0"/>
                <a:cs typeface="Arial" panose="020B0604020202020204" pitchFamily="34" charset="0"/>
              </a:rPr>
              <a:t>      By :</a:t>
            </a:r>
            <a:r>
              <a:rPr lang="en-US" altLang="en-US">
                <a:latin typeface="Adobe Caslon Pro Bold" panose="0205070206050A020403" pitchFamily="18" charset="0"/>
                <a:cs typeface="Arial" panose="020B0604020202020204" pitchFamily="34" charset="0"/>
              </a:rPr>
              <a:t>Noor daher </a:t>
            </a:r>
          </a:p>
          <a:p>
            <a:pPr algn="l" rtl="0"/>
            <a:r>
              <a:rPr lang="en-US" altLang="en-US">
                <a:latin typeface="Adobe Caslon Pro Bold" panose="0205070206050A020403" pitchFamily="18" charset="0"/>
                <a:cs typeface="Arial" panose="020B0604020202020204" pitchFamily="34" charset="0"/>
              </a:rPr>
              <a:t>            Tala almuhaisin </a:t>
            </a:r>
            <a:endParaRPr lang="en-GB" altLang="en-US">
              <a:latin typeface="Adobe Caslon Pro Bold" panose="0205070206050A020403" pitchFamily="18" charset="0"/>
              <a:cs typeface="Arial" panose="020B0604020202020204" pitchFamily="34" charset="0"/>
            </a:endParaRPr>
          </a:p>
          <a:p>
            <a:pPr algn="l" rtl="0"/>
            <a:r>
              <a:rPr lang="en-GB" altLang="en-US">
                <a:latin typeface="Adobe Caslon Pro Bold" panose="0205070206050A020403" pitchFamily="18" charset="0"/>
                <a:cs typeface="Arial" panose="020B0604020202020204" pitchFamily="34" charset="0"/>
              </a:rPr>
              <a:t>	</a:t>
            </a:r>
          </a:p>
          <a:p>
            <a:pPr algn="l" rtl="0"/>
            <a:r>
              <a:rPr lang="en-GB" altLang="en-US">
                <a:latin typeface="Adobe Caslon Pro Bold" panose="0205070206050A020403" pitchFamily="18" charset="0"/>
                <a:cs typeface="Arial" panose="020B0604020202020204" pitchFamily="34" charset="0"/>
              </a:rPr>
              <a:t>		</a:t>
            </a:r>
          </a:p>
        </p:txBody>
      </p:sp>
      <p:sp>
        <p:nvSpPr>
          <p:cNvPr id="4100" name="Rectangle 1">
            <a:extLst>
              <a:ext uri="{FF2B5EF4-FFF2-40B4-BE49-F238E27FC236}">
                <a16:creationId xmlns:a16="http://schemas.microsoft.com/office/drawing/2014/main" id="{F1F0B5D7-464C-4165-98D6-B86E89E681D8}"/>
              </a:ext>
            </a:extLst>
          </p:cNvPr>
          <p:cNvSpPr>
            <a:spLocks noChangeArrowheads="1"/>
          </p:cNvSpPr>
          <p:nvPr/>
        </p:nvSpPr>
        <p:spPr bwMode="auto">
          <a:xfrm>
            <a:off x="1908175" y="4868863"/>
            <a:ext cx="7686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000" b="0" i="0" u="none" strike="noStrike" kern="1200" cap="none" spc="0" normalizeH="0" baseline="0" noProof="0">
              <a:ln>
                <a:noFill/>
              </a:ln>
              <a:solidFill>
                <a:srgbClr val="000000"/>
              </a:solidFill>
              <a:effectLst/>
              <a:uLnTx/>
              <a:uFillTx/>
              <a:latin typeface="20th Century Font" pitchFamily="2" charset="0"/>
              <a:ea typeface="+mn-ea"/>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B829181F-E283-49A9-9D90-F8B4D2EA460F}"/>
              </a:ext>
            </a:extLst>
          </p:cNvPr>
          <p:cNvSpPr>
            <a:spLocks noGrp="1" noChangeArrowheads="1"/>
          </p:cNvSpPr>
          <p:nvPr>
            <p:ph type="title"/>
          </p:nvPr>
        </p:nvSpPr>
        <p:spPr>
          <a:xfrm>
            <a:off x="0" y="112713"/>
            <a:ext cx="8229600" cy="1371600"/>
          </a:xfrm>
        </p:spPr>
        <p:txBody>
          <a:bodyPr/>
          <a:lstStyle/>
          <a:p>
            <a:r>
              <a:rPr lang="en-US" altLang="en-US" sz="4800" b="1">
                <a:solidFill>
                  <a:schemeClr val="bg1"/>
                </a:solidFill>
                <a:latin typeface="Andalus" panose="02020603050405020304" pitchFamily="18" charset="-78"/>
                <a:cs typeface="Andalus" panose="02020603050405020304" pitchFamily="18" charset="-78"/>
              </a:rPr>
              <a:t>Clinical presentation</a:t>
            </a:r>
            <a:br>
              <a:rPr lang="en-US" altLang="en-US" sz="4800" b="1">
                <a:solidFill>
                  <a:schemeClr val="bg1"/>
                </a:solidFill>
                <a:latin typeface="Andalus" panose="02020603050405020304" pitchFamily="18" charset="-78"/>
                <a:cs typeface="Andalus" panose="02020603050405020304" pitchFamily="18" charset="-78"/>
              </a:rPr>
            </a:br>
            <a:r>
              <a:rPr lang="en-US" altLang="en-US" sz="4800" b="1">
                <a:solidFill>
                  <a:schemeClr val="bg1"/>
                </a:solidFill>
                <a:latin typeface="Andalus" panose="02020603050405020304" pitchFamily="18" charset="-78"/>
                <a:cs typeface="Andalus" panose="02020603050405020304" pitchFamily="18" charset="-78"/>
              </a:rPr>
              <a:t> of brain tumors </a:t>
            </a:r>
          </a:p>
        </p:txBody>
      </p:sp>
      <p:sp>
        <p:nvSpPr>
          <p:cNvPr id="13315" name="Rectangle 3">
            <a:extLst>
              <a:ext uri="{FF2B5EF4-FFF2-40B4-BE49-F238E27FC236}">
                <a16:creationId xmlns:a16="http://schemas.microsoft.com/office/drawing/2014/main" id="{62E0D30C-B013-4B6E-A852-E7F87B24AD14}"/>
              </a:ext>
            </a:extLst>
          </p:cNvPr>
          <p:cNvSpPr>
            <a:spLocks noGrp="1" noChangeArrowheads="1"/>
          </p:cNvSpPr>
          <p:nvPr>
            <p:ph sz="quarter" idx="4294967295"/>
          </p:nvPr>
        </p:nvSpPr>
        <p:spPr>
          <a:xfrm>
            <a:off x="609600" y="1600200"/>
            <a:ext cx="7924800" cy="4114800"/>
          </a:xfrm>
        </p:spPr>
        <p:txBody>
          <a:bodyPr/>
          <a:lstStyle/>
          <a:p>
            <a:pPr algn="l" rtl="0"/>
            <a:r>
              <a:rPr lang="en-US" altLang="en-US" b="1">
                <a:solidFill>
                  <a:srgbClr val="00B050"/>
                </a:solidFill>
                <a:cs typeface="Arial" panose="020B0604020202020204" pitchFamily="34" charset="0"/>
              </a:rPr>
              <a:t>The most common presentation of brain tumors is </a:t>
            </a:r>
            <a:r>
              <a:rPr lang="en-US" altLang="en-US" b="1" u="sng">
                <a:solidFill>
                  <a:srgbClr val="00B050"/>
                </a:solidFill>
                <a:cs typeface="Arial" panose="020B0604020202020204" pitchFamily="34" charset="0"/>
              </a:rPr>
              <a:t>progressive neurologic deficit(68</a:t>
            </a:r>
            <a:r>
              <a:rPr lang="en-US" altLang="en-US" b="1">
                <a:solidFill>
                  <a:srgbClr val="00B050"/>
                </a:solidFill>
                <a:cs typeface="Arial" panose="020B0604020202020204" pitchFamily="34" charset="0"/>
              </a:rPr>
              <a:t>%)</a:t>
            </a:r>
          </a:p>
          <a:p>
            <a:pPr algn="l" rtl="0"/>
            <a:r>
              <a:rPr lang="en-US" altLang="en-US">
                <a:cs typeface="Arial" panose="020B0604020202020204" pitchFamily="34" charset="0"/>
              </a:rPr>
              <a:t>  </a:t>
            </a:r>
            <a:r>
              <a:rPr lang="en-US" altLang="en-US" b="1" u="sng">
                <a:cs typeface="Arial" panose="020B0604020202020204" pitchFamily="34" charset="0"/>
              </a:rPr>
              <a:t>Headache</a:t>
            </a:r>
            <a:r>
              <a:rPr lang="en-US" altLang="en-US">
                <a:cs typeface="Arial" panose="020B0604020202020204" pitchFamily="34" charset="0"/>
              </a:rPr>
              <a:t> was a presenting symptom in 54% </a:t>
            </a:r>
          </a:p>
          <a:p>
            <a:pPr algn="l" rtl="0"/>
            <a:r>
              <a:rPr lang="en-US" altLang="en-US">
                <a:cs typeface="Arial" panose="020B0604020202020204" pitchFamily="34" charset="0"/>
              </a:rPr>
              <a:t>usually </a:t>
            </a:r>
            <a:r>
              <a:rPr lang="en-US" altLang="en-US" b="1" u="sng">
                <a:cs typeface="Arial" panose="020B0604020202020204" pitchFamily="34" charset="0"/>
              </a:rPr>
              <a:t>motor weakness</a:t>
            </a:r>
            <a:r>
              <a:rPr lang="en-US" altLang="en-US" u="sng">
                <a:cs typeface="Arial" panose="020B0604020202020204" pitchFamily="34" charset="0"/>
              </a:rPr>
              <a:t> </a:t>
            </a:r>
            <a:r>
              <a:rPr lang="en-US" altLang="en-US">
                <a:cs typeface="Arial" panose="020B0604020202020204" pitchFamily="34" charset="0"/>
              </a:rPr>
              <a:t>(45%).</a:t>
            </a:r>
          </a:p>
          <a:p>
            <a:pPr algn="l" rtl="0"/>
            <a:r>
              <a:rPr lang="en-US" altLang="en-US" b="1" u="sng">
                <a:cs typeface="Arial" panose="020B0604020202020204" pitchFamily="34" charset="0"/>
              </a:rPr>
              <a:t>seizures</a:t>
            </a:r>
            <a:r>
              <a:rPr lang="en-US" altLang="en-US" b="1">
                <a:cs typeface="Arial" panose="020B0604020202020204" pitchFamily="34" charset="0"/>
              </a:rPr>
              <a:t> </a:t>
            </a:r>
            <a:r>
              <a:rPr lang="en-US" altLang="en-US">
                <a:cs typeface="Arial" panose="020B0604020202020204" pitchFamily="34" charset="0"/>
              </a:rPr>
              <a:t>in 26%</a:t>
            </a:r>
          </a:p>
        </p:txBody>
      </p:sp>
      <p:pic>
        <p:nvPicPr>
          <p:cNvPr id="13316" name="Picture 2" descr="https://s-media-cache-ak0.pinimg.com/originals/f6/7f/0b/f67f0b6be13fd4332b4dfe1cb7d3b701.jpg">
            <a:extLst>
              <a:ext uri="{FF2B5EF4-FFF2-40B4-BE49-F238E27FC236}">
                <a16:creationId xmlns:a16="http://schemas.microsoft.com/office/drawing/2014/main" id="{37A18CC5-ED9A-4169-9856-174F54E943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3549650"/>
            <a:ext cx="6337300" cy="333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عنوان 1">
            <a:extLst>
              <a:ext uri="{FF2B5EF4-FFF2-40B4-BE49-F238E27FC236}">
                <a16:creationId xmlns:a16="http://schemas.microsoft.com/office/drawing/2014/main" id="{B67BC654-2B50-4176-8A0E-F9C4E9E327E3}"/>
              </a:ext>
            </a:extLst>
          </p:cNvPr>
          <p:cNvSpPr>
            <a:spLocks noGrp="1"/>
          </p:cNvSpPr>
          <p:nvPr>
            <p:ph type="title"/>
          </p:nvPr>
        </p:nvSpPr>
        <p:spPr>
          <a:xfrm>
            <a:off x="1509713" y="333375"/>
            <a:ext cx="7345362" cy="895350"/>
          </a:xfrm>
        </p:spPr>
        <p:txBody>
          <a:bodyPr/>
          <a:lstStyle/>
          <a:p>
            <a:pPr algn="l" rtl="0"/>
            <a:r>
              <a:rPr lang="en-US" altLang="en-US" sz="4800">
                <a:solidFill>
                  <a:schemeClr val="bg1"/>
                </a:solidFill>
                <a:latin typeface="Andalus" panose="02020603050405020304" pitchFamily="18" charset="-78"/>
                <a:cs typeface="Andalus" panose="02020603050405020304" pitchFamily="18" charset="-78"/>
              </a:rPr>
              <a:t>Clinical features	</a:t>
            </a:r>
            <a:br>
              <a:rPr lang="en-US" altLang="en-US" sz="4800">
                <a:solidFill>
                  <a:schemeClr val="bg1"/>
                </a:solidFill>
                <a:latin typeface="Andalus" panose="02020603050405020304" pitchFamily="18" charset="-78"/>
                <a:cs typeface="Andalus" panose="02020603050405020304" pitchFamily="18" charset="-78"/>
              </a:rPr>
            </a:br>
            <a:r>
              <a:rPr lang="en-US" altLang="en-US" sz="4800">
                <a:solidFill>
                  <a:schemeClr val="bg1"/>
                </a:solidFill>
                <a:latin typeface="Andalus" panose="02020603050405020304" pitchFamily="18" charset="-78"/>
                <a:cs typeface="Andalus" panose="02020603050405020304" pitchFamily="18" charset="-78"/>
              </a:rPr>
              <a:t>			</a:t>
            </a:r>
            <a:r>
              <a:rPr lang="en-US" altLang="en-US" sz="2400">
                <a:solidFill>
                  <a:schemeClr val="bg1"/>
                </a:solidFill>
                <a:latin typeface="Andalus" panose="02020603050405020304" pitchFamily="18" charset="-78"/>
                <a:cs typeface="Andalus" panose="02020603050405020304" pitchFamily="18" charset="-78"/>
              </a:rPr>
              <a:t>SUPRATENTORIAL TUMORS</a:t>
            </a:r>
            <a:endParaRPr lang="ar-JO" altLang="en-US" sz="4800">
              <a:solidFill>
                <a:schemeClr val="bg1"/>
              </a:solidFill>
              <a:latin typeface="Andalus" panose="02020603050405020304" pitchFamily="18" charset="-78"/>
              <a:cs typeface="Andalus" panose="02020603050405020304" pitchFamily="18" charset="-78"/>
            </a:endParaRPr>
          </a:p>
        </p:txBody>
      </p:sp>
      <p:sp>
        <p:nvSpPr>
          <p:cNvPr id="3" name="عنصر نائب للمحتوى 2">
            <a:extLst>
              <a:ext uri="{FF2B5EF4-FFF2-40B4-BE49-F238E27FC236}">
                <a16:creationId xmlns:a16="http://schemas.microsoft.com/office/drawing/2014/main" id="{878BF05D-6845-4D37-890D-6949BA887F91}"/>
              </a:ext>
            </a:extLst>
          </p:cNvPr>
          <p:cNvSpPr>
            <a:spLocks noGrp="1"/>
          </p:cNvSpPr>
          <p:nvPr>
            <p:ph sz="quarter" idx="4294967295"/>
          </p:nvPr>
        </p:nvSpPr>
        <p:spPr>
          <a:xfrm>
            <a:off x="609600" y="1557338"/>
            <a:ext cx="7924800" cy="5040312"/>
          </a:xfrm>
        </p:spPr>
        <p:txBody>
          <a:bodyPr>
            <a:normAutofit fontScale="92500" lnSpcReduction="10000"/>
          </a:bodyPr>
          <a:lstStyle/>
          <a:p>
            <a:pPr algn="l" rtl="0">
              <a:lnSpc>
                <a:spcPct val="80000"/>
              </a:lnSpc>
              <a:buFont typeface="Wingdings" pitchFamily="2" charset="2"/>
              <a:buNone/>
              <a:defRPr/>
            </a:pPr>
            <a:r>
              <a:rPr lang="en-US" sz="2700" b="1" dirty="0">
                <a:solidFill>
                  <a:srgbClr val="00B050"/>
                </a:solidFill>
                <a:cs typeface="Times New Roman" pitchFamily="18" charset="0"/>
              </a:rPr>
              <a:t>Signs of increased ICP  </a:t>
            </a:r>
            <a:r>
              <a:rPr lang="en-US" sz="2400" dirty="0"/>
              <a:t>Headache  </a:t>
            </a:r>
            <a:r>
              <a:rPr lang="en-US" sz="2400" i="1" dirty="0"/>
              <a:t>54%</a:t>
            </a:r>
          </a:p>
          <a:p>
            <a:pPr algn="l" rtl="0">
              <a:lnSpc>
                <a:spcPct val="80000"/>
              </a:lnSpc>
              <a:buFontTx/>
              <a:buNone/>
              <a:defRPr/>
            </a:pPr>
            <a:endParaRPr lang="en-US" sz="2400" i="1" dirty="0"/>
          </a:p>
          <a:p>
            <a:pPr algn="l" rtl="0">
              <a:lnSpc>
                <a:spcPct val="80000"/>
              </a:lnSpc>
              <a:buFont typeface="Wingdings" pitchFamily="2" charset="2"/>
              <a:buChar char="§"/>
              <a:defRPr/>
            </a:pPr>
            <a:r>
              <a:rPr lang="en-US" sz="3100" b="1" dirty="0">
                <a:solidFill>
                  <a:srgbClr val="00B050"/>
                </a:solidFill>
                <a:cs typeface="Times New Roman" pitchFamily="18" charset="0"/>
              </a:rPr>
              <a:t>Focal neurological signs </a:t>
            </a:r>
            <a:r>
              <a:rPr lang="en-US" sz="3100" b="1" i="1" dirty="0">
                <a:solidFill>
                  <a:srgbClr val="00B050"/>
                </a:solidFill>
              </a:rPr>
              <a:t>68%</a:t>
            </a:r>
          </a:p>
          <a:p>
            <a:pPr lvl="1" algn="l" rtl="0">
              <a:lnSpc>
                <a:spcPct val="80000"/>
              </a:lnSpc>
              <a:defRPr/>
            </a:pPr>
            <a:r>
              <a:rPr lang="en-US" sz="2400" dirty="0"/>
              <a:t>Weakness</a:t>
            </a:r>
          </a:p>
          <a:p>
            <a:pPr lvl="1" algn="l" rtl="0">
              <a:lnSpc>
                <a:spcPct val="80000"/>
              </a:lnSpc>
              <a:defRPr/>
            </a:pPr>
            <a:r>
              <a:rPr lang="en-US" sz="2400" dirty="0"/>
              <a:t>Dysphasia</a:t>
            </a:r>
          </a:p>
          <a:p>
            <a:pPr lvl="1" algn="l" rtl="0">
              <a:lnSpc>
                <a:spcPct val="80000"/>
              </a:lnSpc>
              <a:buFont typeface="Wingdings" pitchFamily="2" charset="2"/>
              <a:buNone/>
              <a:defRPr/>
            </a:pPr>
            <a:r>
              <a:rPr lang="en-US" sz="2400" dirty="0"/>
              <a:t>			A. Due to </a:t>
            </a:r>
            <a:r>
              <a:rPr lang="en-US" sz="2400" b="1" dirty="0"/>
              <a:t>destruction</a:t>
            </a:r>
            <a:r>
              <a:rPr lang="en-US" sz="2400" dirty="0"/>
              <a:t> of brain parenchyma by 			tumor invasion</a:t>
            </a:r>
          </a:p>
          <a:p>
            <a:pPr lvl="1" algn="l" rtl="0">
              <a:lnSpc>
                <a:spcPct val="80000"/>
              </a:lnSpc>
              <a:buFont typeface="Wingdings" pitchFamily="2" charset="2"/>
              <a:buNone/>
              <a:defRPr/>
            </a:pPr>
            <a:r>
              <a:rPr lang="en-US" sz="2400" dirty="0"/>
              <a:t>			B. Due to </a:t>
            </a:r>
            <a:r>
              <a:rPr lang="en-US" sz="2400" b="1" dirty="0"/>
              <a:t>compression</a:t>
            </a:r>
            <a:r>
              <a:rPr lang="en-US" sz="2400" dirty="0"/>
              <a:t> of brain parenchyma by 		mass and/or edema and/or hemorrhage</a:t>
            </a:r>
          </a:p>
          <a:p>
            <a:pPr lvl="1" algn="l" rtl="0">
              <a:lnSpc>
                <a:spcPct val="80000"/>
              </a:lnSpc>
              <a:buFont typeface="Wingdings" pitchFamily="2" charset="2"/>
              <a:buNone/>
              <a:defRPr/>
            </a:pPr>
            <a:r>
              <a:rPr lang="en-US" sz="2400" dirty="0"/>
              <a:t>			C. Due to compression of cranial nerve</a:t>
            </a:r>
          </a:p>
          <a:p>
            <a:pPr algn="l" rtl="0">
              <a:defRPr/>
            </a:pPr>
            <a:r>
              <a:rPr lang="en-US" b="1" dirty="0">
                <a:solidFill>
                  <a:srgbClr val="00B050"/>
                </a:solidFill>
                <a:cs typeface="Times New Roman" pitchFamily="18" charset="0"/>
              </a:rPr>
              <a:t>Organic mental changes</a:t>
            </a:r>
          </a:p>
          <a:p>
            <a:pPr lvl="2" algn="l" rtl="0">
              <a:defRPr/>
            </a:pPr>
            <a:r>
              <a:rPr lang="fr-FR" dirty="0" err="1"/>
              <a:t>Depression</a:t>
            </a:r>
            <a:endParaRPr lang="fr-FR" dirty="0"/>
          </a:p>
          <a:p>
            <a:pPr lvl="2" algn="l" rtl="0">
              <a:defRPr/>
            </a:pPr>
            <a:r>
              <a:rPr lang="fr-FR" dirty="0" err="1"/>
              <a:t>Lethargy</a:t>
            </a:r>
            <a:endParaRPr lang="fr-FR" dirty="0"/>
          </a:p>
          <a:p>
            <a:pPr lvl="2" algn="l" rtl="0">
              <a:defRPr/>
            </a:pPr>
            <a:r>
              <a:rPr lang="fr-FR" dirty="0" err="1"/>
              <a:t>Apathy</a:t>
            </a:r>
            <a:endParaRPr lang="fr-FR" dirty="0"/>
          </a:p>
          <a:p>
            <a:pPr lvl="2" algn="l" rtl="0">
              <a:defRPr/>
            </a:pPr>
            <a:r>
              <a:rPr lang="fr-FR" dirty="0"/>
              <a:t>Confusion</a:t>
            </a:r>
            <a:endParaRPr lang="en-US" dirty="0">
              <a:cs typeface="Times New Roman" pitchFamily="18" charset="0"/>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عنصر نائب للمحتوى 2">
            <a:extLst>
              <a:ext uri="{FF2B5EF4-FFF2-40B4-BE49-F238E27FC236}">
                <a16:creationId xmlns:a16="http://schemas.microsoft.com/office/drawing/2014/main" id="{1FCE39C8-4AFF-4160-86BB-22D6FDC1EE85}"/>
              </a:ext>
            </a:extLst>
          </p:cNvPr>
          <p:cNvSpPr>
            <a:spLocks noGrp="1"/>
          </p:cNvSpPr>
          <p:nvPr>
            <p:ph sz="quarter" idx="4294967295"/>
          </p:nvPr>
        </p:nvSpPr>
        <p:spPr>
          <a:xfrm>
            <a:off x="609600" y="1690688"/>
            <a:ext cx="7924800" cy="4114800"/>
          </a:xfrm>
        </p:spPr>
        <p:txBody>
          <a:bodyPr/>
          <a:lstStyle/>
          <a:p>
            <a:pPr algn="l" rtl="0"/>
            <a:r>
              <a:rPr lang="en-US" altLang="en-US" b="1">
                <a:solidFill>
                  <a:srgbClr val="00B050"/>
                </a:solidFill>
                <a:cs typeface="Times New Roman" panose="02020603050405020304" pitchFamily="18" charset="0"/>
              </a:rPr>
              <a:t>Seizures </a:t>
            </a:r>
            <a:r>
              <a:rPr lang="en-US" altLang="en-US" b="1" i="1">
                <a:solidFill>
                  <a:srgbClr val="00B050"/>
                </a:solidFill>
                <a:cs typeface="Arial" panose="020B0604020202020204" pitchFamily="34" charset="0"/>
              </a:rPr>
              <a:t>26% </a:t>
            </a:r>
            <a:r>
              <a:rPr lang="en-US" altLang="en-US" sz="2400">
                <a:cs typeface="Arial" panose="020B0604020202020204" pitchFamily="34" charset="0"/>
              </a:rPr>
              <a:t>(seizures arise from irritation of cerebral cortex).</a:t>
            </a:r>
            <a:endParaRPr lang="en-US" altLang="en-US" sz="2400" i="1">
              <a:cs typeface="Arial" panose="020B0604020202020204" pitchFamily="34" charset="0"/>
            </a:endParaRPr>
          </a:p>
          <a:p>
            <a:pPr lvl="1" algn="l" rtl="0"/>
            <a:r>
              <a:rPr lang="en-US" altLang="en-US">
                <a:cs typeface="Arial" panose="020B0604020202020204" pitchFamily="34" charset="0"/>
              </a:rPr>
              <a:t>In an idiopathic first time seizure in</a:t>
            </a:r>
          </a:p>
          <a:p>
            <a:pPr lvl="1" algn="l" rtl="0">
              <a:buFontTx/>
              <a:buNone/>
            </a:pPr>
            <a:r>
              <a:rPr lang="en-US" altLang="en-US">
                <a:cs typeface="Arial" panose="020B0604020202020204" pitchFamily="34" charset="0"/>
              </a:rPr>
              <a:t> a patient&gt; 20 years old </a:t>
            </a:r>
            <a:endParaRPr lang="en-US" altLang="en-US" b="1">
              <a:solidFill>
                <a:srgbClr val="00B050"/>
              </a:solidFill>
              <a:cs typeface="Arial" panose="020B0604020202020204" pitchFamily="34" charset="0"/>
            </a:endParaRPr>
          </a:p>
          <a:p>
            <a:pPr algn="l" rtl="0"/>
            <a:r>
              <a:rPr lang="en-US" altLang="en-US" b="1">
                <a:solidFill>
                  <a:srgbClr val="00B050"/>
                </a:solidFill>
                <a:cs typeface="Arial" panose="020B0604020202020204" pitchFamily="34" charset="0"/>
              </a:rPr>
              <a:t>Symptoms of a TIA or stroke </a:t>
            </a:r>
          </a:p>
          <a:p>
            <a:pPr lvl="1" algn="l" rtl="0">
              <a:buFont typeface="Wingdings" panose="05000000000000000000" pitchFamily="2" charset="2"/>
              <a:buNone/>
            </a:pPr>
            <a:r>
              <a:rPr lang="en-US" altLang="en-US">
                <a:cs typeface="Arial" panose="020B0604020202020204" pitchFamily="34" charset="0"/>
              </a:rPr>
              <a:t>A. Occlusion of a vessel by tumor cells</a:t>
            </a:r>
          </a:p>
          <a:p>
            <a:pPr lvl="1" algn="l" rtl="0">
              <a:buFont typeface="Wingdings" panose="05000000000000000000" pitchFamily="2" charset="2"/>
              <a:buNone/>
            </a:pPr>
            <a:r>
              <a:rPr lang="en-US" altLang="en-US">
                <a:cs typeface="Arial" panose="020B0604020202020204" pitchFamily="34" charset="0"/>
              </a:rPr>
              <a:t>B. Hemorrhage into the tumor</a:t>
            </a:r>
            <a:endParaRPr lang="en-US" altLang="en-US" i="1">
              <a:cs typeface="Arial" panose="020B0604020202020204" pitchFamily="34" charset="0"/>
            </a:endParaRPr>
          </a:p>
          <a:p>
            <a:pPr lvl="1" algn="l" rtl="0">
              <a:buFont typeface="Wingdings" panose="05000000000000000000" pitchFamily="2" charset="2"/>
              <a:buNone/>
            </a:pPr>
            <a:r>
              <a:rPr lang="en-US" altLang="en-US">
                <a:cs typeface="Arial" panose="020B0604020202020204" pitchFamily="34" charset="0"/>
              </a:rPr>
              <a:t>C. Focal seizure</a:t>
            </a:r>
          </a:p>
          <a:p>
            <a:pPr algn="l" rtl="0"/>
            <a:r>
              <a:rPr lang="en-US" altLang="en-US" b="1">
                <a:solidFill>
                  <a:srgbClr val="00B050"/>
                </a:solidFill>
                <a:cs typeface="Arial" panose="020B0604020202020204" pitchFamily="34" charset="0"/>
              </a:rPr>
              <a:t> In the special case of </a:t>
            </a:r>
            <a:r>
              <a:rPr lang="en-US" altLang="en-US" b="1" u="sng">
                <a:solidFill>
                  <a:srgbClr val="00B050"/>
                </a:solidFill>
                <a:cs typeface="Arial" panose="020B0604020202020204" pitchFamily="34" charset="0"/>
              </a:rPr>
              <a:t>pituitary tumors</a:t>
            </a:r>
            <a:endParaRPr lang="en-US" altLang="en-US" b="1" i="1">
              <a:solidFill>
                <a:srgbClr val="00B050"/>
              </a:solidFill>
              <a:cs typeface="Arial" panose="020B0604020202020204" pitchFamily="34" charset="0"/>
            </a:endParaRPr>
          </a:p>
          <a:p>
            <a:pPr lvl="1" algn="l" rtl="0">
              <a:buFont typeface="Wingdings" panose="05000000000000000000" pitchFamily="2" charset="2"/>
              <a:buNone/>
            </a:pPr>
            <a:r>
              <a:rPr lang="en-US" altLang="en-US">
                <a:cs typeface="Arial" panose="020B0604020202020204" pitchFamily="34" charset="0"/>
              </a:rPr>
              <a:t>A. Symptoms due to endocrine disturbances</a:t>
            </a:r>
          </a:p>
          <a:p>
            <a:pPr lvl="1" algn="l" rtl="0">
              <a:buFont typeface="Wingdings" panose="05000000000000000000" pitchFamily="2" charset="2"/>
              <a:buNone/>
            </a:pPr>
            <a:r>
              <a:rPr lang="en-US" altLang="en-US">
                <a:cs typeface="Arial" panose="020B0604020202020204" pitchFamily="34" charset="0"/>
              </a:rPr>
              <a:t>B. Pituitary apoplexy</a:t>
            </a:r>
            <a:endParaRPr lang="en-US" altLang="en-US" i="1">
              <a:cs typeface="Arial" panose="020B0604020202020204" pitchFamily="34" charset="0"/>
            </a:endParaRPr>
          </a:p>
          <a:p>
            <a:pPr lvl="1" algn="l" rtl="0">
              <a:buFont typeface="Wingdings" panose="05000000000000000000" pitchFamily="2" charset="2"/>
              <a:buNone/>
            </a:pPr>
            <a:r>
              <a:rPr lang="en-US" altLang="en-US">
                <a:cs typeface="Arial" panose="020B0604020202020204" pitchFamily="34" charset="0"/>
              </a:rPr>
              <a:t>C. CSF leak</a:t>
            </a:r>
          </a:p>
          <a:p>
            <a:pPr algn="l" rtl="0"/>
            <a:endParaRPr lang="ar-JO" altLang="en-US">
              <a:cs typeface="Arial" panose="020B0604020202020204" pitchFamily="34" charset="0"/>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عنصر نائب للمحتوى 2">
            <a:extLst>
              <a:ext uri="{FF2B5EF4-FFF2-40B4-BE49-F238E27FC236}">
                <a16:creationId xmlns:a16="http://schemas.microsoft.com/office/drawing/2014/main" id="{607F258F-7168-4F64-8A9D-90F340423498}"/>
              </a:ext>
            </a:extLst>
          </p:cNvPr>
          <p:cNvSpPr>
            <a:spLocks noGrp="1"/>
          </p:cNvSpPr>
          <p:nvPr>
            <p:ph sz="quarter" idx="4294967295"/>
          </p:nvPr>
        </p:nvSpPr>
        <p:spPr>
          <a:xfrm>
            <a:off x="457200" y="1600200"/>
            <a:ext cx="8229600" cy="5257800"/>
          </a:xfrm>
        </p:spPr>
        <p:txBody>
          <a:bodyPr/>
          <a:lstStyle/>
          <a:p>
            <a:pPr algn="l" rtl="0">
              <a:lnSpc>
                <a:spcPct val="80000"/>
              </a:lnSpc>
            </a:pPr>
            <a:r>
              <a:rPr lang="en-US" altLang="en-US" sz="2500" b="1" dirty="0">
                <a:cs typeface="Arial" panose="020B0604020202020204" pitchFamily="34" charset="0"/>
              </a:rPr>
              <a:t>Seizures are rare.</a:t>
            </a:r>
          </a:p>
          <a:p>
            <a:pPr algn="l" rtl="0">
              <a:lnSpc>
                <a:spcPct val="80000"/>
              </a:lnSpc>
              <a:buFont typeface="Wingdings" panose="05000000000000000000" pitchFamily="2" charset="2"/>
              <a:buNone/>
            </a:pPr>
            <a:r>
              <a:rPr lang="en-US" altLang="en-US" sz="2500" b="1" dirty="0">
                <a:solidFill>
                  <a:srgbClr val="00B050"/>
                </a:solidFill>
                <a:cs typeface="Arial" panose="020B0604020202020204" pitchFamily="34" charset="0"/>
              </a:rPr>
              <a:t>1) Most posterior </a:t>
            </a:r>
            <a:r>
              <a:rPr lang="en-US" altLang="en-US" sz="2500" b="1" dirty="0" err="1">
                <a:solidFill>
                  <a:srgbClr val="00B050"/>
                </a:solidFill>
                <a:cs typeface="Arial" panose="020B0604020202020204" pitchFamily="34" charset="0"/>
              </a:rPr>
              <a:t>fossa</a:t>
            </a:r>
            <a:r>
              <a:rPr lang="en-US" altLang="en-US" sz="2500" b="1" dirty="0">
                <a:solidFill>
                  <a:srgbClr val="00B050"/>
                </a:solidFill>
                <a:cs typeface="Arial" panose="020B0604020202020204" pitchFamily="34" charset="0"/>
              </a:rPr>
              <a:t> tumors present with S/S of </a:t>
            </a:r>
            <a:r>
              <a:rPr lang="en-US" altLang="en-US" sz="2500" b="1" dirty="0">
                <a:solidFill>
                  <a:srgbClr val="FF0000"/>
                </a:solidFill>
                <a:cs typeface="Arial" panose="020B0604020202020204" pitchFamily="34" charset="0"/>
              </a:rPr>
              <a:t>ICP</a:t>
            </a:r>
            <a:r>
              <a:rPr lang="en-US" altLang="en-US" sz="2500" b="1" dirty="0">
                <a:solidFill>
                  <a:srgbClr val="00B050"/>
                </a:solidFill>
                <a:cs typeface="Arial" panose="020B0604020202020204" pitchFamily="34" charset="0"/>
              </a:rPr>
              <a:t> due to hydrocephalus. </a:t>
            </a:r>
          </a:p>
          <a:p>
            <a:pPr lvl="1" algn="l" rtl="0">
              <a:lnSpc>
                <a:spcPct val="80000"/>
              </a:lnSpc>
              <a:buFont typeface="Wingdings" panose="05000000000000000000" pitchFamily="2" charset="2"/>
              <a:buNone/>
            </a:pPr>
            <a:r>
              <a:rPr lang="en-US" altLang="en-US" dirty="0">
                <a:solidFill>
                  <a:srgbClr val="0070C0"/>
                </a:solidFill>
                <a:cs typeface="Arial" panose="020B0604020202020204" pitchFamily="34" charset="0"/>
              </a:rPr>
              <a:t>A. </a:t>
            </a:r>
            <a:r>
              <a:rPr lang="en-US" altLang="en-US" u="sng" dirty="0">
                <a:solidFill>
                  <a:srgbClr val="0070C0"/>
                </a:solidFill>
                <a:cs typeface="Arial" panose="020B0604020202020204" pitchFamily="34" charset="0"/>
              </a:rPr>
              <a:t>Headache</a:t>
            </a:r>
            <a:endParaRPr lang="en-US" altLang="en-US" i="1" u="sng" dirty="0">
              <a:solidFill>
                <a:srgbClr val="0070C0"/>
              </a:solidFill>
              <a:cs typeface="Arial" panose="020B0604020202020204" pitchFamily="34" charset="0"/>
            </a:endParaRPr>
          </a:p>
          <a:p>
            <a:pPr lvl="1" algn="l" rtl="0">
              <a:lnSpc>
                <a:spcPct val="80000"/>
              </a:lnSpc>
              <a:buFont typeface="Wingdings" panose="05000000000000000000" pitchFamily="2" charset="2"/>
              <a:buNone/>
            </a:pPr>
            <a:r>
              <a:rPr lang="en-US" altLang="en-US" u="sng" dirty="0">
                <a:solidFill>
                  <a:srgbClr val="0070C0"/>
                </a:solidFill>
                <a:cs typeface="Arial" panose="020B0604020202020204" pitchFamily="34" charset="0"/>
              </a:rPr>
              <a:t>B. Nausea/vomiting</a:t>
            </a:r>
            <a:r>
              <a:rPr lang="en-US" altLang="en-US" u="sng" dirty="0">
                <a:cs typeface="Arial" panose="020B0604020202020204" pitchFamily="34" charset="0"/>
              </a:rPr>
              <a:t>: </a:t>
            </a:r>
            <a:r>
              <a:rPr lang="en-US" altLang="en-US" dirty="0">
                <a:cs typeface="Arial" panose="020B0604020202020204" pitchFamily="34" charset="0"/>
              </a:rPr>
              <a:t>due either to increased ICP from HCP, or from direct pressure on the </a:t>
            </a:r>
            <a:r>
              <a:rPr lang="en-US" altLang="en-US" dirty="0" err="1">
                <a:cs typeface="Arial" panose="020B0604020202020204" pitchFamily="34" charset="0"/>
              </a:rPr>
              <a:t>vagal</a:t>
            </a:r>
            <a:r>
              <a:rPr lang="en-US" altLang="en-US" dirty="0">
                <a:cs typeface="Arial" panose="020B0604020202020204" pitchFamily="34" charset="0"/>
              </a:rPr>
              <a:t> nucleus or vomiting center.</a:t>
            </a:r>
          </a:p>
          <a:p>
            <a:pPr lvl="1" algn="l" rtl="0">
              <a:lnSpc>
                <a:spcPct val="80000"/>
              </a:lnSpc>
              <a:buFont typeface="Wingdings" panose="05000000000000000000" pitchFamily="2" charset="2"/>
              <a:buNone/>
            </a:pPr>
            <a:r>
              <a:rPr lang="en-US" altLang="en-US" u="sng" dirty="0">
                <a:solidFill>
                  <a:srgbClr val="0070C0"/>
                </a:solidFill>
                <a:cs typeface="Arial" panose="020B0604020202020204" pitchFamily="34" charset="0"/>
              </a:rPr>
              <a:t>C. Papilledema</a:t>
            </a:r>
            <a:r>
              <a:rPr lang="en-US" altLang="en-US" dirty="0">
                <a:cs typeface="Arial" panose="020B0604020202020204" pitchFamily="34" charset="0"/>
              </a:rPr>
              <a:t>: estimated incidence is 50-90%</a:t>
            </a:r>
          </a:p>
          <a:p>
            <a:pPr lvl="1" algn="l" rtl="0">
              <a:lnSpc>
                <a:spcPct val="80000"/>
              </a:lnSpc>
              <a:buFont typeface="Wingdings" panose="05000000000000000000" pitchFamily="2" charset="2"/>
              <a:buNone/>
            </a:pPr>
            <a:r>
              <a:rPr lang="en-US" altLang="en-US" u="sng" dirty="0">
                <a:solidFill>
                  <a:srgbClr val="0070C0"/>
                </a:solidFill>
                <a:cs typeface="Arial" panose="020B0604020202020204" pitchFamily="34" charset="0"/>
              </a:rPr>
              <a:t>D. Gait disturbance/ataxia</a:t>
            </a:r>
          </a:p>
          <a:p>
            <a:pPr lvl="1" algn="l" rtl="0">
              <a:lnSpc>
                <a:spcPct val="80000"/>
              </a:lnSpc>
              <a:buFont typeface="Wingdings" panose="05000000000000000000" pitchFamily="2" charset="2"/>
              <a:buNone/>
            </a:pPr>
            <a:r>
              <a:rPr lang="en-US" altLang="en-US" u="sng" dirty="0">
                <a:solidFill>
                  <a:srgbClr val="0070C0"/>
                </a:solidFill>
                <a:cs typeface="Arial" panose="020B0604020202020204" pitchFamily="34" charset="0"/>
              </a:rPr>
              <a:t>E. Vertigo</a:t>
            </a:r>
          </a:p>
          <a:p>
            <a:pPr lvl="1" algn="l" rtl="0">
              <a:lnSpc>
                <a:spcPct val="80000"/>
              </a:lnSpc>
              <a:buFont typeface="Wingdings" panose="05000000000000000000" pitchFamily="2" charset="2"/>
              <a:buNone/>
            </a:pPr>
            <a:r>
              <a:rPr lang="en-US" altLang="en-US" u="sng" dirty="0">
                <a:solidFill>
                  <a:srgbClr val="0070C0"/>
                </a:solidFill>
                <a:cs typeface="Arial" panose="020B0604020202020204" pitchFamily="34" charset="0"/>
              </a:rPr>
              <a:t>F. </a:t>
            </a:r>
            <a:r>
              <a:rPr lang="en-US" altLang="en-US" u="sng" dirty="0" err="1">
                <a:solidFill>
                  <a:srgbClr val="0070C0"/>
                </a:solidFill>
                <a:cs typeface="Arial" panose="020B0604020202020204" pitchFamily="34" charset="0"/>
              </a:rPr>
              <a:t>Diplopia</a:t>
            </a:r>
            <a:endParaRPr lang="en-US" altLang="en-US" u="sng" dirty="0">
              <a:solidFill>
                <a:srgbClr val="0070C0"/>
              </a:solidFill>
              <a:cs typeface="Arial" panose="020B0604020202020204" pitchFamily="34" charset="0"/>
            </a:endParaRPr>
          </a:p>
          <a:p>
            <a:pPr lvl="2" algn="l" rtl="0">
              <a:lnSpc>
                <a:spcPct val="80000"/>
              </a:lnSpc>
              <a:buFont typeface="Wingdings" panose="05000000000000000000" pitchFamily="2" charset="2"/>
              <a:buNone/>
            </a:pPr>
            <a:r>
              <a:rPr lang="en-US" altLang="en-US" sz="1900" dirty="0">
                <a:cs typeface="Arial" panose="020B0604020202020204" pitchFamily="34" charset="0"/>
              </a:rPr>
              <a:t> </a:t>
            </a:r>
            <a:r>
              <a:rPr lang="en-US" altLang="en-US" dirty="0">
                <a:cs typeface="Arial" panose="020B0604020202020204" pitchFamily="34" charset="0"/>
              </a:rPr>
              <a:t>may be due to VI nerve (</a:t>
            </a:r>
            <a:r>
              <a:rPr lang="en-US" altLang="en-US" dirty="0" err="1">
                <a:cs typeface="Arial" panose="020B0604020202020204" pitchFamily="34" charset="0"/>
              </a:rPr>
              <a:t>abducens</a:t>
            </a:r>
            <a:r>
              <a:rPr lang="en-US" altLang="en-US" dirty="0">
                <a:cs typeface="Arial" panose="020B0604020202020204" pitchFamily="34" charset="0"/>
              </a:rPr>
              <a:t>) palsy which may </a:t>
            </a:r>
          </a:p>
          <a:p>
            <a:pPr lvl="2" algn="l" rtl="0">
              <a:lnSpc>
                <a:spcPct val="80000"/>
              </a:lnSpc>
              <a:buFont typeface="Wingdings" panose="05000000000000000000" pitchFamily="2" charset="2"/>
              <a:buNone/>
            </a:pPr>
            <a:r>
              <a:rPr lang="en-US" altLang="en-US" dirty="0">
                <a:cs typeface="Arial" panose="020B0604020202020204" pitchFamily="34" charset="0"/>
              </a:rPr>
              <a:t>occur with increased ICP in the absence of direct </a:t>
            </a:r>
          </a:p>
          <a:p>
            <a:pPr lvl="2" algn="l" rtl="0">
              <a:lnSpc>
                <a:spcPct val="80000"/>
              </a:lnSpc>
              <a:buFont typeface="Wingdings" panose="05000000000000000000" pitchFamily="2" charset="2"/>
              <a:buNone/>
            </a:pPr>
            <a:r>
              <a:rPr lang="en-US" altLang="en-US" dirty="0">
                <a:cs typeface="Arial" panose="020B0604020202020204" pitchFamily="34" charset="0"/>
              </a:rPr>
              <a:t>compression of the nerve</a:t>
            </a:r>
            <a:endParaRPr lang="en-US" altLang="en-US" i="1" dirty="0">
              <a:cs typeface="Arial" panose="020B0604020202020204" pitchFamily="34" charset="0"/>
            </a:endParaRPr>
          </a:p>
          <a:p>
            <a:pPr algn="l" rtl="0"/>
            <a:endParaRPr lang="ar-JO" altLang="en-US" dirty="0">
              <a:cs typeface="Arial" panose="020B0604020202020204" pitchFamily="34" charset="0"/>
            </a:endParaRPr>
          </a:p>
        </p:txBody>
      </p:sp>
      <p:sp>
        <p:nvSpPr>
          <p:cNvPr id="16387" name="عنوان 1">
            <a:extLst>
              <a:ext uri="{FF2B5EF4-FFF2-40B4-BE49-F238E27FC236}">
                <a16:creationId xmlns:a16="http://schemas.microsoft.com/office/drawing/2014/main" id="{09BC2801-EE57-4AD2-A37B-0641C45211D4}"/>
              </a:ext>
            </a:extLst>
          </p:cNvPr>
          <p:cNvSpPr>
            <a:spLocks noGrp="1"/>
          </p:cNvSpPr>
          <p:nvPr>
            <p:ph type="title"/>
          </p:nvPr>
        </p:nvSpPr>
        <p:spPr>
          <a:xfrm>
            <a:off x="1509713" y="333375"/>
            <a:ext cx="7345362" cy="895350"/>
          </a:xfrm>
        </p:spPr>
        <p:txBody>
          <a:bodyPr/>
          <a:lstStyle/>
          <a:p>
            <a:pPr algn="l" rtl="0"/>
            <a:r>
              <a:rPr lang="en-US" altLang="en-US" sz="4800">
                <a:solidFill>
                  <a:schemeClr val="bg1"/>
                </a:solidFill>
                <a:latin typeface="Andalus" panose="02020603050405020304" pitchFamily="18" charset="-78"/>
                <a:cs typeface="Andalus" panose="02020603050405020304" pitchFamily="18" charset="-78"/>
              </a:rPr>
              <a:t>Clinical features	</a:t>
            </a:r>
            <a:br>
              <a:rPr lang="en-US" altLang="en-US" sz="4800">
                <a:solidFill>
                  <a:schemeClr val="bg1"/>
                </a:solidFill>
                <a:latin typeface="Andalus" panose="02020603050405020304" pitchFamily="18" charset="-78"/>
                <a:cs typeface="Andalus" panose="02020603050405020304" pitchFamily="18" charset="-78"/>
              </a:rPr>
            </a:br>
            <a:r>
              <a:rPr lang="en-US" altLang="en-US" sz="4800">
                <a:solidFill>
                  <a:schemeClr val="bg1"/>
                </a:solidFill>
                <a:latin typeface="Andalus" panose="02020603050405020304" pitchFamily="18" charset="-78"/>
                <a:cs typeface="Andalus" panose="02020603050405020304" pitchFamily="18" charset="-78"/>
              </a:rPr>
              <a:t>			</a:t>
            </a:r>
            <a:r>
              <a:rPr lang="en-US" altLang="en-US" sz="2400">
                <a:solidFill>
                  <a:schemeClr val="bg1"/>
                </a:solidFill>
                <a:latin typeface="Andalus" panose="02020603050405020304" pitchFamily="18" charset="-78"/>
                <a:cs typeface="Andalus" panose="02020603050405020304" pitchFamily="18" charset="-78"/>
              </a:rPr>
              <a:t>INFRATENTORIAL TUMORS</a:t>
            </a:r>
            <a:endParaRPr lang="ar-JO" altLang="en-US" sz="4800">
              <a:solidFill>
                <a:schemeClr val="bg1"/>
              </a:solidFill>
              <a:latin typeface="Andalus" panose="02020603050405020304" pitchFamily="18" charset="-78"/>
              <a:cs typeface="Andalus" panose="02020603050405020304" pitchFamily="18" charset="-78"/>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عنصر نائب للمحتوى 2">
            <a:extLst>
              <a:ext uri="{FF2B5EF4-FFF2-40B4-BE49-F238E27FC236}">
                <a16:creationId xmlns:a16="http://schemas.microsoft.com/office/drawing/2014/main" id="{0FC26B79-31BE-4B64-9438-5D9BBF16B34E}"/>
              </a:ext>
            </a:extLst>
          </p:cNvPr>
          <p:cNvSpPr>
            <a:spLocks noGrp="1"/>
          </p:cNvSpPr>
          <p:nvPr>
            <p:ph sz="quarter" idx="4294967295"/>
          </p:nvPr>
        </p:nvSpPr>
        <p:spPr>
          <a:xfrm>
            <a:off x="415925" y="1525588"/>
            <a:ext cx="8229600" cy="4856162"/>
          </a:xfrm>
        </p:spPr>
        <p:txBody>
          <a:bodyPr/>
          <a:lstStyle/>
          <a:p>
            <a:pPr algn="l" rtl="0">
              <a:lnSpc>
                <a:spcPct val="80000"/>
              </a:lnSpc>
              <a:buFont typeface="Wingdings" panose="05000000000000000000" pitchFamily="2" charset="2"/>
              <a:buNone/>
            </a:pPr>
            <a:r>
              <a:rPr lang="en-US" altLang="en-US" sz="3000" b="1">
                <a:solidFill>
                  <a:srgbClr val="00B050"/>
                </a:solidFill>
                <a:cs typeface="Arial" panose="020B0604020202020204" pitchFamily="34" charset="0"/>
              </a:rPr>
              <a:t> 2) S/S indicative of mass effect .</a:t>
            </a:r>
          </a:p>
          <a:p>
            <a:pPr marL="971550" lvl="1" indent="-514350" algn="l" rtl="0">
              <a:lnSpc>
                <a:spcPct val="80000"/>
              </a:lnSpc>
              <a:buFont typeface="Calibri" panose="020F0502020204030204" pitchFamily="34" charset="0"/>
              <a:buAutoNum type="alphaUcPeriod"/>
            </a:pPr>
            <a:r>
              <a:rPr lang="en-US" altLang="en-US" sz="2600">
                <a:cs typeface="Arial" panose="020B0604020202020204" pitchFamily="34" charset="0"/>
              </a:rPr>
              <a:t>Lesions in </a:t>
            </a:r>
            <a:r>
              <a:rPr lang="en-US" altLang="en-US" sz="2600" b="1">
                <a:cs typeface="Arial" panose="020B0604020202020204" pitchFamily="34" charset="0"/>
              </a:rPr>
              <a:t>cerebellar hemisphere </a:t>
            </a:r>
            <a:r>
              <a:rPr lang="en-US" altLang="en-US" sz="2600">
                <a:cs typeface="Arial" panose="020B0604020202020204" pitchFamily="34" charset="0"/>
              </a:rPr>
              <a:t>may cause: </a:t>
            </a:r>
          </a:p>
          <a:p>
            <a:pPr marL="1035050" lvl="2" indent="-177800" algn="l" rtl="0">
              <a:lnSpc>
                <a:spcPct val="80000"/>
              </a:lnSpc>
            </a:pPr>
            <a:r>
              <a:rPr lang="en-US" altLang="en-US">
                <a:solidFill>
                  <a:srgbClr val="0070C0"/>
                </a:solidFill>
                <a:cs typeface="Arial" panose="020B0604020202020204" pitchFamily="34" charset="0"/>
              </a:rPr>
              <a:t>Ataxia of the extremities</a:t>
            </a:r>
          </a:p>
          <a:p>
            <a:pPr marL="1035050" lvl="2" indent="-177800" algn="l" rtl="0">
              <a:lnSpc>
                <a:spcPct val="80000"/>
              </a:lnSpc>
            </a:pPr>
            <a:r>
              <a:rPr lang="en-US" altLang="en-US">
                <a:solidFill>
                  <a:srgbClr val="0070C0"/>
                </a:solidFill>
                <a:cs typeface="Arial" panose="020B0604020202020204" pitchFamily="34" charset="0"/>
              </a:rPr>
              <a:t> Dysmetria</a:t>
            </a:r>
          </a:p>
          <a:p>
            <a:pPr marL="1035050" lvl="2" indent="-177800" algn="l" rtl="0">
              <a:lnSpc>
                <a:spcPct val="80000"/>
              </a:lnSpc>
            </a:pPr>
            <a:r>
              <a:rPr lang="en-US" altLang="en-US">
                <a:solidFill>
                  <a:srgbClr val="0070C0"/>
                </a:solidFill>
                <a:cs typeface="Arial" panose="020B0604020202020204" pitchFamily="34" charset="0"/>
              </a:rPr>
              <a:t>Intention tremor</a:t>
            </a:r>
          </a:p>
          <a:p>
            <a:pPr marL="971550" lvl="1" indent="-514350" algn="l" rtl="0">
              <a:lnSpc>
                <a:spcPct val="80000"/>
              </a:lnSpc>
              <a:buFont typeface="Wingdings" panose="05000000000000000000" pitchFamily="2" charset="2"/>
              <a:buNone/>
            </a:pPr>
            <a:r>
              <a:rPr lang="en-US" altLang="en-US" sz="2600">
                <a:cs typeface="Arial" panose="020B0604020202020204" pitchFamily="34" charset="0"/>
              </a:rPr>
              <a:t>B. lesions of </a:t>
            </a:r>
            <a:r>
              <a:rPr lang="en-US" altLang="en-US" sz="2600" b="1">
                <a:cs typeface="Arial" panose="020B0604020202020204" pitchFamily="34" charset="0"/>
              </a:rPr>
              <a:t>cerebellar vermis </a:t>
            </a:r>
            <a:r>
              <a:rPr lang="en-US" altLang="en-US" sz="2600">
                <a:cs typeface="Arial" panose="020B0604020202020204" pitchFamily="34" charset="0"/>
              </a:rPr>
              <a:t>may cause: </a:t>
            </a:r>
          </a:p>
          <a:p>
            <a:pPr marL="1035050" lvl="2" indent="-177800" algn="l" rtl="0">
              <a:lnSpc>
                <a:spcPct val="80000"/>
              </a:lnSpc>
            </a:pPr>
            <a:r>
              <a:rPr lang="en-US" altLang="en-US">
                <a:solidFill>
                  <a:srgbClr val="0070C0"/>
                </a:solidFill>
                <a:cs typeface="Arial" panose="020B0604020202020204" pitchFamily="34" charset="0"/>
              </a:rPr>
              <a:t>Broad based gait</a:t>
            </a:r>
          </a:p>
          <a:p>
            <a:pPr marL="1035050" lvl="2" indent="-177800" algn="l" rtl="0">
              <a:lnSpc>
                <a:spcPct val="80000"/>
              </a:lnSpc>
            </a:pPr>
            <a:r>
              <a:rPr lang="en-US" altLang="en-US">
                <a:solidFill>
                  <a:srgbClr val="0070C0"/>
                </a:solidFill>
                <a:cs typeface="Arial" panose="020B0604020202020204" pitchFamily="34" charset="0"/>
              </a:rPr>
              <a:t> Truncal ataxia</a:t>
            </a:r>
          </a:p>
          <a:p>
            <a:pPr marL="1035050" lvl="2" indent="-177800" algn="l" rtl="0">
              <a:lnSpc>
                <a:spcPct val="80000"/>
              </a:lnSpc>
            </a:pPr>
            <a:r>
              <a:rPr lang="en-US" altLang="en-US">
                <a:solidFill>
                  <a:srgbClr val="0070C0"/>
                </a:solidFill>
                <a:cs typeface="Arial" panose="020B0604020202020204" pitchFamily="34" charset="0"/>
              </a:rPr>
              <a:t> Titubition</a:t>
            </a:r>
          </a:p>
          <a:p>
            <a:pPr marL="971550" lvl="1" indent="-514350" algn="l" rtl="0">
              <a:lnSpc>
                <a:spcPct val="80000"/>
              </a:lnSpc>
              <a:buFont typeface="Wingdings" panose="05000000000000000000" pitchFamily="2" charset="2"/>
              <a:buNone/>
            </a:pPr>
            <a:r>
              <a:rPr lang="en-US" altLang="en-US" sz="2600">
                <a:cs typeface="Arial" panose="020B0604020202020204" pitchFamily="34" charset="0"/>
              </a:rPr>
              <a:t>C. </a:t>
            </a:r>
            <a:r>
              <a:rPr lang="en-US" altLang="en-US" sz="2600" b="1">
                <a:cs typeface="Arial" panose="020B0604020202020204" pitchFamily="34" charset="0"/>
              </a:rPr>
              <a:t>Brainstem</a:t>
            </a:r>
            <a:r>
              <a:rPr lang="en-US" altLang="en-US" sz="2600">
                <a:cs typeface="Arial" panose="020B0604020202020204" pitchFamily="34" charset="0"/>
              </a:rPr>
              <a:t> involvement usually results in </a:t>
            </a:r>
            <a:r>
              <a:rPr lang="en-US" altLang="en-US" sz="2600">
                <a:solidFill>
                  <a:srgbClr val="0070C0"/>
                </a:solidFill>
                <a:cs typeface="Arial" panose="020B0604020202020204" pitchFamily="34" charset="0"/>
              </a:rPr>
              <a:t>multiple cranial nerve and long tract abnormalities</a:t>
            </a:r>
            <a:r>
              <a:rPr lang="en-US" altLang="en-US" sz="2600">
                <a:cs typeface="Arial" panose="020B0604020202020204" pitchFamily="34" charset="0"/>
              </a:rPr>
              <a:t>,</a:t>
            </a:r>
          </a:p>
          <a:p>
            <a:pPr marL="971550" lvl="1" indent="-514350" algn="l" rtl="0">
              <a:lnSpc>
                <a:spcPct val="80000"/>
              </a:lnSpc>
              <a:buFont typeface="Wingdings" panose="05000000000000000000" pitchFamily="2" charset="2"/>
              <a:buNone/>
            </a:pPr>
            <a:r>
              <a:rPr lang="en-US" altLang="en-US" sz="2600">
                <a:cs typeface="Arial" panose="020B0604020202020204" pitchFamily="34" charset="0"/>
              </a:rPr>
              <a:t> and should be suspected when </a:t>
            </a:r>
            <a:r>
              <a:rPr lang="en-US" altLang="en-US" sz="2600" b="1">
                <a:solidFill>
                  <a:srgbClr val="0070C0"/>
                </a:solidFill>
                <a:cs typeface="Arial" panose="020B0604020202020204" pitchFamily="34" charset="0"/>
              </a:rPr>
              <a:t>nystagmus</a:t>
            </a:r>
          </a:p>
          <a:p>
            <a:pPr marL="971550" lvl="1" indent="-514350" algn="l" rtl="0">
              <a:lnSpc>
                <a:spcPct val="80000"/>
              </a:lnSpc>
              <a:buFont typeface="Wingdings" panose="05000000000000000000" pitchFamily="2" charset="2"/>
              <a:buNone/>
            </a:pPr>
            <a:r>
              <a:rPr lang="en-US" altLang="en-US" sz="2600">
                <a:cs typeface="Arial" panose="020B0604020202020204" pitchFamily="34" charset="0"/>
              </a:rPr>
              <a:t> is present (especially rotatory or vertical)</a:t>
            </a: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a:extLst>
              <a:ext uri="{FF2B5EF4-FFF2-40B4-BE49-F238E27FC236}">
                <a16:creationId xmlns:a16="http://schemas.microsoft.com/office/drawing/2014/main" id="{2AF30339-5F3A-4EB9-B142-01C028281CB1}"/>
              </a:ext>
            </a:extLst>
          </p:cNvPr>
          <p:cNvGraphicFramePr>
            <a:graphicFrameLocks noGrp="1"/>
          </p:cNvGraphicFramePr>
          <p:nvPr>
            <p:ph sz="quarter" idx="4294967295"/>
          </p:nvPr>
        </p:nvGraphicFramePr>
        <p:xfrm>
          <a:off x="1282700" y="1916113"/>
          <a:ext cx="6346826" cy="5347970"/>
        </p:xfrm>
        <a:graphic>
          <a:graphicData uri="http://schemas.openxmlformats.org/drawingml/2006/table">
            <a:tbl>
              <a:tblPr/>
              <a:tblGrid>
                <a:gridCol w="3173413">
                  <a:extLst>
                    <a:ext uri="{9D8B030D-6E8A-4147-A177-3AD203B41FA5}">
                      <a16:colId xmlns:a16="http://schemas.microsoft.com/office/drawing/2014/main" val="20000"/>
                    </a:ext>
                  </a:extLst>
                </a:gridCol>
                <a:gridCol w="3173413">
                  <a:extLst>
                    <a:ext uri="{9D8B030D-6E8A-4147-A177-3AD203B41FA5}">
                      <a16:colId xmlns:a16="http://schemas.microsoft.com/office/drawing/2014/main" val="20001"/>
                    </a:ext>
                  </a:extLst>
                </a:gridCol>
              </a:tblGrid>
              <a:tr h="342263">
                <a:tc>
                  <a:txBody>
                    <a:bodyPr/>
                    <a:lstStyle/>
                    <a:p>
                      <a:pPr algn="l" rtl="0">
                        <a:lnSpc>
                          <a:spcPct val="115000"/>
                        </a:lnSpc>
                        <a:spcAft>
                          <a:spcPts val="1000"/>
                        </a:spcAft>
                      </a:pPr>
                      <a:r>
                        <a:rPr lang="en-US" sz="2100" b="1" u="sng" dirty="0">
                          <a:latin typeface="Calibri"/>
                          <a:ea typeface="Calibri"/>
                          <a:cs typeface="Arial"/>
                        </a:rPr>
                        <a:t>SUPRATENTORIAL TUMORS</a:t>
                      </a:r>
                      <a:endParaRPr lang="en-US" sz="2100" dirty="0">
                        <a:latin typeface="Calibri"/>
                        <a:ea typeface="Calibri"/>
                        <a:cs typeface="Arial"/>
                      </a:endParaRPr>
                    </a:p>
                  </a:txBody>
                  <a:tcPr marL="68587" marR="68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1000"/>
                        </a:spcAft>
                      </a:pPr>
                      <a:r>
                        <a:rPr lang="en-US" sz="2100" b="1" u="sng">
                          <a:latin typeface="Calibri"/>
                          <a:ea typeface="Calibri"/>
                          <a:cs typeface="Arial"/>
                        </a:rPr>
                        <a:t>INFRATENTORIAL TUMORS</a:t>
                      </a:r>
                      <a:endParaRPr lang="en-US" sz="2100">
                        <a:latin typeface="Calibri"/>
                        <a:ea typeface="Calibri"/>
                        <a:cs typeface="Arial"/>
                      </a:endParaRPr>
                    </a:p>
                  </a:txBody>
                  <a:tcPr marL="68587" marR="68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05867">
                <a:tc>
                  <a:txBody>
                    <a:bodyPr/>
                    <a:lstStyle/>
                    <a:p>
                      <a:pPr algn="l" rtl="0">
                        <a:lnSpc>
                          <a:spcPct val="115000"/>
                        </a:lnSpc>
                        <a:spcAft>
                          <a:spcPts val="0"/>
                        </a:spcAft>
                      </a:pPr>
                      <a:r>
                        <a:rPr lang="en-US" sz="2100" b="1">
                          <a:solidFill>
                            <a:srgbClr val="FF0000"/>
                          </a:solidFill>
                          <a:latin typeface="Calibri"/>
                          <a:ea typeface="Calibri"/>
                          <a:cs typeface="Arial"/>
                        </a:rPr>
                        <a:t>increased ICP :  </a:t>
                      </a:r>
                      <a:r>
                        <a:rPr lang="en-US" sz="2100">
                          <a:solidFill>
                            <a:srgbClr val="FF0000"/>
                          </a:solidFill>
                          <a:latin typeface="Calibri"/>
                          <a:ea typeface="Calibri"/>
                          <a:cs typeface="Arial"/>
                        </a:rPr>
                        <a:t>Headache  </a:t>
                      </a:r>
                      <a:r>
                        <a:rPr lang="en-US" sz="2100" i="1">
                          <a:solidFill>
                            <a:srgbClr val="FF0000"/>
                          </a:solidFill>
                          <a:latin typeface="Calibri"/>
                          <a:ea typeface="Calibri"/>
                          <a:cs typeface="Arial"/>
                        </a:rPr>
                        <a:t>54%</a:t>
                      </a:r>
                      <a:endParaRPr lang="en-US" sz="2100">
                        <a:latin typeface="Calibri"/>
                        <a:ea typeface="Calibri"/>
                        <a:cs typeface="Arial"/>
                      </a:endParaRPr>
                    </a:p>
                  </a:txBody>
                  <a:tcPr marL="68587" marR="68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100" b="1">
                          <a:latin typeface="Calibri"/>
                          <a:ea typeface="Calibri"/>
                          <a:cs typeface="Arial"/>
                        </a:rPr>
                        <a:t>with S/S of ICP due to hydrocephalus</a:t>
                      </a:r>
                      <a:endParaRPr lang="en-US" sz="2100">
                        <a:latin typeface="Calibri"/>
                        <a:ea typeface="Calibri"/>
                        <a:cs typeface="Arial"/>
                      </a:endParaRPr>
                    </a:p>
                  </a:txBody>
                  <a:tcPr marL="68587" marR="68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2263">
                <a:tc>
                  <a:txBody>
                    <a:bodyPr/>
                    <a:lstStyle/>
                    <a:p>
                      <a:pPr algn="l" rtl="0">
                        <a:lnSpc>
                          <a:spcPct val="115000"/>
                        </a:lnSpc>
                        <a:spcAft>
                          <a:spcPts val="0"/>
                        </a:spcAft>
                      </a:pPr>
                      <a:r>
                        <a:rPr lang="en-US" sz="2100" b="1">
                          <a:solidFill>
                            <a:srgbClr val="FF0000"/>
                          </a:solidFill>
                          <a:latin typeface="Calibri"/>
                          <a:ea typeface="Calibri"/>
                          <a:cs typeface="Arial"/>
                        </a:rPr>
                        <a:t>Focal neurological signs </a:t>
                      </a:r>
                      <a:r>
                        <a:rPr lang="en-US" sz="2100" b="1" i="1">
                          <a:solidFill>
                            <a:srgbClr val="FF0000"/>
                          </a:solidFill>
                          <a:latin typeface="Calibri"/>
                          <a:ea typeface="Calibri"/>
                          <a:cs typeface="Arial"/>
                        </a:rPr>
                        <a:t>68%</a:t>
                      </a:r>
                      <a:endParaRPr lang="en-US" sz="2100">
                        <a:latin typeface="Calibri"/>
                        <a:ea typeface="Calibri"/>
                        <a:cs typeface="Arial"/>
                      </a:endParaRPr>
                    </a:p>
                  </a:txBody>
                  <a:tcPr marL="68587" marR="68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endParaRPr lang="en-US" sz="2100">
                        <a:latin typeface="Calibri"/>
                        <a:ea typeface="Calibri"/>
                        <a:cs typeface="Arial"/>
                      </a:endParaRPr>
                    </a:p>
                  </a:txBody>
                  <a:tcPr marL="68587" marR="68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2263">
                <a:tc>
                  <a:txBody>
                    <a:bodyPr/>
                    <a:lstStyle/>
                    <a:p>
                      <a:pPr algn="l" rtl="0">
                        <a:lnSpc>
                          <a:spcPct val="115000"/>
                        </a:lnSpc>
                        <a:spcAft>
                          <a:spcPts val="0"/>
                        </a:spcAft>
                      </a:pPr>
                      <a:r>
                        <a:rPr lang="en-US" sz="2100" b="1">
                          <a:solidFill>
                            <a:srgbClr val="FF0000"/>
                          </a:solidFill>
                          <a:latin typeface="Calibri"/>
                          <a:ea typeface="Calibri"/>
                          <a:cs typeface="Arial"/>
                        </a:rPr>
                        <a:t>Organic mental changes</a:t>
                      </a:r>
                      <a:r>
                        <a:rPr lang="en-US" sz="2100">
                          <a:solidFill>
                            <a:srgbClr val="FF0000"/>
                          </a:solidFill>
                          <a:latin typeface="Calibri"/>
                          <a:ea typeface="Calibri"/>
                          <a:cs typeface="Arial"/>
                        </a:rPr>
                        <a:t> :</a:t>
                      </a:r>
                      <a:endParaRPr lang="en-US" sz="2100">
                        <a:latin typeface="Calibri"/>
                        <a:ea typeface="Calibri"/>
                        <a:cs typeface="Arial"/>
                      </a:endParaRPr>
                    </a:p>
                  </a:txBody>
                  <a:tcPr marL="68587" marR="68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endParaRPr lang="en-US" sz="2100">
                        <a:latin typeface="Calibri"/>
                        <a:ea typeface="Calibri"/>
                        <a:cs typeface="Arial"/>
                      </a:endParaRPr>
                    </a:p>
                  </a:txBody>
                  <a:tcPr marL="68587" marR="68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2263">
                <a:tc>
                  <a:txBody>
                    <a:bodyPr/>
                    <a:lstStyle/>
                    <a:p>
                      <a:pPr algn="l" rtl="0">
                        <a:lnSpc>
                          <a:spcPct val="115000"/>
                        </a:lnSpc>
                        <a:spcAft>
                          <a:spcPts val="0"/>
                        </a:spcAft>
                      </a:pPr>
                      <a:r>
                        <a:rPr lang="en-US" sz="2100" b="1">
                          <a:solidFill>
                            <a:srgbClr val="FF0000"/>
                          </a:solidFill>
                          <a:latin typeface="Calibri"/>
                          <a:ea typeface="Calibri"/>
                          <a:cs typeface="Arial"/>
                        </a:rPr>
                        <a:t>Seizures </a:t>
                      </a:r>
                      <a:r>
                        <a:rPr lang="en-US" sz="2100" b="1" i="1">
                          <a:solidFill>
                            <a:srgbClr val="FF0000"/>
                          </a:solidFill>
                          <a:latin typeface="Calibri"/>
                          <a:ea typeface="Calibri"/>
                          <a:cs typeface="Arial"/>
                        </a:rPr>
                        <a:t>26%</a:t>
                      </a:r>
                      <a:r>
                        <a:rPr lang="en-US" sz="2100" b="1" i="1">
                          <a:latin typeface="Calibri"/>
                          <a:ea typeface="Calibri"/>
                          <a:cs typeface="Arial"/>
                        </a:rPr>
                        <a:t> </a:t>
                      </a:r>
                      <a:endParaRPr lang="en-US" sz="2100">
                        <a:latin typeface="Calibri"/>
                        <a:ea typeface="Calibri"/>
                        <a:cs typeface="Arial"/>
                      </a:endParaRPr>
                    </a:p>
                  </a:txBody>
                  <a:tcPr marL="68587" marR="68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1000"/>
                        </a:spcAft>
                      </a:pPr>
                      <a:r>
                        <a:rPr lang="en-US" sz="2100" b="1">
                          <a:latin typeface="Calibri"/>
                          <a:ea typeface="Calibri"/>
                          <a:cs typeface="Arial"/>
                        </a:rPr>
                        <a:t>Seizures are rare.</a:t>
                      </a:r>
                      <a:endParaRPr lang="en-US" sz="2100">
                        <a:latin typeface="Calibri"/>
                        <a:ea typeface="Calibri"/>
                        <a:cs typeface="Arial"/>
                      </a:endParaRPr>
                    </a:p>
                  </a:txBody>
                  <a:tcPr marL="68587" marR="68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42263">
                <a:tc>
                  <a:txBody>
                    <a:bodyPr/>
                    <a:lstStyle/>
                    <a:p>
                      <a:pPr algn="l" rtl="0">
                        <a:lnSpc>
                          <a:spcPct val="115000"/>
                        </a:lnSpc>
                        <a:spcAft>
                          <a:spcPts val="1000"/>
                        </a:spcAft>
                      </a:pPr>
                      <a:r>
                        <a:rPr lang="en-US" sz="2100" b="1">
                          <a:solidFill>
                            <a:srgbClr val="FF0000"/>
                          </a:solidFill>
                          <a:latin typeface="Calibri"/>
                          <a:ea typeface="Calibri"/>
                          <a:cs typeface="Arial"/>
                        </a:rPr>
                        <a:t>Symptoms of a TIA or stroke </a:t>
                      </a:r>
                      <a:endParaRPr lang="en-US" sz="2100">
                        <a:latin typeface="Calibri"/>
                        <a:ea typeface="Calibri"/>
                        <a:cs typeface="Arial"/>
                      </a:endParaRPr>
                    </a:p>
                  </a:txBody>
                  <a:tcPr marL="68587" marR="68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endParaRPr lang="en-US" sz="2100">
                        <a:latin typeface="Calibri"/>
                        <a:ea typeface="Calibri"/>
                        <a:cs typeface="Arial"/>
                      </a:endParaRPr>
                    </a:p>
                  </a:txBody>
                  <a:tcPr marL="68587" marR="68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05867">
                <a:tc>
                  <a:txBody>
                    <a:bodyPr/>
                    <a:lstStyle/>
                    <a:p>
                      <a:pPr algn="l" rtl="0">
                        <a:lnSpc>
                          <a:spcPct val="115000"/>
                        </a:lnSpc>
                        <a:spcAft>
                          <a:spcPts val="0"/>
                        </a:spcAft>
                      </a:pPr>
                      <a:r>
                        <a:rPr lang="en-US" sz="2100" b="1" dirty="0">
                          <a:solidFill>
                            <a:srgbClr val="FF0000"/>
                          </a:solidFill>
                          <a:latin typeface="Calibri"/>
                          <a:ea typeface="Calibri"/>
                          <a:cs typeface="Arial"/>
                        </a:rPr>
                        <a:t>special case of </a:t>
                      </a:r>
                      <a:r>
                        <a:rPr lang="en-US" sz="2100" b="1" u="sng" dirty="0">
                          <a:solidFill>
                            <a:srgbClr val="FF0000"/>
                          </a:solidFill>
                          <a:latin typeface="Calibri"/>
                          <a:ea typeface="Calibri"/>
                          <a:cs typeface="Arial"/>
                        </a:rPr>
                        <a:t>pituitary tumors</a:t>
                      </a:r>
                      <a:endParaRPr lang="en-US" sz="2100" dirty="0">
                        <a:latin typeface="Calibri"/>
                        <a:ea typeface="Calibri"/>
                        <a:cs typeface="Arial"/>
                      </a:endParaRPr>
                    </a:p>
                  </a:txBody>
                  <a:tcPr marL="68587" marR="68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endParaRPr lang="en-US" sz="2100">
                        <a:latin typeface="Calibri"/>
                        <a:ea typeface="Calibri"/>
                        <a:cs typeface="Arial"/>
                      </a:endParaRPr>
                    </a:p>
                  </a:txBody>
                  <a:tcPr marL="68587" marR="68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433077">
                <a:tc>
                  <a:txBody>
                    <a:bodyPr/>
                    <a:lstStyle/>
                    <a:p>
                      <a:pPr algn="l" rtl="0">
                        <a:lnSpc>
                          <a:spcPct val="115000"/>
                        </a:lnSpc>
                        <a:spcAft>
                          <a:spcPts val="0"/>
                        </a:spcAft>
                      </a:pPr>
                      <a:endParaRPr lang="en-US" sz="2100" dirty="0">
                        <a:latin typeface="Calibri"/>
                        <a:ea typeface="Calibri"/>
                        <a:cs typeface="Arial"/>
                      </a:endParaRPr>
                    </a:p>
                  </a:txBody>
                  <a:tcPr marL="68587" marR="68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100" b="1" dirty="0">
                          <a:latin typeface="Calibri"/>
                          <a:ea typeface="Calibri"/>
                          <a:cs typeface="Arial"/>
                        </a:rPr>
                        <a:t>mass effect</a:t>
                      </a:r>
                      <a:endParaRPr lang="en-US" sz="2100" dirty="0">
                        <a:latin typeface="Calibri"/>
                        <a:ea typeface="Calibri"/>
                        <a:cs typeface="Arial"/>
                      </a:endParaRPr>
                    </a:p>
                    <a:p>
                      <a:pPr algn="l" rtl="0">
                        <a:lnSpc>
                          <a:spcPct val="115000"/>
                        </a:lnSpc>
                        <a:spcAft>
                          <a:spcPts val="0"/>
                        </a:spcAft>
                      </a:pPr>
                      <a:r>
                        <a:rPr lang="en-US" sz="2100" b="1" dirty="0" err="1">
                          <a:latin typeface="Calibri"/>
                          <a:ea typeface="Calibri"/>
                          <a:cs typeface="Arial"/>
                        </a:rPr>
                        <a:t>cerebellar</a:t>
                      </a:r>
                      <a:r>
                        <a:rPr lang="en-US" sz="2100" b="1" dirty="0">
                          <a:latin typeface="Calibri"/>
                          <a:ea typeface="Calibri"/>
                          <a:cs typeface="Arial"/>
                        </a:rPr>
                        <a:t> hemisphere</a:t>
                      </a:r>
                      <a:endParaRPr lang="en-US" sz="2100" dirty="0">
                        <a:latin typeface="Calibri"/>
                        <a:ea typeface="Calibri"/>
                        <a:cs typeface="Arial"/>
                      </a:endParaRPr>
                    </a:p>
                    <a:p>
                      <a:pPr algn="l" rtl="0">
                        <a:lnSpc>
                          <a:spcPct val="115000"/>
                        </a:lnSpc>
                        <a:spcAft>
                          <a:spcPts val="0"/>
                        </a:spcAft>
                      </a:pPr>
                      <a:r>
                        <a:rPr lang="en-US" sz="2100" b="1" dirty="0" err="1">
                          <a:latin typeface="Calibri"/>
                          <a:ea typeface="Calibri"/>
                          <a:cs typeface="Arial"/>
                        </a:rPr>
                        <a:t>cerebellar</a:t>
                      </a:r>
                      <a:r>
                        <a:rPr lang="en-US" sz="2100" b="1" dirty="0">
                          <a:latin typeface="Calibri"/>
                          <a:ea typeface="Calibri"/>
                          <a:cs typeface="Arial"/>
                        </a:rPr>
                        <a:t> </a:t>
                      </a:r>
                      <a:r>
                        <a:rPr lang="en-US" sz="2100" b="1" dirty="0" err="1">
                          <a:latin typeface="Calibri"/>
                          <a:ea typeface="Calibri"/>
                          <a:cs typeface="Arial"/>
                        </a:rPr>
                        <a:t>vermis</a:t>
                      </a:r>
                      <a:endParaRPr lang="en-US" sz="2100" dirty="0">
                        <a:latin typeface="Calibri"/>
                        <a:ea typeface="Calibri"/>
                        <a:cs typeface="Arial"/>
                      </a:endParaRPr>
                    </a:p>
                    <a:p>
                      <a:pPr algn="l" rtl="0">
                        <a:lnSpc>
                          <a:spcPct val="115000"/>
                        </a:lnSpc>
                        <a:spcAft>
                          <a:spcPts val="0"/>
                        </a:spcAft>
                      </a:pPr>
                      <a:r>
                        <a:rPr lang="en-US" sz="2100" b="1" dirty="0">
                          <a:latin typeface="Calibri"/>
                          <a:ea typeface="Calibri"/>
                          <a:cs typeface="Arial"/>
                        </a:rPr>
                        <a:t>Brainstem</a:t>
                      </a:r>
                      <a:endParaRPr lang="en-US" sz="2100" dirty="0">
                        <a:latin typeface="Calibri"/>
                        <a:ea typeface="Calibri"/>
                        <a:cs typeface="Arial"/>
                      </a:endParaRPr>
                    </a:p>
                  </a:txBody>
                  <a:tcPr marL="68587" marR="68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8463" name="Rectangle 2">
            <a:extLst>
              <a:ext uri="{FF2B5EF4-FFF2-40B4-BE49-F238E27FC236}">
                <a16:creationId xmlns:a16="http://schemas.microsoft.com/office/drawing/2014/main" id="{C1E04753-BD67-48D0-BF91-8AEE45816158}"/>
              </a:ext>
            </a:extLst>
          </p:cNvPr>
          <p:cNvSpPr>
            <a:spLocks noChangeArrowheads="1"/>
          </p:cNvSpPr>
          <p:nvPr/>
        </p:nvSpPr>
        <p:spPr bwMode="auto">
          <a:xfrm>
            <a:off x="1409700" y="500063"/>
            <a:ext cx="76993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en-GB" altLang="en-US" sz="4400" b="1" i="0" u="none" strike="noStrike" kern="1200" cap="none" spc="0" normalizeH="0" baseline="0" noProof="0">
                <a:ln>
                  <a:noFill/>
                </a:ln>
                <a:solidFill>
                  <a:srgbClr val="C0C0C0"/>
                </a:solidFill>
                <a:effectLst/>
                <a:uLnTx/>
                <a:uFillTx/>
                <a:latin typeface="Andalus" panose="02020603050405020304" pitchFamily="18" charset="-78"/>
                <a:ea typeface="+mn-ea"/>
                <a:cs typeface="Andalus" panose="02020603050405020304" pitchFamily="18" charset="-78"/>
              </a:rPr>
              <a:t>Supratentorial Vs. Infratentorial </a:t>
            </a:r>
            <a:endParaRPr kumimoji="0" lang="en-GB" altLang="en-US" sz="4400" b="0" i="0" u="none" strike="noStrike" kern="1200" cap="none" spc="0" normalizeH="0" baseline="0" noProof="0">
              <a:ln>
                <a:noFill/>
              </a:ln>
              <a:solidFill>
                <a:srgbClr val="C0C0C0"/>
              </a:solidFill>
              <a:effectLst/>
              <a:uLnTx/>
              <a:uFillTx/>
              <a:latin typeface="Andalus" panose="02020603050405020304" pitchFamily="18" charset="-78"/>
              <a:ea typeface="+mn-ea"/>
              <a:cs typeface="Andalus" panose="02020603050405020304" pitchFamily="18" charset="-78"/>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777F9B98-8AD7-4860-B604-3E2744E1F1A5}"/>
              </a:ext>
            </a:extLst>
          </p:cNvPr>
          <p:cNvSpPr>
            <a:spLocks noGrp="1"/>
          </p:cNvSpPr>
          <p:nvPr>
            <p:ph type="title"/>
          </p:nvPr>
        </p:nvSpPr>
        <p:spPr>
          <a:xfrm>
            <a:off x="0" y="41275"/>
            <a:ext cx="8229600" cy="1371600"/>
          </a:xfrm>
        </p:spPr>
        <p:txBody>
          <a:bodyPr/>
          <a:lstStyle/>
          <a:p>
            <a:r>
              <a:rPr lang="en-US" altLang="en-US" sz="5400">
                <a:solidFill>
                  <a:schemeClr val="bg1"/>
                </a:solidFill>
                <a:latin typeface="Andalus" panose="02020603050405020304" pitchFamily="18" charset="-78"/>
                <a:cs typeface="Andalus" panose="02020603050405020304" pitchFamily="18" charset="-78"/>
              </a:rPr>
              <a:t>Causes of headache </a:t>
            </a:r>
          </a:p>
        </p:txBody>
      </p:sp>
      <p:sp>
        <p:nvSpPr>
          <p:cNvPr id="19459" name="Content Placeholder 2">
            <a:extLst>
              <a:ext uri="{FF2B5EF4-FFF2-40B4-BE49-F238E27FC236}">
                <a16:creationId xmlns:a16="http://schemas.microsoft.com/office/drawing/2014/main" id="{FE21DEFE-5F99-4EF3-BBFA-94C33D0ED9A2}"/>
              </a:ext>
            </a:extLst>
          </p:cNvPr>
          <p:cNvSpPr>
            <a:spLocks noGrp="1"/>
          </p:cNvSpPr>
          <p:nvPr>
            <p:ph sz="quarter" idx="4294967295"/>
          </p:nvPr>
        </p:nvSpPr>
        <p:spPr>
          <a:xfrm>
            <a:off x="0" y="1628775"/>
            <a:ext cx="9144000" cy="4738688"/>
          </a:xfrm>
        </p:spPr>
        <p:txBody>
          <a:bodyPr/>
          <a:lstStyle/>
          <a:p>
            <a:pPr algn="l" rtl="0">
              <a:lnSpc>
                <a:spcPct val="80000"/>
              </a:lnSpc>
            </a:pPr>
            <a:r>
              <a:rPr lang="en-US" altLang="en-US" sz="2000" b="1">
                <a:cs typeface="Arial" panose="020B0604020202020204" pitchFamily="34" charset="0"/>
              </a:rPr>
              <a:t>1. </a:t>
            </a:r>
            <a:r>
              <a:rPr lang="en-US" altLang="en-US" sz="2000" b="1">
                <a:solidFill>
                  <a:srgbClr val="00B050"/>
                </a:solidFill>
                <a:cs typeface="Arial" panose="020B0604020202020204" pitchFamily="34" charset="0"/>
              </a:rPr>
              <a:t>increased intracranial pressure ICP ,  which may be due to : </a:t>
            </a:r>
          </a:p>
          <a:p>
            <a:pPr lvl="2" algn="l" rtl="0">
              <a:lnSpc>
                <a:spcPct val="80000"/>
              </a:lnSpc>
            </a:pPr>
            <a:r>
              <a:rPr lang="en-US" altLang="en-US" sz="2000">
                <a:cs typeface="Arial" panose="020B0604020202020204" pitchFamily="34" charset="0"/>
              </a:rPr>
              <a:t>A. tumor mass effect</a:t>
            </a:r>
          </a:p>
          <a:p>
            <a:pPr lvl="2" algn="l" rtl="0">
              <a:lnSpc>
                <a:spcPct val="80000"/>
              </a:lnSpc>
            </a:pPr>
            <a:r>
              <a:rPr lang="en-US" altLang="en-US" sz="2000">
                <a:cs typeface="Arial" panose="020B0604020202020204" pitchFamily="34" charset="0"/>
              </a:rPr>
              <a:t>B. hydrocephalus (obstructive or communicating)</a:t>
            </a:r>
          </a:p>
          <a:p>
            <a:pPr lvl="2" algn="l" rtl="0">
              <a:lnSpc>
                <a:spcPct val="80000"/>
              </a:lnSpc>
            </a:pPr>
            <a:r>
              <a:rPr lang="en-US" altLang="en-US" sz="2000">
                <a:cs typeface="Arial" panose="020B0604020202020204" pitchFamily="34" charset="0"/>
              </a:rPr>
              <a:t>C. mass effect from associated edema</a:t>
            </a:r>
          </a:p>
          <a:p>
            <a:pPr lvl="2" algn="l" rtl="0">
              <a:lnSpc>
                <a:spcPct val="80000"/>
              </a:lnSpc>
            </a:pPr>
            <a:r>
              <a:rPr lang="en-US" altLang="en-US" sz="2000">
                <a:cs typeface="Arial" panose="020B0604020202020204" pitchFamily="34" charset="0"/>
              </a:rPr>
              <a:t>D. mass effect from associated hemorrhage</a:t>
            </a:r>
          </a:p>
          <a:p>
            <a:pPr algn="l" rtl="0">
              <a:lnSpc>
                <a:spcPct val="80000"/>
              </a:lnSpc>
            </a:pPr>
            <a:r>
              <a:rPr lang="en-US" altLang="en-US" sz="2000" b="1">
                <a:solidFill>
                  <a:srgbClr val="00B050"/>
                </a:solidFill>
                <a:cs typeface="Arial" panose="020B0604020202020204" pitchFamily="34" charset="0"/>
              </a:rPr>
              <a:t>2. invasion or compression of pain sensitive structures:</a:t>
            </a:r>
          </a:p>
          <a:p>
            <a:pPr lvl="2" algn="l" rtl="0">
              <a:lnSpc>
                <a:spcPct val="80000"/>
              </a:lnSpc>
            </a:pPr>
            <a:r>
              <a:rPr lang="en-US" altLang="en-US" sz="2000">
                <a:cs typeface="Arial" panose="020B0604020202020204" pitchFamily="34" charset="0"/>
              </a:rPr>
              <a:t>A. dura</a:t>
            </a:r>
          </a:p>
          <a:p>
            <a:pPr lvl="2" algn="l" rtl="0">
              <a:lnSpc>
                <a:spcPct val="80000"/>
              </a:lnSpc>
            </a:pPr>
            <a:r>
              <a:rPr lang="en-US" altLang="en-US" sz="2000">
                <a:cs typeface="Arial" panose="020B0604020202020204" pitchFamily="34" charset="0"/>
              </a:rPr>
              <a:t>B. blood vessels</a:t>
            </a:r>
          </a:p>
          <a:p>
            <a:pPr lvl="2" algn="l" rtl="0">
              <a:lnSpc>
                <a:spcPct val="80000"/>
              </a:lnSpc>
            </a:pPr>
            <a:r>
              <a:rPr lang="en-US" altLang="en-US" sz="2000">
                <a:cs typeface="Arial" panose="020B0604020202020204" pitchFamily="34" charset="0"/>
              </a:rPr>
              <a:t>C. periosteum</a:t>
            </a:r>
          </a:p>
          <a:p>
            <a:pPr algn="l" rtl="0">
              <a:lnSpc>
                <a:spcPct val="80000"/>
              </a:lnSpc>
            </a:pPr>
            <a:r>
              <a:rPr lang="en-US" altLang="en-US" sz="2000">
                <a:cs typeface="Arial" panose="020B0604020202020204" pitchFamily="34" charset="0"/>
              </a:rPr>
              <a:t>3</a:t>
            </a:r>
            <a:r>
              <a:rPr lang="en-US" altLang="en-US" sz="2000" b="1">
                <a:solidFill>
                  <a:srgbClr val="00B050"/>
                </a:solidFill>
                <a:cs typeface="Arial" panose="020B0604020202020204" pitchFamily="34" charset="0"/>
              </a:rPr>
              <a:t>. secondary to difficulty with vision</a:t>
            </a:r>
          </a:p>
          <a:p>
            <a:pPr lvl="2" algn="l" rtl="0">
              <a:lnSpc>
                <a:spcPct val="80000"/>
              </a:lnSpc>
            </a:pPr>
            <a:r>
              <a:rPr lang="en-US" altLang="en-US" sz="2000">
                <a:cs typeface="Arial" panose="020B0604020202020204" pitchFamily="34" charset="0"/>
              </a:rPr>
              <a:t>A. diplopia due to dysfunction of nerves controlling extra-ocular muscles</a:t>
            </a:r>
          </a:p>
          <a:p>
            <a:pPr lvl="2" algn="l" rtl="0">
              <a:lnSpc>
                <a:spcPct val="80000"/>
              </a:lnSpc>
            </a:pPr>
            <a:r>
              <a:rPr lang="en-US" altLang="en-US" sz="2000">
                <a:cs typeface="Arial" panose="020B0604020202020204" pitchFamily="34" charset="0"/>
              </a:rPr>
              <a:t>B. difficulty focusing: due to optic nerve dysfunction from invasion/compression</a:t>
            </a:r>
          </a:p>
          <a:p>
            <a:pPr algn="l" rtl="0">
              <a:lnSpc>
                <a:spcPct val="80000"/>
              </a:lnSpc>
            </a:pPr>
            <a:r>
              <a:rPr lang="en-US" altLang="en-US" sz="2000">
                <a:cs typeface="Arial" panose="020B0604020202020204" pitchFamily="34" charset="0"/>
              </a:rPr>
              <a:t>4. </a:t>
            </a:r>
            <a:r>
              <a:rPr lang="en-US" altLang="en-US" sz="2000" b="1">
                <a:solidFill>
                  <a:srgbClr val="00B050"/>
                </a:solidFill>
                <a:cs typeface="Arial" panose="020B0604020202020204" pitchFamily="34" charset="0"/>
              </a:rPr>
              <a:t>extreme hypertension resulting from increased ICP </a:t>
            </a:r>
            <a:r>
              <a:rPr lang="en-US" altLang="en-US" sz="2000">
                <a:cs typeface="Arial" panose="020B0604020202020204" pitchFamily="34" charset="0"/>
              </a:rPr>
              <a:t>(part of  Cushing's  triad)</a:t>
            </a:r>
          </a:p>
          <a:p>
            <a:pPr algn="l" rtl="0">
              <a:lnSpc>
                <a:spcPct val="80000"/>
              </a:lnSpc>
            </a:pPr>
            <a:r>
              <a:rPr lang="en-US" altLang="en-US" sz="2000">
                <a:cs typeface="Arial" panose="020B0604020202020204" pitchFamily="34" charset="0"/>
              </a:rPr>
              <a:t>5. </a:t>
            </a:r>
            <a:r>
              <a:rPr lang="en-US" altLang="en-US" sz="2000" b="1">
                <a:solidFill>
                  <a:srgbClr val="00B050"/>
                </a:solidFill>
                <a:cs typeface="Arial" panose="020B0604020202020204" pitchFamily="34" charset="0"/>
              </a:rPr>
              <a:t>psychogenic:</a:t>
            </a:r>
            <a:r>
              <a:rPr lang="en-US" altLang="en-US" sz="2000">
                <a:cs typeface="Arial" panose="020B0604020202020204" pitchFamily="34" charset="0"/>
              </a:rPr>
              <a:t> due to stress from loss of functional capacity</a:t>
            </a: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zemsp.files.wordpress.com/2013/06/184429_413727748707998_458488614_n.jpg">
            <a:extLst>
              <a:ext uri="{FF2B5EF4-FFF2-40B4-BE49-F238E27FC236}">
                <a16:creationId xmlns:a16="http://schemas.microsoft.com/office/drawing/2014/main" id="{0967B51F-DF4A-451B-92D0-FE74E68680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3313" y="1714500"/>
            <a:ext cx="550068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1">
            <a:extLst>
              <a:ext uri="{FF2B5EF4-FFF2-40B4-BE49-F238E27FC236}">
                <a16:creationId xmlns:a16="http://schemas.microsoft.com/office/drawing/2014/main" id="{4D5FAAD4-7253-4C0E-9629-72CE9D703B64}"/>
              </a:ext>
            </a:extLst>
          </p:cNvPr>
          <p:cNvSpPr>
            <a:spLocks noChangeArrowheads="1"/>
          </p:cNvSpPr>
          <p:nvPr/>
        </p:nvSpPr>
        <p:spPr bwMode="auto">
          <a:xfrm>
            <a:off x="-17463" y="1473200"/>
            <a:ext cx="3660776" cy="403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
                <a:srgbClr val="FF6600"/>
              </a:buClr>
              <a:buSzTx/>
              <a:buFontTx/>
              <a:buNone/>
              <a:tabLst/>
              <a:defRPr/>
            </a:pPr>
            <a:r>
              <a:rPr kumimoji="0" lang="en-US" alt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David" panose="020B0604020202020204" pitchFamily="34" charset="-79"/>
              </a:rPr>
              <a:t>-Worse in the morning + nasuea and vomiting.</a:t>
            </a:r>
          </a:p>
          <a:p>
            <a:pPr marL="0" marR="0" lvl="0" indent="0" algn="l" defTabSz="914400" rtl="0" eaLnBrk="0" fontAlgn="base" latinLnBrk="0" hangingPunct="0">
              <a:lnSpc>
                <a:spcPct val="100000"/>
              </a:lnSpc>
              <a:spcBef>
                <a:spcPct val="0"/>
              </a:spcBef>
              <a:spcAft>
                <a:spcPct val="0"/>
              </a:spcAft>
              <a:buClr>
                <a:srgbClr val="FF6600"/>
              </a:buClr>
              <a:buSzTx/>
              <a:buFontTx/>
              <a:buNone/>
              <a:tabLst/>
              <a:defRPr/>
            </a:pPr>
            <a:r>
              <a:rPr kumimoji="0" lang="en-US" alt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David" panose="020B0604020202020204" pitchFamily="34" charset="-79"/>
              </a:rPr>
              <a:t>-may decrease by vomiting and heperventilation.</a:t>
            </a:r>
          </a:p>
          <a:p>
            <a:pPr marL="0" marR="0" lvl="0" indent="0" algn="l" defTabSz="914400" rtl="0" eaLnBrk="0" fontAlgn="base" latinLnBrk="0" hangingPunct="0">
              <a:lnSpc>
                <a:spcPct val="100000"/>
              </a:lnSpc>
              <a:spcBef>
                <a:spcPct val="0"/>
              </a:spcBef>
              <a:spcAft>
                <a:spcPct val="0"/>
              </a:spcAft>
              <a:buClr>
                <a:srgbClr val="FF6600"/>
              </a:buClr>
              <a:buSzTx/>
              <a:buFontTx/>
              <a:buNone/>
              <a:tabLst/>
              <a:defRPr/>
            </a:pPr>
            <a:r>
              <a:rPr kumimoji="0" lang="en-US" alt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en-US" alt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David" panose="020B0604020202020204" pitchFamily="34" charset="-79"/>
              </a:rPr>
              <a:t> with coughing &amp; bending forward</a:t>
            </a:r>
            <a:endParaRPr kumimoji="0" lang="en-US" alt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F8E239A0-C7EF-4812-8ECB-0994EC166A75}"/>
              </a:ext>
            </a:extLst>
          </p:cNvPr>
          <p:cNvSpPr/>
          <p:nvPr/>
        </p:nvSpPr>
        <p:spPr>
          <a:xfrm>
            <a:off x="2195513" y="404813"/>
            <a:ext cx="4595812" cy="798512"/>
          </a:xfrm>
          <a:prstGeom prst="rect">
            <a:avLst/>
          </a:prstGeom>
        </p:spPr>
        <p:txBody>
          <a:bodyPr wrap="none">
            <a:spAutoFit/>
          </a:body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sz="5400" b="0" i="0" u="none" strike="noStrike" kern="1200" cap="none" spc="0" normalizeH="0" baseline="0" noProof="0" dirty="0">
                <a:ln>
                  <a:noFill/>
                </a:ln>
                <a:solidFill>
                  <a:srgbClr val="C0C0C0"/>
                </a:solidFill>
                <a:effectLst/>
                <a:uLnTx/>
                <a:uFillTx/>
                <a:latin typeface="Andalus" pitchFamily="18" charset="-78"/>
                <a:ea typeface="+mn-ea"/>
                <a:cs typeface="Andalus" pitchFamily="18" charset="-78"/>
              </a:rPr>
              <a:t>Cushing's  triad</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38BCB4D9-E4D8-4FA8-A5F7-C5F4D9600339}"/>
              </a:ext>
            </a:extLst>
          </p:cNvPr>
          <p:cNvSpPr>
            <a:spLocks noGrp="1"/>
          </p:cNvSpPr>
          <p:nvPr>
            <p:ph type="title"/>
          </p:nvPr>
        </p:nvSpPr>
        <p:spPr>
          <a:xfrm>
            <a:off x="1258888" y="125413"/>
            <a:ext cx="7345362" cy="1143000"/>
          </a:xfrm>
        </p:spPr>
        <p:txBody>
          <a:bodyPr/>
          <a:lstStyle/>
          <a:p>
            <a:br>
              <a:rPr lang="en-US" altLang="en-US" sz="4000">
                <a:solidFill>
                  <a:schemeClr val="bg1"/>
                </a:solidFill>
                <a:latin typeface="Andalus" panose="02020603050405020304" pitchFamily="18" charset="-78"/>
                <a:cs typeface="Andalus" panose="02020603050405020304" pitchFamily="18" charset="-78"/>
              </a:rPr>
            </a:br>
            <a:r>
              <a:rPr lang="en-US" altLang="en-US" sz="4000">
                <a:solidFill>
                  <a:schemeClr val="bg1"/>
                </a:solidFill>
                <a:latin typeface="Andalus" panose="02020603050405020304" pitchFamily="18" charset="-78"/>
                <a:cs typeface="Andalus" panose="02020603050405020304" pitchFamily="18" charset="-78"/>
              </a:rPr>
              <a:t>Some characteristic "syndromes":</a:t>
            </a:r>
            <a:br>
              <a:rPr lang="en-US" altLang="en-US" sz="4000">
                <a:solidFill>
                  <a:schemeClr val="bg1"/>
                </a:solidFill>
                <a:latin typeface="Andalus" panose="02020603050405020304" pitchFamily="18" charset="-78"/>
                <a:cs typeface="Andalus" panose="02020603050405020304" pitchFamily="18" charset="-78"/>
              </a:rPr>
            </a:br>
            <a:endParaRPr lang="en-US" altLang="en-US" sz="4000">
              <a:solidFill>
                <a:schemeClr val="bg1"/>
              </a:solidFill>
              <a:latin typeface="Andalus" panose="02020603050405020304" pitchFamily="18" charset="-78"/>
              <a:cs typeface="Andalus" panose="02020603050405020304" pitchFamily="18" charset="-78"/>
            </a:endParaRPr>
          </a:p>
        </p:txBody>
      </p:sp>
      <p:sp>
        <p:nvSpPr>
          <p:cNvPr id="3" name="عنصر نائب للمحتوى 2">
            <a:extLst>
              <a:ext uri="{FF2B5EF4-FFF2-40B4-BE49-F238E27FC236}">
                <a16:creationId xmlns:a16="http://schemas.microsoft.com/office/drawing/2014/main" id="{B232C194-17C3-44F2-86AF-E73552B663E3}"/>
              </a:ext>
            </a:extLst>
          </p:cNvPr>
          <p:cNvSpPr>
            <a:spLocks noGrp="1"/>
          </p:cNvSpPr>
          <p:nvPr>
            <p:ph sz="quarter" idx="4294967295"/>
          </p:nvPr>
        </p:nvSpPr>
        <p:spPr>
          <a:xfrm>
            <a:off x="457200" y="1577975"/>
            <a:ext cx="8229600" cy="5595938"/>
          </a:xfrm>
        </p:spPr>
        <p:txBody>
          <a:bodyPr/>
          <a:lstStyle/>
          <a:p>
            <a:pPr marL="457200" indent="-457200" algn="l" rtl="0">
              <a:lnSpc>
                <a:spcPct val="80000"/>
              </a:lnSpc>
              <a:buFont typeface="Wingdings" pitchFamily="2" charset="2"/>
              <a:buAutoNum type="arabicPeriod"/>
              <a:defRPr/>
            </a:pPr>
            <a:r>
              <a:rPr lang="en-US" sz="2800" b="1" u="sng" dirty="0">
                <a:solidFill>
                  <a:srgbClr val="0070C0"/>
                </a:solidFill>
              </a:rPr>
              <a:t>frontal lobe</a:t>
            </a:r>
            <a:r>
              <a:rPr lang="en-US" sz="2800" dirty="0"/>
              <a:t>:</a:t>
            </a:r>
          </a:p>
          <a:p>
            <a:pPr marL="457200" indent="-457200" algn="l" rtl="0">
              <a:lnSpc>
                <a:spcPct val="80000"/>
              </a:lnSpc>
              <a:buFontTx/>
              <a:buNone/>
              <a:defRPr/>
            </a:pPr>
            <a:r>
              <a:rPr lang="en-US" sz="2800" b="1" dirty="0"/>
              <a:t> </a:t>
            </a:r>
            <a:r>
              <a:rPr lang="en-US" sz="2800" b="1" dirty="0" err="1"/>
              <a:t>abulia</a:t>
            </a:r>
            <a:r>
              <a:rPr lang="en-US" sz="2800" b="1" dirty="0"/>
              <a:t> </a:t>
            </a:r>
            <a:r>
              <a:rPr lang="en-US" sz="2800" dirty="0"/>
              <a:t>&lt; indifference&gt; , </a:t>
            </a:r>
            <a:r>
              <a:rPr lang="en-US" sz="2800" b="1" dirty="0"/>
              <a:t>dementia, personality changes</a:t>
            </a:r>
            <a:r>
              <a:rPr lang="en-US" sz="2800" dirty="0"/>
              <a:t>. Often </a:t>
            </a:r>
            <a:r>
              <a:rPr lang="en-US" sz="2800" dirty="0" err="1"/>
              <a:t>nonlateralizing</a:t>
            </a:r>
            <a:r>
              <a:rPr lang="en-US" sz="2800" dirty="0"/>
              <a:t>, but </a:t>
            </a:r>
            <a:r>
              <a:rPr lang="en-US" sz="2800" b="1" dirty="0" err="1"/>
              <a:t>apraxia</a:t>
            </a:r>
            <a:r>
              <a:rPr lang="en-US" sz="2800" b="1" dirty="0"/>
              <a:t> </a:t>
            </a:r>
            <a:r>
              <a:rPr lang="en-US" sz="2800" dirty="0"/>
              <a:t>&lt; forget learned skills &gt; , </a:t>
            </a:r>
            <a:r>
              <a:rPr lang="en-US" sz="2800" b="1" dirty="0" err="1"/>
              <a:t>hemiparesis</a:t>
            </a:r>
            <a:r>
              <a:rPr lang="en-US" sz="2800" b="1" dirty="0"/>
              <a:t> or dysphasia</a:t>
            </a:r>
            <a:r>
              <a:rPr lang="en-US" sz="2800" dirty="0"/>
              <a:t> (with dominant hemisphere involvement) .</a:t>
            </a:r>
          </a:p>
          <a:p>
            <a:pPr algn="l" rtl="0">
              <a:lnSpc>
                <a:spcPct val="80000"/>
              </a:lnSpc>
              <a:buFont typeface="Wingdings" pitchFamily="2" charset="2"/>
              <a:buNone/>
              <a:defRPr/>
            </a:pPr>
            <a:r>
              <a:rPr lang="en-US" sz="2800" b="1" u="sng" dirty="0">
                <a:solidFill>
                  <a:srgbClr val="0070C0"/>
                </a:solidFill>
              </a:rPr>
              <a:t>2. parietal lobe: </a:t>
            </a:r>
          </a:p>
          <a:p>
            <a:pPr algn="l" rtl="0">
              <a:lnSpc>
                <a:spcPct val="80000"/>
              </a:lnSpc>
              <a:buFont typeface="Wingdings" pitchFamily="2" charset="2"/>
              <a:buNone/>
              <a:defRPr/>
            </a:pPr>
            <a:r>
              <a:rPr lang="en-US" sz="2800" b="1" dirty="0" err="1"/>
              <a:t>contralateral</a:t>
            </a:r>
            <a:r>
              <a:rPr lang="en-US" sz="2800" b="1" dirty="0"/>
              <a:t> motor or sensory </a:t>
            </a:r>
            <a:r>
              <a:rPr lang="en-US" sz="2800" dirty="0"/>
              <a:t>impairment, </a:t>
            </a:r>
            <a:r>
              <a:rPr lang="en-US" sz="2800" b="1" dirty="0"/>
              <a:t>homonymous </a:t>
            </a:r>
            <a:r>
              <a:rPr lang="en-US" sz="2800" b="1" dirty="0" err="1"/>
              <a:t>hemianopsia</a:t>
            </a:r>
            <a:r>
              <a:rPr lang="en-US" sz="2800" b="1" dirty="0"/>
              <a:t>. </a:t>
            </a:r>
            <a:r>
              <a:rPr lang="en-US" sz="2800" b="1" dirty="0" err="1"/>
              <a:t>Agnosias</a:t>
            </a:r>
            <a:r>
              <a:rPr lang="en-US" sz="2800" dirty="0"/>
              <a:t>( inability to recognize objects , without significant memory loss )   (dominant hemisphere involvement) and </a:t>
            </a:r>
            <a:r>
              <a:rPr lang="en-US" sz="2800" b="1" dirty="0" err="1"/>
              <a:t>apraxias</a:t>
            </a:r>
            <a:r>
              <a:rPr lang="en-US" sz="2800" b="1" dirty="0"/>
              <a:t> .</a:t>
            </a: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a:extLst>
              <a:ext uri="{FF2B5EF4-FFF2-40B4-BE49-F238E27FC236}">
                <a16:creationId xmlns:a16="http://schemas.microsoft.com/office/drawing/2014/main" id="{565D37E2-F235-414B-B422-759F3AF4F07A}"/>
              </a:ext>
            </a:extLst>
          </p:cNvPr>
          <p:cNvSpPr>
            <a:spLocks noGrp="1"/>
          </p:cNvSpPr>
          <p:nvPr>
            <p:ph idx="1"/>
          </p:nvPr>
        </p:nvSpPr>
        <p:spPr/>
        <p:txBody>
          <a:bodyPr/>
          <a:lstStyle/>
          <a:p>
            <a:pPr algn="l" rtl="0">
              <a:lnSpc>
                <a:spcPct val="80000"/>
              </a:lnSpc>
              <a:buFont typeface="Wingdings" panose="05000000000000000000" pitchFamily="2" charset="2"/>
              <a:buNone/>
            </a:pPr>
            <a:r>
              <a:rPr lang="en-US" altLang="en-US" sz="2400" b="1" u="sng">
                <a:solidFill>
                  <a:srgbClr val="0070C0"/>
                </a:solidFill>
                <a:cs typeface="Arial" panose="020B0604020202020204" pitchFamily="34" charset="0"/>
              </a:rPr>
              <a:t>3. temporal lobe: </a:t>
            </a:r>
          </a:p>
          <a:p>
            <a:pPr algn="l" rtl="0">
              <a:lnSpc>
                <a:spcPct val="80000"/>
              </a:lnSpc>
              <a:buFont typeface="Wingdings" panose="05000000000000000000" pitchFamily="2" charset="2"/>
              <a:buNone/>
            </a:pPr>
            <a:r>
              <a:rPr lang="en-US" altLang="en-US" sz="2400" b="1">
                <a:cs typeface="Arial" panose="020B0604020202020204" pitchFamily="34" charset="0"/>
              </a:rPr>
              <a:t>auditory or olfactory hallucinations</a:t>
            </a:r>
            <a:r>
              <a:rPr lang="en-US" altLang="en-US" sz="2400">
                <a:cs typeface="Arial" panose="020B0604020202020204" pitchFamily="34" charset="0"/>
              </a:rPr>
              <a:t>, </a:t>
            </a:r>
            <a:r>
              <a:rPr lang="en-US" altLang="en-US" sz="2400" b="1">
                <a:cs typeface="Arial" panose="020B0604020202020204" pitchFamily="34" charset="0"/>
              </a:rPr>
              <a:t>deja vu, memory impairment. </a:t>
            </a:r>
          </a:p>
          <a:p>
            <a:pPr lvl="1" algn="l" rtl="0">
              <a:lnSpc>
                <a:spcPct val="80000"/>
              </a:lnSpc>
              <a:buFont typeface="Wingdings" panose="05000000000000000000" pitchFamily="2" charset="2"/>
              <a:buNone/>
            </a:pPr>
            <a:r>
              <a:rPr lang="en-US" altLang="en-US" sz="2400" b="1">
                <a:cs typeface="Arial" panose="020B0604020202020204" pitchFamily="34" charset="0"/>
              </a:rPr>
              <a:t>Contralateral superior quadrantanopia </a:t>
            </a:r>
            <a:r>
              <a:rPr lang="en-US" altLang="en-US" sz="2400">
                <a:cs typeface="Arial" panose="020B0604020202020204" pitchFamily="34" charset="0"/>
              </a:rPr>
              <a:t>may be detected on visual field testing</a:t>
            </a:r>
            <a:endParaRPr lang="en-US" altLang="en-US" sz="2400" b="1" u="sng">
              <a:solidFill>
                <a:srgbClr val="0070C0"/>
              </a:solidFill>
              <a:cs typeface="Arial" panose="020B0604020202020204" pitchFamily="34" charset="0"/>
            </a:endParaRPr>
          </a:p>
          <a:p>
            <a:pPr algn="l" rtl="0">
              <a:lnSpc>
                <a:spcPct val="80000"/>
              </a:lnSpc>
              <a:buFont typeface="Wingdings" panose="05000000000000000000" pitchFamily="2" charset="2"/>
              <a:buNone/>
            </a:pPr>
            <a:r>
              <a:rPr lang="en-US" altLang="en-US" sz="2400" b="1" u="sng">
                <a:solidFill>
                  <a:srgbClr val="0070C0"/>
                </a:solidFill>
                <a:cs typeface="Arial" panose="020B0604020202020204" pitchFamily="34" charset="0"/>
              </a:rPr>
              <a:t>4. occipital lobe:</a:t>
            </a:r>
          </a:p>
          <a:p>
            <a:pPr algn="l" rtl="0">
              <a:lnSpc>
                <a:spcPct val="80000"/>
              </a:lnSpc>
              <a:buFont typeface="Wingdings" panose="05000000000000000000" pitchFamily="2" charset="2"/>
              <a:buNone/>
            </a:pPr>
            <a:r>
              <a:rPr lang="en-US" altLang="en-US" sz="2400" b="1" u="sng">
                <a:solidFill>
                  <a:srgbClr val="0070C0"/>
                </a:solidFill>
                <a:cs typeface="Arial" panose="020B0604020202020204" pitchFamily="34" charset="0"/>
              </a:rPr>
              <a:t> </a:t>
            </a:r>
            <a:r>
              <a:rPr lang="en-US" altLang="en-US" sz="2400" b="1">
                <a:cs typeface="Arial" panose="020B0604020202020204" pitchFamily="34" charset="0"/>
              </a:rPr>
              <a:t>contralateral visual field deficits, alexia </a:t>
            </a:r>
            <a:r>
              <a:rPr lang="en-US" altLang="en-US" sz="2400">
                <a:cs typeface="Arial" panose="020B0604020202020204" pitchFamily="34" charset="0"/>
              </a:rPr>
              <a:t>( inability to read ) (especially with corpus callosum involvement with infiltrating tumors)</a:t>
            </a:r>
          </a:p>
          <a:p>
            <a:pPr algn="l" rtl="0">
              <a:lnSpc>
                <a:spcPct val="80000"/>
              </a:lnSpc>
              <a:buFont typeface="Wingdings" panose="05000000000000000000" pitchFamily="2" charset="2"/>
              <a:buNone/>
            </a:pPr>
            <a:r>
              <a:rPr lang="en-US" altLang="en-US" sz="2400" b="1" u="sng">
                <a:solidFill>
                  <a:srgbClr val="0070C0"/>
                </a:solidFill>
                <a:cs typeface="Arial" panose="020B0604020202020204" pitchFamily="34" charset="0"/>
              </a:rPr>
              <a:t>5. posterior fossa: </a:t>
            </a:r>
          </a:p>
          <a:p>
            <a:pPr algn="l" rtl="0">
              <a:lnSpc>
                <a:spcPct val="80000"/>
              </a:lnSpc>
              <a:buFont typeface="Wingdings" panose="05000000000000000000" pitchFamily="2" charset="2"/>
              <a:buNone/>
            </a:pPr>
            <a:r>
              <a:rPr lang="en-US" altLang="en-US" sz="2400" b="1">
                <a:cs typeface="Arial" panose="020B0604020202020204" pitchFamily="34" charset="0"/>
              </a:rPr>
              <a:t>cranial nerve deficits, ataxia </a:t>
            </a:r>
            <a:r>
              <a:rPr lang="en-US" altLang="en-US" sz="2400">
                <a:cs typeface="Arial" panose="020B0604020202020204" pitchFamily="34" charset="0"/>
              </a:rPr>
              <a:t>(truncal or appendicular)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712AF-254F-4B63-9E39-27F8254E2322}"/>
              </a:ext>
            </a:extLst>
          </p:cNvPr>
          <p:cNvSpPr>
            <a:spLocks noGrp="1"/>
          </p:cNvSpPr>
          <p:nvPr>
            <p:ph type="title"/>
          </p:nvPr>
        </p:nvSpPr>
        <p:spPr>
          <a:xfrm>
            <a:off x="0" y="333375"/>
            <a:ext cx="6842125" cy="792163"/>
          </a:xfrm>
        </p:spPr>
        <p:txBody>
          <a:bodyPr>
            <a:normAutofit/>
          </a:bodyPr>
          <a:lstStyle/>
          <a:p>
            <a:pPr>
              <a:defRPr/>
            </a:pPr>
            <a:r>
              <a:rPr lang="en-US" sz="4400" b="1" dirty="0">
                <a:solidFill>
                  <a:schemeClr val="bg1">
                    <a:lumMod val="20000"/>
                    <a:lumOff val="80000"/>
                  </a:schemeClr>
                </a:solidFill>
                <a:latin typeface="Andalus" pitchFamily="18" charset="-78"/>
                <a:cs typeface="Andalus" pitchFamily="18" charset="-78"/>
              </a:rPr>
              <a:t>Epidemiology</a:t>
            </a:r>
            <a:endParaRPr lang="en-US" b="1" dirty="0">
              <a:solidFill>
                <a:schemeClr val="bg1">
                  <a:lumMod val="20000"/>
                  <a:lumOff val="80000"/>
                </a:schemeClr>
              </a:solidFill>
              <a:latin typeface="Andalus" pitchFamily="18" charset="-78"/>
              <a:cs typeface="Andalus" pitchFamily="18" charset="-78"/>
            </a:endParaRPr>
          </a:p>
        </p:txBody>
      </p:sp>
      <p:sp>
        <p:nvSpPr>
          <p:cNvPr id="5123" name="Content Placeholder 2">
            <a:extLst>
              <a:ext uri="{FF2B5EF4-FFF2-40B4-BE49-F238E27FC236}">
                <a16:creationId xmlns:a16="http://schemas.microsoft.com/office/drawing/2014/main" id="{70565390-98BD-416D-8E48-333B84ABF9CF}"/>
              </a:ext>
            </a:extLst>
          </p:cNvPr>
          <p:cNvSpPr>
            <a:spLocks noGrp="1"/>
          </p:cNvSpPr>
          <p:nvPr>
            <p:ph sz="quarter" idx="4294967295"/>
          </p:nvPr>
        </p:nvSpPr>
        <p:spPr>
          <a:xfrm>
            <a:off x="0" y="1628775"/>
            <a:ext cx="5834063" cy="4932363"/>
          </a:xfrm>
        </p:spPr>
        <p:txBody>
          <a:bodyPr/>
          <a:lstStyle/>
          <a:p>
            <a:pPr algn="l" rtl="0"/>
            <a:r>
              <a:rPr lang="en-US" altLang="en-US">
                <a:cs typeface="Arial" panose="020B0604020202020204" pitchFamily="34" charset="0"/>
              </a:rPr>
              <a:t>Brain tumors are responsible for approximately 2% of all cancer deaths.</a:t>
            </a:r>
          </a:p>
          <a:p>
            <a:pPr algn="l" rtl="0"/>
            <a:endParaRPr lang="en-US" altLang="en-US">
              <a:cs typeface="Arial" panose="020B0604020202020204" pitchFamily="34" charset="0"/>
            </a:endParaRPr>
          </a:p>
          <a:p>
            <a:pPr algn="l" rtl="0"/>
            <a:r>
              <a:rPr lang="en-US" altLang="en-US">
                <a:cs typeface="Arial" panose="020B0604020202020204" pitchFamily="34" charset="0"/>
              </a:rPr>
              <a:t>accounting for 20% of all </a:t>
            </a:r>
            <a:r>
              <a:rPr lang="en-US" altLang="en-US" b="1">
                <a:solidFill>
                  <a:srgbClr val="00B050"/>
                </a:solidFill>
                <a:cs typeface="Arial" panose="020B0604020202020204" pitchFamily="34" charset="0"/>
              </a:rPr>
              <a:t>paediatric neoplasms.</a:t>
            </a:r>
          </a:p>
          <a:p>
            <a:pPr algn="l" rtl="0"/>
            <a:endParaRPr lang="en-US" altLang="en-US">
              <a:cs typeface="Arial" panose="020B0604020202020204" pitchFamily="34" charset="0"/>
            </a:endParaRPr>
          </a:p>
          <a:p>
            <a:pPr algn="l" rtl="0"/>
            <a:r>
              <a:rPr lang="en-US" altLang="en-US">
                <a:cs typeface="Arial" panose="020B0604020202020204" pitchFamily="34" charset="0"/>
              </a:rPr>
              <a:t>The overall </a:t>
            </a:r>
            <a:r>
              <a:rPr lang="en-US" altLang="en-US" sz="3000" b="1">
                <a:solidFill>
                  <a:srgbClr val="00B050"/>
                </a:solidFill>
                <a:cs typeface="Arial" panose="020B0604020202020204" pitchFamily="34" charset="0"/>
              </a:rPr>
              <a:t>incidence</a:t>
            </a:r>
            <a:r>
              <a:rPr lang="en-US" altLang="en-US">
                <a:cs typeface="Arial" panose="020B0604020202020204" pitchFamily="34" charset="0"/>
              </a:rPr>
              <a:t> of brain tumours is 8–10 per 100 000 population per year.</a:t>
            </a:r>
          </a:p>
          <a:p>
            <a:pPr algn="l" rtl="0"/>
            <a:endParaRPr lang="en-US" altLang="en-US">
              <a:cs typeface="Arial" panose="020B0604020202020204" pitchFamily="34" charset="0"/>
            </a:endParaRPr>
          </a:p>
        </p:txBody>
      </p:sp>
      <p:pic>
        <p:nvPicPr>
          <p:cNvPr id="5124" name="Picture 2" descr="http://media.tumblr.com/ab75e67c42cb5666462800ec71b5e1de/tumblr_inline_n5ihmcM9n61r41umo.jpg">
            <a:extLst>
              <a:ext uri="{FF2B5EF4-FFF2-40B4-BE49-F238E27FC236}">
                <a16:creationId xmlns:a16="http://schemas.microsoft.com/office/drawing/2014/main" id="{CF78BCD9-BDC6-4F34-8A04-FD679B82D1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2205038"/>
            <a:ext cx="28575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a:extLst>
              <a:ext uri="{FF2B5EF4-FFF2-40B4-BE49-F238E27FC236}">
                <a16:creationId xmlns:a16="http://schemas.microsoft.com/office/drawing/2014/main" id="{455F8731-8B1D-46EF-A241-1111A86561D9}"/>
              </a:ext>
            </a:extLst>
          </p:cNvPr>
          <p:cNvSpPr>
            <a:spLocks noChangeArrowheads="1"/>
          </p:cNvSpPr>
          <p:nvPr/>
        </p:nvSpPr>
        <p:spPr bwMode="auto">
          <a:xfrm>
            <a:off x="3881438" y="2708275"/>
            <a:ext cx="46513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en-US" altLang="zh-CN" sz="6600" b="0" i="0" u="none" strike="noStrike" kern="1200" cap="none" spc="0" normalizeH="0" baseline="0" noProof="0">
                <a:ln>
                  <a:noFill/>
                </a:ln>
                <a:solidFill>
                  <a:srgbClr val="C0C0C0"/>
                </a:solidFill>
                <a:effectLst/>
                <a:uLnTx/>
                <a:uFillTx/>
                <a:latin typeface="Andalus" panose="02020603050405020304" pitchFamily="18" charset="-78"/>
                <a:ea typeface="SimSun" panose="02010600030101010101" pitchFamily="2" charset="-122"/>
                <a:cs typeface="Andalus" panose="02020603050405020304" pitchFamily="18" charset="-78"/>
              </a:rPr>
              <a:t>Investigation</a:t>
            </a:r>
            <a:endParaRPr kumimoji="0" lang="en-GB" altLang="en-US" sz="6600" b="0" i="0" u="none" strike="noStrike" kern="1200" cap="none" spc="0" normalizeH="0" baseline="0" noProof="0">
              <a:ln>
                <a:noFill/>
              </a:ln>
              <a:solidFill>
                <a:srgbClr val="C0C0C0"/>
              </a:solidFill>
              <a:effectLst/>
              <a:uLnTx/>
              <a:uFillTx/>
              <a:latin typeface="Arial" panose="020B0604020202020204" pitchFamily="34" charset="0"/>
              <a:ea typeface="SimSun" panose="02010600030101010101" pitchFamily="2" charset="-122"/>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607458-5AED-4AB3-8185-7A5003F8AB35}"/>
              </a:ext>
            </a:extLst>
          </p:cNvPr>
          <p:cNvSpPr>
            <a:spLocks noGrp="1"/>
          </p:cNvSpPr>
          <p:nvPr>
            <p:ph sz="quarter" idx="4294967295"/>
          </p:nvPr>
        </p:nvSpPr>
        <p:spPr>
          <a:xfrm>
            <a:off x="104775" y="1608138"/>
            <a:ext cx="8942388" cy="4700587"/>
          </a:xfrm>
        </p:spPr>
        <p:txBody>
          <a:bodyPr/>
          <a:lstStyle/>
          <a:p>
            <a:pPr marL="0" indent="0" algn="l" rtl="0">
              <a:buFontTx/>
              <a:buNone/>
              <a:defRPr/>
            </a:pPr>
            <a:r>
              <a:rPr lang="en-US" sz="2400" b="1" dirty="0">
                <a:solidFill>
                  <a:srgbClr val="FF0000"/>
                </a:solidFill>
                <a:cs typeface="Calibri" pitchFamily="34" charset="0"/>
              </a:rPr>
              <a:t>Skull X-Ray :</a:t>
            </a:r>
            <a:br>
              <a:rPr lang="en-US" altLang="en-US" sz="2400" dirty="0">
                <a:cs typeface="Calibri" pitchFamily="34" charset="0"/>
              </a:rPr>
            </a:br>
            <a:r>
              <a:rPr lang="en-US" sz="2400" dirty="0">
                <a:solidFill>
                  <a:schemeClr val="accent2">
                    <a:lumMod val="75000"/>
                  </a:schemeClr>
                </a:solidFill>
                <a:cs typeface="Calibri" pitchFamily="34" charset="0"/>
              </a:rPr>
              <a:t>Calcification</a:t>
            </a:r>
            <a:r>
              <a:rPr lang="en-US" sz="2400" dirty="0">
                <a:cs typeface="Calibri" pitchFamily="34" charset="0"/>
              </a:rPr>
              <a:t> : </a:t>
            </a:r>
            <a:r>
              <a:rPr lang="en-US" sz="2400" u="sng" dirty="0">
                <a:cs typeface="Calibri" pitchFamily="34" charset="0"/>
              </a:rPr>
              <a:t>75% </a:t>
            </a:r>
            <a:r>
              <a:rPr lang="en-US" sz="2400" u="sng" dirty="0" err="1">
                <a:cs typeface="Calibri" pitchFamily="34" charset="0"/>
              </a:rPr>
              <a:t>oligodendroglioma</a:t>
            </a:r>
            <a:r>
              <a:rPr lang="en-US" sz="2400" u="sng" dirty="0">
                <a:cs typeface="Calibri" pitchFamily="34" charset="0"/>
              </a:rPr>
              <a:t> </a:t>
            </a:r>
            <a:r>
              <a:rPr lang="en-US" sz="2400" dirty="0">
                <a:cs typeface="Calibri" pitchFamily="34" charset="0"/>
              </a:rPr>
              <a:t>, </a:t>
            </a:r>
            <a:r>
              <a:rPr lang="en-US" sz="2400" dirty="0" err="1">
                <a:cs typeface="Calibri" pitchFamily="34" charset="0"/>
              </a:rPr>
              <a:t>menegioma</a:t>
            </a:r>
            <a:r>
              <a:rPr lang="en-US" sz="2400" dirty="0">
                <a:cs typeface="Calibri" pitchFamily="34" charset="0"/>
              </a:rPr>
              <a:t> , 				</a:t>
            </a:r>
            <a:r>
              <a:rPr lang="en-US" sz="2400" dirty="0" err="1">
                <a:cs typeface="Calibri" pitchFamily="34" charset="0"/>
              </a:rPr>
              <a:t>craniopharengioma</a:t>
            </a:r>
            <a:r>
              <a:rPr lang="en-US" sz="2400" dirty="0">
                <a:cs typeface="Calibri" pitchFamily="34" charset="0"/>
              </a:rPr>
              <a:t> </a:t>
            </a:r>
          </a:p>
          <a:p>
            <a:pPr marL="0" indent="0" algn="l" rtl="0">
              <a:buFontTx/>
              <a:buNone/>
              <a:defRPr/>
            </a:pPr>
            <a:r>
              <a:rPr lang="en-US" sz="2400" dirty="0">
                <a:solidFill>
                  <a:schemeClr val="accent2">
                    <a:lumMod val="75000"/>
                  </a:schemeClr>
                </a:solidFill>
                <a:cs typeface="Calibri" pitchFamily="34" charset="0"/>
              </a:rPr>
              <a:t>Hyperostosis</a:t>
            </a:r>
            <a:r>
              <a:rPr lang="en-US" sz="2400" dirty="0">
                <a:cs typeface="Calibri" pitchFamily="34" charset="0"/>
              </a:rPr>
              <a:t> : </a:t>
            </a:r>
            <a:r>
              <a:rPr lang="en-US" sz="2400" u="sng" dirty="0" err="1">
                <a:cs typeface="Calibri" pitchFamily="34" charset="0"/>
              </a:rPr>
              <a:t>meningioma</a:t>
            </a:r>
            <a:r>
              <a:rPr lang="en-US" sz="2400" u="sng" dirty="0">
                <a:cs typeface="Calibri" pitchFamily="34" charset="0"/>
              </a:rPr>
              <a:t> </a:t>
            </a:r>
          </a:p>
          <a:p>
            <a:pPr marL="0" indent="0" algn="l" rtl="0">
              <a:buFontTx/>
              <a:buNone/>
              <a:defRPr/>
            </a:pPr>
            <a:r>
              <a:rPr lang="en-US" sz="2400" dirty="0">
                <a:cs typeface="Calibri" pitchFamily="34" charset="0"/>
              </a:rPr>
              <a:t> </a:t>
            </a:r>
            <a:r>
              <a:rPr lang="en-US" sz="2400" dirty="0">
                <a:solidFill>
                  <a:schemeClr val="accent2">
                    <a:lumMod val="75000"/>
                  </a:schemeClr>
                </a:solidFill>
                <a:cs typeface="Calibri" pitchFamily="34" charset="0"/>
              </a:rPr>
              <a:t>Bone destruction </a:t>
            </a:r>
            <a:r>
              <a:rPr lang="en-US" sz="2400" dirty="0">
                <a:cs typeface="Calibri" pitchFamily="34" charset="0"/>
              </a:rPr>
              <a:t>:</a:t>
            </a:r>
            <a:r>
              <a:rPr lang="en-US" sz="2400" u="sng" dirty="0">
                <a:cs typeface="Calibri" pitchFamily="34" charset="0"/>
              </a:rPr>
              <a:t>metastasis , </a:t>
            </a:r>
            <a:r>
              <a:rPr lang="en-US" sz="2400" u="sng" dirty="0" err="1">
                <a:cs typeface="Calibri" pitchFamily="34" charset="0"/>
              </a:rPr>
              <a:t>chondroma</a:t>
            </a:r>
            <a:r>
              <a:rPr lang="en-US" sz="2400" u="sng" dirty="0">
                <a:cs typeface="Calibri" pitchFamily="34" charset="0"/>
              </a:rPr>
              <a:t>  </a:t>
            </a:r>
          </a:p>
          <a:p>
            <a:pPr marL="0" indent="0" algn="l" rtl="0">
              <a:buFontTx/>
              <a:buNone/>
              <a:defRPr/>
            </a:pPr>
            <a:r>
              <a:rPr lang="en-US" sz="2400" dirty="0">
                <a:solidFill>
                  <a:srgbClr val="00B050"/>
                </a:solidFill>
                <a:cs typeface="Calibri" pitchFamily="34" charset="0"/>
              </a:rPr>
              <a:t>erosion of </a:t>
            </a:r>
            <a:r>
              <a:rPr lang="en-US" sz="2400" dirty="0" err="1">
                <a:solidFill>
                  <a:srgbClr val="00B050"/>
                </a:solidFill>
                <a:cs typeface="Calibri" pitchFamily="34" charset="0"/>
              </a:rPr>
              <a:t>sella</a:t>
            </a:r>
            <a:r>
              <a:rPr lang="en-US" sz="2400" dirty="0">
                <a:solidFill>
                  <a:srgbClr val="00B050"/>
                </a:solidFill>
                <a:cs typeface="Calibri" pitchFamily="34" charset="0"/>
              </a:rPr>
              <a:t> </a:t>
            </a:r>
            <a:r>
              <a:rPr lang="en-US" sz="2400" dirty="0" err="1">
                <a:solidFill>
                  <a:srgbClr val="00B050"/>
                </a:solidFill>
                <a:cs typeface="Calibri" pitchFamily="34" charset="0"/>
              </a:rPr>
              <a:t>tursica</a:t>
            </a:r>
            <a:r>
              <a:rPr lang="en-US" sz="2400" dirty="0">
                <a:solidFill>
                  <a:srgbClr val="00B050"/>
                </a:solidFill>
                <a:cs typeface="Calibri" pitchFamily="34" charset="0"/>
              </a:rPr>
              <a:t> : </a:t>
            </a:r>
            <a:r>
              <a:rPr lang="en-US" sz="2400" dirty="0">
                <a:cs typeface="Calibri" pitchFamily="34" charset="0"/>
              </a:rPr>
              <a:t>double floor in </a:t>
            </a:r>
            <a:r>
              <a:rPr lang="en-US" sz="2400" u="sng" dirty="0">
                <a:cs typeface="Calibri" pitchFamily="34" charset="0"/>
              </a:rPr>
              <a:t>Pit adenoma </a:t>
            </a:r>
            <a:r>
              <a:rPr lang="en-US" sz="2400" dirty="0">
                <a:cs typeface="Calibri" pitchFamily="34" charset="0"/>
              </a:rPr>
              <a:t>sign of ICP (diastasis of sutures ).</a:t>
            </a:r>
          </a:p>
          <a:p>
            <a:pPr marL="0" indent="0" algn="l" rtl="0">
              <a:buFontTx/>
              <a:buNone/>
              <a:defRPr/>
            </a:pPr>
            <a:endParaRPr lang="en-US" sz="2400" dirty="0">
              <a:cs typeface="Calibri" pitchFamily="34" charset="0"/>
            </a:endParaRPr>
          </a:p>
          <a:p>
            <a:pPr algn="l" rtl="0">
              <a:defRPr/>
            </a:pPr>
            <a:r>
              <a:rPr lang="en-US" sz="2400" b="1" dirty="0">
                <a:solidFill>
                  <a:srgbClr val="FF0000"/>
                </a:solidFill>
                <a:cs typeface="Calibri" pitchFamily="34" charset="0"/>
              </a:rPr>
              <a:t>CT Scan : </a:t>
            </a:r>
            <a:r>
              <a:rPr lang="en-US" sz="2400" dirty="0">
                <a:cs typeface="Calibri" pitchFamily="34" charset="0"/>
              </a:rPr>
              <a:t>site , mass, bone destruction , enhancement , multiplicity.</a:t>
            </a:r>
          </a:p>
          <a:p>
            <a:pPr algn="l" rtl="0">
              <a:defRPr/>
            </a:pPr>
            <a:r>
              <a:rPr lang="en-US" sz="2400" b="1" dirty="0">
                <a:solidFill>
                  <a:srgbClr val="FF0000"/>
                </a:solidFill>
                <a:cs typeface="Calibri" pitchFamily="34" charset="0"/>
              </a:rPr>
              <a:t>MRI : </a:t>
            </a:r>
            <a:r>
              <a:rPr lang="en-US" sz="2400" u="sng" dirty="0">
                <a:cs typeface="Calibri" pitchFamily="34" charset="0"/>
              </a:rPr>
              <a:t>better than CT  for </a:t>
            </a:r>
            <a:r>
              <a:rPr lang="en-US" sz="2400" dirty="0">
                <a:cs typeface="Calibri" pitchFamily="34" charset="0"/>
              </a:rPr>
              <a:t>Pos. cranial fossa , skull base tumor , brain stem </a:t>
            </a:r>
            <a:endParaRPr lang="en-US" altLang="en-US" sz="2400" dirty="0"/>
          </a:p>
        </p:txBody>
      </p:sp>
      <p:sp>
        <p:nvSpPr>
          <p:cNvPr id="24579" name="Rectangle 3">
            <a:extLst>
              <a:ext uri="{FF2B5EF4-FFF2-40B4-BE49-F238E27FC236}">
                <a16:creationId xmlns:a16="http://schemas.microsoft.com/office/drawing/2014/main" id="{F105923A-4014-4067-A158-6914FE909846}"/>
              </a:ext>
            </a:extLst>
          </p:cNvPr>
          <p:cNvSpPr>
            <a:spLocks noChangeArrowheads="1"/>
          </p:cNvSpPr>
          <p:nvPr/>
        </p:nvSpPr>
        <p:spPr bwMode="auto">
          <a:xfrm>
            <a:off x="3448050" y="260350"/>
            <a:ext cx="27082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en-GB" altLang="en-US" sz="5400" b="0" i="0" u="none" strike="noStrike" kern="1200" cap="none" spc="0" normalizeH="0" baseline="0" noProof="0">
                <a:ln>
                  <a:noFill/>
                </a:ln>
                <a:solidFill>
                  <a:srgbClr val="C0C0C0"/>
                </a:solidFill>
                <a:effectLst/>
                <a:uLnTx/>
                <a:uFillTx/>
                <a:latin typeface="Andalus" panose="02020603050405020304" pitchFamily="18" charset="-78"/>
                <a:ea typeface="+mn-ea"/>
                <a:cs typeface="Andalus" panose="02020603050405020304" pitchFamily="18" charset="-78"/>
              </a:rPr>
              <a:t>Imaging </a:t>
            </a: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C013BF54-585E-4C6B-B0BB-1BCA6791D915}"/>
              </a:ext>
            </a:extLst>
          </p:cNvPr>
          <p:cNvSpPr>
            <a:spLocks noGrp="1"/>
          </p:cNvSpPr>
          <p:nvPr>
            <p:ph type="title"/>
          </p:nvPr>
        </p:nvSpPr>
        <p:spPr/>
        <p:txBody>
          <a:bodyPr/>
          <a:lstStyle/>
          <a:p>
            <a:pPr algn="l" rtl="0"/>
            <a:r>
              <a:rPr lang="en-US" altLang="en-US" sz="4400">
                <a:solidFill>
                  <a:schemeClr val="bg1"/>
                </a:solidFill>
                <a:latin typeface="Andalus" panose="02020603050405020304" pitchFamily="18" charset="-78"/>
                <a:cs typeface="Andalus" panose="02020603050405020304" pitchFamily="18" charset="-78"/>
              </a:rPr>
              <a:t>Other investigation</a:t>
            </a:r>
          </a:p>
        </p:txBody>
      </p:sp>
      <p:sp>
        <p:nvSpPr>
          <p:cNvPr id="25603" name="Content Placeholder 2">
            <a:extLst>
              <a:ext uri="{FF2B5EF4-FFF2-40B4-BE49-F238E27FC236}">
                <a16:creationId xmlns:a16="http://schemas.microsoft.com/office/drawing/2014/main" id="{16F5338F-E9BE-44DD-B6A2-A9167BB901D3}"/>
              </a:ext>
            </a:extLst>
          </p:cNvPr>
          <p:cNvSpPr>
            <a:spLocks noGrp="1"/>
          </p:cNvSpPr>
          <p:nvPr>
            <p:ph sz="quarter" idx="4294967295"/>
          </p:nvPr>
        </p:nvSpPr>
        <p:spPr>
          <a:xfrm>
            <a:off x="158750" y="1855788"/>
            <a:ext cx="8229600" cy="4525962"/>
          </a:xfrm>
        </p:spPr>
        <p:txBody>
          <a:bodyPr/>
          <a:lstStyle/>
          <a:p>
            <a:pPr algn="l" rtl="0">
              <a:buFont typeface="Courier New" panose="02070309020205020404" pitchFamily="49" charset="0"/>
              <a:buChar char="o"/>
            </a:pPr>
            <a:r>
              <a:rPr lang="en-US" altLang="en-US" sz="2400">
                <a:solidFill>
                  <a:srgbClr val="FF0000"/>
                </a:solidFill>
                <a:cs typeface="Calibri" panose="020F0502020204030204" pitchFamily="34" charset="0"/>
              </a:rPr>
              <a:t> Angiography or MRA</a:t>
            </a:r>
            <a:br>
              <a:rPr lang="en-US" altLang="en-US" sz="2400">
                <a:solidFill>
                  <a:srgbClr val="FF0000"/>
                </a:solidFill>
                <a:cs typeface="Calibri" panose="020F0502020204030204" pitchFamily="34" charset="0"/>
              </a:rPr>
            </a:br>
            <a:r>
              <a:rPr lang="en-US" altLang="en-US" sz="2400">
                <a:solidFill>
                  <a:srgbClr val="FF0000"/>
                </a:solidFill>
                <a:cs typeface="Calibri" panose="020F0502020204030204" pitchFamily="34" charset="0"/>
              </a:rPr>
              <a:t> </a:t>
            </a:r>
          </a:p>
          <a:p>
            <a:pPr algn="l" rtl="0">
              <a:buFont typeface="Courier New" panose="02070309020205020404" pitchFamily="49" charset="0"/>
              <a:buChar char="o"/>
            </a:pPr>
            <a:r>
              <a:rPr lang="en-US" altLang="en-US" sz="2400">
                <a:solidFill>
                  <a:srgbClr val="FF0000"/>
                </a:solidFill>
                <a:cs typeface="Calibri" panose="020F0502020204030204" pitchFamily="34" charset="0"/>
              </a:rPr>
              <a:t> Chest X-ray , ESR</a:t>
            </a:r>
            <a:br>
              <a:rPr lang="en-US" altLang="en-US" sz="2400">
                <a:solidFill>
                  <a:srgbClr val="FF0000"/>
                </a:solidFill>
                <a:cs typeface="Calibri" panose="020F0502020204030204" pitchFamily="34" charset="0"/>
              </a:rPr>
            </a:br>
            <a:r>
              <a:rPr lang="en-US" altLang="en-US" sz="2400">
                <a:solidFill>
                  <a:srgbClr val="FF0000"/>
                </a:solidFill>
                <a:cs typeface="Calibri" panose="020F0502020204030204" pitchFamily="34" charset="0"/>
              </a:rPr>
              <a:t> </a:t>
            </a:r>
          </a:p>
          <a:p>
            <a:pPr algn="l" rtl="0">
              <a:buFont typeface="Courier New" panose="02070309020205020404" pitchFamily="49" charset="0"/>
              <a:buChar char="o"/>
            </a:pPr>
            <a:r>
              <a:rPr lang="en-US" altLang="en-US" sz="2400">
                <a:solidFill>
                  <a:srgbClr val="FF0000"/>
                </a:solidFill>
                <a:cs typeface="Calibri" panose="020F0502020204030204" pitchFamily="34" charset="0"/>
              </a:rPr>
              <a:t> PET scan </a:t>
            </a:r>
            <a:br>
              <a:rPr lang="en-US" altLang="en-US" sz="2400">
                <a:solidFill>
                  <a:srgbClr val="FF0000"/>
                </a:solidFill>
                <a:cs typeface="Calibri" panose="020F0502020204030204" pitchFamily="34" charset="0"/>
              </a:rPr>
            </a:br>
            <a:endParaRPr lang="en-US" altLang="en-US" sz="2400">
              <a:solidFill>
                <a:srgbClr val="FF0000"/>
              </a:solidFill>
              <a:cs typeface="Calibri" panose="020F0502020204030204" pitchFamily="34" charset="0"/>
            </a:endParaRPr>
          </a:p>
          <a:p>
            <a:pPr algn="l" rtl="0">
              <a:buFont typeface="Courier New" panose="02070309020205020404" pitchFamily="49" charset="0"/>
              <a:buChar char="o"/>
            </a:pPr>
            <a:r>
              <a:rPr lang="en-US" altLang="en-US" sz="2400">
                <a:solidFill>
                  <a:srgbClr val="FF0000"/>
                </a:solidFill>
                <a:cs typeface="Calibri" panose="020F0502020204030204" pitchFamily="34" charset="0"/>
              </a:rPr>
              <a:t> CSF cytology </a:t>
            </a:r>
            <a:br>
              <a:rPr lang="en-US" altLang="en-US" sz="2400">
                <a:solidFill>
                  <a:srgbClr val="FF0000"/>
                </a:solidFill>
                <a:cs typeface="Calibri" panose="020F0502020204030204" pitchFamily="34" charset="0"/>
              </a:rPr>
            </a:br>
            <a:endParaRPr lang="en-US" altLang="en-US" sz="2400">
              <a:solidFill>
                <a:srgbClr val="FF0000"/>
              </a:solidFill>
              <a:cs typeface="Calibri" panose="020F0502020204030204" pitchFamily="34" charset="0"/>
            </a:endParaRPr>
          </a:p>
          <a:p>
            <a:pPr algn="l" rtl="0">
              <a:buFont typeface="Courier New" panose="02070309020205020404" pitchFamily="49" charset="0"/>
              <a:buChar char="o"/>
            </a:pPr>
            <a:r>
              <a:rPr lang="en-US" altLang="en-US" sz="2400">
                <a:solidFill>
                  <a:srgbClr val="FF0000"/>
                </a:solidFill>
                <a:cs typeface="Calibri" panose="020F0502020204030204" pitchFamily="34" charset="0"/>
              </a:rPr>
              <a:t> Biopsy </a:t>
            </a:r>
            <a:br>
              <a:rPr lang="en-US" altLang="en-US" sz="2400">
                <a:solidFill>
                  <a:srgbClr val="FF0000"/>
                </a:solidFill>
                <a:cs typeface="Calibri" panose="020F0502020204030204" pitchFamily="34" charset="0"/>
              </a:rPr>
            </a:br>
            <a:endParaRPr lang="en-US" altLang="en-US" sz="2400">
              <a:solidFill>
                <a:srgbClr val="FF0000"/>
              </a:solidFill>
              <a:cs typeface="Calibri" panose="020F0502020204030204" pitchFamily="34" charset="0"/>
            </a:endParaRPr>
          </a:p>
          <a:p>
            <a:pPr algn="l" rtl="0">
              <a:buFont typeface="Courier New" panose="02070309020205020404" pitchFamily="49" charset="0"/>
              <a:buChar char="o"/>
            </a:pPr>
            <a:r>
              <a:rPr lang="en-US" altLang="en-US" sz="2400">
                <a:solidFill>
                  <a:srgbClr val="FF0000"/>
                </a:solidFill>
                <a:cs typeface="Calibri" panose="020F0502020204030204" pitchFamily="34" charset="0"/>
              </a:rPr>
              <a:t> Tumor markers </a:t>
            </a:r>
            <a:endParaRPr lang="en-US" altLang="en-US" sz="2400">
              <a:cs typeface="Arial" panose="020B0604020202020204" pitchFamily="34" charset="0"/>
            </a:endParaRP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a:extLst>
              <a:ext uri="{FF2B5EF4-FFF2-40B4-BE49-F238E27FC236}">
                <a16:creationId xmlns:a16="http://schemas.microsoft.com/office/drawing/2014/main" id="{072D7FB5-7A44-4534-8E98-A118E3103315}"/>
              </a:ext>
            </a:extLst>
          </p:cNvPr>
          <p:cNvSpPr>
            <a:spLocks noChangeArrowheads="1"/>
          </p:cNvSpPr>
          <p:nvPr/>
        </p:nvSpPr>
        <p:spPr bwMode="auto">
          <a:xfrm>
            <a:off x="3132138" y="2708275"/>
            <a:ext cx="5943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C0C0C0"/>
                </a:solidFill>
                <a:effectLst/>
                <a:uLnTx/>
                <a:uFillTx/>
                <a:latin typeface="Andalus" panose="02020603050405020304" pitchFamily="18" charset="-78"/>
                <a:ea typeface="+mn-ea"/>
                <a:cs typeface="Andalus" panose="02020603050405020304" pitchFamily="18" charset="-78"/>
              </a:rPr>
              <a:t>Classification</a:t>
            </a: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C0C0C0"/>
                </a:solidFill>
                <a:effectLst/>
                <a:uLnTx/>
                <a:uFillTx/>
                <a:latin typeface="Andalus" panose="02020603050405020304" pitchFamily="18" charset="-78"/>
                <a:ea typeface="+mn-ea"/>
                <a:cs typeface="Andalus" panose="02020603050405020304" pitchFamily="18" charset="-78"/>
              </a:rPr>
              <a:t>According to cell involved</a:t>
            </a:r>
            <a:endParaRPr kumimoji="0" lang="en-GB" altLang="en-US" sz="3600" b="0" i="0" u="none" strike="noStrike" kern="1200" cap="none" spc="0" normalizeH="0" baseline="0" noProof="0">
              <a:ln>
                <a:noFill/>
              </a:ln>
              <a:solidFill>
                <a:srgbClr val="C0C0C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496EDAD-396A-4957-9E7A-BAFA8A4C1B20}"/>
              </a:ext>
            </a:extLst>
          </p:cNvPr>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b="49107"/>
          <a:stretch>
            <a:fillRect/>
          </a:stretch>
        </p:blipFill>
        <p:spPr>
          <a:xfrm>
            <a:off x="0" y="0"/>
            <a:ext cx="5867400" cy="4551363"/>
          </a:xfrm>
          <a:noFill/>
        </p:spPr>
      </p:pic>
      <p:pic>
        <p:nvPicPr>
          <p:cNvPr id="8" name="Picture 2">
            <a:extLst>
              <a:ext uri="{FF2B5EF4-FFF2-40B4-BE49-F238E27FC236}">
                <a16:creationId xmlns:a16="http://schemas.microsoft.com/office/drawing/2014/main" id="{F1F5215B-5AC0-45FE-BC42-BAE6C2789771}"/>
              </a:ext>
            </a:extLst>
          </p:cNvPr>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l="70110" t="24602" r="2992" b="61690"/>
          <a:stretch>
            <a:fillRect/>
          </a:stretch>
        </p:blipFill>
        <p:spPr>
          <a:xfrm>
            <a:off x="2425700" y="3284538"/>
            <a:ext cx="1209675" cy="941387"/>
          </a:xfrm>
          <a:noFill/>
        </p:spPr>
      </p:pic>
      <p:pic>
        <p:nvPicPr>
          <p:cNvPr id="6" name="Picture 2">
            <a:extLst>
              <a:ext uri="{FF2B5EF4-FFF2-40B4-BE49-F238E27FC236}">
                <a16:creationId xmlns:a16="http://schemas.microsoft.com/office/drawing/2014/main" id="{81F7B267-262A-427F-95B2-617CC32DEFE4}"/>
              </a:ext>
            </a:extLst>
          </p:cNvPr>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l="-76" t="51831"/>
          <a:stretch>
            <a:fillRect/>
          </a:stretch>
        </p:blipFill>
        <p:spPr>
          <a:xfrm>
            <a:off x="2916238" y="2366963"/>
            <a:ext cx="6159500" cy="4518025"/>
          </a:xfr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72" y="3733800"/>
            <a:ext cx="9144000" cy="2895600"/>
          </a:xfrm>
          <a:prstGeom prst="rect">
            <a:avLst/>
          </a:prstGeom>
        </p:spPr>
      </p:pic>
      <p:sp>
        <p:nvSpPr>
          <p:cNvPr id="5" name="Rectangle 4"/>
          <p:cNvSpPr/>
          <p:nvPr/>
        </p:nvSpPr>
        <p:spPr>
          <a:xfrm>
            <a:off x="252274" y="605135"/>
            <a:ext cx="429925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CNS TUMORS </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Rectangle 5"/>
          <p:cNvSpPr/>
          <p:nvPr/>
        </p:nvSpPr>
        <p:spPr>
          <a:xfrm>
            <a:off x="1563134" y="2286000"/>
            <a:ext cx="6017738" cy="923330"/>
          </a:xfrm>
          <a:prstGeom prst="rect">
            <a:avLst/>
          </a:prstGeom>
          <a:noFill/>
        </p:spPr>
        <p:txBody>
          <a:bodyPr wrap="none" lIns="91440" tIns="45720" rIns="91440" bIns="45720">
            <a:spAutoFit/>
          </a:bodyPr>
          <a:lstStyle/>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SALEH AL-ABDALLAT</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702771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19" y="1524000"/>
            <a:ext cx="8229600" cy="4525963"/>
          </a:xfrm>
        </p:spPr>
        <p:txBody>
          <a:bodyPr>
            <a:normAutofit fontScale="92500" lnSpcReduction="10000"/>
          </a:bodyPr>
          <a:lstStyle/>
          <a:p>
            <a:r>
              <a:rPr lang="en-US" dirty="0"/>
              <a:t>Primary tumors are classified according to cell type of </a:t>
            </a:r>
            <a:r>
              <a:rPr lang="en-US" dirty="0" err="1"/>
              <a:t>orgin</a:t>
            </a:r>
            <a:r>
              <a:rPr lang="en-US" dirty="0"/>
              <a:t>  </a:t>
            </a:r>
          </a:p>
          <a:p>
            <a:r>
              <a:rPr lang="en-US" dirty="0">
                <a:solidFill>
                  <a:srgbClr val="FF0000"/>
                </a:solidFill>
              </a:rPr>
              <a:t>In adults primary tumors are usually </a:t>
            </a:r>
            <a:r>
              <a:rPr lang="en-US" dirty="0" err="1">
                <a:solidFill>
                  <a:srgbClr val="FF0000"/>
                </a:solidFill>
              </a:rPr>
              <a:t>supratentorial</a:t>
            </a:r>
            <a:r>
              <a:rPr lang="en-US" dirty="0">
                <a:solidFill>
                  <a:srgbClr val="FF0000"/>
                </a:solidFill>
              </a:rPr>
              <a:t> </a:t>
            </a:r>
            <a:r>
              <a:rPr lang="en-US" dirty="0"/>
              <a:t>(mc GBM meningioma and </a:t>
            </a:r>
            <a:r>
              <a:rPr lang="en-US" dirty="0" err="1"/>
              <a:t>shanwannoma</a:t>
            </a:r>
            <a:r>
              <a:rPr lang="en-US" dirty="0"/>
              <a:t> )</a:t>
            </a:r>
          </a:p>
          <a:p>
            <a:r>
              <a:rPr lang="en-US" dirty="0">
                <a:solidFill>
                  <a:srgbClr val="FF0000"/>
                </a:solidFill>
              </a:rPr>
              <a:t>In children are usually </a:t>
            </a:r>
            <a:r>
              <a:rPr lang="en-US" dirty="0" err="1">
                <a:solidFill>
                  <a:srgbClr val="FF0000"/>
                </a:solidFill>
              </a:rPr>
              <a:t>infratentorial</a:t>
            </a:r>
            <a:r>
              <a:rPr lang="en-US" dirty="0">
                <a:solidFill>
                  <a:srgbClr val="FF0000"/>
                </a:solidFill>
              </a:rPr>
              <a:t> </a:t>
            </a:r>
            <a:r>
              <a:rPr lang="en-US" dirty="0"/>
              <a:t>(mc </a:t>
            </a:r>
            <a:r>
              <a:rPr lang="en-US" dirty="0" err="1"/>
              <a:t>pilocyticastrocytoma</a:t>
            </a:r>
            <a:r>
              <a:rPr lang="en-US" dirty="0"/>
              <a:t> </a:t>
            </a:r>
            <a:r>
              <a:rPr lang="en-US" dirty="0" err="1"/>
              <a:t>medulloblastoma</a:t>
            </a:r>
            <a:r>
              <a:rPr lang="en-US" dirty="0"/>
              <a:t> and </a:t>
            </a:r>
            <a:r>
              <a:rPr lang="en-US" dirty="0" err="1"/>
              <a:t>ependymoma</a:t>
            </a:r>
            <a:r>
              <a:rPr lang="en-US" dirty="0"/>
              <a:t> </a:t>
            </a:r>
          </a:p>
          <a:p>
            <a:r>
              <a:rPr lang="en-US" dirty="0">
                <a:solidFill>
                  <a:srgbClr val="FF0000"/>
                </a:solidFill>
              </a:rPr>
              <a:t>Primary </a:t>
            </a:r>
            <a:r>
              <a:rPr lang="en-US" dirty="0" err="1">
                <a:solidFill>
                  <a:srgbClr val="FF0000"/>
                </a:solidFill>
              </a:rPr>
              <a:t>malginant</a:t>
            </a:r>
            <a:r>
              <a:rPr lang="en-US" dirty="0">
                <a:solidFill>
                  <a:srgbClr val="FF0000"/>
                </a:solidFill>
              </a:rPr>
              <a:t> CNS tumor are locally destructive but rarely metastasize </a:t>
            </a:r>
          </a:p>
        </p:txBody>
      </p:sp>
      <p:sp>
        <p:nvSpPr>
          <p:cNvPr id="4" name="Rectangle 3"/>
          <p:cNvSpPr/>
          <p:nvPr/>
        </p:nvSpPr>
        <p:spPr>
          <a:xfrm>
            <a:off x="228600" y="228600"/>
            <a:ext cx="2095958"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NOTES</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371904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1470025"/>
          </a:xfrm>
        </p:spPr>
        <p:txBody>
          <a:bodyPr/>
          <a:lstStyle/>
          <a:p>
            <a:r>
              <a:rPr lang="en-US" dirty="0"/>
              <a:t>Astrocyte</a:t>
            </a:r>
          </a:p>
        </p:txBody>
      </p:sp>
      <p:sp>
        <p:nvSpPr>
          <p:cNvPr id="3" name="Subtitle 2"/>
          <p:cNvSpPr>
            <a:spLocks noGrp="1"/>
          </p:cNvSpPr>
          <p:nvPr>
            <p:ph type="subTitle" idx="1"/>
          </p:nvPr>
        </p:nvSpPr>
        <p:spPr>
          <a:xfrm>
            <a:off x="152400" y="3048000"/>
            <a:ext cx="6400800" cy="2590800"/>
          </a:xfrm>
        </p:spPr>
        <p:txBody>
          <a:bodyPr>
            <a:normAutofit fontScale="85000" lnSpcReduction="10000"/>
          </a:bodyPr>
          <a:lstStyle/>
          <a:p>
            <a:r>
              <a:rPr lang="en-US" dirty="0"/>
              <a:t>Most common glial cell type in CNS. Physical support, repair, extracellular K+ buffer, removal of excess neurotransmitter, component of blood-brain barrier, glycogen fuel reserve buffer. Reactive gliosis in response to neural injury.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1224" y="1752600"/>
            <a:ext cx="5572125" cy="4876800"/>
          </a:xfrm>
          <a:prstGeom prst="rect">
            <a:avLst/>
          </a:prstGeom>
        </p:spPr>
      </p:pic>
    </p:spTree>
    <p:extLst>
      <p:ext uri="{BB962C8B-B14F-4D97-AF65-F5344CB8AC3E}">
        <p14:creationId xmlns:p14="http://schemas.microsoft.com/office/powerpoint/2010/main" val="1787146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8788" y="112713"/>
            <a:ext cx="8229600" cy="1371600"/>
          </a:xfrm>
        </p:spPr>
        <p:txBody>
          <a:bodyPr/>
          <a:lstStyle/>
          <a:p>
            <a:pPr algn="ctr">
              <a:defRPr/>
            </a:pPr>
            <a:r>
              <a:rPr lang="en-US" sz="4800" dirty="0">
                <a:solidFill>
                  <a:schemeClr val="bg1">
                    <a:lumMod val="20000"/>
                    <a:lumOff val="80000"/>
                  </a:schemeClr>
                </a:solidFill>
                <a:latin typeface="Andalus" pitchFamily="18" charset="-78"/>
                <a:cs typeface="Andalus" pitchFamily="18" charset="-78"/>
              </a:rPr>
              <a:t>Astrocytoma</a:t>
            </a:r>
          </a:p>
        </p:txBody>
      </p:sp>
      <p:sp>
        <p:nvSpPr>
          <p:cNvPr id="35843" name="Rectangle 3"/>
          <p:cNvSpPr>
            <a:spLocks noGrp="1" noChangeArrowheads="1"/>
          </p:cNvSpPr>
          <p:nvPr>
            <p:ph sz="quarter" idx="4294967295"/>
          </p:nvPr>
        </p:nvSpPr>
        <p:spPr>
          <a:xfrm>
            <a:off x="228600" y="990600"/>
            <a:ext cx="7924800" cy="4114800"/>
          </a:xfrm>
        </p:spPr>
        <p:txBody>
          <a:bodyPr/>
          <a:lstStyle/>
          <a:p>
            <a:pPr algn="l" rtl="0">
              <a:lnSpc>
                <a:spcPct val="90000"/>
              </a:lnSpc>
            </a:pPr>
            <a:r>
              <a:rPr lang="en-US" b="1" dirty="0">
                <a:solidFill>
                  <a:srgbClr val="00B050"/>
                </a:solidFill>
              </a:rPr>
              <a:t>most common primary intra-axial </a:t>
            </a:r>
            <a:r>
              <a:rPr lang="en-US" dirty="0"/>
              <a:t>brain </a:t>
            </a:r>
            <a:r>
              <a:rPr lang="en-US" dirty="0" err="1"/>
              <a:t>tumour</a:t>
            </a:r>
            <a:endParaRPr lang="en-US" dirty="0"/>
          </a:p>
          <a:p>
            <a:pPr algn="l" rtl="0">
              <a:lnSpc>
                <a:spcPct val="90000"/>
              </a:lnSpc>
            </a:pPr>
            <a:r>
              <a:rPr lang="en-US" dirty="0"/>
              <a:t>common in </a:t>
            </a:r>
            <a:r>
              <a:rPr lang="en-US" u="sng" dirty="0"/>
              <a:t>4-6th decades</a:t>
            </a:r>
            <a:r>
              <a:rPr lang="en-US" dirty="0"/>
              <a:t> ,</a:t>
            </a:r>
          </a:p>
          <a:p>
            <a:pPr algn="l" rtl="0">
              <a:lnSpc>
                <a:spcPct val="90000"/>
              </a:lnSpc>
            </a:pPr>
            <a:r>
              <a:rPr lang="en-US" dirty="0"/>
              <a:t> Site : equal in </a:t>
            </a:r>
            <a:r>
              <a:rPr lang="en-US" dirty="0">
                <a:solidFill>
                  <a:srgbClr val="00B050"/>
                </a:solidFill>
              </a:rPr>
              <a:t>frontal , temporal parietal lobes and thalamus </a:t>
            </a:r>
          </a:p>
        </p:txBody>
      </p:sp>
      <p:graphicFrame>
        <p:nvGraphicFramePr>
          <p:cNvPr id="4" name="Group 52"/>
          <p:cNvGraphicFramePr>
            <a:graphicFrameLocks noGrp="1"/>
          </p:cNvGraphicFramePr>
          <p:nvPr>
            <p:ph sz="half" idx="4294967295"/>
          </p:nvPr>
        </p:nvGraphicFramePr>
        <p:xfrm>
          <a:off x="-38100" y="3500438"/>
          <a:ext cx="9182099" cy="3321050"/>
        </p:xfrm>
        <a:graphic>
          <a:graphicData uri="http://schemas.openxmlformats.org/drawingml/2006/table">
            <a:tbl>
              <a:tblPr/>
              <a:tblGrid>
                <a:gridCol w="3088406">
                  <a:extLst>
                    <a:ext uri="{9D8B030D-6E8A-4147-A177-3AD203B41FA5}">
                      <a16:colId xmlns:a16="http://schemas.microsoft.com/office/drawing/2014/main" val="20000"/>
                    </a:ext>
                  </a:extLst>
                </a:gridCol>
                <a:gridCol w="3043387">
                  <a:extLst>
                    <a:ext uri="{9D8B030D-6E8A-4147-A177-3AD203B41FA5}">
                      <a16:colId xmlns:a16="http://schemas.microsoft.com/office/drawing/2014/main" val="20001"/>
                    </a:ext>
                  </a:extLst>
                </a:gridCol>
                <a:gridCol w="3050306">
                  <a:extLst>
                    <a:ext uri="{9D8B030D-6E8A-4147-A177-3AD203B41FA5}">
                      <a16:colId xmlns:a16="http://schemas.microsoft.com/office/drawing/2014/main" val="20002"/>
                    </a:ext>
                  </a:extLst>
                </a:gridCol>
              </a:tblGrid>
              <a:tr h="77789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a:ln>
                            <a:noFill/>
                          </a:ln>
                          <a:solidFill>
                            <a:schemeClr val="tx1"/>
                          </a:solidFill>
                          <a:effectLst/>
                          <a:latin typeface="Arial" pitchFamily="34" charset="0"/>
                          <a:cs typeface="Arial" pitchFamily="34" charset="0"/>
                        </a:rPr>
                        <a:t>World Health Organization (WHO)</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a:ln>
                            <a:noFill/>
                          </a:ln>
                          <a:solidFill>
                            <a:schemeClr val="tx1"/>
                          </a:solidFill>
                          <a:effectLst/>
                          <a:latin typeface="Arial" pitchFamily="34" charset="0"/>
                          <a:cs typeface="Arial" pitchFamily="34" charset="0"/>
                        </a:rPr>
                        <a:t>Typical CT/MRI Findings</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a:ln>
                            <a:noFill/>
                          </a:ln>
                          <a:solidFill>
                            <a:schemeClr val="tx1"/>
                          </a:solidFill>
                          <a:effectLst/>
                          <a:latin typeface="Arial" pitchFamily="34" charset="0"/>
                          <a:cs typeface="Arial" pitchFamily="34" charset="0"/>
                        </a:rPr>
                        <a:t>Survival</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7630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a:ln>
                            <a:noFill/>
                          </a:ln>
                          <a:solidFill>
                            <a:srgbClr val="00B050"/>
                          </a:solidFill>
                          <a:effectLst/>
                          <a:latin typeface="Arial" pitchFamily="34" charset="0"/>
                          <a:cs typeface="Arial" pitchFamily="34" charset="0"/>
                        </a:rPr>
                        <a:t>I – Pilocytic </a:t>
                      </a:r>
                      <a:r>
                        <a:rPr kumimoji="0" lang="en-US" sz="1800" b="1" i="0" u="none" strike="noStrike" cap="none" normalizeH="0" baseline="0" dirty="0" err="1">
                          <a:ln>
                            <a:noFill/>
                          </a:ln>
                          <a:solidFill>
                            <a:srgbClr val="00B050"/>
                          </a:solidFill>
                          <a:effectLst/>
                          <a:latin typeface="Arial" pitchFamily="34" charset="0"/>
                          <a:cs typeface="Arial" pitchFamily="34" charset="0"/>
                        </a:rPr>
                        <a:t>astrocytoma</a:t>
                      </a:r>
                      <a:endParaRPr kumimoji="0" lang="en-US" sz="1800" b="1" i="0" u="none" strike="noStrike" cap="none" normalizeH="0" baseline="0" dirty="0">
                        <a:ln>
                          <a:noFill/>
                        </a:ln>
                        <a:solidFill>
                          <a:srgbClr val="00B050"/>
                        </a:solidFill>
                        <a:effectLst/>
                        <a:latin typeface="Arial" pitchFamily="34" charset="0"/>
                        <a:cs typeface="Arial"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pitchFamily="34" charset="0"/>
                          <a:cs typeface="Arial" pitchFamily="34" charset="0"/>
                        </a:rPr>
                        <a:t>± mass effect,</a:t>
                      </a:r>
                      <a:br>
                        <a:rPr kumimoji="0" lang="en-US" sz="1800" b="0" i="0" u="none" strike="noStrike" cap="none" normalizeH="0" baseline="0" dirty="0">
                          <a:ln>
                            <a:noFill/>
                          </a:ln>
                          <a:solidFill>
                            <a:schemeClr val="tx1"/>
                          </a:solidFill>
                          <a:effectLst/>
                          <a:latin typeface="Arial" pitchFamily="34" charset="0"/>
                          <a:cs typeface="Arial" pitchFamily="34" charset="0"/>
                        </a:rPr>
                      </a:br>
                      <a:r>
                        <a:rPr kumimoji="0" lang="en-US" sz="1800" b="0" i="0" u="none" strike="noStrike" cap="none" normalizeH="0" baseline="0" dirty="0">
                          <a:ln>
                            <a:noFill/>
                          </a:ln>
                          <a:solidFill>
                            <a:schemeClr val="tx1"/>
                          </a:solidFill>
                          <a:effectLst/>
                          <a:latin typeface="Arial" pitchFamily="34" charset="0"/>
                          <a:cs typeface="Arial" pitchFamily="34" charset="0"/>
                        </a:rPr>
                        <a:t>± enhancement</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pitchFamily="34" charset="0"/>
                          <a:cs typeface="Arial" pitchFamily="34" charset="0"/>
                        </a:rPr>
                        <a:t>&gt;10 yr</a:t>
                      </a:r>
                      <a:br>
                        <a:rPr kumimoji="0" lang="en-US" sz="1800" b="0" i="0" u="none" strike="noStrike" cap="none" normalizeH="0" baseline="0" dirty="0">
                          <a:ln>
                            <a:noFill/>
                          </a:ln>
                          <a:solidFill>
                            <a:schemeClr val="tx1"/>
                          </a:solidFill>
                          <a:effectLst/>
                          <a:latin typeface="Arial" pitchFamily="34" charset="0"/>
                          <a:cs typeface="Arial" pitchFamily="34" charset="0"/>
                        </a:rPr>
                      </a:br>
                      <a:r>
                        <a:rPr kumimoji="0" lang="en-US" sz="1800" b="0" i="0" u="none" strike="noStrike" cap="none" normalizeH="0" baseline="0" dirty="0">
                          <a:ln>
                            <a:noFill/>
                          </a:ln>
                          <a:solidFill>
                            <a:schemeClr val="tx1"/>
                          </a:solidFill>
                          <a:effectLst/>
                          <a:latin typeface="Arial" pitchFamily="34" charset="0"/>
                          <a:cs typeface="Arial" pitchFamily="34" charset="0"/>
                        </a:rPr>
                        <a:t> cure if gross total resection</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0092">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a:ln>
                            <a:noFill/>
                          </a:ln>
                          <a:solidFill>
                            <a:srgbClr val="00B050"/>
                          </a:solidFill>
                          <a:effectLst/>
                          <a:latin typeface="Arial" pitchFamily="34" charset="0"/>
                          <a:cs typeface="Arial" pitchFamily="34" charset="0"/>
                        </a:rPr>
                        <a:t>II – Low grade/diffuse</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pitchFamily="34" charset="0"/>
                          <a:cs typeface="Arial" pitchFamily="34" charset="0"/>
                        </a:rPr>
                        <a:t>Mass effect, </a:t>
                      </a:r>
                      <a:r>
                        <a:rPr kumimoji="0" lang="en-US" sz="1800" b="0" i="0" u="none" strike="noStrike" cap="none" normalizeH="0" baseline="0" dirty="0">
                          <a:ln>
                            <a:noFill/>
                          </a:ln>
                          <a:solidFill>
                            <a:srgbClr val="FF0000"/>
                          </a:solidFill>
                          <a:effectLst/>
                          <a:latin typeface="Arial" pitchFamily="34" charset="0"/>
                          <a:cs typeface="Arial" pitchFamily="34" charset="0"/>
                        </a:rPr>
                        <a:t>no enhancement</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pitchFamily="34" charset="0"/>
                          <a:cs typeface="Arial" pitchFamily="34" charset="0"/>
                        </a:rPr>
                        <a:t>5 yr</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180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a:ln>
                            <a:noFill/>
                          </a:ln>
                          <a:solidFill>
                            <a:srgbClr val="00B050"/>
                          </a:solidFill>
                          <a:effectLst/>
                          <a:latin typeface="Arial" pitchFamily="34" charset="0"/>
                          <a:cs typeface="Arial" pitchFamily="34" charset="0"/>
                        </a:rPr>
                        <a:t>III – </a:t>
                      </a:r>
                      <a:r>
                        <a:rPr kumimoji="0" lang="en-US" sz="1800" b="1" i="0" u="none" strike="noStrike" cap="none" normalizeH="0" baseline="0" dirty="0" err="1">
                          <a:ln>
                            <a:noFill/>
                          </a:ln>
                          <a:solidFill>
                            <a:srgbClr val="00B050"/>
                          </a:solidFill>
                          <a:effectLst/>
                          <a:latin typeface="Arial" pitchFamily="34" charset="0"/>
                          <a:cs typeface="Arial" pitchFamily="34" charset="0"/>
                        </a:rPr>
                        <a:t>Anaplastic</a:t>
                      </a:r>
                      <a:endParaRPr kumimoji="0" lang="en-US" sz="1800" b="1" i="0" u="none" strike="noStrike" cap="none" normalizeH="0" baseline="0" dirty="0">
                        <a:ln>
                          <a:noFill/>
                        </a:ln>
                        <a:solidFill>
                          <a:srgbClr val="00B050"/>
                        </a:solidFill>
                        <a:effectLst/>
                        <a:latin typeface="Arial" pitchFamily="34" charset="0"/>
                        <a:cs typeface="Arial"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rgbClr val="FF0000"/>
                          </a:solidFill>
                          <a:effectLst/>
                          <a:latin typeface="Arial" pitchFamily="34" charset="0"/>
                          <a:cs typeface="Arial" pitchFamily="34" charset="0"/>
                        </a:rPr>
                        <a:t>Complex enhancement</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pitchFamily="34" charset="0"/>
                          <a:cs typeface="Arial" pitchFamily="34" charset="0"/>
                        </a:rPr>
                        <a:t>1.5-2 yr</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94957">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a:ln>
                            <a:noFill/>
                          </a:ln>
                          <a:solidFill>
                            <a:srgbClr val="00B050"/>
                          </a:solidFill>
                          <a:effectLst/>
                          <a:latin typeface="Arial" pitchFamily="34" charset="0"/>
                          <a:cs typeface="Arial" pitchFamily="34" charset="0"/>
                        </a:rPr>
                        <a:t>IV – </a:t>
                      </a:r>
                      <a:r>
                        <a:rPr kumimoji="0" lang="en-US" sz="1800" b="1" i="0" u="none" strike="noStrike" cap="none" normalizeH="0" baseline="0" dirty="0" err="1">
                          <a:ln>
                            <a:noFill/>
                          </a:ln>
                          <a:solidFill>
                            <a:srgbClr val="00B050"/>
                          </a:solidFill>
                          <a:effectLst/>
                          <a:latin typeface="Arial" pitchFamily="34" charset="0"/>
                          <a:cs typeface="Arial" pitchFamily="34" charset="0"/>
                        </a:rPr>
                        <a:t>Glioblastoma</a:t>
                      </a:r>
                      <a:r>
                        <a:rPr kumimoji="0" lang="en-US" sz="1800" b="1" i="0" u="none" strike="noStrike" cap="none" normalizeH="0" baseline="0" dirty="0">
                          <a:ln>
                            <a:noFill/>
                          </a:ln>
                          <a:solidFill>
                            <a:srgbClr val="00B050"/>
                          </a:solidFill>
                          <a:effectLst/>
                          <a:latin typeface="Arial" pitchFamily="34" charset="0"/>
                          <a:cs typeface="Arial" pitchFamily="34" charset="0"/>
                        </a:rPr>
                        <a:t> </a:t>
                      </a:r>
                      <a:r>
                        <a:rPr kumimoji="0" lang="en-US" sz="1800" b="1" i="0" u="none" strike="noStrike" cap="none" normalizeH="0" baseline="0" dirty="0" err="1">
                          <a:ln>
                            <a:noFill/>
                          </a:ln>
                          <a:solidFill>
                            <a:srgbClr val="00B050"/>
                          </a:solidFill>
                          <a:effectLst/>
                          <a:latin typeface="Arial" pitchFamily="34" charset="0"/>
                          <a:cs typeface="Arial" pitchFamily="34" charset="0"/>
                        </a:rPr>
                        <a:t>multiforme</a:t>
                      </a:r>
                      <a:r>
                        <a:rPr kumimoji="0" lang="en-US" sz="1800" b="1" i="0" u="none" strike="noStrike" cap="none" normalizeH="0" baseline="0" dirty="0">
                          <a:ln>
                            <a:noFill/>
                          </a:ln>
                          <a:solidFill>
                            <a:srgbClr val="00B050"/>
                          </a:solidFill>
                          <a:effectLst/>
                          <a:latin typeface="Arial" pitchFamily="34" charset="0"/>
                          <a:cs typeface="Arial" pitchFamily="34" charset="0"/>
                        </a:rPr>
                        <a:t> (GBM)</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pitchFamily="34" charset="0"/>
                          <a:cs typeface="Arial" pitchFamily="34" charset="0"/>
                        </a:rPr>
                        <a:t>Necrosis (</a:t>
                      </a:r>
                      <a:r>
                        <a:rPr kumimoji="0" lang="en-US" sz="1800" b="0" i="0" u="none" strike="noStrike" cap="none" normalizeH="0" baseline="0" dirty="0">
                          <a:ln>
                            <a:noFill/>
                          </a:ln>
                          <a:solidFill>
                            <a:srgbClr val="FF0000"/>
                          </a:solidFill>
                          <a:effectLst/>
                          <a:latin typeface="Arial" pitchFamily="34" charset="0"/>
                          <a:cs typeface="Arial" pitchFamily="34" charset="0"/>
                        </a:rPr>
                        <a:t>ring enhancement</a:t>
                      </a:r>
                      <a:r>
                        <a:rPr kumimoji="0" lang="en-US" sz="1800" b="0" i="0" u="none" strike="noStrike" cap="none" normalizeH="0" baseline="0" dirty="0">
                          <a:ln>
                            <a:noFill/>
                          </a:ln>
                          <a:solidFill>
                            <a:schemeClr val="tx1"/>
                          </a:solidFill>
                          <a:effectLst/>
                          <a:latin typeface="Arial" pitchFamily="34" charset="0"/>
                          <a:cs typeface="Arial" pitchFamily="34" charset="0"/>
                        </a:rPr>
                        <a:t>)</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pitchFamily="34" charset="0"/>
                          <a:cs typeface="Arial" pitchFamily="34" charset="0"/>
                        </a:rPr>
                        <a:t>12 mo, 10% at 2 yr</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 name="Rectangle 1"/>
          <p:cNvSpPr/>
          <p:nvPr/>
        </p:nvSpPr>
        <p:spPr>
          <a:xfrm>
            <a:off x="533400" y="141111"/>
            <a:ext cx="3855223" cy="923330"/>
          </a:xfrm>
          <a:prstGeom prst="rect">
            <a:avLst/>
          </a:prstGeom>
          <a:noFill/>
        </p:spPr>
        <p:txBody>
          <a:bodyPr wrap="none" lIns="91440" tIns="45720" rIns="91440" bIns="45720">
            <a:spAutoFit/>
          </a:bodyPr>
          <a:lstStyle/>
          <a:p>
            <a:pPr algn="ct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Astrocytoma</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025146176"/>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81000"/>
            <a:ext cx="7238999" cy="6221377"/>
          </a:xfrm>
        </p:spPr>
      </p:pic>
    </p:spTree>
    <p:extLst>
      <p:ext uri="{BB962C8B-B14F-4D97-AF65-F5344CB8AC3E}">
        <p14:creationId xmlns:p14="http://schemas.microsoft.com/office/powerpoint/2010/main" val="1375720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a:extLst>
              <a:ext uri="{FF2B5EF4-FFF2-40B4-BE49-F238E27FC236}">
                <a16:creationId xmlns:a16="http://schemas.microsoft.com/office/drawing/2014/main" id="{9BECFDD1-1863-4A35-82A2-860F6CE42C1F}"/>
              </a:ext>
            </a:extLst>
          </p:cNvPr>
          <p:cNvSpPr>
            <a:spLocks noGrp="1"/>
          </p:cNvSpPr>
          <p:nvPr>
            <p:ph sz="quarter" idx="4294967295"/>
          </p:nvPr>
        </p:nvSpPr>
        <p:spPr>
          <a:xfrm>
            <a:off x="266700" y="1654175"/>
            <a:ext cx="8229600" cy="4295775"/>
          </a:xfrm>
        </p:spPr>
        <p:txBody>
          <a:bodyPr/>
          <a:lstStyle/>
          <a:p>
            <a:pPr algn="l" rtl="0"/>
            <a:r>
              <a:rPr lang="en-US" altLang="en-US">
                <a:cs typeface="Arial" panose="020B0604020202020204" pitchFamily="34" charset="0"/>
              </a:rPr>
              <a:t>Most common tumors </a:t>
            </a:r>
            <a:r>
              <a:rPr lang="en-US" altLang="en-US">
                <a:cs typeface="Arial" panose="020B0604020202020204" pitchFamily="34" charset="0"/>
                <a:sym typeface="Wingdings" panose="05000000000000000000" pitchFamily="2" charset="2"/>
              </a:rPr>
              <a:t> </a:t>
            </a:r>
            <a:r>
              <a:rPr lang="en-US" altLang="en-US">
                <a:solidFill>
                  <a:srgbClr val="FF0000"/>
                </a:solidFill>
                <a:cs typeface="Arial" panose="020B0604020202020204" pitchFamily="34" charset="0"/>
                <a:sym typeface="Wingdings" panose="05000000000000000000" pitchFamily="2" charset="2"/>
              </a:rPr>
              <a:t>Mets</a:t>
            </a:r>
            <a:r>
              <a:rPr lang="en-US" altLang="en-US">
                <a:solidFill>
                  <a:srgbClr val="00B050"/>
                </a:solidFill>
                <a:cs typeface="Arial" panose="020B0604020202020204" pitchFamily="34" charset="0"/>
                <a:sym typeface="Wingdings" panose="05000000000000000000" pitchFamily="2" charset="2"/>
              </a:rPr>
              <a:t> ( lung , breast , kidney , melanoma )  </a:t>
            </a:r>
          </a:p>
          <a:p>
            <a:pPr algn="l" rtl="0"/>
            <a:r>
              <a:rPr lang="en-US" altLang="en-US">
                <a:cs typeface="Arial" panose="020B0604020202020204" pitchFamily="34" charset="0"/>
                <a:sym typeface="Wingdings" panose="05000000000000000000" pitchFamily="2" charset="2"/>
              </a:rPr>
              <a:t>Most common primary in adult  </a:t>
            </a:r>
            <a:r>
              <a:rPr lang="en-US" altLang="en-US">
                <a:solidFill>
                  <a:srgbClr val="FF0000"/>
                </a:solidFill>
                <a:cs typeface="Arial" panose="020B0604020202020204" pitchFamily="34" charset="0"/>
                <a:sym typeface="Wingdings" panose="05000000000000000000" pitchFamily="2" charset="2"/>
              </a:rPr>
              <a:t>glioblastoma multiform (GBM)  and meningoma, </a:t>
            </a:r>
            <a:r>
              <a:rPr lang="en-US" altLang="en-US">
                <a:solidFill>
                  <a:srgbClr val="0070C0"/>
                </a:solidFill>
                <a:latin typeface="Comic Sans MS" panose="030F0702030302020204" pitchFamily="66" charset="0"/>
                <a:cs typeface="Arial" panose="020B0604020202020204" pitchFamily="34" charset="0"/>
                <a:sym typeface="David" panose="020B0604020202020204" pitchFamily="34" charset="-79"/>
              </a:rPr>
              <a:t>70% (</a:t>
            </a:r>
            <a:r>
              <a:rPr lang="en-US" altLang="en-US" b="1">
                <a:solidFill>
                  <a:srgbClr val="0070C0"/>
                </a:solidFill>
                <a:latin typeface="Comic Sans MS" panose="030F0702030302020204" pitchFamily="66" charset="0"/>
                <a:cs typeface="Arial" panose="020B0604020202020204" pitchFamily="34" charset="0"/>
                <a:sym typeface="David" panose="020B0604020202020204" pitchFamily="34" charset="-79"/>
              </a:rPr>
              <a:t>Supra-tentorial</a:t>
            </a:r>
            <a:r>
              <a:rPr lang="en-US" altLang="en-US" b="1">
                <a:latin typeface="Comic Sans MS" panose="030F0702030302020204" pitchFamily="66" charset="0"/>
                <a:cs typeface="Arial" panose="020B0604020202020204" pitchFamily="34" charset="0"/>
                <a:sym typeface="David" panose="020B0604020202020204" pitchFamily="34" charset="-79"/>
              </a:rPr>
              <a:t>)</a:t>
            </a:r>
            <a:endParaRPr lang="en-US" altLang="en-US">
              <a:solidFill>
                <a:srgbClr val="FF0000"/>
              </a:solidFill>
              <a:cs typeface="Arial" panose="020B0604020202020204" pitchFamily="34" charset="0"/>
              <a:sym typeface="Wingdings" panose="05000000000000000000" pitchFamily="2" charset="2"/>
            </a:endParaRPr>
          </a:p>
          <a:p>
            <a:pPr algn="l" rtl="0"/>
            <a:r>
              <a:rPr lang="en-US" altLang="en-US">
                <a:cs typeface="Arial" panose="020B0604020202020204" pitchFamily="34" charset="0"/>
                <a:sym typeface="Wingdings" panose="05000000000000000000" pitchFamily="2" charset="2"/>
              </a:rPr>
              <a:t>Most common Primary in children  </a:t>
            </a:r>
            <a:r>
              <a:rPr lang="en-US" altLang="en-US">
                <a:solidFill>
                  <a:srgbClr val="FF0000"/>
                </a:solidFill>
                <a:cs typeface="Arial" panose="020B0604020202020204" pitchFamily="34" charset="0"/>
                <a:sym typeface="Wingdings" panose="05000000000000000000" pitchFamily="2" charset="2"/>
              </a:rPr>
              <a:t>medulloblastoma and astrocytoma ,</a:t>
            </a:r>
            <a:r>
              <a:rPr lang="en-US" altLang="en-US">
                <a:solidFill>
                  <a:srgbClr val="0070C0"/>
                </a:solidFill>
                <a:latin typeface="Comic Sans MS" panose="030F0702030302020204" pitchFamily="66" charset="0"/>
                <a:cs typeface="Arial" panose="020B0604020202020204" pitchFamily="34" charset="0"/>
                <a:sym typeface="David" panose="020B0604020202020204" pitchFamily="34" charset="-79"/>
              </a:rPr>
              <a:t> 70% (</a:t>
            </a:r>
            <a:r>
              <a:rPr lang="en-US" altLang="en-US" b="1">
                <a:solidFill>
                  <a:srgbClr val="0070C0"/>
                </a:solidFill>
                <a:latin typeface="Comic Sans MS" panose="030F0702030302020204" pitchFamily="66" charset="0"/>
                <a:cs typeface="Arial" panose="020B0604020202020204" pitchFamily="34" charset="0"/>
                <a:sym typeface="David" panose="020B0604020202020204" pitchFamily="34" charset="-79"/>
              </a:rPr>
              <a:t>infra-tentorial</a:t>
            </a:r>
            <a:r>
              <a:rPr lang="en-US" altLang="en-US" b="1">
                <a:latin typeface="Comic Sans MS" panose="030F0702030302020204" pitchFamily="66" charset="0"/>
                <a:cs typeface="Arial" panose="020B0604020202020204" pitchFamily="34" charset="0"/>
                <a:sym typeface="David" panose="020B0604020202020204" pitchFamily="34" charset="-79"/>
              </a:rPr>
              <a:t>).</a:t>
            </a:r>
            <a:endParaRPr lang="ar-JO" altLang="en-US">
              <a:solidFill>
                <a:srgbClr val="FF0000"/>
              </a:solidFill>
              <a:cs typeface="Arial" panose="020B0604020202020204" pitchFamily="34" charset="0"/>
            </a:endParaRPr>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236"/>
            <a:ext cx="8229600" cy="1143000"/>
          </a:xfrm>
        </p:spPr>
        <p:txBody>
          <a:bodyPr/>
          <a:lstStyle/>
          <a:p>
            <a:r>
              <a:rPr lang="en-US" dirty="0"/>
              <a:t>Grade 2 ,3</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10" y="914400"/>
            <a:ext cx="7241540" cy="452596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6881" y="3733800"/>
            <a:ext cx="2914650" cy="3048000"/>
          </a:xfrm>
          <a:prstGeom prst="rect">
            <a:avLst/>
          </a:prstGeom>
        </p:spPr>
      </p:pic>
    </p:spTree>
    <p:extLst>
      <p:ext uri="{BB962C8B-B14F-4D97-AF65-F5344CB8AC3E}">
        <p14:creationId xmlns:p14="http://schemas.microsoft.com/office/powerpoint/2010/main" val="773618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82" y="4549"/>
            <a:ext cx="8229600" cy="1143000"/>
          </a:xfrm>
        </p:spPr>
        <p:txBody>
          <a:bodyPr/>
          <a:lstStyle/>
          <a:p>
            <a:r>
              <a:rPr lang="en-US" dirty="0"/>
              <a:t>GBM</a:t>
            </a:r>
          </a:p>
        </p:txBody>
      </p:sp>
      <p:sp>
        <p:nvSpPr>
          <p:cNvPr id="3" name="Content Placeholder 2"/>
          <p:cNvSpPr>
            <a:spLocks noGrp="1"/>
          </p:cNvSpPr>
          <p:nvPr>
            <p:ph idx="1"/>
          </p:nvPr>
        </p:nvSpPr>
        <p:spPr>
          <a:xfrm>
            <a:off x="152400" y="1371600"/>
            <a:ext cx="8229600" cy="4525963"/>
          </a:xfrm>
        </p:spPr>
        <p:txBody>
          <a:bodyPr>
            <a:normAutofit/>
          </a:bodyPr>
          <a:lstStyle/>
          <a:p>
            <a:r>
              <a:rPr lang="en-US" sz="2800" dirty="0"/>
              <a:t>Grade IV astrocytoma. Common, highly malignant 1° brain tumor with ~ 1-year median survival. Found in cerebral hemispheres . Can cross corpus callosum (“butterfly </a:t>
            </a:r>
            <a:r>
              <a:rPr lang="en-US" sz="2800" dirty="0" err="1"/>
              <a:t>glioma</a:t>
            </a:r>
            <a:r>
              <a:rPr lang="en-US" sz="2800" dirty="0"/>
              <a:t>”)/Closed ring </a:t>
            </a:r>
            <a:r>
              <a:rPr lang="en-US" sz="2800" dirty="0" err="1"/>
              <a:t>enhansment</a:t>
            </a:r>
            <a:r>
              <a:rPr lang="en-US" sz="2800" dirty="0"/>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585" y="3124200"/>
            <a:ext cx="7507406" cy="3457433"/>
          </a:xfrm>
          <a:prstGeom prst="rect">
            <a:avLst/>
          </a:prstGeom>
        </p:spPr>
      </p:pic>
    </p:spTree>
    <p:extLst>
      <p:ext uri="{BB962C8B-B14F-4D97-AF65-F5344CB8AC3E}">
        <p14:creationId xmlns:p14="http://schemas.microsoft.com/office/powerpoint/2010/main" val="28333143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Glioblastoma</a:t>
            </a:r>
            <a:r>
              <a:rPr lang="en-US" dirty="0"/>
              <a:t> </a:t>
            </a:r>
            <a:r>
              <a:rPr lang="en-US" dirty="0" err="1"/>
              <a:t>Multiforme</a:t>
            </a:r>
            <a:r>
              <a:rPr lang="en-US" dirty="0"/>
              <a:t>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00200"/>
            <a:ext cx="9136298" cy="4255992"/>
          </a:xfrm>
        </p:spPr>
      </p:pic>
    </p:spTree>
    <p:extLst>
      <p:ext uri="{BB962C8B-B14F-4D97-AF65-F5344CB8AC3E}">
        <p14:creationId xmlns:p14="http://schemas.microsoft.com/office/powerpoint/2010/main" val="11109182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DDx</a:t>
            </a:r>
            <a:r>
              <a:rPr lang="en-US" dirty="0"/>
              <a:t>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447800"/>
            <a:ext cx="8229600" cy="4509820"/>
          </a:xfrm>
        </p:spPr>
      </p:pic>
    </p:spTree>
    <p:extLst>
      <p:ext uri="{BB962C8B-B14F-4D97-AF65-F5344CB8AC3E}">
        <p14:creationId xmlns:p14="http://schemas.microsoft.com/office/powerpoint/2010/main" val="17382763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Histology </a:t>
            </a:r>
          </a:p>
        </p:txBody>
      </p:sp>
      <p:sp>
        <p:nvSpPr>
          <p:cNvPr id="3" name="Content Placeholder 2"/>
          <p:cNvSpPr>
            <a:spLocks noGrp="1"/>
          </p:cNvSpPr>
          <p:nvPr>
            <p:ph idx="1"/>
          </p:nvPr>
        </p:nvSpPr>
        <p:spPr>
          <a:xfrm>
            <a:off x="228600" y="1143000"/>
            <a:ext cx="8229600" cy="4525963"/>
          </a:xfrm>
        </p:spPr>
        <p:txBody>
          <a:bodyPr>
            <a:normAutofit/>
          </a:bodyPr>
          <a:lstStyle/>
          <a:p>
            <a:r>
              <a:rPr lang="en-US" sz="2800" dirty="0"/>
              <a:t>Astrocyte origin, GFAP ⊕. “</a:t>
            </a:r>
            <a:r>
              <a:rPr lang="en-US" sz="2800" dirty="0" err="1"/>
              <a:t>Pseudopalisading</a:t>
            </a:r>
            <a:r>
              <a:rPr lang="en-US" sz="2800" dirty="0"/>
              <a:t>” pleomorphic tumor cells .Border central areas of necrosis, hemorrhage, and/or </a:t>
            </a:r>
            <a:r>
              <a:rPr lang="en-US" sz="2800" dirty="0" err="1"/>
              <a:t>microvascular</a:t>
            </a:r>
            <a:r>
              <a:rPr lang="en-US" sz="2800" dirty="0"/>
              <a:t> proliferation.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6474" y="2590801"/>
            <a:ext cx="6457096" cy="4304730"/>
          </a:xfrm>
          <a:prstGeom prst="rect">
            <a:avLst/>
          </a:prstGeom>
        </p:spPr>
      </p:pic>
    </p:spTree>
    <p:extLst>
      <p:ext uri="{BB962C8B-B14F-4D97-AF65-F5344CB8AC3E}">
        <p14:creationId xmlns:p14="http://schemas.microsoft.com/office/powerpoint/2010/main" val="20648297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عنوان 2"/>
          <p:cNvSpPr>
            <a:spLocks noGrp="1"/>
          </p:cNvSpPr>
          <p:nvPr>
            <p:ph type="title"/>
          </p:nvPr>
        </p:nvSpPr>
        <p:spPr/>
        <p:txBody>
          <a:bodyPr/>
          <a:lstStyle/>
          <a:p>
            <a:pPr algn="ctr"/>
            <a:r>
              <a:rPr lang="en-US" sz="4000">
                <a:latin typeface="Andalus" pitchFamily="18" charset="-78"/>
                <a:cs typeface="Andalus" pitchFamily="18" charset="-78"/>
              </a:rPr>
              <a:t>Treatment of astrocytoma </a:t>
            </a:r>
            <a:endParaRPr lang="ar-JO" sz="4000">
              <a:latin typeface="Andalus" pitchFamily="18" charset="-78"/>
              <a:cs typeface="Andalus" pitchFamily="18" charset="-78"/>
            </a:endParaRPr>
          </a:p>
        </p:txBody>
      </p:sp>
      <p:sp>
        <p:nvSpPr>
          <p:cNvPr id="38915" name="Rectangle 3"/>
          <p:cNvSpPr>
            <a:spLocks noGrp="1" noChangeArrowheads="1"/>
          </p:cNvSpPr>
          <p:nvPr>
            <p:ph sz="quarter" idx="4294967295"/>
          </p:nvPr>
        </p:nvSpPr>
        <p:spPr>
          <a:xfrm>
            <a:off x="609600" y="1600200"/>
            <a:ext cx="7924800" cy="4114800"/>
          </a:xfrm>
        </p:spPr>
        <p:txBody>
          <a:bodyPr>
            <a:normAutofit lnSpcReduction="10000"/>
          </a:bodyPr>
          <a:lstStyle/>
          <a:p>
            <a:pPr algn="l" rtl="0">
              <a:lnSpc>
                <a:spcPct val="80000"/>
              </a:lnSpc>
            </a:pPr>
            <a:r>
              <a:rPr lang="en-US" sz="2400" b="1" dirty="0">
                <a:solidFill>
                  <a:srgbClr val="FF0000"/>
                </a:solidFill>
              </a:rPr>
              <a:t>low grade </a:t>
            </a:r>
            <a:r>
              <a:rPr lang="en-US" sz="2400" b="1" dirty="0"/>
              <a:t>diffuse astrocytoma</a:t>
            </a:r>
          </a:p>
          <a:p>
            <a:pPr lvl="1" algn="l" rtl="0">
              <a:lnSpc>
                <a:spcPct val="80000"/>
              </a:lnSpc>
            </a:pPr>
            <a:r>
              <a:rPr lang="en-US" sz="2400" dirty="0"/>
              <a:t>. </a:t>
            </a:r>
            <a:r>
              <a:rPr lang="en-US" sz="2400" dirty="0">
                <a:solidFill>
                  <a:srgbClr val="FF0000"/>
                </a:solidFill>
              </a:rPr>
              <a:t>close follow-up </a:t>
            </a:r>
            <a:r>
              <a:rPr lang="en-US" sz="2400" dirty="0"/>
              <a:t>all valid options</a:t>
            </a:r>
          </a:p>
          <a:p>
            <a:pPr lvl="1" algn="l" rtl="0">
              <a:lnSpc>
                <a:spcPct val="80000"/>
              </a:lnSpc>
            </a:pPr>
            <a:r>
              <a:rPr lang="en-US" sz="2400" b="1" dirty="0"/>
              <a:t></a:t>
            </a:r>
            <a:r>
              <a:rPr lang="en-US" sz="2400" b="1" u="sng" dirty="0">
                <a:solidFill>
                  <a:srgbClr val="00B050"/>
                </a:solidFill>
              </a:rPr>
              <a:t>. </a:t>
            </a:r>
            <a:r>
              <a:rPr lang="en-US" sz="2400" b="1" u="sng" dirty="0">
                <a:solidFill>
                  <a:srgbClr val="FF0000"/>
                </a:solidFill>
              </a:rPr>
              <a:t>surgery</a:t>
            </a:r>
            <a:r>
              <a:rPr lang="en-US" sz="2400" u="sng" dirty="0"/>
              <a:t>: </a:t>
            </a:r>
            <a:r>
              <a:rPr lang="en-US" sz="2400" dirty="0"/>
              <a:t>not curative, trend towards better outcomes</a:t>
            </a:r>
          </a:p>
          <a:p>
            <a:pPr algn="l" rtl="0">
              <a:lnSpc>
                <a:spcPct val="80000"/>
              </a:lnSpc>
            </a:pPr>
            <a:r>
              <a:rPr lang="en-US" sz="2400" b="1" dirty="0">
                <a:solidFill>
                  <a:srgbClr val="FF0000"/>
                </a:solidFill>
              </a:rPr>
              <a:t>high grade astrocytomas </a:t>
            </a:r>
            <a:r>
              <a:rPr lang="en-US" sz="2400" b="1" dirty="0"/>
              <a:t>(anaplastic astrocytoma and GBM)</a:t>
            </a:r>
          </a:p>
          <a:p>
            <a:pPr lvl="1" algn="l" rtl="0">
              <a:lnSpc>
                <a:spcPct val="80000"/>
              </a:lnSpc>
            </a:pPr>
            <a:r>
              <a:rPr lang="en-US" sz="2400" b="1" dirty="0"/>
              <a:t>.</a:t>
            </a:r>
            <a:r>
              <a:rPr lang="en-US" sz="2400" b="1" u="sng" dirty="0">
                <a:solidFill>
                  <a:srgbClr val="00B050"/>
                </a:solidFill>
              </a:rPr>
              <a:t> </a:t>
            </a:r>
            <a:r>
              <a:rPr lang="en-US" sz="2400" b="1" u="sng" dirty="0">
                <a:solidFill>
                  <a:srgbClr val="FF0000"/>
                </a:solidFill>
              </a:rPr>
              <a:t>surgery</a:t>
            </a:r>
          </a:p>
          <a:p>
            <a:pPr marL="914400" lvl="2" indent="0" algn="l">
              <a:lnSpc>
                <a:spcPct val="80000"/>
              </a:lnSpc>
              <a:buNone/>
            </a:pPr>
            <a:r>
              <a:rPr lang="en-US" dirty="0"/>
              <a:t></a:t>
            </a:r>
            <a:r>
              <a:rPr lang="en-US" b="1" dirty="0"/>
              <a:t>gross total resection</a:t>
            </a:r>
            <a:r>
              <a:rPr lang="en-US" dirty="0"/>
              <a:t>: </a:t>
            </a:r>
          </a:p>
          <a:p>
            <a:pPr marL="914400" lvl="2" indent="0" algn="l" rtl="0">
              <a:lnSpc>
                <a:spcPct val="80000"/>
              </a:lnSpc>
              <a:buNone/>
            </a:pPr>
            <a:r>
              <a:rPr lang="en-US" dirty="0"/>
              <a:t></a:t>
            </a:r>
            <a:r>
              <a:rPr lang="en-US" b="1" dirty="0"/>
              <a:t>stereotactic biopsy</a:t>
            </a:r>
          </a:p>
          <a:p>
            <a:pPr lvl="1" algn="l" rtl="0">
              <a:lnSpc>
                <a:spcPct val="80000"/>
              </a:lnSpc>
            </a:pPr>
            <a:r>
              <a:rPr lang="en-US" sz="2400" b="1" u="sng" dirty="0">
                <a:solidFill>
                  <a:srgbClr val="00B050"/>
                </a:solidFill>
              </a:rPr>
              <a:t></a:t>
            </a:r>
            <a:r>
              <a:rPr lang="en-US" sz="2400" b="1" u="sng" dirty="0">
                <a:solidFill>
                  <a:srgbClr val="FF0000"/>
                </a:solidFill>
              </a:rPr>
              <a:t>chemotherapy</a:t>
            </a:r>
            <a:r>
              <a:rPr lang="en-US" sz="2400" b="1" u="sng" dirty="0">
                <a:solidFill>
                  <a:srgbClr val="00B050"/>
                </a:solidFill>
              </a:rPr>
              <a:t> </a:t>
            </a:r>
            <a:r>
              <a:rPr lang="en-US" sz="2400" u="sng" dirty="0">
                <a:solidFill>
                  <a:srgbClr val="00B050"/>
                </a:solidFill>
              </a:rPr>
              <a:t> </a:t>
            </a:r>
            <a:r>
              <a:rPr lang="en-US" sz="2400" dirty="0"/>
              <a:t>~20% response rate, </a:t>
            </a:r>
            <a:r>
              <a:rPr lang="en-US" sz="2400" b="1" dirty="0" err="1">
                <a:solidFill>
                  <a:srgbClr val="FF0000"/>
                </a:solidFill>
              </a:rPr>
              <a:t>temozolomide</a:t>
            </a:r>
            <a:r>
              <a:rPr lang="en-US" sz="2400" b="1" dirty="0">
                <a:solidFill>
                  <a:srgbClr val="00B050"/>
                </a:solidFill>
              </a:rPr>
              <a:t> </a:t>
            </a:r>
            <a:r>
              <a:rPr lang="en-US" sz="2400" dirty="0"/>
              <a:t>(agent of choice); </a:t>
            </a:r>
          </a:p>
          <a:p>
            <a:pPr algn="l" rtl="0">
              <a:lnSpc>
                <a:spcPct val="80000"/>
              </a:lnSpc>
            </a:pPr>
            <a:endParaRPr lang="en-US" sz="2400" dirty="0"/>
          </a:p>
          <a:p>
            <a:pPr algn="l" rtl="0">
              <a:lnSpc>
                <a:spcPct val="80000"/>
              </a:lnSpc>
            </a:pPr>
            <a:r>
              <a:rPr lang="en-US" sz="2400" b="1" dirty="0"/>
              <a:t>multiple </a:t>
            </a:r>
            <a:r>
              <a:rPr lang="en-US" sz="2400" b="1" dirty="0" err="1"/>
              <a:t>gliomas</a:t>
            </a:r>
            <a:r>
              <a:rPr lang="en-US" sz="2400" dirty="0"/>
              <a:t>: </a:t>
            </a:r>
            <a:r>
              <a:rPr lang="en-US" sz="2400" b="1" dirty="0">
                <a:solidFill>
                  <a:srgbClr val="FF0000"/>
                </a:solidFill>
              </a:rPr>
              <a:t>WBRT </a:t>
            </a:r>
            <a:r>
              <a:rPr lang="en-US" sz="2400" b="1" dirty="0">
                <a:solidFill>
                  <a:srgbClr val="00B050"/>
                </a:solidFill>
              </a:rPr>
              <a:t>― chemotherapy</a:t>
            </a:r>
          </a:p>
        </p:txBody>
      </p:sp>
    </p:spTree>
    <p:extLst>
      <p:ext uri="{BB962C8B-B14F-4D97-AF65-F5344CB8AC3E}">
        <p14:creationId xmlns:p14="http://schemas.microsoft.com/office/powerpoint/2010/main" val="1799361087"/>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Meningioma </a:t>
            </a:r>
          </a:p>
        </p:txBody>
      </p:sp>
      <p:sp>
        <p:nvSpPr>
          <p:cNvPr id="3" name="Content Placeholder 2"/>
          <p:cNvSpPr>
            <a:spLocks noGrp="1"/>
          </p:cNvSpPr>
          <p:nvPr>
            <p:ph idx="1"/>
          </p:nvPr>
        </p:nvSpPr>
        <p:spPr>
          <a:xfrm>
            <a:off x="304800" y="1295400"/>
            <a:ext cx="8229600" cy="4525963"/>
          </a:xfrm>
        </p:spPr>
        <p:txBody>
          <a:bodyPr>
            <a:normAutofit/>
          </a:bodyPr>
          <a:lstStyle/>
          <a:p>
            <a:r>
              <a:rPr lang="en-US" sz="2800" dirty="0"/>
              <a:t>Common, typically benign. Females &gt; males. Most often occurs near surfaces of brain and in parasagittal region. Extra-axial (external to brain parenchyma) and may have a </a:t>
            </a:r>
            <a:r>
              <a:rPr lang="en-US" sz="2800" dirty="0" err="1"/>
              <a:t>dural</a:t>
            </a:r>
            <a:r>
              <a:rPr lang="en-US" sz="2800" dirty="0"/>
              <a:t> attachment (“tail” ). </a:t>
            </a:r>
          </a:p>
          <a:p>
            <a:r>
              <a:rPr lang="en-US" sz="2400" dirty="0"/>
              <a:t>Often asymptomatic</a:t>
            </a:r>
          </a:p>
          <a:p>
            <a:r>
              <a:rPr lang="en-US" sz="1800" dirty="0"/>
              <a:t>; may present with seizures or focal neurologic signs</a:t>
            </a:r>
          </a:p>
          <a:p>
            <a:endParaRPr lang="en-US" sz="2400" dirty="0"/>
          </a:p>
          <a:p>
            <a:endParaRPr lang="en-US" sz="2400" dirty="0"/>
          </a:p>
          <a:p>
            <a:endParaRPr lang="en-US" sz="2400" dirty="0"/>
          </a:p>
          <a:p>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2988837"/>
            <a:ext cx="5136332" cy="3890772"/>
          </a:xfrm>
          <a:prstGeom prst="rect">
            <a:avLst/>
          </a:prstGeom>
        </p:spPr>
      </p:pic>
    </p:spTree>
    <p:extLst>
      <p:ext uri="{BB962C8B-B14F-4D97-AF65-F5344CB8AC3E}">
        <p14:creationId xmlns:p14="http://schemas.microsoft.com/office/powerpoint/2010/main" val="7781972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275"/>
            <a:ext cx="8686800" cy="401955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3733800"/>
            <a:ext cx="3124200" cy="3124200"/>
          </a:xfrm>
          <a:prstGeom prst="rect">
            <a:avLst/>
          </a:prstGeom>
        </p:spPr>
      </p:pic>
    </p:spTree>
    <p:extLst>
      <p:ext uri="{BB962C8B-B14F-4D97-AF65-F5344CB8AC3E}">
        <p14:creationId xmlns:p14="http://schemas.microsoft.com/office/powerpoint/2010/main" val="1725584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Grading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014" y="1752600"/>
            <a:ext cx="8904585" cy="4190393"/>
          </a:xfrm>
        </p:spPr>
      </p:pic>
    </p:spTree>
    <p:extLst>
      <p:ext uri="{BB962C8B-B14F-4D97-AF65-F5344CB8AC3E}">
        <p14:creationId xmlns:p14="http://schemas.microsoft.com/office/powerpoint/2010/main" val="34402047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Histology </a:t>
            </a:r>
          </a:p>
        </p:txBody>
      </p:sp>
      <p:sp>
        <p:nvSpPr>
          <p:cNvPr id="3" name="Content Placeholder 2"/>
          <p:cNvSpPr>
            <a:spLocks noGrp="1"/>
          </p:cNvSpPr>
          <p:nvPr>
            <p:ph idx="1"/>
          </p:nvPr>
        </p:nvSpPr>
        <p:spPr/>
        <p:txBody>
          <a:bodyPr/>
          <a:lstStyle/>
          <a:p>
            <a:r>
              <a:rPr lang="en-US" dirty="0"/>
              <a:t>Arachnoid cell origin. Spindle cells concentrically arranged in a whorled pattern; </a:t>
            </a:r>
            <a:r>
              <a:rPr lang="en-US" dirty="0" err="1"/>
              <a:t>psammoma</a:t>
            </a:r>
            <a:r>
              <a:rPr lang="en-US" dirty="0"/>
              <a:t> bodies (laminated calcifications).</a:t>
            </a:r>
          </a:p>
          <a:p>
            <a:r>
              <a:rPr lang="en-US" dirty="0" err="1"/>
              <a:t>DDx</a:t>
            </a:r>
            <a:r>
              <a:rPr lang="en-US"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3071031"/>
            <a:ext cx="5905500" cy="3752850"/>
          </a:xfrm>
          <a:prstGeom prst="rect">
            <a:avLst/>
          </a:prstGeom>
        </p:spPr>
      </p:pic>
    </p:spTree>
    <p:extLst>
      <p:ext uri="{BB962C8B-B14F-4D97-AF65-F5344CB8AC3E}">
        <p14:creationId xmlns:p14="http://schemas.microsoft.com/office/powerpoint/2010/main" val="2034384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FF4289-ACB7-4BBF-9D9D-2954A054C489}"/>
              </a:ext>
            </a:extLst>
          </p:cNvPr>
          <p:cNvSpPr>
            <a:spLocks noGrp="1"/>
          </p:cNvSpPr>
          <p:nvPr>
            <p:ph sz="quarter" idx="4294967295"/>
          </p:nvPr>
        </p:nvSpPr>
        <p:spPr>
          <a:xfrm>
            <a:off x="0" y="1341438"/>
            <a:ext cx="9144000" cy="2001837"/>
          </a:xfrm>
        </p:spPr>
        <p:txBody>
          <a:bodyPr>
            <a:normAutofit fontScale="92500" lnSpcReduction="20000"/>
          </a:bodyPr>
          <a:lstStyle/>
          <a:p>
            <a:pPr>
              <a:buClr>
                <a:srgbClr val="FF6600"/>
              </a:buClr>
              <a:buFont typeface="Wingdings" pitchFamily="2" charset="2"/>
              <a:buChar char="v"/>
              <a:defRPr/>
            </a:pPr>
            <a:endParaRPr lang="en-US" altLang="en-US" sz="2800" b="1" i="1" u="sng" dirty="0">
              <a:latin typeface="Comic Sans MS" pitchFamily="66" charset="0"/>
              <a:sym typeface="David" pitchFamily="34" charset="-79"/>
            </a:endParaRPr>
          </a:p>
          <a:p>
            <a:pPr algn="l" rtl="0">
              <a:buClr>
                <a:schemeClr val="tx2"/>
              </a:buClr>
              <a:defRPr/>
            </a:pPr>
            <a:r>
              <a:rPr lang="en-US" sz="2800" b="1" dirty="0">
                <a:solidFill>
                  <a:srgbClr val="00B050"/>
                </a:solidFill>
                <a:latin typeface="Comic Sans MS" pitchFamily="66" charset="0"/>
                <a:sym typeface="David" pitchFamily="34" charset="-79"/>
              </a:rPr>
              <a:t>Cerebral tumors do not metastasize </a:t>
            </a:r>
            <a:r>
              <a:rPr lang="en-US" sz="2800" dirty="0">
                <a:latin typeface="Comic Sans MS" pitchFamily="66" charset="0"/>
                <a:sym typeface="David" pitchFamily="34" charset="-79"/>
              </a:rPr>
              <a:t>due to absence of </a:t>
            </a:r>
            <a:r>
              <a:rPr lang="en-US" sz="2800" dirty="0" err="1">
                <a:latin typeface="Comic Sans MS" pitchFamily="66" charset="0"/>
                <a:sym typeface="David" pitchFamily="34" charset="-79"/>
              </a:rPr>
              <a:t>lymphatics</a:t>
            </a:r>
            <a:r>
              <a:rPr lang="en-US" sz="2800" dirty="0">
                <a:latin typeface="Comic Sans MS" pitchFamily="66" charset="0"/>
                <a:sym typeface="David" pitchFamily="34" charset="-79"/>
              </a:rPr>
              <a:t> except for basal skull tumors like:</a:t>
            </a:r>
            <a:endParaRPr lang="en-US" altLang="en-US" sz="2800" dirty="0">
              <a:latin typeface="Comic Sans MS" pitchFamily="66" charset="0"/>
              <a:sym typeface="David" pitchFamily="34" charset="-79"/>
            </a:endParaRPr>
          </a:p>
          <a:p>
            <a:pPr algn="l" rtl="0">
              <a:buClr>
                <a:srgbClr val="FF6600"/>
              </a:buClr>
              <a:buFontTx/>
              <a:buAutoNum type="arabicPeriod"/>
              <a:defRPr/>
            </a:pPr>
            <a:r>
              <a:rPr lang="en-US" sz="2800" b="1" dirty="0" err="1">
                <a:latin typeface="Comic Sans MS" pitchFamily="66" charset="0"/>
                <a:sym typeface="David" pitchFamily="34" charset="-79"/>
              </a:rPr>
              <a:t>Medulloblastoma</a:t>
            </a:r>
            <a:r>
              <a:rPr lang="en-US" sz="2800" b="1" dirty="0">
                <a:latin typeface="Comic Sans MS" pitchFamily="66" charset="0"/>
                <a:sym typeface="David" pitchFamily="34" charset="-79"/>
              </a:rPr>
              <a:t>.</a:t>
            </a:r>
            <a:endParaRPr lang="en-US" altLang="en-US" sz="2800" b="1" dirty="0">
              <a:latin typeface="Comic Sans MS" pitchFamily="66" charset="0"/>
              <a:sym typeface="David" pitchFamily="34" charset="-79"/>
            </a:endParaRPr>
          </a:p>
          <a:p>
            <a:pPr algn="l" rtl="0">
              <a:buClr>
                <a:srgbClr val="FF6600"/>
              </a:buClr>
              <a:buFontTx/>
              <a:buAutoNum type="arabicPeriod"/>
              <a:defRPr/>
            </a:pPr>
            <a:r>
              <a:rPr lang="en-US" sz="2800" b="1" dirty="0" err="1">
                <a:latin typeface="Comic Sans MS" pitchFamily="66" charset="0"/>
                <a:sym typeface="David" pitchFamily="34" charset="-79"/>
              </a:rPr>
              <a:t>Ependymoma</a:t>
            </a:r>
            <a:r>
              <a:rPr lang="en-US" sz="2800" b="1" dirty="0">
                <a:latin typeface="Comic Sans MS" pitchFamily="66" charset="0"/>
                <a:sym typeface="David" pitchFamily="34" charset="-79"/>
              </a:rPr>
              <a:t>.</a:t>
            </a:r>
          </a:p>
        </p:txBody>
      </p:sp>
      <p:sp>
        <p:nvSpPr>
          <p:cNvPr id="7171" name="TextBox 3">
            <a:extLst>
              <a:ext uri="{FF2B5EF4-FFF2-40B4-BE49-F238E27FC236}">
                <a16:creationId xmlns:a16="http://schemas.microsoft.com/office/drawing/2014/main" id="{3A915130-D068-4B42-8983-F5C8317C442F}"/>
              </a:ext>
            </a:extLst>
          </p:cNvPr>
          <p:cNvSpPr txBox="1">
            <a:spLocks noChangeArrowheads="1"/>
          </p:cNvSpPr>
          <p:nvPr/>
        </p:nvSpPr>
        <p:spPr bwMode="auto">
          <a:xfrm>
            <a:off x="0" y="3429000"/>
            <a:ext cx="83883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FF6600"/>
              </a:buClr>
              <a:buSzPct val="70000"/>
              <a:buFont typeface="Wingdings" panose="05000000000000000000" pitchFamily="2" charset="2"/>
              <a:buChar char="Ø"/>
              <a:tabLst/>
              <a:defRPr/>
            </a:pPr>
            <a:r>
              <a:rPr kumimoji="0" lang="en-US" altLang="en-US" sz="2500" b="1" i="0" u="none" strike="noStrike" kern="1200" cap="none" spc="0" normalizeH="0" baseline="0" noProof="0">
                <a:ln>
                  <a:noFill/>
                </a:ln>
                <a:solidFill>
                  <a:srgbClr val="00B050"/>
                </a:solidFill>
                <a:effectLst/>
                <a:uLnTx/>
                <a:uFillTx/>
                <a:latin typeface="Comic Sans MS" panose="030F0702030302020204" pitchFamily="66" charset="0"/>
                <a:ea typeface="+mn-ea"/>
                <a:cs typeface="Arial" panose="020B0604020202020204" pitchFamily="34" charset="0"/>
                <a:sym typeface="David" panose="020B0604020202020204" pitchFamily="34" charset="-79"/>
              </a:rPr>
              <a:t>Malignant ICTs spread by: </a:t>
            </a:r>
          </a:p>
          <a:p>
            <a:pPr marL="0" marR="0" lvl="1" indent="0" algn="l" defTabSz="914400" rtl="0" eaLnBrk="1" fontAlgn="base" latinLnBrk="0" hangingPunct="1">
              <a:lnSpc>
                <a:spcPct val="100000"/>
              </a:lnSpc>
              <a:spcBef>
                <a:spcPct val="0"/>
              </a:spcBef>
              <a:spcAft>
                <a:spcPct val="0"/>
              </a:spcAft>
              <a:buClr>
                <a:srgbClr val="FF6600"/>
              </a:buClr>
              <a:buSzPct val="70000"/>
              <a:buFont typeface="Arial" panose="020B0604020202020204" pitchFamily="34" charset="0"/>
              <a:buChar char="•"/>
              <a:tabLst/>
              <a:defRPr/>
            </a:pPr>
            <a:r>
              <a:rPr kumimoji="0" lang="en-US" altLang="en-US" sz="25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sym typeface="David" panose="020B0604020202020204" pitchFamily="34" charset="-79"/>
              </a:rPr>
              <a:t>Direct infiltration</a:t>
            </a:r>
            <a:r>
              <a:rPr kumimoji="0" lang="en-US" altLang="en-US" sz="25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sym typeface="David" panose="020B0604020202020204" pitchFamily="34" charset="-79"/>
              </a:rPr>
              <a:t> of adjacent tissues</a:t>
            </a:r>
          </a:p>
          <a:p>
            <a:pPr marL="0" marR="0" lvl="1" indent="0" algn="l" defTabSz="914400" rtl="0" eaLnBrk="1" fontAlgn="base" latinLnBrk="0" hangingPunct="1">
              <a:lnSpc>
                <a:spcPct val="100000"/>
              </a:lnSpc>
              <a:spcBef>
                <a:spcPct val="0"/>
              </a:spcBef>
              <a:spcAft>
                <a:spcPct val="0"/>
              </a:spcAft>
              <a:buClr>
                <a:srgbClr val="FF6600"/>
              </a:buClr>
              <a:buSzPct val="70000"/>
              <a:buFont typeface="Arial" panose="020B0604020202020204" pitchFamily="34" charset="0"/>
              <a:buChar char="•"/>
              <a:tabLst/>
              <a:defRPr/>
            </a:pPr>
            <a:r>
              <a:rPr kumimoji="0" lang="en-US" altLang="en-US" sz="25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sym typeface="David" panose="020B0604020202020204" pitchFamily="34" charset="-79"/>
              </a:rPr>
              <a:t>May disseminate within the CNS </a:t>
            </a:r>
            <a:r>
              <a:rPr kumimoji="0" lang="en-US" altLang="en-US" sz="25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sym typeface="David" panose="020B0604020202020204" pitchFamily="34" charset="-79"/>
              </a:rPr>
              <a:t>via CSF.</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800E031A-1CDB-4D97-AE0E-4576991E5AF7}"/>
              </a:ext>
            </a:extLst>
          </p:cNvPr>
          <p:cNvSpPr/>
          <p:nvPr/>
        </p:nvSpPr>
        <p:spPr>
          <a:xfrm>
            <a:off x="0" y="4779963"/>
            <a:ext cx="9036050" cy="1169987"/>
          </a:xfrm>
          <a:prstGeom prst="rect">
            <a:avLst/>
          </a:prstGeom>
        </p:spPr>
        <p:txBody>
          <a:bodyPr>
            <a:spAutoFit/>
          </a:bodyPr>
          <a:lstStyle/>
          <a:p>
            <a:pPr marL="342900" marR="0" lvl="0" indent="-342900" algn="l" defTabSz="914400" rtl="0" eaLnBrk="1" fontAlgn="base" latinLnBrk="0" hangingPunct="1">
              <a:lnSpc>
                <a:spcPct val="100000"/>
              </a:lnSpc>
              <a:spcBef>
                <a:spcPct val="0"/>
              </a:spcBef>
              <a:spcAft>
                <a:spcPct val="0"/>
              </a:spcAft>
              <a:buClr>
                <a:srgbClr val="FF6600"/>
              </a:buClr>
              <a:buSzTx/>
              <a:buFont typeface="Wingdings" pitchFamily="2" charset="2"/>
              <a:buChar char="Ø"/>
              <a:tabLst/>
              <a:defRPr/>
            </a:pPr>
            <a:r>
              <a:rPr kumimoji="0" lang="en-US" sz="2500" b="1" i="0" u="none" strike="noStrike" kern="1200" cap="none" spc="0" normalizeH="0" baseline="0" noProof="0" dirty="0">
                <a:ln>
                  <a:noFill/>
                </a:ln>
                <a:solidFill>
                  <a:srgbClr val="00B050"/>
                </a:solidFill>
                <a:effectLst/>
                <a:uLnTx/>
                <a:uFillTx/>
                <a:latin typeface="Comic Sans MS" pitchFamily="66" charset="0"/>
                <a:ea typeface="+mn-ea"/>
                <a:cs typeface="Arial" charset="0"/>
                <a:sym typeface="David" pitchFamily="34" charset="-79"/>
              </a:rPr>
              <a:t>All CNS tumors behave as malignant clinically </a:t>
            </a:r>
            <a:r>
              <a:rPr kumimoji="0" lang="en-US" sz="2500" b="0" i="0" u="none" strike="noStrike" kern="1200" cap="none" spc="0" normalizeH="0" baseline="0" noProof="0" dirty="0">
                <a:ln>
                  <a:noFill/>
                </a:ln>
                <a:solidFill>
                  <a:srgbClr val="000000"/>
                </a:solidFill>
                <a:effectLst/>
                <a:uLnTx/>
                <a:uFillTx/>
                <a:latin typeface="Comic Sans MS" pitchFamily="66" charset="0"/>
                <a:ea typeface="+mn-ea"/>
                <a:cs typeface="Arial" charset="0"/>
                <a:sym typeface="David" pitchFamily="34" charset="-79"/>
              </a:rPr>
              <a:t>Because of its location(Limited space ).</a:t>
            </a:r>
            <a:endParaRPr kumimoji="0" lang="en-US" altLang="en-US" sz="2500" b="0" i="0" u="none" strike="noStrike" kern="1200" cap="none" spc="0" normalizeH="0" baseline="0" noProof="0" dirty="0">
              <a:ln>
                <a:noFill/>
              </a:ln>
              <a:solidFill>
                <a:srgbClr val="000000"/>
              </a:solidFill>
              <a:effectLst/>
              <a:uLnTx/>
              <a:uFillTx/>
              <a:latin typeface="Comic Sans MS" pitchFamily="66"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7173" name="Rectangle 7">
            <a:extLst>
              <a:ext uri="{FF2B5EF4-FFF2-40B4-BE49-F238E27FC236}">
                <a16:creationId xmlns:a16="http://schemas.microsoft.com/office/drawing/2014/main" id="{D1F703B2-6BDC-4698-A7F5-2627195658D4}"/>
              </a:ext>
            </a:extLst>
          </p:cNvPr>
          <p:cNvSpPr>
            <a:spLocks noChangeArrowheads="1"/>
          </p:cNvSpPr>
          <p:nvPr/>
        </p:nvSpPr>
        <p:spPr bwMode="auto">
          <a:xfrm>
            <a:off x="2301875" y="260350"/>
            <a:ext cx="39258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en-US" altLang="en-US" sz="6000" b="0" i="0" u="none" strike="noStrike" kern="1200" cap="none" spc="0" normalizeH="0" baseline="0" noProof="0">
                <a:ln>
                  <a:noFill/>
                </a:ln>
                <a:solidFill>
                  <a:srgbClr val="C0C0C0"/>
                </a:solidFill>
                <a:effectLst/>
                <a:uLnTx/>
                <a:uFillTx/>
                <a:latin typeface="Andalus" panose="02020603050405020304" pitchFamily="18" charset="-78"/>
                <a:ea typeface="+mn-ea"/>
                <a:cs typeface="Andalus" panose="02020603050405020304" pitchFamily="18" charset="-78"/>
                <a:sym typeface="David" panose="020B0604020202020204" pitchFamily="34" charset="-79"/>
              </a:rPr>
              <a:t>Metastases  </a:t>
            </a:r>
            <a:endParaRPr kumimoji="0" lang="en-GB" altLang="en-US" sz="6000" b="0" i="0" u="none" strike="noStrike" kern="1200" cap="none" spc="0" normalizeH="0" baseline="0" noProof="0">
              <a:ln>
                <a:noFill/>
              </a:ln>
              <a:solidFill>
                <a:srgbClr val="C0C0C0"/>
              </a:solidFill>
              <a:effectLst/>
              <a:uLnTx/>
              <a:uFillTx/>
              <a:latin typeface="Andalus" panose="02020603050405020304" pitchFamily="18" charset="-78"/>
              <a:ea typeface="+mn-ea"/>
              <a:cs typeface="Andalus" panose="02020603050405020304" pitchFamily="18" charset="-78"/>
            </a:endParaRPr>
          </a:p>
        </p:txBody>
      </p:sp>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Content Placeholder 2"/>
          <p:cNvSpPr>
            <a:spLocks noGrp="1"/>
          </p:cNvSpPr>
          <p:nvPr>
            <p:ph sz="quarter" idx="4294967295"/>
          </p:nvPr>
        </p:nvSpPr>
        <p:spPr>
          <a:xfrm>
            <a:off x="609600" y="1600200"/>
            <a:ext cx="7924800" cy="4114800"/>
          </a:xfrm>
        </p:spPr>
        <p:txBody>
          <a:bodyPr/>
          <a:lstStyle/>
          <a:p>
            <a:pPr algn="l" rtl="0"/>
            <a:endParaRPr lang="en-GB" sz="2400" dirty="0"/>
          </a:p>
          <a:p>
            <a:pPr algn="l" rtl="0"/>
            <a:r>
              <a:rPr lang="en-GB" sz="2400" dirty="0"/>
              <a:t>Therapy for </a:t>
            </a:r>
            <a:r>
              <a:rPr lang="en-GB" sz="2400" dirty="0" err="1"/>
              <a:t>meningiomas</a:t>
            </a:r>
            <a:r>
              <a:rPr lang="en-GB" sz="2400" dirty="0"/>
              <a:t> is mostly </a:t>
            </a:r>
            <a:r>
              <a:rPr lang="en-GB" sz="2400" b="1" dirty="0">
                <a:solidFill>
                  <a:srgbClr val="FF0000"/>
                </a:solidFill>
              </a:rPr>
              <a:t>surgical .</a:t>
            </a:r>
            <a:r>
              <a:rPr lang="en-GB" sz="2400" b="1" dirty="0">
                <a:solidFill>
                  <a:srgbClr val="7030A0"/>
                </a:solidFill>
              </a:rPr>
              <a:t> </a:t>
            </a:r>
          </a:p>
          <a:p>
            <a:pPr algn="l" rtl="0"/>
            <a:endParaRPr lang="en-GB" sz="2400" dirty="0"/>
          </a:p>
          <a:p>
            <a:pPr algn="l" rtl="0"/>
            <a:r>
              <a:rPr lang="en-GB" sz="2400" dirty="0"/>
              <a:t>Most </a:t>
            </a:r>
            <a:r>
              <a:rPr lang="en-GB" sz="2400" dirty="0" err="1"/>
              <a:t>tumors</a:t>
            </a:r>
            <a:r>
              <a:rPr lang="en-GB" sz="2400" dirty="0"/>
              <a:t> will be </a:t>
            </a:r>
            <a:r>
              <a:rPr lang="en-GB" sz="2400" b="1" dirty="0">
                <a:solidFill>
                  <a:srgbClr val="FF0000"/>
                </a:solidFill>
              </a:rPr>
              <a:t>resected as radically &amp; </a:t>
            </a:r>
            <a:r>
              <a:rPr lang="en-GB" sz="2400" dirty="0">
                <a:solidFill>
                  <a:srgbClr val="FF0000"/>
                </a:solidFill>
              </a:rPr>
              <a:t>as is safely possible </a:t>
            </a:r>
          </a:p>
          <a:p>
            <a:pPr algn="l" rtl="0"/>
            <a:endParaRPr lang="en-GB" sz="2400" dirty="0"/>
          </a:p>
          <a:p>
            <a:pPr algn="l" rtl="0"/>
            <a:r>
              <a:rPr lang="en-GB" sz="2400" dirty="0"/>
              <a:t>Some </a:t>
            </a:r>
            <a:r>
              <a:rPr lang="en-GB" sz="2400" dirty="0" err="1"/>
              <a:t>meningiomas</a:t>
            </a:r>
            <a:r>
              <a:rPr lang="en-GB" sz="2400" dirty="0"/>
              <a:t> are </a:t>
            </a:r>
            <a:r>
              <a:rPr lang="en-GB" sz="2400" b="1" dirty="0">
                <a:solidFill>
                  <a:srgbClr val="7030A0"/>
                </a:solidFill>
              </a:rPr>
              <a:t>primarily </a:t>
            </a:r>
            <a:r>
              <a:rPr lang="en-GB" sz="2400" b="1" dirty="0" err="1">
                <a:solidFill>
                  <a:srgbClr val="7030A0"/>
                </a:solidFill>
              </a:rPr>
              <a:t>unresectable</a:t>
            </a:r>
            <a:r>
              <a:rPr lang="en-GB" sz="2400" b="1" dirty="0">
                <a:solidFill>
                  <a:srgbClr val="7030A0"/>
                </a:solidFill>
              </a:rPr>
              <a:t> (mostly skull base </a:t>
            </a:r>
            <a:r>
              <a:rPr lang="en-GB" sz="2400" b="1" dirty="0" err="1">
                <a:solidFill>
                  <a:srgbClr val="7030A0"/>
                </a:solidFill>
              </a:rPr>
              <a:t>tumors</a:t>
            </a:r>
            <a:r>
              <a:rPr lang="en-GB" sz="2400" b="1" dirty="0">
                <a:solidFill>
                  <a:srgbClr val="7030A0"/>
                </a:solidFill>
              </a:rPr>
              <a:t>) </a:t>
            </a:r>
            <a:r>
              <a:rPr lang="en-GB" sz="2400" dirty="0"/>
              <a:t>and these will be treated by </a:t>
            </a:r>
            <a:r>
              <a:rPr lang="en-GB" sz="2400" dirty="0">
                <a:solidFill>
                  <a:srgbClr val="FF0000"/>
                </a:solidFill>
              </a:rPr>
              <a:t>combined </a:t>
            </a:r>
            <a:r>
              <a:rPr lang="en-GB" sz="2400" u="sng" dirty="0">
                <a:solidFill>
                  <a:srgbClr val="FF0000"/>
                </a:solidFill>
              </a:rPr>
              <a:t>surgical and </a:t>
            </a:r>
            <a:r>
              <a:rPr lang="en-GB" sz="2400" u="sng" dirty="0" err="1">
                <a:solidFill>
                  <a:srgbClr val="FF0000"/>
                </a:solidFill>
              </a:rPr>
              <a:t>radiosurgical</a:t>
            </a:r>
            <a:r>
              <a:rPr lang="en-GB" sz="2400" u="sng" dirty="0">
                <a:solidFill>
                  <a:srgbClr val="FF0000"/>
                </a:solidFill>
              </a:rPr>
              <a:t> strategies</a:t>
            </a:r>
          </a:p>
        </p:txBody>
      </p:sp>
      <p:sp>
        <p:nvSpPr>
          <p:cNvPr id="3" name="TextBox 2"/>
          <p:cNvSpPr txBox="1"/>
          <p:nvPr/>
        </p:nvSpPr>
        <p:spPr>
          <a:xfrm>
            <a:off x="609600" y="152400"/>
            <a:ext cx="7467600" cy="707886"/>
          </a:xfrm>
          <a:prstGeom prst="rect">
            <a:avLst/>
          </a:prstGeom>
          <a:noFill/>
        </p:spPr>
        <p:txBody>
          <a:bodyPr wrap="square" rtlCol="0">
            <a:spAutoFit/>
          </a:bodyPr>
          <a:lstStyle/>
          <a:p>
            <a:r>
              <a:rPr lang="en-US" sz="4000" dirty="0"/>
              <a:t>Treatment </a:t>
            </a:r>
          </a:p>
        </p:txBody>
      </p:sp>
    </p:spTree>
    <p:extLst>
      <p:ext uri="{BB962C8B-B14F-4D97-AF65-F5344CB8AC3E}">
        <p14:creationId xmlns:p14="http://schemas.microsoft.com/office/powerpoint/2010/main" val="818325745"/>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oligodendrocyte</a:t>
            </a:r>
            <a:endParaRPr lang="en-US" dirty="0"/>
          </a:p>
        </p:txBody>
      </p:sp>
      <p:sp>
        <p:nvSpPr>
          <p:cNvPr id="3" name="Content Placeholder 2"/>
          <p:cNvSpPr>
            <a:spLocks noGrp="1"/>
          </p:cNvSpPr>
          <p:nvPr>
            <p:ph idx="1"/>
          </p:nvPr>
        </p:nvSpPr>
        <p:spPr>
          <a:xfrm>
            <a:off x="0" y="1295400"/>
            <a:ext cx="8229600" cy="4525963"/>
          </a:xfrm>
        </p:spPr>
        <p:txBody>
          <a:bodyPr>
            <a:normAutofit/>
          </a:bodyPr>
          <a:lstStyle/>
          <a:p>
            <a:r>
              <a:rPr lang="en-US" sz="2800" dirty="0" err="1"/>
              <a:t>Myelinates</a:t>
            </a:r>
            <a:r>
              <a:rPr lang="en-US" sz="2800" dirty="0"/>
              <a:t> axons of neurons in CNS. Each </a:t>
            </a:r>
            <a:r>
              <a:rPr lang="en-US" sz="2800" dirty="0" err="1"/>
              <a:t>oligodendrocyte</a:t>
            </a:r>
            <a:r>
              <a:rPr lang="en-US" sz="2800" dirty="0"/>
              <a:t> can </a:t>
            </a:r>
            <a:r>
              <a:rPr lang="en-US" sz="2800" dirty="0" err="1"/>
              <a:t>myelinate</a:t>
            </a:r>
            <a:r>
              <a:rPr lang="en-US" sz="2800" dirty="0"/>
              <a:t> many axons (∼ 30). Predominant type of glial cell in white matter. Derived from </a:t>
            </a:r>
            <a:r>
              <a:rPr lang="en-US" sz="2800" dirty="0" err="1"/>
              <a:t>neuroectoderm</a:t>
            </a:r>
            <a:r>
              <a:rPr lang="en-US" sz="2800" dirty="0"/>
              <a:t>. “Fried egg” appearance histologically. Injured in multiple sclerosis, progressive multifocal </a:t>
            </a:r>
            <a:r>
              <a:rPr lang="en-US" sz="2800" dirty="0" err="1"/>
              <a:t>leukoencephalopathy</a:t>
            </a:r>
            <a:r>
              <a:rPr lang="en-US" sz="2800" dirty="0"/>
              <a:t> (PML),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4114800"/>
            <a:ext cx="3322209" cy="2642667"/>
          </a:xfrm>
          <a:prstGeom prst="rect">
            <a:avLst/>
          </a:prstGeom>
        </p:spPr>
      </p:pic>
    </p:spTree>
    <p:extLst>
      <p:ext uri="{BB962C8B-B14F-4D97-AF65-F5344CB8AC3E}">
        <p14:creationId xmlns:p14="http://schemas.microsoft.com/office/powerpoint/2010/main" val="32023433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err="1"/>
              <a:t>Oligodendroglioma</a:t>
            </a:r>
            <a:endParaRPr lang="en-US" dirty="0"/>
          </a:p>
        </p:txBody>
      </p:sp>
      <p:sp>
        <p:nvSpPr>
          <p:cNvPr id="3" name="Content Placeholder 2"/>
          <p:cNvSpPr>
            <a:spLocks noGrp="1"/>
          </p:cNvSpPr>
          <p:nvPr>
            <p:ph idx="1"/>
          </p:nvPr>
        </p:nvSpPr>
        <p:spPr>
          <a:xfrm>
            <a:off x="304800" y="838200"/>
            <a:ext cx="8229600" cy="4525963"/>
          </a:xfrm>
        </p:spPr>
        <p:txBody>
          <a:bodyPr/>
          <a:lstStyle/>
          <a:p>
            <a:r>
              <a:rPr lang="en-US" dirty="0"/>
              <a:t>Relatively rare, slow growing. Most often in frontal lobes. “Chicken-wire” capillary pattern. </a:t>
            </a:r>
            <a:r>
              <a:rPr lang="en-US" dirty="0" err="1"/>
              <a:t>Oligodendrocyte</a:t>
            </a:r>
            <a:r>
              <a:rPr lang="en-US" dirty="0"/>
              <a:t> origin. “Fried egg” cells— round nuclei with clear cytoplasm D. Often calcified.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2895600"/>
            <a:ext cx="5943600" cy="3962400"/>
          </a:xfrm>
          <a:prstGeom prst="rect">
            <a:avLst/>
          </a:prstGeom>
        </p:spPr>
      </p:pic>
    </p:spTree>
    <p:extLst>
      <p:ext uri="{BB962C8B-B14F-4D97-AF65-F5344CB8AC3E}">
        <p14:creationId xmlns:p14="http://schemas.microsoft.com/office/powerpoint/2010/main" val="36561400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023023" cy="38862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9550" y="0"/>
            <a:ext cx="3657600" cy="3810000"/>
          </a:xfrm>
          <a:prstGeom prst="rect">
            <a:avLst/>
          </a:prstGeom>
        </p:spPr>
      </p:pic>
      <p:sp>
        <p:nvSpPr>
          <p:cNvPr id="6" name="TextBox 5"/>
          <p:cNvSpPr txBox="1"/>
          <p:nvPr/>
        </p:nvSpPr>
        <p:spPr>
          <a:xfrm>
            <a:off x="457200" y="4038600"/>
            <a:ext cx="8229600" cy="3139321"/>
          </a:xfrm>
          <a:prstGeom prst="rect">
            <a:avLst/>
          </a:prstGeom>
          <a:noFill/>
        </p:spPr>
        <p:txBody>
          <a:bodyPr wrap="square" rtlCol="0">
            <a:spAutoFit/>
          </a:bodyPr>
          <a:lstStyle/>
          <a:p>
            <a:r>
              <a:rPr lang="en-US" dirty="0">
                <a:solidFill>
                  <a:srgbClr val="00B050"/>
                </a:solidFill>
              </a:rPr>
              <a:t>e</a:t>
            </a:r>
            <a:r>
              <a:rPr lang="en-US" sz="2000" dirty="0">
                <a:solidFill>
                  <a:srgbClr val="00B050"/>
                </a:solidFill>
              </a:rPr>
              <a:t>pilepsy is common</a:t>
            </a:r>
            <a:r>
              <a:rPr lang="en-US" sz="2000" dirty="0"/>
              <a:t>, occurring in </a:t>
            </a:r>
            <a:r>
              <a:rPr lang="en-US" sz="2000" u="sng" dirty="0"/>
              <a:t>80%</a:t>
            </a:r>
            <a:r>
              <a:rPr lang="en-US" sz="2000" dirty="0"/>
              <a:t> of patients and </a:t>
            </a:r>
            <a:r>
              <a:rPr lang="en-US" sz="2000" b="1" u="sng" dirty="0"/>
              <a:t>seen as an initial symptom in 50%</a:t>
            </a:r>
          </a:p>
          <a:p>
            <a:pPr algn="just">
              <a:defRPr/>
            </a:pPr>
            <a:r>
              <a:rPr lang="en-US" sz="2000" dirty="0"/>
              <a:t>The features of </a:t>
            </a:r>
            <a:r>
              <a:rPr lang="en-US" sz="2000" dirty="0">
                <a:solidFill>
                  <a:srgbClr val="00B050"/>
                </a:solidFill>
              </a:rPr>
              <a:t>raised intracranial pressure </a:t>
            </a:r>
            <a:r>
              <a:rPr lang="en-US" sz="2000" dirty="0"/>
              <a:t>and </a:t>
            </a:r>
            <a:r>
              <a:rPr lang="en-US" sz="2000" dirty="0">
                <a:solidFill>
                  <a:srgbClr val="00B050"/>
                </a:solidFill>
              </a:rPr>
              <a:t>focal neurological  deficits </a:t>
            </a:r>
            <a:r>
              <a:rPr lang="en-US" sz="2000" dirty="0"/>
              <a:t>are each present in approximately one-third of patients.</a:t>
            </a:r>
          </a:p>
          <a:p>
            <a:pPr>
              <a:defRPr/>
            </a:pPr>
            <a:r>
              <a:rPr lang="en-US" sz="2000" dirty="0">
                <a:solidFill>
                  <a:srgbClr val="00B050"/>
                </a:solidFill>
              </a:rPr>
              <a:t>Diagnosis </a:t>
            </a:r>
          </a:p>
          <a:p>
            <a:pPr>
              <a:defRPr/>
            </a:pPr>
            <a:r>
              <a:rPr lang="en-US" sz="2000" dirty="0"/>
              <a:t>C.T , MRI :</a:t>
            </a:r>
          </a:p>
          <a:p>
            <a:pPr lvl="1">
              <a:defRPr/>
            </a:pPr>
            <a:r>
              <a:rPr lang="en-US" sz="2000" dirty="0" err="1"/>
              <a:t>Calsification</a:t>
            </a:r>
            <a:r>
              <a:rPr lang="en-US" sz="2000" dirty="0"/>
              <a:t> 90%</a:t>
            </a:r>
          </a:p>
          <a:p>
            <a:pPr lvl="1">
              <a:defRPr/>
            </a:pPr>
            <a:r>
              <a:rPr lang="en-US" sz="2000" dirty="0" err="1"/>
              <a:t>Enhancment</a:t>
            </a:r>
            <a:r>
              <a:rPr lang="en-US" sz="2000" dirty="0"/>
              <a:t> 50%</a:t>
            </a:r>
          </a:p>
          <a:p>
            <a:pPr lvl="1">
              <a:defRPr/>
            </a:pPr>
            <a:r>
              <a:rPr lang="en-US" sz="2000" dirty="0"/>
              <a:t>Well demarcated </a:t>
            </a:r>
            <a:endParaRPr lang="ar-JO" sz="2000" dirty="0"/>
          </a:p>
          <a:p>
            <a:endParaRPr lang="en-US" dirty="0"/>
          </a:p>
        </p:txBody>
      </p:sp>
    </p:spTree>
    <p:extLst>
      <p:ext uri="{BB962C8B-B14F-4D97-AF65-F5344CB8AC3E}">
        <p14:creationId xmlns:p14="http://schemas.microsoft.com/office/powerpoint/2010/main" val="42097113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603250" y="1700213"/>
            <a:ext cx="8089900" cy="6553200"/>
          </a:xfrm>
        </p:spPr>
        <p:txBody>
          <a:bodyPr>
            <a:normAutofit/>
          </a:bodyPr>
          <a:lstStyle/>
          <a:p>
            <a:pPr marL="0" indent="0" algn="l" rtl="0" fontAlgn="auto">
              <a:spcBef>
                <a:spcPct val="50000"/>
              </a:spcBef>
              <a:spcAft>
                <a:spcPts val="0"/>
              </a:spcAft>
              <a:buFontTx/>
              <a:buNone/>
              <a:defRPr/>
            </a:pPr>
            <a:r>
              <a:rPr lang="en-US" sz="2600" dirty="0"/>
              <a:t>1. </a:t>
            </a:r>
            <a:r>
              <a:rPr lang="en-US" sz="2600" dirty="0">
                <a:solidFill>
                  <a:srgbClr val="FF0000"/>
                </a:solidFill>
              </a:rPr>
              <a:t>Surgery.</a:t>
            </a:r>
          </a:p>
          <a:p>
            <a:pPr marL="0" indent="0" algn="l" rtl="0" fontAlgn="auto">
              <a:spcBef>
                <a:spcPct val="50000"/>
              </a:spcBef>
              <a:spcAft>
                <a:spcPts val="0"/>
              </a:spcAft>
              <a:buFontTx/>
              <a:buNone/>
              <a:defRPr/>
            </a:pPr>
            <a:r>
              <a:rPr lang="en-US" sz="2600" dirty="0">
                <a:solidFill>
                  <a:srgbClr val="FF0000"/>
                </a:solidFill>
              </a:rPr>
              <a:t>2. Radiotherapy</a:t>
            </a:r>
          </a:p>
          <a:p>
            <a:pPr marL="0" indent="0" algn="l" rtl="0" fontAlgn="auto">
              <a:spcBef>
                <a:spcPct val="50000"/>
              </a:spcBef>
              <a:spcAft>
                <a:spcPts val="0"/>
              </a:spcAft>
              <a:buFontTx/>
              <a:buNone/>
              <a:defRPr/>
            </a:pPr>
            <a:r>
              <a:rPr lang="en-US" sz="2600" dirty="0">
                <a:solidFill>
                  <a:srgbClr val="FF0000"/>
                </a:solidFill>
              </a:rPr>
              <a:t>3. Other adjuvant Rx.</a:t>
            </a:r>
          </a:p>
          <a:p>
            <a:pPr marL="0" indent="0" algn="l" rtl="0" fontAlgn="auto">
              <a:spcBef>
                <a:spcPct val="50000"/>
              </a:spcBef>
              <a:spcAft>
                <a:spcPts val="0"/>
              </a:spcAft>
              <a:buFontTx/>
              <a:buNone/>
              <a:defRPr/>
            </a:pPr>
            <a:r>
              <a:rPr lang="en-US" sz="2600" dirty="0">
                <a:solidFill>
                  <a:srgbClr val="FF0000"/>
                </a:solidFill>
              </a:rPr>
              <a:t>   Chemotherapy : More sensitive than </a:t>
            </a:r>
            <a:r>
              <a:rPr lang="en-US" sz="2600" dirty="0" err="1">
                <a:solidFill>
                  <a:srgbClr val="FF0000"/>
                </a:solidFill>
              </a:rPr>
              <a:t>astroglioma</a:t>
            </a:r>
            <a:r>
              <a:rPr lang="en-US" sz="2600" dirty="0"/>
              <a:t>.</a:t>
            </a:r>
          </a:p>
          <a:p>
            <a:pPr marL="0" indent="0" algn="l" rtl="0" fontAlgn="auto">
              <a:spcBef>
                <a:spcPct val="50000"/>
              </a:spcBef>
              <a:spcAft>
                <a:spcPts val="0"/>
              </a:spcAft>
              <a:buFontTx/>
              <a:buNone/>
              <a:defRPr/>
            </a:pPr>
            <a:endParaRPr lang="en-US" sz="2600" b="1" dirty="0"/>
          </a:p>
          <a:p>
            <a:pPr marL="0" indent="0" algn="l" rtl="0" fontAlgn="auto">
              <a:spcAft>
                <a:spcPts val="0"/>
              </a:spcAft>
              <a:buFontTx/>
              <a:buNone/>
              <a:defRPr/>
            </a:pPr>
            <a:r>
              <a:rPr lang="en-US" sz="2600" b="1" dirty="0"/>
              <a:t>Prognosis : </a:t>
            </a:r>
            <a:br>
              <a:rPr lang="en-US" sz="2600" dirty="0"/>
            </a:br>
            <a:r>
              <a:rPr lang="en-US" sz="2600" dirty="0"/>
              <a:t>- Bad but better than </a:t>
            </a:r>
            <a:r>
              <a:rPr lang="en-US" sz="2600" dirty="0" err="1"/>
              <a:t>Astrocytoma</a:t>
            </a:r>
            <a:r>
              <a:rPr lang="en-US" sz="2600" dirty="0"/>
              <a:t>. </a:t>
            </a:r>
          </a:p>
          <a:p>
            <a:pPr marL="182880" lvl="1" indent="0" algn="l" rtl="0" fontAlgn="auto">
              <a:spcAft>
                <a:spcPts val="0"/>
              </a:spcAft>
              <a:buClr>
                <a:schemeClr val="accent2">
                  <a:shade val="75000"/>
                </a:schemeClr>
              </a:buClr>
              <a:buFontTx/>
              <a:buNone/>
              <a:defRPr/>
            </a:pPr>
            <a:r>
              <a:rPr lang="en-US" sz="2600" dirty="0">
                <a:solidFill>
                  <a:schemeClr val="tx1"/>
                </a:solidFill>
              </a:rPr>
              <a:t>- 5 year survival rate is 30-50%.</a:t>
            </a:r>
          </a:p>
          <a:p>
            <a:pPr marL="182880" lvl="1" indent="0" algn="l" rtl="0" fontAlgn="auto">
              <a:spcAft>
                <a:spcPts val="0"/>
              </a:spcAft>
              <a:buClr>
                <a:schemeClr val="accent2">
                  <a:shade val="75000"/>
                </a:schemeClr>
              </a:buClr>
              <a:buFontTx/>
              <a:buNone/>
              <a:defRPr/>
            </a:pPr>
            <a:r>
              <a:rPr lang="en-US" sz="2600" dirty="0">
                <a:solidFill>
                  <a:schemeClr val="tx1"/>
                </a:solidFill>
              </a:rPr>
              <a:t>- 20 year survival rate is 5% only</a:t>
            </a:r>
            <a:br>
              <a:rPr lang="ar-SA" sz="2600" dirty="0">
                <a:solidFill>
                  <a:schemeClr val="tx1"/>
                </a:solidFill>
              </a:rPr>
            </a:br>
            <a:endParaRPr lang="ar-SA" sz="2600" dirty="0">
              <a:solidFill>
                <a:schemeClr val="tx1"/>
              </a:solidFill>
            </a:endParaRPr>
          </a:p>
          <a:p>
            <a:pPr marL="0" indent="0" algn="l" rtl="0" fontAlgn="auto">
              <a:spcAft>
                <a:spcPts val="0"/>
              </a:spcAft>
              <a:buFontTx/>
              <a:buNone/>
              <a:defRPr/>
            </a:pPr>
            <a:endParaRPr lang="ar-JO" sz="2600" dirty="0"/>
          </a:p>
        </p:txBody>
      </p:sp>
      <p:sp>
        <p:nvSpPr>
          <p:cNvPr id="4" name="Rectangle 3"/>
          <p:cNvSpPr/>
          <p:nvPr/>
        </p:nvSpPr>
        <p:spPr>
          <a:xfrm>
            <a:off x="533400" y="228600"/>
            <a:ext cx="3103991" cy="923330"/>
          </a:xfrm>
          <a:prstGeom prst="rect">
            <a:avLst/>
          </a:prstGeom>
          <a:noFill/>
        </p:spPr>
        <p:txBody>
          <a:bodyPr wrap="none" lIns="91440" tIns="45720" rIns="91440" bIns="45720">
            <a:spAutoFit/>
          </a:bodyPr>
          <a:lstStyle/>
          <a:p>
            <a:pPr algn="ctr"/>
            <a:r>
              <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treatment</a:t>
            </a:r>
          </a:p>
        </p:txBody>
      </p:sp>
    </p:spTree>
    <p:extLst>
      <p:ext uri="{BB962C8B-B14F-4D97-AF65-F5344CB8AC3E}">
        <p14:creationId xmlns:p14="http://schemas.microsoft.com/office/powerpoint/2010/main" val="488141548"/>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Pituitary adenoma </a:t>
            </a:r>
          </a:p>
        </p:txBody>
      </p:sp>
      <p:sp>
        <p:nvSpPr>
          <p:cNvPr id="3" name="Content Placeholder 2"/>
          <p:cNvSpPr>
            <a:spLocks noGrp="1"/>
          </p:cNvSpPr>
          <p:nvPr>
            <p:ph idx="1"/>
          </p:nvPr>
        </p:nvSpPr>
        <p:spPr>
          <a:xfrm>
            <a:off x="152400" y="1295400"/>
            <a:ext cx="8229600" cy="4525963"/>
          </a:xfrm>
        </p:spPr>
        <p:txBody>
          <a:bodyPr>
            <a:normAutofit/>
          </a:bodyPr>
          <a:lstStyle/>
          <a:p>
            <a:r>
              <a:rPr lang="en-US" sz="2400" dirty="0"/>
              <a:t>Adenoma may be nonfunctioning (silent) or </a:t>
            </a:r>
            <a:r>
              <a:rPr lang="en-US" sz="2400" dirty="0" err="1"/>
              <a:t>hyperfunctioning</a:t>
            </a:r>
            <a:r>
              <a:rPr lang="en-US" sz="2400" dirty="0"/>
              <a:t> (hormone producing). Most commonly from </a:t>
            </a:r>
            <a:r>
              <a:rPr lang="en-US" sz="2400" dirty="0" err="1"/>
              <a:t>lactotrophs</a:t>
            </a:r>
            <a:r>
              <a:rPr lang="en-US" sz="2400" dirty="0"/>
              <a:t> (</a:t>
            </a:r>
            <a:r>
              <a:rPr lang="en-US" sz="2400" dirty="0" err="1"/>
              <a:t>prolactinoma</a:t>
            </a:r>
            <a:r>
              <a:rPr lang="en-US" sz="2400" dirty="0"/>
              <a:t>) I  </a:t>
            </a:r>
            <a:r>
              <a:rPr lang="en-US" sz="2400" dirty="0" err="1"/>
              <a:t>hyperprolactinemia</a:t>
            </a:r>
            <a:r>
              <a:rPr lang="en-US" sz="2400" dirty="0"/>
              <a:t>; less commonly adenoma of </a:t>
            </a:r>
            <a:r>
              <a:rPr lang="en-US" sz="2400" dirty="0" err="1"/>
              <a:t>somatotrophs</a:t>
            </a:r>
            <a:r>
              <a:rPr lang="en-US" sz="2400" dirty="0"/>
              <a:t> (GH)  acromegaly/ gigantism; </a:t>
            </a:r>
            <a:r>
              <a:rPr lang="en-US" sz="2400" dirty="0" err="1"/>
              <a:t>corticotrophs</a:t>
            </a:r>
            <a:r>
              <a:rPr lang="en-US" sz="2400" dirty="0"/>
              <a:t> (ACTH)  Cushing disease. Rarely, adenoma of </a:t>
            </a:r>
            <a:r>
              <a:rPr lang="en-US" sz="2400" dirty="0" err="1"/>
              <a:t>thyrotrophs</a:t>
            </a:r>
            <a:r>
              <a:rPr lang="en-US" sz="2400" dirty="0"/>
              <a:t> (TSH) and </a:t>
            </a:r>
            <a:r>
              <a:rPr lang="en-US" sz="2400" dirty="0" err="1"/>
              <a:t>gonadotroph</a:t>
            </a:r>
            <a:r>
              <a:rPr lang="en-US" sz="2400" dirty="0"/>
              <a:t> (FSH, LH). </a:t>
            </a:r>
          </a:p>
          <a:p>
            <a:r>
              <a:rPr lang="en-US" sz="2400" dirty="0" err="1"/>
              <a:t>Prolactinoma</a:t>
            </a:r>
            <a:r>
              <a:rPr lang="en-US" sz="2400" dirty="0"/>
              <a:t> in women classically presents as </a:t>
            </a:r>
            <a:r>
              <a:rPr lang="en-US" sz="2400" dirty="0" err="1"/>
              <a:t>galactorrhea</a:t>
            </a:r>
            <a:r>
              <a:rPr lang="en-US" sz="2400" dirty="0"/>
              <a:t>, amenorrhea, and  bone density due to suppression of estrogen. </a:t>
            </a:r>
            <a:r>
              <a:rPr lang="en-US" sz="2400" dirty="0" err="1"/>
              <a:t>Prolactinoma</a:t>
            </a:r>
            <a:r>
              <a:rPr lang="en-US" sz="2400" dirty="0"/>
              <a:t> in men classically presents as low libido and infertility</a:t>
            </a:r>
          </a:p>
        </p:txBody>
      </p:sp>
    </p:spTree>
    <p:extLst>
      <p:ext uri="{BB962C8B-B14F-4D97-AF65-F5344CB8AC3E}">
        <p14:creationId xmlns:p14="http://schemas.microsoft.com/office/powerpoint/2010/main" val="26968704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8229600" cy="4525963"/>
          </a:xfrm>
        </p:spPr>
        <p:txBody>
          <a:bodyPr>
            <a:normAutofit/>
          </a:bodyPr>
          <a:lstStyle/>
          <a:p>
            <a:r>
              <a:rPr lang="en-US" sz="2400" dirty="0"/>
              <a:t>Nonfunctional tumors present with mass effect (</a:t>
            </a:r>
            <a:r>
              <a:rPr lang="en-US" sz="2400" dirty="0" err="1"/>
              <a:t>bitemporal</a:t>
            </a:r>
            <a:r>
              <a:rPr lang="en-US" sz="2400" dirty="0"/>
              <a:t> hemianopia, hypopituitarism, headache). </a:t>
            </a:r>
            <a:r>
              <a:rPr lang="en-US" sz="2400" dirty="0" err="1"/>
              <a:t>Bitemporal</a:t>
            </a:r>
            <a:r>
              <a:rPr lang="en-US" sz="2400" dirty="0"/>
              <a:t> hemianopia due to pressure on optic chiasm (shows normal visual field above, patient’s perspective below). </a:t>
            </a:r>
            <a:r>
              <a:rPr lang="en-US" sz="2400" dirty="0" err="1"/>
              <a:t>Sequelae</a:t>
            </a:r>
            <a:r>
              <a:rPr lang="en-US" sz="2400" dirty="0"/>
              <a:t> include hyper- or hypopituitarism, which may be caused by pituitary apoplexy.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0281" y="2057400"/>
            <a:ext cx="4419600" cy="4800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79" y="2819400"/>
            <a:ext cx="4983280" cy="4063621"/>
          </a:xfrm>
          <a:prstGeom prst="rect">
            <a:avLst/>
          </a:prstGeom>
        </p:spPr>
      </p:pic>
    </p:spTree>
    <p:extLst>
      <p:ext uri="{BB962C8B-B14F-4D97-AF65-F5344CB8AC3E}">
        <p14:creationId xmlns:p14="http://schemas.microsoft.com/office/powerpoint/2010/main" val="35753369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dirty="0">
                <a:solidFill>
                  <a:schemeClr val="bg1">
                    <a:lumMod val="20000"/>
                    <a:lumOff val="80000"/>
                  </a:schemeClr>
                </a:solidFill>
                <a:latin typeface="Andalus" pitchFamily="18" charset="-78"/>
                <a:cs typeface="Andalus" pitchFamily="18" charset="-78"/>
              </a:rPr>
              <a:t>Investigation </a:t>
            </a:r>
            <a:endParaRPr lang="ar-JO" sz="4400" dirty="0">
              <a:solidFill>
                <a:schemeClr val="bg1">
                  <a:lumMod val="20000"/>
                  <a:lumOff val="80000"/>
                </a:schemeClr>
              </a:solidFill>
              <a:latin typeface="Andalus" pitchFamily="18" charset="-78"/>
              <a:cs typeface="Andalus" pitchFamily="18" charset="-78"/>
            </a:endParaRPr>
          </a:p>
        </p:txBody>
      </p:sp>
      <p:sp>
        <p:nvSpPr>
          <p:cNvPr id="69635" name="Content Placeholder 2"/>
          <p:cNvSpPr>
            <a:spLocks noGrp="1"/>
          </p:cNvSpPr>
          <p:nvPr>
            <p:ph sz="quarter" idx="4294967295"/>
          </p:nvPr>
        </p:nvSpPr>
        <p:spPr>
          <a:xfrm>
            <a:off x="430213" y="1495425"/>
            <a:ext cx="8229600" cy="4525963"/>
          </a:xfrm>
        </p:spPr>
        <p:txBody>
          <a:bodyPr/>
          <a:lstStyle/>
          <a:p>
            <a:pPr algn="l" rtl="0">
              <a:buFontTx/>
              <a:buNone/>
            </a:pPr>
            <a:r>
              <a:rPr lang="en-US" dirty="0">
                <a:solidFill>
                  <a:schemeClr val="tx1"/>
                </a:solidFill>
              </a:rPr>
              <a:t>Hormonal Essay </a:t>
            </a:r>
          </a:p>
          <a:p>
            <a:pPr algn="l" rtl="0">
              <a:buFontTx/>
              <a:buNone/>
            </a:pPr>
            <a:r>
              <a:rPr lang="en-US" dirty="0">
                <a:solidFill>
                  <a:schemeClr val="tx1"/>
                </a:solidFill>
              </a:rPr>
              <a:t>Visual assessment </a:t>
            </a:r>
          </a:p>
          <a:p>
            <a:pPr algn="l" rtl="0">
              <a:buFontTx/>
              <a:buNone/>
            </a:pPr>
            <a:r>
              <a:rPr lang="en-US" dirty="0">
                <a:solidFill>
                  <a:schemeClr val="tx1"/>
                </a:solidFill>
              </a:rPr>
              <a:t>Skull X-ray </a:t>
            </a:r>
            <a:r>
              <a:rPr lang="en-US" dirty="0">
                <a:solidFill>
                  <a:schemeClr val="tx1"/>
                </a:solidFill>
                <a:sym typeface="Wingdings" pitchFamily="2" charset="2"/>
              </a:rPr>
              <a:t> </a:t>
            </a:r>
            <a:r>
              <a:rPr lang="en-US" dirty="0" err="1">
                <a:solidFill>
                  <a:schemeClr val="tx1"/>
                </a:solidFill>
                <a:sym typeface="Wingdings" pitchFamily="2" charset="2"/>
              </a:rPr>
              <a:t>halloing</a:t>
            </a:r>
            <a:r>
              <a:rPr lang="en-US" dirty="0">
                <a:solidFill>
                  <a:schemeClr val="tx1"/>
                </a:solidFill>
                <a:sym typeface="Wingdings" pitchFamily="2" charset="2"/>
              </a:rPr>
              <a:t> , </a:t>
            </a:r>
            <a:r>
              <a:rPr lang="en-US" dirty="0" err="1">
                <a:solidFill>
                  <a:schemeClr val="tx1"/>
                </a:solidFill>
                <a:sym typeface="Wingdings" pitchFamily="2" charset="2"/>
              </a:rPr>
              <a:t>asymmerty</a:t>
            </a:r>
            <a:r>
              <a:rPr lang="en-US" dirty="0">
                <a:solidFill>
                  <a:schemeClr val="tx1"/>
                </a:solidFill>
                <a:sym typeface="Wingdings" pitchFamily="2" charset="2"/>
              </a:rPr>
              <a:t> of fossa </a:t>
            </a:r>
            <a:r>
              <a:rPr lang="en-US" dirty="0" err="1">
                <a:solidFill>
                  <a:schemeClr val="tx1"/>
                </a:solidFill>
                <a:sym typeface="Wingdings" pitchFamily="2" charset="2"/>
              </a:rPr>
              <a:t>expantion</a:t>
            </a:r>
            <a:r>
              <a:rPr lang="en-US" dirty="0">
                <a:solidFill>
                  <a:schemeClr val="tx1"/>
                </a:solidFill>
                <a:sym typeface="Wingdings" pitchFamily="2" charset="2"/>
              </a:rPr>
              <a:t>  </a:t>
            </a:r>
            <a:r>
              <a:rPr lang="en-US" b="1" dirty="0">
                <a:solidFill>
                  <a:schemeClr val="tx1"/>
                </a:solidFill>
                <a:sym typeface="Wingdings" pitchFamily="2" charset="2"/>
              </a:rPr>
              <a:t>double floor </a:t>
            </a:r>
            <a:r>
              <a:rPr lang="en-US" b="1" dirty="0" err="1">
                <a:solidFill>
                  <a:schemeClr val="tx1"/>
                </a:solidFill>
                <a:sym typeface="Wingdings" pitchFamily="2" charset="2"/>
              </a:rPr>
              <a:t>apperance</a:t>
            </a:r>
            <a:r>
              <a:rPr lang="en-US" b="1" dirty="0">
                <a:solidFill>
                  <a:schemeClr val="tx1"/>
                </a:solidFill>
                <a:sym typeface="Wingdings" pitchFamily="2" charset="2"/>
              </a:rPr>
              <a:t> </a:t>
            </a:r>
            <a:r>
              <a:rPr lang="en-US" b="1" dirty="0">
                <a:solidFill>
                  <a:schemeClr val="tx1"/>
                </a:solidFill>
              </a:rPr>
              <a:t> </a:t>
            </a:r>
          </a:p>
          <a:p>
            <a:pPr algn="l" rtl="0">
              <a:buFontTx/>
              <a:buNone/>
            </a:pPr>
            <a:r>
              <a:rPr lang="en-US" dirty="0">
                <a:solidFill>
                  <a:schemeClr val="tx1"/>
                </a:solidFill>
              </a:rPr>
              <a:t>C.T : </a:t>
            </a:r>
            <a:r>
              <a:rPr lang="en-US" b="1" dirty="0">
                <a:solidFill>
                  <a:schemeClr val="tx1"/>
                </a:solidFill>
              </a:rPr>
              <a:t>No enhancement in pituitary adenoma </a:t>
            </a:r>
          </a:p>
          <a:p>
            <a:pPr algn="l" rtl="0">
              <a:buFontTx/>
              <a:buNone/>
            </a:pPr>
            <a:r>
              <a:rPr lang="en-US" dirty="0">
                <a:solidFill>
                  <a:schemeClr val="tx1"/>
                </a:solidFill>
              </a:rPr>
              <a:t> MRI </a:t>
            </a:r>
          </a:p>
          <a:p>
            <a:pPr algn="l" rtl="0"/>
            <a:endParaRPr lang="ar-JO" dirty="0">
              <a:solidFill>
                <a:schemeClr val="tx1"/>
              </a:solidFill>
            </a:endParaRPr>
          </a:p>
        </p:txBody>
      </p:sp>
    </p:spTree>
    <p:extLst>
      <p:ext uri="{BB962C8B-B14F-4D97-AF65-F5344CB8AC3E}">
        <p14:creationId xmlns:p14="http://schemas.microsoft.com/office/powerpoint/2010/main" val="3145290373"/>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GB" sz="4400" dirty="0">
                <a:solidFill>
                  <a:schemeClr val="bg1">
                    <a:lumMod val="20000"/>
                    <a:lumOff val="80000"/>
                  </a:schemeClr>
                </a:solidFill>
                <a:latin typeface="Andalus" pitchFamily="18" charset="-78"/>
                <a:cs typeface="Andalus" pitchFamily="18" charset="-78"/>
              </a:rPr>
              <a:t>Diagnosis</a:t>
            </a:r>
          </a:p>
        </p:txBody>
      </p:sp>
      <p:sp>
        <p:nvSpPr>
          <p:cNvPr id="70659" name="Content Placeholder 2"/>
          <p:cNvSpPr>
            <a:spLocks noGrp="1"/>
          </p:cNvSpPr>
          <p:nvPr>
            <p:ph sz="quarter" idx="4294967295"/>
          </p:nvPr>
        </p:nvSpPr>
        <p:spPr>
          <a:xfrm>
            <a:off x="320675" y="1268413"/>
            <a:ext cx="8229600" cy="5292725"/>
          </a:xfrm>
        </p:spPr>
        <p:txBody>
          <a:bodyPr/>
          <a:lstStyle/>
          <a:p>
            <a:pPr algn="l" rtl="0"/>
            <a:endParaRPr lang="en-GB" sz="2400"/>
          </a:p>
          <a:p>
            <a:pPr algn="l" rtl="0"/>
            <a:r>
              <a:rPr lang="en-GB" sz="2400" b="1"/>
              <a:t>It is mandatory  that an MRI scan </a:t>
            </a:r>
            <a:r>
              <a:rPr lang="en-GB" sz="2400"/>
              <a:t>be performed, especially to obtain information on the relationship with the </a:t>
            </a:r>
            <a:r>
              <a:rPr lang="en-GB" sz="2400" b="1"/>
              <a:t>optic chiasm and the pituitary stalk</a:t>
            </a:r>
            <a:r>
              <a:rPr lang="en-GB" sz="2400"/>
              <a:t> and possible invasion of the </a:t>
            </a:r>
            <a:r>
              <a:rPr lang="en-GB" sz="2400" b="1"/>
              <a:t>cavernous sinus. </a:t>
            </a:r>
          </a:p>
          <a:p>
            <a:pPr algn="l" rtl="0"/>
            <a:endParaRPr lang="en-GB" sz="2400"/>
          </a:p>
          <a:p>
            <a:pPr algn="l" rtl="0"/>
            <a:r>
              <a:rPr lang="en-GB" sz="2400"/>
              <a:t>An additional </a:t>
            </a:r>
            <a:r>
              <a:rPr lang="en-GB" sz="2400" b="1"/>
              <a:t>cranial CT </a:t>
            </a:r>
            <a:r>
              <a:rPr lang="en-GB" sz="2400"/>
              <a:t>might be useful for determining the </a:t>
            </a:r>
            <a:r>
              <a:rPr lang="en-GB" sz="2400" b="1"/>
              <a:t>extent of calcification, especially for craniopharyngiomas.</a:t>
            </a:r>
          </a:p>
          <a:p>
            <a:pPr algn="l" rtl="0"/>
            <a:endParaRPr lang="en-GB" sz="2400"/>
          </a:p>
          <a:p>
            <a:pPr algn="l" rtl="0"/>
            <a:r>
              <a:rPr lang="en-GB" sz="2400"/>
              <a:t>Hormonally active adenomas are diagnosed due to their endocrine syndromes .  All pituitary hormones can be easily measured</a:t>
            </a:r>
          </a:p>
        </p:txBody>
      </p:sp>
    </p:spTree>
    <p:extLst>
      <p:ext uri="{BB962C8B-B14F-4D97-AF65-F5344CB8AC3E}">
        <p14:creationId xmlns:p14="http://schemas.microsoft.com/office/powerpoint/2010/main" val="814522815"/>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2950" y="193675"/>
            <a:ext cx="5753100" cy="661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Rectangle 4"/>
          <p:cNvSpPr>
            <a:spLocks noChangeArrowheads="1"/>
          </p:cNvSpPr>
          <p:nvPr/>
        </p:nvSpPr>
        <p:spPr bwMode="auto">
          <a:xfrm>
            <a:off x="107950" y="2636838"/>
            <a:ext cx="3175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rtl="0"/>
            <a:r>
              <a:rPr lang="en-GB" sz="2400"/>
              <a:t>Large inactive pituitary adenoma with extensive suprasellar extension</a:t>
            </a:r>
          </a:p>
        </p:txBody>
      </p:sp>
    </p:spTree>
    <p:extLst>
      <p:ext uri="{BB962C8B-B14F-4D97-AF65-F5344CB8AC3E}">
        <p14:creationId xmlns:p14="http://schemas.microsoft.com/office/powerpoint/2010/main" val="291902637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a:extLst>
              <a:ext uri="{FF2B5EF4-FFF2-40B4-BE49-F238E27FC236}">
                <a16:creationId xmlns:a16="http://schemas.microsoft.com/office/drawing/2014/main" id="{3D7D83E5-2304-4110-BF07-5D035D18FD97}"/>
              </a:ext>
            </a:extLst>
          </p:cNvPr>
          <p:cNvSpPr>
            <a:spLocks noGrp="1" noChangeArrowheads="1"/>
          </p:cNvSpPr>
          <p:nvPr>
            <p:ph type="title"/>
          </p:nvPr>
        </p:nvSpPr>
        <p:spPr>
          <a:xfrm>
            <a:off x="1476375" y="125413"/>
            <a:ext cx="7024688" cy="1143000"/>
          </a:xfrm>
        </p:spPr>
        <p:txBody>
          <a:bodyPr/>
          <a:lstStyle/>
          <a:p>
            <a:pPr algn="ctr" rtl="0"/>
            <a:r>
              <a:rPr lang="en-US" altLang="en-US" sz="4400" b="1">
                <a:solidFill>
                  <a:schemeClr val="bg1"/>
                </a:solidFill>
                <a:latin typeface="Andalus" panose="02020603050405020304" pitchFamily="18" charset="-78"/>
                <a:cs typeface="Andalus" panose="02020603050405020304" pitchFamily="18" charset="-78"/>
              </a:rPr>
              <a:t>familial syndromes associated with CNS tumours</a:t>
            </a:r>
          </a:p>
        </p:txBody>
      </p:sp>
      <p:sp>
        <p:nvSpPr>
          <p:cNvPr id="8195" name="Rectangle 6">
            <a:extLst>
              <a:ext uri="{FF2B5EF4-FFF2-40B4-BE49-F238E27FC236}">
                <a16:creationId xmlns:a16="http://schemas.microsoft.com/office/drawing/2014/main" id="{C84EFB78-EDEA-47BE-A88B-22B28F4E82C9}"/>
              </a:ext>
            </a:extLst>
          </p:cNvPr>
          <p:cNvSpPr>
            <a:spLocks noGrp="1" noChangeArrowheads="1"/>
          </p:cNvSpPr>
          <p:nvPr>
            <p:ph sz="quarter" idx="4294967295"/>
          </p:nvPr>
        </p:nvSpPr>
        <p:spPr>
          <a:xfrm>
            <a:off x="457200" y="1428750"/>
            <a:ext cx="8329613" cy="4929188"/>
          </a:xfrm>
        </p:spPr>
        <p:txBody>
          <a:bodyPr/>
          <a:lstStyle/>
          <a:p>
            <a:pPr marL="533400" indent="-533400" algn="l" rtl="0">
              <a:lnSpc>
                <a:spcPct val="90000"/>
              </a:lnSpc>
              <a:buFontTx/>
              <a:buAutoNum type="arabicPeriod"/>
            </a:pPr>
            <a:r>
              <a:rPr lang="en-US" altLang="en-US" b="1">
                <a:solidFill>
                  <a:srgbClr val="00B050"/>
                </a:solidFill>
                <a:cs typeface="Arial" panose="020B0604020202020204" pitchFamily="34" charset="0"/>
              </a:rPr>
              <a:t>.von Hippel-Lindau (hemangioblastoma)</a:t>
            </a:r>
          </a:p>
          <a:p>
            <a:pPr marL="533400" indent="-533400" algn="l" rtl="0">
              <a:lnSpc>
                <a:spcPct val="90000"/>
              </a:lnSpc>
              <a:buFontTx/>
              <a:buAutoNum type="arabicPeriod"/>
            </a:pPr>
            <a:r>
              <a:rPr lang="en-US" altLang="en-US" b="1">
                <a:solidFill>
                  <a:srgbClr val="00B050"/>
                </a:solidFill>
                <a:cs typeface="Arial" panose="020B0604020202020204" pitchFamily="34" charset="0"/>
              </a:rPr>
              <a:t>. tuberous sclerosis (astrocytoma)</a:t>
            </a:r>
          </a:p>
          <a:p>
            <a:pPr marL="533400" indent="-533400" algn="l" rtl="0">
              <a:lnSpc>
                <a:spcPct val="90000"/>
              </a:lnSpc>
              <a:buFontTx/>
              <a:buAutoNum type="arabicPeriod"/>
            </a:pPr>
            <a:r>
              <a:rPr lang="en-US" altLang="en-US" b="1">
                <a:solidFill>
                  <a:srgbClr val="00B050"/>
                </a:solidFill>
                <a:cs typeface="Arial" panose="020B0604020202020204" pitchFamily="34" charset="0"/>
              </a:rPr>
              <a:t>neurofibromatosis type 1 (astrocytoma ) </a:t>
            </a:r>
          </a:p>
          <a:p>
            <a:pPr marL="533400" indent="-533400" algn="l" rtl="0">
              <a:lnSpc>
                <a:spcPct val="90000"/>
              </a:lnSpc>
              <a:buFontTx/>
              <a:buAutoNum type="arabicPeriod"/>
            </a:pPr>
            <a:r>
              <a:rPr lang="en-US" altLang="en-US" b="1">
                <a:solidFill>
                  <a:srgbClr val="00B050"/>
                </a:solidFill>
                <a:cs typeface="Arial" panose="020B0604020202020204" pitchFamily="34" charset="0"/>
              </a:rPr>
              <a:t>NFtype 2,with shwannoma e.g acoustic neuroma)</a:t>
            </a:r>
          </a:p>
          <a:p>
            <a:pPr marL="533400" indent="-533400" algn="l" rtl="0">
              <a:lnSpc>
                <a:spcPct val="90000"/>
              </a:lnSpc>
              <a:buFontTx/>
              <a:buAutoNum type="arabicPeriod"/>
            </a:pPr>
            <a:r>
              <a:rPr lang="en-US" altLang="en-US">
                <a:cs typeface="Arial" panose="020B0604020202020204" pitchFamily="34" charset="0"/>
              </a:rPr>
              <a:t>.Li-Fraumeni (astrocytoma)</a:t>
            </a:r>
          </a:p>
          <a:p>
            <a:pPr marL="533400" indent="-533400" algn="l" rtl="0">
              <a:lnSpc>
                <a:spcPct val="90000"/>
              </a:lnSpc>
              <a:buFontTx/>
              <a:buAutoNum type="arabicPeriod"/>
            </a:pPr>
            <a:r>
              <a:rPr lang="en-US" altLang="en-US">
                <a:cs typeface="Arial" panose="020B0604020202020204" pitchFamily="34" charset="0"/>
              </a:rPr>
              <a:t>.Turcot syndrome (glioblastoma multiforme)</a:t>
            </a:r>
          </a:p>
          <a:p>
            <a:pPr marL="533400" indent="-533400" algn="l" rtl="0">
              <a:lnSpc>
                <a:spcPct val="90000"/>
              </a:lnSpc>
              <a:buFontTx/>
              <a:buAutoNum type="arabicPeriod"/>
            </a:pPr>
            <a:r>
              <a:rPr lang="en-US" altLang="en-US">
                <a:cs typeface="Arial" panose="020B0604020202020204" pitchFamily="34" charset="0"/>
              </a:rPr>
              <a:t>.multiple endocrine neoplasia type 1 (MEN-1) (pituitary adenoma)</a:t>
            </a:r>
          </a:p>
        </p:txBody>
      </p:sp>
      <p:sp>
        <p:nvSpPr>
          <p:cNvPr id="8196" name="AutoShape 2" descr="https://encrypted-tbn3.gstatic.com/images?q=tbn:ANd9GcRdQMorHx_EiPaze_nEZ3_cpfpTVlR37xQ6xIpZZLnpL0QyhgJVaQ">
            <a:extLst>
              <a:ext uri="{FF2B5EF4-FFF2-40B4-BE49-F238E27FC236}">
                <a16:creationId xmlns:a16="http://schemas.microsoft.com/office/drawing/2014/main" id="{FA68D158-2C45-40BF-9F19-9919DAC4C9E8}"/>
              </a:ext>
            </a:extLst>
          </p:cNvPr>
          <p:cNvSpPr>
            <a:spLocks noChangeAspect="1" noChangeArrowheads="1"/>
          </p:cNvSpPr>
          <p:nvPr/>
        </p:nvSpPr>
        <p:spPr bwMode="auto">
          <a:xfrm>
            <a:off x="899001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197" name="AutoShape 4" descr="https://encrypted-tbn3.gstatic.com/images?q=tbn:ANd9GcRdQMorHx_EiPaze_nEZ3_cpfpTVlR37xQ6xIpZZLnpL0QyhgJVaQ">
            <a:extLst>
              <a:ext uri="{FF2B5EF4-FFF2-40B4-BE49-F238E27FC236}">
                <a16:creationId xmlns:a16="http://schemas.microsoft.com/office/drawing/2014/main" id="{C58512AF-56A7-45EC-B9D8-C5FC62554B9E}"/>
              </a:ext>
            </a:extLst>
          </p:cNvPr>
          <p:cNvSpPr>
            <a:spLocks noChangeAspect="1" noChangeArrowheads="1"/>
          </p:cNvSpPr>
          <p:nvPr/>
        </p:nvSpPr>
        <p:spPr bwMode="auto">
          <a:xfrm>
            <a:off x="914241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198" name="AutoShape 6" descr="https://encrypted-tbn3.gstatic.com/images?q=tbn:ANd9GcRdQMorHx_EiPaze_nEZ3_cpfpTVlR37xQ6xIpZZLnpL0QyhgJVaQ">
            <a:extLst>
              <a:ext uri="{FF2B5EF4-FFF2-40B4-BE49-F238E27FC236}">
                <a16:creationId xmlns:a16="http://schemas.microsoft.com/office/drawing/2014/main" id="{B76DEEA3-8666-42EF-ACBA-6ECC827B5661}"/>
              </a:ext>
            </a:extLst>
          </p:cNvPr>
          <p:cNvSpPr>
            <a:spLocks noChangeAspect="1" noChangeArrowheads="1"/>
          </p:cNvSpPr>
          <p:nvPr/>
        </p:nvSpPr>
        <p:spPr bwMode="auto">
          <a:xfrm>
            <a:off x="9294813"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199" name="AutoShape 8" descr="https://encrypted-tbn3.gstatic.com/images?q=tbn:ANd9GcRdQMorHx_EiPaze_nEZ3_cpfpTVlR37xQ6xIpZZLnpL0QyhgJVaQ">
            <a:extLst>
              <a:ext uri="{FF2B5EF4-FFF2-40B4-BE49-F238E27FC236}">
                <a16:creationId xmlns:a16="http://schemas.microsoft.com/office/drawing/2014/main" id="{437112B0-A9C2-4EE2-B1BE-4A3360CFE9DD}"/>
              </a:ext>
            </a:extLst>
          </p:cNvPr>
          <p:cNvSpPr>
            <a:spLocks noChangeAspect="1" noChangeArrowheads="1"/>
          </p:cNvSpPr>
          <p:nvPr/>
        </p:nvSpPr>
        <p:spPr bwMode="auto">
          <a:xfrm>
            <a:off x="9447213"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bg1">
                    <a:lumMod val="20000"/>
                    <a:lumOff val="80000"/>
                  </a:schemeClr>
                </a:solidFill>
                <a:latin typeface="Andalus" pitchFamily="18" charset="-78"/>
                <a:cs typeface="Andalus" pitchFamily="18" charset="-78"/>
              </a:rPr>
              <a:t>Treatment of Pituitary tumors</a:t>
            </a:r>
          </a:p>
        </p:txBody>
      </p:sp>
      <p:sp>
        <p:nvSpPr>
          <p:cNvPr id="72707" name="Content Placeholder 2"/>
          <p:cNvSpPr>
            <a:spLocks noGrp="1"/>
          </p:cNvSpPr>
          <p:nvPr>
            <p:ph sz="quarter" idx="4294967295"/>
          </p:nvPr>
        </p:nvSpPr>
        <p:spPr>
          <a:xfrm>
            <a:off x="114300" y="1465263"/>
            <a:ext cx="8863013" cy="5059362"/>
          </a:xfrm>
        </p:spPr>
        <p:txBody>
          <a:bodyPr/>
          <a:lstStyle/>
          <a:p>
            <a:pPr algn="l" rtl="0">
              <a:buFontTx/>
              <a:buNone/>
            </a:pPr>
            <a:r>
              <a:rPr lang="en-US" sz="2400" b="1" u="sng">
                <a:solidFill>
                  <a:srgbClr val="7030A0"/>
                </a:solidFill>
              </a:rPr>
              <a:t>• medical </a:t>
            </a:r>
          </a:p>
          <a:p>
            <a:pPr algn="l" rtl="0">
              <a:buFontTx/>
              <a:buNone/>
            </a:pPr>
            <a:r>
              <a:rPr lang="en-US" sz="2400">
                <a:solidFill>
                  <a:srgbClr val="FF0000"/>
                </a:solidFill>
              </a:rPr>
              <a:t>• </a:t>
            </a:r>
            <a:r>
              <a:rPr lang="en-US" sz="2400" b="1">
                <a:solidFill>
                  <a:srgbClr val="00B050"/>
                </a:solidFill>
              </a:rPr>
              <a:t>for</a:t>
            </a:r>
            <a:r>
              <a:rPr lang="en-US" sz="2400" b="1">
                <a:solidFill>
                  <a:srgbClr val="FF0000"/>
                </a:solidFill>
              </a:rPr>
              <a:t> </a:t>
            </a:r>
            <a:r>
              <a:rPr lang="en-US" sz="2400" b="1">
                <a:solidFill>
                  <a:srgbClr val="00B050"/>
                </a:solidFill>
              </a:rPr>
              <a:t>apoplexy</a:t>
            </a:r>
            <a:r>
              <a:rPr lang="en-US" sz="2400" b="1">
                <a:solidFill>
                  <a:srgbClr val="FF0000"/>
                </a:solidFill>
              </a:rPr>
              <a:t>: </a:t>
            </a:r>
            <a:r>
              <a:rPr lang="en-US" sz="2400">
                <a:solidFill>
                  <a:srgbClr val="FF0000"/>
                </a:solidFill>
              </a:rPr>
              <a:t>rapid corticosteroid administration ± surgical decompression </a:t>
            </a:r>
          </a:p>
          <a:p>
            <a:pPr algn="l" rtl="0">
              <a:buFontTx/>
              <a:buNone/>
            </a:pPr>
            <a:r>
              <a:rPr lang="en-US" sz="2400" b="1"/>
              <a:t>• </a:t>
            </a:r>
            <a:r>
              <a:rPr lang="en-US" sz="2400" b="1">
                <a:solidFill>
                  <a:srgbClr val="00B050"/>
                </a:solidFill>
              </a:rPr>
              <a:t>for</a:t>
            </a:r>
            <a:r>
              <a:rPr lang="en-US" sz="2400" b="1"/>
              <a:t> </a:t>
            </a:r>
            <a:r>
              <a:rPr lang="en-US" sz="2400" b="1">
                <a:solidFill>
                  <a:srgbClr val="00B050"/>
                </a:solidFill>
              </a:rPr>
              <a:t>prolactinoma</a:t>
            </a:r>
            <a:r>
              <a:rPr lang="en-US" sz="2400" b="1"/>
              <a:t>: </a:t>
            </a:r>
            <a:r>
              <a:rPr lang="en-US" sz="2400">
                <a:solidFill>
                  <a:srgbClr val="FF0000"/>
                </a:solidFill>
              </a:rPr>
              <a:t>dopamine agonists (e.g. bromocriptine</a:t>
            </a:r>
            <a:r>
              <a:rPr lang="en-US" sz="2400"/>
              <a:t>) </a:t>
            </a:r>
          </a:p>
          <a:p>
            <a:pPr algn="l" rtl="0">
              <a:buFontTx/>
              <a:buNone/>
            </a:pPr>
            <a:r>
              <a:rPr lang="en-US" sz="2400"/>
              <a:t>• </a:t>
            </a:r>
            <a:r>
              <a:rPr lang="en-US" sz="2400" b="1">
                <a:solidFill>
                  <a:srgbClr val="00B050"/>
                </a:solidFill>
              </a:rPr>
              <a:t>for acromegaly</a:t>
            </a:r>
            <a:r>
              <a:rPr lang="en-US" sz="2400" b="1"/>
              <a:t>: </a:t>
            </a:r>
            <a:r>
              <a:rPr lang="en-US" sz="2400">
                <a:solidFill>
                  <a:srgbClr val="FF0000"/>
                </a:solidFill>
              </a:rPr>
              <a:t>somatortatin analogue (octreotide) ± bromocriptine </a:t>
            </a:r>
          </a:p>
          <a:p>
            <a:pPr algn="l" rtl="0">
              <a:buFontTx/>
              <a:buNone/>
            </a:pPr>
            <a:r>
              <a:rPr lang="en-US" sz="2400"/>
              <a:t>• </a:t>
            </a:r>
            <a:r>
              <a:rPr lang="en-US" sz="2400" b="1">
                <a:solidFill>
                  <a:srgbClr val="00B050"/>
                </a:solidFill>
              </a:rPr>
              <a:t>endocrine replacement therapy </a:t>
            </a:r>
          </a:p>
          <a:p>
            <a:pPr lvl="1" algn="l" rtl="0">
              <a:buFont typeface="Wingdings" pitchFamily="2" charset="2"/>
              <a:buChar char="q"/>
            </a:pPr>
            <a:r>
              <a:rPr lang="en-GB" sz="2400"/>
              <a:t>Medical treatment is </a:t>
            </a:r>
            <a:r>
              <a:rPr lang="en-GB" sz="2400" b="1"/>
              <a:t>insufficient for the other hormonally active adenomas</a:t>
            </a:r>
            <a:r>
              <a:rPr lang="en-GB" sz="2400"/>
              <a:t>, and there is </a:t>
            </a:r>
            <a:r>
              <a:rPr lang="en-GB" b="1" u="sng"/>
              <a:t>no medical treatment for inactive adenomas or craniopharyngiomas</a:t>
            </a:r>
            <a:r>
              <a:rPr lang="en-GB" sz="2400"/>
              <a:t>.</a:t>
            </a:r>
            <a:endParaRPr lang="en-US" sz="2400" b="1"/>
          </a:p>
          <a:p>
            <a:pPr algn="l" rtl="0">
              <a:buFontTx/>
              <a:buNone/>
            </a:pPr>
            <a:r>
              <a:rPr lang="en-US" sz="2400" b="1" u="sng">
                <a:solidFill>
                  <a:srgbClr val="7030A0"/>
                </a:solidFill>
              </a:rPr>
              <a:t>• surgical </a:t>
            </a:r>
          </a:p>
          <a:p>
            <a:pPr algn="l" rtl="0">
              <a:buFontTx/>
              <a:buNone/>
            </a:pPr>
            <a:r>
              <a:rPr lang="en-US" sz="2400">
                <a:solidFill>
                  <a:srgbClr val="FF0000"/>
                </a:solidFill>
              </a:rPr>
              <a:t>• trans-sphenoidal, trans-ethmoidal, trans-cranial. approaches</a:t>
            </a:r>
          </a:p>
        </p:txBody>
      </p:sp>
      <p:sp>
        <p:nvSpPr>
          <p:cNvPr id="3" name="Rectangle 2"/>
          <p:cNvSpPr/>
          <p:nvPr/>
        </p:nvSpPr>
        <p:spPr>
          <a:xfrm>
            <a:off x="0" y="304800"/>
            <a:ext cx="3103991" cy="923330"/>
          </a:xfrm>
          <a:prstGeom prst="rect">
            <a:avLst/>
          </a:prstGeom>
          <a:noFill/>
        </p:spPr>
        <p:txBody>
          <a:bodyPr wrap="none" lIns="91440" tIns="45720" rIns="91440" bIns="45720">
            <a:spAutoFit/>
          </a:bodyPr>
          <a:lstStyle/>
          <a:p>
            <a:pPr algn="ctr"/>
            <a:r>
              <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treatment</a:t>
            </a:r>
          </a:p>
        </p:txBody>
      </p:sp>
    </p:spTree>
    <p:extLst>
      <p:ext uri="{BB962C8B-B14F-4D97-AF65-F5344CB8AC3E}">
        <p14:creationId xmlns:p14="http://schemas.microsoft.com/office/powerpoint/2010/main" val="3252033092"/>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8229600" cy="1143000"/>
          </a:xfrm>
        </p:spPr>
        <p:txBody>
          <a:bodyPr>
            <a:noAutofit/>
          </a:bodyPr>
          <a:lstStyle/>
          <a:p>
            <a:r>
              <a:rPr lang="en-US" sz="3600" dirty="0"/>
              <a:t>Schwannoma</a:t>
            </a:r>
            <a:r>
              <a:rPr lang="en-US" sz="2400" dirty="0"/>
              <a:t> </a:t>
            </a:r>
            <a:br>
              <a:rPr lang="en-US" sz="2400" dirty="0"/>
            </a:br>
            <a:r>
              <a:rPr lang="en-US" sz="2400" dirty="0"/>
              <a:t> type of nerve tumor of the nerve sheath. It's the most common type of benign peripheral nerve tumor in adults. It can occur anywhere in your body, at any age.</a:t>
            </a:r>
          </a:p>
        </p:txBody>
      </p:sp>
      <p:sp>
        <p:nvSpPr>
          <p:cNvPr id="3" name="Content Placeholder 2"/>
          <p:cNvSpPr>
            <a:spLocks noGrp="1"/>
          </p:cNvSpPr>
          <p:nvPr>
            <p:ph idx="1"/>
          </p:nvPr>
        </p:nvSpPr>
        <p:spPr>
          <a:xfrm>
            <a:off x="214282" y="2332037"/>
            <a:ext cx="8229600" cy="4525963"/>
          </a:xfrm>
        </p:spPr>
        <p:txBody>
          <a:bodyPr>
            <a:normAutofit/>
          </a:bodyPr>
          <a:lstStyle/>
          <a:p>
            <a:r>
              <a:rPr lang="en-US" sz="2800" dirty="0"/>
              <a:t>Benign tumor of Schwann cells . </a:t>
            </a:r>
            <a:br>
              <a:rPr lang="en-US" sz="2800" dirty="0"/>
            </a:br>
            <a:r>
              <a:rPr lang="en-US" sz="2800" dirty="0"/>
              <a:t>Involves cranial or spinal nerves , within the cranium most frequently involves cranial nerve VIII at the </a:t>
            </a:r>
            <a:r>
              <a:rPr lang="en-US" sz="2800" dirty="0" err="1"/>
              <a:t>cerebellopontine</a:t>
            </a:r>
            <a:r>
              <a:rPr lang="en-US" sz="2800" dirty="0"/>
              <a:t> angle in internal acoustic </a:t>
            </a:r>
            <a:r>
              <a:rPr lang="en-US" sz="2800" dirty="0" err="1"/>
              <a:t>meatus</a:t>
            </a:r>
            <a:r>
              <a:rPr lang="en-US" sz="2800" dirty="0"/>
              <a:t> (vestibular </a:t>
            </a:r>
            <a:r>
              <a:rPr lang="en-US" sz="2800" dirty="0" err="1"/>
              <a:t>schwannoma</a:t>
            </a:r>
            <a:r>
              <a:rPr lang="en-US" sz="2800" dirty="0"/>
              <a:t>)</a:t>
            </a:r>
            <a:br>
              <a:rPr lang="en-US" sz="2800" dirty="0"/>
            </a:br>
            <a:r>
              <a:rPr lang="en-US" sz="2800" dirty="0"/>
              <a:t> present as loss of hearing and tinnitus .</a:t>
            </a:r>
            <a:endParaRPr lang="ar-JO" sz="2800" dirty="0"/>
          </a:p>
        </p:txBody>
      </p:sp>
    </p:spTree>
    <p:extLst>
      <p:ext uri="{BB962C8B-B14F-4D97-AF65-F5344CB8AC3E}">
        <p14:creationId xmlns:p14="http://schemas.microsoft.com/office/powerpoint/2010/main" val="23626026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229600" cy="4525963"/>
          </a:xfrm>
        </p:spPr>
        <p:txBody>
          <a:bodyPr/>
          <a:lstStyle/>
          <a:p>
            <a:r>
              <a:rPr lang="en-US" dirty="0"/>
              <a:t>Diagnosis </a:t>
            </a:r>
            <a:br>
              <a:rPr lang="en-US" dirty="0"/>
            </a:br>
            <a:r>
              <a:rPr lang="en-US" dirty="0"/>
              <a:t>MRI </a:t>
            </a:r>
            <a:br>
              <a:rPr lang="en-US" dirty="0"/>
            </a:br>
            <a:r>
              <a:rPr lang="en-US" dirty="0"/>
              <a:t>CT</a:t>
            </a:r>
            <a:br>
              <a:rPr lang="en-US" dirty="0"/>
            </a:br>
            <a:r>
              <a:rPr lang="en-US" dirty="0"/>
              <a:t>Electromyogram</a:t>
            </a:r>
            <a:br>
              <a:rPr lang="en-US" dirty="0"/>
            </a:br>
            <a:r>
              <a:rPr lang="en-US" dirty="0"/>
              <a:t>tumor biopsy </a:t>
            </a:r>
            <a:br>
              <a:rPr lang="en-US" dirty="0"/>
            </a:br>
            <a:r>
              <a:rPr lang="en-US" dirty="0"/>
              <a:t>nerve biopsy </a:t>
            </a:r>
            <a:br>
              <a:rPr lang="en-US" dirty="0"/>
            </a:br>
            <a:r>
              <a:rPr lang="en-US" dirty="0"/>
              <a:t>treatment :</a:t>
            </a:r>
            <a:br>
              <a:rPr lang="en-US" dirty="0"/>
            </a:br>
            <a:r>
              <a:rPr lang="en-US" dirty="0"/>
              <a:t>surgery </a:t>
            </a:r>
            <a:br>
              <a:rPr lang="en-US" dirty="0"/>
            </a:br>
            <a:r>
              <a:rPr lang="en-US" dirty="0"/>
              <a:t>radiation </a:t>
            </a:r>
          </a:p>
        </p:txBody>
      </p:sp>
      <p:sp>
        <p:nvSpPr>
          <p:cNvPr id="32770" name="AutoShape 2" descr="MRI of vestibular schwannoma. | Download Scientific Diagram"/>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JO"/>
          </a:p>
        </p:txBody>
      </p:sp>
      <p:pic>
        <p:nvPicPr>
          <p:cNvPr id="5" name="Picture 4" descr="MRI-of-vestibular-schwannoma.png"/>
          <p:cNvPicPr>
            <a:picLocks noChangeAspect="1"/>
          </p:cNvPicPr>
          <p:nvPr/>
        </p:nvPicPr>
        <p:blipFill>
          <a:blip r:embed="rId2"/>
          <a:stretch>
            <a:fillRect/>
          </a:stretch>
        </p:blipFill>
        <p:spPr>
          <a:xfrm>
            <a:off x="3786182" y="285728"/>
            <a:ext cx="4648200" cy="4791075"/>
          </a:xfrm>
          <a:prstGeom prst="rect">
            <a:avLst/>
          </a:prstGeom>
        </p:spPr>
      </p:pic>
      <p:sp>
        <p:nvSpPr>
          <p:cNvPr id="6" name="TextBox 5"/>
          <p:cNvSpPr txBox="1"/>
          <p:nvPr/>
        </p:nvSpPr>
        <p:spPr>
          <a:xfrm>
            <a:off x="2428860" y="5500702"/>
            <a:ext cx="6461321" cy="369332"/>
          </a:xfrm>
          <a:prstGeom prst="rect">
            <a:avLst/>
          </a:prstGeom>
          <a:noFill/>
        </p:spPr>
        <p:txBody>
          <a:bodyPr wrap="none" rtlCol="1">
            <a:spAutoFit/>
          </a:bodyPr>
          <a:lstStyle/>
          <a:p>
            <a:r>
              <a:rPr lang="en-US" dirty="0"/>
              <a:t>Classically at the </a:t>
            </a:r>
            <a:r>
              <a:rPr lang="en-US" dirty="0" err="1"/>
              <a:t>cerebellopontine</a:t>
            </a:r>
            <a:r>
              <a:rPr lang="en-US" dirty="0"/>
              <a:t> angle involving both VIII AND VII</a:t>
            </a:r>
            <a:endParaRPr lang="ar-JO" dirty="0"/>
          </a:p>
        </p:txBody>
      </p:sp>
    </p:spTree>
    <p:extLst>
      <p:ext uri="{BB962C8B-B14F-4D97-AF65-F5344CB8AC3E}">
        <p14:creationId xmlns:p14="http://schemas.microsoft.com/office/powerpoint/2010/main" val="29637178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4518027"/>
            <a:ext cx="7972452" cy="2339973"/>
          </a:xfrm>
        </p:spPr>
        <p:txBody>
          <a:bodyPr>
            <a:normAutofit lnSpcReduction="10000"/>
          </a:bodyPr>
          <a:lstStyle/>
          <a:p>
            <a:r>
              <a:rPr lang="en-US" dirty="0"/>
              <a:t>Schwann cell origin </a:t>
            </a:r>
            <a:br>
              <a:rPr lang="en-US" dirty="0"/>
            </a:br>
            <a:r>
              <a:rPr lang="en-US" dirty="0"/>
              <a:t>S-100 +</a:t>
            </a:r>
            <a:br>
              <a:rPr lang="en-US" dirty="0"/>
            </a:br>
            <a:r>
              <a:rPr lang="en-US" dirty="0"/>
              <a:t>biphasic dense hypercellular areas containing spindle cells alternating with hypocellular myxoid areas</a:t>
            </a:r>
            <a:endParaRPr lang="ar-JO" dirty="0"/>
          </a:p>
        </p:txBody>
      </p:sp>
      <p:sp>
        <p:nvSpPr>
          <p:cNvPr id="1026" name="AutoShape 2" descr="Schwannoma - Antoni A and B - very high mag.jpg"/>
          <p:cNvSpPr>
            <a:spLocks noChangeAspect="1" noChangeArrowheads="1"/>
          </p:cNvSpPr>
          <p:nvPr/>
        </p:nvSpPr>
        <p:spPr bwMode="auto">
          <a:xfrm>
            <a:off x="7789863" y="-2590800"/>
            <a:ext cx="8115300" cy="5410200"/>
          </a:xfrm>
          <a:prstGeom prst="rect">
            <a:avLst/>
          </a:prstGeom>
          <a:noFill/>
        </p:spPr>
        <p:txBody>
          <a:bodyPr vert="horz" wrap="square" lIns="91440" tIns="45720" rIns="91440" bIns="45720" numCol="1" anchor="t" anchorCtr="0" compatLnSpc="1">
            <a:prstTxWarp prst="textNoShape">
              <a:avLst/>
            </a:prstTxWarp>
          </a:bodyPr>
          <a:lstStyle/>
          <a:p>
            <a:endParaRPr lang="ar-JO"/>
          </a:p>
        </p:txBody>
      </p:sp>
      <p:pic>
        <p:nvPicPr>
          <p:cNvPr id="5" name="Picture 4" descr="1024px-Schwannoma_-_Antoni_A_and_B_-_very_high_mag.jpg"/>
          <p:cNvPicPr>
            <a:picLocks noChangeAspect="1"/>
          </p:cNvPicPr>
          <p:nvPr/>
        </p:nvPicPr>
        <p:blipFill>
          <a:blip r:embed="rId2"/>
          <a:stretch>
            <a:fillRect/>
          </a:stretch>
        </p:blipFill>
        <p:spPr>
          <a:xfrm>
            <a:off x="0" y="0"/>
            <a:ext cx="8929718" cy="4429131"/>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Hemangioblastoma</a:t>
            </a:r>
            <a:endParaRPr lang="en-US" dirty="0"/>
          </a:p>
        </p:txBody>
      </p:sp>
      <p:sp>
        <p:nvSpPr>
          <p:cNvPr id="6" name="Rectangle 5"/>
          <p:cNvSpPr/>
          <p:nvPr/>
        </p:nvSpPr>
        <p:spPr>
          <a:xfrm>
            <a:off x="142844" y="1428736"/>
            <a:ext cx="4572000" cy="4801314"/>
          </a:xfrm>
          <a:prstGeom prst="rect">
            <a:avLst/>
          </a:prstGeom>
        </p:spPr>
        <p:txBody>
          <a:bodyPr>
            <a:spAutoFit/>
          </a:bodyPr>
          <a:lstStyle/>
          <a:p>
            <a:r>
              <a:rPr lang="en-US" dirty="0"/>
              <a:t>A </a:t>
            </a:r>
            <a:r>
              <a:rPr lang="en-US" b="1" dirty="0" err="1"/>
              <a:t>hemangioblastoma</a:t>
            </a:r>
            <a:r>
              <a:rPr lang="en-US" dirty="0"/>
              <a:t> is a benign, highly vascular tumor that can occur in the brain, spinal cord, and retina </a:t>
            </a:r>
            <a:br>
              <a:rPr lang="en-US" dirty="0"/>
            </a:br>
            <a:r>
              <a:rPr lang="en-US" dirty="0"/>
              <a:t>This tumor accounts for about 2% of brain tumors. As it enlarges, it presses on the brain and can cause neurological symptoms, such as headaches, weakness, sensory loss, balance and coordination problems, and/or hydrocephalus. </a:t>
            </a:r>
            <a:br>
              <a:rPr lang="en-US" dirty="0"/>
            </a:br>
            <a:r>
              <a:rPr lang="en-US" dirty="0"/>
              <a:t>Most hemangioblastomas occur sporadically. However, some people develop hemangioblastomas as part of a genetic syndrome called </a:t>
            </a:r>
            <a:r>
              <a:rPr lang="en-US" dirty="0">
                <a:hlinkClick r:id="rId2"/>
              </a:rPr>
              <a:t>von </a:t>
            </a:r>
            <a:r>
              <a:rPr lang="en-US" dirty="0" err="1">
                <a:hlinkClick r:id="rId2"/>
              </a:rPr>
              <a:t>Hippel-Lindau</a:t>
            </a:r>
            <a:r>
              <a:rPr lang="en-US" dirty="0">
                <a:hlinkClick r:id="rId2"/>
              </a:rPr>
              <a:t> syndrome</a:t>
            </a:r>
            <a:r>
              <a:rPr lang="en-US" dirty="0"/>
              <a:t>.  (when found with retinal </a:t>
            </a:r>
            <a:r>
              <a:rPr lang="en-US" dirty="0" err="1"/>
              <a:t>angiomas</a:t>
            </a:r>
            <a:r>
              <a:rPr lang="en-US" dirty="0"/>
              <a:t>)</a:t>
            </a:r>
            <a:br>
              <a:rPr lang="en-US" dirty="0"/>
            </a:br>
            <a:r>
              <a:rPr lang="en-US" dirty="0"/>
              <a:t>These people usually develop multiple tumors within the brain and spinal cord over their lifetime .</a:t>
            </a:r>
            <a:endParaRPr lang="ar-JO" dirty="0"/>
          </a:p>
        </p:txBody>
      </p:sp>
      <p:pic>
        <p:nvPicPr>
          <p:cNvPr id="7" name="Picture 6" descr="Hemangioblastoma_cerebellum.jpg"/>
          <p:cNvPicPr>
            <a:picLocks noChangeAspect="1"/>
          </p:cNvPicPr>
          <p:nvPr/>
        </p:nvPicPr>
        <p:blipFill>
          <a:blip r:embed="rId3"/>
          <a:stretch>
            <a:fillRect/>
          </a:stretch>
        </p:blipFill>
        <p:spPr>
          <a:xfrm>
            <a:off x="5500694" y="1214422"/>
            <a:ext cx="3073400" cy="3924300"/>
          </a:xfrm>
          <a:prstGeom prst="rect">
            <a:avLst/>
          </a:prstGeom>
        </p:spPr>
      </p:pic>
      <p:sp>
        <p:nvSpPr>
          <p:cNvPr id="8" name="TextBox 7"/>
          <p:cNvSpPr txBox="1"/>
          <p:nvPr/>
        </p:nvSpPr>
        <p:spPr>
          <a:xfrm>
            <a:off x="6572264" y="5643578"/>
            <a:ext cx="2217210" cy="369332"/>
          </a:xfrm>
          <a:prstGeom prst="rect">
            <a:avLst/>
          </a:prstGeom>
          <a:noFill/>
        </p:spPr>
        <p:txBody>
          <a:bodyPr wrap="none" rtlCol="1">
            <a:spAutoFit/>
          </a:bodyPr>
          <a:lstStyle/>
          <a:p>
            <a:r>
              <a:rPr lang="en-US" dirty="0"/>
              <a:t>Most often </a:t>
            </a:r>
            <a:r>
              <a:rPr lang="en-US" dirty="0" err="1"/>
              <a:t>cerebellar</a:t>
            </a:r>
            <a:endParaRPr lang="ar-JO" dirty="0"/>
          </a:p>
        </p:txBody>
      </p:sp>
    </p:spTree>
    <p:extLst>
      <p:ext uri="{BB962C8B-B14F-4D97-AF65-F5344CB8AC3E}">
        <p14:creationId xmlns:p14="http://schemas.microsoft.com/office/powerpoint/2010/main" val="13107240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4303713"/>
            <a:ext cx="8229600" cy="2554287"/>
          </a:xfrm>
        </p:spPr>
        <p:txBody>
          <a:bodyPr/>
          <a:lstStyle/>
          <a:p>
            <a:r>
              <a:rPr lang="en-US" dirty="0"/>
              <a:t>Blood vessel origin .</a:t>
            </a:r>
          </a:p>
          <a:p>
            <a:r>
              <a:rPr lang="en-US" dirty="0"/>
              <a:t>Closely arranged , thin walled capillaries with minimal intervening parenchyma . </a:t>
            </a:r>
            <a:endParaRPr lang="ar-JO" dirty="0"/>
          </a:p>
        </p:txBody>
      </p:sp>
      <p:pic>
        <p:nvPicPr>
          <p:cNvPr id="4" name="Picture 3" descr="300px-Hemangioblastoma_Histology_HE.jpg"/>
          <p:cNvPicPr>
            <a:picLocks noChangeAspect="1"/>
          </p:cNvPicPr>
          <p:nvPr/>
        </p:nvPicPr>
        <p:blipFill>
          <a:blip r:embed="rId2"/>
          <a:stretch>
            <a:fillRect/>
          </a:stretch>
        </p:blipFill>
        <p:spPr>
          <a:xfrm>
            <a:off x="1142976" y="500042"/>
            <a:ext cx="6929486" cy="3608662"/>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29000"/>
            <a:ext cx="7086600" cy="838200"/>
          </a:xfrm>
        </p:spPr>
        <p:txBody>
          <a:bodyPr>
            <a:normAutofit fontScale="90000"/>
          </a:bodyPr>
          <a:lstStyle/>
          <a:p>
            <a:r>
              <a:rPr lang="en-US" dirty="0"/>
              <a:t>Remember :usually </a:t>
            </a:r>
            <a:r>
              <a:rPr lang="en-US" dirty="0" err="1"/>
              <a:t>Infratentorial</a:t>
            </a:r>
            <a:r>
              <a:rPr lang="en-US" dirty="0"/>
              <a:t>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29400" y="1752600"/>
            <a:ext cx="2304766" cy="4525963"/>
          </a:xfrm>
        </p:spPr>
      </p:pic>
      <p:sp>
        <p:nvSpPr>
          <p:cNvPr id="5" name="Rectangle 4"/>
          <p:cNvSpPr/>
          <p:nvPr/>
        </p:nvSpPr>
        <p:spPr>
          <a:xfrm>
            <a:off x="17060" y="762000"/>
            <a:ext cx="9175909" cy="923330"/>
          </a:xfrm>
          <a:prstGeom prst="rect">
            <a:avLst/>
          </a:prstGeom>
          <a:noFill/>
        </p:spPr>
        <p:txBody>
          <a:bodyPr wrap="none" lIns="91440" tIns="45720" rIns="91440" bIns="45720">
            <a:spAutoFit/>
          </a:bodyPr>
          <a:lstStyle/>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Child primary brain tumor</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7184088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274638"/>
            <a:ext cx="7758138" cy="868346"/>
          </a:xfrm>
        </p:spPr>
        <p:txBody>
          <a:bodyPr/>
          <a:lstStyle/>
          <a:p>
            <a:r>
              <a:rPr lang="en-US" dirty="0"/>
              <a:t>Pilocytic astrocytoma</a:t>
            </a:r>
          </a:p>
        </p:txBody>
      </p:sp>
      <p:sp>
        <p:nvSpPr>
          <p:cNvPr id="6" name="TextBox 5"/>
          <p:cNvSpPr txBox="1"/>
          <p:nvPr/>
        </p:nvSpPr>
        <p:spPr>
          <a:xfrm>
            <a:off x="5572132" y="5857892"/>
            <a:ext cx="3429000" cy="830997"/>
          </a:xfrm>
          <a:prstGeom prst="rect">
            <a:avLst/>
          </a:prstGeom>
          <a:noFill/>
        </p:spPr>
        <p:txBody>
          <a:bodyPr wrap="square" rtlCol="0">
            <a:spAutoFit/>
          </a:bodyPr>
          <a:lstStyle/>
          <a:p>
            <a:r>
              <a:rPr lang="en-US" sz="2400" dirty="0"/>
              <a:t>Most common 1° brain tumor in childhood. </a:t>
            </a:r>
          </a:p>
        </p:txBody>
      </p:sp>
      <p:sp>
        <p:nvSpPr>
          <p:cNvPr id="7" name="Rectangle 6"/>
          <p:cNvSpPr/>
          <p:nvPr/>
        </p:nvSpPr>
        <p:spPr>
          <a:xfrm>
            <a:off x="0" y="1714488"/>
            <a:ext cx="4572000" cy="5632311"/>
          </a:xfrm>
          <a:prstGeom prst="rect">
            <a:avLst/>
          </a:prstGeom>
        </p:spPr>
        <p:txBody>
          <a:bodyPr>
            <a:spAutoFit/>
          </a:bodyPr>
          <a:lstStyle/>
          <a:p>
            <a:r>
              <a:rPr lang="en-US" dirty="0"/>
              <a:t>also known as </a:t>
            </a:r>
            <a:r>
              <a:rPr lang="en-US" b="1" dirty="0"/>
              <a:t>juvenile pilocytic astrocytomas</a:t>
            </a:r>
            <a:r>
              <a:rPr lang="en-US" dirty="0"/>
              <a:t>, are low-grade, relatively well-defined </a:t>
            </a:r>
            <a:r>
              <a:rPr lang="en-US" dirty="0">
                <a:hlinkClick r:id="rId2"/>
              </a:rPr>
              <a:t>astrocytomas</a:t>
            </a:r>
            <a:r>
              <a:rPr lang="en-US" dirty="0"/>
              <a:t> that tend to occur in young patients. They are considered WHO grade I tumors in the current (2016) </a:t>
            </a:r>
            <a:r>
              <a:rPr lang="en-US" dirty="0">
                <a:hlinkClick r:id="rId3"/>
              </a:rPr>
              <a:t>WHO classification of CNS tumors</a:t>
            </a:r>
            <a:r>
              <a:rPr lang="en-US" dirty="0"/>
              <a:t> and correspondingly have a relatively good prognosis.</a:t>
            </a:r>
          </a:p>
          <a:p>
            <a:r>
              <a:rPr lang="en-US" dirty="0"/>
              <a:t>These tumors have a range of imaging appearances, with the majority presenting as a large cystic lesion with a brightly enhancing mural nodule. Calcification can be present in around one-fifth of cases.</a:t>
            </a:r>
          </a:p>
          <a:p>
            <a:r>
              <a:rPr lang="en-US" dirty="0"/>
              <a:t>The majority of pilocytic astrocytomas arise from the cerebellum . </a:t>
            </a:r>
            <a:br>
              <a:rPr lang="en-US" dirty="0"/>
            </a:br>
            <a:br>
              <a:rPr lang="en-US" dirty="0"/>
            </a:br>
            <a:r>
              <a:rPr lang="en-US" dirty="0"/>
              <a:t>May be </a:t>
            </a:r>
            <a:r>
              <a:rPr lang="en-US" dirty="0" err="1"/>
              <a:t>supratentorial</a:t>
            </a:r>
            <a:r>
              <a:rPr lang="en-US" dirty="0"/>
              <a:t> .</a:t>
            </a:r>
            <a:br>
              <a:rPr lang="en-US" dirty="0"/>
            </a:br>
            <a:br>
              <a:rPr lang="en-US" dirty="0"/>
            </a:br>
            <a:br>
              <a:rPr lang="en-US" dirty="0"/>
            </a:br>
            <a:endParaRPr lang="en-US" dirty="0"/>
          </a:p>
        </p:txBody>
      </p:sp>
      <p:pic>
        <p:nvPicPr>
          <p:cNvPr id="9" name="Picture 8" descr="Pilocytic.jpg"/>
          <p:cNvPicPr>
            <a:picLocks noChangeAspect="1"/>
          </p:cNvPicPr>
          <p:nvPr/>
        </p:nvPicPr>
        <p:blipFill>
          <a:blip r:embed="rId4"/>
          <a:stretch>
            <a:fillRect/>
          </a:stretch>
        </p:blipFill>
        <p:spPr>
          <a:xfrm>
            <a:off x="5857884" y="1428736"/>
            <a:ext cx="5534009" cy="3823926"/>
          </a:xfrm>
          <a:prstGeom prst="rect">
            <a:avLst/>
          </a:prstGeom>
        </p:spPr>
      </p:pic>
    </p:spTree>
    <p:extLst>
      <p:ext uri="{BB962C8B-B14F-4D97-AF65-F5344CB8AC3E}">
        <p14:creationId xmlns:p14="http://schemas.microsoft.com/office/powerpoint/2010/main" val="24242789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38938" y="3286124"/>
            <a:ext cx="4505062" cy="3000372"/>
          </a:xfrm>
        </p:spPr>
      </p:pic>
      <p:sp>
        <p:nvSpPr>
          <p:cNvPr id="5" name="TextBox 4"/>
          <p:cNvSpPr txBox="1"/>
          <p:nvPr/>
        </p:nvSpPr>
        <p:spPr>
          <a:xfrm>
            <a:off x="214282" y="142852"/>
            <a:ext cx="2667000" cy="2246769"/>
          </a:xfrm>
          <a:prstGeom prst="rect">
            <a:avLst/>
          </a:prstGeom>
          <a:noFill/>
        </p:spPr>
        <p:txBody>
          <a:bodyPr wrap="square" rtlCol="0">
            <a:spAutoFit/>
          </a:bodyPr>
          <a:lstStyle/>
          <a:p>
            <a:r>
              <a:rPr lang="en-US" sz="2800" dirty="0"/>
              <a:t>. Cystic + solid (gross) </a:t>
            </a:r>
            <a:br>
              <a:rPr lang="en-US" sz="2800" dirty="0"/>
            </a:br>
            <a:br>
              <a:rPr lang="en-US" sz="2800" dirty="0"/>
            </a:br>
            <a:r>
              <a:rPr lang="en-US" sz="2800" dirty="0" err="1"/>
              <a:t>glial</a:t>
            </a:r>
            <a:r>
              <a:rPr lang="en-US" sz="2800" dirty="0"/>
              <a:t> cell origin </a:t>
            </a:r>
            <a:br>
              <a:rPr lang="en-US" sz="2800" dirty="0"/>
            </a:br>
            <a:r>
              <a:rPr lang="en-US" sz="2800" dirty="0"/>
              <a:t>GFAP+</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9992" y="1"/>
            <a:ext cx="4384007" cy="2428868"/>
          </a:xfrm>
          <a:prstGeom prst="rect">
            <a:avLst/>
          </a:prstGeom>
        </p:spPr>
      </p:pic>
      <p:sp>
        <p:nvSpPr>
          <p:cNvPr id="7" name="Rectangle 6"/>
          <p:cNvSpPr/>
          <p:nvPr/>
        </p:nvSpPr>
        <p:spPr>
          <a:xfrm>
            <a:off x="0" y="2571744"/>
            <a:ext cx="4572000" cy="3416320"/>
          </a:xfrm>
          <a:prstGeom prst="rect">
            <a:avLst/>
          </a:prstGeom>
        </p:spPr>
        <p:txBody>
          <a:bodyPr>
            <a:spAutoFit/>
          </a:bodyPr>
          <a:lstStyle/>
          <a:p>
            <a:r>
              <a:rPr lang="en-US" dirty="0"/>
              <a:t>The term pilocytic refers to the elongated hair-like projections from the neoplastic cells </a:t>
            </a:r>
            <a:r>
              <a:rPr lang="en-US" baseline="30000" dirty="0"/>
              <a:t>4</a:t>
            </a:r>
            <a:r>
              <a:rPr lang="en-US" dirty="0"/>
              <a:t>. The presence of eosinophilic </a:t>
            </a:r>
            <a:r>
              <a:rPr lang="en-US" dirty="0">
                <a:hlinkClick r:id="rId4"/>
              </a:rPr>
              <a:t>Rosenthal fibers</a:t>
            </a:r>
            <a:r>
              <a:rPr lang="en-US" dirty="0"/>
              <a:t> is a characteristic feature and hyalinization of blood vessels is also common. The histological features are however, fairly heterogeneous even within the one tumor, with some areas mimicking diffuse astrocytomas and even </a:t>
            </a:r>
            <a:r>
              <a:rPr lang="en-US" dirty="0" err="1"/>
              <a:t>oligodendrogliomas</a:t>
            </a:r>
            <a:r>
              <a:rPr lang="en-US" dirty="0"/>
              <a:t> </a:t>
            </a:r>
            <a:br>
              <a:rPr lang="en-US" dirty="0"/>
            </a:br>
            <a:br>
              <a:rPr lang="en-US" dirty="0"/>
            </a:br>
            <a:br>
              <a:rPr lang="en-US" dirty="0"/>
            </a:br>
            <a:r>
              <a:rPr lang="en-US" dirty="0" err="1"/>
              <a:t>Crokscrew</a:t>
            </a:r>
            <a:r>
              <a:rPr lang="en-US" dirty="0"/>
              <a:t> fibers</a:t>
            </a:r>
            <a:endParaRPr lang="ar-JO" dirty="0"/>
          </a:p>
        </p:txBody>
      </p:sp>
    </p:spTree>
    <p:extLst>
      <p:ext uri="{BB962C8B-B14F-4D97-AF65-F5344CB8AC3E}">
        <p14:creationId xmlns:p14="http://schemas.microsoft.com/office/powerpoint/2010/main" val="6525246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Medulloblastoma</a:t>
            </a:r>
            <a:endParaRPr lang="en-US" dirty="0"/>
          </a:p>
        </p:txBody>
      </p:sp>
      <p:sp>
        <p:nvSpPr>
          <p:cNvPr id="5" name="TextBox 4"/>
          <p:cNvSpPr txBox="1"/>
          <p:nvPr/>
        </p:nvSpPr>
        <p:spPr>
          <a:xfrm>
            <a:off x="533400" y="1905000"/>
            <a:ext cx="4114800" cy="4832092"/>
          </a:xfrm>
          <a:prstGeom prst="rect">
            <a:avLst/>
          </a:prstGeom>
          <a:noFill/>
        </p:spPr>
        <p:txBody>
          <a:bodyPr wrap="square" rtlCol="0">
            <a:spAutoFit/>
          </a:bodyPr>
          <a:lstStyle/>
          <a:p>
            <a:r>
              <a:rPr lang="en-US" sz="2800" dirty="0"/>
              <a:t>Most common malignant brain tumor in childhood. Commonly involves cerebellum . Can compress 4th ventricle, causing noncommunicating hydrocephalus  (headaches, </a:t>
            </a:r>
            <a:r>
              <a:rPr lang="en-US" sz="2800" dirty="0" err="1"/>
              <a:t>papilledema</a:t>
            </a:r>
            <a:r>
              <a:rPr lang="en-US" sz="2800" dirty="0"/>
              <a:t> ) </a:t>
            </a:r>
            <a:br>
              <a:rPr lang="en-US" sz="2800" dirty="0"/>
            </a:br>
            <a:br>
              <a:rPr lang="en-US" sz="2800" dirty="0"/>
            </a:br>
            <a:br>
              <a:rPr lang="en-US" sz="2800" dirty="0"/>
            </a:br>
            <a:endParaRPr lang="en-US" sz="2800" dirty="0"/>
          </a:p>
        </p:txBody>
      </p:sp>
      <p:pic>
        <p:nvPicPr>
          <p:cNvPr id="7" name="Content Placeholder 6" descr="Medulloblastoma (Article).jpg"/>
          <p:cNvPicPr>
            <a:picLocks noGrp="1" noChangeAspect="1"/>
          </p:cNvPicPr>
          <p:nvPr>
            <p:ph idx="1"/>
          </p:nvPr>
        </p:nvPicPr>
        <p:blipFill>
          <a:blip r:embed="rId2"/>
          <a:stretch>
            <a:fillRect/>
          </a:stretch>
        </p:blipFill>
        <p:spPr>
          <a:xfrm>
            <a:off x="5286380" y="1142984"/>
            <a:ext cx="3657600" cy="3669792"/>
          </a:xfrm>
        </p:spPr>
      </p:pic>
      <p:sp>
        <p:nvSpPr>
          <p:cNvPr id="8" name="Rectangle 7"/>
          <p:cNvSpPr/>
          <p:nvPr/>
        </p:nvSpPr>
        <p:spPr>
          <a:xfrm>
            <a:off x="428596" y="5934670"/>
            <a:ext cx="4572000" cy="923330"/>
          </a:xfrm>
          <a:prstGeom prst="rect">
            <a:avLst/>
          </a:prstGeom>
        </p:spPr>
        <p:txBody>
          <a:bodyPr>
            <a:spAutoFit/>
          </a:bodyPr>
          <a:lstStyle/>
          <a:p>
            <a:r>
              <a:rPr lang="en-US" dirty="0"/>
              <a:t>known as an embryonal </a:t>
            </a:r>
            <a:r>
              <a:rPr lang="en-US" dirty="0" err="1">
                <a:hlinkClick r:id="rId3"/>
              </a:rPr>
              <a:t>neuroepithelial</a:t>
            </a:r>
            <a:r>
              <a:rPr lang="en-US" dirty="0"/>
              <a:t> tumor because it forms in fetal cells that remain after birth.</a:t>
            </a:r>
            <a:endParaRPr lang="ar-JO" dirty="0"/>
          </a:p>
        </p:txBody>
      </p:sp>
    </p:spTree>
    <p:extLst>
      <p:ext uri="{BB962C8B-B14F-4D97-AF65-F5344CB8AC3E}">
        <p14:creationId xmlns:p14="http://schemas.microsoft.com/office/powerpoint/2010/main" val="1184965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عنوان 1">
            <a:extLst>
              <a:ext uri="{FF2B5EF4-FFF2-40B4-BE49-F238E27FC236}">
                <a16:creationId xmlns:a16="http://schemas.microsoft.com/office/drawing/2014/main" id="{9E7BD471-D9E7-4485-BBF7-6B3C11D171A4}"/>
              </a:ext>
            </a:extLst>
          </p:cNvPr>
          <p:cNvSpPr>
            <a:spLocks noGrp="1"/>
          </p:cNvSpPr>
          <p:nvPr>
            <p:ph type="title"/>
          </p:nvPr>
        </p:nvSpPr>
        <p:spPr/>
        <p:txBody>
          <a:bodyPr/>
          <a:lstStyle/>
          <a:p>
            <a:pPr algn="ctr"/>
            <a:r>
              <a:rPr lang="en-US" altLang="en-US" sz="4400">
                <a:solidFill>
                  <a:schemeClr val="bg1"/>
                </a:solidFill>
                <a:latin typeface="Andalus" panose="02020603050405020304" pitchFamily="18" charset="-78"/>
                <a:cs typeface="Andalus" panose="02020603050405020304" pitchFamily="18" charset="-78"/>
              </a:rPr>
              <a:t>Risk factors </a:t>
            </a:r>
            <a:endParaRPr lang="ar-JO" altLang="en-US" sz="4400">
              <a:solidFill>
                <a:schemeClr val="bg1"/>
              </a:solidFill>
              <a:latin typeface="Andalus" panose="02020603050405020304" pitchFamily="18" charset="-78"/>
              <a:cs typeface="Andalus" panose="02020603050405020304" pitchFamily="18" charset="-78"/>
            </a:endParaRPr>
          </a:p>
        </p:txBody>
      </p:sp>
      <p:sp>
        <p:nvSpPr>
          <p:cNvPr id="3" name="عنصر نائب للمحتوى 2">
            <a:extLst>
              <a:ext uri="{FF2B5EF4-FFF2-40B4-BE49-F238E27FC236}">
                <a16:creationId xmlns:a16="http://schemas.microsoft.com/office/drawing/2014/main" id="{8B4A6438-3458-48EE-907D-EB5688F62E61}"/>
              </a:ext>
            </a:extLst>
          </p:cNvPr>
          <p:cNvSpPr>
            <a:spLocks noGrp="1"/>
          </p:cNvSpPr>
          <p:nvPr>
            <p:ph sz="quarter" idx="4294967295"/>
          </p:nvPr>
        </p:nvSpPr>
        <p:spPr>
          <a:xfrm>
            <a:off x="430213" y="1638300"/>
            <a:ext cx="8229600" cy="4814888"/>
          </a:xfrm>
        </p:spPr>
        <p:txBody>
          <a:bodyPr>
            <a:normAutofit lnSpcReduction="10000"/>
          </a:bodyPr>
          <a:lstStyle/>
          <a:p>
            <a:pPr lvl="1" algn="l" rtl="0">
              <a:defRPr/>
            </a:pPr>
            <a:r>
              <a:rPr lang="en-US" sz="2600" dirty="0"/>
              <a:t> </a:t>
            </a:r>
            <a:r>
              <a:rPr lang="en-US" sz="2600" b="1" dirty="0" err="1"/>
              <a:t>Immunosuppression</a:t>
            </a:r>
            <a:r>
              <a:rPr lang="en-US" sz="2600" b="1" dirty="0"/>
              <a:t>  ,  Post natal irradiation , Viral exposure  , Gender , Gene disorders</a:t>
            </a:r>
          </a:p>
          <a:p>
            <a:pPr lvl="1" algn="l" rtl="0">
              <a:buFontTx/>
              <a:buNone/>
              <a:defRPr/>
            </a:pPr>
            <a:endParaRPr lang="en-US" sz="2600" dirty="0"/>
          </a:p>
          <a:p>
            <a:pPr algn="l" rtl="0">
              <a:defRPr/>
            </a:pPr>
            <a:r>
              <a:rPr lang="en-GB" sz="2600" dirty="0"/>
              <a:t>People who </a:t>
            </a:r>
            <a:r>
              <a:rPr lang="en-GB" sz="2600" b="1" dirty="0"/>
              <a:t>are </a:t>
            </a:r>
            <a:r>
              <a:rPr lang="en-GB" sz="2600" b="1" dirty="0" err="1"/>
              <a:t>immunosuppressed</a:t>
            </a:r>
            <a:r>
              <a:rPr lang="en-GB" sz="2600" b="1" dirty="0"/>
              <a:t> </a:t>
            </a:r>
            <a:r>
              <a:rPr lang="en-GB" sz="2600" dirty="0"/>
              <a:t>are at risk of developing </a:t>
            </a:r>
            <a:r>
              <a:rPr lang="en-GB" sz="2600" b="1" dirty="0">
                <a:solidFill>
                  <a:srgbClr val="00B050"/>
                </a:solidFill>
              </a:rPr>
              <a:t>lymphomas or sarcomas </a:t>
            </a:r>
            <a:r>
              <a:rPr lang="en-GB" sz="2600" dirty="0"/>
              <a:t>in the brain.</a:t>
            </a:r>
          </a:p>
          <a:p>
            <a:pPr algn="l" rtl="0">
              <a:defRPr/>
            </a:pPr>
            <a:endParaRPr lang="en-GB" sz="2600" dirty="0"/>
          </a:p>
          <a:p>
            <a:pPr algn="l" rtl="0">
              <a:defRPr/>
            </a:pPr>
            <a:r>
              <a:rPr lang="en-GB" sz="2600" dirty="0"/>
              <a:t>Reports of central nervous system tumours have implicated </a:t>
            </a:r>
            <a:r>
              <a:rPr lang="en-GB" sz="2600" b="1" dirty="0"/>
              <a:t>therapeutic radiation as a risk factor </a:t>
            </a:r>
            <a:r>
              <a:rPr lang="en-GB" sz="2600" dirty="0"/>
              <a:t>, e. g. irradiation of the head for a malignant brain tumour during childhood appears to result in an increased risk of </a:t>
            </a:r>
            <a:r>
              <a:rPr lang="en-GB" sz="2600" b="1" dirty="0" err="1">
                <a:solidFill>
                  <a:srgbClr val="00B050"/>
                </a:solidFill>
              </a:rPr>
              <a:t>meningiomas</a:t>
            </a:r>
            <a:r>
              <a:rPr lang="en-GB" sz="2600" dirty="0"/>
              <a:t> and other intracranial tumours.</a:t>
            </a:r>
          </a:p>
          <a:p>
            <a:pPr algn="l" rtl="0">
              <a:defRPr/>
            </a:pPr>
            <a:endParaRPr lang="ar-JO" dirty="0"/>
          </a:p>
        </p:txBody>
      </p:sp>
    </p:spTree>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1800" y="-3232"/>
            <a:ext cx="6019800" cy="3937057"/>
          </a:xfrm>
        </p:spPr>
      </p:pic>
      <p:sp>
        <p:nvSpPr>
          <p:cNvPr id="5" name="TextBox 4"/>
          <p:cNvSpPr txBox="1"/>
          <p:nvPr/>
        </p:nvSpPr>
        <p:spPr>
          <a:xfrm>
            <a:off x="228600" y="1143000"/>
            <a:ext cx="3200400" cy="1200329"/>
          </a:xfrm>
          <a:prstGeom prst="rect">
            <a:avLst/>
          </a:prstGeom>
          <a:noFill/>
        </p:spPr>
        <p:txBody>
          <a:bodyPr wrap="square" rtlCol="0">
            <a:spAutoFit/>
          </a:bodyPr>
          <a:lstStyle/>
          <a:p>
            <a:r>
              <a:rPr lang="en-US" sz="2400" dirty="0"/>
              <a:t>Can send “drop metastases” to spinal cord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3962399"/>
            <a:ext cx="6103960" cy="2949091"/>
          </a:xfrm>
          <a:prstGeom prst="rect">
            <a:avLst/>
          </a:prstGeom>
        </p:spPr>
      </p:pic>
      <p:sp>
        <p:nvSpPr>
          <p:cNvPr id="7" name="TextBox 6"/>
          <p:cNvSpPr txBox="1"/>
          <p:nvPr/>
        </p:nvSpPr>
        <p:spPr>
          <a:xfrm>
            <a:off x="381000" y="4267200"/>
            <a:ext cx="2438400" cy="2308324"/>
          </a:xfrm>
          <a:prstGeom prst="rect">
            <a:avLst/>
          </a:prstGeom>
          <a:noFill/>
        </p:spPr>
        <p:txBody>
          <a:bodyPr wrap="square" rtlCol="0">
            <a:spAutoFit/>
          </a:bodyPr>
          <a:lstStyle/>
          <a:p>
            <a:r>
              <a:rPr lang="en-US" sz="2400" dirty="0"/>
              <a:t>Form of primitive </a:t>
            </a:r>
            <a:r>
              <a:rPr lang="en-US" sz="2400" dirty="0" err="1"/>
              <a:t>neuroectodermal</a:t>
            </a:r>
            <a:r>
              <a:rPr lang="en-US" sz="2400" dirty="0"/>
              <a:t> tumor (PNET). Homer-Wright rosettes, small blue cells</a:t>
            </a:r>
          </a:p>
        </p:txBody>
      </p:sp>
    </p:spTree>
    <p:extLst>
      <p:ext uri="{BB962C8B-B14F-4D97-AF65-F5344CB8AC3E}">
        <p14:creationId xmlns:p14="http://schemas.microsoft.com/office/powerpoint/2010/main" val="16447812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solidFill>
                  <a:schemeClr val="bg1">
                    <a:lumMod val="20000"/>
                    <a:lumOff val="80000"/>
                  </a:schemeClr>
                </a:solidFill>
                <a:latin typeface="Andalus" pitchFamily="18" charset="-78"/>
                <a:cs typeface="Andalus" pitchFamily="18" charset="-78"/>
              </a:rPr>
              <a:t>Treatment of  </a:t>
            </a:r>
            <a:r>
              <a:rPr lang="en-US" sz="4000" dirty="0" err="1">
                <a:solidFill>
                  <a:schemeClr val="bg1">
                    <a:lumMod val="20000"/>
                    <a:lumOff val="80000"/>
                  </a:schemeClr>
                </a:solidFill>
                <a:latin typeface="Andalus" pitchFamily="18" charset="-78"/>
                <a:cs typeface="Andalus" pitchFamily="18" charset="-78"/>
              </a:rPr>
              <a:t>Medulloblastoma</a:t>
            </a:r>
            <a:r>
              <a:rPr lang="en-US" sz="4000" dirty="0">
                <a:solidFill>
                  <a:schemeClr val="bg1">
                    <a:lumMod val="20000"/>
                    <a:lumOff val="80000"/>
                  </a:schemeClr>
                </a:solidFill>
                <a:latin typeface="Andalus" pitchFamily="18" charset="-78"/>
                <a:cs typeface="Andalus" pitchFamily="18" charset="-78"/>
              </a:rPr>
              <a:t>  </a:t>
            </a:r>
            <a:endParaRPr lang="en-GB" sz="4000" dirty="0">
              <a:solidFill>
                <a:schemeClr val="bg1">
                  <a:lumMod val="20000"/>
                  <a:lumOff val="80000"/>
                </a:schemeClr>
              </a:solidFill>
              <a:latin typeface="Andalus" pitchFamily="18" charset="-78"/>
              <a:cs typeface="Andalus" pitchFamily="18" charset="-78"/>
            </a:endParaRPr>
          </a:p>
        </p:txBody>
      </p:sp>
      <p:sp>
        <p:nvSpPr>
          <p:cNvPr id="3" name="Content Placeholder 2"/>
          <p:cNvSpPr>
            <a:spLocks noGrp="1"/>
          </p:cNvSpPr>
          <p:nvPr>
            <p:ph sz="quarter" idx="4294967295"/>
          </p:nvPr>
        </p:nvSpPr>
        <p:spPr>
          <a:xfrm>
            <a:off x="609600" y="1600200"/>
            <a:ext cx="7924800" cy="4114800"/>
          </a:xfrm>
        </p:spPr>
        <p:txBody>
          <a:bodyPr>
            <a:normAutofit fontScale="92500" lnSpcReduction="10000"/>
          </a:bodyPr>
          <a:lstStyle/>
          <a:p>
            <a:pPr algn="l" rtl="0">
              <a:defRPr/>
            </a:pPr>
            <a:r>
              <a:rPr lang="en-GB" sz="2000" b="1" dirty="0">
                <a:solidFill>
                  <a:srgbClr val="FF0000"/>
                </a:solidFill>
              </a:rPr>
              <a:t>Surgical excision </a:t>
            </a:r>
            <a:r>
              <a:rPr lang="en-GB" sz="2000" dirty="0">
                <a:solidFill>
                  <a:srgbClr val="FF0000"/>
                </a:solidFill>
              </a:rPr>
              <a:t>is the first step of treatment, and should be as radical as possible to give the patient the best chance of cure.</a:t>
            </a:r>
          </a:p>
          <a:p>
            <a:pPr algn="l" rtl="0">
              <a:defRPr/>
            </a:pPr>
            <a:endParaRPr lang="en-GB" sz="2000" dirty="0">
              <a:solidFill>
                <a:schemeClr val="tx1"/>
              </a:solidFill>
            </a:endParaRPr>
          </a:p>
          <a:p>
            <a:pPr algn="l" rtl="0">
              <a:defRPr/>
            </a:pPr>
            <a:r>
              <a:rPr lang="en-GB" sz="2000" b="1" dirty="0">
                <a:solidFill>
                  <a:schemeClr val="tx1"/>
                </a:solidFill>
              </a:rPr>
              <a:t>Persistent hydrocephalus is observed in almost 20% of cases, in spite of gross total </a:t>
            </a:r>
            <a:r>
              <a:rPr lang="en-GB" sz="2000" b="1" dirty="0" err="1">
                <a:solidFill>
                  <a:schemeClr val="tx1"/>
                </a:solidFill>
              </a:rPr>
              <a:t>tumor</a:t>
            </a:r>
            <a:r>
              <a:rPr lang="en-GB" sz="2000" b="1" dirty="0">
                <a:solidFill>
                  <a:schemeClr val="tx1"/>
                </a:solidFill>
              </a:rPr>
              <a:t> removal.</a:t>
            </a:r>
          </a:p>
          <a:p>
            <a:pPr algn="l" rtl="0">
              <a:defRPr/>
            </a:pPr>
            <a:endParaRPr lang="en-GB" sz="2000" dirty="0">
              <a:solidFill>
                <a:schemeClr val="tx1"/>
              </a:solidFill>
            </a:endParaRPr>
          </a:p>
          <a:p>
            <a:pPr algn="l" rtl="0">
              <a:defRPr/>
            </a:pPr>
            <a:r>
              <a:rPr lang="en-GB" sz="2000" b="1" dirty="0">
                <a:solidFill>
                  <a:srgbClr val="FF0000"/>
                </a:solidFill>
              </a:rPr>
              <a:t>Third </a:t>
            </a:r>
            <a:r>
              <a:rPr lang="en-GB" sz="2000" b="1" dirty="0" err="1">
                <a:solidFill>
                  <a:srgbClr val="FF0000"/>
                </a:solidFill>
              </a:rPr>
              <a:t>ventriculostomy</a:t>
            </a:r>
            <a:r>
              <a:rPr lang="en-GB" sz="2000" b="1" dirty="0">
                <a:solidFill>
                  <a:srgbClr val="FF0000"/>
                </a:solidFill>
              </a:rPr>
              <a:t> </a:t>
            </a:r>
            <a:r>
              <a:rPr lang="en-GB" sz="2000" b="1" dirty="0">
                <a:solidFill>
                  <a:schemeClr val="tx1"/>
                </a:solidFill>
              </a:rPr>
              <a:t>can succeed in restoring CSF circulation in &gt; 80% of case</a:t>
            </a:r>
            <a:r>
              <a:rPr lang="en-GB" sz="2000" dirty="0">
                <a:solidFill>
                  <a:schemeClr val="tx1"/>
                </a:solidFill>
              </a:rPr>
              <a:t>s</a:t>
            </a:r>
            <a:r>
              <a:rPr lang="en-GB" sz="2000" dirty="0">
                <a:solidFill>
                  <a:srgbClr val="FF0000"/>
                </a:solidFill>
              </a:rPr>
              <a:t>, VP shunting </a:t>
            </a:r>
            <a:r>
              <a:rPr lang="en-GB" sz="2000" dirty="0">
                <a:solidFill>
                  <a:schemeClr val="tx1"/>
                </a:solidFill>
              </a:rPr>
              <a:t>representing the treatment in the remaining cases.</a:t>
            </a:r>
          </a:p>
          <a:p>
            <a:pPr algn="l" rtl="0">
              <a:defRPr/>
            </a:pPr>
            <a:endParaRPr lang="en-GB" sz="2000" dirty="0">
              <a:solidFill>
                <a:schemeClr val="tx1"/>
              </a:solidFill>
            </a:endParaRPr>
          </a:p>
          <a:p>
            <a:pPr algn="l" rtl="0">
              <a:defRPr/>
            </a:pPr>
            <a:r>
              <a:rPr lang="en-GB" sz="2000" b="1" dirty="0">
                <a:solidFill>
                  <a:srgbClr val="FF0000"/>
                </a:solidFill>
              </a:rPr>
              <a:t>Radiotherapy</a:t>
            </a:r>
            <a:r>
              <a:rPr lang="en-GB" sz="2000" b="1" dirty="0">
                <a:solidFill>
                  <a:schemeClr val="tx1"/>
                </a:solidFill>
              </a:rPr>
              <a:t> </a:t>
            </a:r>
            <a:r>
              <a:rPr lang="en-GB" sz="2000" dirty="0">
                <a:solidFill>
                  <a:schemeClr val="tx1"/>
                </a:solidFill>
              </a:rPr>
              <a:t>plays a fundamental role in the treatment of MB</a:t>
            </a:r>
          </a:p>
          <a:p>
            <a:pPr algn="l" rtl="0">
              <a:defRPr/>
            </a:pPr>
            <a:endParaRPr lang="en-GB" sz="2000" dirty="0">
              <a:solidFill>
                <a:schemeClr val="tx1"/>
              </a:solidFill>
            </a:endParaRPr>
          </a:p>
          <a:p>
            <a:pPr algn="l" rtl="0">
              <a:defRPr/>
            </a:pPr>
            <a:r>
              <a:rPr lang="en-GB" sz="2000" dirty="0">
                <a:solidFill>
                  <a:schemeClr val="tx1"/>
                </a:solidFill>
              </a:rPr>
              <a:t>Various </a:t>
            </a:r>
            <a:r>
              <a:rPr lang="en-GB" sz="2000" b="1" dirty="0">
                <a:solidFill>
                  <a:schemeClr val="tx1"/>
                </a:solidFill>
              </a:rPr>
              <a:t>chemotherapeutic drugs </a:t>
            </a:r>
            <a:r>
              <a:rPr lang="en-GB" sz="2000" dirty="0">
                <a:solidFill>
                  <a:schemeClr val="tx1"/>
                </a:solidFill>
              </a:rPr>
              <a:t>have been utilized over the years: </a:t>
            </a:r>
            <a:r>
              <a:rPr lang="en-GB" sz="2000" u="sng" dirty="0" err="1">
                <a:solidFill>
                  <a:srgbClr val="FF0000"/>
                </a:solidFill>
              </a:rPr>
              <a:t>vincristine</a:t>
            </a:r>
            <a:r>
              <a:rPr lang="en-GB" sz="2000" u="sng" dirty="0">
                <a:solidFill>
                  <a:srgbClr val="FF0000"/>
                </a:solidFill>
              </a:rPr>
              <a:t>, CCNU, </a:t>
            </a:r>
            <a:r>
              <a:rPr lang="en-GB" sz="2000" u="sng" dirty="0" err="1">
                <a:solidFill>
                  <a:srgbClr val="FF0000"/>
                </a:solidFill>
              </a:rPr>
              <a:t>cisplatin</a:t>
            </a:r>
            <a:r>
              <a:rPr lang="en-GB" sz="2000" u="sng" dirty="0">
                <a:solidFill>
                  <a:srgbClr val="FF0000"/>
                </a:solidFill>
              </a:rPr>
              <a:t>, </a:t>
            </a:r>
            <a:r>
              <a:rPr lang="en-GB" sz="2000" u="sng" dirty="0" err="1">
                <a:solidFill>
                  <a:srgbClr val="FF0000"/>
                </a:solidFill>
              </a:rPr>
              <a:t>busulfan</a:t>
            </a:r>
            <a:r>
              <a:rPr lang="en-GB" sz="2000" u="sng" dirty="0">
                <a:solidFill>
                  <a:srgbClr val="FF0000"/>
                </a:solidFill>
              </a:rPr>
              <a:t>, and thiopental</a:t>
            </a:r>
            <a:r>
              <a:rPr lang="en-GB" sz="2000" u="sng" dirty="0">
                <a:solidFill>
                  <a:schemeClr val="tx1"/>
                </a:solidFill>
              </a:rPr>
              <a:t>.</a:t>
            </a:r>
          </a:p>
        </p:txBody>
      </p:sp>
    </p:spTree>
    <p:extLst>
      <p:ext uri="{BB962C8B-B14F-4D97-AF65-F5344CB8AC3E}">
        <p14:creationId xmlns:p14="http://schemas.microsoft.com/office/powerpoint/2010/main" val="2472628679"/>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Ependymal cell</a:t>
            </a:r>
          </a:p>
        </p:txBody>
      </p:sp>
      <p:sp>
        <p:nvSpPr>
          <p:cNvPr id="3" name="Content Placeholder 2"/>
          <p:cNvSpPr>
            <a:spLocks noGrp="1"/>
          </p:cNvSpPr>
          <p:nvPr>
            <p:ph idx="1"/>
          </p:nvPr>
        </p:nvSpPr>
        <p:spPr/>
        <p:txBody>
          <a:bodyPr/>
          <a:lstStyle/>
          <a:p>
            <a:r>
              <a:rPr lang="en-US" dirty="0"/>
              <a:t>Glial cells with a ciliated simple columnar form that line the ventricles and central canal of spinal cord. Apical surfaces are covered in cilia (which circulate CSF) and microvilli (which help in CSF absorption)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3886200"/>
            <a:ext cx="3962400" cy="2971800"/>
          </a:xfrm>
          <a:prstGeom prst="rect">
            <a:avLst/>
          </a:prstGeom>
        </p:spPr>
      </p:pic>
    </p:spTree>
    <p:extLst>
      <p:ext uri="{BB962C8B-B14F-4D97-AF65-F5344CB8AC3E}">
        <p14:creationId xmlns:p14="http://schemas.microsoft.com/office/powerpoint/2010/main" val="11630077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8229600" cy="1143000"/>
          </a:xfrm>
        </p:spPr>
        <p:txBody>
          <a:bodyPr/>
          <a:lstStyle/>
          <a:p>
            <a:r>
              <a:rPr lang="en-US" dirty="0" err="1"/>
              <a:t>Ependymoma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86477" y="-76200"/>
            <a:ext cx="4757523" cy="452596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4343400"/>
            <a:ext cx="3581400" cy="2513463"/>
          </a:xfrm>
          <a:prstGeom prst="rect">
            <a:avLst/>
          </a:prstGeom>
        </p:spPr>
      </p:pic>
      <p:sp>
        <p:nvSpPr>
          <p:cNvPr id="6" name="TextBox 5"/>
          <p:cNvSpPr txBox="1"/>
          <p:nvPr/>
        </p:nvSpPr>
        <p:spPr>
          <a:xfrm>
            <a:off x="304800" y="2819400"/>
            <a:ext cx="3429000" cy="2246769"/>
          </a:xfrm>
          <a:prstGeom prst="rect">
            <a:avLst/>
          </a:prstGeom>
          <a:noFill/>
        </p:spPr>
        <p:txBody>
          <a:bodyPr wrap="square" rtlCol="0">
            <a:spAutoFit/>
          </a:bodyPr>
          <a:lstStyle/>
          <a:p>
            <a:r>
              <a:rPr lang="en-US" sz="2800" dirty="0"/>
              <a:t>Most commonly found in 4th ventricle. Can cause hydrocephalus. Poor prognosis</a:t>
            </a:r>
          </a:p>
        </p:txBody>
      </p:sp>
    </p:spTree>
    <p:extLst>
      <p:ext uri="{BB962C8B-B14F-4D97-AF65-F5344CB8AC3E}">
        <p14:creationId xmlns:p14="http://schemas.microsoft.com/office/powerpoint/2010/main" val="32558618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47470" y="1981200"/>
            <a:ext cx="4896530" cy="4144963"/>
          </a:xfrm>
        </p:spPr>
      </p:pic>
      <p:sp>
        <p:nvSpPr>
          <p:cNvPr id="5" name="TextBox 4"/>
          <p:cNvSpPr txBox="1"/>
          <p:nvPr/>
        </p:nvSpPr>
        <p:spPr>
          <a:xfrm>
            <a:off x="762000" y="2362200"/>
            <a:ext cx="2286000" cy="3785652"/>
          </a:xfrm>
          <a:prstGeom prst="rect">
            <a:avLst/>
          </a:prstGeom>
          <a:noFill/>
        </p:spPr>
        <p:txBody>
          <a:bodyPr wrap="square" rtlCol="0">
            <a:spAutoFit/>
          </a:bodyPr>
          <a:lstStyle/>
          <a:p>
            <a:r>
              <a:rPr lang="en-US" sz="2400" dirty="0"/>
              <a:t>Ependymal cell origin. Characteristic perivascular </a:t>
            </a:r>
            <a:r>
              <a:rPr lang="en-US" sz="2400" dirty="0" err="1"/>
              <a:t>pseudorosettes</a:t>
            </a:r>
            <a:r>
              <a:rPr lang="en-US" sz="2400" dirty="0"/>
              <a:t> . Rod-shaped </a:t>
            </a:r>
            <a:r>
              <a:rPr lang="en-US" sz="2400" dirty="0" err="1"/>
              <a:t>blepharoplasts</a:t>
            </a:r>
            <a:r>
              <a:rPr lang="en-US" sz="2400" dirty="0"/>
              <a:t> (basal </a:t>
            </a:r>
            <a:r>
              <a:rPr lang="en-US" sz="2400" dirty="0" err="1"/>
              <a:t>ciliary</a:t>
            </a:r>
            <a:r>
              <a:rPr lang="en-US" sz="2400" dirty="0"/>
              <a:t> bodies) found near the nucleus</a:t>
            </a:r>
          </a:p>
        </p:txBody>
      </p:sp>
    </p:spTree>
    <p:extLst>
      <p:ext uri="{BB962C8B-B14F-4D97-AF65-F5344CB8AC3E}">
        <p14:creationId xmlns:p14="http://schemas.microsoft.com/office/powerpoint/2010/main" val="16467081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8229600" cy="1143000"/>
          </a:xfrm>
        </p:spPr>
        <p:txBody>
          <a:bodyPr/>
          <a:lstStyle/>
          <a:p>
            <a:r>
              <a:rPr lang="en-US"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Craniopharyngioma</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98447" y="228600"/>
            <a:ext cx="4045553" cy="4525963"/>
          </a:xfrm>
        </p:spPr>
      </p:pic>
      <p:sp>
        <p:nvSpPr>
          <p:cNvPr id="5" name="TextBox 4"/>
          <p:cNvSpPr txBox="1"/>
          <p:nvPr/>
        </p:nvSpPr>
        <p:spPr>
          <a:xfrm>
            <a:off x="6824" y="917476"/>
            <a:ext cx="3352800" cy="6124754"/>
          </a:xfrm>
          <a:prstGeom prst="rect">
            <a:avLst/>
          </a:prstGeom>
          <a:noFill/>
        </p:spPr>
        <p:txBody>
          <a:bodyPr wrap="square" rtlCol="0">
            <a:spAutoFit/>
          </a:bodyPr>
          <a:lstStyle/>
          <a:p>
            <a:r>
              <a:rPr lang="en-US" sz="2800" dirty="0"/>
              <a:t>Most common childhood </a:t>
            </a:r>
            <a:r>
              <a:rPr lang="en-US" sz="2800" dirty="0" err="1"/>
              <a:t>supratentorial</a:t>
            </a:r>
            <a:r>
              <a:rPr lang="en-US" sz="2800" dirty="0"/>
              <a:t> tumor. May be confused with pituitary adenoma (both cause </a:t>
            </a:r>
            <a:r>
              <a:rPr lang="en-US" sz="2800" dirty="0" err="1"/>
              <a:t>bitemporal</a:t>
            </a:r>
            <a:r>
              <a:rPr lang="en-US" sz="2800" dirty="0"/>
              <a:t> hemianopia) /</a:t>
            </a:r>
          </a:p>
          <a:p>
            <a:endParaRPr lang="en-US" sz="2800" dirty="0"/>
          </a:p>
          <a:p>
            <a:r>
              <a:rPr lang="en-US" sz="2800" dirty="0"/>
              <a:t>Calcification is common (derived from tooth like tissue)/tend to recur after resection </a:t>
            </a:r>
          </a:p>
        </p:txBody>
      </p:sp>
    </p:spTree>
    <p:extLst>
      <p:ext uri="{BB962C8B-B14F-4D97-AF65-F5344CB8AC3E}">
        <p14:creationId xmlns:p14="http://schemas.microsoft.com/office/powerpoint/2010/main" val="1634384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0620" y="2667000"/>
            <a:ext cx="6623379" cy="4191000"/>
          </a:xfrm>
        </p:spPr>
      </p:pic>
      <p:sp>
        <p:nvSpPr>
          <p:cNvPr id="5" name="TextBox 4"/>
          <p:cNvSpPr txBox="1"/>
          <p:nvPr/>
        </p:nvSpPr>
        <p:spPr>
          <a:xfrm>
            <a:off x="228600" y="3276600"/>
            <a:ext cx="2057400" cy="2308324"/>
          </a:xfrm>
          <a:prstGeom prst="rect">
            <a:avLst/>
          </a:prstGeom>
          <a:noFill/>
        </p:spPr>
        <p:txBody>
          <a:bodyPr wrap="square" rtlCol="0">
            <a:spAutoFit/>
          </a:bodyPr>
          <a:lstStyle/>
          <a:p>
            <a:r>
              <a:rPr lang="en-US" sz="2400" dirty="0"/>
              <a:t>Cholesterol crystals found in “motor oil”-like fluid within tumor /wet keratin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286000" cy="3302000"/>
          </a:xfrm>
          <a:prstGeom prst="rect">
            <a:avLst/>
          </a:prstGeom>
        </p:spPr>
      </p:pic>
      <p:sp>
        <p:nvSpPr>
          <p:cNvPr id="7" name="TextBox 6"/>
          <p:cNvSpPr txBox="1"/>
          <p:nvPr/>
        </p:nvSpPr>
        <p:spPr>
          <a:xfrm>
            <a:off x="2971800" y="533400"/>
            <a:ext cx="5791200" cy="830997"/>
          </a:xfrm>
          <a:prstGeom prst="rect">
            <a:avLst/>
          </a:prstGeom>
          <a:noFill/>
        </p:spPr>
        <p:txBody>
          <a:bodyPr wrap="square" rtlCol="0">
            <a:spAutoFit/>
          </a:bodyPr>
          <a:lstStyle/>
          <a:p>
            <a:r>
              <a:rPr lang="en-US" sz="2400" dirty="0"/>
              <a:t>Derived from remnants of </a:t>
            </a:r>
            <a:r>
              <a:rPr lang="en-US" sz="2400" dirty="0" err="1"/>
              <a:t>Rathke</a:t>
            </a:r>
            <a:r>
              <a:rPr lang="en-US" sz="2400" dirty="0"/>
              <a:t> pouch (ectoderm)</a:t>
            </a:r>
          </a:p>
        </p:txBody>
      </p:sp>
    </p:spTree>
    <p:extLst>
      <p:ext uri="{BB962C8B-B14F-4D97-AF65-F5344CB8AC3E}">
        <p14:creationId xmlns:p14="http://schemas.microsoft.com/office/powerpoint/2010/main" val="18310650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80506" y="0"/>
            <a:ext cx="4345297" cy="400129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3962400"/>
            <a:ext cx="3200400" cy="2895600"/>
          </a:xfrm>
          <a:prstGeom prst="rect">
            <a:avLst/>
          </a:prstGeom>
        </p:spPr>
      </p:pic>
      <p:sp>
        <p:nvSpPr>
          <p:cNvPr id="6" name="TextBox 5"/>
          <p:cNvSpPr txBox="1"/>
          <p:nvPr/>
        </p:nvSpPr>
        <p:spPr>
          <a:xfrm>
            <a:off x="0" y="214290"/>
            <a:ext cx="3886200" cy="4708981"/>
          </a:xfrm>
          <a:prstGeom prst="rect">
            <a:avLst/>
          </a:prstGeom>
          <a:noFill/>
        </p:spPr>
        <p:txBody>
          <a:bodyPr wrap="square" rtlCol="0">
            <a:spAutoFit/>
          </a:bodyPr>
          <a:lstStyle/>
          <a:p>
            <a:r>
              <a:rPr lang="en-US" sz="6000" dirty="0" err="1"/>
              <a:t>Pinealoma</a:t>
            </a:r>
            <a:r>
              <a:rPr lang="en-US" sz="2400" dirty="0"/>
              <a:t> Tumor of pineal gland. </a:t>
            </a:r>
            <a:br>
              <a:rPr lang="en-US" sz="2400" dirty="0"/>
            </a:br>
            <a:r>
              <a:rPr lang="en-US" sz="2400" dirty="0"/>
              <a:t>Can cause </a:t>
            </a:r>
            <a:r>
              <a:rPr lang="en-US" sz="2400" dirty="0" err="1"/>
              <a:t>Parinaud</a:t>
            </a:r>
            <a:r>
              <a:rPr lang="en-US" sz="2400" dirty="0"/>
              <a:t> syndrome  : </a:t>
            </a:r>
            <a:br>
              <a:rPr lang="en-US" sz="2400" dirty="0"/>
            </a:br>
            <a:r>
              <a:rPr lang="en-US" sz="2400" dirty="0"/>
              <a:t>1- compression of </a:t>
            </a:r>
            <a:r>
              <a:rPr lang="en-US" sz="2400" dirty="0" err="1"/>
              <a:t>tectum</a:t>
            </a:r>
            <a:r>
              <a:rPr lang="en-US" sz="2400" dirty="0"/>
              <a:t> cause vertical </a:t>
            </a:r>
            <a:r>
              <a:rPr lang="en-US" sz="2400" dirty="0" err="1"/>
              <a:t>gase</a:t>
            </a:r>
            <a:r>
              <a:rPr lang="en-US" sz="2400" dirty="0"/>
              <a:t> palsy  </a:t>
            </a:r>
            <a:br>
              <a:rPr lang="en-US" sz="2400" dirty="0"/>
            </a:br>
            <a:r>
              <a:rPr lang="en-US" sz="2400" dirty="0"/>
              <a:t>2- compression of cerebral aqueduct cause obstructive hydrocephalous .</a:t>
            </a:r>
            <a:br>
              <a:rPr lang="en-US" sz="2400" dirty="0"/>
            </a:br>
            <a:r>
              <a:rPr lang="en-US" sz="2400" dirty="0"/>
              <a:t>3-beta HCG production cause precocious puberty in males</a:t>
            </a:r>
          </a:p>
        </p:txBody>
      </p:sp>
    </p:spTree>
    <p:extLst>
      <p:ext uri="{BB962C8B-B14F-4D97-AF65-F5344CB8AC3E}">
        <p14:creationId xmlns:p14="http://schemas.microsoft.com/office/powerpoint/2010/main" val="14659223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5720" y="357166"/>
            <a:ext cx="7000924" cy="2031325"/>
          </a:xfrm>
          <a:prstGeom prst="rect">
            <a:avLst/>
          </a:prstGeom>
        </p:spPr>
        <p:txBody>
          <a:bodyPr wrap="square">
            <a:spAutoFit/>
          </a:bodyPr>
          <a:lstStyle/>
          <a:p>
            <a:r>
              <a:rPr lang="en-US" dirty="0" err="1"/>
              <a:t>Parinaud</a:t>
            </a:r>
            <a:r>
              <a:rPr lang="en-US" dirty="0"/>
              <a:t> syndrome is a relatively uncommon </a:t>
            </a:r>
            <a:r>
              <a:rPr lang="en-US" dirty="0" err="1"/>
              <a:t>neuroophthalmologic</a:t>
            </a:r>
            <a:r>
              <a:rPr lang="en-US" dirty="0"/>
              <a:t> syndrome named for French ophthalmologist, Henri </a:t>
            </a:r>
            <a:r>
              <a:rPr lang="en-US" dirty="0" err="1"/>
              <a:t>Parinaud</a:t>
            </a:r>
            <a:r>
              <a:rPr lang="en-US" dirty="0"/>
              <a:t>. </a:t>
            </a:r>
            <a:r>
              <a:rPr lang="en-US" dirty="0" err="1"/>
              <a:t>Parinaud</a:t>
            </a:r>
            <a:r>
              <a:rPr lang="en-US" dirty="0"/>
              <a:t> syndrome has been known by many different names including dorsal midbrain syndrome, </a:t>
            </a:r>
            <a:r>
              <a:rPr lang="en-US" dirty="0" err="1"/>
              <a:t>Sylvian</a:t>
            </a:r>
            <a:r>
              <a:rPr lang="en-US" dirty="0"/>
              <a:t> aqueduct syndrome, </a:t>
            </a:r>
            <a:r>
              <a:rPr lang="en-US" dirty="0" err="1"/>
              <a:t>pretectal</a:t>
            </a:r>
            <a:r>
              <a:rPr lang="en-US" dirty="0"/>
              <a:t> syndrome, and </a:t>
            </a:r>
            <a:r>
              <a:rPr lang="en-US" dirty="0" err="1"/>
              <a:t>Koerber-Salus-Elschnig</a:t>
            </a:r>
            <a:r>
              <a:rPr lang="en-US" dirty="0"/>
              <a:t> syndrome.</a:t>
            </a:r>
            <a:r>
              <a:rPr lang="en-US" baseline="30000" dirty="0">
                <a:hlinkClick r:id="rId2"/>
              </a:rPr>
              <a:t>[1][2]</a:t>
            </a:r>
            <a:r>
              <a:rPr lang="en-US" dirty="0"/>
              <a:t> </a:t>
            </a:r>
            <a:r>
              <a:rPr lang="en-US" dirty="0" err="1"/>
              <a:t>Parinaud</a:t>
            </a:r>
            <a:r>
              <a:rPr lang="en-US" dirty="0"/>
              <a:t> syndrome is defined as a constellation of upward gaze palsy, convergence retraction </a:t>
            </a:r>
            <a:r>
              <a:rPr lang="en-US" dirty="0" err="1"/>
              <a:t>nystagmus</a:t>
            </a:r>
            <a:r>
              <a:rPr lang="en-US" dirty="0"/>
              <a:t>, light-near dissociation, and bilateral lid retraction.</a:t>
            </a:r>
            <a:endParaRPr lang="ar-JO" dirty="0"/>
          </a:p>
        </p:txBody>
      </p:sp>
      <p:sp>
        <p:nvSpPr>
          <p:cNvPr id="7" name="Rectangle 6"/>
          <p:cNvSpPr/>
          <p:nvPr/>
        </p:nvSpPr>
        <p:spPr>
          <a:xfrm>
            <a:off x="357158" y="3000372"/>
            <a:ext cx="4572000" cy="2862322"/>
          </a:xfrm>
          <a:prstGeom prst="rect">
            <a:avLst/>
          </a:prstGeom>
        </p:spPr>
        <p:txBody>
          <a:bodyPr>
            <a:spAutoFit/>
          </a:bodyPr>
          <a:lstStyle/>
          <a:p>
            <a:r>
              <a:rPr lang="en-US" b="1" dirty="0"/>
              <a:t>Signs</a:t>
            </a:r>
            <a:r>
              <a:rPr lang="en-US" dirty="0"/>
              <a:t>: </a:t>
            </a:r>
          </a:p>
          <a:p>
            <a:r>
              <a:rPr lang="en-US" dirty="0"/>
              <a:t>•Ataxia </a:t>
            </a:r>
          </a:p>
          <a:p>
            <a:r>
              <a:rPr lang="en-US" dirty="0"/>
              <a:t>•</a:t>
            </a:r>
            <a:r>
              <a:rPr lang="en-US" dirty="0" err="1"/>
              <a:t>Exotropia</a:t>
            </a:r>
            <a:r>
              <a:rPr lang="en-US" dirty="0"/>
              <a:t> </a:t>
            </a:r>
          </a:p>
          <a:p>
            <a:r>
              <a:rPr lang="en-US" dirty="0"/>
              <a:t>•Convergence insufficiency </a:t>
            </a:r>
          </a:p>
          <a:p>
            <a:r>
              <a:rPr lang="en-US" dirty="0"/>
              <a:t>•Papilledema </a:t>
            </a:r>
          </a:p>
          <a:p>
            <a:r>
              <a:rPr lang="en-US" b="1" dirty="0"/>
              <a:t>Symptoms</a:t>
            </a:r>
            <a:r>
              <a:rPr lang="en-US" dirty="0"/>
              <a:t>: </a:t>
            </a:r>
          </a:p>
          <a:p>
            <a:r>
              <a:rPr lang="en-US" dirty="0"/>
              <a:t>•</a:t>
            </a:r>
            <a:r>
              <a:rPr lang="en-US" dirty="0" err="1"/>
              <a:t>Diplopia</a:t>
            </a:r>
            <a:r>
              <a:rPr lang="en-US" dirty="0"/>
              <a:t> </a:t>
            </a:r>
          </a:p>
          <a:p>
            <a:r>
              <a:rPr lang="en-US" dirty="0"/>
              <a:t>•Blurry vision </a:t>
            </a:r>
          </a:p>
          <a:p>
            <a:r>
              <a:rPr lang="en-US" dirty="0"/>
              <a:t>•</a:t>
            </a:r>
            <a:r>
              <a:rPr lang="en-US" dirty="0" err="1"/>
              <a:t>Oscillopsia</a:t>
            </a:r>
            <a:r>
              <a:rPr lang="en-US" dirty="0"/>
              <a:t> </a:t>
            </a:r>
          </a:p>
          <a:p>
            <a:r>
              <a:rPr lang="en-US" dirty="0"/>
              <a:t>•Nausea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sz="quarter" idx="4294967295"/>
          </p:nvPr>
        </p:nvSpPr>
        <p:spPr>
          <a:xfrm>
            <a:off x="457200" y="1581150"/>
            <a:ext cx="8229600" cy="4525963"/>
          </a:xfrm>
        </p:spPr>
        <p:txBody>
          <a:bodyPr/>
          <a:lstStyle/>
          <a:p>
            <a:pPr algn="l" rtl="0"/>
            <a:r>
              <a:rPr lang="en-US" b="1" dirty="0">
                <a:solidFill>
                  <a:srgbClr val="00B050"/>
                </a:solidFill>
              </a:rPr>
              <a:t>most common </a:t>
            </a:r>
            <a:r>
              <a:rPr lang="en-US" dirty="0"/>
              <a:t>brain </a:t>
            </a:r>
            <a:r>
              <a:rPr lang="en-US" dirty="0" err="1"/>
              <a:t>tumour</a:t>
            </a:r>
            <a:r>
              <a:rPr lang="en-US" dirty="0"/>
              <a:t> seen clinically</a:t>
            </a:r>
          </a:p>
          <a:p>
            <a:pPr algn="l" rtl="0"/>
            <a:r>
              <a:rPr lang="en-US" dirty="0"/>
              <a:t>15-30% of cancer patients present with cerebral metastatic </a:t>
            </a:r>
            <a:r>
              <a:rPr lang="en-US" dirty="0" err="1"/>
              <a:t>tumours</a:t>
            </a:r>
            <a:endParaRPr lang="en-US" dirty="0"/>
          </a:p>
          <a:p>
            <a:pPr algn="l" rtl="0"/>
            <a:r>
              <a:rPr lang="en-US" dirty="0"/>
              <a:t>most common sources : </a:t>
            </a:r>
            <a:r>
              <a:rPr lang="en-US" b="1" dirty="0">
                <a:solidFill>
                  <a:srgbClr val="00B050"/>
                </a:solidFill>
              </a:rPr>
              <a:t>lungs, breast kidney.</a:t>
            </a:r>
          </a:p>
          <a:p>
            <a:pPr algn="l" rtl="0"/>
            <a:r>
              <a:rPr lang="en-US" dirty="0"/>
              <a:t>other sources :, thyroid, stomach, prostate, testis, melanoma</a:t>
            </a:r>
          </a:p>
          <a:p>
            <a:pPr algn="l" rtl="0"/>
            <a:r>
              <a:rPr lang="en-US" b="1" dirty="0" err="1">
                <a:solidFill>
                  <a:srgbClr val="00B050"/>
                </a:solidFill>
              </a:rPr>
              <a:t>hematogenous</a:t>
            </a:r>
            <a:r>
              <a:rPr lang="en-US" b="1" dirty="0">
                <a:solidFill>
                  <a:srgbClr val="00B050"/>
                </a:solidFill>
              </a:rPr>
              <a:t> spread most common</a:t>
            </a:r>
          </a:p>
        </p:txBody>
      </p:sp>
      <p:sp>
        <p:nvSpPr>
          <p:cNvPr id="2" name="Rectangle 1"/>
          <p:cNvSpPr/>
          <p:nvPr/>
        </p:nvSpPr>
        <p:spPr>
          <a:xfrm>
            <a:off x="381000" y="457200"/>
            <a:ext cx="528349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metastasis tumor</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652572882"/>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عنوان 1">
            <a:extLst>
              <a:ext uri="{FF2B5EF4-FFF2-40B4-BE49-F238E27FC236}">
                <a16:creationId xmlns:a16="http://schemas.microsoft.com/office/drawing/2014/main" id="{03A19E14-04CE-41AC-910C-70483F42B74C}"/>
              </a:ext>
            </a:extLst>
          </p:cNvPr>
          <p:cNvSpPr>
            <a:spLocks noGrp="1"/>
          </p:cNvSpPr>
          <p:nvPr>
            <p:ph type="title"/>
          </p:nvPr>
        </p:nvSpPr>
        <p:spPr>
          <a:xfrm>
            <a:off x="900113" y="344488"/>
            <a:ext cx="7345362" cy="895350"/>
          </a:xfrm>
        </p:spPr>
        <p:txBody>
          <a:bodyPr/>
          <a:lstStyle/>
          <a:p>
            <a:pPr algn="ctr"/>
            <a:r>
              <a:rPr lang="en-US" altLang="en-US" sz="5400">
                <a:solidFill>
                  <a:schemeClr val="bg1"/>
                </a:solidFill>
                <a:latin typeface="Andalus" panose="02020603050405020304" pitchFamily="18" charset="-78"/>
                <a:cs typeface="Andalus" panose="02020603050405020304" pitchFamily="18" charset="-78"/>
              </a:rPr>
              <a:t>classification</a:t>
            </a:r>
            <a:endParaRPr lang="ar-JO" altLang="en-US" sz="5400">
              <a:solidFill>
                <a:schemeClr val="bg1"/>
              </a:solidFill>
              <a:latin typeface="Andalus" panose="02020603050405020304" pitchFamily="18" charset="-78"/>
              <a:cs typeface="Andalus" panose="02020603050405020304" pitchFamily="18" charset="-78"/>
            </a:endParaRPr>
          </a:p>
        </p:txBody>
      </p:sp>
      <p:graphicFrame>
        <p:nvGraphicFramePr>
          <p:cNvPr id="4" name="Content Placeholder 3">
            <a:extLst>
              <a:ext uri="{FF2B5EF4-FFF2-40B4-BE49-F238E27FC236}">
                <a16:creationId xmlns:a16="http://schemas.microsoft.com/office/drawing/2014/main" id="{245B82A1-0AD0-4C47-A8D9-65689D73AFB0}"/>
              </a:ext>
            </a:extLst>
          </p:cNvPr>
          <p:cNvGraphicFramePr>
            <a:graphicFrameLocks noGrp="1"/>
          </p:cNvGraphicFramePr>
          <p:nvPr>
            <p:ph sz="quarter" idx="4294967295"/>
          </p:nvPr>
        </p:nvGraphicFramePr>
        <p:xfrm>
          <a:off x="609600" y="1600200"/>
          <a:ext cx="79248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sz="quarter" idx="4294967295"/>
          </p:nvPr>
        </p:nvSpPr>
        <p:spPr>
          <a:xfrm>
            <a:off x="457200" y="1484313"/>
            <a:ext cx="4800600" cy="4873625"/>
          </a:xfrm>
        </p:spPr>
        <p:txBody>
          <a:bodyPr/>
          <a:lstStyle/>
          <a:p>
            <a:pPr algn="l" rtl="0">
              <a:lnSpc>
                <a:spcPct val="80000"/>
              </a:lnSpc>
              <a:buFont typeface="Wingdings" pitchFamily="2" charset="2"/>
              <a:buNone/>
            </a:pPr>
            <a:r>
              <a:rPr lang="en-US" sz="2400" b="1" dirty="0"/>
              <a:t>Location</a:t>
            </a:r>
          </a:p>
          <a:p>
            <a:pPr algn="l" rtl="0">
              <a:lnSpc>
                <a:spcPct val="80000"/>
              </a:lnSpc>
            </a:pPr>
            <a:r>
              <a:rPr lang="en-US" sz="2400" b="1" dirty="0">
                <a:solidFill>
                  <a:srgbClr val="00B050"/>
                </a:solidFill>
              </a:rPr>
              <a:t>80% are </a:t>
            </a:r>
            <a:r>
              <a:rPr lang="en-US" sz="2400" b="1" dirty="0" err="1">
                <a:solidFill>
                  <a:srgbClr val="00B050"/>
                </a:solidFill>
              </a:rPr>
              <a:t>hemispheric</a:t>
            </a:r>
            <a:r>
              <a:rPr lang="en-US" sz="2400" dirty="0" err="1"/>
              <a:t>,multiple</a:t>
            </a:r>
            <a:r>
              <a:rPr lang="en-US" sz="2400" dirty="0"/>
              <a:t> well circumscribed    often at </a:t>
            </a:r>
            <a:r>
              <a:rPr lang="en-US" sz="2400" u="sng" dirty="0"/>
              <a:t>grey-white matter junction</a:t>
            </a:r>
          </a:p>
          <a:p>
            <a:pPr algn="l" rtl="0">
              <a:lnSpc>
                <a:spcPct val="80000"/>
              </a:lnSpc>
            </a:pPr>
            <a:endParaRPr lang="en-US" sz="2400" dirty="0"/>
          </a:p>
          <a:p>
            <a:pPr algn="l" rtl="0">
              <a:lnSpc>
                <a:spcPct val="80000"/>
              </a:lnSpc>
              <a:buFontTx/>
              <a:buNone/>
            </a:pPr>
            <a:endParaRPr lang="en-US" sz="2400" dirty="0"/>
          </a:p>
          <a:p>
            <a:pPr algn="l" rtl="0">
              <a:lnSpc>
                <a:spcPct val="80000"/>
              </a:lnSpc>
              <a:buFontTx/>
              <a:buNone/>
            </a:pPr>
            <a:r>
              <a:rPr lang="en-US" sz="2400" b="1" dirty="0"/>
              <a:t>Prognosis</a:t>
            </a:r>
          </a:p>
          <a:p>
            <a:pPr algn="l" rtl="0">
              <a:lnSpc>
                <a:spcPct val="80000"/>
              </a:lnSpc>
            </a:pPr>
            <a:r>
              <a:rPr lang="en-US" sz="2400" dirty="0"/>
              <a:t>median survival without treatment once symptomatic is </a:t>
            </a:r>
            <a:r>
              <a:rPr lang="en-US" sz="2400" b="1" dirty="0"/>
              <a:t>~1 </a:t>
            </a:r>
            <a:r>
              <a:rPr lang="en-US" sz="2400" b="1" dirty="0" err="1"/>
              <a:t>mo</a:t>
            </a:r>
            <a:r>
              <a:rPr lang="en-US" sz="2400" b="1" dirty="0"/>
              <a:t>, </a:t>
            </a:r>
          </a:p>
          <a:p>
            <a:pPr algn="l" rtl="0">
              <a:lnSpc>
                <a:spcPct val="80000"/>
              </a:lnSpc>
            </a:pPr>
            <a:r>
              <a:rPr lang="en-US" sz="2400" dirty="0"/>
              <a:t>with optimal treatment </a:t>
            </a:r>
            <a:r>
              <a:rPr lang="en-US" sz="2400" b="1" dirty="0"/>
              <a:t>6-9 </a:t>
            </a:r>
            <a:r>
              <a:rPr lang="en-US" sz="2400" b="1" dirty="0" err="1"/>
              <a:t>mo</a:t>
            </a:r>
            <a:r>
              <a:rPr lang="en-US" sz="2400" b="1" dirty="0"/>
              <a:t> </a:t>
            </a:r>
            <a:r>
              <a:rPr lang="en-US" sz="2400" dirty="0"/>
              <a:t>but varies depending on primary </a:t>
            </a:r>
            <a:r>
              <a:rPr lang="en-US" sz="2400" dirty="0" err="1"/>
              <a:t>tumour</a:t>
            </a:r>
            <a:r>
              <a:rPr lang="en-US" sz="2400" dirty="0"/>
              <a:t> type</a:t>
            </a:r>
          </a:p>
        </p:txBody>
      </p:sp>
      <p:pic>
        <p:nvPicPr>
          <p:cNvPr id="4710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752600"/>
            <a:ext cx="3284538" cy="391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6003589"/>
      </p:ext>
    </p:extLst>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2197100" y="-30163"/>
            <a:ext cx="8229600" cy="1371601"/>
          </a:xfrm>
        </p:spPr>
        <p:txBody>
          <a:bodyPr/>
          <a:lstStyle/>
          <a:p>
            <a:pPr>
              <a:defRPr/>
            </a:pPr>
            <a:r>
              <a:rPr lang="en-US" sz="4800" b="1" dirty="0">
                <a:solidFill>
                  <a:schemeClr val="bg1">
                    <a:lumMod val="20000"/>
                    <a:lumOff val="80000"/>
                  </a:schemeClr>
                </a:solidFill>
                <a:latin typeface="Andalus" pitchFamily="18" charset="-78"/>
                <a:cs typeface="Andalus" pitchFamily="18" charset="-78"/>
              </a:rPr>
              <a:t>Investigations</a:t>
            </a:r>
          </a:p>
        </p:txBody>
      </p:sp>
      <p:sp>
        <p:nvSpPr>
          <p:cNvPr id="48131" name="Rectangle 3"/>
          <p:cNvSpPr>
            <a:spLocks noGrp="1" noChangeArrowheads="1"/>
          </p:cNvSpPr>
          <p:nvPr>
            <p:ph sz="quarter" idx="4294967295"/>
          </p:nvPr>
        </p:nvSpPr>
        <p:spPr>
          <a:xfrm>
            <a:off x="457200" y="1428750"/>
            <a:ext cx="8229600" cy="4438650"/>
          </a:xfrm>
        </p:spPr>
        <p:txBody>
          <a:bodyPr/>
          <a:lstStyle/>
          <a:p>
            <a:pPr algn="l" rtl="0">
              <a:lnSpc>
                <a:spcPct val="80000"/>
              </a:lnSpc>
            </a:pPr>
            <a:endParaRPr lang="en-US" sz="2800" b="1"/>
          </a:p>
          <a:p>
            <a:pPr algn="l" rtl="0">
              <a:lnSpc>
                <a:spcPct val="80000"/>
              </a:lnSpc>
            </a:pPr>
            <a:r>
              <a:rPr lang="en-US" sz="2800"/>
              <a:t>identify </a:t>
            </a:r>
            <a:r>
              <a:rPr lang="en-US" sz="2800">
                <a:solidFill>
                  <a:srgbClr val="00B050"/>
                </a:solidFill>
              </a:rPr>
              <a:t>primary tumour</a:t>
            </a:r>
          </a:p>
          <a:p>
            <a:pPr algn="l" rtl="0">
              <a:lnSpc>
                <a:spcPct val="80000"/>
              </a:lnSpc>
            </a:pPr>
            <a:r>
              <a:rPr lang="en-US" sz="2800"/>
              <a:t></a:t>
            </a:r>
            <a:r>
              <a:rPr lang="en-US" sz="2800">
                <a:solidFill>
                  <a:srgbClr val="00B050"/>
                </a:solidFill>
              </a:rPr>
              <a:t>metastatic work-up </a:t>
            </a:r>
          </a:p>
          <a:p>
            <a:pPr lvl="1" algn="l" rtl="0">
              <a:lnSpc>
                <a:spcPct val="80000"/>
              </a:lnSpc>
            </a:pPr>
            <a:r>
              <a:rPr lang="en-US" sz="2400"/>
              <a:t>(CXR, CT chest/abdo, abdominal U/S, bone scan, mammogram)</a:t>
            </a:r>
          </a:p>
          <a:p>
            <a:pPr algn="l" rtl="0">
              <a:lnSpc>
                <a:spcPct val="80000"/>
              </a:lnSpc>
            </a:pPr>
            <a:r>
              <a:rPr lang="en-US" sz="2800">
                <a:solidFill>
                  <a:srgbClr val="00B050"/>
                </a:solidFill>
              </a:rPr>
              <a:t>CT with contrast </a:t>
            </a:r>
            <a:r>
              <a:rPr lang="en-US" sz="2800">
                <a:sym typeface="Wingdings" pitchFamily="2" charset="2"/>
              </a:rPr>
              <a:t> </a:t>
            </a:r>
            <a:r>
              <a:rPr lang="en-US" sz="2800" b="1"/>
              <a:t>round, well-circumscribed, often ring enhancing, edema, often multiple</a:t>
            </a:r>
          </a:p>
          <a:p>
            <a:pPr algn="l" rtl="0">
              <a:lnSpc>
                <a:spcPct val="80000"/>
              </a:lnSpc>
            </a:pPr>
            <a:r>
              <a:rPr lang="en-US" sz="2800">
                <a:solidFill>
                  <a:srgbClr val="00B050"/>
                </a:solidFill>
              </a:rPr>
              <a:t>MRI more sensitive</a:t>
            </a:r>
            <a:r>
              <a:rPr lang="en-US" sz="2800"/>
              <a:t>, especially for posterior fossa.</a:t>
            </a:r>
          </a:p>
          <a:p>
            <a:pPr algn="l" rtl="0">
              <a:lnSpc>
                <a:spcPct val="80000"/>
              </a:lnSpc>
            </a:pPr>
            <a:r>
              <a:rPr lang="en-US" sz="2800"/>
              <a:t>consider </a:t>
            </a:r>
            <a:r>
              <a:rPr lang="en-US" sz="2800">
                <a:solidFill>
                  <a:srgbClr val="00B050"/>
                </a:solidFill>
              </a:rPr>
              <a:t>biopsy</a:t>
            </a:r>
            <a:r>
              <a:rPr lang="en-US" sz="2800"/>
              <a:t> in unusual cases, or if no primary identified.</a:t>
            </a:r>
          </a:p>
        </p:txBody>
      </p:sp>
    </p:spTree>
    <p:extLst>
      <p:ext uri="{BB962C8B-B14F-4D97-AF65-F5344CB8AC3E}">
        <p14:creationId xmlns:p14="http://schemas.microsoft.com/office/powerpoint/2010/main" val="2911772119"/>
      </p:ext>
    </p:extLst>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normAutofit fontScale="90000"/>
          </a:bodyPr>
          <a:lstStyle/>
          <a:p>
            <a:pPr algn="l" rtl="0">
              <a:defRPr/>
            </a:pPr>
            <a:r>
              <a:rPr lang="en-US" sz="4000" dirty="0">
                <a:solidFill>
                  <a:schemeClr val="bg1">
                    <a:lumMod val="20000"/>
                    <a:lumOff val="80000"/>
                  </a:schemeClr>
                </a:solidFill>
                <a:latin typeface="Andalus" pitchFamily="18" charset="-78"/>
                <a:cs typeface="Andalus" pitchFamily="18" charset="-78"/>
              </a:rPr>
              <a:t>Treatment of </a:t>
            </a:r>
            <a:r>
              <a:rPr lang="en-US" sz="3600" dirty="0">
                <a:solidFill>
                  <a:schemeClr val="bg1">
                    <a:lumMod val="20000"/>
                    <a:lumOff val="80000"/>
                  </a:schemeClr>
                </a:solidFill>
                <a:latin typeface="Andalus" pitchFamily="18" charset="-78"/>
                <a:cs typeface="Andalus" pitchFamily="18" charset="-78"/>
              </a:rPr>
              <a:t>Metastatic </a:t>
            </a:r>
            <a:br>
              <a:rPr lang="en-US" sz="4000" dirty="0">
                <a:solidFill>
                  <a:schemeClr val="bg1">
                    <a:lumMod val="20000"/>
                    <a:lumOff val="80000"/>
                  </a:schemeClr>
                </a:solidFill>
                <a:latin typeface="Andalus" pitchFamily="18" charset="-78"/>
                <a:cs typeface="Andalus" pitchFamily="18" charset="-78"/>
              </a:rPr>
            </a:br>
            <a:endParaRPr lang="en-US" sz="4000" dirty="0">
              <a:solidFill>
                <a:schemeClr val="bg1">
                  <a:lumMod val="20000"/>
                  <a:lumOff val="80000"/>
                </a:schemeClr>
              </a:solidFill>
              <a:latin typeface="Andalus" pitchFamily="18" charset="-78"/>
              <a:cs typeface="Andalus" pitchFamily="18" charset="-78"/>
            </a:endParaRPr>
          </a:p>
        </p:txBody>
      </p:sp>
      <p:sp>
        <p:nvSpPr>
          <p:cNvPr id="49155" name="Rectangle 3"/>
          <p:cNvSpPr>
            <a:spLocks noGrp="1" noChangeArrowheads="1"/>
          </p:cNvSpPr>
          <p:nvPr>
            <p:ph sz="quarter" idx="4294967295"/>
          </p:nvPr>
        </p:nvSpPr>
        <p:spPr>
          <a:xfrm>
            <a:off x="415925" y="1509713"/>
            <a:ext cx="8229600" cy="4367212"/>
          </a:xfrm>
        </p:spPr>
        <p:txBody>
          <a:bodyPr>
            <a:normAutofit fontScale="77500" lnSpcReduction="20000"/>
          </a:bodyPr>
          <a:lstStyle/>
          <a:p>
            <a:pPr algn="l" rtl="0">
              <a:lnSpc>
                <a:spcPct val="80000"/>
              </a:lnSpc>
            </a:pPr>
            <a:r>
              <a:rPr lang="en-US" b="1"/>
              <a:t>medical</a:t>
            </a:r>
          </a:p>
          <a:p>
            <a:pPr lvl="1" algn="l" rtl="0">
              <a:lnSpc>
                <a:spcPct val="80000"/>
              </a:lnSpc>
            </a:pPr>
            <a:r>
              <a:rPr lang="en-US"/>
              <a:t></a:t>
            </a:r>
            <a:r>
              <a:rPr lang="en-US">
                <a:solidFill>
                  <a:srgbClr val="FF0000"/>
                </a:solidFill>
              </a:rPr>
              <a:t>phenytoin (or levetiracetam</a:t>
            </a:r>
            <a:r>
              <a:rPr lang="en-US"/>
              <a:t>) for seizure prophylaxis if patient presents with seizure</a:t>
            </a:r>
          </a:p>
          <a:p>
            <a:pPr lvl="1" algn="l" rtl="0">
              <a:lnSpc>
                <a:spcPct val="80000"/>
              </a:lnSpc>
            </a:pPr>
            <a:r>
              <a:rPr lang="en-US"/>
              <a:t></a:t>
            </a:r>
            <a:r>
              <a:rPr lang="en-US">
                <a:solidFill>
                  <a:srgbClr val="FF0000"/>
                </a:solidFill>
              </a:rPr>
              <a:t>dexamethasone</a:t>
            </a:r>
            <a:r>
              <a:rPr lang="en-US"/>
              <a:t> to reduce edema given with ranitidine</a:t>
            </a:r>
          </a:p>
          <a:p>
            <a:pPr lvl="1" algn="l" rtl="0">
              <a:lnSpc>
                <a:spcPct val="80000"/>
              </a:lnSpc>
            </a:pPr>
            <a:r>
              <a:rPr lang="en-US"/>
              <a:t></a:t>
            </a:r>
            <a:r>
              <a:rPr lang="en-US">
                <a:solidFill>
                  <a:srgbClr val="FF0000"/>
                </a:solidFill>
              </a:rPr>
              <a:t>chemotherapy</a:t>
            </a:r>
            <a:r>
              <a:rPr lang="en-US">
                <a:solidFill>
                  <a:srgbClr val="00B050"/>
                </a:solidFill>
              </a:rPr>
              <a:t> </a:t>
            </a:r>
            <a:r>
              <a:rPr lang="en-US"/>
              <a:t>(e.g. small cell lung cancer)</a:t>
            </a:r>
          </a:p>
          <a:p>
            <a:pPr lvl="1" algn="l" rtl="0">
              <a:lnSpc>
                <a:spcPct val="80000"/>
              </a:lnSpc>
            </a:pPr>
            <a:endParaRPr lang="en-US" b="1"/>
          </a:p>
          <a:p>
            <a:pPr algn="l" rtl="0">
              <a:lnSpc>
                <a:spcPct val="80000"/>
              </a:lnSpc>
            </a:pPr>
            <a:r>
              <a:rPr lang="en-US" b="1"/>
              <a:t>Radiation</a:t>
            </a:r>
          </a:p>
          <a:p>
            <a:pPr lvl="1" algn="l" rtl="0">
              <a:lnSpc>
                <a:spcPct val="80000"/>
              </a:lnSpc>
            </a:pPr>
            <a:r>
              <a:rPr lang="en-US">
                <a:solidFill>
                  <a:srgbClr val="FF0000"/>
                </a:solidFill>
              </a:rPr>
              <a:t>stereotactic radiosurger</a:t>
            </a:r>
            <a:r>
              <a:rPr lang="en-US">
                <a:solidFill>
                  <a:srgbClr val="00B050"/>
                </a:solidFill>
              </a:rPr>
              <a:t>y</a:t>
            </a:r>
            <a:r>
              <a:rPr lang="en-US"/>
              <a:t>: for discrete, deep-seated/inoperable tumours</a:t>
            </a:r>
          </a:p>
          <a:p>
            <a:pPr lvl="1" algn="l" rtl="0">
              <a:lnSpc>
                <a:spcPct val="80000"/>
              </a:lnSpc>
            </a:pPr>
            <a:r>
              <a:rPr lang="en-US"/>
              <a:t>multiple lesions: use </a:t>
            </a:r>
            <a:r>
              <a:rPr lang="en-US">
                <a:solidFill>
                  <a:srgbClr val="FF0000"/>
                </a:solidFill>
              </a:rPr>
              <a:t>whole brain radiation therapy (WBRT); </a:t>
            </a:r>
            <a:r>
              <a:rPr lang="en-US"/>
              <a:t>consider stereotactic</a:t>
            </a:r>
          </a:p>
          <a:p>
            <a:pPr lvl="1" algn="l" rtl="0">
              <a:lnSpc>
                <a:spcPct val="80000"/>
              </a:lnSpc>
            </a:pPr>
            <a:r>
              <a:rPr lang="en-US">
                <a:solidFill>
                  <a:srgbClr val="FF0000"/>
                </a:solidFill>
              </a:rPr>
              <a:t>Radiosurgery</a:t>
            </a:r>
            <a:r>
              <a:rPr lang="en-US">
                <a:solidFill>
                  <a:srgbClr val="00B050"/>
                </a:solidFill>
              </a:rPr>
              <a:t> </a:t>
            </a:r>
            <a:r>
              <a:rPr lang="en-US"/>
              <a:t>(is not surgery ) if &lt;3 cm</a:t>
            </a:r>
          </a:p>
          <a:p>
            <a:pPr lvl="1" algn="l" rtl="0">
              <a:lnSpc>
                <a:spcPct val="80000"/>
              </a:lnSpc>
            </a:pPr>
            <a:r>
              <a:rPr lang="en-US">
                <a:solidFill>
                  <a:srgbClr val="00B050"/>
                </a:solidFill>
              </a:rPr>
              <a:t></a:t>
            </a:r>
            <a:r>
              <a:rPr lang="en-US">
                <a:solidFill>
                  <a:srgbClr val="FF0000"/>
                </a:solidFill>
              </a:rPr>
              <a:t>post-op WBRT </a:t>
            </a:r>
            <a:r>
              <a:rPr lang="en-US"/>
              <a:t>is commonly used</a:t>
            </a:r>
          </a:p>
          <a:p>
            <a:pPr lvl="1" algn="l" rtl="0">
              <a:lnSpc>
                <a:spcPct val="80000"/>
              </a:lnSpc>
            </a:pPr>
            <a:endParaRPr lang="en-US"/>
          </a:p>
          <a:p>
            <a:pPr algn="l" rtl="0">
              <a:lnSpc>
                <a:spcPct val="80000"/>
              </a:lnSpc>
              <a:buFont typeface="Wingdings" pitchFamily="2" charset="2"/>
              <a:buNone/>
            </a:pPr>
            <a:r>
              <a:rPr lang="en-US"/>
              <a:t>•</a:t>
            </a:r>
            <a:r>
              <a:rPr lang="en-US" b="1"/>
              <a:t> surgical</a:t>
            </a:r>
          </a:p>
          <a:p>
            <a:pPr lvl="1" algn="l" rtl="0">
              <a:lnSpc>
                <a:spcPct val="80000"/>
              </a:lnSpc>
            </a:pPr>
            <a:r>
              <a:rPr lang="en-US"/>
              <a:t>single/solitary lesions: use </a:t>
            </a:r>
            <a:r>
              <a:rPr lang="en-US">
                <a:solidFill>
                  <a:srgbClr val="FF0000"/>
                </a:solidFill>
              </a:rPr>
              <a:t>surgery + radiation</a:t>
            </a:r>
          </a:p>
        </p:txBody>
      </p:sp>
    </p:spTree>
    <p:extLst>
      <p:ext uri="{BB962C8B-B14F-4D97-AF65-F5344CB8AC3E}">
        <p14:creationId xmlns:p14="http://schemas.microsoft.com/office/powerpoint/2010/main" val="3157669463"/>
      </p:ext>
    </p:extLst>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pPr>
              <a:defRPr/>
            </a:pPr>
            <a:r>
              <a:rPr lang="en-US" sz="4400" dirty="0">
                <a:solidFill>
                  <a:schemeClr val="bg1">
                    <a:lumMod val="20000"/>
                    <a:lumOff val="80000"/>
                  </a:schemeClr>
                </a:solidFill>
                <a:latin typeface="Andalus" pitchFamily="18" charset="-78"/>
                <a:cs typeface="Andalus" pitchFamily="18" charset="-78"/>
              </a:rPr>
              <a:t>Lymphomas</a:t>
            </a:r>
            <a:endParaRPr lang="ar-JO" sz="4400" dirty="0">
              <a:solidFill>
                <a:schemeClr val="bg1">
                  <a:lumMod val="20000"/>
                  <a:lumOff val="80000"/>
                </a:schemeClr>
              </a:solidFill>
              <a:latin typeface="Andalus" pitchFamily="18" charset="-78"/>
              <a:cs typeface="Andalus" pitchFamily="18" charset="-78"/>
            </a:endParaRPr>
          </a:p>
        </p:txBody>
      </p:sp>
      <p:sp>
        <p:nvSpPr>
          <p:cNvPr id="58371" name="Content Placeholder 2"/>
          <p:cNvSpPr>
            <a:spLocks noGrp="1"/>
          </p:cNvSpPr>
          <p:nvPr>
            <p:ph sz="quarter" idx="4294967295"/>
          </p:nvPr>
        </p:nvSpPr>
        <p:spPr>
          <a:xfrm>
            <a:off x="415925" y="1081088"/>
            <a:ext cx="8229600" cy="5014912"/>
          </a:xfrm>
        </p:spPr>
        <p:txBody>
          <a:bodyPr>
            <a:normAutofit lnSpcReduction="10000"/>
          </a:bodyPr>
          <a:lstStyle/>
          <a:p>
            <a:pPr algn="l" rtl="0">
              <a:buFontTx/>
              <a:buNone/>
            </a:pPr>
            <a:endParaRPr lang="en-GB" sz="2400" dirty="0">
              <a:solidFill>
                <a:schemeClr val="tx1"/>
              </a:solidFill>
            </a:endParaRPr>
          </a:p>
          <a:p>
            <a:pPr algn="l" rtl="0"/>
            <a:r>
              <a:rPr lang="en-GB" sz="2400" dirty="0">
                <a:solidFill>
                  <a:schemeClr val="tx1"/>
                </a:solidFill>
              </a:rPr>
              <a:t>Most are of the </a:t>
            </a:r>
            <a:r>
              <a:rPr lang="en-GB" sz="2400" b="1" dirty="0">
                <a:solidFill>
                  <a:srgbClr val="7030A0"/>
                </a:solidFill>
              </a:rPr>
              <a:t>B cell type</a:t>
            </a:r>
            <a:r>
              <a:rPr lang="en-GB" sz="2400" dirty="0">
                <a:solidFill>
                  <a:schemeClr val="tx1"/>
                </a:solidFill>
              </a:rPr>
              <a:t> . T cell lymphoma is rare .</a:t>
            </a:r>
          </a:p>
          <a:p>
            <a:pPr algn="l" rtl="0"/>
            <a:endParaRPr lang="en-GB" sz="2400" dirty="0">
              <a:solidFill>
                <a:schemeClr val="tx1"/>
              </a:solidFill>
            </a:endParaRPr>
          </a:p>
          <a:p>
            <a:pPr algn="l" rtl="0"/>
            <a:r>
              <a:rPr lang="en-GB" sz="2400" dirty="0">
                <a:solidFill>
                  <a:schemeClr val="tx1"/>
                </a:solidFill>
              </a:rPr>
              <a:t>In addition, there are increasing numbers of CNS lymphoma associated with </a:t>
            </a:r>
            <a:r>
              <a:rPr lang="en-GB" sz="2400" b="1" dirty="0" err="1">
                <a:solidFill>
                  <a:srgbClr val="7030A0"/>
                </a:solidFill>
              </a:rPr>
              <a:t>immunosuppression</a:t>
            </a:r>
            <a:r>
              <a:rPr lang="en-GB" sz="2400" b="1" dirty="0">
                <a:solidFill>
                  <a:srgbClr val="7030A0"/>
                </a:solidFill>
              </a:rPr>
              <a:t>,</a:t>
            </a:r>
            <a:r>
              <a:rPr lang="en-GB" sz="2400" dirty="0">
                <a:solidFill>
                  <a:schemeClr val="tx1"/>
                </a:solidFill>
              </a:rPr>
              <a:t> either in the context of an </a:t>
            </a:r>
            <a:r>
              <a:rPr lang="en-GB" sz="2400" b="1" dirty="0">
                <a:solidFill>
                  <a:schemeClr val="tx1"/>
                </a:solidFill>
              </a:rPr>
              <a:t>HIV infection </a:t>
            </a:r>
            <a:r>
              <a:rPr lang="en-GB" sz="2400" dirty="0">
                <a:solidFill>
                  <a:schemeClr val="tx1"/>
                </a:solidFill>
              </a:rPr>
              <a:t>or in patients who have received an </a:t>
            </a:r>
            <a:r>
              <a:rPr lang="en-GB" sz="2400" b="1" dirty="0">
                <a:solidFill>
                  <a:schemeClr val="tx1"/>
                </a:solidFill>
              </a:rPr>
              <a:t>organ transplant .</a:t>
            </a:r>
          </a:p>
          <a:p>
            <a:pPr algn="l" rtl="0"/>
            <a:endParaRPr lang="en-GB" sz="2400" b="1" dirty="0">
              <a:solidFill>
                <a:schemeClr val="tx1"/>
              </a:solidFill>
            </a:endParaRPr>
          </a:p>
          <a:p>
            <a:pPr algn="l" rtl="0"/>
            <a:r>
              <a:rPr lang="en-GB" sz="2400" dirty="0">
                <a:solidFill>
                  <a:schemeClr val="tx1"/>
                </a:solidFill>
              </a:rPr>
              <a:t>Primary lymphomas of the CNS are most common in the </a:t>
            </a:r>
            <a:r>
              <a:rPr lang="en-GB" sz="2400" b="1" dirty="0">
                <a:solidFill>
                  <a:srgbClr val="7030A0"/>
                </a:solidFill>
              </a:rPr>
              <a:t>older age groups. </a:t>
            </a:r>
            <a:endParaRPr lang="en-GB" sz="2400" dirty="0">
              <a:solidFill>
                <a:schemeClr val="tx1"/>
              </a:solidFill>
            </a:endParaRPr>
          </a:p>
          <a:p>
            <a:pPr algn="l" rtl="0"/>
            <a:r>
              <a:rPr lang="en-GB" sz="2400" dirty="0">
                <a:solidFill>
                  <a:schemeClr val="tx1"/>
                </a:solidFill>
              </a:rPr>
              <a:t> The last reported incidence describes PCNSL (PRIMARY CNS LYMPHOMA ) </a:t>
            </a:r>
            <a:r>
              <a:rPr lang="en-GB" sz="2400" b="1" dirty="0">
                <a:solidFill>
                  <a:srgbClr val="7030A0"/>
                </a:solidFill>
              </a:rPr>
              <a:t>constituting 6% of all primary intracranial </a:t>
            </a:r>
            <a:r>
              <a:rPr lang="en-GB" sz="2400" b="1" dirty="0" err="1">
                <a:solidFill>
                  <a:srgbClr val="7030A0"/>
                </a:solidFill>
              </a:rPr>
              <a:t>neoplasms</a:t>
            </a:r>
            <a:r>
              <a:rPr lang="en-GB" sz="2400" b="1" dirty="0">
                <a:solidFill>
                  <a:srgbClr val="7030A0"/>
                </a:solidFill>
              </a:rPr>
              <a:t> .</a:t>
            </a:r>
          </a:p>
          <a:p>
            <a:pPr algn="l" rtl="0"/>
            <a:endParaRPr lang="en-GB" sz="2400" b="1" dirty="0">
              <a:solidFill>
                <a:schemeClr val="tx1"/>
              </a:solidFill>
            </a:endParaRPr>
          </a:p>
        </p:txBody>
      </p:sp>
      <p:sp>
        <p:nvSpPr>
          <p:cNvPr id="2" name="Rectangle 1"/>
          <p:cNvSpPr/>
          <p:nvPr/>
        </p:nvSpPr>
        <p:spPr>
          <a:xfrm>
            <a:off x="533400" y="457200"/>
            <a:ext cx="336098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Lymphoma</a:t>
            </a:r>
          </a:p>
        </p:txBody>
      </p:sp>
    </p:spTree>
    <p:extLst>
      <p:ext uri="{BB962C8B-B14F-4D97-AF65-F5344CB8AC3E}">
        <p14:creationId xmlns:p14="http://schemas.microsoft.com/office/powerpoint/2010/main" val="76510584"/>
      </p:ext>
    </p:extLst>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4000" dirty="0">
                <a:solidFill>
                  <a:schemeClr val="bg1">
                    <a:lumMod val="20000"/>
                    <a:lumOff val="80000"/>
                  </a:schemeClr>
                </a:solidFill>
                <a:latin typeface="Andalus" pitchFamily="18" charset="-78"/>
                <a:cs typeface="Andalus" pitchFamily="18" charset="-78"/>
              </a:rPr>
              <a:t>Symptoms </a:t>
            </a:r>
            <a:endParaRPr lang="en-GB" dirty="0">
              <a:solidFill>
                <a:schemeClr val="bg1">
                  <a:lumMod val="20000"/>
                  <a:lumOff val="80000"/>
                </a:schemeClr>
              </a:solidFill>
              <a:latin typeface="Andalus" pitchFamily="18" charset="-78"/>
              <a:cs typeface="Andalus" pitchFamily="18" charset="-78"/>
            </a:endParaRPr>
          </a:p>
        </p:txBody>
      </p:sp>
      <p:sp>
        <p:nvSpPr>
          <p:cNvPr id="59395" name="Content Placeholder 2"/>
          <p:cNvSpPr>
            <a:spLocks noGrp="1"/>
          </p:cNvSpPr>
          <p:nvPr>
            <p:ph sz="quarter" idx="4294967295"/>
          </p:nvPr>
        </p:nvSpPr>
        <p:spPr>
          <a:xfrm>
            <a:off x="609600" y="1600200"/>
            <a:ext cx="7924800" cy="4114800"/>
          </a:xfrm>
        </p:spPr>
        <p:txBody>
          <a:bodyPr/>
          <a:lstStyle/>
          <a:p>
            <a:pPr algn="l" rtl="0">
              <a:buFontTx/>
              <a:buNone/>
            </a:pPr>
            <a:endParaRPr lang="en-GB" sz="2400">
              <a:solidFill>
                <a:schemeClr val="tx1"/>
              </a:solidFill>
            </a:endParaRPr>
          </a:p>
          <a:p>
            <a:pPr algn="l" rtl="0"/>
            <a:r>
              <a:rPr lang="en-GB" sz="2400">
                <a:solidFill>
                  <a:schemeClr val="tx1"/>
                </a:solidFill>
              </a:rPr>
              <a:t>Lymphomas usually become symptomatic with </a:t>
            </a:r>
            <a:r>
              <a:rPr lang="en-GB" sz="2400" b="1">
                <a:solidFill>
                  <a:srgbClr val="7030A0"/>
                </a:solidFill>
              </a:rPr>
              <a:t>seizures or a rapidly progressive focal neurological deficit. </a:t>
            </a:r>
          </a:p>
          <a:p>
            <a:pPr algn="l" rtl="0"/>
            <a:endParaRPr lang="en-GB" sz="2400">
              <a:solidFill>
                <a:schemeClr val="tx1"/>
              </a:solidFill>
            </a:endParaRPr>
          </a:p>
          <a:p>
            <a:pPr algn="l" rtl="0"/>
            <a:endParaRPr lang="en-GB" sz="2400">
              <a:solidFill>
                <a:schemeClr val="tx1"/>
              </a:solidFill>
            </a:endParaRPr>
          </a:p>
          <a:p>
            <a:pPr algn="l" rtl="0"/>
            <a:r>
              <a:rPr lang="en-GB" sz="2400">
                <a:solidFill>
                  <a:schemeClr val="tx1"/>
                </a:solidFill>
              </a:rPr>
              <a:t>The symptoms are not generally different from any other parenchymal intracerebral lesion and </a:t>
            </a:r>
            <a:r>
              <a:rPr lang="en-GB" sz="2400" b="1">
                <a:solidFill>
                  <a:srgbClr val="7030A0"/>
                </a:solidFill>
              </a:rPr>
              <a:t>none is specific to or pathognomonic for lymphoma</a:t>
            </a:r>
          </a:p>
        </p:txBody>
      </p:sp>
    </p:spTree>
    <p:extLst>
      <p:ext uri="{BB962C8B-B14F-4D97-AF65-F5344CB8AC3E}">
        <p14:creationId xmlns:p14="http://schemas.microsoft.com/office/powerpoint/2010/main" val="2483281252"/>
      </p:ext>
    </p:extLst>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GB" sz="4000" b="1" dirty="0">
                <a:solidFill>
                  <a:schemeClr val="bg1">
                    <a:lumMod val="20000"/>
                    <a:lumOff val="80000"/>
                  </a:schemeClr>
                </a:solidFill>
                <a:latin typeface="Andalus" pitchFamily="18" charset="-78"/>
                <a:cs typeface="Andalus" pitchFamily="18" charset="-78"/>
              </a:rPr>
              <a:t>Diagnosis</a:t>
            </a:r>
            <a:endParaRPr lang="en-GB" b="1" dirty="0">
              <a:solidFill>
                <a:schemeClr val="bg1">
                  <a:lumMod val="20000"/>
                  <a:lumOff val="80000"/>
                </a:schemeClr>
              </a:solidFill>
              <a:latin typeface="Andalus" pitchFamily="18" charset="-78"/>
              <a:cs typeface="Andalus" pitchFamily="18" charset="-78"/>
            </a:endParaRPr>
          </a:p>
        </p:txBody>
      </p:sp>
      <p:sp>
        <p:nvSpPr>
          <p:cNvPr id="60419" name="Content Placeholder 2"/>
          <p:cNvSpPr>
            <a:spLocks noGrp="1"/>
          </p:cNvSpPr>
          <p:nvPr>
            <p:ph sz="quarter" idx="4294967295"/>
          </p:nvPr>
        </p:nvSpPr>
        <p:spPr>
          <a:xfrm>
            <a:off x="374650" y="1600200"/>
            <a:ext cx="8229600" cy="5141913"/>
          </a:xfrm>
        </p:spPr>
        <p:txBody>
          <a:bodyPr/>
          <a:lstStyle/>
          <a:p>
            <a:pPr algn="l" rtl="0"/>
            <a:r>
              <a:rPr lang="en-US" sz="2400"/>
              <a:t>Brain MRI</a:t>
            </a:r>
          </a:p>
          <a:p>
            <a:pPr algn="l" rtl="0"/>
            <a:r>
              <a:rPr lang="en-GB" sz="2400"/>
              <a:t>Lymphomas are characteristically located in the </a:t>
            </a:r>
            <a:r>
              <a:rPr lang="en-GB" sz="2400" b="1">
                <a:solidFill>
                  <a:srgbClr val="7030A0"/>
                </a:solidFill>
              </a:rPr>
              <a:t>periventricular white matter </a:t>
            </a:r>
            <a:r>
              <a:rPr lang="en-GB" sz="2400"/>
              <a:t>but may also have extensive cortical presentation. </a:t>
            </a:r>
          </a:p>
          <a:p>
            <a:pPr algn="l" rtl="0"/>
            <a:r>
              <a:rPr lang="en-GB" sz="2400"/>
              <a:t>They are usually primarily </a:t>
            </a:r>
            <a:r>
              <a:rPr lang="en-GB" sz="2400" b="1">
                <a:solidFill>
                  <a:srgbClr val="7030A0"/>
                </a:solidFill>
              </a:rPr>
              <a:t>hyperintense </a:t>
            </a:r>
            <a:r>
              <a:rPr lang="en-GB" sz="2400"/>
              <a:t>and characteristically </a:t>
            </a:r>
            <a:r>
              <a:rPr lang="en-GB" sz="2400" b="1">
                <a:solidFill>
                  <a:srgbClr val="7030A0"/>
                </a:solidFill>
              </a:rPr>
              <a:t>homogeneousin appearance</a:t>
            </a:r>
            <a:r>
              <a:rPr lang="en-GB" sz="2400"/>
              <a:t>; thus, they can be </a:t>
            </a:r>
            <a:r>
              <a:rPr lang="en-GB" sz="2400" u="sng"/>
              <a:t>mistaken for meningioma when located cortically. </a:t>
            </a:r>
          </a:p>
          <a:p>
            <a:pPr algn="l" rtl="0"/>
            <a:r>
              <a:rPr lang="en-GB" sz="2400"/>
              <a:t>They have, however</a:t>
            </a:r>
            <a:r>
              <a:rPr lang="en-GB" sz="2400" b="1">
                <a:solidFill>
                  <a:srgbClr val="7030A0"/>
                </a:solidFill>
              </a:rPr>
              <a:t>, unclear “foggy” margins </a:t>
            </a:r>
            <a:r>
              <a:rPr lang="en-GB" sz="2400"/>
              <a:t>and are almost </a:t>
            </a:r>
            <a:r>
              <a:rPr lang="en-GB" sz="2400" b="1">
                <a:solidFill>
                  <a:srgbClr val="7030A0"/>
                </a:solidFill>
              </a:rPr>
              <a:t>never necrotic or cystic</a:t>
            </a:r>
            <a:r>
              <a:rPr lang="en-GB" sz="2400"/>
              <a:t>.</a:t>
            </a:r>
          </a:p>
          <a:p>
            <a:pPr algn="l" rtl="0"/>
            <a:r>
              <a:rPr lang="en-GB" sz="2400"/>
              <a:t> </a:t>
            </a:r>
            <a:r>
              <a:rPr lang="en-GB" sz="2400" b="1">
                <a:solidFill>
                  <a:srgbClr val="7030A0"/>
                </a:solidFill>
              </a:rPr>
              <a:t>Contrast enhancement is also homogeneous.</a:t>
            </a:r>
          </a:p>
          <a:p>
            <a:pPr algn="l" rtl="0"/>
            <a:r>
              <a:rPr lang="en-GB" sz="2400" b="1">
                <a:solidFill>
                  <a:srgbClr val="7030A0"/>
                </a:solidFill>
              </a:rPr>
              <a:t>Multiple lesions</a:t>
            </a:r>
            <a:r>
              <a:rPr lang="en-GB" sz="2400"/>
              <a:t> are possible</a:t>
            </a:r>
          </a:p>
        </p:txBody>
      </p:sp>
    </p:spTree>
    <p:extLst>
      <p:ext uri="{BB962C8B-B14F-4D97-AF65-F5344CB8AC3E}">
        <p14:creationId xmlns:p14="http://schemas.microsoft.com/office/powerpoint/2010/main" val="2422966790"/>
      </p:ext>
    </p:extLst>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2651125"/>
            <a:ext cx="9067800"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Rectangle 1"/>
          <p:cNvSpPr>
            <a:spLocks noChangeArrowheads="1"/>
          </p:cNvSpPr>
          <p:nvPr/>
        </p:nvSpPr>
        <p:spPr bwMode="auto">
          <a:xfrm>
            <a:off x="3044825" y="1866900"/>
            <a:ext cx="31115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400">
                <a:solidFill>
                  <a:schemeClr val="tx2"/>
                </a:solidFill>
                <a:latin typeface="Andalus" pitchFamily="18" charset="-78"/>
                <a:cs typeface="Andalus" pitchFamily="18" charset="-78"/>
              </a:rPr>
              <a:t>Lymphomas </a:t>
            </a:r>
            <a:endParaRPr lang="en-GB" sz="4400">
              <a:solidFill>
                <a:schemeClr val="tx2"/>
              </a:solidFill>
            </a:endParaRPr>
          </a:p>
        </p:txBody>
      </p:sp>
    </p:spTree>
    <p:extLst>
      <p:ext uri="{BB962C8B-B14F-4D97-AF65-F5344CB8AC3E}">
        <p14:creationId xmlns:p14="http://schemas.microsoft.com/office/powerpoint/2010/main" val="3339488461"/>
      </p:ext>
    </p:extLst>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solidFill>
                  <a:schemeClr val="bg1">
                    <a:lumMod val="20000"/>
                    <a:lumOff val="80000"/>
                  </a:schemeClr>
                </a:solidFill>
                <a:latin typeface="Andalus" pitchFamily="18" charset="-78"/>
                <a:cs typeface="Andalus" pitchFamily="18" charset="-78"/>
              </a:rPr>
              <a:t>Treatment of Lymphomas  </a:t>
            </a:r>
            <a:endParaRPr lang="en-GB" sz="4000" dirty="0">
              <a:solidFill>
                <a:schemeClr val="bg1">
                  <a:lumMod val="20000"/>
                  <a:lumOff val="80000"/>
                </a:schemeClr>
              </a:solidFill>
              <a:latin typeface="Andalus" pitchFamily="18" charset="-78"/>
              <a:cs typeface="Andalus" pitchFamily="18" charset="-78"/>
            </a:endParaRPr>
          </a:p>
        </p:txBody>
      </p:sp>
      <p:sp>
        <p:nvSpPr>
          <p:cNvPr id="62467" name="Content Placeholder 2"/>
          <p:cNvSpPr>
            <a:spLocks noGrp="1"/>
          </p:cNvSpPr>
          <p:nvPr>
            <p:ph sz="quarter" idx="4294967295"/>
          </p:nvPr>
        </p:nvSpPr>
        <p:spPr>
          <a:xfrm>
            <a:off x="320675" y="1639888"/>
            <a:ext cx="8229600" cy="4525962"/>
          </a:xfrm>
        </p:spPr>
        <p:txBody>
          <a:bodyPr>
            <a:normAutofit lnSpcReduction="10000"/>
          </a:bodyPr>
          <a:lstStyle/>
          <a:p>
            <a:pPr algn="l" rtl="0"/>
            <a:endParaRPr lang="en-GB" sz="2400"/>
          </a:p>
          <a:p>
            <a:pPr algn="l" rtl="0"/>
            <a:r>
              <a:rPr lang="en-GB" sz="2400"/>
              <a:t>When the presence of Primary CNS Lymphoma is  suspected, </a:t>
            </a:r>
            <a:r>
              <a:rPr lang="en-GB" sz="2400" b="1">
                <a:solidFill>
                  <a:srgbClr val="FF0000"/>
                </a:solidFill>
              </a:rPr>
              <a:t>no steroids are given before tissue diagnosis is established.</a:t>
            </a:r>
          </a:p>
          <a:p>
            <a:pPr algn="l" rtl="0"/>
            <a:endParaRPr lang="en-GB" sz="2400"/>
          </a:p>
          <a:p>
            <a:pPr algn="l" rtl="0"/>
            <a:r>
              <a:rPr lang="en-GB" sz="2400"/>
              <a:t> Tissue diagnosis is established by </a:t>
            </a:r>
            <a:r>
              <a:rPr lang="en-GB" sz="2400" b="1">
                <a:solidFill>
                  <a:srgbClr val="FF0000"/>
                </a:solidFill>
              </a:rPr>
              <a:t>stereotactic biopsy</a:t>
            </a:r>
            <a:r>
              <a:rPr lang="en-GB" sz="2400" b="1">
                <a:solidFill>
                  <a:srgbClr val="7030A0"/>
                </a:solidFill>
              </a:rPr>
              <a:t>.</a:t>
            </a:r>
          </a:p>
          <a:p>
            <a:pPr algn="l" rtl="0"/>
            <a:endParaRPr lang="en-GB" sz="2400"/>
          </a:p>
          <a:p>
            <a:pPr algn="l" rtl="0"/>
            <a:r>
              <a:rPr lang="en-GB" sz="2400"/>
              <a:t> Risk-adapted </a:t>
            </a:r>
            <a:r>
              <a:rPr lang="en-GB" sz="2400" b="1">
                <a:solidFill>
                  <a:srgbClr val="FF0000"/>
                </a:solidFill>
              </a:rPr>
              <a:t>chemotherapy</a:t>
            </a:r>
            <a:r>
              <a:rPr lang="en-GB" sz="2400" b="1">
                <a:solidFill>
                  <a:srgbClr val="7030A0"/>
                </a:solidFill>
              </a:rPr>
              <a:t> </a:t>
            </a:r>
            <a:r>
              <a:rPr lang="en-GB" sz="2400"/>
              <a:t>protocols of variable intensity are the current gold standard of treatment.</a:t>
            </a:r>
          </a:p>
          <a:p>
            <a:pPr algn="l" rtl="0"/>
            <a:endParaRPr lang="en-GB" sz="2400"/>
          </a:p>
          <a:p>
            <a:pPr algn="l" rtl="0"/>
            <a:r>
              <a:rPr lang="en-GB" sz="2400" b="1">
                <a:solidFill>
                  <a:srgbClr val="7030A0"/>
                </a:solidFill>
              </a:rPr>
              <a:t> Surgical resection for lymphoma is unusual</a:t>
            </a:r>
            <a:r>
              <a:rPr lang="en-GB" sz="2400"/>
              <a:t> and is the consequence of highly individual circumstances.</a:t>
            </a:r>
          </a:p>
        </p:txBody>
      </p:sp>
    </p:spTree>
    <p:extLst>
      <p:ext uri="{BB962C8B-B14F-4D97-AF65-F5344CB8AC3E}">
        <p14:creationId xmlns:p14="http://schemas.microsoft.com/office/powerpoint/2010/main" val="1012711582"/>
      </p:ext>
    </p:extLst>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3"/>
          <p:cNvSpPr>
            <a:spLocks noGrp="1"/>
          </p:cNvSpPr>
          <p:nvPr>
            <p:ph type="title"/>
          </p:nvPr>
        </p:nvSpPr>
        <p:spPr>
          <a:xfrm>
            <a:off x="1042988" y="5413375"/>
            <a:ext cx="7345362" cy="895350"/>
          </a:xfrm>
        </p:spPr>
        <p:txBody>
          <a:bodyPr>
            <a:normAutofit fontScale="90000"/>
          </a:bodyPr>
          <a:lstStyle/>
          <a:p>
            <a:pPr algn="ctr"/>
            <a:r>
              <a:rPr lang="en-US" sz="4800">
                <a:solidFill>
                  <a:schemeClr val="tx1"/>
                </a:solidFill>
                <a:latin typeface="Andalus" pitchFamily="18" charset="-78"/>
                <a:cs typeface="Andalus" pitchFamily="18" charset="-78"/>
              </a:rPr>
              <a:t>General principles of surgery on brain tumors </a:t>
            </a:r>
            <a:endParaRPr lang="en-GB" sz="4800">
              <a:solidFill>
                <a:schemeClr val="tx1"/>
              </a:solidFill>
              <a:latin typeface="Andalus" pitchFamily="18" charset="-78"/>
              <a:cs typeface="Andalus" pitchFamily="18" charset="-78"/>
            </a:endParaRPr>
          </a:p>
        </p:txBody>
      </p:sp>
      <p:pic>
        <p:nvPicPr>
          <p:cNvPr id="82947" name="Picture 2" descr="http://i.kinja-img.com/gawker-media/image/upload/s--q64BwKpr--/c_fit,fl_progressive,q_80,w_636/17tq3ocxaahj0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779588"/>
            <a:ext cx="6057900"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0196487"/>
      </p:ext>
    </p:extLst>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pPr algn="l"/>
            <a:r>
              <a:rPr lang="en-GB" sz="4000" b="1">
                <a:solidFill>
                  <a:schemeClr val="bg1"/>
                </a:solidFill>
                <a:latin typeface="Andalus" pitchFamily="18" charset="-78"/>
                <a:cs typeface="Andalus" pitchFamily="18" charset="-78"/>
              </a:rPr>
              <a:t>Indications for Surgery</a:t>
            </a:r>
            <a:endParaRPr lang="en-GB" sz="4000">
              <a:solidFill>
                <a:schemeClr val="bg1"/>
              </a:solidFill>
              <a:latin typeface="Andalus" pitchFamily="18" charset="-78"/>
              <a:cs typeface="Andalus" pitchFamily="18" charset="-78"/>
            </a:endParaRPr>
          </a:p>
        </p:txBody>
      </p:sp>
      <p:sp>
        <p:nvSpPr>
          <p:cNvPr id="3" name="Content Placeholder 2"/>
          <p:cNvSpPr>
            <a:spLocks noGrp="1"/>
          </p:cNvSpPr>
          <p:nvPr>
            <p:ph sz="quarter" idx="4294967295"/>
          </p:nvPr>
        </p:nvSpPr>
        <p:spPr>
          <a:xfrm>
            <a:off x="609600" y="1600200"/>
            <a:ext cx="7924800" cy="4114800"/>
          </a:xfrm>
        </p:spPr>
        <p:txBody>
          <a:bodyPr>
            <a:normAutofit lnSpcReduction="10000"/>
          </a:bodyPr>
          <a:lstStyle/>
          <a:p>
            <a:pPr algn="l" rtl="0">
              <a:defRPr/>
            </a:pPr>
            <a:r>
              <a:rPr lang="en-GB" sz="2400" dirty="0">
                <a:solidFill>
                  <a:schemeClr val="tx1"/>
                </a:solidFill>
              </a:rPr>
              <a:t>The indication for surgery depends on </a:t>
            </a:r>
            <a:r>
              <a:rPr lang="en-GB" sz="2400" b="1" dirty="0">
                <a:solidFill>
                  <a:srgbClr val="FF0000"/>
                </a:solidFill>
              </a:rPr>
              <a:t>the location </a:t>
            </a:r>
            <a:r>
              <a:rPr lang="en-GB" sz="2400" dirty="0">
                <a:solidFill>
                  <a:schemeClr val="tx1"/>
                </a:solidFill>
              </a:rPr>
              <a:t>of the </a:t>
            </a:r>
            <a:r>
              <a:rPr lang="en-GB" sz="2400" dirty="0" err="1">
                <a:solidFill>
                  <a:schemeClr val="tx1"/>
                </a:solidFill>
              </a:rPr>
              <a:t>tumor</a:t>
            </a:r>
            <a:r>
              <a:rPr lang="en-GB" sz="2400" dirty="0">
                <a:solidFill>
                  <a:schemeClr val="tx1"/>
                </a:solidFill>
              </a:rPr>
              <a:t>: it must be easily </a:t>
            </a:r>
            <a:r>
              <a:rPr lang="en-GB" sz="2400" dirty="0">
                <a:solidFill>
                  <a:srgbClr val="FF0000"/>
                </a:solidFill>
              </a:rPr>
              <a:t>approachable and removable</a:t>
            </a:r>
            <a:r>
              <a:rPr lang="en-GB" sz="2400" dirty="0">
                <a:solidFill>
                  <a:schemeClr val="tx1"/>
                </a:solidFill>
              </a:rPr>
              <a:t>.</a:t>
            </a:r>
          </a:p>
          <a:p>
            <a:pPr algn="l" rtl="0">
              <a:defRPr/>
            </a:pPr>
            <a:r>
              <a:rPr lang="en-GB" sz="2400" dirty="0">
                <a:solidFill>
                  <a:schemeClr val="tx1"/>
                </a:solidFill>
              </a:rPr>
              <a:t>Other important factors are </a:t>
            </a:r>
            <a:r>
              <a:rPr lang="en-GB" sz="2400" b="1" dirty="0">
                <a:solidFill>
                  <a:schemeClr val="tx1"/>
                </a:solidFill>
              </a:rPr>
              <a:t>the </a:t>
            </a:r>
            <a:r>
              <a:rPr lang="en-GB" sz="2400" b="1" dirty="0">
                <a:solidFill>
                  <a:srgbClr val="FF0000"/>
                </a:solidFill>
              </a:rPr>
              <a:t>size and the growth factor </a:t>
            </a:r>
            <a:r>
              <a:rPr lang="en-GB" sz="2400" dirty="0">
                <a:solidFill>
                  <a:schemeClr val="tx1"/>
                </a:solidFill>
              </a:rPr>
              <a:t>of the </a:t>
            </a:r>
            <a:r>
              <a:rPr lang="en-GB" sz="2400" dirty="0" err="1">
                <a:solidFill>
                  <a:schemeClr val="tx1"/>
                </a:solidFill>
              </a:rPr>
              <a:t>tumor</a:t>
            </a:r>
            <a:r>
              <a:rPr lang="en-GB" sz="2400" dirty="0">
                <a:solidFill>
                  <a:schemeClr val="tx1"/>
                </a:solidFill>
              </a:rPr>
              <a:t>, and whether or not </a:t>
            </a:r>
            <a:r>
              <a:rPr lang="en-GB" sz="2400" b="1" dirty="0">
                <a:solidFill>
                  <a:srgbClr val="FF0000"/>
                </a:solidFill>
              </a:rPr>
              <a:t>hydrocephalus is present </a:t>
            </a:r>
            <a:r>
              <a:rPr lang="en-GB" sz="2400" dirty="0">
                <a:solidFill>
                  <a:schemeClr val="tx1"/>
                </a:solidFill>
              </a:rPr>
              <a:t>and the </a:t>
            </a:r>
            <a:r>
              <a:rPr lang="en-GB" sz="2400" b="1" dirty="0">
                <a:solidFill>
                  <a:srgbClr val="FF0000"/>
                </a:solidFill>
              </a:rPr>
              <a:t>age</a:t>
            </a:r>
            <a:r>
              <a:rPr lang="en-GB" sz="2400" b="1" dirty="0">
                <a:solidFill>
                  <a:schemeClr val="tx1"/>
                </a:solidFill>
              </a:rPr>
              <a:t> </a:t>
            </a:r>
            <a:r>
              <a:rPr lang="en-GB" sz="2400" dirty="0">
                <a:solidFill>
                  <a:schemeClr val="tx1"/>
                </a:solidFill>
              </a:rPr>
              <a:t>of the patient .</a:t>
            </a:r>
          </a:p>
          <a:p>
            <a:pPr algn="l" rtl="0">
              <a:defRPr/>
            </a:pPr>
            <a:r>
              <a:rPr lang="en-GB" sz="2400" dirty="0">
                <a:solidFill>
                  <a:schemeClr val="tx1"/>
                </a:solidFill>
              </a:rPr>
              <a:t>In </a:t>
            </a:r>
            <a:r>
              <a:rPr lang="en-GB" sz="2400" b="1" u="sng" dirty="0">
                <a:solidFill>
                  <a:schemeClr val="tx1"/>
                </a:solidFill>
              </a:rPr>
              <a:t>an </a:t>
            </a:r>
            <a:r>
              <a:rPr lang="en-GB" sz="2400" b="1" u="sng" dirty="0" err="1">
                <a:solidFill>
                  <a:schemeClr val="tx1"/>
                </a:solidFill>
              </a:rPr>
              <a:t>infiltratively</a:t>
            </a:r>
            <a:r>
              <a:rPr lang="en-GB" sz="2400" b="1" u="sng" dirty="0">
                <a:solidFill>
                  <a:schemeClr val="tx1"/>
                </a:solidFill>
              </a:rPr>
              <a:t> growing </a:t>
            </a:r>
            <a:r>
              <a:rPr lang="en-GB" sz="2400" b="1" u="sng" dirty="0" err="1">
                <a:solidFill>
                  <a:schemeClr val="tx1"/>
                </a:solidFill>
              </a:rPr>
              <a:t>glioma</a:t>
            </a:r>
            <a:r>
              <a:rPr lang="en-GB" sz="2400" dirty="0">
                <a:solidFill>
                  <a:schemeClr val="tx1"/>
                </a:solidFill>
              </a:rPr>
              <a:t> </a:t>
            </a:r>
            <a:r>
              <a:rPr lang="en-GB" sz="2400" b="1" dirty="0">
                <a:solidFill>
                  <a:schemeClr val="tx1"/>
                </a:solidFill>
              </a:rPr>
              <a:t>palliative surgery </a:t>
            </a:r>
            <a:r>
              <a:rPr lang="en-GB" sz="2400" dirty="0">
                <a:solidFill>
                  <a:schemeClr val="tx1"/>
                </a:solidFill>
              </a:rPr>
              <a:t>is indicated, while </a:t>
            </a:r>
            <a:r>
              <a:rPr lang="en-GB" sz="2400" b="1" dirty="0">
                <a:solidFill>
                  <a:schemeClr val="tx1"/>
                </a:solidFill>
              </a:rPr>
              <a:t>curative surgery </a:t>
            </a:r>
            <a:r>
              <a:rPr lang="en-GB" sz="2400" dirty="0">
                <a:solidFill>
                  <a:schemeClr val="tx1"/>
                </a:solidFill>
              </a:rPr>
              <a:t>can be performed in low grade, </a:t>
            </a:r>
            <a:r>
              <a:rPr lang="en-GB" sz="2400" b="1" dirty="0">
                <a:solidFill>
                  <a:schemeClr val="tx1"/>
                </a:solidFill>
              </a:rPr>
              <a:t>non-</a:t>
            </a:r>
            <a:r>
              <a:rPr lang="en-GB" sz="2400" b="1" dirty="0" err="1">
                <a:solidFill>
                  <a:schemeClr val="tx1"/>
                </a:solidFill>
              </a:rPr>
              <a:t>glial</a:t>
            </a:r>
            <a:r>
              <a:rPr lang="en-GB" sz="2400" b="1" dirty="0">
                <a:solidFill>
                  <a:schemeClr val="tx1"/>
                </a:solidFill>
              </a:rPr>
              <a:t> </a:t>
            </a:r>
            <a:r>
              <a:rPr lang="en-GB" sz="2400" b="1" dirty="0" err="1">
                <a:solidFill>
                  <a:schemeClr val="tx1"/>
                </a:solidFill>
              </a:rPr>
              <a:t>tumors</a:t>
            </a:r>
            <a:r>
              <a:rPr lang="en-GB" sz="2400" b="1" dirty="0">
                <a:solidFill>
                  <a:schemeClr val="tx1"/>
                </a:solidFill>
              </a:rPr>
              <a:t> like </a:t>
            </a:r>
            <a:r>
              <a:rPr lang="en-GB" sz="2400" b="1" dirty="0" err="1">
                <a:solidFill>
                  <a:schemeClr val="tx1"/>
                </a:solidFill>
              </a:rPr>
              <a:t>meningioma</a:t>
            </a:r>
            <a:r>
              <a:rPr lang="en-GB" sz="2400" b="1" dirty="0">
                <a:solidFill>
                  <a:schemeClr val="tx1"/>
                </a:solidFill>
              </a:rPr>
              <a:t>, </a:t>
            </a:r>
            <a:r>
              <a:rPr lang="en-GB" sz="2400" b="1" dirty="0" err="1">
                <a:solidFill>
                  <a:schemeClr val="tx1"/>
                </a:solidFill>
              </a:rPr>
              <a:t>neurinoma</a:t>
            </a:r>
            <a:r>
              <a:rPr lang="en-GB" sz="2400" dirty="0">
                <a:solidFill>
                  <a:schemeClr val="tx1"/>
                </a:solidFill>
              </a:rPr>
              <a:t>, etc.</a:t>
            </a:r>
          </a:p>
          <a:p>
            <a:pPr algn="l" rtl="0">
              <a:defRPr/>
            </a:pPr>
            <a:r>
              <a:rPr lang="en-GB" sz="2400" dirty="0">
                <a:solidFill>
                  <a:schemeClr val="tx1"/>
                </a:solidFill>
              </a:rPr>
              <a:t>The surgeon should decide on the </a:t>
            </a:r>
            <a:r>
              <a:rPr lang="en-GB" sz="2400" dirty="0" err="1">
                <a:solidFill>
                  <a:schemeClr val="tx1"/>
                </a:solidFill>
              </a:rPr>
              <a:t>radicality</a:t>
            </a:r>
            <a:r>
              <a:rPr lang="en-GB" sz="2400" dirty="0">
                <a:solidFill>
                  <a:schemeClr val="tx1"/>
                </a:solidFill>
              </a:rPr>
              <a:t> of the surgery, </a:t>
            </a:r>
            <a:r>
              <a:rPr lang="en-GB" sz="2400" dirty="0" err="1">
                <a:solidFill>
                  <a:schemeClr val="tx1"/>
                </a:solidFill>
              </a:rPr>
              <a:t>i</a:t>
            </a:r>
            <a:r>
              <a:rPr lang="en-GB" sz="2400" dirty="0">
                <a:solidFill>
                  <a:schemeClr val="tx1"/>
                </a:solidFill>
              </a:rPr>
              <a:t>. e., </a:t>
            </a:r>
            <a:r>
              <a:rPr lang="en-GB" sz="2400" dirty="0">
                <a:solidFill>
                  <a:srgbClr val="FF0000"/>
                </a:solidFill>
              </a:rPr>
              <a:t>stereotactic biopsy, partial, subtotal or total excision  of the </a:t>
            </a:r>
            <a:r>
              <a:rPr lang="en-GB" sz="2400" dirty="0" err="1">
                <a:solidFill>
                  <a:srgbClr val="FF0000"/>
                </a:solidFill>
              </a:rPr>
              <a:t>tumor</a:t>
            </a:r>
            <a:r>
              <a:rPr lang="en-GB" sz="2400" dirty="0">
                <a:solidFill>
                  <a:srgbClr val="FF0000"/>
                </a:solidFill>
              </a:rPr>
              <a:t>.</a:t>
            </a:r>
          </a:p>
        </p:txBody>
      </p:sp>
    </p:spTree>
    <p:extLst>
      <p:ext uri="{BB962C8B-B14F-4D97-AF65-F5344CB8AC3E}">
        <p14:creationId xmlns:p14="http://schemas.microsoft.com/office/powerpoint/2010/main" val="39858123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abta.org/assets/images/understanding-brain-tumor-web-images/the-tentorium-physical.jpg">
            <a:extLst>
              <a:ext uri="{FF2B5EF4-FFF2-40B4-BE49-F238E27FC236}">
                <a16:creationId xmlns:a16="http://schemas.microsoft.com/office/drawing/2014/main" id="{4F9D70FB-21C8-4401-AD44-BAD4B0A3D8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8025" y="1484313"/>
            <a:ext cx="4592638" cy="543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1">
            <a:extLst>
              <a:ext uri="{FF2B5EF4-FFF2-40B4-BE49-F238E27FC236}">
                <a16:creationId xmlns:a16="http://schemas.microsoft.com/office/drawing/2014/main" id="{6B00FC6C-597A-41C9-95CD-65FC5CB422B0}"/>
              </a:ext>
            </a:extLst>
          </p:cNvPr>
          <p:cNvSpPr>
            <a:spLocks noChangeArrowheads="1"/>
          </p:cNvSpPr>
          <p:nvPr/>
        </p:nvSpPr>
        <p:spPr bwMode="auto">
          <a:xfrm>
            <a:off x="323850" y="1484313"/>
            <a:ext cx="4248150" cy="529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Supratentorial location </a:t>
            </a:r>
            <a:r>
              <a:rPr kumimoji="0" lang="en-GB" alt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is the space above the tentorial incisura and includes the </a:t>
            </a:r>
            <a:r>
              <a:rPr kumimoji="0" lang="en-GB" altLang="en-US" sz="2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anterior and middle fossa of the skull and the brain above the tentorium.</a:t>
            </a:r>
            <a:endParaRPr kumimoji="0" lang="en-GB" alt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GB" altLang="en-US" sz="2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Infratentorial location </a:t>
            </a:r>
            <a:r>
              <a:rPr kumimoji="0" lang="en-GB" alt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is the posterior fossa space, including the </a:t>
            </a:r>
            <a:r>
              <a:rPr kumimoji="0" lang="en-GB" altLang="en-US" sz="2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cerebellum, brainstem and the adjacent parts of the skull base</a:t>
            </a:r>
            <a:r>
              <a:rPr kumimoji="0" lang="en-GB" alt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p:txBody>
      </p:sp>
      <p:sp>
        <p:nvSpPr>
          <p:cNvPr id="11268" name="Rectangle 2">
            <a:extLst>
              <a:ext uri="{FF2B5EF4-FFF2-40B4-BE49-F238E27FC236}">
                <a16:creationId xmlns:a16="http://schemas.microsoft.com/office/drawing/2014/main" id="{9FCC57DB-3829-45A3-AEB0-AF387CC74255}"/>
              </a:ext>
            </a:extLst>
          </p:cNvPr>
          <p:cNvSpPr>
            <a:spLocks noChangeArrowheads="1"/>
          </p:cNvSpPr>
          <p:nvPr/>
        </p:nvSpPr>
        <p:spPr bwMode="auto">
          <a:xfrm>
            <a:off x="1409700" y="500063"/>
            <a:ext cx="76993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en-GB" altLang="en-US" sz="4400" b="1" i="0" u="none" strike="noStrike" kern="1200" cap="none" spc="0" normalizeH="0" baseline="0" noProof="0">
                <a:ln>
                  <a:noFill/>
                </a:ln>
                <a:solidFill>
                  <a:srgbClr val="C0C0C0"/>
                </a:solidFill>
                <a:effectLst/>
                <a:uLnTx/>
                <a:uFillTx/>
                <a:latin typeface="Andalus" panose="02020603050405020304" pitchFamily="18" charset="-78"/>
                <a:ea typeface="+mn-ea"/>
                <a:cs typeface="Andalus" panose="02020603050405020304" pitchFamily="18" charset="-78"/>
              </a:rPr>
              <a:t>Supratentorial Vs. Infratentorial </a:t>
            </a:r>
            <a:endParaRPr kumimoji="0" lang="en-GB" altLang="en-US" sz="4400" b="0" i="0" u="none" strike="noStrike" kern="1200" cap="none" spc="0" normalizeH="0" baseline="0" noProof="0">
              <a:ln>
                <a:noFill/>
              </a:ln>
              <a:solidFill>
                <a:srgbClr val="C0C0C0"/>
              </a:solidFill>
              <a:effectLst/>
              <a:uLnTx/>
              <a:uFillTx/>
              <a:latin typeface="Andalus" panose="02020603050405020304" pitchFamily="18" charset="-78"/>
              <a:ea typeface="+mn-ea"/>
              <a:cs typeface="Andalus" panose="02020603050405020304" pitchFamily="18" charset="-78"/>
            </a:endParaRPr>
          </a:p>
        </p:txBody>
      </p:sp>
    </p:spTree>
  </p:cSld>
  <p:clrMapOvr>
    <a:masterClrMapping/>
  </p:clrMapOvr>
  <p:transition spd="med">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Content Placeholder 2"/>
          <p:cNvSpPr>
            <a:spLocks noGrp="1"/>
          </p:cNvSpPr>
          <p:nvPr>
            <p:ph sz="quarter" idx="4294967295"/>
          </p:nvPr>
        </p:nvSpPr>
        <p:spPr>
          <a:xfrm>
            <a:off x="609600" y="1600200"/>
            <a:ext cx="7924800" cy="4114800"/>
          </a:xfrm>
        </p:spPr>
        <p:txBody>
          <a:bodyPr>
            <a:normAutofit fontScale="92500"/>
          </a:bodyPr>
          <a:lstStyle/>
          <a:p>
            <a:pPr algn="l" rtl="0"/>
            <a:endParaRPr lang="en-GB" sz="2800">
              <a:solidFill>
                <a:schemeClr val="tx1"/>
              </a:solidFill>
            </a:endParaRPr>
          </a:p>
          <a:p>
            <a:pPr algn="l" rtl="0"/>
            <a:endParaRPr lang="en-GB" sz="2800">
              <a:solidFill>
                <a:schemeClr val="tx1"/>
              </a:solidFill>
            </a:endParaRPr>
          </a:p>
          <a:p>
            <a:pPr algn="l" rtl="0"/>
            <a:r>
              <a:rPr lang="en-GB" sz="2800">
                <a:solidFill>
                  <a:schemeClr val="tx1"/>
                </a:solidFill>
              </a:rPr>
              <a:t>The aim of surgery is:</a:t>
            </a:r>
          </a:p>
          <a:p>
            <a:pPr algn="l" rtl="0"/>
            <a:endParaRPr lang="en-GB" sz="2800">
              <a:solidFill>
                <a:schemeClr val="tx1"/>
              </a:solidFill>
            </a:endParaRPr>
          </a:p>
          <a:p>
            <a:pPr lvl="1" algn="l" rtl="0"/>
            <a:r>
              <a:rPr lang="en-GB">
                <a:solidFill>
                  <a:schemeClr val="tx1"/>
                </a:solidFill>
              </a:rPr>
              <a:t> To remove as much as possible of the tumor </a:t>
            </a:r>
          </a:p>
          <a:p>
            <a:pPr lvl="1" algn="l" rtl="0"/>
            <a:r>
              <a:rPr lang="en-GB">
                <a:solidFill>
                  <a:schemeClr val="tx1"/>
                </a:solidFill>
              </a:rPr>
              <a:t> To improve the quality of life</a:t>
            </a:r>
          </a:p>
          <a:p>
            <a:pPr lvl="1" algn="l" rtl="0"/>
            <a:r>
              <a:rPr lang="en-GB">
                <a:solidFill>
                  <a:schemeClr val="tx1"/>
                </a:solidFill>
              </a:rPr>
              <a:t> To postpone the clinical worsening</a:t>
            </a:r>
          </a:p>
          <a:p>
            <a:pPr lvl="1" algn="l" rtl="0"/>
            <a:r>
              <a:rPr lang="en-GB">
                <a:solidFill>
                  <a:schemeClr val="tx1"/>
                </a:solidFill>
              </a:rPr>
              <a:t> To improve the conditions for adjuvant therapies</a:t>
            </a:r>
          </a:p>
        </p:txBody>
      </p:sp>
    </p:spTree>
    <p:extLst>
      <p:ext uri="{BB962C8B-B14F-4D97-AF65-F5344CB8AC3E}">
        <p14:creationId xmlns:p14="http://schemas.microsoft.com/office/powerpoint/2010/main" val="1137499726"/>
      </p:ext>
    </p:extLst>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sz="4000">
                <a:solidFill>
                  <a:schemeClr val="bg1"/>
                </a:solidFill>
                <a:latin typeface="Andalus" pitchFamily="18" charset="-78"/>
                <a:cs typeface="Andalus" pitchFamily="18" charset="-78"/>
              </a:rPr>
              <a:t>Microsurgical instruments </a:t>
            </a:r>
            <a:endParaRPr lang="en-GB" sz="4000">
              <a:solidFill>
                <a:schemeClr val="bg1"/>
              </a:solidFill>
              <a:latin typeface="Andalus" pitchFamily="18" charset="-78"/>
              <a:cs typeface="Andalus" pitchFamily="18" charset="-78"/>
            </a:endParaRPr>
          </a:p>
        </p:txBody>
      </p:sp>
      <p:sp>
        <p:nvSpPr>
          <p:cNvPr id="86019" name="Content Placeholder 2"/>
          <p:cNvSpPr>
            <a:spLocks noGrp="1"/>
          </p:cNvSpPr>
          <p:nvPr>
            <p:ph sz="quarter" idx="4294967295"/>
          </p:nvPr>
        </p:nvSpPr>
        <p:spPr>
          <a:xfrm>
            <a:off x="430213" y="1557338"/>
            <a:ext cx="8229600" cy="4525962"/>
          </a:xfrm>
        </p:spPr>
        <p:txBody>
          <a:bodyPr/>
          <a:lstStyle/>
          <a:p>
            <a:pPr algn="l" rtl="0"/>
            <a:r>
              <a:rPr lang="en-GB" sz="2800" u="sng">
                <a:solidFill>
                  <a:schemeClr val="tx1"/>
                </a:solidFill>
              </a:rPr>
              <a:t>Craniotomy instruments (high speed drill system), retractor system, micro-instruments</a:t>
            </a:r>
            <a:r>
              <a:rPr lang="en-GB" sz="2800">
                <a:solidFill>
                  <a:schemeClr val="tx1"/>
                </a:solidFill>
              </a:rPr>
              <a:t>: forceps, scissors, </a:t>
            </a:r>
            <a:r>
              <a:rPr lang="fr-FR" sz="2800">
                <a:solidFill>
                  <a:schemeClr val="tx1"/>
                </a:solidFill>
              </a:rPr>
              <a:t>knifes, dissectors, micro irrigation systems, etc.</a:t>
            </a:r>
          </a:p>
          <a:p>
            <a:pPr algn="l" rtl="0"/>
            <a:r>
              <a:rPr lang="en-GB" sz="2800">
                <a:solidFill>
                  <a:schemeClr val="tx1"/>
                </a:solidFill>
              </a:rPr>
              <a:t> </a:t>
            </a:r>
            <a:r>
              <a:rPr lang="en-GB" sz="2800" u="sng">
                <a:solidFill>
                  <a:schemeClr val="tx1"/>
                </a:solidFill>
              </a:rPr>
              <a:t>Ultrasonic aspirator allows a demolition </a:t>
            </a:r>
            <a:r>
              <a:rPr lang="en-GB" sz="2800">
                <a:solidFill>
                  <a:schemeClr val="tx1"/>
                </a:solidFill>
              </a:rPr>
              <a:t>followed by extraction of the tumor tissue.</a:t>
            </a:r>
          </a:p>
          <a:p>
            <a:pPr algn="l" rtl="0"/>
            <a:r>
              <a:rPr lang="en-GB" sz="2800">
                <a:solidFill>
                  <a:schemeClr val="tx1"/>
                </a:solidFill>
              </a:rPr>
              <a:t> Instruments used very frequently are a </a:t>
            </a:r>
            <a:r>
              <a:rPr lang="en-GB" sz="2800" u="sng">
                <a:solidFill>
                  <a:schemeClr val="tx1"/>
                </a:solidFill>
              </a:rPr>
              <a:t>monopolar instrument for cutting </a:t>
            </a:r>
            <a:r>
              <a:rPr lang="en-GB" sz="2800">
                <a:solidFill>
                  <a:schemeClr val="tx1"/>
                </a:solidFill>
              </a:rPr>
              <a:t>and a </a:t>
            </a:r>
            <a:r>
              <a:rPr lang="en-GB" sz="2800" u="sng">
                <a:solidFill>
                  <a:schemeClr val="tx1"/>
                </a:solidFill>
              </a:rPr>
              <a:t>bipolar instrument for hemostasis.</a:t>
            </a:r>
          </a:p>
        </p:txBody>
      </p:sp>
      <p:sp>
        <p:nvSpPr>
          <p:cNvPr id="3" name="Rectangle 2"/>
          <p:cNvSpPr/>
          <p:nvPr/>
        </p:nvSpPr>
        <p:spPr>
          <a:xfrm>
            <a:off x="762881" y="381000"/>
            <a:ext cx="7618239" cy="923330"/>
          </a:xfrm>
          <a:prstGeom prst="rect">
            <a:avLst/>
          </a:prstGeom>
          <a:noFill/>
        </p:spPr>
        <p:txBody>
          <a:bodyPr wrap="none" lIns="91440" tIns="45720" rIns="91440" bIns="45720">
            <a:spAutoFit/>
          </a:bodyPr>
          <a:lstStyle/>
          <a:p>
            <a:pPr algn="ct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microsurgical instruments</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3129429824"/>
      </p:ext>
    </p:extLst>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AutoShape 4" descr="data:image/jpeg;base64,/9j/4AAQSkZJRgABAQAAAQABAAD/2wCEAAkGBhQSEBQQEBAQFBUUEBQUFBQUFBAVFRUUFBUVFBUVFRUYHCYeFxkjGRQUIC8gIycpLCwsFR4xNTAqNSYrLCkBCQoKDgwOGg8PGCwfHx8pKSwsLCksLCkpKSksKSkpLCksKSwpKSksKSkpLCkpKSksKSwpLCkpKSwpLCkpLCwpKf/AABEIARAAoAMBIgACEQEDEQH/xAAcAAACAgMBAQAAAAAAAAAAAAAABQEGAgMEBwj/xABJEAABAwICBAYOCAQGAwEAAAABAAIDBBESIQUGMUEHEyJRcXQWMjREYWSBhJGTsbTC4hQkM1Jyc6HBI0Ji0UOCkrLw8VOD4SX/xAAYAQADAQEAAAAAAAAAAAAAAAAAAQIDBP/EACsRAAICAQMDAgQHAAAAAAAAAAABAhEhAxIxMkFRBGETIkKxFCNxodHw8f/aAAwDAQACEQMRAD8A9VMklU54ZK6GFkjo8TAONkezJ9nOBDGA3GQJJbtA2x2M+OV/r/lU6o9y+c1fvU6cpMBL2M+OV/r/AJUdjPjlf6/5U6UWQAil1btY/TdIHlAd0Hf/AJVs7GPHK/1/ypnO0AC3327OldCAEvYz45X+v+VHYz45X+v+VOkJAJexjxyv9f8AKjsY8cr/AF/yp0hACXsY8cr/AF/yo7GPHK/1/wAqdIQAl7GPHK/1/wAqOxjxyv8AX/KnSEAJexjxyv8AX/KjsY8cr/X/ACp0hACXsY8cr/X/ACo7GPHK/wBf8qdIQAl7GfHK/wBf8qzhnkglZFNIZWSktjlIaHteGl2CTDZrrgOs4AdrY3uCW6S6zd69fg+JCANUe5fOav3udOQk2qPcvnNX73OnIQwBYOF929ZrCM5nbt/5ZCAwqnZA/wBbPat4N81z1uTb/wBbfatlOeSP+b0+wGxCEKQBCEIAEIQgAQhCABCEIAEIQgASXWbvXr8HxJ0kus3evX4PiTQBqh3L5zV+9zp0El1Q7l85q/e506QwBawzO9jtWxQ4oTA5a48kZHt2f7guiIWFulLYtI8dDjwOZy2ZO29sE1VSTjhiBCEKBghCEACEIQAIQhAAhCEACEIQAJLrN3r1+D4k6SXWbvXr8HxJoA1Q7l85q/e506SXVDuXzmr97nToIYAoUoQBzV/af52f7gulV7T1Q9soILgMI57Xv6Fqg1gI+0bcc42+harSbVolyost0YhzhKqHSjJgTGHG2RytZZVUT3NIYcJOw2abeQmyXw/Itx3TVjGC73saL2u5zWi/Nc70j0vr/Q0+UtXHi+6w8Y70Nuq9pTg1dVPD6qpqZQD2pkja0dDWts3yLoo+Cykjz+iRnwve93/xPYvI9w00Fr/BVtc6BlQ5rH4S7i7C5zG9WQShLaDRQhbgjjjY3cG3A9C67HnYk4rsLcdV0LjM4G2SMeUf3WUNYCbCSNx5gWk+gFTtZVnUhAKlQMhCEIAEl1m716/B8SdpJrP3r1+D4k0Aaody+c1fvc6dBJdUe5fOav3udOQUMCUIUJAVvX15FKAP/K39LlI6aTExp52j+xKd6/dzN/Nb7Cq3omS8Q8BIXZo9JnLkc6oyWfJHfdcdIyXNForSAxOnqTh3FszIwBnt5KjQUuGrA+9cenNXOqpGyxOjeLte0tcNmXSiU3B8ckqNlLGjZ5DgZWtxHZ9ae45bcmtssxqRVHtqx3rJinmjdUoIJGyxxYXtvnje4jELG3Pfwp6lL1Er+X7IcdPGTy6XQ0WItdpWxDi0j+M6zgbEEk86at4L/vVbz/l/uVaJNAQFznGCG7nYr4Lm+0k86ZhOXqp/S/sEdPyebaV1epKZ4jnmkxFmIWiBuAecnwJ9oDU+CN0dZDJIbtxNBwgFrxstuyOxWaWma4guDTbna0/qRks2MsLeC279lEvUScasagk7MmLJa4iti5y0CEISGCS6z969fg+JOkl1n716/B8SaAx1R7l85q/ep06SXVHuXzmr96nTlNgShAVb151hlpIWGBrS6STiwT/LcXBA2E9KErdARwhSWoXG/wDiR+1VHQUt2uHMQf0WTNNVFTCaWsx8ok4zE1oNjdouDYHyZpZBUNpJCZpQIyLYjlY3yvZdWnFxWTN5H7ZME8b/AOoe2yvUk8gtgjD+e78H7G689qJA9rHMcHBzgA5pBGdthCZQ6VfI57GyOAicGHfnhDv3Vy095G7aW36RP/4oR0yPPsYseNn3mnHrD+4VZxP3yP8A0UcWd73/AOpH4YPiFlLpd80A6GO/d6xD376pg6I2fuSq4IhflOda+fKOxdhbRgnE91t3LN/DfNKWio/4NTbGrpeesd5GxD9lrdURjbVy/wCpg+FUbTemYm1IEIaYw1t8TwM7nEQb57ltnqxK17WU4eHNcBZzXhwINjcDfkfKiOnH+0Fs9Boq5jiGMcXWG0/uV3hUnUhxhhaKgFjsABJLSAb3OK2bN20WV0Y64ve65dRJPBpHgyQhCzKBJdZ+9evwfEnSS6z969fg+JNAY6o9y+c1fvc6cpNql3L5zV+9zpwmBkqVwn/ZU3Wm+xXRUrhOP8OmHjIP7KodSE+BRM7NlvvDas9IaJiqGFkjbE+n+xWuUZs/EPYmTRcZrtMUzz+u0GdHEcVXcSJC4NDhyTaxOWYG5dGh9W9JysMtNU4mSPLi8BvKdsJuehYcIkjI5oXTNMjDE4NbiLbODszsO4rt1W0RUVNOH0lO0Ql7gMVS8DEO25Nhv8CajGruh2zoOomlD29W9vS9jViOD6o/xdJNHTUD+6at1DrTtjom9L5X/sumPg7qt8tE38MLne0qKh3n9/5Hb8Fbk4Oo7/xNKxevcfYVLOD+hHb6RaegSOVsj4OJv5q4D8EDB7SuhnBr96uqT+ERN/ZL8rvL9g+bwVCTUnRhADp5X2+7BIduSsFBVUUDQ1hq3BoAADLbOkpqzgzh/mnq3dMtvYFvbwa0e9srvxSyH90Keiu7CpMWz640ts4Jz4TxTT6cSr8Ovc0NS5zHNNNhwsgke0Fuw3xDfe/pV5Zwe0I71YfxF59pVK1Y0NCNP1kHFRmJkZwRlocxv2ZuAekqlqaTTw3+otshjT8LWKRjDDCMT2tNpi52ZAybh8K9GC5YdEwszZBC38MbB7AuoLk1JQb+VUapPuyUl1n716/B8SdJLrP3r1+D4lmhmGqZ+q+c1fvU6cApNqp3J5zV+9TpuFYrM1TeEz7Kn6032K5BU3hM+yp+tN9icOpCZy6MoBNIxhJGV7jnAyXdV6MfF2wuNzhs/wDijVlv8Zh/pPsKuDhcWOfStpzcZERVo8D4WhnTf+z4V6JwNu//ACmfnTf7kv4TeDuas4l1GI7sL8bHvw9taxaSPAU/4OtX5qOhbT1Aa14lkdZrg4WcbjNE5qUBpNFoEngPoU4/Af0UYEYFzYLJxeD9QoxHwfqpwosgCLnnHoKM+f8AQKtaxaXljmwRvwt4rFYAbelOtDzF8MbnG5LLk86pxpWK8nRI0kEBxBtkcsjuOxeT8GrpjpqqNTcyiN7ZHEW5Qc0DYLDIBevLERgEkAAnbkM+lEZ0mvI6MkIQsxkpLrP3r1+D4k5SXWbvXr8HxJoDDVXuTzmr96nTYJRqt3J5zV+9TpsCtES+TYqdwl/ZU/WW+xXAKn8JX2VP1lvsTh1IHwd+rlPymu8B9isiS6CIEYJIAttKYU9ZxmcY5IJFz4OYcyrVzIiGEdVs0LjbEH3xOcfADb2LOibbE25IDuTfmI2LNxLs6UIQoGShQpQBTNbO6D+R+6sege54vwKua2d0H8hWLQB+rxflrefQiPqGSFClYGgIRdF0ACS6zd69fg+JOrpLrN3r1+D4kIDXqt3J5zV+9TpsEp1W7k85q/ep01WiIfJkCqjwk/ZU/Wm+xW26qPCR9lT9Zb7FcOpANKHufK25NKIANyAF+a6W6LP8EeRNYTkr1CInONJBshYWP7UHktyAJIzPkXXTg2JO0m6iEcpy3BYPk0RKFCFIyUIQgCma290H8hWLQHc8X5armtx+sH8j91YdAH6vF+Bbz6ER3GiFF0XXOWShQpQAJNrN3r1+D4k5SbWXvXr8HxJgYaqdyec1fvU6aJXqr3J5zV+9TpqrRLIKqHCMf4UHWW+xW4qu6y6M+lOZBj4sxkS4iLg7RZaQ5JZ06Md/BHkTSF9tqT6MjxQhpdYEi5y3FN4G2yB8q0mTEzp5QXOsdwXSEuoqYY3PLnONrC5FgDtsAmAKwmsmieCboUIuoKJUrG6kFAFL1uP1k/kKxavn6vF+Wq1re76z/wChWLV0/V4vwLeXQjPuNroUKVzmhKFCEASk2svevX4PiThJ9ZO9evwfEgDDVfuTzmr96nTRKtWO5B1mr96nTMFaJES5MlUdJaZppXPfLidA1/EhwxWfK08rAR2wBNr7LgrLSWlTVl8UUohpGOLKmrxBuMjJ0FO79HSbtgzSTXLSVK6np4aOSItinY3BGcmN2D/tXDkRZ9GfYDyei+SbU7skm0cf4A8ntTanzC3msEIzpH8py68SXw9s7yLoa9ZSjkpM6QVN1pbIs7rKqKszukWubj9HOF72HC8gscWuuGkjMbrp4F57rxo95qjK18rLxBjSDiY5tjdpact/gKuC+YGylaJ1iqp5WtqA55MeAPORyFxi+90+Fexasu+rxA5EMII5j4V55oGR0Y4uocxxDXBrztw5Wbfb/wBL0uF0cfFN5LcYs0bMTsOKw5zYH0K5R2xSE3kYXRdQFK5yybqEIQAJRrH3r1+D4k3SjWPvXr8HxJDRq1cdajHWqv3qdcOn6p00jNHwvLDKwvqJGnlR0wNnBp3PeeSDuzO5b9CutRN63V+9VCVarSl/H1h21ExwfkQ3jiHRk53+ZbwjaIk8m3W7V+J9JHTiPDDEcmsOHiw1tmkdGea88m1dNPmHY2OlisbHEOUe23b9q9F1trH/AEORkJDXyNLA4gG12knI78reVea8HOlXyxyQyuLw0i2LMjnF1osOiVdWen08wbTknmH6rqpdJtOEYgMv1S6he10ZZ6Rt8q6YdHsBBwhbNWQboNKct2EB2Q2HJbXaQcdzR6Voipw29slsDEbVyBP0l/P6Ap49/wB53pQGKcKeAMHOJ2k+krkq6YOFiF34Fg+NNMCr1GggXXTUwF0LYZ3OtlglB5TXA3acX8rwdh2ZLrdFmnMxYYwLDZssonS7Bkz0bUEsDZHAvGRIFsX9VtxPMuxV7C6PMXLBu/mZ4Wk7R4FI11pWHDLUxAjLbc9BA2Lmnp90aKRYFK1QVDXtD2Oa5p2OaQQfKFsWJRKUax969fg+JN0o1j716/B8SBoR1FXxWh5pRtZJXEdJqKho/UhZaLp+JgihH+HCxnlDRf8AW649IROk0dFA0E8dpKdrvAxtXUSOv4LMTiaGy7NBYM5vIp05NyB4Hj9bheN6F0maVss7Bf6xgAvbc51zzg7F7DpWjEjHMdexBGWR8h3Khv4N4xyQ+S172Nk9WEm7iEZJclo0FpkTRMqIwW4hsO0EZEeEX3q2Ula1zcRIbbbcgWPlVMoaQwsawbGgADwBadYKZ00DmRtxOBa4C4Gw55nK6vNE4bL9DK19yxzXAHMtIIHSVniA2ub6QvH9GaIr2PvBS1DT4G5Hp3FXYVVRExjamNjZSzE4A3AzIF7ZXspTsGi1cc3748lysTVM53HyKqHS0h2ADyLE1cp3nyLTavcRajXD7rvKQtUmkgNzB0kqrujldtLvSVqdo15T2+wFkOmRezXMv4A1bmid+xx/1AexVL6M5hzTfRWli02JSr2Ed+kdXqh7QAWm5sRjOQO833Kqaa1LlfI1mKKOUNzvdzHA7OUBe46F6NRaQuOdL9da5sdHJLdwkAAjcxodJe9yGgjPK97rByknUil7FX1f1F0hC9rmVcMQuL4HSOuL58iwB8q9OC8couEcinMslfKTm0Qtjp45L25LmmxxDpsDmr3qfrq2rjj4yzXvuGOGTJS3tg37sg3sOe8XCwnyaKy0pRrH3r1+D4k3ASnWTvXr8HxLItHNq+y9I2+6qq/eqhdMsSw1XH1Tzmr96nTB0S2hOkZTWRDPThcf0S5T2ajuuCWnLV2xmmjNo4H6HutA0PhO1Noqgb1hpUAwSEfdt6SAVTlXKFQj0Rrk52NrIoiIiQ88cXWAvnga252LpbpCOs/ixvjeByeRmBbcV45pOhfBWTwQPdG02NmuLbsPKAJ3gElW3gqhMdYYS4ETRPNgb8uOzgemxIWEJ07aNHHGC+MohuC2tpPAnrKALa2iHMtX6hIz2iAUZWxtAeZPxTBDg1vbEDpICzfqfA9ghdoYHaFx1GrO8Kxu0nEDbG0nmFz7Fj9MxdrDM7pbhHpcp+O+5SgVeDHC7O6jT1eJBEOYvv02Cf6QpXFhe6IADM2cC4Decsshmq/p7QcrGcZG10gHKs0XJbvsOhXvjIVNHkGkqSGKrqI5CWgODmAczs7fqr3wQGKobV0bgTHaKVudnNeCW42Ha1w5JBHMqRprQtTVVEs8dNNhuAA5pa4hoA7U+Veh8GOgPoFPNV1r2wmQNa1rnWLWtJOY3km2QvsXPKL8G1qj0LQVW88ZBOcUsDg0v2cYxwvHLbcSMiOcFYay969fg+JatXccsktW9jmCURsjY4WdxcWKz3j+UuLybbhZbdZe9evwfEud4ZSMdVe5POav3qdNUr1U7l85q/e502TRL5MDZapqcEbFvshUnXBNFerdHEbAkmkJC1jhn2pV7IXFV6KY8cpoXTHW7Mij5115OKuuwj7Fl+mxPssnHA7A9+k2OuSI4ZC47gCMP6k2Xok3BbTGRzxHfFtxEuHkvsTrV7VWOkBEDGsDu2sNvlUOK53Fb8UWBoU3QxuSksWDY6McSWVYaKhrpA0tfGQC+1muZyt+Qu0n0LulkLRsuqlrxphophjwholZfEciDcOHhyJWkYN5EuaNdVwvaOi5Mcj5LHZFEbeQ5BItKcLc07cFDR1TTiF5CG3w7wMiGk5Z5rzY0E1FLHKw2a9pwuaAWkEXtY5A7Mk8g0dVytDuOIa8A/aEA332YFUYruW1R11mldIyA4i+MWN+Oq37PC0OA/RNNW9Ow3DNI1TsTnWD4KmdobuHGMBwhv8AUNm9UjSej+ImbHUuOF2yQAuFr2NsW8b1ZIdUYsPbPNxkQQNuwiwVUuEKj1PsFp3gO46scCLg/SpiCDsIN9i7aDU2licHtixPGx8r3yuHQXk28i06izE0MUbrYov4RtvDe1PlaQrCFzynJYbGkiGsSjWbvXr8HxJyk2s3evX4PiUFGOqg+q+c1fvU6bWSt0clM55jidNC+R0mFhbxkb35vs1xAewuu7I3BcciMxr7JPE6/wBR8yYmhxZFko7JPE6/1HzI7JPE6/1HzJ2FDdGFKOyTxOv9R8yOyTxOv9R8yAob4FIYlHZL4nX+o+ZHZL4nX+o+ZKwocWU2Sbsl8Sr/AFHzI7JfE6/1HzIGOC1V7WTVRlTGW3tzc1+hdPZL4nX+o+ZHZL4nX+o+ZVGTjwJqzwzWnVqpprQkOdHG8vay17XyJYd7bbtyw1W1qZCziajjGhty12BzucgWGa9p0rWx1DMElDXne08Rm084OJU5mrJc8iWkqi0dq4QPuell7D0raM083Qsopesms9PUQOibDUP3tfhazC7ccyTbnWjVfS9XxTYYIo5duFzw44QNrdoFh4V6pFoqGwD6OvcBuFKwD0XKZU/0dgs3R1b6g29GKyTlG7sM+Cs6t6WqaZxfOGWIGNvIa23gI3+leoU04exrxcBzQRfmKRx6Yjb2uj6wdFMP7rd2S+J1/qPmWepJS4Q0mO7JLrN3r1+D4kDWbxOv9R8yzhgknlZNNGYmREujjcWl7nlpbjkw3DbAus0E9tc2IAWSKP/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87044" name="AutoShape 6" descr="data:image/jpeg;base64,/9j/4AAQSkZJRgABAQAAAQABAAD/2wCEAAkGBhQSEBQQEBAQFBUUEBQUFBQUFBAVFRUUFBUVFBUVFRUYHCYeFxkjGRQUIC8gIycpLCwsFR4xNTAqNSYrLCkBCQoKDgwOGg8PGCwfHx8pKSwsLCksLCkpKSksKSkpLCksKSwpKSksKSkpLCkpKSksKSwpLCkpKSwpLCkpLCwpKf/AABEIARAAoAMBIgACEQEDEQH/xAAcAAACAgMBAQAAAAAAAAAAAAAABQEGAgMEBwj/xABJEAABAwICBAYOCAQGAwEAAAABAAIDBBESIQUGMUEHEyJRcXQWMjREYWSBhJGTsbTC4hQkM1Jyc6HBI0Ji0UOCkrLw8VOD4SX/xAAYAQADAQEAAAAAAAAAAAAAAAAAAQIDBP/EACsRAAICAQMDAgQHAAAAAAAAAAABAhEhAxIxMkFRBGETIkKxFCNxodHw8f/aAAwDAQACEQMRAD8A9VMklU54ZK6GFkjo8TAONkezJ9nOBDGA3GQJJbtA2x2M+OV/r/lU6o9y+c1fvU6cpMBL2M+OV/r/AJUdjPjlf6/5U6UWQAil1btY/TdIHlAd0Hf/AJVs7GPHK/1/ypnO0AC3327OldCAEvYz45X+v+VHYz45X+v+VOkJAJexjxyv9f8AKjsY8cr/AF/yp0hACXsY8cr/AF/yo7GPHK/1/wAqdIQAl7GPHK/1/wAqOxjxyv8AX/KnSEAJexjxyv8AX/KjsY8cr/X/ACp0hACXsY8cr/X/ACo7GPHK/wBf8qdIQAl7GfHK/wBf8qzhnkglZFNIZWSktjlIaHteGl2CTDZrrgOs4AdrY3uCW6S6zd69fg+JCANUe5fOav3udOQk2qPcvnNX73OnIQwBYOF929ZrCM5nbt/5ZCAwqnZA/wBbPat4N81z1uTb/wBbfatlOeSP+b0+wGxCEKQBCEIAEIQgAQhCABCEIAEIQgASXWbvXr8HxJ0kus3evX4PiTQBqh3L5zV+9zp0El1Q7l85q/e506QwBawzO9jtWxQ4oTA5a48kZHt2f7guiIWFulLYtI8dDjwOZy2ZO29sE1VSTjhiBCEKBghCEACEIQAIQhAAhCEACEIQAJLrN3r1+D4k6SXWbvXr8HxJoA1Q7l85q/e506SXVDuXzmr97nToIYAoUoQBzV/af52f7gulV7T1Q9soILgMI57Xv6Fqg1gI+0bcc42+harSbVolyost0YhzhKqHSjJgTGHG2RytZZVUT3NIYcJOw2abeQmyXw/Itx3TVjGC73saL2u5zWi/Nc70j0vr/Q0+UtXHi+6w8Y70Nuq9pTg1dVPD6qpqZQD2pkja0dDWts3yLoo+Cykjz+iRnwve93/xPYvI9w00Fr/BVtc6BlQ5rH4S7i7C5zG9WQShLaDRQhbgjjjY3cG3A9C67HnYk4rsLcdV0LjM4G2SMeUf3WUNYCbCSNx5gWk+gFTtZVnUhAKlQMhCEIAEl1m716/B8SdpJrP3r1+D4k0Aaody+c1fvc6dBJdUe5fOav3udOQUMCUIUJAVvX15FKAP/K39LlI6aTExp52j+xKd6/dzN/Nb7Cq3omS8Q8BIXZo9JnLkc6oyWfJHfdcdIyXNForSAxOnqTh3FszIwBnt5KjQUuGrA+9cenNXOqpGyxOjeLte0tcNmXSiU3B8ckqNlLGjZ5DgZWtxHZ9ae45bcmtssxqRVHtqx3rJinmjdUoIJGyxxYXtvnje4jELG3Pfwp6lL1Er+X7IcdPGTy6XQ0WItdpWxDi0j+M6zgbEEk86at4L/vVbz/l/uVaJNAQFznGCG7nYr4Lm+0k86ZhOXqp/S/sEdPyebaV1epKZ4jnmkxFmIWiBuAecnwJ9oDU+CN0dZDJIbtxNBwgFrxstuyOxWaWma4guDTbna0/qRks2MsLeC279lEvUScasagk7MmLJa4iti5y0CEISGCS6z969fg+JOkl1n716/B8SaAx1R7l85q/ep06SXVHuXzmr96nTlNgShAVb151hlpIWGBrS6STiwT/LcXBA2E9KErdARwhSWoXG/wDiR+1VHQUt2uHMQf0WTNNVFTCaWsx8ok4zE1oNjdouDYHyZpZBUNpJCZpQIyLYjlY3yvZdWnFxWTN5H7ZME8b/AOoe2yvUk8gtgjD+e78H7G689qJA9rHMcHBzgA5pBGdthCZQ6VfI57GyOAicGHfnhDv3Vy095G7aW36RP/4oR0yPPsYseNn3mnHrD+4VZxP3yP8A0UcWd73/AOpH4YPiFlLpd80A6GO/d6xD376pg6I2fuSq4IhflOda+fKOxdhbRgnE91t3LN/DfNKWio/4NTbGrpeesd5GxD9lrdURjbVy/wCpg+FUbTemYm1IEIaYw1t8TwM7nEQb57ltnqxK17WU4eHNcBZzXhwINjcDfkfKiOnH+0Fs9Boq5jiGMcXWG0/uV3hUnUhxhhaKgFjsABJLSAb3OK2bN20WV0Y64ve65dRJPBpHgyQhCzKBJdZ+9evwfEnSS6z969fg+JNAY6o9y+c1fvc6cpNql3L5zV+9zpwmBkqVwn/ZU3Wm+xXRUrhOP8OmHjIP7KodSE+BRM7NlvvDas9IaJiqGFkjbE+n+xWuUZs/EPYmTRcZrtMUzz+u0GdHEcVXcSJC4NDhyTaxOWYG5dGh9W9JysMtNU4mSPLi8BvKdsJuehYcIkjI5oXTNMjDE4NbiLbODszsO4rt1W0RUVNOH0lO0Ql7gMVS8DEO25Nhv8CajGruh2zoOomlD29W9vS9jViOD6o/xdJNHTUD+6at1DrTtjom9L5X/sumPg7qt8tE38MLne0qKh3n9/5Hb8Fbk4Oo7/xNKxevcfYVLOD+hHb6RaegSOVsj4OJv5q4D8EDB7SuhnBr96uqT+ERN/ZL8rvL9g+bwVCTUnRhADp5X2+7BIduSsFBVUUDQ1hq3BoAADLbOkpqzgzh/mnq3dMtvYFvbwa0e9srvxSyH90Keiu7CpMWz640ts4Jz4TxTT6cSr8Ovc0NS5zHNNNhwsgke0Fuw3xDfe/pV5Zwe0I71YfxF59pVK1Y0NCNP1kHFRmJkZwRlocxv2ZuAekqlqaTTw3+otshjT8LWKRjDDCMT2tNpi52ZAybh8K9GC5YdEwszZBC38MbB7AuoLk1JQb+VUapPuyUl1n716/B8SdJLrP3r1+D4lmhmGqZ+q+c1fvU6cApNqp3J5zV+9TpuFYrM1TeEz7Kn6032K5BU3hM+yp+tN9icOpCZy6MoBNIxhJGV7jnAyXdV6MfF2wuNzhs/wDijVlv8Zh/pPsKuDhcWOfStpzcZERVo8D4WhnTf+z4V6JwNu//ACmfnTf7kv4TeDuas4l1GI7sL8bHvw9taxaSPAU/4OtX5qOhbT1Aa14lkdZrg4WcbjNE5qUBpNFoEngPoU4/Af0UYEYFzYLJxeD9QoxHwfqpwosgCLnnHoKM+f8AQKtaxaXljmwRvwt4rFYAbelOtDzF8MbnG5LLk86pxpWK8nRI0kEBxBtkcsjuOxeT8GrpjpqqNTcyiN7ZHEW5Qc0DYLDIBevLERgEkAAnbkM+lEZ0mvI6MkIQsxkpLrP3r1+D4k5SXWbvXr8HxJoDDVXuTzmr96nTYJRqt3J5zV+9TpsCtES+TYqdwl/ZU/WW+xXAKn8JX2VP1lvsTh1IHwd+rlPymu8B9isiS6CIEYJIAttKYU9ZxmcY5IJFz4OYcyrVzIiGEdVs0LjbEH3xOcfADb2LOibbE25IDuTfmI2LNxLs6UIQoGShQpQBTNbO6D+R+6sege54vwKua2d0H8hWLQB+rxflrefQiPqGSFClYGgIRdF0ACS6zd69fg+JOrpLrN3r1+D4kIDXqt3J5zV+9TpsEp1W7k85q/ep01WiIfJkCqjwk/ZU/Wm+xW26qPCR9lT9Zb7FcOpANKHufK25NKIANyAF+a6W6LP8EeRNYTkr1CInONJBshYWP7UHktyAJIzPkXXTg2JO0m6iEcpy3BYPk0RKFCFIyUIQgCma290H8hWLQHc8X5armtx+sH8j91YdAH6vF+Bbz6ER3GiFF0XXOWShQpQAJNrN3r1+D4k5SbWXvXr8HxJgYaqdyec1fvU6aJXqr3J5zV+9TpqrRLIKqHCMf4UHWW+xW4qu6y6M+lOZBj4sxkS4iLg7RZaQ5JZ06Md/BHkTSF9tqT6MjxQhpdYEi5y3FN4G2yB8q0mTEzp5QXOsdwXSEuoqYY3PLnONrC5FgDtsAmAKwmsmieCboUIuoKJUrG6kFAFL1uP1k/kKxavn6vF+Wq1re76z/wChWLV0/V4vwLeXQjPuNroUKVzmhKFCEASk2svevX4PiThJ9ZO9evwfEgDDVfuTzmr96nTRKtWO5B1mr96nTMFaJES5MlUdJaZppXPfLidA1/EhwxWfK08rAR2wBNr7LgrLSWlTVl8UUohpGOLKmrxBuMjJ0FO79HSbtgzSTXLSVK6np4aOSItinY3BGcmN2D/tXDkRZ9GfYDyei+SbU7skm0cf4A8ntTanzC3msEIzpH8py68SXw9s7yLoa9ZSjkpM6QVN1pbIs7rKqKszukWubj9HOF72HC8gscWuuGkjMbrp4F57rxo95qjK18rLxBjSDiY5tjdpact/gKuC+YGylaJ1iqp5WtqA55MeAPORyFxi+90+Fexasu+rxA5EMII5j4V55oGR0Y4uocxxDXBrztw5Wbfb/wBL0uF0cfFN5LcYs0bMTsOKw5zYH0K5R2xSE3kYXRdQFK5yybqEIQAJRrH3r1+D4k3SjWPvXr8HxJDRq1cdajHWqv3qdcOn6p00jNHwvLDKwvqJGnlR0wNnBp3PeeSDuzO5b9CutRN63V+9VCVarSl/H1h21ExwfkQ3jiHRk53+ZbwjaIk8m3W7V+J9JHTiPDDEcmsOHiw1tmkdGea88m1dNPmHY2OlisbHEOUe23b9q9F1trH/AEORkJDXyNLA4gG12knI78reVea8HOlXyxyQyuLw0i2LMjnF1osOiVdWen08wbTknmH6rqpdJtOEYgMv1S6he10ZZ6Rt8q6YdHsBBwhbNWQboNKct2EB2Q2HJbXaQcdzR6Voipw29slsDEbVyBP0l/P6Ap49/wB53pQGKcKeAMHOJ2k+krkq6YOFiF34Fg+NNMCr1GggXXTUwF0LYZ3OtlglB5TXA3acX8rwdh2ZLrdFmnMxYYwLDZssonS7Bkz0bUEsDZHAvGRIFsX9VtxPMuxV7C6PMXLBu/mZ4Wk7R4FI11pWHDLUxAjLbc9BA2Lmnp90aKRYFK1QVDXtD2Oa5p2OaQQfKFsWJRKUax969fg+JN0o1j716/B8SBoR1FXxWh5pRtZJXEdJqKho/UhZaLp+JgihH+HCxnlDRf8AW649IROk0dFA0E8dpKdrvAxtXUSOv4LMTiaGy7NBYM5vIp05NyB4Hj9bheN6F0maVss7Bf6xgAvbc51zzg7F7DpWjEjHMdexBGWR8h3Khv4N4xyQ+S172Nk9WEm7iEZJclo0FpkTRMqIwW4hsO0EZEeEX3q2Ula1zcRIbbbcgWPlVMoaQwsawbGgADwBadYKZ00DmRtxOBa4C4Gw55nK6vNE4bL9DK19yxzXAHMtIIHSVniA2ub6QvH9GaIr2PvBS1DT4G5Hp3FXYVVRExjamNjZSzE4A3AzIF7ZXspTsGi1cc3748lysTVM53HyKqHS0h2ADyLE1cp3nyLTavcRajXD7rvKQtUmkgNzB0kqrujldtLvSVqdo15T2+wFkOmRezXMv4A1bmid+xx/1AexVL6M5hzTfRWli02JSr2Ed+kdXqh7QAWm5sRjOQO833Kqaa1LlfI1mKKOUNzvdzHA7OUBe46F6NRaQuOdL9da5sdHJLdwkAAjcxodJe9yGgjPK97rByknUil7FX1f1F0hC9rmVcMQuL4HSOuL58iwB8q9OC8couEcinMslfKTm0Qtjp45L25LmmxxDpsDmr3qfrq2rjj4yzXvuGOGTJS3tg37sg3sOe8XCwnyaKy0pRrH3r1+D4k3ASnWTvXr8HxLItHNq+y9I2+6qq/eqhdMsSw1XH1Tzmr96nTB0S2hOkZTWRDPThcf0S5T2ajuuCWnLV2xmmjNo4H6HutA0PhO1Noqgb1hpUAwSEfdt6SAVTlXKFQj0Rrk52NrIoiIiQ88cXWAvnga252LpbpCOs/ixvjeByeRmBbcV45pOhfBWTwQPdG02NmuLbsPKAJ3gElW3gqhMdYYS4ETRPNgb8uOzgemxIWEJ07aNHHGC+MohuC2tpPAnrKALa2iHMtX6hIz2iAUZWxtAeZPxTBDg1vbEDpICzfqfA9ghdoYHaFx1GrO8Kxu0nEDbG0nmFz7Fj9MxdrDM7pbhHpcp+O+5SgVeDHC7O6jT1eJBEOYvv02Cf6QpXFhe6IADM2cC4Decsshmq/p7QcrGcZG10gHKs0XJbvsOhXvjIVNHkGkqSGKrqI5CWgODmAczs7fqr3wQGKobV0bgTHaKVudnNeCW42Ha1w5JBHMqRprQtTVVEs8dNNhuAA5pa4hoA7U+Veh8GOgPoFPNV1r2wmQNa1rnWLWtJOY3km2QvsXPKL8G1qj0LQVW88ZBOcUsDg0v2cYxwvHLbcSMiOcFYay969fg+JatXccsktW9jmCURsjY4WdxcWKz3j+UuLybbhZbdZe9evwfEud4ZSMdVe5POav3qdNUr1U7l85q/e502TRL5MDZapqcEbFvshUnXBNFerdHEbAkmkJC1jhn2pV7IXFV6KY8cpoXTHW7Mij5115OKuuwj7Fl+mxPssnHA7A9+k2OuSI4ZC47gCMP6k2Xok3BbTGRzxHfFtxEuHkvsTrV7VWOkBEDGsDu2sNvlUOK53Fb8UWBoU3QxuSksWDY6McSWVYaKhrpA0tfGQC+1muZyt+Qu0n0LulkLRsuqlrxphophjwholZfEciDcOHhyJWkYN5EuaNdVwvaOi5Mcj5LHZFEbeQ5BItKcLc07cFDR1TTiF5CG3w7wMiGk5Z5rzY0E1FLHKw2a9pwuaAWkEXtY5A7Mk8g0dVytDuOIa8A/aEA332YFUYruW1R11mldIyA4i+MWN+Oq37PC0OA/RNNW9Ow3DNI1TsTnWD4KmdobuHGMBwhv8AUNm9UjSej+ImbHUuOF2yQAuFr2NsW8b1ZIdUYsPbPNxkQQNuwiwVUuEKj1PsFp3gO46scCLg/SpiCDsIN9i7aDU2licHtixPGx8r3yuHQXk28i06izE0MUbrYov4RtvDe1PlaQrCFzynJYbGkiGsSjWbvXr8HxJyk2s3evX4PiUFGOqg+q+c1fvU6bWSt0clM55jidNC+R0mFhbxkb35vs1xAewuu7I3BcciMxr7JPE6/wBR8yYmhxZFko7JPE6/1HzI7JPE6/1HzJ2FDdGFKOyTxOv9R8yOyTxOv9R8yAob4FIYlHZL4nX+o+ZHZL4nX+o+ZKwocWU2Sbsl8Sr/AFHzI7JfE6/1HzIGOC1V7WTVRlTGW3tzc1+hdPZL4nX+o+ZHZL4nX+o+ZVGTjwJqzwzWnVqpprQkOdHG8vay17XyJYd7bbtyw1W1qZCziajjGhty12BzucgWGa9p0rWx1DMElDXne08Rm084OJU5mrJc8iWkqi0dq4QPuell7D0raM083Qsopesms9PUQOibDUP3tfhazC7ccyTbnWjVfS9XxTYYIo5duFzw44QNrdoFh4V6pFoqGwD6OvcBuFKwD0XKZU/0dgs3R1b6g29GKyTlG7sM+Cs6t6WqaZxfOGWIGNvIa23gI3+leoU04exrxcBzQRfmKRx6Yjb2uj6wdFMP7rd2S+J1/qPmWepJS4Q0mO7JLrN3r1+D4kDWbxOv9R8yzhgknlZNNGYmREujjcWl7nlpbjkw3DbAus0E9tc2IAWSKP/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6" name="Picture 5" descr="HTB1LxBzbe3tHKVjSZSgq6x4QFXay.jpg_350x350.jpg"/>
          <p:cNvPicPr>
            <a:picLocks noChangeAspect="1"/>
          </p:cNvPicPr>
          <p:nvPr/>
        </p:nvPicPr>
        <p:blipFill>
          <a:blip r:embed="rId2"/>
          <a:stretch>
            <a:fillRect/>
          </a:stretch>
        </p:blipFill>
        <p:spPr>
          <a:xfrm>
            <a:off x="159684" y="0"/>
            <a:ext cx="8824632" cy="6858000"/>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E9BA4859-5558-4158-8168-D6EE66A9433F}"/>
                  </a:ext>
                </a:extLst>
              </p14:cNvPr>
              <p14:cNvContentPartPr/>
              <p14:nvPr/>
            </p14:nvContentPartPr>
            <p14:xfrm>
              <a:off x="6671160" y="4414680"/>
              <a:ext cx="1078200" cy="848160"/>
            </p14:xfrm>
          </p:contentPart>
        </mc:Choice>
        <mc:Fallback>
          <p:pic>
            <p:nvPicPr>
              <p:cNvPr id="2" name="Ink 1">
                <a:extLst>
                  <a:ext uri="{FF2B5EF4-FFF2-40B4-BE49-F238E27FC236}">
                    <a16:creationId xmlns:a16="http://schemas.microsoft.com/office/drawing/2014/main" id="{E9BA4859-5558-4158-8168-D6EE66A9433F}"/>
                  </a:ext>
                </a:extLst>
              </p:cNvPr>
              <p:cNvPicPr/>
              <p:nvPr/>
            </p:nvPicPr>
            <p:blipFill>
              <a:blip r:embed="rId4"/>
              <a:stretch>
                <a:fillRect/>
              </a:stretch>
            </p:blipFill>
            <p:spPr>
              <a:xfrm>
                <a:off x="6661800" y="4405320"/>
                <a:ext cx="1096920" cy="866880"/>
              </a:xfrm>
              <a:prstGeom prst="rect">
                <a:avLst/>
              </a:prstGeom>
            </p:spPr>
          </p:pic>
        </mc:Fallback>
      </mc:AlternateContent>
    </p:spTree>
    <p:extLst>
      <p:ext uri="{BB962C8B-B14F-4D97-AF65-F5344CB8AC3E}">
        <p14:creationId xmlns:p14="http://schemas.microsoft.com/office/powerpoint/2010/main" val="15024400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MSISCRA01.jpg"/>
          <p:cNvPicPr>
            <a:picLocks noChangeAspect="1"/>
          </p:cNvPicPr>
          <p:nvPr/>
        </p:nvPicPr>
        <p:blipFill>
          <a:blip r:embed="rId2"/>
          <a:stretch>
            <a:fillRect/>
          </a:stretch>
        </p:blipFill>
        <p:spPr>
          <a:xfrm>
            <a:off x="571472" y="428604"/>
            <a:ext cx="7620028" cy="5715021"/>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FDD7FCCC-7192-40D8-A0BC-E69BCC1F508A}"/>
                  </a:ext>
                </a:extLst>
              </p14:cNvPr>
              <p14:cNvContentPartPr/>
              <p14:nvPr/>
            </p14:nvContentPartPr>
            <p14:xfrm>
              <a:off x="1429200" y="607680"/>
              <a:ext cx="6528240" cy="3737160"/>
            </p14:xfrm>
          </p:contentPart>
        </mc:Choice>
        <mc:Fallback>
          <p:pic>
            <p:nvPicPr>
              <p:cNvPr id="3" name="Ink 2">
                <a:extLst>
                  <a:ext uri="{FF2B5EF4-FFF2-40B4-BE49-F238E27FC236}">
                    <a16:creationId xmlns:a16="http://schemas.microsoft.com/office/drawing/2014/main" id="{FDD7FCCC-7192-40D8-A0BC-E69BCC1F508A}"/>
                  </a:ext>
                </a:extLst>
              </p:cNvPr>
              <p:cNvPicPr/>
              <p:nvPr/>
            </p:nvPicPr>
            <p:blipFill>
              <a:blip r:embed="rId4"/>
              <a:stretch>
                <a:fillRect/>
              </a:stretch>
            </p:blipFill>
            <p:spPr>
              <a:xfrm>
                <a:off x="1419840" y="598320"/>
                <a:ext cx="6546960" cy="3755880"/>
              </a:xfrm>
              <a:prstGeom prst="rect">
                <a:avLst/>
              </a:prstGeom>
            </p:spPr>
          </p:pic>
        </mc:Fallback>
      </mc:AlternateContent>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Content Placeholder 2"/>
          <p:cNvSpPr>
            <a:spLocks noGrp="1"/>
          </p:cNvSpPr>
          <p:nvPr>
            <p:ph sz="quarter" idx="4294967295"/>
          </p:nvPr>
        </p:nvSpPr>
        <p:spPr>
          <a:xfrm>
            <a:off x="252413" y="1628775"/>
            <a:ext cx="5602287" cy="5087938"/>
          </a:xfrm>
        </p:spPr>
        <p:txBody>
          <a:bodyPr/>
          <a:lstStyle/>
          <a:p>
            <a:pPr algn="l" rtl="0"/>
            <a:r>
              <a:rPr lang="en-GB" sz="2400" dirty="0">
                <a:solidFill>
                  <a:schemeClr val="tx1"/>
                </a:solidFill>
              </a:rPr>
              <a:t>Stereotactic biopsy involves </a:t>
            </a:r>
            <a:r>
              <a:rPr lang="en-GB" sz="2400" b="1" dirty="0">
                <a:solidFill>
                  <a:schemeClr val="tx1"/>
                </a:solidFill>
              </a:rPr>
              <a:t>localization of the tumour with a stereotactic frame </a:t>
            </a:r>
            <a:r>
              <a:rPr lang="en-GB" sz="2400" dirty="0">
                <a:solidFill>
                  <a:schemeClr val="tx1"/>
                </a:solidFill>
              </a:rPr>
              <a:t>applied to the head of the patient using the </a:t>
            </a:r>
            <a:r>
              <a:rPr lang="en-GB" sz="2400" b="1" dirty="0">
                <a:solidFill>
                  <a:schemeClr val="tx1"/>
                </a:solidFill>
              </a:rPr>
              <a:t>CT scan or MRI.</a:t>
            </a:r>
          </a:p>
          <a:p>
            <a:pPr algn="l" rtl="0"/>
            <a:r>
              <a:rPr lang="en-GB" sz="2400" b="1" dirty="0">
                <a:solidFill>
                  <a:schemeClr val="tx1"/>
                </a:solidFill>
              </a:rPr>
              <a:t>The three-dimensional </a:t>
            </a:r>
            <a:r>
              <a:rPr lang="en-GB" sz="2400" dirty="0">
                <a:solidFill>
                  <a:schemeClr val="tx1"/>
                </a:solidFill>
              </a:rPr>
              <a:t>coordinates of the tumour are ascertained. </a:t>
            </a:r>
          </a:p>
          <a:p>
            <a:pPr algn="l" rtl="0"/>
            <a:r>
              <a:rPr lang="en-GB" sz="2400" b="1" dirty="0">
                <a:solidFill>
                  <a:schemeClr val="tx1"/>
                </a:solidFill>
              </a:rPr>
              <a:t>The surgeon chooses the point of entry and the desired path through the brain </a:t>
            </a:r>
            <a:r>
              <a:rPr lang="en-GB" sz="2400" dirty="0">
                <a:solidFill>
                  <a:schemeClr val="tx1"/>
                </a:solidFill>
              </a:rPr>
              <a:t>and a computer program determines the necessary angles for the biopsy probe and the depth to the tumour</a:t>
            </a:r>
          </a:p>
        </p:txBody>
      </p:sp>
      <p:pic>
        <p:nvPicPr>
          <p:cNvPr id="880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550" y="1484313"/>
            <a:ext cx="3092450" cy="239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5200" y="3933825"/>
            <a:ext cx="3098800"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9" name="Title 1"/>
          <p:cNvSpPr>
            <a:spLocks noGrp="1"/>
          </p:cNvSpPr>
          <p:nvPr>
            <p:ph type="title"/>
          </p:nvPr>
        </p:nvSpPr>
        <p:spPr>
          <a:xfrm>
            <a:off x="1146175" y="325438"/>
            <a:ext cx="5226050" cy="582612"/>
          </a:xfrm>
        </p:spPr>
        <p:txBody>
          <a:bodyPr>
            <a:normAutofit fontScale="90000"/>
          </a:bodyPr>
          <a:lstStyle/>
          <a:p>
            <a:r>
              <a:rPr lang="en-US" sz="4000">
                <a:solidFill>
                  <a:schemeClr val="bg1"/>
                </a:solidFill>
                <a:latin typeface="Andalus" pitchFamily="18" charset="-78"/>
                <a:cs typeface="Andalus" pitchFamily="18" charset="-78"/>
              </a:rPr>
              <a:t>Stereotactic Biopsy</a:t>
            </a:r>
            <a:endParaRPr lang="en-GB" sz="4000">
              <a:solidFill>
                <a:schemeClr val="bg1"/>
              </a:solidFill>
              <a:latin typeface="Andalus" pitchFamily="18" charset="-78"/>
              <a:cs typeface="Andalus" pitchFamily="18" charset="-78"/>
            </a:endParaRPr>
          </a:p>
        </p:txBody>
      </p:sp>
      <p:sp>
        <p:nvSpPr>
          <p:cNvPr id="2" name="Rectangle 1"/>
          <p:cNvSpPr/>
          <p:nvPr/>
        </p:nvSpPr>
        <p:spPr>
          <a:xfrm>
            <a:off x="457200" y="560983"/>
            <a:ext cx="5806461" cy="923330"/>
          </a:xfrm>
          <a:prstGeom prst="rect">
            <a:avLst/>
          </a:prstGeom>
          <a:noFill/>
        </p:spPr>
        <p:txBody>
          <a:bodyPr wrap="none" lIns="91440" tIns="45720" rIns="91440" bIns="45720">
            <a:spAutoFit/>
          </a:bodyPr>
          <a:lstStyle/>
          <a:p>
            <a:pPr algn="ctr"/>
            <a:r>
              <a:rPr lang="en-GB"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Stereotactic biopsy </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1765368209"/>
      </p:ext>
    </p:extLst>
  </p:cSld>
  <p:clrMapOvr>
    <a:masterClrMapping/>
  </p:clrMapOvr>
  <p:transition spd="slow"/>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609600" y="1989138"/>
            <a:ext cx="7924800" cy="4114800"/>
          </a:xfrm>
        </p:spPr>
        <p:txBody>
          <a:bodyPr>
            <a:normAutofit lnSpcReduction="10000"/>
          </a:bodyPr>
          <a:lstStyle/>
          <a:p>
            <a:pPr algn="l" rtl="0">
              <a:defRPr/>
            </a:pPr>
            <a:r>
              <a:rPr lang="en-GB" sz="2400" b="1" u="sng" dirty="0">
                <a:solidFill>
                  <a:schemeClr val="tx1"/>
                </a:solidFill>
              </a:rPr>
              <a:t>The indication </a:t>
            </a:r>
            <a:r>
              <a:rPr lang="en-GB" sz="2400" dirty="0">
                <a:solidFill>
                  <a:schemeClr val="tx1"/>
                </a:solidFill>
              </a:rPr>
              <a:t>for a stereotactic biopsy is the intention to obtain a </a:t>
            </a:r>
            <a:r>
              <a:rPr lang="en-GB" sz="2400" b="1" dirty="0" err="1">
                <a:solidFill>
                  <a:schemeClr val="tx1"/>
                </a:solidFill>
              </a:rPr>
              <a:t>histopathological</a:t>
            </a:r>
            <a:r>
              <a:rPr lang="en-GB" sz="2400" b="1" dirty="0">
                <a:solidFill>
                  <a:schemeClr val="tx1"/>
                </a:solidFill>
              </a:rPr>
              <a:t> diagnosis </a:t>
            </a:r>
            <a:r>
              <a:rPr lang="en-GB" sz="2400" dirty="0">
                <a:solidFill>
                  <a:schemeClr val="tx1"/>
                </a:solidFill>
              </a:rPr>
              <a:t>of an unknown cerebral tumour in patients in whom an </a:t>
            </a:r>
            <a:r>
              <a:rPr lang="en-GB" sz="2400" b="1" dirty="0">
                <a:solidFill>
                  <a:schemeClr val="tx1"/>
                </a:solidFill>
              </a:rPr>
              <a:t>open tumour resection is not the “first choice” therapy</a:t>
            </a:r>
          </a:p>
          <a:p>
            <a:pPr algn="l" rtl="0">
              <a:defRPr/>
            </a:pPr>
            <a:endParaRPr lang="en-US" sz="2400" dirty="0">
              <a:solidFill>
                <a:schemeClr val="tx1"/>
              </a:solidFill>
            </a:endParaRPr>
          </a:p>
          <a:p>
            <a:pPr algn="l" rtl="0">
              <a:defRPr/>
            </a:pPr>
            <a:r>
              <a:rPr lang="en-US" sz="2400" dirty="0">
                <a:solidFill>
                  <a:schemeClr val="tx1"/>
                </a:solidFill>
              </a:rPr>
              <a:t>Such as </a:t>
            </a:r>
            <a:r>
              <a:rPr lang="en-GB" sz="2400" dirty="0">
                <a:solidFill>
                  <a:schemeClr val="tx1"/>
                </a:solidFill>
              </a:rPr>
              <a:t>lesions in critical brain areas like the </a:t>
            </a:r>
            <a:r>
              <a:rPr lang="en-GB" sz="2400" b="1" dirty="0">
                <a:solidFill>
                  <a:schemeClr val="tx1"/>
                </a:solidFill>
              </a:rPr>
              <a:t>basal ganglia, the brain stem and the motor- or language-related cortex, </a:t>
            </a:r>
            <a:r>
              <a:rPr lang="en-GB" sz="2400" dirty="0">
                <a:solidFill>
                  <a:schemeClr val="tx1"/>
                </a:solidFill>
              </a:rPr>
              <a:t>as well as lesions with a </a:t>
            </a:r>
            <a:r>
              <a:rPr lang="en-GB" sz="2400" b="1" dirty="0">
                <a:solidFill>
                  <a:schemeClr val="tx1"/>
                </a:solidFill>
              </a:rPr>
              <a:t>diffuse spread, multifocal lesions with suspected metastatic disease</a:t>
            </a:r>
            <a:r>
              <a:rPr lang="en-GB" sz="2400" dirty="0">
                <a:solidFill>
                  <a:schemeClr val="tx1"/>
                </a:solidFill>
              </a:rPr>
              <a:t>, brain-related disease or </a:t>
            </a:r>
            <a:r>
              <a:rPr lang="en-GB" sz="2400" b="1" dirty="0">
                <a:solidFill>
                  <a:schemeClr val="tx1"/>
                </a:solidFill>
              </a:rPr>
              <a:t>lymphoma, as well as AIDS-related </a:t>
            </a:r>
            <a:r>
              <a:rPr lang="en-GB" sz="2400" dirty="0">
                <a:solidFill>
                  <a:schemeClr val="tx1"/>
                </a:solidFill>
              </a:rPr>
              <a:t>pathological brain lesions.</a:t>
            </a:r>
          </a:p>
        </p:txBody>
      </p:sp>
      <p:sp>
        <p:nvSpPr>
          <p:cNvPr id="89091" name="Title 1"/>
          <p:cNvSpPr>
            <a:spLocks noGrp="1"/>
          </p:cNvSpPr>
          <p:nvPr>
            <p:ph type="title"/>
          </p:nvPr>
        </p:nvSpPr>
        <p:spPr>
          <a:xfrm>
            <a:off x="1146175" y="325438"/>
            <a:ext cx="5226050" cy="582612"/>
          </a:xfrm>
        </p:spPr>
        <p:txBody>
          <a:bodyPr>
            <a:normAutofit fontScale="90000"/>
          </a:bodyPr>
          <a:lstStyle/>
          <a:p>
            <a:r>
              <a:rPr lang="en-US" sz="4000">
                <a:solidFill>
                  <a:schemeClr val="bg1"/>
                </a:solidFill>
                <a:latin typeface="Andalus" pitchFamily="18" charset="-78"/>
                <a:cs typeface="Andalus" pitchFamily="18" charset="-78"/>
              </a:rPr>
              <a:t>Stereotactic Biopsy</a:t>
            </a:r>
            <a:endParaRPr lang="en-GB" sz="4000">
              <a:solidFill>
                <a:schemeClr val="bg1"/>
              </a:solidFill>
              <a:latin typeface="Andalus" pitchFamily="18" charset="-78"/>
              <a:cs typeface="Andalus" pitchFamily="18" charset="-78"/>
            </a:endParaRPr>
          </a:p>
        </p:txBody>
      </p:sp>
    </p:spTree>
    <p:extLst>
      <p:ext uri="{BB962C8B-B14F-4D97-AF65-F5344CB8AC3E}">
        <p14:creationId xmlns:p14="http://schemas.microsoft.com/office/powerpoint/2010/main" val="1072503949"/>
      </p:ext>
    </p:extLst>
  </p:cSld>
  <p:clrMapOvr>
    <a:masterClrMapping/>
  </p:clrMapOvr>
  <p:transition spd="slow"/>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2400"/>
            <a:ext cx="9144000" cy="403860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4648200"/>
            <a:ext cx="9144000" cy="1729740"/>
          </a:xfrm>
          <a:prstGeom prst="rect">
            <a:avLst/>
          </a:prstGeom>
        </p:spPr>
      </p:pic>
    </p:spTree>
    <p:extLst>
      <p:ext uri="{BB962C8B-B14F-4D97-AF65-F5344CB8AC3E}">
        <p14:creationId xmlns:p14="http://schemas.microsoft.com/office/powerpoint/2010/main" val="908865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62F93021-6102-4A92-ABEB-0ADC72174A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143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سمة 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4013</Words>
  <Application>Microsoft Office PowerPoint</Application>
  <PresentationFormat>On-screen Show (4:3)</PresentationFormat>
  <Paragraphs>436</Paragraphs>
  <Slides>86</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86</vt:i4>
      </vt:variant>
    </vt:vector>
  </HeadingPairs>
  <TitlesOfParts>
    <vt:vector size="96" baseType="lpstr">
      <vt:lpstr>20th Century Font</vt:lpstr>
      <vt:lpstr>Adobe Caslon Pro Bold</vt:lpstr>
      <vt:lpstr>Andalus</vt:lpstr>
      <vt:lpstr>Arial</vt:lpstr>
      <vt:lpstr>Calibri</vt:lpstr>
      <vt:lpstr>Comic Sans MS</vt:lpstr>
      <vt:lpstr>Courier New</vt:lpstr>
      <vt:lpstr>Wingdings</vt:lpstr>
      <vt:lpstr>Office Theme</vt:lpstr>
      <vt:lpstr>Theme1</vt:lpstr>
      <vt:lpstr>Brain tumor </vt:lpstr>
      <vt:lpstr>Epidemiology</vt:lpstr>
      <vt:lpstr>PowerPoint Presentation</vt:lpstr>
      <vt:lpstr>PowerPoint Presentation</vt:lpstr>
      <vt:lpstr>familial syndromes associated with CNS tumours</vt:lpstr>
      <vt:lpstr>Risk factors </vt:lpstr>
      <vt:lpstr>classification</vt:lpstr>
      <vt:lpstr>PowerPoint Presentation</vt:lpstr>
      <vt:lpstr>PowerPoint Presentation</vt:lpstr>
      <vt:lpstr>Clinical presentation  of brain tumors </vt:lpstr>
      <vt:lpstr>Clinical features     SUPRATENTORIAL TUMORS</vt:lpstr>
      <vt:lpstr>PowerPoint Presentation</vt:lpstr>
      <vt:lpstr>Clinical features     INFRATENTORIAL TUMORS</vt:lpstr>
      <vt:lpstr>PowerPoint Presentation</vt:lpstr>
      <vt:lpstr>PowerPoint Presentation</vt:lpstr>
      <vt:lpstr>Causes of headache </vt:lpstr>
      <vt:lpstr>PowerPoint Presentation</vt:lpstr>
      <vt:lpstr> Some characteristic "syndromes": </vt:lpstr>
      <vt:lpstr>PowerPoint Presentation</vt:lpstr>
      <vt:lpstr>PowerPoint Presentation</vt:lpstr>
      <vt:lpstr>PowerPoint Presentation</vt:lpstr>
      <vt:lpstr>Other investigation</vt:lpstr>
      <vt:lpstr>PowerPoint Presentation</vt:lpstr>
      <vt:lpstr>PowerPoint Presentation</vt:lpstr>
      <vt:lpstr>PowerPoint Presentation</vt:lpstr>
      <vt:lpstr>PowerPoint Presentation</vt:lpstr>
      <vt:lpstr>Astrocyte</vt:lpstr>
      <vt:lpstr>Astrocytoma</vt:lpstr>
      <vt:lpstr>PowerPoint Presentation</vt:lpstr>
      <vt:lpstr>Grade 2 ,3</vt:lpstr>
      <vt:lpstr>GBM</vt:lpstr>
      <vt:lpstr>Glioblastoma Multiforme </vt:lpstr>
      <vt:lpstr>DDx ??</vt:lpstr>
      <vt:lpstr>Histology </vt:lpstr>
      <vt:lpstr>Treatment of astrocytoma </vt:lpstr>
      <vt:lpstr>Meningioma </vt:lpstr>
      <vt:lpstr>PowerPoint Presentation</vt:lpstr>
      <vt:lpstr>Grading </vt:lpstr>
      <vt:lpstr>Histology </vt:lpstr>
      <vt:lpstr>PowerPoint Presentation</vt:lpstr>
      <vt:lpstr>oligodendrocyte</vt:lpstr>
      <vt:lpstr>Oligodendroglioma</vt:lpstr>
      <vt:lpstr>PowerPoint Presentation</vt:lpstr>
      <vt:lpstr>PowerPoint Presentation</vt:lpstr>
      <vt:lpstr>Pituitary adenoma </vt:lpstr>
      <vt:lpstr>PowerPoint Presentation</vt:lpstr>
      <vt:lpstr>Investigation </vt:lpstr>
      <vt:lpstr>Diagnosis</vt:lpstr>
      <vt:lpstr>PowerPoint Presentation</vt:lpstr>
      <vt:lpstr>Treatment of Pituitary tumors</vt:lpstr>
      <vt:lpstr>Schwannoma   type of nerve tumor of the nerve sheath. It's the most common type of benign peripheral nerve tumor in adults. It can occur anywhere in your body, at any age.</vt:lpstr>
      <vt:lpstr>PowerPoint Presentation</vt:lpstr>
      <vt:lpstr>PowerPoint Presentation</vt:lpstr>
      <vt:lpstr>Hemangioblastoma</vt:lpstr>
      <vt:lpstr>PowerPoint Presentation</vt:lpstr>
      <vt:lpstr>Remember :usually Infratentorial  </vt:lpstr>
      <vt:lpstr>Pilocytic astrocytoma</vt:lpstr>
      <vt:lpstr>PowerPoint Presentation</vt:lpstr>
      <vt:lpstr>Medulloblastoma</vt:lpstr>
      <vt:lpstr>PowerPoint Presentation</vt:lpstr>
      <vt:lpstr>Treatment of  Medulloblastoma  </vt:lpstr>
      <vt:lpstr>Ependymal cell</vt:lpstr>
      <vt:lpstr>Ependymoma</vt:lpstr>
      <vt:lpstr>PowerPoint Presentation</vt:lpstr>
      <vt:lpstr>Craniopharyngioma</vt:lpstr>
      <vt:lpstr>PowerPoint Presentation</vt:lpstr>
      <vt:lpstr>PowerPoint Presentation</vt:lpstr>
      <vt:lpstr>PowerPoint Presentation</vt:lpstr>
      <vt:lpstr>PowerPoint Presentation</vt:lpstr>
      <vt:lpstr>PowerPoint Presentation</vt:lpstr>
      <vt:lpstr>Investigations</vt:lpstr>
      <vt:lpstr>Treatment of Metastatic  </vt:lpstr>
      <vt:lpstr>Lymphomas</vt:lpstr>
      <vt:lpstr>Symptoms </vt:lpstr>
      <vt:lpstr>Diagnosis</vt:lpstr>
      <vt:lpstr>PowerPoint Presentation</vt:lpstr>
      <vt:lpstr>Treatment of Lymphomas  </vt:lpstr>
      <vt:lpstr>General principles of surgery on brain tumors </vt:lpstr>
      <vt:lpstr>Indications for Surgery</vt:lpstr>
      <vt:lpstr>PowerPoint Presentation</vt:lpstr>
      <vt:lpstr>Microsurgical instruments </vt:lpstr>
      <vt:lpstr>PowerPoint Presentation</vt:lpstr>
      <vt:lpstr>PowerPoint Presentation</vt:lpstr>
      <vt:lpstr>Stereotactic Biopsy</vt:lpstr>
      <vt:lpstr>Stereotactic Biopsy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Astrocyte</dc:title>
  <dc:creator>DELL</dc:creator>
  <cp:lastModifiedBy>abdelrahman nour</cp:lastModifiedBy>
  <cp:revision>33</cp:revision>
  <dcterms:created xsi:type="dcterms:W3CDTF">2006-08-16T00:00:00Z</dcterms:created>
  <dcterms:modified xsi:type="dcterms:W3CDTF">2020-09-13T10:51:21Z</dcterms:modified>
</cp:coreProperties>
</file>