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1120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1108" r:id="rId15"/>
    <p:sldId id="1107" r:id="rId16"/>
    <p:sldId id="267" r:id="rId17"/>
    <p:sldId id="265" r:id="rId18"/>
    <p:sldId id="1083" r:id="rId19"/>
    <p:sldId id="1085" r:id="rId20"/>
    <p:sldId id="1095" r:id="rId21"/>
    <p:sldId id="1099" r:id="rId22"/>
    <p:sldId id="1104" r:id="rId23"/>
    <p:sldId id="1106" r:id="rId24"/>
    <p:sldId id="1109" r:id="rId25"/>
    <p:sldId id="1110" r:id="rId26"/>
    <p:sldId id="1111" r:id="rId27"/>
    <p:sldId id="1112" r:id="rId28"/>
    <p:sldId id="1113" r:id="rId29"/>
    <p:sldId id="1114" r:id="rId30"/>
    <p:sldId id="1115" r:id="rId31"/>
    <p:sldId id="1116" r:id="rId32"/>
    <p:sldId id="1117" r:id="rId33"/>
    <p:sldId id="1118" r:id="rId34"/>
    <p:sldId id="112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theme" Target="theme/theme1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viewProps" Target="view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presProps" Target="presProps.xml" /><Relationship Id="rId40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notesMaster" Target="notesMasters/notesMaster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CB38A-32A9-4CDF-BC5F-366D2222107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79C6B-47C1-4244-92D2-44D8ECF4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E379-8794-4B01-96AD-E66DA69C0D58}" type="slidenum">
              <a:rPr lang="ar-IQ" smtClean="0"/>
              <a:pPr/>
              <a:t>1</a:t>
            </a:fld>
            <a:endParaRPr lang="ar-IQ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JO" dirty="0"/>
              <a:t>الاتحاد قوة  </a:t>
            </a:r>
            <a:r>
              <a:rPr lang="en-US" dirty="0"/>
              <a:t>Frontal larger than occipital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AF945-35C4-41E5-8A37-43A5836AB1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03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(2 Supra &amp; 3 Temporal)</a:t>
            </a:r>
          </a:p>
          <a:p>
            <a:pPr lvl="0"/>
            <a:r>
              <a:rPr lang="en-US" sz="1200" b="1" dirty="0">
                <a:solidFill>
                  <a:srgbClr val="FFFF00"/>
                </a:solidFill>
              </a:rPr>
              <a:t>Inside parotid gland FARED 1- Facial nerve,  2- Auriculotemporal nerve, 3- Retromandibular vein, 4- External carotid artery, 5- Deep lymph nodes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AF945-35C4-41E5-8A37-43A5836AB1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06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tabLst>
                <a:tab pos="168910" algn="l"/>
              </a:tabLst>
            </a:pPr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Nerves behind the auricle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(2 auricular &amp; 3 occipital)</a:t>
            </a:r>
          </a:p>
          <a:p>
            <a:pPr marL="0" marR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tabLst>
                <a:tab pos="16891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Nerve supply of auricle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AF945-35C4-41E5-8A37-43A5836AB1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2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Arteries in front of the auricle (3 S);</a:t>
            </a:r>
            <a:endParaRPr lang="ar-SA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AF945-35C4-41E5-8A37-43A5836AB1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5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85BC-99DD-4E9E-947D-B5B76C6FF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5938EE-E43A-407B-82BE-E708726F4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11434-2636-47CF-BEA7-3AA508D5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76212-0220-4493-BF85-F320AD93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A420E-9008-4784-99EC-6A513BFD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9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F7AD5-01A4-4E8E-BC86-2FB56D00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0FF3EB-47A1-4214-8DE9-BA333B167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4A5FF-AB0B-41BC-8995-434E21A9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90C84-DE3F-4DCC-990B-9D5B14426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78BB1-3750-4AE0-9826-F675AFD2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3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3BCFBA-F320-486D-88EF-647F4211A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096030-7680-46D0-A396-91AF937BB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4F43F-770F-4657-8672-240EF670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7C0D5-6B06-4537-965E-228E930D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3D3E2-9B87-4EAF-A651-945351B6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3DB86-DB78-450F-AC6C-1ADF4ECB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5BCFE-C53E-4D37-84FD-721FC0DDE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5DFE2-5970-432B-84F7-19DE324B1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CDF07-4317-4222-B1DC-D36DF7C5D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6B0CB-6FB7-46A2-A170-D32D502D6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9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48EA7-066C-4FA8-B414-53AEBAFE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3F6F4-3D7E-48A3-B219-A1A71F40F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48DCA-44B8-4940-A80A-98010F96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9BD61-FF2F-4675-ABA4-C3913FD30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7AD56-5525-40AC-ADDF-0B05B043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0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33D96-B6FD-4240-8FF9-F66F40452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49AA1-A8BA-4EB9-BF90-39B1BA71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CF3AF-E175-457F-ABFC-50387F267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74B88-AF4F-4FC3-B37F-940C6E76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071DF-9818-4B33-9ACD-E1D0102F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19356-DB29-4C41-95B6-FC44418E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80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54E5D-79B5-4889-BDE0-E480884A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12A17-68EA-4D8F-96C4-2B5715C43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A4307-3ED5-4F4F-9E00-A5CCFA0A8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428CE-ACE1-47AC-B076-2C3E0C899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A68D2D-F967-4178-AD58-D45925353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AC2D07-0C8A-4EBB-8846-BE478092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A5866-6F2A-421F-A065-6AB446F0B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74B3B-142A-42CD-BDCD-0D6F3C32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6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817A-127C-47E3-ADE0-21F17F5D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D3ED1-D3C5-4257-A953-F07BC981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589C4-54C7-437F-9FB3-77DFE5E82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FBE97-D10D-4459-A52E-3B9EC4F1E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12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ECE67-9BF5-4D4A-87B3-D1F90A90A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BE1F8F-7474-493F-A6BB-0F0BA500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27221-A5C7-40D9-A28C-6E052721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4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DEFE-7ADC-4CFC-81AD-1D94F5566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8CBB6-114C-406C-BBF2-2AC1B1B91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B5BF9-0F8D-4D23-8171-F7724DE60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B1C9A-1FD6-4F99-AC7A-9AAFD6510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1A709-769C-4261-8F92-411BF88F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F3AB0-3117-46B7-AF5F-6BFCDF43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8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058-928D-4255-8C7E-EC57C804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325AD-2DB9-4DD5-9060-CD5AC105F8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19A29-53AB-4B77-A50F-99B8656BB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42272-8627-4A56-BD2A-590ECA3B3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90F24-6B0B-4FF7-A270-C0AFAC7A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1CD29-A816-4F27-B730-3AD5BBD4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7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5699C5-F39B-481D-AD70-A2FD6663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4D2F0-F761-458E-85CE-4E3F2A3AF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4C471-440A-43A7-99D1-158F63B19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103C-A51B-49FB-98F7-5488E1567C07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EED4B-8FEE-43BF-A5AF-137AC6CD7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31026-C694-4B65-9E9E-004B575C5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933B3-E30B-4880-9B8A-907DA1566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9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5.jpeg" /><Relationship Id="rId4" Type="http://schemas.openxmlformats.org/officeDocument/2006/relationships/image" Target="../media/image17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9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9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5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990601"/>
            <a:ext cx="8077200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PERIPHERAL NERVOUS  SYSTEM 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Candara" pitchFamily="34" charset="0"/>
              </a:rPr>
              <a:t>LAB 1 Anatomy</a:t>
            </a:r>
          </a:p>
          <a:p>
            <a:pPr algn="ctr"/>
            <a:endParaRPr lang="en-US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2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Candara" pitchFamily="34" charset="0"/>
              </a:rPr>
              <a:t>College of Medicine / University of Mutah</a:t>
            </a:r>
            <a:endParaRPr lang="ar-IQ" sz="32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86200" y="5349876"/>
            <a:ext cx="4648200" cy="365125"/>
          </a:xfrm>
        </p:spPr>
        <p:txBody>
          <a:bodyPr/>
          <a:lstStyle/>
          <a:p>
            <a:r>
              <a:rPr lang="en-US" sz="3200" b="1" i="1" dirty="0">
                <a:solidFill>
                  <a:srgbClr val="00FF00"/>
                </a:solidFill>
                <a:latin typeface="Candara" pitchFamily="34" charset="0"/>
              </a:rPr>
              <a:t>Thursday 3 March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29800" y="6356351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ebmedia.unmc.edu/medicine/todd/dissection/idg14infratemp/p0042otic.jpg">
            <a:extLst>
              <a:ext uri="{FF2B5EF4-FFF2-40B4-BE49-F238E27FC236}">
                <a16:creationId xmlns:a16="http://schemas.microsoft.com/office/drawing/2014/main" id="{7C822E74-3955-4D28-8989-1D8D8CFD5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4824" y="286563"/>
            <a:ext cx="9759821" cy="642363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148257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.tfd.com/mk/T/X2604-T-44.png">
            <a:extLst>
              <a:ext uri="{FF2B5EF4-FFF2-40B4-BE49-F238E27FC236}">
                <a16:creationId xmlns:a16="http://schemas.microsoft.com/office/drawing/2014/main" id="{77774581-F2D2-486F-80A1-77907EC33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192" y="106442"/>
            <a:ext cx="6690939" cy="653481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85137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slideplayer.com/13/4086700/slides/slide_8.jpg">
            <a:extLst>
              <a:ext uri="{FF2B5EF4-FFF2-40B4-BE49-F238E27FC236}">
                <a16:creationId xmlns:a16="http://schemas.microsoft.com/office/drawing/2014/main" id="{9C990B2E-AEE3-4855-82BF-0DA2ED50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439" y="130629"/>
            <a:ext cx="8733450" cy="655008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018906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689050-1C8D-4D5F-8934-3500088E5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76" y="135835"/>
            <a:ext cx="6575461" cy="6586330"/>
          </a:xfrm>
          <a:prstGeom prst="rect">
            <a:avLst/>
          </a:prstGeom>
        </p:spPr>
      </p:pic>
      <p:sp>
        <p:nvSpPr>
          <p:cNvPr id="3" name="AutoShape 9">
            <a:extLst>
              <a:ext uri="{FF2B5EF4-FFF2-40B4-BE49-F238E27FC236}">
                <a16:creationId xmlns:a16="http://schemas.microsoft.com/office/drawing/2014/main" id="{2EFB12F5-676D-4C17-8D7E-B55715C7E636}"/>
              </a:ext>
            </a:extLst>
          </p:cNvPr>
          <p:cNvSpPr>
            <a:spLocks/>
          </p:cNvSpPr>
          <p:nvPr/>
        </p:nvSpPr>
        <p:spPr bwMode="auto">
          <a:xfrm flipH="1">
            <a:off x="1618667" y="1241199"/>
            <a:ext cx="1824998" cy="557187"/>
          </a:xfrm>
          <a:prstGeom prst="callout2">
            <a:avLst>
              <a:gd name="adj1" fmla="val 47111"/>
              <a:gd name="adj2" fmla="val 6420"/>
              <a:gd name="adj3" fmla="val 123895"/>
              <a:gd name="adj4" fmla="val -5335"/>
              <a:gd name="adj5" fmla="val 315500"/>
              <a:gd name="adj6" fmla="val -17202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CC"/>
                </a:solidFill>
              </a:rPr>
              <a:t>Eye brows</a:t>
            </a:r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34221E12-A0BC-4DF6-960B-509939BB176F}"/>
              </a:ext>
            </a:extLst>
          </p:cNvPr>
          <p:cNvSpPr>
            <a:spLocks/>
          </p:cNvSpPr>
          <p:nvPr/>
        </p:nvSpPr>
        <p:spPr bwMode="auto">
          <a:xfrm flipH="1">
            <a:off x="8006942" y="366555"/>
            <a:ext cx="2434088" cy="769222"/>
          </a:xfrm>
          <a:prstGeom prst="callout2">
            <a:avLst>
              <a:gd name="adj1" fmla="val 55268"/>
              <a:gd name="adj2" fmla="val 98740"/>
              <a:gd name="adj3" fmla="val 60019"/>
              <a:gd name="adj4" fmla="val 107172"/>
              <a:gd name="adj5" fmla="val 259200"/>
              <a:gd name="adj6" fmla="val 165604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CC"/>
                </a:solidFill>
              </a:rPr>
              <a:t>Superior temporal line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ED912EC8-66D6-409F-8754-FD63244FC339}"/>
              </a:ext>
            </a:extLst>
          </p:cNvPr>
          <p:cNvSpPr>
            <a:spLocks/>
          </p:cNvSpPr>
          <p:nvPr/>
        </p:nvSpPr>
        <p:spPr bwMode="auto">
          <a:xfrm flipH="1">
            <a:off x="8426482" y="3159749"/>
            <a:ext cx="2146852" cy="769222"/>
          </a:xfrm>
          <a:prstGeom prst="callout2">
            <a:avLst>
              <a:gd name="adj1" fmla="val 55268"/>
              <a:gd name="adj2" fmla="val 91829"/>
              <a:gd name="adj3" fmla="val 60019"/>
              <a:gd name="adj4" fmla="val 107172"/>
              <a:gd name="adj5" fmla="val 18008"/>
              <a:gd name="adj6" fmla="val 122251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CC"/>
                </a:solidFill>
              </a:rPr>
              <a:t>External occipital protuberance</a:t>
            </a:r>
          </a:p>
        </p:txBody>
      </p:sp>
    </p:spTree>
    <p:extLst>
      <p:ext uri="{BB962C8B-B14F-4D97-AF65-F5344CB8AC3E}">
        <p14:creationId xmlns:p14="http://schemas.microsoft.com/office/powerpoint/2010/main" val="2495339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FCB278-4254-4DDB-924D-82F458C70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" y="826477"/>
            <a:ext cx="12171894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4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A1BBFE81-2FB9-4067-BBCE-E4B83BD12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0" t="6944" r="17578" b="48729"/>
          <a:stretch/>
        </p:blipFill>
        <p:spPr bwMode="auto">
          <a:xfrm>
            <a:off x="3311981" y="356617"/>
            <a:ext cx="5080000" cy="64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9">
            <a:extLst>
              <a:ext uri="{FF2B5EF4-FFF2-40B4-BE49-F238E27FC236}">
                <a16:creationId xmlns:a16="http://schemas.microsoft.com/office/drawing/2014/main" id="{AEAE824C-5FA3-4328-9A26-9B5B4010C9EB}"/>
              </a:ext>
            </a:extLst>
          </p:cNvPr>
          <p:cNvSpPr>
            <a:spLocks/>
          </p:cNvSpPr>
          <p:nvPr/>
        </p:nvSpPr>
        <p:spPr bwMode="auto">
          <a:xfrm flipH="1">
            <a:off x="8950357" y="763842"/>
            <a:ext cx="3063451" cy="769222"/>
          </a:xfrm>
          <a:prstGeom prst="callout2">
            <a:avLst>
              <a:gd name="adj1" fmla="val 55268"/>
              <a:gd name="adj2" fmla="val 98740"/>
              <a:gd name="adj3" fmla="val 45389"/>
              <a:gd name="adj4" fmla="val 115897"/>
              <a:gd name="adj5" fmla="val 103750"/>
              <a:gd name="adj6" fmla="val 158240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Frontal belly </a:t>
            </a:r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A11C0B3A-6048-4A8A-BA1D-5DE6DCDD9E52}"/>
              </a:ext>
            </a:extLst>
          </p:cNvPr>
          <p:cNvSpPr>
            <a:spLocks/>
          </p:cNvSpPr>
          <p:nvPr/>
        </p:nvSpPr>
        <p:spPr bwMode="auto">
          <a:xfrm flipH="1">
            <a:off x="309489" y="1871003"/>
            <a:ext cx="3516922" cy="661182"/>
          </a:xfrm>
          <a:prstGeom prst="callout2">
            <a:avLst>
              <a:gd name="adj1" fmla="val 59877"/>
              <a:gd name="adj2" fmla="val 17620"/>
              <a:gd name="adj3" fmla="val 51555"/>
              <a:gd name="adj4" fmla="val -1335"/>
              <a:gd name="adj5" fmla="val 58053"/>
              <a:gd name="adj6" fmla="val -24802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Occipital belly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01D4D6F0-693D-466E-A973-A63D39FFD0CE}"/>
              </a:ext>
            </a:extLst>
          </p:cNvPr>
          <p:cNvSpPr>
            <a:spLocks/>
          </p:cNvSpPr>
          <p:nvPr/>
        </p:nvSpPr>
        <p:spPr bwMode="auto">
          <a:xfrm flipH="1">
            <a:off x="704343" y="49590"/>
            <a:ext cx="4711719" cy="614054"/>
          </a:xfrm>
          <a:prstGeom prst="callout2">
            <a:avLst>
              <a:gd name="adj1" fmla="val 96505"/>
              <a:gd name="adj2" fmla="val 56642"/>
              <a:gd name="adj3" fmla="val 125671"/>
              <a:gd name="adj4" fmla="val 41415"/>
              <a:gd name="adj5" fmla="val 190462"/>
              <a:gd name="adj6" fmla="val 6659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0000CC"/>
                </a:solidFill>
              </a:rPr>
              <a:t>Epicranial</a:t>
            </a:r>
            <a:r>
              <a:rPr lang="en-US" altLang="en-US" b="1" dirty="0">
                <a:solidFill>
                  <a:srgbClr val="0000CC"/>
                </a:solidFill>
              </a:rPr>
              <a:t> aponeurosis</a:t>
            </a: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EE25B4E4-2F02-4EAE-AD8B-13AC1109CE24}"/>
              </a:ext>
            </a:extLst>
          </p:cNvPr>
          <p:cNvSpPr>
            <a:spLocks/>
          </p:cNvSpPr>
          <p:nvPr/>
        </p:nvSpPr>
        <p:spPr bwMode="auto">
          <a:xfrm flipH="1">
            <a:off x="52274" y="3098409"/>
            <a:ext cx="3516922" cy="661182"/>
          </a:xfrm>
          <a:prstGeom prst="callout2">
            <a:avLst>
              <a:gd name="adj1" fmla="val 53494"/>
              <a:gd name="adj2" fmla="val 13220"/>
              <a:gd name="adj3" fmla="val 51555"/>
              <a:gd name="adj4" fmla="val -1335"/>
              <a:gd name="adj5" fmla="val -41947"/>
              <a:gd name="adj6" fmla="val -32402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Highest nuchal line</a:t>
            </a: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961EE7BA-22E5-4C6D-A567-3CFE1BE93919}"/>
              </a:ext>
            </a:extLst>
          </p:cNvPr>
          <p:cNvSpPr>
            <a:spLocks/>
          </p:cNvSpPr>
          <p:nvPr/>
        </p:nvSpPr>
        <p:spPr bwMode="auto">
          <a:xfrm flipH="1">
            <a:off x="8588237" y="1533064"/>
            <a:ext cx="3063451" cy="769222"/>
          </a:xfrm>
          <a:prstGeom prst="callout2">
            <a:avLst>
              <a:gd name="adj1" fmla="val 71727"/>
              <a:gd name="adj2" fmla="val 97362"/>
              <a:gd name="adj3" fmla="val 45389"/>
              <a:gd name="adj4" fmla="val 115897"/>
              <a:gd name="adj5" fmla="val 76318"/>
              <a:gd name="adj6" fmla="val 148137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Skin of the eye brow and root of the nose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C8DBE-D772-4198-969B-B9C7D4769C0E}"/>
              </a:ext>
            </a:extLst>
          </p:cNvPr>
          <p:cNvSpPr txBox="1"/>
          <p:nvPr/>
        </p:nvSpPr>
        <p:spPr>
          <a:xfrm>
            <a:off x="8391981" y="3167390"/>
            <a:ext cx="3696135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 bony attachment</a:t>
            </a:r>
            <a:endParaRPr lang="en-US" sz="28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561A3E-BB90-42CD-B4AB-3D1B1ADDBFC1}"/>
              </a:ext>
            </a:extLst>
          </p:cNvPr>
          <p:cNvSpPr/>
          <p:nvPr/>
        </p:nvSpPr>
        <p:spPr>
          <a:xfrm>
            <a:off x="0" y="5749136"/>
            <a:ext cx="4609514" cy="6446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2CB21-2155-4E26-B986-86BC4DA23A85}"/>
              </a:ext>
            </a:extLst>
          </p:cNvPr>
          <p:cNvSpPr txBox="1"/>
          <p:nvPr/>
        </p:nvSpPr>
        <p:spPr>
          <a:xfrm>
            <a:off x="6886828" y="171951"/>
            <a:ext cx="4600829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Occipitofrontalis Muscle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69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C8021-10DA-4D2D-B99F-ED04A06C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5" t="9682" r="34880" b="22279"/>
          <a:stretch>
            <a:fillRect/>
          </a:stretch>
        </p:blipFill>
        <p:spPr bwMode="auto">
          <a:xfrm>
            <a:off x="182880" y="506437"/>
            <a:ext cx="5184775" cy="62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D45C46C-F947-4A98-94EF-6FBF45453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8401" t="6944" r="55876" b="47047"/>
          <a:stretch>
            <a:fillRect/>
          </a:stretch>
        </p:blipFill>
        <p:spPr bwMode="auto">
          <a:xfrm>
            <a:off x="5799933" y="582717"/>
            <a:ext cx="4243387" cy="56925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081C80-7F6B-45F0-B786-C25B0634F17A}"/>
              </a:ext>
            </a:extLst>
          </p:cNvPr>
          <p:cNvSpPr txBox="1"/>
          <p:nvPr/>
        </p:nvSpPr>
        <p:spPr>
          <a:xfrm>
            <a:off x="6096000" y="214049"/>
            <a:ext cx="369613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Frontal bellies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D22BB-B365-4DFB-B795-788789752E36}"/>
              </a:ext>
            </a:extLst>
          </p:cNvPr>
          <p:cNvSpPr txBox="1"/>
          <p:nvPr/>
        </p:nvSpPr>
        <p:spPr>
          <a:xfrm>
            <a:off x="927199" y="214049"/>
            <a:ext cx="3696135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Occipital bellies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3EBE21-5831-4703-92C8-E06B70BD138A}"/>
              </a:ext>
            </a:extLst>
          </p:cNvPr>
          <p:cNvSpPr/>
          <p:nvPr/>
        </p:nvSpPr>
        <p:spPr>
          <a:xfrm>
            <a:off x="534573" y="6044558"/>
            <a:ext cx="4609514" cy="64462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57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7CC737-D650-4BE1-B4DD-3B891ADA0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-10000" contrast="30000"/>
          </a:blip>
          <a:srcRect l="61980" t="7763" r="13542" b="50411"/>
          <a:stretch/>
        </p:blipFill>
        <p:spPr bwMode="auto">
          <a:xfrm>
            <a:off x="4223556" y="595031"/>
            <a:ext cx="5611812" cy="59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AutoShape 9">
            <a:extLst>
              <a:ext uri="{FF2B5EF4-FFF2-40B4-BE49-F238E27FC236}">
                <a16:creationId xmlns:a16="http://schemas.microsoft.com/office/drawing/2014/main" id="{72515EC1-60DA-408D-A6D5-1E4D55E92A2E}"/>
              </a:ext>
            </a:extLst>
          </p:cNvPr>
          <p:cNvSpPr>
            <a:spLocks/>
          </p:cNvSpPr>
          <p:nvPr/>
        </p:nvSpPr>
        <p:spPr bwMode="auto">
          <a:xfrm flipH="1">
            <a:off x="9083293" y="595031"/>
            <a:ext cx="3064707" cy="512117"/>
          </a:xfrm>
          <a:prstGeom prst="callout2">
            <a:avLst>
              <a:gd name="adj1" fmla="val 60762"/>
              <a:gd name="adj2" fmla="val 84510"/>
              <a:gd name="adj3" fmla="val 64372"/>
              <a:gd name="adj4" fmla="val 99891"/>
              <a:gd name="adj5" fmla="val 294920"/>
              <a:gd name="adj6" fmla="val 118155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/>
              <a:t>Supraorbital nerve</a:t>
            </a:r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3215BE87-6760-4E29-B492-50F64BC0D580}"/>
              </a:ext>
            </a:extLst>
          </p:cNvPr>
          <p:cNvSpPr>
            <a:spLocks/>
          </p:cNvSpPr>
          <p:nvPr/>
        </p:nvSpPr>
        <p:spPr bwMode="auto">
          <a:xfrm flipH="1">
            <a:off x="9283484" y="1872845"/>
            <a:ext cx="2783353" cy="743746"/>
          </a:xfrm>
          <a:prstGeom prst="callout2">
            <a:avLst>
              <a:gd name="adj1" fmla="val 55268"/>
              <a:gd name="adj2" fmla="val 98740"/>
              <a:gd name="adj3" fmla="val 69235"/>
              <a:gd name="adj4" fmla="val 107589"/>
              <a:gd name="adj5" fmla="val 71595"/>
              <a:gd name="adj6" fmla="val 122117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Supratrochlear nerve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4C15E210-5D64-4869-BF50-A4D26DA0F8CB}"/>
              </a:ext>
            </a:extLst>
          </p:cNvPr>
          <p:cNvSpPr>
            <a:spLocks/>
          </p:cNvSpPr>
          <p:nvPr/>
        </p:nvSpPr>
        <p:spPr bwMode="auto">
          <a:xfrm flipH="1">
            <a:off x="4781507" y="136524"/>
            <a:ext cx="5320895" cy="516318"/>
          </a:xfrm>
          <a:prstGeom prst="callout2">
            <a:avLst>
              <a:gd name="adj1" fmla="val 91245"/>
              <a:gd name="adj2" fmla="val 45417"/>
              <a:gd name="adj3" fmla="val 125671"/>
              <a:gd name="adj4" fmla="val 41415"/>
              <a:gd name="adj5" fmla="val 424779"/>
              <a:gd name="adj6" fmla="val 44467"/>
            </a:avLst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Zygomaticotemporal nerve</a:t>
            </a: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7FDE25AC-E090-4E54-B5AF-01F7B1C98014}"/>
              </a:ext>
            </a:extLst>
          </p:cNvPr>
          <p:cNvSpPr>
            <a:spLocks/>
          </p:cNvSpPr>
          <p:nvPr/>
        </p:nvSpPr>
        <p:spPr bwMode="auto">
          <a:xfrm flipH="1">
            <a:off x="1992087" y="1042077"/>
            <a:ext cx="3251082" cy="516318"/>
          </a:xfrm>
          <a:prstGeom prst="callout2">
            <a:avLst>
              <a:gd name="adj1" fmla="val 91245"/>
              <a:gd name="adj2" fmla="val 45417"/>
              <a:gd name="adj3" fmla="val 125671"/>
              <a:gd name="adj4" fmla="val 41415"/>
              <a:gd name="adj5" fmla="val 326693"/>
              <a:gd name="adj6" fmla="val -54371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/>
              <a:t>Auriculotemporal nerve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E36F4E7-3106-47BC-923B-6B8252B5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 t="8789" r="43567" b="40430"/>
          <a:stretch>
            <a:fillRect/>
          </a:stretch>
        </p:blipFill>
        <p:spPr bwMode="auto">
          <a:xfrm>
            <a:off x="448260" y="3289959"/>
            <a:ext cx="3808943" cy="329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9">
            <a:extLst>
              <a:ext uri="{FF2B5EF4-FFF2-40B4-BE49-F238E27FC236}">
                <a16:creationId xmlns:a16="http://schemas.microsoft.com/office/drawing/2014/main" id="{D2818DBB-1797-4A41-A3D5-AA04D1AFD026}"/>
              </a:ext>
            </a:extLst>
          </p:cNvPr>
          <p:cNvSpPr>
            <a:spLocks/>
          </p:cNvSpPr>
          <p:nvPr/>
        </p:nvSpPr>
        <p:spPr bwMode="auto">
          <a:xfrm flipH="1">
            <a:off x="125162" y="2135583"/>
            <a:ext cx="3251083" cy="516318"/>
          </a:xfrm>
          <a:prstGeom prst="callout2">
            <a:avLst>
              <a:gd name="adj1" fmla="val 88520"/>
              <a:gd name="adj2" fmla="val 47148"/>
              <a:gd name="adj3" fmla="val 152917"/>
              <a:gd name="adj4" fmla="val 55262"/>
              <a:gd name="adj5" fmla="val 501068"/>
              <a:gd name="adj6" fmla="val 37179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Temporal nerve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7C4C9-26D9-45F8-B8ED-168275AD022D}"/>
              </a:ext>
            </a:extLst>
          </p:cNvPr>
          <p:cNvSpPr txBox="1"/>
          <p:nvPr/>
        </p:nvSpPr>
        <p:spPr>
          <a:xfrm>
            <a:off x="144648" y="303502"/>
            <a:ext cx="4213203" cy="5830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2000"/>
              </a:lnSpc>
              <a:tabLst>
                <a:tab pos="16891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Nerves in front auricle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AB95B1-8680-4EC5-88BB-08DBE4C448FE}"/>
              </a:ext>
            </a:extLst>
          </p:cNvPr>
          <p:cNvSpPr txBox="1"/>
          <p:nvPr/>
        </p:nvSpPr>
        <p:spPr>
          <a:xfrm>
            <a:off x="3163337" y="1554944"/>
            <a:ext cx="636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E9C3D0-6A09-4641-B6A2-025CE7B55B2E}"/>
              </a:ext>
            </a:extLst>
          </p:cNvPr>
          <p:cNvSpPr txBox="1"/>
          <p:nvPr/>
        </p:nvSpPr>
        <p:spPr>
          <a:xfrm>
            <a:off x="11414261" y="1035175"/>
            <a:ext cx="636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01C90-FB24-4C43-8981-BF334793A66D}"/>
              </a:ext>
            </a:extLst>
          </p:cNvPr>
          <p:cNvSpPr txBox="1"/>
          <p:nvPr/>
        </p:nvSpPr>
        <p:spPr>
          <a:xfrm>
            <a:off x="11430274" y="2307956"/>
            <a:ext cx="636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2EA91B-0F4A-44EE-935D-E82C8F321184}"/>
              </a:ext>
            </a:extLst>
          </p:cNvPr>
          <p:cNvSpPr txBox="1"/>
          <p:nvPr/>
        </p:nvSpPr>
        <p:spPr>
          <a:xfrm>
            <a:off x="9517086" y="95499"/>
            <a:ext cx="636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F24850-4DED-481F-8756-8FB8265D18B4}"/>
              </a:ext>
            </a:extLst>
          </p:cNvPr>
          <p:cNvSpPr txBox="1"/>
          <p:nvPr/>
        </p:nvSpPr>
        <p:spPr>
          <a:xfrm>
            <a:off x="2471258" y="2569566"/>
            <a:ext cx="636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4151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7CC737-D650-4BE1-B4DD-3B891ADA0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-10000" contrast="30000"/>
          </a:blip>
          <a:srcRect l="61980" t="7763" r="13542" b="50411"/>
          <a:stretch/>
        </p:blipFill>
        <p:spPr bwMode="auto">
          <a:xfrm>
            <a:off x="5208723" y="489610"/>
            <a:ext cx="5611812" cy="59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4C15E210-5D64-4869-BF50-A4D26DA0F8CB}"/>
              </a:ext>
            </a:extLst>
          </p:cNvPr>
          <p:cNvSpPr>
            <a:spLocks/>
          </p:cNvSpPr>
          <p:nvPr/>
        </p:nvSpPr>
        <p:spPr bwMode="auto">
          <a:xfrm flipH="1">
            <a:off x="9517086" y="886560"/>
            <a:ext cx="2516675" cy="785948"/>
          </a:xfrm>
          <a:prstGeom prst="callout2">
            <a:avLst>
              <a:gd name="adj1" fmla="val 144942"/>
              <a:gd name="adj2" fmla="val 72248"/>
              <a:gd name="adj3" fmla="val 145360"/>
              <a:gd name="adj4" fmla="val 85574"/>
              <a:gd name="adj5" fmla="val 365951"/>
              <a:gd name="adj6" fmla="val 196275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Lesser occipital nerve</a:t>
            </a: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7FDE25AC-E090-4E54-B5AF-01F7B1C98014}"/>
              </a:ext>
            </a:extLst>
          </p:cNvPr>
          <p:cNvSpPr>
            <a:spLocks/>
          </p:cNvSpPr>
          <p:nvPr/>
        </p:nvSpPr>
        <p:spPr bwMode="auto">
          <a:xfrm flipH="1">
            <a:off x="2844918" y="1123960"/>
            <a:ext cx="3251082" cy="516318"/>
          </a:xfrm>
          <a:prstGeom prst="callout2">
            <a:avLst>
              <a:gd name="adj1" fmla="val 91245"/>
              <a:gd name="adj2" fmla="val 45417"/>
              <a:gd name="adj3" fmla="val 125671"/>
              <a:gd name="adj4" fmla="val 41415"/>
              <a:gd name="adj5" fmla="val 419330"/>
              <a:gd name="adj6" fmla="val -14129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/>
              <a:t>Greater occipital nerve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E36F4E7-3106-47BC-923B-6B8252B5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 t="8789" r="43567" b="40430"/>
          <a:stretch>
            <a:fillRect/>
          </a:stretch>
        </p:blipFill>
        <p:spPr bwMode="auto">
          <a:xfrm>
            <a:off x="319826" y="3436039"/>
            <a:ext cx="3808943" cy="329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9">
            <a:extLst>
              <a:ext uri="{FF2B5EF4-FFF2-40B4-BE49-F238E27FC236}">
                <a16:creationId xmlns:a16="http://schemas.microsoft.com/office/drawing/2014/main" id="{D2818DBB-1797-4A41-A3D5-AA04D1AFD026}"/>
              </a:ext>
            </a:extLst>
          </p:cNvPr>
          <p:cNvSpPr>
            <a:spLocks/>
          </p:cNvSpPr>
          <p:nvPr/>
        </p:nvSpPr>
        <p:spPr bwMode="auto">
          <a:xfrm flipH="1">
            <a:off x="125161" y="2135583"/>
            <a:ext cx="3038175" cy="953752"/>
          </a:xfrm>
          <a:prstGeom prst="callout2">
            <a:avLst>
              <a:gd name="adj1" fmla="val 88520"/>
              <a:gd name="adj2" fmla="val 47148"/>
              <a:gd name="adj3" fmla="val 152917"/>
              <a:gd name="adj4" fmla="val 55262"/>
              <a:gd name="adj5" fmla="val 273920"/>
              <a:gd name="adj6" fmla="val 55237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Posterior auricular  nerve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7C4C9-26D9-45F8-B8ED-168275AD022D}"/>
              </a:ext>
            </a:extLst>
          </p:cNvPr>
          <p:cNvSpPr txBox="1"/>
          <p:nvPr/>
        </p:nvSpPr>
        <p:spPr>
          <a:xfrm>
            <a:off x="144648" y="303502"/>
            <a:ext cx="4213203" cy="5830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2000"/>
              </a:lnSpc>
              <a:tabLst>
                <a:tab pos="16891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Nerves behind auricle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AB95B1-8680-4EC5-88BB-08DBE4C448FE}"/>
              </a:ext>
            </a:extLst>
          </p:cNvPr>
          <p:cNvSpPr txBox="1"/>
          <p:nvPr/>
        </p:nvSpPr>
        <p:spPr>
          <a:xfrm>
            <a:off x="4074838" y="1612363"/>
            <a:ext cx="831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2EA91B-0F4A-44EE-935D-E82C8F321184}"/>
              </a:ext>
            </a:extLst>
          </p:cNvPr>
          <p:cNvSpPr txBox="1"/>
          <p:nvPr/>
        </p:nvSpPr>
        <p:spPr>
          <a:xfrm>
            <a:off x="11422109" y="1713637"/>
            <a:ext cx="611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F24850-4DED-481F-8756-8FB8265D18B4}"/>
              </a:ext>
            </a:extLst>
          </p:cNvPr>
          <p:cNvSpPr txBox="1"/>
          <p:nvPr/>
        </p:nvSpPr>
        <p:spPr>
          <a:xfrm>
            <a:off x="1992087" y="2916270"/>
            <a:ext cx="636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endParaRPr lang="en-US" sz="2800" b="1" dirty="0"/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F7261699-6186-450E-908C-93A1DB3B310F}"/>
              </a:ext>
            </a:extLst>
          </p:cNvPr>
          <p:cNvSpPr>
            <a:spLocks/>
          </p:cNvSpPr>
          <p:nvPr/>
        </p:nvSpPr>
        <p:spPr bwMode="auto">
          <a:xfrm flipH="1">
            <a:off x="10174064" y="2650090"/>
            <a:ext cx="2153550" cy="785949"/>
          </a:xfrm>
          <a:prstGeom prst="callout2">
            <a:avLst>
              <a:gd name="adj1" fmla="val 146553"/>
              <a:gd name="adj2" fmla="val 73917"/>
              <a:gd name="adj3" fmla="val 216007"/>
              <a:gd name="adj4" fmla="val 152009"/>
              <a:gd name="adj5" fmla="val 232686"/>
              <a:gd name="adj6" fmla="val 220102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Great auricular nerve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EDE125-9837-4DA8-9D0A-58FC2DB07D0A}"/>
              </a:ext>
            </a:extLst>
          </p:cNvPr>
          <p:cNvSpPr txBox="1"/>
          <p:nvPr/>
        </p:nvSpPr>
        <p:spPr>
          <a:xfrm>
            <a:off x="11722989" y="3554257"/>
            <a:ext cx="636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endParaRPr lang="en-US" sz="2800" b="1" dirty="0"/>
          </a:p>
        </p:txBody>
      </p:sp>
      <p:sp>
        <p:nvSpPr>
          <p:cNvPr id="20" name="AutoShape 9">
            <a:extLst>
              <a:ext uri="{FF2B5EF4-FFF2-40B4-BE49-F238E27FC236}">
                <a16:creationId xmlns:a16="http://schemas.microsoft.com/office/drawing/2014/main" id="{D4EB4574-2860-4A15-8433-CA89A63BD135}"/>
              </a:ext>
            </a:extLst>
          </p:cNvPr>
          <p:cNvSpPr>
            <a:spLocks/>
          </p:cNvSpPr>
          <p:nvPr/>
        </p:nvSpPr>
        <p:spPr bwMode="auto">
          <a:xfrm flipH="1">
            <a:off x="3881107" y="3674131"/>
            <a:ext cx="2051238" cy="785949"/>
          </a:xfrm>
          <a:prstGeom prst="callout2">
            <a:avLst>
              <a:gd name="adj1" fmla="val 89455"/>
              <a:gd name="adj2" fmla="val 12498"/>
              <a:gd name="adj3" fmla="val 100612"/>
              <a:gd name="adj4" fmla="val -13451"/>
              <a:gd name="adj5" fmla="val 38081"/>
              <a:gd name="adj6" fmla="val -32646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3rd occipital nerve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5D3890-05B7-4F4B-A188-6EDD7DFB9749}"/>
              </a:ext>
            </a:extLst>
          </p:cNvPr>
          <p:cNvSpPr txBox="1"/>
          <p:nvPr/>
        </p:nvSpPr>
        <p:spPr>
          <a:xfrm>
            <a:off x="5484348" y="4561773"/>
            <a:ext cx="611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7387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3" grpId="0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3751B-AA5F-47EA-A7CF-AACA81E4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26" y="0"/>
            <a:ext cx="5398977" cy="6274191"/>
          </a:xfrm>
          <a:prstGeom prst="rect">
            <a:avLst/>
          </a:prstGeom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5AFDE57A-759F-4E13-BFA3-006188121A3A}"/>
              </a:ext>
            </a:extLst>
          </p:cNvPr>
          <p:cNvSpPr>
            <a:spLocks/>
          </p:cNvSpPr>
          <p:nvPr/>
        </p:nvSpPr>
        <p:spPr bwMode="auto">
          <a:xfrm flipH="1">
            <a:off x="8611834" y="2346722"/>
            <a:ext cx="3417438" cy="686594"/>
          </a:xfrm>
          <a:prstGeom prst="callout2">
            <a:avLst>
              <a:gd name="adj1" fmla="val 67083"/>
              <a:gd name="adj2" fmla="val 93242"/>
              <a:gd name="adj3" fmla="val 85941"/>
              <a:gd name="adj4" fmla="val 107391"/>
              <a:gd name="adj5" fmla="val 97545"/>
              <a:gd name="adj6" fmla="val 185573"/>
            </a:avLst>
          </a:prstGeom>
          <a:noFill/>
          <a:ln w="57150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CC"/>
                </a:solidFill>
              </a:rPr>
              <a:t>Superficial temporal artery</a:t>
            </a:r>
          </a:p>
        </p:txBody>
      </p:sp>
      <p:sp>
        <p:nvSpPr>
          <p:cNvPr id="6" name="AutoShape 13">
            <a:extLst>
              <a:ext uri="{FF2B5EF4-FFF2-40B4-BE49-F238E27FC236}">
                <a16:creationId xmlns:a16="http://schemas.microsoft.com/office/drawing/2014/main" id="{08C3B223-7007-4FB7-9D6E-268547E40249}"/>
              </a:ext>
            </a:extLst>
          </p:cNvPr>
          <p:cNvSpPr>
            <a:spLocks/>
          </p:cNvSpPr>
          <p:nvPr/>
        </p:nvSpPr>
        <p:spPr bwMode="auto">
          <a:xfrm flipH="1">
            <a:off x="1024405" y="3667125"/>
            <a:ext cx="2282825" cy="504825"/>
          </a:xfrm>
          <a:prstGeom prst="callout2">
            <a:avLst>
              <a:gd name="adj1" fmla="val 131351"/>
              <a:gd name="adj2" fmla="val 9756"/>
              <a:gd name="adj3" fmla="val 131825"/>
              <a:gd name="adj4" fmla="val -17228"/>
              <a:gd name="adj5" fmla="val -68817"/>
              <a:gd name="adj6" fmla="val -69216"/>
            </a:avLst>
          </a:prstGeom>
          <a:noFill/>
          <a:ln w="38100">
            <a:solidFill>
              <a:srgbClr val="00B050"/>
            </a:solidFill>
            <a:miter lim="800000"/>
            <a:headEnd/>
            <a:tailEnd type="triangl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华文行楷" pitchFamily="2" charset="-122"/>
                <a:cs typeface="Arial" panose="020B0604020202020204" pitchFamily="34" charset="0"/>
              </a:rPr>
              <a:t> occipital artery </a:t>
            </a:r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F6229BB3-9FBB-4A3B-BB00-315A5EC1501E}"/>
              </a:ext>
            </a:extLst>
          </p:cNvPr>
          <p:cNvSpPr>
            <a:spLocks/>
          </p:cNvSpPr>
          <p:nvPr/>
        </p:nvSpPr>
        <p:spPr bwMode="auto">
          <a:xfrm>
            <a:off x="166276" y="340223"/>
            <a:ext cx="4561299" cy="640853"/>
          </a:xfrm>
          <a:prstGeom prst="callout2">
            <a:avLst>
              <a:gd name="adj1" fmla="val 85785"/>
              <a:gd name="adj2" fmla="val 81149"/>
              <a:gd name="adj3" fmla="val 206318"/>
              <a:gd name="adj4" fmla="val 109034"/>
              <a:gd name="adj5" fmla="val 405012"/>
              <a:gd name="adj6" fmla="val 107050"/>
            </a:avLst>
          </a:prstGeom>
          <a:noFill/>
          <a:ln w="38100">
            <a:solidFill>
              <a:srgbClr val="00B050"/>
            </a:solidFill>
            <a:miter lim="800000"/>
            <a:headEnd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华文行楷" pitchFamily="2" charset="-122"/>
                <a:cs typeface="Arial" panose="020B0604020202020204" pitchFamily="34" charset="0"/>
              </a:rPr>
              <a:t>Posterior Auricular artery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ED7370A0-C75D-4CE5-A08A-7DD1F819868F}"/>
              </a:ext>
            </a:extLst>
          </p:cNvPr>
          <p:cNvSpPr>
            <a:spLocks/>
          </p:cNvSpPr>
          <p:nvPr/>
        </p:nvSpPr>
        <p:spPr bwMode="auto">
          <a:xfrm flipH="1">
            <a:off x="8649115" y="3526563"/>
            <a:ext cx="3270876" cy="785948"/>
          </a:xfrm>
          <a:prstGeom prst="callout2">
            <a:avLst>
              <a:gd name="adj1" fmla="val 42918"/>
              <a:gd name="adj2" fmla="val 94183"/>
              <a:gd name="adj3" fmla="val 68394"/>
              <a:gd name="adj4" fmla="val 113960"/>
              <a:gd name="adj5" fmla="val 6182"/>
              <a:gd name="adj6" fmla="val 191974"/>
            </a:avLst>
          </a:prstGeom>
          <a:noFill/>
          <a:ln w="57150">
            <a:solidFill>
              <a:srgbClr val="00B05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External carotid artery</a:t>
            </a:r>
          </a:p>
        </p:txBody>
      </p:sp>
      <p:sp>
        <p:nvSpPr>
          <p:cNvPr id="9" name="AutoShape 13">
            <a:extLst>
              <a:ext uri="{FF2B5EF4-FFF2-40B4-BE49-F238E27FC236}">
                <a16:creationId xmlns:a16="http://schemas.microsoft.com/office/drawing/2014/main" id="{81510339-AE91-45DC-9C2D-0888015C51F2}"/>
              </a:ext>
            </a:extLst>
          </p:cNvPr>
          <p:cNvSpPr>
            <a:spLocks/>
          </p:cNvSpPr>
          <p:nvPr/>
        </p:nvSpPr>
        <p:spPr bwMode="auto">
          <a:xfrm flipH="1">
            <a:off x="7875764" y="58669"/>
            <a:ext cx="4316236" cy="692944"/>
          </a:xfrm>
          <a:prstGeom prst="callout2">
            <a:avLst>
              <a:gd name="adj1" fmla="val 38214"/>
              <a:gd name="adj2" fmla="val 94355"/>
              <a:gd name="adj3" fmla="val 46034"/>
              <a:gd name="adj4" fmla="val 103990"/>
              <a:gd name="adj5" fmla="val 129833"/>
              <a:gd name="adj6" fmla="val 114517"/>
            </a:avLst>
          </a:prstGeom>
          <a:noFill/>
          <a:ln w="38100">
            <a:solidFill>
              <a:srgbClr val="00B050"/>
            </a:solidFill>
            <a:miter lim="800000"/>
            <a:headEnd/>
            <a:tailEnd type="triangl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990099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Supratrochlear artery</a:t>
            </a: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E5DEE94B-8B83-4D96-8C7E-AFCEAEC168A0}"/>
              </a:ext>
            </a:extLst>
          </p:cNvPr>
          <p:cNvSpPr>
            <a:spLocks/>
          </p:cNvSpPr>
          <p:nvPr/>
        </p:nvSpPr>
        <p:spPr bwMode="auto">
          <a:xfrm flipH="1">
            <a:off x="8158627" y="1363788"/>
            <a:ext cx="4251853" cy="585787"/>
          </a:xfrm>
          <a:prstGeom prst="callout2">
            <a:avLst>
              <a:gd name="adj1" fmla="val 60755"/>
              <a:gd name="adj2" fmla="val 93159"/>
              <a:gd name="adj3" fmla="val 9092"/>
              <a:gd name="adj4" fmla="val 105501"/>
              <a:gd name="adj5" fmla="val -30138"/>
              <a:gd name="adj6" fmla="val 124209"/>
            </a:avLst>
          </a:prstGeom>
          <a:noFill/>
          <a:ln w="38100">
            <a:solidFill>
              <a:srgbClr val="00B050"/>
            </a:solidFill>
            <a:miter lim="800000"/>
            <a:headEnd/>
            <a:tailEnd type="triangl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Supraorbital artery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F9347-4964-4CFE-B438-559C59EE9FA7}"/>
              </a:ext>
            </a:extLst>
          </p:cNvPr>
          <p:cNvSpPr txBox="1"/>
          <p:nvPr/>
        </p:nvSpPr>
        <p:spPr>
          <a:xfrm>
            <a:off x="8544303" y="810282"/>
            <a:ext cx="3241377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Ophthalmic artery</a:t>
            </a:r>
            <a:endParaRPr lang="en-US" sz="28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CA5BE8-10BD-4F92-ACCB-06704296F4AA}"/>
              </a:ext>
            </a:extLst>
          </p:cNvPr>
          <p:cNvSpPr/>
          <p:nvPr/>
        </p:nvSpPr>
        <p:spPr>
          <a:xfrm>
            <a:off x="118061" y="6133399"/>
            <a:ext cx="4609514" cy="6446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3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eachmeanatomy.info/wp-content/uploads/Overview-of-the-Anatomical-Distribution-of-the-Trigeminal-Nerve-and-its-Terminal-Branches.png">
            <a:extLst>
              <a:ext uri="{FF2B5EF4-FFF2-40B4-BE49-F238E27FC236}">
                <a16:creationId xmlns:a16="http://schemas.microsoft.com/office/drawing/2014/main" id="{EEAADF21-3B1B-4BB9-A8C4-97C42043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221" y="541176"/>
            <a:ext cx="10532405" cy="597217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968704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017">
            <a:extLst>
              <a:ext uri="{FF2B5EF4-FFF2-40B4-BE49-F238E27FC236}">
                <a16:creationId xmlns:a16="http://schemas.microsoft.com/office/drawing/2014/main" id="{1513D490-808E-482F-B510-FE8E35FA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6000" contrast="88000"/>
          </a:blip>
          <a:srcRect/>
          <a:stretch>
            <a:fillRect/>
          </a:stretch>
        </p:blipFill>
        <p:spPr bwMode="auto">
          <a:xfrm>
            <a:off x="3040405" y="0"/>
            <a:ext cx="533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AutoShape 9">
            <a:extLst>
              <a:ext uri="{FF2B5EF4-FFF2-40B4-BE49-F238E27FC236}">
                <a16:creationId xmlns:a16="http://schemas.microsoft.com/office/drawing/2014/main" id="{5FC23524-BC7E-4B7E-9F10-A6EB1B0B154C}"/>
              </a:ext>
            </a:extLst>
          </p:cNvPr>
          <p:cNvSpPr>
            <a:spLocks/>
          </p:cNvSpPr>
          <p:nvPr/>
        </p:nvSpPr>
        <p:spPr bwMode="auto">
          <a:xfrm flipH="1">
            <a:off x="8597766" y="48760"/>
            <a:ext cx="3430111" cy="888847"/>
          </a:xfrm>
          <a:prstGeom prst="callout2">
            <a:avLst>
              <a:gd name="adj1" fmla="val 67083"/>
              <a:gd name="adj2" fmla="val 93242"/>
              <a:gd name="adj3" fmla="val 85941"/>
              <a:gd name="adj4" fmla="val 107391"/>
              <a:gd name="adj5" fmla="val 130708"/>
              <a:gd name="adj6" fmla="val 126305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Supratrochlear vein</a:t>
            </a:r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95B988EF-141C-4232-A20D-92FA28E7257D}"/>
              </a:ext>
            </a:extLst>
          </p:cNvPr>
          <p:cNvSpPr>
            <a:spLocks/>
          </p:cNvSpPr>
          <p:nvPr/>
        </p:nvSpPr>
        <p:spPr bwMode="auto">
          <a:xfrm flipH="1">
            <a:off x="8761889" y="937607"/>
            <a:ext cx="3430111" cy="888847"/>
          </a:xfrm>
          <a:prstGeom prst="callout2">
            <a:avLst>
              <a:gd name="adj1" fmla="val 33847"/>
              <a:gd name="adj2" fmla="val 90781"/>
              <a:gd name="adj3" fmla="val 68531"/>
              <a:gd name="adj4" fmla="val 107391"/>
              <a:gd name="adj5" fmla="val 54739"/>
              <a:gd name="adj6" fmla="val 135738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Supraorbital vein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C6508EF6-B619-42FA-B87C-50AEDE5FD1A5}"/>
              </a:ext>
            </a:extLst>
          </p:cNvPr>
          <p:cNvSpPr>
            <a:spLocks/>
          </p:cNvSpPr>
          <p:nvPr/>
        </p:nvSpPr>
        <p:spPr bwMode="auto">
          <a:xfrm flipH="1">
            <a:off x="8828400" y="2863947"/>
            <a:ext cx="3199477" cy="565053"/>
          </a:xfrm>
          <a:prstGeom prst="callout2">
            <a:avLst>
              <a:gd name="adj1" fmla="val 51043"/>
              <a:gd name="adj2" fmla="val 95765"/>
              <a:gd name="adj3" fmla="val 85941"/>
              <a:gd name="adj4" fmla="val 107391"/>
              <a:gd name="adj5" fmla="val 102451"/>
              <a:gd name="adj6" fmla="val 153534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Facial (angular) vein</a:t>
            </a: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EE8FD6D0-7B90-43F5-8E0C-9C54588090D6}"/>
              </a:ext>
            </a:extLst>
          </p:cNvPr>
          <p:cNvSpPr>
            <a:spLocks/>
          </p:cNvSpPr>
          <p:nvPr/>
        </p:nvSpPr>
        <p:spPr bwMode="auto">
          <a:xfrm flipH="1">
            <a:off x="8992522" y="1975100"/>
            <a:ext cx="2968844" cy="565053"/>
          </a:xfrm>
          <a:prstGeom prst="callout2">
            <a:avLst>
              <a:gd name="adj1" fmla="val 56022"/>
              <a:gd name="adj2" fmla="val 81695"/>
              <a:gd name="adj3" fmla="val 85941"/>
              <a:gd name="adj4" fmla="val 107391"/>
              <a:gd name="adj5" fmla="val 114899"/>
              <a:gd name="adj6" fmla="val 190967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CC"/>
                </a:solidFill>
              </a:rPr>
              <a:t>Maxillary vein</a:t>
            </a: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063BEC88-A9CF-4394-AA6B-59045D79FB47}"/>
              </a:ext>
            </a:extLst>
          </p:cNvPr>
          <p:cNvSpPr>
            <a:spLocks/>
          </p:cNvSpPr>
          <p:nvPr/>
        </p:nvSpPr>
        <p:spPr bwMode="auto">
          <a:xfrm flipH="1">
            <a:off x="365760" y="210656"/>
            <a:ext cx="3329976" cy="478661"/>
          </a:xfrm>
          <a:prstGeom prst="callout2">
            <a:avLst>
              <a:gd name="adj1" fmla="val 99208"/>
              <a:gd name="adj2" fmla="val 14831"/>
              <a:gd name="adj3" fmla="val 110837"/>
              <a:gd name="adj4" fmla="val 4093"/>
              <a:gd name="adj5" fmla="val 441234"/>
              <a:gd name="adj6" fmla="val -71148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CC"/>
                </a:solidFill>
              </a:rPr>
              <a:t>Superficial temporal vein</a:t>
            </a: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0C764E16-5EDD-43A4-8986-AE548712E398}"/>
              </a:ext>
            </a:extLst>
          </p:cNvPr>
          <p:cNvSpPr>
            <a:spLocks/>
          </p:cNvSpPr>
          <p:nvPr/>
        </p:nvSpPr>
        <p:spPr bwMode="auto">
          <a:xfrm flipH="1">
            <a:off x="38095" y="1735769"/>
            <a:ext cx="3329976" cy="478661"/>
          </a:xfrm>
          <a:prstGeom prst="callout2">
            <a:avLst>
              <a:gd name="adj1" fmla="val 66879"/>
              <a:gd name="adj2" fmla="val 45"/>
              <a:gd name="adj3" fmla="val 113776"/>
              <a:gd name="adj4" fmla="val -15340"/>
              <a:gd name="adj5" fmla="val 279591"/>
              <a:gd name="adj6" fmla="val -77485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CC"/>
                </a:solidFill>
              </a:rPr>
              <a:t>Retromandibular vein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0000CC"/>
                </a:solidFill>
              </a:rPr>
              <a:t>Inside parotid gland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6C2E7C79-C859-4C84-85F3-8B9EE5F14AC4}"/>
              </a:ext>
            </a:extLst>
          </p:cNvPr>
          <p:cNvSpPr>
            <a:spLocks/>
          </p:cNvSpPr>
          <p:nvPr/>
        </p:nvSpPr>
        <p:spPr bwMode="auto">
          <a:xfrm flipH="1">
            <a:off x="0" y="2540153"/>
            <a:ext cx="3329976" cy="478661"/>
          </a:xfrm>
          <a:prstGeom prst="callout2">
            <a:avLst>
              <a:gd name="adj1" fmla="val 99208"/>
              <a:gd name="adj2" fmla="val 14831"/>
              <a:gd name="adj3" fmla="val 110837"/>
              <a:gd name="adj4" fmla="val 4093"/>
              <a:gd name="adj5" fmla="val 147337"/>
              <a:gd name="adj6" fmla="val -62277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Posterior auricular vein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9B5A57DF-16E5-43D7-9FBB-73DE25130631}"/>
              </a:ext>
            </a:extLst>
          </p:cNvPr>
          <p:cNvSpPr>
            <a:spLocks/>
          </p:cNvSpPr>
          <p:nvPr/>
        </p:nvSpPr>
        <p:spPr bwMode="auto">
          <a:xfrm flipH="1">
            <a:off x="38095" y="4404240"/>
            <a:ext cx="3329976" cy="478661"/>
          </a:xfrm>
          <a:prstGeom prst="callout2">
            <a:avLst>
              <a:gd name="adj1" fmla="val 69818"/>
              <a:gd name="adj2" fmla="val 3425"/>
              <a:gd name="adj3" fmla="val 96142"/>
              <a:gd name="adj4" fmla="val -6046"/>
              <a:gd name="adj5" fmla="val 153216"/>
              <a:gd name="adj6" fmla="val -57208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External jugular vein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8A8C81D6-15A9-4FD1-87BD-5A543E1D742E}"/>
              </a:ext>
            </a:extLst>
          </p:cNvPr>
          <p:cNvSpPr>
            <a:spLocks/>
          </p:cNvSpPr>
          <p:nvPr/>
        </p:nvSpPr>
        <p:spPr bwMode="auto">
          <a:xfrm flipH="1">
            <a:off x="38095" y="1170715"/>
            <a:ext cx="3329976" cy="478661"/>
          </a:xfrm>
          <a:prstGeom prst="callout2">
            <a:avLst>
              <a:gd name="adj1" fmla="val 52185"/>
              <a:gd name="adj2" fmla="val 16943"/>
              <a:gd name="adj3" fmla="val 57935"/>
              <a:gd name="adj4" fmla="val 2403"/>
              <a:gd name="adj5" fmla="val 191422"/>
              <a:gd name="adj6" fmla="val -33550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Occipital vein</a:t>
            </a: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DCC9356E-781B-43EE-9C83-0C5F8E6A0019}"/>
              </a:ext>
            </a:extLst>
          </p:cNvPr>
          <p:cNvSpPr>
            <a:spLocks/>
          </p:cNvSpPr>
          <p:nvPr/>
        </p:nvSpPr>
        <p:spPr bwMode="auto">
          <a:xfrm flipH="1">
            <a:off x="7339509" y="4057822"/>
            <a:ext cx="2968844" cy="565053"/>
          </a:xfrm>
          <a:prstGeom prst="callout2">
            <a:avLst>
              <a:gd name="adj1" fmla="val 51043"/>
              <a:gd name="adj2" fmla="val 88803"/>
              <a:gd name="adj3" fmla="val 85941"/>
              <a:gd name="adj4" fmla="val 107391"/>
              <a:gd name="adj5" fmla="val 72575"/>
              <a:gd name="adj6" fmla="val 145952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Common Facial vein</a:t>
            </a: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25FA3404-7AA8-4104-93F5-D2C821BCF833}"/>
              </a:ext>
            </a:extLst>
          </p:cNvPr>
          <p:cNvSpPr>
            <a:spLocks/>
          </p:cNvSpPr>
          <p:nvPr/>
        </p:nvSpPr>
        <p:spPr bwMode="auto">
          <a:xfrm flipH="1">
            <a:off x="6276896" y="5355340"/>
            <a:ext cx="1315831" cy="565053"/>
          </a:xfrm>
          <a:prstGeom prst="callout2">
            <a:avLst>
              <a:gd name="adj1" fmla="val 51043"/>
              <a:gd name="adj2" fmla="val 76349"/>
              <a:gd name="adj3" fmla="val 43618"/>
              <a:gd name="adj4" fmla="val 104184"/>
              <a:gd name="adj5" fmla="val 12824"/>
              <a:gd name="adj6" fmla="val 147119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CC"/>
                </a:solidFill>
              </a:rPr>
              <a:t>IJV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B55FEA3C-741F-4335-AF67-6FE0FFD8268A}"/>
              </a:ext>
            </a:extLst>
          </p:cNvPr>
          <p:cNvSpPr>
            <a:spLocks/>
          </p:cNvSpPr>
          <p:nvPr/>
        </p:nvSpPr>
        <p:spPr bwMode="auto">
          <a:xfrm flipH="1">
            <a:off x="-55390" y="5398535"/>
            <a:ext cx="3329976" cy="478661"/>
          </a:xfrm>
          <a:prstGeom prst="callout2">
            <a:avLst>
              <a:gd name="adj1" fmla="val 61001"/>
              <a:gd name="adj2" fmla="val 13986"/>
              <a:gd name="adj3" fmla="val 69691"/>
              <a:gd name="adj4" fmla="val -2244"/>
              <a:gd name="adj5" fmla="val 94437"/>
              <a:gd name="adj6" fmla="val -51294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CC"/>
                </a:solidFill>
              </a:rPr>
              <a:t>Subclavian vein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BB632A9D-4C6C-41D5-89EF-EA9789C4D2EF}"/>
              </a:ext>
            </a:extLst>
          </p:cNvPr>
          <p:cNvSpPr>
            <a:spLocks/>
          </p:cNvSpPr>
          <p:nvPr/>
        </p:nvSpPr>
        <p:spPr bwMode="auto">
          <a:xfrm flipH="1">
            <a:off x="194993" y="3649275"/>
            <a:ext cx="3329976" cy="478661"/>
          </a:xfrm>
          <a:prstGeom prst="callout2">
            <a:avLst>
              <a:gd name="adj1" fmla="val 55124"/>
              <a:gd name="adj2" fmla="val 3847"/>
              <a:gd name="adj3" fmla="val -3783"/>
              <a:gd name="adj4" fmla="val -13650"/>
              <a:gd name="adj5" fmla="val -34878"/>
              <a:gd name="adj6" fmla="val -63122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CC"/>
                </a:solidFill>
              </a:rPr>
              <a:t>Posterior division 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E628B697-5288-42D0-BF19-2FE9E9A09052}"/>
              </a:ext>
            </a:extLst>
          </p:cNvPr>
          <p:cNvSpPr>
            <a:spLocks/>
          </p:cNvSpPr>
          <p:nvPr/>
        </p:nvSpPr>
        <p:spPr bwMode="auto">
          <a:xfrm flipH="1">
            <a:off x="8374405" y="3492769"/>
            <a:ext cx="2968844" cy="565053"/>
          </a:xfrm>
          <a:prstGeom prst="callout2">
            <a:avLst>
              <a:gd name="adj1" fmla="val 61001"/>
              <a:gd name="adj2" fmla="val 91646"/>
              <a:gd name="adj3" fmla="val 85941"/>
              <a:gd name="adj4" fmla="val 107391"/>
              <a:gd name="adj5" fmla="val 60127"/>
              <a:gd name="adj6" fmla="val 177700"/>
            </a:avLst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CC"/>
                </a:solidFill>
              </a:rPr>
              <a:t>Anterior division</a:t>
            </a:r>
          </a:p>
        </p:txBody>
      </p:sp>
    </p:spTree>
    <p:extLst>
      <p:ext uri="{BB962C8B-B14F-4D97-AF65-F5344CB8AC3E}">
        <p14:creationId xmlns:p14="http://schemas.microsoft.com/office/powerpoint/2010/main" val="226209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indbds.com/wp-content/uploads/2015/10/facial_artery-1430EEFC10763BFC809.png">
            <a:extLst>
              <a:ext uri="{FF2B5EF4-FFF2-40B4-BE49-F238E27FC236}">
                <a16:creationId xmlns:a16="http://schemas.microsoft.com/office/drawing/2014/main" id="{12060F5C-5DA2-4964-8435-8330C8C5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0489" y="100080"/>
            <a:ext cx="7931021" cy="652533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877927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نتيجة بحث الصور عن ‪The facial artery‬‏">
            <a:extLst>
              <a:ext uri="{FF2B5EF4-FFF2-40B4-BE49-F238E27FC236}">
                <a16:creationId xmlns:a16="http://schemas.microsoft.com/office/drawing/2014/main" id="{666157A2-16A5-4917-A983-E4D47BCB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8980" y="143767"/>
            <a:ext cx="5778759" cy="654783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216731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1ADE7181-F0F1-458E-BC90-E2FE333D2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769" t="14583" r="29722" b="20833"/>
          <a:stretch>
            <a:fillRect/>
          </a:stretch>
        </p:blipFill>
        <p:spPr bwMode="auto">
          <a:xfrm>
            <a:off x="2202024" y="126115"/>
            <a:ext cx="7007090" cy="654993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604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upload.wikimedia.org/wikipedia/commons/4/49/Danger_triangle_of_the_face_diagram.jpg">
            <a:extLst>
              <a:ext uri="{FF2B5EF4-FFF2-40B4-BE49-F238E27FC236}">
                <a16:creationId xmlns:a16="http://schemas.microsoft.com/office/drawing/2014/main" id="{58D3A1FC-6A99-4A24-A13D-56FE2495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8450" y="146957"/>
            <a:ext cx="4923064" cy="656408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8A327-FE1E-41B5-AD18-A60299D48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4266" t="40625" r="25037" b="14713"/>
          <a:stretch>
            <a:fillRect/>
          </a:stretch>
        </p:blipFill>
        <p:spPr bwMode="auto">
          <a:xfrm>
            <a:off x="1913552" y="193009"/>
            <a:ext cx="2757196" cy="647198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47259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-media-cache-ak0.pinimg.com/736x/8a/e6/3d/8ae63d188c00dc4bb415a9bbf39eca36.jpg">
            <a:extLst>
              <a:ext uri="{FF2B5EF4-FFF2-40B4-BE49-F238E27FC236}">
                <a16:creationId xmlns:a16="http://schemas.microsoft.com/office/drawing/2014/main" id="{3B45832E-B52F-41D6-B80D-64628F428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8294" y="186612"/>
            <a:ext cx="8518849" cy="638913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867159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ACBB6A-4CC8-4AAD-B77F-D8706EB32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354" t="15625" r="56076" b="16667"/>
          <a:stretch>
            <a:fillRect/>
          </a:stretch>
        </p:blipFill>
        <p:spPr bwMode="auto">
          <a:xfrm>
            <a:off x="6830008" y="159010"/>
            <a:ext cx="3018453" cy="653998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8AD23-3D33-4270-8A91-1AEC6F4DF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3924" t="15625" r="29722" b="16667"/>
          <a:stretch>
            <a:fillRect/>
          </a:stretch>
        </p:blipFill>
        <p:spPr bwMode="auto">
          <a:xfrm>
            <a:off x="1478902" y="159010"/>
            <a:ext cx="4617098" cy="6669143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4775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mage result for The orbicularis oculi">
            <a:extLst>
              <a:ext uri="{FF2B5EF4-FFF2-40B4-BE49-F238E27FC236}">
                <a16:creationId xmlns:a16="http://schemas.microsoft.com/office/drawing/2014/main" id="{0469FB53-FB3F-4D8D-A94C-8BE7EC805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506" y="531845"/>
            <a:ext cx="10607870" cy="5966927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060839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ccinator | Rehab My Patient">
            <a:extLst>
              <a:ext uri="{FF2B5EF4-FFF2-40B4-BE49-F238E27FC236}">
                <a16:creationId xmlns:a16="http://schemas.microsoft.com/office/drawing/2014/main" id="{407EFB42-ED8E-47E9-8422-53903B07B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80" y="111967"/>
            <a:ext cx="6641839" cy="664183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732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mage result for Parotid duct at the anterior border of the masseter muscle">
            <a:extLst>
              <a:ext uri="{FF2B5EF4-FFF2-40B4-BE49-F238E27FC236}">
                <a16:creationId xmlns:a16="http://schemas.microsoft.com/office/drawing/2014/main" id="{D33C7EBA-AAA0-474A-9EC8-694A93E3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49504"/>
          <a:stretch>
            <a:fillRect/>
          </a:stretch>
        </p:blipFill>
        <p:spPr bwMode="auto">
          <a:xfrm>
            <a:off x="5598368" y="479871"/>
            <a:ext cx="6170645" cy="5898258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572E9-47DC-48BB-8943-1A007700BA5C}"/>
              </a:ext>
            </a:extLst>
          </p:cNvPr>
          <p:cNvSpPr txBox="1"/>
          <p:nvPr/>
        </p:nvSpPr>
        <p:spPr>
          <a:xfrm>
            <a:off x="324239" y="1824889"/>
            <a:ext cx="475161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9286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Arial" pitchFamily="34" charset="0"/>
              </a:rPr>
              <a:t>- It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Arial" pitchFamily="34" charset="0"/>
              </a:rPr>
              <a:t>pierced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Arial" pitchFamily="34" charset="0"/>
              </a:rPr>
              <a:t>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Arial" pitchFamily="34" charset="0"/>
              </a:rPr>
              <a:t>1)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Arial" pitchFamily="34" charset="0"/>
              </a:rPr>
              <a:t>Parotid duct at the anterior border of the masseter muscle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3350" algn="l"/>
                <a:tab pos="928688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Arial" pitchFamily="34" charset="0"/>
              </a:rPr>
              <a:t>2)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ndara" pitchFamily="34" charset="0"/>
                <a:ea typeface="Times New Roman" pitchFamily="18" charset="0"/>
                <a:cs typeface="Arial" pitchFamily="34" charset="0"/>
              </a:rPr>
              <a:t>Buccal branch of the mandibular nerve (sensory) to supply the mucosa on the inner surface of the muscle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ndara" pitchFamily="34" charset="0"/>
                <a:ea typeface="+mn-ea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9474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slideplayer.com/12/3440440/slides/slide_54.jpg">
            <a:extLst>
              <a:ext uri="{FF2B5EF4-FFF2-40B4-BE49-F238E27FC236}">
                <a16:creationId xmlns:a16="http://schemas.microsoft.com/office/drawing/2014/main" id="{A34D15AB-2C6F-40E9-9ECE-533C0085A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167" t="8889" r="2500" b="5556"/>
          <a:stretch>
            <a:fillRect/>
          </a:stretch>
        </p:blipFill>
        <p:spPr bwMode="auto">
          <a:xfrm>
            <a:off x="2007313" y="286916"/>
            <a:ext cx="8650933" cy="628416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670952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7EBFF-11F3-469B-99C0-F79A739F1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39" y="279297"/>
            <a:ext cx="5150498" cy="6360865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579105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3E23E-F2A3-4C96-B61A-0E0679556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7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4E75622-1DAA-4B8E-BC8A-393DDB71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8697" t="21913" r="29722" b="19792"/>
          <a:stretch>
            <a:fillRect/>
          </a:stretch>
        </p:blipFill>
        <p:spPr bwMode="auto">
          <a:xfrm>
            <a:off x="2575249" y="205909"/>
            <a:ext cx="8098971" cy="650198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2264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phthalmic nerve , Course and Branches and Corneal Reflex , Anatomy QA">
            <a:extLst>
              <a:ext uri="{FF2B5EF4-FFF2-40B4-BE49-F238E27FC236}">
                <a16:creationId xmlns:a16="http://schemas.microsoft.com/office/drawing/2014/main" id="{6ED437A0-A2D8-4642-9182-94ED0D5B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210713"/>
            <a:ext cx="9423919" cy="649064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2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xillary Nerve , Origin, Course and Branches , Anatomy QA">
            <a:extLst>
              <a:ext uri="{FF2B5EF4-FFF2-40B4-BE49-F238E27FC236}">
                <a16:creationId xmlns:a16="http://schemas.microsoft.com/office/drawing/2014/main" id="{8AC98F66-4BC3-4151-BA2B-430115D8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4" y="307912"/>
            <a:ext cx="10627017" cy="6381746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5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Pterygopalatine Fossa - Contents - Openings - TeachMeAnatomy">
            <a:extLst>
              <a:ext uri="{FF2B5EF4-FFF2-40B4-BE49-F238E27FC236}">
                <a16:creationId xmlns:a16="http://schemas.microsoft.com/office/drawing/2014/main" id="{6B2D0F88-5509-4843-9C58-D9000E548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3" y="251926"/>
            <a:ext cx="10593734" cy="618434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ndibular nerve. V3 of trigeminal">
            <a:extLst>
              <a:ext uri="{FF2B5EF4-FFF2-40B4-BE49-F238E27FC236}">
                <a16:creationId xmlns:a16="http://schemas.microsoft.com/office/drawing/2014/main" id="{337CD06D-3631-4236-8F34-BE1445D5E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39" y="107107"/>
            <a:ext cx="8789437" cy="6592077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94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drkarthikreddy.com/wp-content/uploads/2015/11/MASSETER-NERVE-SUPPLY.png">
            <a:extLst>
              <a:ext uri="{FF2B5EF4-FFF2-40B4-BE49-F238E27FC236}">
                <a16:creationId xmlns:a16="http://schemas.microsoft.com/office/drawing/2014/main" id="{60665AB8-9550-47E8-AFE5-CE662D59F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339" y="216757"/>
            <a:ext cx="6447451" cy="624230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920398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9FDA0A8AA65748AF39C6EE0B55E26F" ma:contentTypeVersion="2" ma:contentTypeDescription="Create a new document." ma:contentTypeScope="" ma:versionID="6335f2826179c461b930a5bc9a57e83d">
  <xsd:schema xmlns:xsd="http://www.w3.org/2001/XMLSchema" xmlns:xs="http://www.w3.org/2001/XMLSchema" xmlns:p="http://schemas.microsoft.com/office/2006/metadata/properties" xmlns:ns2="f82c8722-5a2a-4863-8044-224719d25890" targetNamespace="http://schemas.microsoft.com/office/2006/metadata/properties" ma:root="true" ma:fieldsID="2bcef14d1f273e49fb246cc1929ff1d1" ns2:_="">
    <xsd:import namespace="f82c8722-5a2a-4863-8044-224719d25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2c8722-5a2a-4863-8044-224719d258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142849-A8F3-4F53-A2E1-2A0006BC8A5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82c8722-5a2a-4863-8044-224719d25890"/>
  </ds:schemaRefs>
</ds:datastoreItem>
</file>

<file path=customXml/itemProps2.xml><?xml version="1.0" encoding="utf-8"?>
<ds:datastoreItem xmlns:ds="http://schemas.openxmlformats.org/officeDocument/2006/customXml" ds:itemID="{DD5621A5-47C0-4F1E-A05D-84E9844C5347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B676C6E1-D803-4ABA-9AC7-3B66F382D2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267</Words>
  <Application>Microsoft Office PowerPoint</Application>
  <PresentationFormat>Widescreen</PresentationFormat>
  <Paragraphs>79</Paragraphs>
  <Slides>31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aiman afar</dc:creator>
  <cp:lastModifiedBy>Sanabil Hassanat</cp:lastModifiedBy>
  <cp:revision>4</cp:revision>
  <dcterms:created xsi:type="dcterms:W3CDTF">2022-03-02T11:23:51Z</dcterms:created>
  <dcterms:modified xsi:type="dcterms:W3CDTF">2022-03-03T00:11:36Z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0x010100DC9FDA0A8AA65748AF39C6EE0B55E26F</vt:lpwstr>
  </property>
</Properties>
</file>