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13.xml" ContentType="application/vnd.openxmlformats-officedocument.themeOverride+xml"/>
  <Override PartName="/ppt/theme/themeOverride20.xml" ContentType="application/vnd.openxmlformats-officedocument.themeOverride+xml"/>
  <Override PartName="/ppt/theme/themeOverride17.xml" ContentType="application/vnd.openxmlformats-officedocument.themeOverride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Override16.xml" ContentType="application/vnd.openxmlformats-officedocument.themeOverride+xml"/>
  <Override PartName="/ppt/theme/themeOverride3.xml" ContentType="application/vnd.openxmlformats-officedocument.themeOverride+xml"/>
  <Override PartName="/ppt/theme/themeOverride1.xml" ContentType="application/vnd.openxmlformats-officedocument.themeOverride+xml"/>
  <Override PartName="/ppt/theme/themeOverride14.xml" ContentType="application/vnd.openxmlformats-officedocument.themeOverride+xml"/>
  <Override PartName="/ppt/theme/theme1.xml" ContentType="application/vnd.openxmlformats-officedocument.theme+xml"/>
  <Override PartName="/ppt/theme/themeOverride19.xml" ContentType="application/vnd.openxmlformats-officedocument.themeOverride+xml"/>
  <Override PartName="/ppt/theme/themeOverride12.xml" ContentType="application/vnd.openxmlformats-officedocument.themeOverride+xml"/>
  <Override PartName="/ppt/theme/themeOverride4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5.xml" ContentType="application/vnd.openxmlformats-officedocument.themeOverride+xml"/>
  <Override PartName="/ppt/theme/themeOverride11.xml" ContentType="application/vnd.openxmlformats-officedocument.themeOverride+xml"/>
  <Override PartName="/ppt/notesMasters/notesMaster1.xml" ContentType="application/vnd.openxmlformats-officedocument.presentationml.notesMaster+xml"/>
  <Override PartName="/ppt/theme/themeOverride18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8.xml" ContentType="application/vnd.openxmlformats-officedocument.themeOverride+xml"/>
  <Override PartName="/ppt/theme/themeOverride7.xml" ContentType="application/vnd.openxmlformats-officedocument.themeOverr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5"/>
  </p:notesMasterIdLst>
  <p:sldIdLst>
    <p:sldId id="424" r:id="rId2"/>
    <p:sldId id="406" r:id="rId3"/>
    <p:sldId id="426" r:id="rId4"/>
    <p:sldId id="446" r:id="rId5"/>
    <p:sldId id="427" r:id="rId6"/>
    <p:sldId id="428" r:id="rId7"/>
    <p:sldId id="429" r:id="rId8"/>
    <p:sldId id="431" r:id="rId9"/>
    <p:sldId id="430" r:id="rId10"/>
    <p:sldId id="432" r:id="rId11"/>
    <p:sldId id="433" r:id="rId12"/>
    <p:sldId id="434" r:id="rId13"/>
    <p:sldId id="436" r:id="rId14"/>
    <p:sldId id="437" r:id="rId15"/>
    <p:sldId id="438" r:id="rId16"/>
    <p:sldId id="439" r:id="rId17"/>
    <p:sldId id="440" r:id="rId18"/>
    <p:sldId id="441" r:id="rId19"/>
    <p:sldId id="442" r:id="rId20"/>
    <p:sldId id="443" r:id="rId21"/>
    <p:sldId id="444" r:id="rId22"/>
    <p:sldId id="445" r:id="rId23"/>
    <p:sldId id="262" r:id="rId24"/>
  </p:sldIdLst>
  <p:sldSz cx="9144000" cy="5143500" type="screen16x9"/>
  <p:notesSz cx="6858000" cy="9144000"/>
  <p:embeddedFontLst>
    <p:embeddedFont>
      <p:font typeface="Source Sans Pro" charset="0"/>
      <p:regular r:id="rId26"/>
      <p:bold r:id="rId27"/>
      <p:italic r:id="rId28"/>
      <p:boldItalic r:id="rId29"/>
    </p:embeddedFont>
    <p:embeddedFont>
      <p:font typeface="Dosis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E3CBF2-F920-4ABD-A0C9-DBEF4B05FF2B}">
  <a:tblStyle styleId="{DFE3CBF2-F920-4ABD-A0C9-DBEF4B05FF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4671" autoAdjust="0"/>
  </p:normalViewPr>
  <p:slideViewPr>
    <p:cSldViewPr snapToGrid="0">
      <p:cViewPr>
        <p:scale>
          <a:sx n="80" d="100"/>
          <a:sy n="80" d="100"/>
        </p:scale>
        <p:origin x="-1152" y="-3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51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8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04409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656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0025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Normal to the left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90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10800000">
            <a:off x="-150" y="3082200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DB7C4"/>
                </a:solidFill>
              </a:defRPr>
            </a:lvl1pPr>
            <a:lvl2pPr lvl="1" rtl="0">
              <a:buNone/>
              <a:defRPr>
                <a:solidFill>
                  <a:srgbClr val="0DB7C4"/>
                </a:solidFill>
              </a:defRPr>
            </a:lvl2pPr>
            <a:lvl3pPr lvl="2" rtl="0">
              <a:buNone/>
              <a:defRPr>
                <a:solidFill>
                  <a:srgbClr val="0DB7C4"/>
                </a:solidFill>
              </a:defRPr>
            </a:lvl3pPr>
            <a:lvl4pPr lvl="3" rtl="0">
              <a:buNone/>
              <a:defRPr>
                <a:solidFill>
                  <a:srgbClr val="0DB7C4"/>
                </a:solidFill>
              </a:defRPr>
            </a:lvl4pPr>
            <a:lvl5pPr lvl="4" rtl="0">
              <a:buNone/>
              <a:defRPr>
                <a:solidFill>
                  <a:srgbClr val="0DB7C4"/>
                </a:solidFill>
              </a:defRPr>
            </a:lvl5pPr>
            <a:lvl6pPr lvl="5" rtl="0">
              <a:buNone/>
              <a:defRPr>
                <a:solidFill>
                  <a:srgbClr val="0DB7C4"/>
                </a:solidFill>
              </a:defRPr>
            </a:lvl6pPr>
            <a:lvl7pPr lvl="6" rtl="0">
              <a:buNone/>
              <a:defRPr>
                <a:solidFill>
                  <a:srgbClr val="0DB7C4"/>
                </a:solidFill>
              </a:defRPr>
            </a:lvl7pPr>
            <a:lvl8pPr lvl="7" rtl="0">
              <a:buNone/>
              <a:defRPr>
                <a:solidFill>
                  <a:srgbClr val="0DB7C4"/>
                </a:solidFill>
              </a:defRPr>
            </a:lvl8pPr>
            <a:lvl9pPr lvl="8" rtl="0">
              <a:buNone/>
              <a:defRPr>
                <a:solidFill>
                  <a:srgbClr val="0DB7C4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rot="10800000">
            <a:off x="-150" y="3769825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 flipH="1">
            <a:off x="-150" y="0"/>
            <a:ext cx="9144000" cy="37698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3593400" y="367052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0DB7C4"/>
                </a:solidFill>
              </a:rPr>
              <a:t>”</a:t>
            </a:r>
            <a:endParaRPr sz="7200" b="1">
              <a:solidFill>
                <a:srgbClr val="0DB7C4"/>
              </a:solidFill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DB7C4"/>
                </a:solidFill>
              </a:defRPr>
            </a:lvl1pPr>
            <a:lvl2pPr lvl="1" rtl="0">
              <a:buNone/>
              <a:defRPr>
                <a:solidFill>
                  <a:srgbClr val="0DB7C4"/>
                </a:solidFill>
              </a:defRPr>
            </a:lvl2pPr>
            <a:lvl3pPr lvl="2" rtl="0">
              <a:buNone/>
              <a:defRPr>
                <a:solidFill>
                  <a:srgbClr val="0DB7C4"/>
                </a:solidFill>
              </a:defRPr>
            </a:lvl3pPr>
            <a:lvl4pPr lvl="3" rtl="0">
              <a:buNone/>
              <a:defRPr>
                <a:solidFill>
                  <a:srgbClr val="0DB7C4"/>
                </a:solidFill>
              </a:defRPr>
            </a:lvl4pPr>
            <a:lvl5pPr lvl="4" rtl="0">
              <a:buNone/>
              <a:defRPr>
                <a:solidFill>
                  <a:srgbClr val="0DB7C4"/>
                </a:solidFill>
              </a:defRPr>
            </a:lvl5pPr>
            <a:lvl6pPr lvl="5" rtl="0">
              <a:buNone/>
              <a:defRPr>
                <a:solidFill>
                  <a:srgbClr val="0DB7C4"/>
                </a:solidFill>
              </a:defRPr>
            </a:lvl6pPr>
            <a:lvl7pPr lvl="6" rtl="0">
              <a:buNone/>
              <a:defRPr>
                <a:solidFill>
                  <a:srgbClr val="0DB7C4"/>
                </a:solidFill>
              </a:defRPr>
            </a:lvl7pPr>
            <a:lvl8pPr lvl="7" rtl="0">
              <a:buNone/>
              <a:defRPr>
                <a:solidFill>
                  <a:srgbClr val="0DB7C4"/>
                </a:solidFill>
              </a:defRPr>
            </a:lvl8pPr>
            <a:lvl9pPr lvl="8" rtl="0">
              <a:buNone/>
              <a:defRPr>
                <a:solidFill>
                  <a:srgbClr val="0DB7C4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1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3000"/>
              <a:buFont typeface="Source Sans Pro"/>
              <a:buChar char="▹"/>
              <a:defRPr sz="30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▸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⬩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⬞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○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■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●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○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■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465515" y="1548479"/>
            <a:ext cx="5514046" cy="13838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b="1" dirty="0"/>
              <a:t>2</a:t>
            </a:r>
            <a:r>
              <a:rPr lang="en-US" sz="4000" b="1" dirty="0" smtClean="0"/>
              <a:t>.</a:t>
            </a:r>
            <a:br>
              <a:rPr lang="en-US" sz="4000" b="1" dirty="0" smtClean="0"/>
            </a:br>
            <a:r>
              <a:rPr lang="en-US" sz="4000" b="1" dirty="0" smtClean="0"/>
              <a:t>Neoplastic </a:t>
            </a:r>
            <a:r>
              <a:rPr lang="en-US" sz="4000" b="1" dirty="0"/>
              <a:t>Proliferations of </a:t>
            </a:r>
            <a:r>
              <a:rPr lang="en-US" sz="4000" b="1" dirty="0" smtClean="0"/>
              <a:t>White Cells</a:t>
            </a:r>
            <a:endParaRPr lang="en-US" sz="4000" b="1"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3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0375" y="3267600"/>
            <a:ext cx="6026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anose="020B0604020202020204" charset="0"/>
              </a:rPr>
              <a:t>~ Myeloid Neoplasms II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sis" panose="020B060402020202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5331" y="4132684"/>
            <a:ext cx="2198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7030A0"/>
                </a:solidFill>
                <a:latin typeface="Dosis" panose="020B0604020202020204" charset="0"/>
              </a:rPr>
              <a:t>Ghadeer</a:t>
            </a:r>
            <a:r>
              <a:rPr lang="en-US" sz="2000" dirty="0">
                <a:solidFill>
                  <a:srgbClr val="7030A0"/>
                </a:solidFill>
                <a:latin typeface="Dosis" panose="020B060402020202020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Dosis" panose="020B0604020202020204" charset="0"/>
              </a:rPr>
              <a:t>Hayel</a:t>
            </a:r>
            <a:r>
              <a:rPr lang="en-US" sz="2000" dirty="0">
                <a:solidFill>
                  <a:srgbClr val="7030A0"/>
                </a:solidFill>
                <a:latin typeface="Dosis" panose="020B0604020202020204" charset="0"/>
              </a:rPr>
              <a:t>, </a:t>
            </a:r>
            <a:r>
              <a:rPr lang="en-US" sz="2000" dirty="0" smtClean="0">
                <a:solidFill>
                  <a:srgbClr val="7030A0"/>
                </a:solidFill>
                <a:latin typeface="Dosis" panose="020B0604020202020204" charset="0"/>
              </a:rPr>
              <a:t>MD</a:t>
            </a:r>
          </a:p>
          <a:p>
            <a:r>
              <a:rPr lang="en-US" sz="2000" dirty="0" err="1" smtClean="0">
                <a:solidFill>
                  <a:srgbClr val="7030A0"/>
                </a:solidFill>
                <a:latin typeface="Dosis" panose="020B0604020202020204" charset="0"/>
              </a:rPr>
              <a:t>Histopathologist</a:t>
            </a:r>
            <a:endParaRPr lang="en-US" sz="2000" dirty="0" smtClean="0">
              <a:solidFill>
                <a:srgbClr val="7030A0"/>
              </a:solidFill>
              <a:latin typeface="Dosis" panose="020B0604020202020204" charset="0"/>
            </a:endParaRPr>
          </a:p>
          <a:p>
            <a:r>
              <a:rPr lang="en-US" sz="2000" dirty="0" smtClean="0">
                <a:solidFill>
                  <a:srgbClr val="7030A0"/>
                </a:solidFill>
                <a:latin typeface="Dosis" panose="020B0604020202020204" charset="0"/>
              </a:rPr>
              <a:t>March 31</a:t>
            </a:r>
            <a:r>
              <a:rPr lang="en-US" sz="2000" baseline="30000" dirty="0" smtClean="0">
                <a:solidFill>
                  <a:srgbClr val="7030A0"/>
                </a:solidFill>
                <a:latin typeface="Dosis" panose="020B0604020202020204" charset="0"/>
              </a:rPr>
              <a:t>st</a:t>
            </a:r>
            <a:r>
              <a:rPr lang="en-US" sz="2000" dirty="0" smtClean="0">
                <a:solidFill>
                  <a:srgbClr val="7030A0"/>
                </a:solidFill>
                <a:latin typeface="Dosis" panose="020B0604020202020204" charset="0"/>
              </a:rPr>
              <a:t> 2021</a:t>
            </a:r>
            <a:endParaRPr lang="en-US" sz="2000" dirty="0">
              <a:solidFill>
                <a:srgbClr val="7030A0"/>
              </a:solidFill>
              <a:latin typeface="Dosi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67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57033"/>
            <a:ext cx="8111215" cy="921009"/>
          </a:xfrm>
        </p:spPr>
        <p:txBody>
          <a:bodyPr/>
          <a:lstStyle/>
          <a:p>
            <a:pPr lvl="0"/>
            <a:r>
              <a:rPr lang="en-US" sz="3600" b="1" dirty="0" smtClean="0"/>
              <a:t>CML</a:t>
            </a:r>
            <a:r>
              <a:rPr lang="en-US" sz="3600" b="1" dirty="0"/>
              <a:t> -</a:t>
            </a:r>
            <a:r>
              <a:rPr lang="en-US" sz="3600" b="1" dirty="0" smtClean="0"/>
              <a:t> Morphology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534256" y="1067276"/>
            <a:ext cx="445042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</a:t>
            </a:r>
            <a:r>
              <a:rPr lang="en-US" sz="24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eripheral 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blood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Leukocyte count is ↑↑ (often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&gt;100,000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cells/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μL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).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Circulating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cells are predominantly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neutrophils, </a:t>
            </a:r>
            <a:r>
              <a:rPr lang="en-US" sz="2400" dirty="0" err="1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metamyelocytes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&amp; </a:t>
            </a:r>
            <a:r>
              <a:rPr lang="en-US" sz="2400" dirty="0" err="1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myelocytes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u="sng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Basophils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</a:t>
            </a:r>
            <a:r>
              <a:rPr lang="en-US" sz="2400" dirty="0" err="1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eosinophils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 &amp;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platelets are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increased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Image result for cml blood sme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854" y="1138701"/>
            <a:ext cx="3927725" cy="357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82035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57033"/>
            <a:ext cx="8111215" cy="921009"/>
          </a:xfrm>
        </p:spPr>
        <p:txBody>
          <a:bodyPr/>
          <a:lstStyle/>
          <a:p>
            <a:pPr lvl="0"/>
            <a:r>
              <a:rPr lang="en-US" sz="3600" b="1" dirty="0" smtClean="0"/>
              <a:t>CML</a:t>
            </a:r>
            <a:r>
              <a:rPr lang="en-US" sz="3600" b="1" dirty="0"/>
              <a:t> -</a:t>
            </a:r>
            <a:r>
              <a:rPr lang="en-US" sz="3600" b="1" dirty="0" smtClean="0"/>
              <a:t> Morphology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588551" y="1067276"/>
            <a:ext cx="392741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BM &amp; spleen</a:t>
            </a:r>
            <a:endParaRPr lang="en-US" sz="2400" b="1" dirty="0">
              <a:solidFill>
                <a:srgbClr val="7030A0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bone marrow is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hypercellular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↑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numbers of maturing granulocytic &amp;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megakaryocytic precursors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Spleen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resembles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BM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extensive </a:t>
            </a:r>
            <a:r>
              <a:rPr lang="en-US" sz="2400" dirty="0" err="1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extramedullary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hematopoiesis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. 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Image result for spleen extramedullary hematopoiesi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Image result for spleen extramedullary hematopoiesi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Image result for spleen extramedullary hematopoiesis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965" y="1281664"/>
            <a:ext cx="4436296" cy="351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3323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57033"/>
            <a:ext cx="8111215" cy="921009"/>
          </a:xfrm>
        </p:spPr>
        <p:txBody>
          <a:bodyPr/>
          <a:lstStyle/>
          <a:p>
            <a:pPr lvl="0"/>
            <a:r>
              <a:rPr lang="en-US" sz="3600" b="1" dirty="0" smtClean="0"/>
              <a:t>CML</a:t>
            </a:r>
            <a:r>
              <a:rPr lang="en-US" sz="3600" b="1" dirty="0"/>
              <a:t> -</a:t>
            </a:r>
            <a:r>
              <a:rPr lang="en-US" sz="3600" b="1" dirty="0" smtClean="0"/>
              <a:t> Clinical features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067276"/>
            <a:ext cx="7762375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Peaks in 4</a:t>
            </a:r>
            <a:r>
              <a:rPr lang="en-US" sz="2400" baseline="300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&amp; 5</a:t>
            </a:r>
            <a:r>
              <a:rPr lang="en-US" sz="2400" baseline="300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decades.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Initial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symptoms usually are nonspecific (e.g., easy fatigability, weakness, weight loss).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Sometimes the 1st symptom is a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dragging sensation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 the abdomen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splenomegaly</a:t>
            </a:r>
            <a:r>
              <a:rPr lang="en-US" sz="2400" dirty="0" smtClean="0"/>
              <a:t>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Necessary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to distinguish CML from a </a:t>
            </a:r>
            <a:r>
              <a:rPr lang="en-US" sz="2400" dirty="0" err="1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leukemoid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reaction (infection, stress,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chronic inflammation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..)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1616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57033"/>
            <a:ext cx="8111215" cy="921009"/>
          </a:xfrm>
        </p:spPr>
        <p:txBody>
          <a:bodyPr/>
          <a:lstStyle/>
          <a:p>
            <a:pPr lvl="0"/>
            <a:r>
              <a:rPr lang="en-US" sz="3600" b="1" dirty="0" smtClean="0"/>
              <a:t>CML</a:t>
            </a:r>
            <a:r>
              <a:rPr lang="en-US" sz="3600" b="1" dirty="0"/>
              <a:t> -</a:t>
            </a:r>
            <a:r>
              <a:rPr lang="en-US" sz="3600" b="1" dirty="0" smtClean="0"/>
              <a:t> Clinical features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29805" y="1200839"/>
            <a:ext cx="7762375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Slowly progressive disease</a:t>
            </a:r>
          </a:p>
          <a:p>
            <a:pPr marL="76200" lvl="1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Median survival is 3 years without treatment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Can progress to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accelerated phase</a:t>
            </a:r>
          </a:p>
          <a:p>
            <a:pPr marL="76200" lvl="1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Anemia,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thombocytopenia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&amp; additional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genetic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mutations.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Progress to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blast </a:t>
            </a:r>
            <a:r>
              <a:rPr lang="en-US" sz="24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phase: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70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%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AML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30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% ALL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Rarely progresses to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spent phase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with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fibrosis.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5539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pPr lvl="0"/>
            <a:r>
              <a:rPr lang="en-US" sz="4400" b="1" dirty="0"/>
              <a:t>Polycythemia </a:t>
            </a:r>
            <a:r>
              <a:rPr lang="en-US" sz="4400" b="1" dirty="0" smtClean="0"/>
              <a:t>Vera (PCV)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8701"/>
            <a:ext cx="813053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xcessive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proliferation of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erythroid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granulocytic, and megakaryocytic elements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panmyelosis</a:t>
            </a:r>
            <a:endParaRPr lang="en-US" sz="2400" b="1" dirty="0">
              <a:solidFill>
                <a:srgbClr val="7030A0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Most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clinical signs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&amp; symptoms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are related to an absolute increase in red cell mass.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Must be distinguished from </a:t>
            </a: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</a:rPr>
              <a:t>relative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polycythemia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results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from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hemoconcentration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Unlike reactive </a:t>
            </a:r>
            <a:r>
              <a:rPr lang="en-US" sz="2400" u="sng" dirty="0" smtClean="0">
                <a:solidFill>
                  <a:schemeClr val="accent5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</a:rPr>
              <a:t>absolute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polycythemia,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PCV 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is associated with low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serum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erythropoietin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 reflection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of growth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factor–independent growth of the neoplastic clone.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5139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157" y="160338"/>
            <a:ext cx="7898633" cy="921009"/>
          </a:xfrm>
        </p:spPr>
        <p:txBody>
          <a:bodyPr/>
          <a:lstStyle/>
          <a:p>
            <a:pPr lvl="0"/>
            <a:r>
              <a:rPr lang="en-US" sz="4000" b="1" dirty="0" smtClean="0"/>
              <a:t>PCV - Pathogenesis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8701"/>
            <a:ext cx="8130533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Strongly associated </a:t>
            </a:r>
            <a:r>
              <a:rPr lang="en-US" sz="24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(&gt; 97%)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with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activating point mutations in the tyrosine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kinase JAK2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JAK2 normally acts in the signaling pathways downstream of the erythropoietin receptor.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most common JAK2 mutation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lowers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dependence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of hematopoietic cells on growth factors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for growth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and survival. 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1560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157" y="160338"/>
            <a:ext cx="7898633" cy="921009"/>
          </a:xfrm>
        </p:spPr>
        <p:txBody>
          <a:bodyPr/>
          <a:lstStyle/>
          <a:p>
            <a:pPr lvl="0"/>
            <a:r>
              <a:rPr lang="en-US" sz="4000" b="1" dirty="0" smtClean="0"/>
              <a:t>PCV - Pathogenesis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77" y="1234226"/>
            <a:ext cx="6503541" cy="348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0509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157" y="160338"/>
            <a:ext cx="7898633" cy="921009"/>
          </a:xfrm>
        </p:spPr>
        <p:txBody>
          <a:bodyPr/>
          <a:lstStyle/>
          <a:p>
            <a:pPr lvl="0"/>
            <a:r>
              <a:rPr lang="en-US" sz="4000" b="1" dirty="0" smtClean="0"/>
              <a:t>PCV - 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6" y="1138701"/>
            <a:ext cx="794559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major anatomic changes in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PCV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stem from increases in blood volume and viscosity.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Hemoglobin levels (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Hb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&gt; 18,5 g/dl (♂), &gt; 16.5 g/dl (♀))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Congestion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of many tissues is characteristic.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Hepatomegaly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&amp; small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foci of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extramedullary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hematopoiesis.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pleen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usually is slightly enlarged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vascular congestion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6477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157" y="160338"/>
            <a:ext cx="7898633" cy="921009"/>
          </a:xfrm>
        </p:spPr>
        <p:txBody>
          <a:bodyPr/>
          <a:lstStyle/>
          <a:p>
            <a:pPr lvl="0"/>
            <a:r>
              <a:rPr lang="en-US" sz="4000" b="1" dirty="0" smtClean="0"/>
              <a:t>PCV - 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8701"/>
            <a:ext cx="813053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Thromboses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&amp; infarctions are common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increased viscosity and vascular stasis.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Platelets produced from the neoplastic clone often are dysfunctional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elevated risk of thrombosis and bleeding</a:t>
            </a:r>
            <a:b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</a:b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Hemorrhages; often in GIT, oropharynx or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brain.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peripheral blood often shows </a:t>
            </a:r>
            <a:r>
              <a:rPr lang="en-US" sz="24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basophilia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709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157" y="160338"/>
            <a:ext cx="7898633" cy="921009"/>
          </a:xfrm>
        </p:spPr>
        <p:txBody>
          <a:bodyPr/>
          <a:lstStyle/>
          <a:p>
            <a:pPr lvl="0"/>
            <a:r>
              <a:rPr lang="en-US" sz="4000" b="1" dirty="0" smtClean="0"/>
              <a:t>PCV - 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8701"/>
            <a:ext cx="813053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bone marrow is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hypercellular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owing to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increased numbers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of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erythroid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myeloid, and megakaryocytic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forms.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PCV often progresses to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 spent phase where the marrow is largely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replaced by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fibroblasts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&amp; collagen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increase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extramedullary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hematopoiesis.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 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6878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026" name="Picture 2" descr="Image result for myeloproliferative neoplasm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8" t="14860"/>
          <a:stretch/>
        </p:blipFill>
        <p:spPr bwMode="auto">
          <a:xfrm>
            <a:off x="2393879" y="392059"/>
            <a:ext cx="4602822" cy="325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1894" y="4302325"/>
            <a:ext cx="7282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DB7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/>
                <a:ea typeface="Dosis"/>
                <a:cs typeface="Dosis"/>
                <a:sym typeface="Source Sans Pro"/>
              </a:rPr>
              <a:t>Myeloproliferative</a:t>
            </a:r>
            <a:r>
              <a:rPr lang="en-US" sz="3600" b="1" dirty="0">
                <a:solidFill>
                  <a:srgbClr val="0DB7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/>
                <a:ea typeface="Dosis"/>
                <a:cs typeface="Dosis"/>
                <a:sym typeface="Source Sans Pro"/>
              </a:rPr>
              <a:t> </a:t>
            </a:r>
            <a:r>
              <a:rPr lang="en-US" sz="3600" b="1" dirty="0" smtClean="0">
                <a:solidFill>
                  <a:srgbClr val="0DB7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/>
                <a:ea typeface="Dosis"/>
                <a:cs typeface="Dosis"/>
                <a:sym typeface="Source Sans Pro"/>
              </a:rPr>
              <a:t>Neoplasms (MPN)</a:t>
            </a:r>
            <a:endParaRPr lang="en-US" sz="3600" b="1" dirty="0">
              <a:solidFill>
                <a:srgbClr val="0DB7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sis"/>
              <a:ea typeface="Dosis"/>
              <a:cs typeface="Dosis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50765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157" y="160338"/>
            <a:ext cx="7898633" cy="921009"/>
          </a:xfrm>
        </p:spPr>
        <p:txBody>
          <a:bodyPr/>
          <a:lstStyle/>
          <a:p>
            <a:pPr lvl="0"/>
            <a:r>
              <a:rPr lang="en-US" sz="4000" b="1" dirty="0" smtClean="0"/>
              <a:t>PCV - 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8701"/>
            <a:ext cx="8130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 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https://library.med.utah.edu/WebPath/jpeg5/HEME059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1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450832"/>
            <a:ext cx="3755454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 descr="Polycythemia vera (PV), polycythemic phase, core biopsy 1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Image result for polycythemia vera bone marrow trephin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Image result for polycythemia vera bone marrow treph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629" y="1320963"/>
            <a:ext cx="4475858" cy="356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01427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157" y="160338"/>
            <a:ext cx="7898633" cy="921009"/>
          </a:xfrm>
        </p:spPr>
        <p:txBody>
          <a:bodyPr/>
          <a:lstStyle/>
          <a:p>
            <a:pPr lvl="0"/>
            <a:r>
              <a:rPr lang="en-US" sz="4000" b="1" dirty="0" smtClean="0"/>
              <a:t>PCV – Clinical features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8701"/>
            <a:ext cx="8130533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Insidious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usually in late middle age.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Patients are plethoric &amp; often cyanotic.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Pruritus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Histamine released from the neoplastic basophils.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Thrombotic and hemorrhagic tendencies &amp;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hypertension.</a:t>
            </a:r>
            <a:b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</a:b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Headache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dizziness, GIT (hematemesis &amp;melena) common. 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6823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157" y="160338"/>
            <a:ext cx="7898633" cy="921009"/>
          </a:xfrm>
        </p:spPr>
        <p:txBody>
          <a:bodyPr/>
          <a:lstStyle/>
          <a:p>
            <a:pPr lvl="0"/>
            <a:r>
              <a:rPr lang="en-US" sz="4000" b="1" dirty="0" smtClean="0"/>
              <a:t>PCV – Prognosis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8701"/>
            <a:ext cx="813053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Without treatment, death occurs from vascular complications within months.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median survival is increased to about 10 years by lowering the red cell count to near normal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repeated phlebotomy.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rolonged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survival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 propensity to evolve to a “spent phase” (resembling PM) ~10 years.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Extensive marrow fibrosis, hematopoiesis shifts to the spleen, which enlarges markedly.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4730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pSp>
        <p:nvGrpSpPr>
          <p:cNvPr id="132" name="Google Shape;132;p18"/>
          <p:cNvGrpSpPr/>
          <p:nvPr/>
        </p:nvGrpSpPr>
        <p:grpSpPr>
          <a:xfrm>
            <a:off x="6228674" y="417731"/>
            <a:ext cx="2120985" cy="4361089"/>
            <a:chOff x="5160100" y="1609475"/>
            <a:chExt cx="975300" cy="2005375"/>
          </a:xfrm>
        </p:grpSpPr>
        <p:sp>
          <p:nvSpPr>
            <p:cNvPr id="133" name="Google Shape;133;p18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18"/>
          <p:cNvSpPr/>
          <p:nvPr/>
        </p:nvSpPr>
        <p:spPr>
          <a:xfrm rot="4499367">
            <a:off x="7747457" y="360028"/>
            <a:ext cx="881478" cy="86458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A9D0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8"/>
          <p:cNvSpPr/>
          <p:nvPr/>
        </p:nvSpPr>
        <p:spPr>
          <a:xfrm rot="2700000">
            <a:off x="5960306" y="1072527"/>
            <a:ext cx="669489" cy="669489"/>
          </a:xfrm>
          <a:prstGeom prst="teardrop">
            <a:avLst>
              <a:gd name="adj" fmla="val 100000"/>
            </a:avLst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8"/>
          <p:cNvSpPr/>
          <p:nvPr/>
        </p:nvSpPr>
        <p:spPr>
          <a:xfrm rot="-2700000" flipH="1">
            <a:off x="7667081" y="3007202"/>
            <a:ext cx="669489" cy="669489"/>
          </a:xfrm>
          <a:prstGeom prst="teardrop">
            <a:avLst>
              <a:gd name="adj" fmla="val 100000"/>
            </a:avLst>
          </a:prstGeom>
          <a:solidFill>
            <a:srgbClr val="F24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" name="Google Shape;138;p18"/>
          <p:cNvGrpSpPr/>
          <p:nvPr/>
        </p:nvGrpSpPr>
        <p:grpSpPr>
          <a:xfrm>
            <a:off x="7841620" y="3181753"/>
            <a:ext cx="320399" cy="320378"/>
            <a:chOff x="1951075" y="2333250"/>
            <a:chExt cx="381200" cy="381175"/>
          </a:xfrm>
        </p:grpSpPr>
        <p:sp>
          <p:nvSpPr>
            <p:cNvPr id="139" name="Google Shape;139;p18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l" t="t" r="r" b="b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l" t="t" r="r" b="b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43" name="Google Shape;143;p18"/>
          <p:cNvGrpSpPr/>
          <p:nvPr/>
        </p:nvGrpSpPr>
        <p:grpSpPr>
          <a:xfrm>
            <a:off x="6134870" y="1247078"/>
            <a:ext cx="320378" cy="320378"/>
            <a:chOff x="1278900" y="2333250"/>
            <a:chExt cx="381175" cy="381175"/>
          </a:xfrm>
        </p:grpSpPr>
        <p:sp>
          <p:nvSpPr>
            <p:cNvPr id="144" name="Google Shape;144;p18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148;p18"/>
          <p:cNvGrpSpPr/>
          <p:nvPr/>
        </p:nvGrpSpPr>
        <p:grpSpPr>
          <a:xfrm>
            <a:off x="7905968" y="636609"/>
            <a:ext cx="563866" cy="311792"/>
            <a:chOff x="531800" y="5071350"/>
            <a:chExt cx="529750" cy="292900"/>
          </a:xfrm>
        </p:grpSpPr>
        <p:sp>
          <p:nvSpPr>
            <p:cNvPr id="149" name="Google Shape;149;p18"/>
            <p:cNvSpPr/>
            <p:nvPr/>
          </p:nvSpPr>
          <p:spPr>
            <a:xfrm>
              <a:off x="632875" y="5077450"/>
              <a:ext cx="272200" cy="185725"/>
            </a:xfrm>
            <a:custGeom>
              <a:avLst/>
              <a:gdLst/>
              <a:ahLst/>
              <a:cxnLst/>
              <a:rect l="l" t="t" r="r" b="b"/>
              <a:pathLst>
                <a:path w="10888" h="7429" fill="none" extrusionOk="0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886175" y="5071350"/>
              <a:ext cx="74300" cy="191825"/>
            </a:xfrm>
            <a:custGeom>
              <a:avLst/>
              <a:gdLst/>
              <a:ahLst/>
              <a:cxnLst/>
              <a:rect l="l" t="t" r="r" b="b"/>
              <a:pathLst>
                <a:path w="2972" h="7673" fill="none" extrusionOk="0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531800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859375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676100" y="5071350"/>
              <a:ext cx="86500" cy="7325"/>
            </a:xfrm>
            <a:custGeom>
              <a:avLst/>
              <a:gdLst/>
              <a:ahLst/>
              <a:cxnLst/>
              <a:rect l="l" t="t" r="r" b="b"/>
              <a:pathLst>
                <a:path w="3460" h="293" fill="none" extrusionOk="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941575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614600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18"/>
          <p:cNvSpPr/>
          <p:nvPr/>
        </p:nvSpPr>
        <p:spPr>
          <a:xfrm>
            <a:off x="7390350" y="1536450"/>
            <a:ext cx="176100" cy="154200"/>
          </a:xfrm>
          <a:prstGeom prst="heart">
            <a:avLst/>
          </a:prstGeom>
          <a:solidFill>
            <a:srgbClr val="F24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94" name="Picture 2" descr="Image result for blood cells  com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8" y="636609"/>
            <a:ext cx="5176113" cy="429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pPr lvl="0"/>
            <a:r>
              <a:rPr lang="en-US" sz="4000" b="1" dirty="0"/>
              <a:t> </a:t>
            </a:r>
            <a:r>
              <a:rPr lang="en-US" sz="2800" b="1" dirty="0" err="1"/>
              <a:t>Myeloproliferative</a:t>
            </a:r>
            <a:r>
              <a:rPr lang="en-US" sz="2800" b="1" dirty="0"/>
              <a:t> Neoplasms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43659" y="1423710"/>
            <a:ext cx="8161355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 group of disorders characterized by the presence of 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mutated, constitutively activated tyrosine kinases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or other related molecules in signaling pathways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lead to growth factor independence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Tyrosine kinase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Mutations do not impair differentiation.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So the most common consequence is increase in production of one or more mature blood elements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8265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pPr lvl="0"/>
            <a:r>
              <a:rPr lang="en-US" sz="4000" b="1" dirty="0"/>
              <a:t> </a:t>
            </a:r>
            <a:r>
              <a:rPr lang="en-US" sz="2800" b="1" dirty="0" err="1"/>
              <a:t>Myeloproliferative</a:t>
            </a:r>
            <a:r>
              <a:rPr lang="en-US" sz="2800" b="1" dirty="0"/>
              <a:t> Neoplasms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8702"/>
            <a:ext cx="81613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neoplastic progenitors tend to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seed secondary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hematopoietic organs (spleen, liver, &amp; LNs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)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err="1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hepato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-splenomegaly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(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neoplastic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extramedullary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hematopoiesis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).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MPNs often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transform to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AML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7433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pPr lvl="0"/>
            <a:r>
              <a:rPr lang="en-US" sz="4000" b="1" dirty="0"/>
              <a:t> </a:t>
            </a:r>
            <a:r>
              <a:rPr lang="en-US" sz="2800" b="1" dirty="0" err="1"/>
              <a:t>Myeloproliferative</a:t>
            </a:r>
            <a:r>
              <a:rPr lang="en-US" sz="2800" b="1" dirty="0"/>
              <a:t> Neoplasms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099335" y="1251717"/>
            <a:ext cx="719191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Four major diagnostic entities are recognized: </a:t>
            </a:r>
            <a:endParaRPr lang="en-US" sz="2400" dirty="0" smtClean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Chronic myeloid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leukemia (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CML).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Polycythemia </a:t>
            </a:r>
            <a:r>
              <a:rPr lang="en-US" sz="2400" dirty="0" err="1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vera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(PCV).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Primary </a:t>
            </a:r>
            <a:r>
              <a:rPr lang="en-US" sz="2400" dirty="0" err="1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myelofibrosis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(PM).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Essential </a:t>
            </a:r>
            <a:r>
              <a:rPr lang="en-US" sz="2400" dirty="0" err="1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thrombocythemia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(ET).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9372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pPr lvl="0"/>
            <a:r>
              <a:rPr lang="en-US" sz="4000" b="1" dirty="0"/>
              <a:t> </a:t>
            </a:r>
            <a:r>
              <a:rPr lang="en-US" sz="2800" b="1" dirty="0" err="1"/>
              <a:t>Myeloproliferative</a:t>
            </a:r>
            <a:r>
              <a:rPr lang="en-US" sz="2800" b="1" dirty="0"/>
              <a:t> Neoplasms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8701"/>
            <a:ext cx="8130533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CML is separated from the others by its 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characteristic BCR-ABL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fusion gene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produces a constitutively active BCR-ABL tyrosine kinase.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most common genetic abnormalities 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“BCRABL–negative” 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MPNs are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activating mutations in the tyrosine kinase JAK2.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all 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MPNs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have 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variable propensities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to transform 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to: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“spent phase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”: resembling primary </a:t>
            </a:r>
            <a:r>
              <a:rPr lang="en-US" sz="22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myelofibrosis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endParaRPr lang="en-US" sz="2200" dirty="0" smtClean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“blast crisis” 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identical to AML</a:t>
            </a:r>
            <a:endParaRPr lang="en-US" sz="22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Both triggered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by the 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acquisition of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other somatic mutations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6717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pPr lvl="0"/>
            <a:r>
              <a:rPr lang="en-US" sz="4000" b="1" dirty="0"/>
              <a:t>Chronic Myeloid </a:t>
            </a:r>
            <a:r>
              <a:rPr lang="en-US" sz="4000" b="1" dirty="0" smtClean="0"/>
              <a:t>Leukemia (CML)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8701"/>
            <a:ext cx="8130533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Pathogenesis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CML is distinguished from other MPN by the presence of a chimeric BCR-ABL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gene, derived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from portions of the BCR gene on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chr.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22 &amp; the ABL gene on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chr.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9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95% of cases, the BCR-ABL gene is the product of a balanced t(9;22) translocation that moves ABL from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chr.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9 to a position on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chr.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22 adjacent to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BCR.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Translocation identified in some B-ALL.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9336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160338"/>
            <a:ext cx="8111215" cy="921009"/>
          </a:xfrm>
        </p:spPr>
        <p:txBody>
          <a:bodyPr/>
          <a:lstStyle/>
          <a:p>
            <a:pPr lvl="0"/>
            <a:r>
              <a:rPr lang="en-US" sz="3600" b="1" dirty="0" smtClean="0"/>
              <a:t>CML</a:t>
            </a:r>
            <a:r>
              <a:rPr lang="en-US" sz="3600" b="1" dirty="0"/>
              <a:t> -</a:t>
            </a:r>
            <a:r>
              <a:rPr lang="en-US" sz="3600" b="1" dirty="0" smtClean="0"/>
              <a:t> </a:t>
            </a:r>
            <a:r>
              <a:rPr lang="en-US" sz="36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Pathogenesis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Image result for bcr ab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341" y="1109610"/>
            <a:ext cx="5002051" cy="372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88262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pPr lvl="0"/>
            <a:r>
              <a:rPr lang="en-US" sz="4000" b="1" dirty="0"/>
              <a:t>Chronic Myeloid </a:t>
            </a:r>
            <a:r>
              <a:rPr lang="en-US" sz="4000" b="1" dirty="0" smtClean="0"/>
              <a:t>Leukemia (CML)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8701"/>
            <a:ext cx="813053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Pathogenesis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growth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factor dependence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of CML progenitors is greatly decreased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by constitutive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signals generated by BCR-ABL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mimic the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effects of growth factor receptor activation. </a:t>
            </a:r>
            <a:endParaRPr lang="en-US" sz="2400" dirty="0" smtClean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ecause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BCR-ABL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does not inhibit </a:t>
            </a:r>
            <a:r>
              <a:rPr lang="en-US" sz="24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differentiation,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early disease course is marked by </a:t>
            </a:r>
            <a:r>
              <a:rPr lang="en-US" sz="2400" u="sng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excessive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production of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relatively normal blood cells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particularly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granulocytes &amp;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platelets.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2272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0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1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2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3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4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5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6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7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8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9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20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4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5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6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7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8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9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37AE78F7C16E478AD2C6155D76C10A" ma:contentTypeVersion="2" ma:contentTypeDescription="Create a new document." ma:contentTypeScope="" ma:versionID="2a50bebe698d96012b74a9cd00e649b8">
  <xsd:schema xmlns:xsd="http://www.w3.org/2001/XMLSchema" xmlns:xs="http://www.w3.org/2001/XMLSchema" xmlns:p="http://schemas.microsoft.com/office/2006/metadata/properties" xmlns:ns2="fea59dd6-f072-4555-9d80-4fd2553d3ca9" targetNamespace="http://schemas.microsoft.com/office/2006/metadata/properties" ma:root="true" ma:fieldsID="eef2700527f58fb026f18b957ab35ab9" ns2:_="">
    <xsd:import namespace="fea59dd6-f072-4555-9d80-4fd2553d3c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a59dd6-f072-4555-9d80-4fd2553d3c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B19E13-A850-4CEF-86F8-5425337B256B}"/>
</file>

<file path=customXml/itemProps2.xml><?xml version="1.0" encoding="utf-8"?>
<ds:datastoreItem xmlns:ds="http://schemas.openxmlformats.org/officeDocument/2006/customXml" ds:itemID="{0A8D2DFE-AE79-4D19-9194-B16B491C1BD0}"/>
</file>

<file path=customXml/itemProps3.xml><?xml version="1.0" encoding="utf-8"?>
<ds:datastoreItem xmlns:ds="http://schemas.openxmlformats.org/officeDocument/2006/customXml" ds:itemID="{3C18D412-C75E-47DB-97B0-0B3AD6F1BE4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2212</TotalTime>
  <Words>916</Words>
  <Application>Microsoft Office PowerPoint</Application>
  <PresentationFormat>On-screen Show (16:9)</PresentationFormat>
  <Paragraphs>118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Wingdings</vt:lpstr>
      <vt:lpstr>Source Sans Pro</vt:lpstr>
      <vt:lpstr>Dosis</vt:lpstr>
      <vt:lpstr>Cerimon template</vt:lpstr>
      <vt:lpstr>2. Neoplastic Proliferations of White Cells</vt:lpstr>
      <vt:lpstr>PowerPoint Presentation</vt:lpstr>
      <vt:lpstr> Myeloproliferative Neoplasms</vt:lpstr>
      <vt:lpstr> Myeloproliferative Neoplasms</vt:lpstr>
      <vt:lpstr> Myeloproliferative Neoplasms</vt:lpstr>
      <vt:lpstr> Myeloproliferative Neoplasms</vt:lpstr>
      <vt:lpstr>Chronic Myeloid Leukemia (CML)</vt:lpstr>
      <vt:lpstr>CML - Pathogenesis</vt:lpstr>
      <vt:lpstr>Chronic Myeloid Leukemia (CML)</vt:lpstr>
      <vt:lpstr>CML - Morphology </vt:lpstr>
      <vt:lpstr>CML - Morphology </vt:lpstr>
      <vt:lpstr>CML - Clinical features </vt:lpstr>
      <vt:lpstr>CML - Clinical features </vt:lpstr>
      <vt:lpstr>Polycythemia Vera (PCV)</vt:lpstr>
      <vt:lpstr>PCV - Pathogenesis</vt:lpstr>
      <vt:lpstr>PCV - Pathogenesis</vt:lpstr>
      <vt:lpstr>PCV - Morphology</vt:lpstr>
      <vt:lpstr>PCV - Morphology</vt:lpstr>
      <vt:lpstr>PCV - Morphology</vt:lpstr>
      <vt:lpstr>PCV - Morphology</vt:lpstr>
      <vt:lpstr>PCV – Clinical features</vt:lpstr>
      <vt:lpstr>PCV – Prognosis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Hematopoietic and Lymphoid System</dc:title>
  <dc:creator>mohammed hayel</dc:creator>
  <cp:lastModifiedBy>mohammed hayel</cp:lastModifiedBy>
  <cp:revision>217</cp:revision>
  <dcterms:modified xsi:type="dcterms:W3CDTF">2021-03-30T20:22:29Z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0x0101005E37AE78F7C16E478AD2C6155D76C10A</vt:lpwstr>
  </property>
</Properties>
</file>