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0"/>
  </p:notesMasterIdLst>
  <p:sldIdLst>
    <p:sldId id="256" r:id="rId2"/>
    <p:sldId id="257" r:id="rId3"/>
    <p:sldId id="332" r:id="rId4"/>
    <p:sldId id="333" r:id="rId5"/>
    <p:sldId id="334" r:id="rId6"/>
    <p:sldId id="258" r:id="rId7"/>
    <p:sldId id="262" r:id="rId8"/>
    <p:sldId id="263" r:id="rId9"/>
    <p:sldId id="264" r:id="rId10"/>
    <p:sldId id="265" r:id="rId11"/>
    <p:sldId id="266" r:id="rId12"/>
    <p:sldId id="267" r:id="rId13"/>
    <p:sldId id="272" r:id="rId14"/>
    <p:sldId id="336" r:id="rId15"/>
    <p:sldId id="338" r:id="rId16"/>
    <p:sldId id="342" r:id="rId17"/>
    <p:sldId id="341" r:id="rId18"/>
    <p:sldId id="340" r:id="rId19"/>
    <p:sldId id="273" r:id="rId20"/>
    <p:sldId id="343" r:id="rId21"/>
    <p:sldId id="344" r:id="rId22"/>
    <p:sldId id="274" r:id="rId23"/>
    <p:sldId id="278" r:id="rId24"/>
    <p:sldId id="282" r:id="rId25"/>
    <p:sldId id="351" r:id="rId26"/>
    <p:sldId id="345" r:id="rId27"/>
    <p:sldId id="346" r:id="rId28"/>
    <p:sldId id="347" r:id="rId29"/>
    <p:sldId id="350" r:id="rId30"/>
    <p:sldId id="349" r:id="rId31"/>
    <p:sldId id="348" r:id="rId32"/>
    <p:sldId id="352" r:id="rId33"/>
    <p:sldId id="353" r:id="rId34"/>
    <p:sldId id="354" r:id="rId35"/>
    <p:sldId id="355" r:id="rId36"/>
    <p:sldId id="295" r:id="rId37"/>
    <p:sldId id="296" r:id="rId38"/>
    <p:sldId id="356" r:id="rId39"/>
    <p:sldId id="357" r:id="rId40"/>
    <p:sldId id="358" r:id="rId41"/>
    <p:sldId id="359" r:id="rId42"/>
    <p:sldId id="360" r:id="rId43"/>
    <p:sldId id="361" r:id="rId44"/>
    <p:sldId id="362" r:id="rId45"/>
    <p:sldId id="363" r:id="rId46"/>
    <p:sldId id="364" r:id="rId47"/>
    <p:sldId id="365" r:id="rId48"/>
    <p:sldId id="297" r:id="rId49"/>
    <p:sldId id="298"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015A37-936B-441C-812A-9C5AAC4582A6}">
          <p14:sldIdLst>
            <p14:sldId id="256"/>
            <p14:sldId id="257"/>
            <p14:sldId id="332"/>
            <p14:sldId id="333"/>
            <p14:sldId id="334"/>
            <p14:sldId id="258"/>
            <p14:sldId id="262"/>
            <p14:sldId id="263"/>
            <p14:sldId id="264"/>
            <p14:sldId id="265"/>
            <p14:sldId id="266"/>
            <p14:sldId id="267"/>
            <p14:sldId id="272"/>
            <p14:sldId id="336"/>
            <p14:sldId id="338"/>
            <p14:sldId id="342"/>
            <p14:sldId id="341"/>
            <p14:sldId id="340"/>
            <p14:sldId id="273"/>
            <p14:sldId id="343"/>
            <p14:sldId id="344"/>
            <p14:sldId id="274"/>
            <p14:sldId id="278"/>
            <p14:sldId id="282"/>
            <p14:sldId id="351"/>
            <p14:sldId id="345"/>
            <p14:sldId id="346"/>
            <p14:sldId id="347"/>
            <p14:sldId id="350"/>
            <p14:sldId id="349"/>
            <p14:sldId id="348"/>
            <p14:sldId id="352"/>
            <p14:sldId id="353"/>
            <p14:sldId id="354"/>
            <p14:sldId id="355"/>
            <p14:sldId id="295"/>
            <p14:sldId id="296"/>
            <p14:sldId id="356"/>
            <p14:sldId id="357"/>
            <p14:sldId id="358"/>
            <p14:sldId id="359"/>
            <p14:sldId id="360"/>
            <p14:sldId id="361"/>
            <p14:sldId id="362"/>
            <p14:sldId id="363"/>
            <p14:sldId id="364"/>
            <p14:sldId id="365"/>
            <p14:sldId id="297"/>
            <p14:sldId id="298"/>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Lst>
        </p14:section>
        <p14:section name="Untitled Section" id="{FDD7150B-18F9-45CD-93C3-D7C4D8B43C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4660"/>
  </p:normalViewPr>
  <p:slideViewPr>
    <p:cSldViewPr>
      <p:cViewPr>
        <p:scale>
          <a:sx n="76" d="100"/>
          <a:sy n="76" d="100"/>
        </p:scale>
        <p:origin x="-1410" y="-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F5FAA7D-2C45-4220-A657-E29DD8075835}" type="datetimeFigureOut">
              <a:rPr lang="en-US" smtClean="0"/>
              <a:t>3/8/2020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2F671413-7F51-4754-93ED-8A075B3FD96E}" type="slidenum">
              <a:rPr lang="en-US" smtClean="0"/>
              <a:t>‹#›</a:t>
            </a:fld>
            <a:endParaRPr lang="en-US"/>
          </a:p>
        </p:txBody>
      </p:sp>
    </p:spTree>
    <p:extLst>
      <p:ext uri="{BB962C8B-B14F-4D97-AF65-F5344CB8AC3E}">
        <p14:creationId xmlns:p14="http://schemas.microsoft.com/office/powerpoint/2010/main" val="346889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t>3/8/2020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t>3/8/2020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2174" y="2736926"/>
            <a:ext cx="7207884" cy="848994"/>
          </a:xfrm>
          <a:prstGeom prst="rect">
            <a:avLst/>
          </a:prstGeom>
        </p:spPr>
        <p:txBody>
          <a:bodyPr vert="horz" wrap="square" lIns="0" tIns="12700" rIns="0" bIns="0" rtlCol="0">
            <a:spAutoFit/>
          </a:bodyPr>
          <a:lstStyle/>
          <a:p>
            <a:pPr marL="12700">
              <a:lnSpc>
                <a:spcPct val="100000"/>
              </a:lnSpc>
              <a:spcBef>
                <a:spcPts val="100"/>
              </a:spcBef>
              <a:tabLst>
                <a:tab pos="4927600" algn="l"/>
                <a:tab pos="6060440" algn="l"/>
              </a:tabLst>
            </a:pPr>
            <a:r>
              <a:rPr sz="5400" b="1" spc="-470" dirty="0">
                <a:solidFill>
                  <a:srgbClr val="FF0000"/>
                </a:solidFill>
                <a:latin typeface="Arial"/>
                <a:cs typeface="Arial"/>
              </a:rPr>
              <a:t>INTRODUCTIO</a:t>
            </a:r>
            <a:r>
              <a:rPr sz="5400" b="1" spc="-545" dirty="0">
                <a:solidFill>
                  <a:srgbClr val="FF0000"/>
                </a:solidFill>
                <a:latin typeface="Arial"/>
                <a:cs typeface="Arial"/>
              </a:rPr>
              <a:t>N</a:t>
            </a:r>
            <a:r>
              <a:rPr sz="5400" b="1" dirty="0">
                <a:solidFill>
                  <a:srgbClr val="FF0000"/>
                </a:solidFill>
                <a:latin typeface="Arial"/>
                <a:cs typeface="Arial"/>
              </a:rPr>
              <a:t>	</a:t>
            </a:r>
            <a:r>
              <a:rPr sz="5400" b="1" spc="-685" dirty="0">
                <a:solidFill>
                  <a:srgbClr val="FF0000"/>
                </a:solidFill>
                <a:latin typeface="Arial"/>
                <a:cs typeface="Arial"/>
              </a:rPr>
              <a:t>T</a:t>
            </a:r>
            <a:r>
              <a:rPr sz="5400" b="1" spc="-875" dirty="0">
                <a:solidFill>
                  <a:srgbClr val="FF0000"/>
                </a:solidFill>
                <a:latin typeface="Arial"/>
                <a:cs typeface="Arial"/>
              </a:rPr>
              <a:t>O</a:t>
            </a:r>
            <a:r>
              <a:rPr sz="5400" b="1" dirty="0">
                <a:solidFill>
                  <a:srgbClr val="FF0000"/>
                </a:solidFill>
                <a:latin typeface="Arial"/>
                <a:cs typeface="Arial"/>
              </a:rPr>
              <a:t>	</a:t>
            </a:r>
            <a:r>
              <a:rPr sz="5400" b="1" spc="-125" dirty="0">
                <a:solidFill>
                  <a:srgbClr val="FF0000"/>
                </a:solidFill>
                <a:latin typeface="Arial"/>
                <a:cs typeface="Arial"/>
              </a:rPr>
              <a:t>ICU</a:t>
            </a:r>
            <a:endParaRPr sz="54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5760" cy="6855459"/>
          </a:xfrm>
          <a:custGeom>
            <a:avLst/>
            <a:gdLst/>
            <a:ahLst/>
            <a:cxnLst/>
            <a:rect l="l" t="t" r="r" b="b"/>
            <a:pathLst>
              <a:path w="365760" h="6855459">
                <a:moveTo>
                  <a:pt x="0" y="6854952"/>
                </a:moveTo>
                <a:lnTo>
                  <a:pt x="365760" y="6854952"/>
                </a:lnTo>
                <a:lnTo>
                  <a:pt x="365760" y="0"/>
                </a:lnTo>
                <a:lnTo>
                  <a:pt x="0" y="0"/>
                </a:lnTo>
                <a:lnTo>
                  <a:pt x="0" y="6854952"/>
                </a:lnTo>
                <a:close/>
              </a:path>
            </a:pathLst>
          </a:custGeom>
          <a:solidFill>
            <a:srgbClr val="FFFFFF"/>
          </a:solidFill>
        </p:spPr>
        <p:txBody>
          <a:bodyPr wrap="square" lIns="0" tIns="0" rIns="0" bIns="0" rtlCol="0"/>
          <a:lstStyle/>
          <a:p>
            <a:endParaRPr/>
          </a:p>
        </p:txBody>
      </p:sp>
      <p:sp>
        <p:nvSpPr>
          <p:cNvPr id="3" name="object 3"/>
          <p:cNvSpPr/>
          <p:nvPr/>
        </p:nvSpPr>
        <p:spPr>
          <a:xfrm>
            <a:off x="292608" y="5047488"/>
            <a:ext cx="0" cy="1691639"/>
          </a:xfrm>
          <a:custGeom>
            <a:avLst/>
            <a:gdLst/>
            <a:ahLst/>
            <a:cxnLst/>
            <a:rect l="l" t="t" r="r" b="b"/>
            <a:pathLst>
              <a:path h="1691640">
                <a:moveTo>
                  <a:pt x="0" y="0"/>
                </a:moveTo>
                <a:lnTo>
                  <a:pt x="0" y="1691639"/>
                </a:lnTo>
              </a:path>
            </a:pathLst>
          </a:custGeom>
          <a:ln w="73152">
            <a:solidFill>
              <a:srgbClr val="EA1579"/>
            </a:solidFill>
          </a:ln>
        </p:spPr>
        <p:txBody>
          <a:bodyPr wrap="square" lIns="0" tIns="0" rIns="0" bIns="0" rtlCol="0"/>
          <a:lstStyle/>
          <a:p>
            <a:endParaRPr/>
          </a:p>
        </p:txBody>
      </p:sp>
      <p:sp>
        <p:nvSpPr>
          <p:cNvPr id="4" name="object 4"/>
          <p:cNvSpPr/>
          <p:nvPr/>
        </p:nvSpPr>
        <p:spPr>
          <a:xfrm>
            <a:off x="292608" y="4797552"/>
            <a:ext cx="0" cy="228600"/>
          </a:xfrm>
          <a:custGeom>
            <a:avLst/>
            <a:gdLst/>
            <a:ahLst/>
            <a:cxnLst/>
            <a:rect l="l" t="t" r="r" b="b"/>
            <a:pathLst>
              <a:path h="228600">
                <a:moveTo>
                  <a:pt x="0" y="0"/>
                </a:moveTo>
                <a:lnTo>
                  <a:pt x="0" y="228600"/>
                </a:lnTo>
              </a:path>
            </a:pathLst>
          </a:custGeom>
          <a:ln w="73152">
            <a:solidFill>
              <a:srgbClr val="FDB809"/>
            </a:solidFill>
          </a:ln>
        </p:spPr>
        <p:txBody>
          <a:bodyPr wrap="square" lIns="0" tIns="0" rIns="0" bIns="0" rtlCol="0"/>
          <a:lstStyle/>
          <a:p>
            <a:endParaRPr/>
          </a:p>
        </p:txBody>
      </p:sp>
      <p:sp>
        <p:nvSpPr>
          <p:cNvPr id="5" name="object 5"/>
          <p:cNvSpPr/>
          <p:nvPr/>
        </p:nvSpPr>
        <p:spPr>
          <a:xfrm>
            <a:off x="292608" y="4637532"/>
            <a:ext cx="0" cy="137160"/>
          </a:xfrm>
          <a:custGeom>
            <a:avLst/>
            <a:gdLst/>
            <a:ahLst/>
            <a:cxnLst/>
            <a:rect l="l" t="t" r="r" b="b"/>
            <a:pathLst>
              <a:path h="137160">
                <a:moveTo>
                  <a:pt x="0" y="0"/>
                </a:moveTo>
                <a:lnTo>
                  <a:pt x="0" y="137160"/>
                </a:lnTo>
              </a:path>
            </a:pathLst>
          </a:custGeom>
          <a:ln w="73152">
            <a:solidFill>
              <a:srgbClr val="4E5B6E"/>
            </a:solidFill>
          </a:ln>
        </p:spPr>
        <p:txBody>
          <a:bodyPr wrap="square" lIns="0" tIns="0" rIns="0" bIns="0" rtlCol="0"/>
          <a:lstStyle/>
          <a:p>
            <a:endParaRPr/>
          </a:p>
        </p:txBody>
      </p:sp>
      <p:sp>
        <p:nvSpPr>
          <p:cNvPr id="6" name="object 6"/>
          <p:cNvSpPr/>
          <p:nvPr/>
        </p:nvSpPr>
        <p:spPr>
          <a:xfrm>
            <a:off x="256031" y="4543044"/>
            <a:ext cx="73660" cy="73660"/>
          </a:xfrm>
          <a:custGeom>
            <a:avLst/>
            <a:gdLst/>
            <a:ahLst/>
            <a:cxnLst/>
            <a:rect l="l" t="t" r="r" b="b"/>
            <a:pathLst>
              <a:path w="73660" h="73660">
                <a:moveTo>
                  <a:pt x="0" y="73151"/>
                </a:moveTo>
                <a:lnTo>
                  <a:pt x="73152" y="73151"/>
                </a:lnTo>
                <a:lnTo>
                  <a:pt x="73152" y="0"/>
                </a:lnTo>
                <a:lnTo>
                  <a:pt x="0" y="0"/>
                </a:lnTo>
                <a:lnTo>
                  <a:pt x="0" y="73151"/>
                </a:lnTo>
                <a:close/>
              </a:path>
            </a:pathLst>
          </a:custGeom>
          <a:solidFill>
            <a:srgbClr val="EA1579"/>
          </a:solidFill>
        </p:spPr>
        <p:txBody>
          <a:bodyPr wrap="square" lIns="0" tIns="0" rIns="0" bIns="0" rtlCol="0"/>
          <a:lstStyle/>
          <a:p>
            <a:endParaRPr/>
          </a:p>
        </p:txBody>
      </p:sp>
      <p:sp>
        <p:nvSpPr>
          <p:cNvPr id="7" name="object 7"/>
          <p:cNvSpPr/>
          <p:nvPr/>
        </p:nvSpPr>
        <p:spPr>
          <a:xfrm>
            <a:off x="332231" y="681227"/>
            <a:ext cx="0" cy="365760"/>
          </a:xfrm>
          <a:custGeom>
            <a:avLst/>
            <a:gdLst/>
            <a:ahLst/>
            <a:cxnLst/>
            <a:rect l="l" t="t" r="r" b="b"/>
            <a:pathLst>
              <a:path h="365759">
                <a:moveTo>
                  <a:pt x="0" y="0"/>
                </a:moveTo>
                <a:lnTo>
                  <a:pt x="0" y="365760"/>
                </a:lnTo>
              </a:path>
            </a:pathLst>
          </a:custGeom>
          <a:ln w="45720">
            <a:solidFill>
              <a:srgbClr val="000000"/>
            </a:solidFill>
          </a:ln>
        </p:spPr>
        <p:txBody>
          <a:bodyPr wrap="square" lIns="0" tIns="0" rIns="0" bIns="0" rtlCol="0"/>
          <a:lstStyle/>
          <a:p>
            <a:endParaRPr/>
          </a:p>
        </p:txBody>
      </p:sp>
      <p:sp>
        <p:nvSpPr>
          <p:cNvPr id="8" name="object 8"/>
          <p:cNvSpPr/>
          <p:nvPr/>
        </p:nvSpPr>
        <p:spPr>
          <a:xfrm>
            <a:off x="283463" y="681227"/>
            <a:ext cx="0" cy="365760"/>
          </a:xfrm>
          <a:custGeom>
            <a:avLst/>
            <a:gdLst/>
            <a:ahLst/>
            <a:cxnLst/>
            <a:rect l="l" t="t" r="r" b="b"/>
            <a:pathLst>
              <a:path h="365759">
                <a:moveTo>
                  <a:pt x="0" y="0"/>
                </a:moveTo>
                <a:lnTo>
                  <a:pt x="0" y="365760"/>
                </a:lnTo>
              </a:path>
            </a:pathLst>
          </a:custGeom>
          <a:ln w="27432">
            <a:solidFill>
              <a:srgbClr val="000000"/>
            </a:solidFill>
          </a:ln>
        </p:spPr>
        <p:txBody>
          <a:bodyPr wrap="square" lIns="0" tIns="0" rIns="0" bIns="0" rtlCol="0"/>
          <a:lstStyle/>
          <a:p>
            <a:endParaRPr/>
          </a:p>
        </p:txBody>
      </p:sp>
      <p:sp>
        <p:nvSpPr>
          <p:cNvPr id="9" name="object 9"/>
          <p:cNvSpPr/>
          <p:nvPr/>
        </p:nvSpPr>
        <p:spPr>
          <a:xfrm>
            <a:off x="254508"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0" name="object 10"/>
          <p:cNvSpPr/>
          <p:nvPr/>
        </p:nvSpPr>
        <p:spPr>
          <a:xfrm>
            <a:off x="227075"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1" name="object 11"/>
          <p:cNvSpPr txBox="1"/>
          <p:nvPr/>
        </p:nvSpPr>
        <p:spPr>
          <a:xfrm>
            <a:off x="756919" y="8635"/>
            <a:ext cx="7778115" cy="5958205"/>
          </a:xfrm>
          <a:prstGeom prst="rect">
            <a:avLst/>
          </a:prstGeom>
        </p:spPr>
        <p:txBody>
          <a:bodyPr vert="horz" wrap="square" lIns="0" tIns="12700" rIns="0" bIns="0" rtlCol="0">
            <a:spAutoFit/>
          </a:bodyPr>
          <a:lstStyle/>
          <a:p>
            <a:pPr marL="355600" marR="1289050" indent="-342900">
              <a:lnSpc>
                <a:spcPct val="100000"/>
              </a:lnSpc>
              <a:spcBef>
                <a:spcPts val="100"/>
              </a:spcBef>
              <a:buClr>
                <a:srgbClr val="D5EBFF"/>
              </a:buClr>
              <a:buSzPct val="95000"/>
              <a:buFont typeface="Wingdings"/>
              <a:buChar char=""/>
              <a:tabLst>
                <a:tab pos="355600" algn="l"/>
                <a:tab pos="356235" algn="l"/>
              </a:tabLst>
            </a:pPr>
            <a:r>
              <a:rPr sz="3000" spc="-110" dirty="0">
                <a:solidFill>
                  <a:srgbClr val="FFFFFF"/>
                </a:solidFill>
                <a:latin typeface="Arial"/>
                <a:cs typeface="Arial"/>
              </a:rPr>
              <a:t>Should</a:t>
            </a:r>
            <a:r>
              <a:rPr sz="3000" spc="-235" dirty="0">
                <a:solidFill>
                  <a:srgbClr val="FFFFFF"/>
                </a:solidFill>
                <a:latin typeface="Arial"/>
                <a:cs typeface="Arial"/>
              </a:rPr>
              <a:t> </a:t>
            </a:r>
            <a:r>
              <a:rPr sz="3000" spc="-150" dirty="0">
                <a:solidFill>
                  <a:srgbClr val="FFFFFF"/>
                </a:solidFill>
                <a:latin typeface="Arial"/>
                <a:cs typeface="Arial"/>
              </a:rPr>
              <a:t>have</a:t>
            </a:r>
            <a:r>
              <a:rPr sz="3000" spc="-225" dirty="0">
                <a:solidFill>
                  <a:srgbClr val="FFFFFF"/>
                </a:solidFill>
                <a:latin typeface="Arial"/>
                <a:cs typeface="Arial"/>
              </a:rPr>
              <a:t> </a:t>
            </a:r>
            <a:r>
              <a:rPr sz="3000" spc="-130" dirty="0">
                <a:solidFill>
                  <a:srgbClr val="FFFFFF"/>
                </a:solidFill>
                <a:latin typeface="Arial"/>
                <a:cs typeface="Arial"/>
              </a:rPr>
              <a:t>side</a:t>
            </a:r>
            <a:r>
              <a:rPr sz="3000" spc="-250" dirty="0">
                <a:solidFill>
                  <a:srgbClr val="FFFFFF"/>
                </a:solidFill>
                <a:latin typeface="Arial"/>
                <a:cs typeface="Arial"/>
              </a:rPr>
              <a:t> </a:t>
            </a:r>
            <a:r>
              <a:rPr sz="3000" spc="-85" dirty="0">
                <a:solidFill>
                  <a:srgbClr val="FFFFFF"/>
                </a:solidFill>
                <a:latin typeface="Arial"/>
                <a:cs typeface="Arial"/>
              </a:rPr>
              <a:t>rails</a:t>
            </a:r>
            <a:r>
              <a:rPr sz="3000" spc="-229" dirty="0">
                <a:solidFill>
                  <a:srgbClr val="FFFFFF"/>
                </a:solidFill>
                <a:latin typeface="Arial"/>
                <a:cs typeface="Arial"/>
              </a:rPr>
              <a:t> </a:t>
            </a:r>
            <a:r>
              <a:rPr sz="3000" spc="65" dirty="0">
                <a:solidFill>
                  <a:srgbClr val="FFFFFF"/>
                </a:solidFill>
                <a:latin typeface="Arial"/>
                <a:cs typeface="Arial"/>
              </a:rPr>
              <a:t>to</a:t>
            </a:r>
            <a:r>
              <a:rPr sz="3000" spc="-254" dirty="0">
                <a:solidFill>
                  <a:srgbClr val="FFFFFF"/>
                </a:solidFill>
                <a:latin typeface="Arial"/>
                <a:cs typeface="Arial"/>
              </a:rPr>
              <a:t> </a:t>
            </a:r>
            <a:r>
              <a:rPr sz="3000" spc="-65" dirty="0">
                <a:solidFill>
                  <a:srgbClr val="FFFFFF"/>
                </a:solidFill>
                <a:latin typeface="Arial"/>
                <a:cs typeface="Arial"/>
              </a:rPr>
              <a:t>prevent</a:t>
            </a:r>
            <a:r>
              <a:rPr sz="3000" spc="-250" dirty="0">
                <a:solidFill>
                  <a:srgbClr val="FFFFFF"/>
                </a:solidFill>
                <a:latin typeface="Arial"/>
                <a:cs typeface="Arial"/>
              </a:rPr>
              <a:t> </a:t>
            </a:r>
            <a:r>
              <a:rPr sz="3000" spc="-25" dirty="0">
                <a:solidFill>
                  <a:srgbClr val="FFFFFF"/>
                </a:solidFill>
                <a:latin typeface="Arial"/>
                <a:cs typeface="Arial"/>
              </a:rPr>
              <a:t>falling  </a:t>
            </a:r>
            <a:r>
              <a:rPr sz="3000" spc="-80" dirty="0">
                <a:solidFill>
                  <a:srgbClr val="FFFFFF"/>
                </a:solidFill>
                <a:latin typeface="Arial"/>
                <a:cs typeface="Arial"/>
              </a:rPr>
              <a:t>(psychiatric </a:t>
            </a:r>
            <a:r>
              <a:rPr sz="3000" spc="-125" dirty="0">
                <a:solidFill>
                  <a:srgbClr val="FFFFFF"/>
                </a:solidFill>
                <a:latin typeface="Arial"/>
                <a:cs typeface="Arial"/>
              </a:rPr>
              <a:t>and anxious</a:t>
            </a:r>
            <a:r>
              <a:rPr sz="3000" spc="-480" dirty="0">
                <a:solidFill>
                  <a:srgbClr val="FFFFFF"/>
                </a:solidFill>
                <a:latin typeface="Arial"/>
                <a:cs typeface="Arial"/>
              </a:rPr>
              <a:t> </a:t>
            </a:r>
            <a:r>
              <a:rPr sz="3000" spc="-25" dirty="0">
                <a:solidFill>
                  <a:srgbClr val="FFFFFF"/>
                </a:solidFill>
                <a:latin typeface="Arial"/>
                <a:cs typeface="Arial"/>
              </a:rPr>
              <a:t>patient)</a:t>
            </a:r>
            <a:endParaRPr sz="3000">
              <a:latin typeface="Arial"/>
              <a:cs typeface="Arial"/>
            </a:endParaRPr>
          </a:p>
          <a:p>
            <a:pPr marL="355600" marR="190500" indent="-342900">
              <a:lnSpc>
                <a:spcPct val="100000"/>
              </a:lnSpc>
              <a:spcBef>
                <a:spcPts val="695"/>
              </a:spcBef>
              <a:buClr>
                <a:srgbClr val="D5EBFF"/>
              </a:buClr>
              <a:buSzPct val="95000"/>
              <a:buFont typeface="Wingdings"/>
              <a:buChar char=""/>
              <a:tabLst>
                <a:tab pos="355600" algn="l"/>
                <a:tab pos="356235" algn="l"/>
              </a:tabLst>
            </a:pPr>
            <a:r>
              <a:rPr sz="3000" spc="-125" dirty="0">
                <a:solidFill>
                  <a:srgbClr val="FFFFFF"/>
                </a:solidFill>
                <a:latin typeface="Arial"/>
                <a:cs typeface="Arial"/>
              </a:rPr>
              <a:t>There </a:t>
            </a:r>
            <a:r>
              <a:rPr sz="3000" spc="-105" dirty="0">
                <a:solidFill>
                  <a:srgbClr val="FFFFFF"/>
                </a:solidFill>
                <a:latin typeface="Arial"/>
                <a:cs typeface="Arial"/>
              </a:rPr>
              <a:t>should </a:t>
            </a:r>
            <a:r>
              <a:rPr sz="3000" spc="-120" dirty="0">
                <a:solidFill>
                  <a:srgbClr val="FFFFFF"/>
                </a:solidFill>
                <a:latin typeface="Arial"/>
                <a:cs typeface="Arial"/>
              </a:rPr>
              <a:t>be </a:t>
            </a:r>
            <a:r>
              <a:rPr sz="3000" spc="-200" dirty="0">
                <a:solidFill>
                  <a:srgbClr val="FFFFFF"/>
                </a:solidFill>
                <a:latin typeface="Arial"/>
                <a:cs typeface="Arial"/>
              </a:rPr>
              <a:t>a </a:t>
            </a:r>
            <a:r>
              <a:rPr sz="3000" spc="-100" dirty="0">
                <a:solidFill>
                  <a:srgbClr val="FFFFFF"/>
                </a:solidFill>
                <a:latin typeface="Arial"/>
                <a:cs typeface="Arial"/>
              </a:rPr>
              <a:t>bed </a:t>
            </a:r>
            <a:r>
              <a:rPr sz="3000" spc="-130" dirty="0">
                <a:solidFill>
                  <a:srgbClr val="FFFFFF"/>
                </a:solidFill>
                <a:latin typeface="Arial"/>
                <a:cs typeface="Arial"/>
              </a:rPr>
              <a:t>side </a:t>
            </a:r>
            <a:r>
              <a:rPr sz="3000" spc="-85" dirty="0">
                <a:solidFill>
                  <a:srgbClr val="FFFFFF"/>
                </a:solidFill>
                <a:latin typeface="Arial"/>
                <a:cs typeface="Arial"/>
              </a:rPr>
              <a:t>locker </a:t>
            </a:r>
            <a:r>
              <a:rPr sz="3000" spc="-145" dirty="0">
                <a:solidFill>
                  <a:srgbClr val="FFFFFF"/>
                </a:solidFill>
                <a:latin typeface="Arial"/>
                <a:cs typeface="Arial"/>
              </a:rPr>
              <a:t>an </a:t>
            </a:r>
            <a:r>
              <a:rPr sz="3000" spc="-95" dirty="0">
                <a:solidFill>
                  <a:srgbClr val="FFFFFF"/>
                </a:solidFill>
                <a:latin typeface="Arial"/>
                <a:cs typeface="Arial"/>
              </a:rPr>
              <a:t>over </a:t>
            </a:r>
            <a:r>
              <a:rPr sz="3000" spc="-105" dirty="0">
                <a:solidFill>
                  <a:srgbClr val="FFFFFF"/>
                </a:solidFill>
                <a:latin typeface="Arial"/>
                <a:cs typeface="Arial"/>
              </a:rPr>
              <a:t>bed  </a:t>
            </a:r>
            <a:r>
              <a:rPr sz="3000" spc="-45" dirty="0">
                <a:solidFill>
                  <a:srgbClr val="FFFFFF"/>
                </a:solidFill>
                <a:latin typeface="Arial"/>
                <a:cs typeface="Arial"/>
              </a:rPr>
              <a:t>table</a:t>
            </a:r>
            <a:r>
              <a:rPr sz="3000" spc="-240" dirty="0">
                <a:solidFill>
                  <a:srgbClr val="FFFFFF"/>
                </a:solidFill>
                <a:latin typeface="Arial"/>
                <a:cs typeface="Arial"/>
              </a:rPr>
              <a:t> </a:t>
            </a:r>
            <a:r>
              <a:rPr sz="3000" spc="-120" dirty="0">
                <a:solidFill>
                  <a:srgbClr val="FFFFFF"/>
                </a:solidFill>
                <a:latin typeface="Arial"/>
                <a:cs typeface="Arial"/>
              </a:rPr>
              <a:t>and</a:t>
            </a:r>
            <a:r>
              <a:rPr sz="3000" spc="-215" dirty="0">
                <a:solidFill>
                  <a:srgbClr val="FFFFFF"/>
                </a:solidFill>
                <a:latin typeface="Arial"/>
                <a:cs typeface="Arial"/>
              </a:rPr>
              <a:t> </a:t>
            </a:r>
            <a:r>
              <a:rPr sz="3000" spc="-200" dirty="0">
                <a:solidFill>
                  <a:srgbClr val="FFFFFF"/>
                </a:solidFill>
                <a:latin typeface="Arial"/>
                <a:cs typeface="Arial"/>
              </a:rPr>
              <a:t>a</a:t>
            </a:r>
            <a:r>
              <a:rPr sz="3000" spc="-240" dirty="0">
                <a:solidFill>
                  <a:srgbClr val="FFFFFF"/>
                </a:solidFill>
                <a:latin typeface="Arial"/>
                <a:cs typeface="Arial"/>
              </a:rPr>
              <a:t> </a:t>
            </a:r>
            <a:r>
              <a:rPr sz="3000" spc="45" dirty="0">
                <a:solidFill>
                  <a:srgbClr val="FFFFFF"/>
                </a:solidFill>
                <a:latin typeface="Arial"/>
                <a:cs typeface="Arial"/>
              </a:rPr>
              <a:t>foot</a:t>
            </a:r>
            <a:r>
              <a:rPr sz="3000" spc="-235" dirty="0">
                <a:solidFill>
                  <a:srgbClr val="FFFFFF"/>
                </a:solidFill>
                <a:latin typeface="Arial"/>
                <a:cs typeface="Arial"/>
              </a:rPr>
              <a:t> </a:t>
            </a:r>
            <a:r>
              <a:rPr sz="3000" spc="-45" dirty="0">
                <a:solidFill>
                  <a:srgbClr val="FFFFFF"/>
                </a:solidFill>
                <a:latin typeface="Arial"/>
                <a:cs typeface="Arial"/>
              </a:rPr>
              <a:t>stool</a:t>
            </a:r>
            <a:r>
              <a:rPr sz="3000" spc="-240" dirty="0">
                <a:solidFill>
                  <a:srgbClr val="FFFFFF"/>
                </a:solidFill>
                <a:latin typeface="Arial"/>
                <a:cs typeface="Arial"/>
              </a:rPr>
              <a:t> </a:t>
            </a:r>
            <a:r>
              <a:rPr sz="3000" spc="-40" dirty="0">
                <a:solidFill>
                  <a:srgbClr val="FFFFFF"/>
                </a:solidFill>
                <a:latin typeface="Arial"/>
                <a:cs typeface="Arial"/>
              </a:rPr>
              <a:t>kept</a:t>
            </a:r>
            <a:r>
              <a:rPr sz="3000" spc="-250" dirty="0">
                <a:solidFill>
                  <a:srgbClr val="FFFFFF"/>
                </a:solidFill>
                <a:latin typeface="Arial"/>
                <a:cs typeface="Arial"/>
              </a:rPr>
              <a:t> </a:t>
            </a:r>
            <a:r>
              <a:rPr sz="3000" spc="-85" dirty="0">
                <a:solidFill>
                  <a:srgbClr val="FFFFFF"/>
                </a:solidFill>
                <a:latin typeface="Arial"/>
                <a:cs typeface="Arial"/>
              </a:rPr>
              <a:t>adjacent</a:t>
            </a:r>
            <a:r>
              <a:rPr sz="3000" spc="-210" dirty="0">
                <a:solidFill>
                  <a:srgbClr val="FFFFFF"/>
                </a:solidFill>
                <a:latin typeface="Arial"/>
                <a:cs typeface="Arial"/>
              </a:rPr>
              <a:t> </a:t>
            </a:r>
            <a:r>
              <a:rPr sz="3000" spc="65" dirty="0">
                <a:solidFill>
                  <a:srgbClr val="FFFFFF"/>
                </a:solidFill>
                <a:latin typeface="Arial"/>
                <a:cs typeface="Arial"/>
              </a:rPr>
              <a:t>to</a:t>
            </a:r>
            <a:r>
              <a:rPr sz="3000" spc="-235" dirty="0">
                <a:solidFill>
                  <a:srgbClr val="FFFFFF"/>
                </a:solidFill>
                <a:latin typeface="Arial"/>
                <a:cs typeface="Arial"/>
              </a:rPr>
              <a:t> </a:t>
            </a:r>
            <a:r>
              <a:rPr sz="3000" spc="-20" dirty="0">
                <a:solidFill>
                  <a:srgbClr val="FFFFFF"/>
                </a:solidFill>
                <a:latin typeface="Arial"/>
                <a:cs typeface="Arial"/>
              </a:rPr>
              <a:t>the</a:t>
            </a:r>
            <a:r>
              <a:rPr sz="3000" spc="-254" dirty="0">
                <a:solidFill>
                  <a:srgbClr val="FFFFFF"/>
                </a:solidFill>
                <a:latin typeface="Arial"/>
                <a:cs typeface="Arial"/>
              </a:rPr>
              <a:t> </a:t>
            </a:r>
            <a:r>
              <a:rPr sz="3000" spc="-100" dirty="0">
                <a:solidFill>
                  <a:srgbClr val="FFFFFF"/>
                </a:solidFill>
                <a:latin typeface="Arial"/>
                <a:cs typeface="Arial"/>
              </a:rPr>
              <a:t>bed</a:t>
            </a:r>
            <a:endParaRPr sz="3000">
              <a:latin typeface="Arial"/>
              <a:cs typeface="Arial"/>
            </a:endParaRPr>
          </a:p>
          <a:p>
            <a:pPr marL="309245" marR="5080" indent="-309245">
              <a:lnSpc>
                <a:spcPct val="100000"/>
              </a:lnSpc>
              <a:spcBef>
                <a:spcPts val="710"/>
              </a:spcBef>
              <a:buSzPct val="96666"/>
              <a:buAutoNum type="arabicPeriod" startAt="2"/>
              <a:tabLst>
                <a:tab pos="309245" algn="l"/>
              </a:tabLst>
            </a:pPr>
            <a:r>
              <a:rPr sz="3000" spc="-145" dirty="0">
                <a:solidFill>
                  <a:srgbClr val="FFFFFF"/>
                </a:solidFill>
                <a:latin typeface="Arial"/>
                <a:cs typeface="Arial"/>
              </a:rPr>
              <a:t>Cardiac</a:t>
            </a:r>
            <a:r>
              <a:rPr sz="3000" spc="-235" dirty="0">
                <a:solidFill>
                  <a:srgbClr val="FFFFFF"/>
                </a:solidFill>
                <a:latin typeface="Arial"/>
                <a:cs typeface="Arial"/>
              </a:rPr>
              <a:t> </a:t>
            </a:r>
            <a:r>
              <a:rPr sz="3000" dirty="0">
                <a:solidFill>
                  <a:srgbClr val="FFFFFF"/>
                </a:solidFill>
                <a:latin typeface="Arial"/>
                <a:cs typeface="Arial"/>
              </a:rPr>
              <a:t>monitor</a:t>
            </a:r>
            <a:r>
              <a:rPr sz="3000" spc="-235" dirty="0">
                <a:solidFill>
                  <a:srgbClr val="FFFFFF"/>
                </a:solidFill>
                <a:latin typeface="Arial"/>
                <a:cs typeface="Arial"/>
              </a:rPr>
              <a:t> </a:t>
            </a:r>
            <a:r>
              <a:rPr sz="3000" spc="-110" dirty="0">
                <a:solidFill>
                  <a:srgbClr val="FFFFFF"/>
                </a:solidFill>
                <a:latin typeface="Arial"/>
                <a:cs typeface="Arial"/>
              </a:rPr>
              <a:t>system</a:t>
            </a:r>
            <a:r>
              <a:rPr sz="3000" spc="-240" dirty="0">
                <a:solidFill>
                  <a:srgbClr val="FFFFFF"/>
                </a:solidFill>
                <a:latin typeface="Arial"/>
                <a:cs typeface="Arial"/>
              </a:rPr>
              <a:t> </a:t>
            </a:r>
            <a:r>
              <a:rPr sz="3000" spc="30" dirty="0">
                <a:solidFill>
                  <a:srgbClr val="FFFFFF"/>
                </a:solidFill>
                <a:latin typeface="Arial"/>
                <a:cs typeface="Arial"/>
              </a:rPr>
              <a:t>with</a:t>
            </a:r>
            <a:r>
              <a:rPr sz="3000" spc="-235" dirty="0">
                <a:solidFill>
                  <a:srgbClr val="FFFFFF"/>
                </a:solidFill>
                <a:latin typeface="Arial"/>
                <a:cs typeface="Arial"/>
              </a:rPr>
              <a:t> </a:t>
            </a:r>
            <a:r>
              <a:rPr sz="3000" spc="-80" dirty="0">
                <a:solidFill>
                  <a:srgbClr val="FFFFFF"/>
                </a:solidFill>
                <a:latin typeface="Arial"/>
                <a:cs typeface="Arial"/>
              </a:rPr>
              <a:t>alarm</a:t>
            </a:r>
            <a:r>
              <a:rPr sz="3000" spc="-220" dirty="0">
                <a:solidFill>
                  <a:srgbClr val="FFFFFF"/>
                </a:solidFill>
                <a:latin typeface="Arial"/>
                <a:cs typeface="Arial"/>
              </a:rPr>
              <a:t> </a:t>
            </a:r>
            <a:r>
              <a:rPr sz="3000" spc="30" dirty="0">
                <a:solidFill>
                  <a:srgbClr val="FFFFFF"/>
                </a:solidFill>
                <a:latin typeface="Arial"/>
                <a:cs typeface="Arial"/>
              </a:rPr>
              <a:t>that</a:t>
            </a:r>
            <a:r>
              <a:rPr sz="3000" spc="-240" dirty="0">
                <a:solidFill>
                  <a:srgbClr val="FFFFFF"/>
                </a:solidFill>
                <a:latin typeface="Arial"/>
                <a:cs typeface="Arial"/>
              </a:rPr>
              <a:t> </a:t>
            </a:r>
            <a:r>
              <a:rPr sz="3000" spc="-95" dirty="0">
                <a:solidFill>
                  <a:srgbClr val="FFFFFF"/>
                </a:solidFill>
                <a:latin typeface="Arial"/>
                <a:cs typeface="Arial"/>
              </a:rPr>
              <a:t>may</a:t>
            </a:r>
            <a:r>
              <a:rPr sz="3000" spc="-235" dirty="0">
                <a:solidFill>
                  <a:srgbClr val="FFFFFF"/>
                </a:solidFill>
                <a:latin typeface="Arial"/>
                <a:cs typeface="Arial"/>
              </a:rPr>
              <a:t> </a:t>
            </a:r>
            <a:r>
              <a:rPr sz="3000" spc="-120" dirty="0">
                <a:solidFill>
                  <a:srgbClr val="FFFFFF"/>
                </a:solidFill>
                <a:latin typeface="Arial"/>
                <a:cs typeface="Arial"/>
              </a:rPr>
              <a:t>be  </a:t>
            </a:r>
            <a:r>
              <a:rPr sz="3000" spc="-95" dirty="0">
                <a:solidFill>
                  <a:srgbClr val="FFFFFF"/>
                </a:solidFill>
                <a:latin typeface="Arial"/>
                <a:cs typeface="Arial"/>
              </a:rPr>
              <a:t>connected</a:t>
            </a:r>
            <a:r>
              <a:rPr sz="3000" spc="-254" dirty="0">
                <a:solidFill>
                  <a:srgbClr val="FFFFFF"/>
                </a:solidFill>
                <a:latin typeface="Arial"/>
                <a:cs typeface="Arial"/>
              </a:rPr>
              <a:t> </a:t>
            </a:r>
            <a:r>
              <a:rPr sz="3000" spc="65" dirty="0">
                <a:solidFill>
                  <a:srgbClr val="FFFFFF"/>
                </a:solidFill>
                <a:latin typeface="Arial"/>
                <a:cs typeface="Arial"/>
              </a:rPr>
              <a:t>to</a:t>
            </a:r>
            <a:r>
              <a:rPr sz="3000" spc="-235" dirty="0">
                <a:solidFill>
                  <a:srgbClr val="FFFFFF"/>
                </a:solidFill>
                <a:latin typeface="Arial"/>
                <a:cs typeface="Arial"/>
              </a:rPr>
              <a:t> </a:t>
            </a:r>
            <a:r>
              <a:rPr sz="3000" spc="-20" dirty="0">
                <a:solidFill>
                  <a:srgbClr val="FFFFFF"/>
                </a:solidFill>
                <a:latin typeface="Arial"/>
                <a:cs typeface="Arial"/>
              </a:rPr>
              <a:t>the</a:t>
            </a:r>
            <a:r>
              <a:rPr sz="3000" spc="-235" dirty="0">
                <a:solidFill>
                  <a:srgbClr val="FFFFFF"/>
                </a:solidFill>
                <a:latin typeface="Arial"/>
                <a:cs typeface="Arial"/>
              </a:rPr>
              <a:t> </a:t>
            </a:r>
            <a:r>
              <a:rPr sz="3000" spc="-65" dirty="0">
                <a:solidFill>
                  <a:srgbClr val="FFFFFF"/>
                </a:solidFill>
                <a:latin typeface="Arial"/>
                <a:cs typeface="Arial"/>
              </a:rPr>
              <a:t>central</a:t>
            </a:r>
            <a:r>
              <a:rPr sz="3000" spc="-240" dirty="0">
                <a:solidFill>
                  <a:srgbClr val="FFFFFF"/>
                </a:solidFill>
                <a:latin typeface="Arial"/>
                <a:cs typeface="Arial"/>
              </a:rPr>
              <a:t> </a:t>
            </a:r>
            <a:r>
              <a:rPr sz="3000" spc="-130" dirty="0">
                <a:solidFill>
                  <a:srgbClr val="FFFFFF"/>
                </a:solidFill>
                <a:latin typeface="Arial"/>
                <a:cs typeface="Arial"/>
              </a:rPr>
              <a:t>console</a:t>
            </a:r>
            <a:endParaRPr sz="3000">
              <a:latin typeface="Arial"/>
              <a:cs typeface="Arial"/>
            </a:endParaRPr>
          </a:p>
          <a:p>
            <a:pPr marL="287020" marR="83185" indent="-287020">
              <a:lnSpc>
                <a:spcPct val="100000"/>
              </a:lnSpc>
              <a:spcBef>
                <a:spcPts val="700"/>
              </a:spcBef>
              <a:buSzPct val="96666"/>
              <a:buAutoNum type="arabicPeriod" startAt="2"/>
              <a:tabLst>
                <a:tab pos="287020" algn="l"/>
              </a:tabLst>
            </a:pPr>
            <a:r>
              <a:rPr sz="3000" spc="-114" dirty="0">
                <a:solidFill>
                  <a:srgbClr val="FFFFFF"/>
                </a:solidFill>
                <a:latin typeface="Arial"/>
                <a:cs typeface="Arial"/>
              </a:rPr>
              <a:t>Oxygen </a:t>
            </a:r>
            <a:r>
              <a:rPr sz="3000" spc="-120" dirty="0">
                <a:solidFill>
                  <a:srgbClr val="FFFFFF"/>
                </a:solidFill>
                <a:latin typeface="Arial"/>
                <a:cs typeface="Arial"/>
              </a:rPr>
              <a:t>and </a:t>
            </a:r>
            <a:r>
              <a:rPr sz="3000" spc="-80" dirty="0">
                <a:solidFill>
                  <a:srgbClr val="FFFFFF"/>
                </a:solidFill>
                <a:latin typeface="Arial"/>
                <a:cs typeface="Arial"/>
              </a:rPr>
              <a:t>suction </a:t>
            </a:r>
            <a:r>
              <a:rPr sz="3000" spc="-110" dirty="0">
                <a:solidFill>
                  <a:srgbClr val="FFFFFF"/>
                </a:solidFill>
                <a:latin typeface="Arial"/>
                <a:cs typeface="Arial"/>
              </a:rPr>
              <a:t>apparatus</a:t>
            </a:r>
            <a:r>
              <a:rPr sz="3000" spc="-35" dirty="0">
                <a:solidFill>
                  <a:srgbClr val="FFFFFF"/>
                </a:solidFill>
                <a:latin typeface="Arial"/>
                <a:cs typeface="Arial"/>
              </a:rPr>
              <a:t> </a:t>
            </a:r>
            <a:r>
              <a:rPr sz="3000" spc="-65" dirty="0">
                <a:solidFill>
                  <a:srgbClr val="FFFFFF"/>
                </a:solidFill>
                <a:latin typeface="Arial"/>
                <a:cs typeface="Arial"/>
              </a:rPr>
              <a:t>(preferably</a:t>
            </a:r>
            <a:r>
              <a:rPr sz="3000" spc="-235" dirty="0">
                <a:solidFill>
                  <a:srgbClr val="FFFFFF"/>
                </a:solidFill>
                <a:latin typeface="Arial"/>
                <a:cs typeface="Arial"/>
              </a:rPr>
              <a:t> </a:t>
            </a:r>
            <a:r>
              <a:rPr sz="3000" spc="-75" dirty="0">
                <a:solidFill>
                  <a:srgbClr val="FFFFFF"/>
                </a:solidFill>
                <a:latin typeface="Arial"/>
                <a:cs typeface="Arial"/>
              </a:rPr>
              <a:t>pipe </a:t>
            </a:r>
            <a:r>
              <a:rPr sz="3000" spc="-45" dirty="0">
                <a:solidFill>
                  <a:srgbClr val="FFFFFF"/>
                </a:solidFill>
                <a:latin typeface="Arial"/>
                <a:cs typeface="Arial"/>
              </a:rPr>
              <a:t> </a:t>
            </a:r>
            <a:r>
              <a:rPr sz="3000" spc="-55" dirty="0">
                <a:solidFill>
                  <a:srgbClr val="FFFFFF"/>
                </a:solidFill>
                <a:latin typeface="Arial"/>
                <a:cs typeface="Arial"/>
              </a:rPr>
              <a:t>line</a:t>
            </a:r>
            <a:r>
              <a:rPr sz="3000" spc="-240" dirty="0">
                <a:solidFill>
                  <a:srgbClr val="FFFFFF"/>
                </a:solidFill>
                <a:latin typeface="Arial"/>
                <a:cs typeface="Arial"/>
              </a:rPr>
              <a:t> </a:t>
            </a:r>
            <a:r>
              <a:rPr sz="3000" spc="-65" dirty="0">
                <a:solidFill>
                  <a:srgbClr val="FFFFFF"/>
                </a:solidFill>
                <a:latin typeface="Arial"/>
                <a:cs typeface="Arial"/>
              </a:rPr>
              <a:t>model)</a:t>
            </a:r>
            <a:endParaRPr sz="3000">
              <a:latin typeface="Arial"/>
              <a:cs typeface="Arial"/>
            </a:endParaRPr>
          </a:p>
          <a:p>
            <a:pPr marL="310515" indent="-297815">
              <a:lnSpc>
                <a:spcPct val="100000"/>
              </a:lnSpc>
              <a:spcBef>
                <a:spcPts val="695"/>
              </a:spcBef>
              <a:buSzPct val="96666"/>
              <a:buAutoNum type="arabicPeriod" startAt="2"/>
              <a:tabLst>
                <a:tab pos="311150" algn="l"/>
              </a:tabLst>
            </a:pPr>
            <a:r>
              <a:rPr sz="3000" spc="-110" dirty="0">
                <a:solidFill>
                  <a:srgbClr val="FFFFFF"/>
                </a:solidFill>
                <a:latin typeface="Arial"/>
                <a:cs typeface="Arial"/>
              </a:rPr>
              <a:t>Resuscitation</a:t>
            </a:r>
            <a:r>
              <a:rPr sz="3000" spc="-235" dirty="0">
                <a:solidFill>
                  <a:srgbClr val="FFFFFF"/>
                </a:solidFill>
                <a:latin typeface="Arial"/>
                <a:cs typeface="Arial"/>
              </a:rPr>
              <a:t> </a:t>
            </a:r>
            <a:r>
              <a:rPr sz="3000" spc="5" dirty="0">
                <a:solidFill>
                  <a:srgbClr val="FFFFFF"/>
                </a:solidFill>
                <a:latin typeface="Arial"/>
                <a:cs typeface="Arial"/>
              </a:rPr>
              <a:t>unit</a:t>
            </a:r>
            <a:r>
              <a:rPr sz="3000" spc="-229" dirty="0">
                <a:solidFill>
                  <a:srgbClr val="FFFFFF"/>
                </a:solidFill>
                <a:latin typeface="Arial"/>
                <a:cs typeface="Arial"/>
              </a:rPr>
              <a:t> </a:t>
            </a:r>
            <a:r>
              <a:rPr sz="3000" spc="-55" dirty="0">
                <a:solidFill>
                  <a:srgbClr val="FFFFFF"/>
                </a:solidFill>
                <a:latin typeface="Arial"/>
                <a:cs typeface="Arial"/>
              </a:rPr>
              <a:t>containing</a:t>
            </a:r>
            <a:r>
              <a:rPr sz="3000" spc="-220" dirty="0">
                <a:solidFill>
                  <a:srgbClr val="FFFFFF"/>
                </a:solidFill>
                <a:latin typeface="Arial"/>
                <a:cs typeface="Arial"/>
              </a:rPr>
              <a:t> </a:t>
            </a:r>
            <a:r>
              <a:rPr sz="3000" spc="-20" dirty="0">
                <a:solidFill>
                  <a:srgbClr val="FFFFFF"/>
                </a:solidFill>
                <a:latin typeface="Arial"/>
                <a:cs typeface="Arial"/>
              </a:rPr>
              <a:t>the</a:t>
            </a:r>
            <a:r>
              <a:rPr sz="3000" spc="-250" dirty="0">
                <a:solidFill>
                  <a:srgbClr val="FFFFFF"/>
                </a:solidFill>
                <a:latin typeface="Arial"/>
                <a:cs typeface="Arial"/>
              </a:rPr>
              <a:t> </a:t>
            </a:r>
            <a:r>
              <a:rPr sz="3000" spc="-20" dirty="0">
                <a:solidFill>
                  <a:srgbClr val="FFFFFF"/>
                </a:solidFill>
                <a:latin typeface="Arial"/>
                <a:cs typeface="Arial"/>
              </a:rPr>
              <a:t>following</a:t>
            </a:r>
            <a:endParaRPr sz="3000">
              <a:latin typeface="Arial"/>
              <a:cs typeface="Arial"/>
            </a:endParaRPr>
          </a:p>
          <a:p>
            <a:pPr marL="355600" marR="200660" indent="-342900">
              <a:lnSpc>
                <a:spcPct val="100000"/>
              </a:lnSpc>
              <a:spcBef>
                <a:spcPts val="710"/>
              </a:spcBef>
              <a:buClr>
                <a:srgbClr val="D5EBFF"/>
              </a:buClr>
              <a:buSzPct val="95000"/>
              <a:buFont typeface="Wingdings"/>
              <a:buChar char=""/>
              <a:tabLst>
                <a:tab pos="355600" algn="l"/>
                <a:tab pos="356235" algn="l"/>
              </a:tabLst>
            </a:pPr>
            <a:r>
              <a:rPr sz="3000" spc="-120" dirty="0">
                <a:solidFill>
                  <a:srgbClr val="FFFFFF"/>
                </a:solidFill>
                <a:latin typeface="Arial"/>
                <a:cs typeface="Arial"/>
              </a:rPr>
              <a:t>Syringes,needles, </a:t>
            </a:r>
            <a:r>
              <a:rPr sz="3000" spc="-140" dirty="0">
                <a:solidFill>
                  <a:srgbClr val="FFFFFF"/>
                </a:solidFill>
                <a:latin typeface="Arial"/>
                <a:cs typeface="Arial"/>
              </a:rPr>
              <a:t>IV </a:t>
            </a:r>
            <a:r>
              <a:rPr sz="3000" spc="-60" dirty="0">
                <a:solidFill>
                  <a:srgbClr val="FFFFFF"/>
                </a:solidFill>
                <a:latin typeface="Arial"/>
                <a:cs typeface="Arial"/>
              </a:rPr>
              <a:t>cath, </a:t>
            </a:r>
            <a:r>
              <a:rPr sz="3000" spc="-85" dirty="0">
                <a:solidFill>
                  <a:srgbClr val="FFFFFF"/>
                </a:solidFill>
                <a:latin typeface="Arial"/>
                <a:cs typeface="Arial"/>
              </a:rPr>
              <a:t>intravenous  </a:t>
            </a:r>
            <a:r>
              <a:rPr sz="3000" spc="-40" dirty="0">
                <a:solidFill>
                  <a:srgbClr val="FFFFFF"/>
                </a:solidFill>
                <a:latin typeface="Arial"/>
                <a:cs typeface="Arial"/>
              </a:rPr>
              <a:t>administration</a:t>
            </a:r>
            <a:r>
              <a:rPr sz="3000" spc="-195" dirty="0">
                <a:solidFill>
                  <a:srgbClr val="FFFFFF"/>
                </a:solidFill>
                <a:latin typeface="Arial"/>
                <a:cs typeface="Arial"/>
              </a:rPr>
              <a:t> </a:t>
            </a:r>
            <a:r>
              <a:rPr sz="3000" spc="-125" dirty="0">
                <a:solidFill>
                  <a:srgbClr val="FFFFFF"/>
                </a:solidFill>
                <a:latin typeface="Arial"/>
                <a:cs typeface="Arial"/>
              </a:rPr>
              <a:t>sets,</a:t>
            </a:r>
            <a:r>
              <a:rPr sz="3000" spc="-245" dirty="0">
                <a:solidFill>
                  <a:srgbClr val="FFFFFF"/>
                </a:solidFill>
                <a:latin typeface="Arial"/>
                <a:cs typeface="Arial"/>
              </a:rPr>
              <a:t> </a:t>
            </a:r>
            <a:r>
              <a:rPr sz="3000" spc="-50" dirty="0">
                <a:solidFill>
                  <a:srgbClr val="FFFFFF"/>
                </a:solidFill>
                <a:latin typeface="Arial"/>
                <a:cs typeface="Arial"/>
              </a:rPr>
              <a:t>blood</a:t>
            </a:r>
            <a:r>
              <a:rPr sz="3000" spc="-210" dirty="0">
                <a:solidFill>
                  <a:srgbClr val="FFFFFF"/>
                </a:solidFill>
                <a:latin typeface="Arial"/>
                <a:cs typeface="Arial"/>
              </a:rPr>
              <a:t> </a:t>
            </a:r>
            <a:r>
              <a:rPr sz="3000" spc="-125" dirty="0">
                <a:solidFill>
                  <a:srgbClr val="FFFFFF"/>
                </a:solidFill>
                <a:latin typeface="Arial"/>
                <a:cs typeface="Arial"/>
              </a:rPr>
              <a:t>sets,</a:t>
            </a:r>
            <a:r>
              <a:rPr sz="3000" spc="-245" dirty="0">
                <a:solidFill>
                  <a:srgbClr val="FFFFFF"/>
                </a:solidFill>
                <a:latin typeface="Arial"/>
                <a:cs typeface="Arial"/>
              </a:rPr>
              <a:t> </a:t>
            </a:r>
            <a:r>
              <a:rPr sz="3000" spc="-150" dirty="0">
                <a:solidFill>
                  <a:srgbClr val="FFFFFF"/>
                </a:solidFill>
                <a:latin typeface="Arial"/>
                <a:cs typeface="Arial"/>
              </a:rPr>
              <a:t>scalp</a:t>
            </a:r>
            <a:r>
              <a:rPr sz="3000" spc="-229" dirty="0">
                <a:solidFill>
                  <a:srgbClr val="FFFFFF"/>
                </a:solidFill>
                <a:latin typeface="Arial"/>
                <a:cs typeface="Arial"/>
              </a:rPr>
              <a:t> </a:t>
            </a:r>
            <a:r>
              <a:rPr sz="3000" spc="-90" dirty="0">
                <a:solidFill>
                  <a:srgbClr val="FFFFFF"/>
                </a:solidFill>
                <a:latin typeface="Arial"/>
                <a:cs typeface="Arial"/>
              </a:rPr>
              <a:t>vein</a:t>
            </a:r>
            <a:r>
              <a:rPr sz="3000" spc="-225" dirty="0">
                <a:solidFill>
                  <a:srgbClr val="FFFFFF"/>
                </a:solidFill>
                <a:latin typeface="Arial"/>
                <a:cs typeface="Arial"/>
              </a:rPr>
              <a:t> </a:t>
            </a:r>
            <a:r>
              <a:rPr sz="3000" spc="-145" dirty="0">
                <a:solidFill>
                  <a:srgbClr val="FFFFFF"/>
                </a:solidFill>
                <a:latin typeface="Arial"/>
                <a:cs typeface="Arial"/>
              </a:rPr>
              <a:t>sets  </a:t>
            </a:r>
            <a:r>
              <a:rPr sz="3000" spc="-120" dirty="0">
                <a:solidFill>
                  <a:srgbClr val="FFFFFF"/>
                </a:solidFill>
                <a:latin typeface="Arial"/>
                <a:cs typeface="Arial"/>
              </a:rPr>
              <a:t>and </a:t>
            </a:r>
            <a:r>
              <a:rPr sz="3000" spc="-10" dirty="0">
                <a:solidFill>
                  <a:srgbClr val="FFFFFF"/>
                </a:solidFill>
                <a:latin typeface="Arial"/>
                <a:cs typeface="Arial"/>
              </a:rPr>
              <a:t>intra </a:t>
            </a:r>
            <a:r>
              <a:rPr sz="3000" spc="-150" dirty="0">
                <a:solidFill>
                  <a:srgbClr val="FFFFFF"/>
                </a:solidFill>
                <a:latin typeface="Arial"/>
                <a:cs typeface="Arial"/>
              </a:rPr>
              <a:t>venous</a:t>
            </a:r>
            <a:r>
              <a:rPr sz="3000" spc="-555" dirty="0">
                <a:solidFill>
                  <a:srgbClr val="FFFFFF"/>
                </a:solidFill>
                <a:latin typeface="Arial"/>
                <a:cs typeface="Arial"/>
              </a:rPr>
              <a:t> </a:t>
            </a:r>
            <a:r>
              <a:rPr sz="3000" spc="-5" dirty="0">
                <a:solidFill>
                  <a:srgbClr val="FFFFFF"/>
                </a:solidFill>
                <a:latin typeface="Arial"/>
                <a:cs typeface="Arial"/>
              </a:rPr>
              <a:t>fluid</a:t>
            </a:r>
            <a:endParaRPr sz="300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5760" cy="6855459"/>
          </a:xfrm>
          <a:custGeom>
            <a:avLst/>
            <a:gdLst/>
            <a:ahLst/>
            <a:cxnLst/>
            <a:rect l="l" t="t" r="r" b="b"/>
            <a:pathLst>
              <a:path w="365760" h="6855459">
                <a:moveTo>
                  <a:pt x="0" y="6854952"/>
                </a:moveTo>
                <a:lnTo>
                  <a:pt x="365760" y="6854952"/>
                </a:lnTo>
                <a:lnTo>
                  <a:pt x="365760" y="0"/>
                </a:lnTo>
                <a:lnTo>
                  <a:pt x="0" y="0"/>
                </a:lnTo>
                <a:lnTo>
                  <a:pt x="0" y="6854952"/>
                </a:lnTo>
                <a:close/>
              </a:path>
            </a:pathLst>
          </a:custGeom>
          <a:solidFill>
            <a:srgbClr val="FFFFFF"/>
          </a:solidFill>
        </p:spPr>
        <p:txBody>
          <a:bodyPr wrap="square" lIns="0" tIns="0" rIns="0" bIns="0" rtlCol="0"/>
          <a:lstStyle/>
          <a:p>
            <a:endParaRPr/>
          </a:p>
        </p:txBody>
      </p:sp>
      <p:sp>
        <p:nvSpPr>
          <p:cNvPr id="3" name="object 3"/>
          <p:cNvSpPr/>
          <p:nvPr/>
        </p:nvSpPr>
        <p:spPr>
          <a:xfrm>
            <a:off x="292608" y="5047488"/>
            <a:ext cx="0" cy="1691639"/>
          </a:xfrm>
          <a:custGeom>
            <a:avLst/>
            <a:gdLst/>
            <a:ahLst/>
            <a:cxnLst/>
            <a:rect l="l" t="t" r="r" b="b"/>
            <a:pathLst>
              <a:path h="1691640">
                <a:moveTo>
                  <a:pt x="0" y="0"/>
                </a:moveTo>
                <a:lnTo>
                  <a:pt x="0" y="1691639"/>
                </a:lnTo>
              </a:path>
            </a:pathLst>
          </a:custGeom>
          <a:ln w="73152">
            <a:solidFill>
              <a:srgbClr val="EA1579"/>
            </a:solidFill>
          </a:ln>
        </p:spPr>
        <p:txBody>
          <a:bodyPr wrap="square" lIns="0" tIns="0" rIns="0" bIns="0" rtlCol="0"/>
          <a:lstStyle/>
          <a:p>
            <a:endParaRPr/>
          </a:p>
        </p:txBody>
      </p:sp>
      <p:sp>
        <p:nvSpPr>
          <p:cNvPr id="4" name="object 4"/>
          <p:cNvSpPr/>
          <p:nvPr/>
        </p:nvSpPr>
        <p:spPr>
          <a:xfrm>
            <a:off x="292608" y="4797552"/>
            <a:ext cx="0" cy="228600"/>
          </a:xfrm>
          <a:custGeom>
            <a:avLst/>
            <a:gdLst/>
            <a:ahLst/>
            <a:cxnLst/>
            <a:rect l="l" t="t" r="r" b="b"/>
            <a:pathLst>
              <a:path h="228600">
                <a:moveTo>
                  <a:pt x="0" y="0"/>
                </a:moveTo>
                <a:lnTo>
                  <a:pt x="0" y="228600"/>
                </a:lnTo>
              </a:path>
            </a:pathLst>
          </a:custGeom>
          <a:ln w="73152">
            <a:solidFill>
              <a:srgbClr val="FDB809"/>
            </a:solidFill>
          </a:ln>
        </p:spPr>
        <p:txBody>
          <a:bodyPr wrap="square" lIns="0" tIns="0" rIns="0" bIns="0" rtlCol="0"/>
          <a:lstStyle/>
          <a:p>
            <a:endParaRPr/>
          </a:p>
        </p:txBody>
      </p:sp>
      <p:sp>
        <p:nvSpPr>
          <p:cNvPr id="5" name="object 5"/>
          <p:cNvSpPr/>
          <p:nvPr/>
        </p:nvSpPr>
        <p:spPr>
          <a:xfrm>
            <a:off x="292608" y="4637532"/>
            <a:ext cx="0" cy="137160"/>
          </a:xfrm>
          <a:custGeom>
            <a:avLst/>
            <a:gdLst/>
            <a:ahLst/>
            <a:cxnLst/>
            <a:rect l="l" t="t" r="r" b="b"/>
            <a:pathLst>
              <a:path h="137160">
                <a:moveTo>
                  <a:pt x="0" y="0"/>
                </a:moveTo>
                <a:lnTo>
                  <a:pt x="0" y="137160"/>
                </a:lnTo>
              </a:path>
            </a:pathLst>
          </a:custGeom>
          <a:ln w="73152">
            <a:solidFill>
              <a:srgbClr val="4E5B6E"/>
            </a:solidFill>
          </a:ln>
        </p:spPr>
        <p:txBody>
          <a:bodyPr wrap="square" lIns="0" tIns="0" rIns="0" bIns="0" rtlCol="0"/>
          <a:lstStyle/>
          <a:p>
            <a:endParaRPr/>
          </a:p>
        </p:txBody>
      </p:sp>
      <p:sp>
        <p:nvSpPr>
          <p:cNvPr id="6" name="object 6"/>
          <p:cNvSpPr/>
          <p:nvPr/>
        </p:nvSpPr>
        <p:spPr>
          <a:xfrm>
            <a:off x="256031" y="4543044"/>
            <a:ext cx="73660" cy="73660"/>
          </a:xfrm>
          <a:custGeom>
            <a:avLst/>
            <a:gdLst/>
            <a:ahLst/>
            <a:cxnLst/>
            <a:rect l="l" t="t" r="r" b="b"/>
            <a:pathLst>
              <a:path w="73660" h="73660">
                <a:moveTo>
                  <a:pt x="0" y="73151"/>
                </a:moveTo>
                <a:lnTo>
                  <a:pt x="73152" y="73151"/>
                </a:lnTo>
                <a:lnTo>
                  <a:pt x="73152" y="0"/>
                </a:lnTo>
                <a:lnTo>
                  <a:pt x="0" y="0"/>
                </a:lnTo>
                <a:lnTo>
                  <a:pt x="0" y="73151"/>
                </a:lnTo>
                <a:close/>
              </a:path>
            </a:pathLst>
          </a:custGeom>
          <a:solidFill>
            <a:srgbClr val="EA1579"/>
          </a:solidFill>
        </p:spPr>
        <p:txBody>
          <a:bodyPr wrap="square" lIns="0" tIns="0" rIns="0" bIns="0" rtlCol="0"/>
          <a:lstStyle/>
          <a:p>
            <a:endParaRPr/>
          </a:p>
        </p:txBody>
      </p:sp>
      <p:sp>
        <p:nvSpPr>
          <p:cNvPr id="7" name="object 7"/>
          <p:cNvSpPr/>
          <p:nvPr/>
        </p:nvSpPr>
        <p:spPr>
          <a:xfrm>
            <a:off x="332231" y="681227"/>
            <a:ext cx="0" cy="365760"/>
          </a:xfrm>
          <a:custGeom>
            <a:avLst/>
            <a:gdLst/>
            <a:ahLst/>
            <a:cxnLst/>
            <a:rect l="l" t="t" r="r" b="b"/>
            <a:pathLst>
              <a:path h="365759">
                <a:moveTo>
                  <a:pt x="0" y="0"/>
                </a:moveTo>
                <a:lnTo>
                  <a:pt x="0" y="365760"/>
                </a:lnTo>
              </a:path>
            </a:pathLst>
          </a:custGeom>
          <a:ln w="45720">
            <a:solidFill>
              <a:srgbClr val="000000"/>
            </a:solidFill>
          </a:ln>
        </p:spPr>
        <p:txBody>
          <a:bodyPr wrap="square" lIns="0" tIns="0" rIns="0" bIns="0" rtlCol="0"/>
          <a:lstStyle/>
          <a:p>
            <a:endParaRPr/>
          </a:p>
        </p:txBody>
      </p:sp>
      <p:sp>
        <p:nvSpPr>
          <p:cNvPr id="8" name="object 8"/>
          <p:cNvSpPr/>
          <p:nvPr/>
        </p:nvSpPr>
        <p:spPr>
          <a:xfrm>
            <a:off x="283463" y="681227"/>
            <a:ext cx="0" cy="365760"/>
          </a:xfrm>
          <a:custGeom>
            <a:avLst/>
            <a:gdLst/>
            <a:ahLst/>
            <a:cxnLst/>
            <a:rect l="l" t="t" r="r" b="b"/>
            <a:pathLst>
              <a:path h="365759">
                <a:moveTo>
                  <a:pt x="0" y="0"/>
                </a:moveTo>
                <a:lnTo>
                  <a:pt x="0" y="365760"/>
                </a:lnTo>
              </a:path>
            </a:pathLst>
          </a:custGeom>
          <a:ln w="27432">
            <a:solidFill>
              <a:srgbClr val="000000"/>
            </a:solidFill>
          </a:ln>
        </p:spPr>
        <p:txBody>
          <a:bodyPr wrap="square" lIns="0" tIns="0" rIns="0" bIns="0" rtlCol="0"/>
          <a:lstStyle/>
          <a:p>
            <a:endParaRPr/>
          </a:p>
        </p:txBody>
      </p:sp>
      <p:sp>
        <p:nvSpPr>
          <p:cNvPr id="9" name="object 9"/>
          <p:cNvSpPr/>
          <p:nvPr/>
        </p:nvSpPr>
        <p:spPr>
          <a:xfrm>
            <a:off x="254508"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0" name="object 10"/>
          <p:cNvSpPr/>
          <p:nvPr/>
        </p:nvSpPr>
        <p:spPr>
          <a:xfrm>
            <a:off x="227075"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1" name="object 11"/>
          <p:cNvSpPr txBox="1"/>
          <p:nvPr/>
        </p:nvSpPr>
        <p:spPr>
          <a:xfrm>
            <a:off x="299720" y="8635"/>
            <a:ext cx="8738235" cy="5501005"/>
          </a:xfrm>
          <a:prstGeom prst="rect">
            <a:avLst/>
          </a:prstGeom>
        </p:spPr>
        <p:txBody>
          <a:bodyPr vert="horz" wrap="square" lIns="0" tIns="12700" rIns="0" bIns="0" rtlCol="0">
            <a:spAutoFit/>
          </a:bodyPr>
          <a:lstStyle/>
          <a:p>
            <a:pPr marL="355600" marR="5080" indent="-342900">
              <a:lnSpc>
                <a:spcPct val="100000"/>
              </a:lnSpc>
              <a:spcBef>
                <a:spcPts val="100"/>
              </a:spcBef>
              <a:buClr>
                <a:srgbClr val="D5EBFF"/>
              </a:buClr>
              <a:buSzPct val="95000"/>
              <a:buFont typeface="Wingdings"/>
              <a:buChar char=""/>
              <a:tabLst>
                <a:tab pos="354965" algn="l"/>
                <a:tab pos="355600" algn="l"/>
              </a:tabLst>
            </a:pPr>
            <a:r>
              <a:rPr sz="3000" spc="-30" dirty="0">
                <a:solidFill>
                  <a:srgbClr val="FFFFFF"/>
                </a:solidFill>
                <a:latin typeface="Arial"/>
                <a:cs typeface="Arial"/>
              </a:rPr>
              <a:t>Spirit, </a:t>
            </a:r>
            <a:r>
              <a:rPr sz="3000" spc="-160" dirty="0">
                <a:solidFill>
                  <a:srgbClr val="FFFFFF"/>
                </a:solidFill>
                <a:latin typeface="Arial"/>
                <a:cs typeface="Arial"/>
              </a:rPr>
              <a:t>swabs, </a:t>
            </a:r>
            <a:r>
              <a:rPr sz="3000" spc="-135" dirty="0">
                <a:solidFill>
                  <a:srgbClr val="FFFFFF"/>
                </a:solidFill>
                <a:latin typeface="Arial"/>
                <a:cs typeface="Arial"/>
              </a:rPr>
              <a:t>adhesive </a:t>
            </a:r>
            <a:r>
              <a:rPr sz="3000" spc="-75" dirty="0">
                <a:solidFill>
                  <a:srgbClr val="FFFFFF"/>
                </a:solidFill>
                <a:latin typeface="Arial"/>
                <a:cs typeface="Arial"/>
              </a:rPr>
              <a:t>plaster</a:t>
            </a:r>
            <a:r>
              <a:rPr sz="3000" spc="-595" dirty="0">
                <a:solidFill>
                  <a:srgbClr val="FFFFFF"/>
                </a:solidFill>
                <a:latin typeface="Arial"/>
                <a:cs typeface="Arial"/>
              </a:rPr>
              <a:t> </a:t>
            </a:r>
            <a:r>
              <a:rPr sz="3000" spc="-75" dirty="0">
                <a:solidFill>
                  <a:srgbClr val="FFFFFF"/>
                </a:solidFill>
                <a:latin typeface="Arial"/>
                <a:cs typeface="Arial"/>
              </a:rPr>
              <a:t>(micropore/transpore),  </a:t>
            </a:r>
            <a:r>
              <a:rPr sz="3000" spc="-45" dirty="0">
                <a:solidFill>
                  <a:srgbClr val="FFFFFF"/>
                </a:solidFill>
                <a:latin typeface="Arial"/>
                <a:cs typeface="Arial"/>
              </a:rPr>
              <a:t>torniquets </a:t>
            </a:r>
            <a:r>
              <a:rPr sz="3000" spc="-120" dirty="0">
                <a:solidFill>
                  <a:srgbClr val="FFFFFF"/>
                </a:solidFill>
                <a:latin typeface="Arial"/>
                <a:cs typeface="Arial"/>
              </a:rPr>
              <a:t>and </a:t>
            </a:r>
            <a:r>
              <a:rPr sz="3000" spc="-70" dirty="0">
                <a:solidFill>
                  <a:srgbClr val="FFFFFF"/>
                </a:solidFill>
                <a:latin typeface="Arial"/>
                <a:cs typeface="Arial"/>
              </a:rPr>
              <a:t>arm</a:t>
            </a:r>
            <a:r>
              <a:rPr sz="3000" spc="-535" dirty="0">
                <a:solidFill>
                  <a:srgbClr val="FFFFFF"/>
                </a:solidFill>
                <a:latin typeface="Arial"/>
                <a:cs typeface="Arial"/>
              </a:rPr>
              <a:t> </a:t>
            </a:r>
            <a:r>
              <a:rPr sz="3000" spc="-80" dirty="0">
                <a:solidFill>
                  <a:srgbClr val="FFFFFF"/>
                </a:solidFill>
                <a:latin typeface="Arial"/>
                <a:cs typeface="Arial"/>
              </a:rPr>
              <a:t>board</a:t>
            </a:r>
            <a:endParaRPr sz="3000">
              <a:latin typeface="Arial"/>
              <a:cs typeface="Arial"/>
            </a:endParaRPr>
          </a:p>
          <a:p>
            <a:pPr marL="355600" marR="508000" indent="-342900">
              <a:lnSpc>
                <a:spcPct val="100000"/>
              </a:lnSpc>
              <a:spcBef>
                <a:spcPts val="695"/>
              </a:spcBef>
              <a:buClr>
                <a:srgbClr val="D5EBFF"/>
              </a:buClr>
              <a:buSzPct val="95000"/>
              <a:buFont typeface="Wingdings"/>
              <a:buChar char=""/>
              <a:tabLst>
                <a:tab pos="354965" algn="l"/>
                <a:tab pos="355600" algn="l"/>
              </a:tabLst>
            </a:pPr>
            <a:r>
              <a:rPr sz="3000" spc="-90" dirty="0">
                <a:solidFill>
                  <a:srgbClr val="FFFFFF"/>
                </a:solidFill>
                <a:latin typeface="Arial"/>
                <a:cs typeface="Arial"/>
              </a:rPr>
              <a:t>Airways,</a:t>
            </a:r>
            <a:r>
              <a:rPr sz="3000" spc="-240" dirty="0">
                <a:solidFill>
                  <a:srgbClr val="FFFFFF"/>
                </a:solidFill>
                <a:latin typeface="Arial"/>
                <a:cs typeface="Arial"/>
              </a:rPr>
              <a:t> </a:t>
            </a:r>
            <a:r>
              <a:rPr sz="3000" spc="-85" dirty="0">
                <a:solidFill>
                  <a:srgbClr val="FFFFFF"/>
                </a:solidFill>
                <a:latin typeface="Arial"/>
                <a:cs typeface="Arial"/>
              </a:rPr>
              <a:t>endotracheal</a:t>
            </a:r>
            <a:r>
              <a:rPr sz="3000" spc="-225" dirty="0">
                <a:solidFill>
                  <a:srgbClr val="FFFFFF"/>
                </a:solidFill>
                <a:latin typeface="Arial"/>
                <a:cs typeface="Arial"/>
              </a:rPr>
              <a:t> </a:t>
            </a:r>
            <a:r>
              <a:rPr sz="3000" spc="-95" dirty="0">
                <a:solidFill>
                  <a:srgbClr val="FFFFFF"/>
                </a:solidFill>
                <a:latin typeface="Arial"/>
                <a:cs typeface="Arial"/>
              </a:rPr>
              <a:t>tubes</a:t>
            </a:r>
            <a:r>
              <a:rPr sz="3000" spc="-235" dirty="0">
                <a:solidFill>
                  <a:srgbClr val="FFFFFF"/>
                </a:solidFill>
                <a:latin typeface="Arial"/>
                <a:cs typeface="Arial"/>
              </a:rPr>
              <a:t> </a:t>
            </a:r>
            <a:r>
              <a:rPr sz="3000" spc="-125" dirty="0">
                <a:solidFill>
                  <a:srgbClr val="FFFFFF"/>
                </a:solidFill>
                <a:latin typeface="Arial"/>
                <a:cs typeface="Arial"/>
              </a:rPr>
              <a:t>and</a:t>
            </a:r>
            <a:r>
              <a:rPr sz="3000" spc="-220" dirty="0">
                <a:solidFill>
                  <a:srgbClr val="FFFFFF"/>
                </a:solidFill>
                <a:latin typeface="Arial"/>
                <a:cs typeface="Arial"/>
              </a:rPr>
              <a:t> </a:t>
            </a:r>
            <a:r>
              <a:rPr sz="3000" spc="-120" dirty="0">
                <a:solidFill>
                  <a:srgbClr val="FFFFFF"/>
                </a:solidFill>
                <a:latin typeface="Arial"/>
                <a:cs typeface="Arial"/>
              </a:rPr>
              <a:t>laryngoscopes</a:t>
            </a:r>
            <a:r>
              <a:rPr sz="3000" spc="-254" dirty="0">
                <a:solidFill>
                  <a:srgbClr val="FFFFFF"/>
                </a:solidFill>
                <a:latin typeface="Arial"/>
                <a:cs typeface="Arial"/>
              </a:rPr>
              <a:t> </a:t>
            </a:r>
            <a:r>
              <a:rPr sz="3000" spc="20" dirty="0">
                <a:solidFill>
                  <a:srgbClr val="FFFFFF"/>
                </a:solidFill>
                <a:latin typeface="Arial"/>
                <a:cs typeface="Arial"/>
              </a:rPr>
              <a:t>of  </a:t>
            </a:r>
            <a:r>
              <a:rPr sz="3000" spc="-5" dirty="0">
                <a:solidFill>
                  <a:srgbClr val="FFFFFF"/>
                </a:solidFill>
                <a:latin typeface="Arial"/>
                <a:cs typeface="Arial"/>
              </a:rPr>
              <a:t>different</a:t>
            </a:r>
            <a:r>
              <a:rPr sz="3000" spc="-240" dirty="0">
                <a:solidFill>
                  <a:srgbClr val="FFFFFF"/>
                </a:solidFill>
                <a:latin typeface="Arial"/>
                <a:cs typeface="Arial"/>
              </a:rPr>
              <a:t> </a:t>
            </a:r>
            <a:r>
              <a:rPr sz="3000" spc="-185" dirty="0">
                <a:solidFill>
                  <a:srgbClr val="FFFFFF"/>
                </a:solidFill>
                <a:latin typeface="Arial"/>
                <a:cs typeface="Arial"/>
              </a:rPr>
              <a:t>sizes</a:t>
            </a:r>
            <a:endParaRPr sz="3000">
              <a:latin typeface="Arial"/>
              <a:cs typeface="Arial"/>
            </a:endParaRPr>
          </a:p>
          <a:p>
            <a:pPr marL="355600" indent="-342900">
              <a:lnSpc>
                <a:spcPct val="100000"/>
              </a:lnSpc>
              <a:spcBef>
                <a:spcPts val="710"/>
              </a:spcBef>
              <a:buClr>
                <a:srgbClr val="D5EBFF"/>
              </a:buClr>
              <a:buSzPct val="95000"/>
              <a:buFont typeface="Wingdings"/>
              <a:buChar char=""/>
              <a:tabLst>
                <a:tab pos="354965" algn="l"/>
                <a:tab pos="355600" algn="l"/>
              </a:tabLst>
            </a:pPr>
            <a:r>
              <a:rPr sz="3000" spc="-80" dirty="0">
                <a:solidFill>
                  <a:srgbClr val="FFFFFF"/>
                </a:solidFill>
                <a:latin typeface="Arial"/>
                <a:cs typeface="Arial"/>
              </a:rPr>
              <a:t>Ambu </a:t>
            </a:r>
            <a:r>
              <a:rPr sz="3000" spc="-114" dirty="0">
                <a:solidFill>
                  <a:srgbClr val="FFFFFF"/>
                </a:solidFill>
                <a:latin typeface="Arial"/>
                <a:cs typeface="Arial"/>
              </a:rPr>
              <a:t>bag </a:t>
            </a:r>
            <a:r>
              <a:rPr sz="3000" spc="-120" dirty="0">
                <a:solidFill>
                  <a:srgbClr val="FFFFFF"/>
                </a:solidFill>
                <a:latin typeface="Arial"/>
                <a:cs typeface="Arial"/>
              </a:rPr>
              <a:t>and </a:t>
            </a:r>
            <a:r>
              <a:rPr sz="3000" spc="-80" dirty="0">
                <a:solidFill>
                  <a:srgbClr val="FFFFFF"/>
                </a:solidFill>
                <a:latin typeface="Arial"/>
                <a:cs typeface="Arial"/>
              </a:rPr>
              <a:t>suction</a:t>
            </a:r>
            <a:r>
              <a:rPr sz="3000" spc="-620" dirty="0">
                <a:solidFill>
                  <a:srgbClr val="FFFFFF"/>
                </a:solidFill>
                <a:latin typeface="Arial"/>
                <a:cs typeface="Arial"/>
              </a:rPr>
              <a:t> </a:t>
            </a:r>
            <a:r>
              <a:rPr sz="3000" spc="-80" dirty="0">
                <a:solidFill>
                  <a:srgbClr val="FFFFFF"/>
                </a:solidFill>
                <a:latin typeface="Arial"/>
                <a:cs typeface="Arial"/>
              </a:rPr>
              <a:t>catheters</a:t>
            </a:r>
            <a:endParaRPr sz="3000">
              <a:latin typeface="Arial"/>
              <a:cs typeface="Arial"/>
            </a:endParaRPr>
          </a:p>
          <a:p>
            <a:pPr marL="355600" marR="70485" indent="-342900">
              <a:lnSpc>
                <a:spcPct val="100000"/>
              </a:lnSpc>
              <a:spcBef>
                <a:spcPts val="700"/>
              </a:spcBef>
              <a:buClr>
                <a:srgbClr val="D5EBFF"/>
              </a:buClr>
              <a:buSzPct val="95000"/>
              <a:buFont typeface="Wingdings"/>
              <a:buChar char=""/>
              <a:tabLst>
                <a:tab pos="354965" algn="l"/>
                <a:tab pos="355600" algn="l"/>
              </a:tabLst>
            </a:pPr>
            <a:r>
              <a:rPr sz="3000" spc="-114" dirty="0">
                <a:solidFill>
                  <a:srgbClr val="FFFFFF"/>
                </a:solidFill>
                <a:latin typeface="Arial"/>
                <a:cs typeface="Arial"/>
              </a:rPr>
              <a:t>Oxygen </a:t>
            </a:r>
            <a:r>
              <a:rPr sz="3000" spc="-120" dirty="0">
                <a:solidFill>
                  <a:srgbClr val="FFFFFF"/>
                </a:solidFill>
                <a:latin typeface="Arial"/>
                <a:cs typeface="Arial"/>
              </a:rPr>
              <a:t>cylenders </a:t>
            </a:r>
            <a:r>
              <a:rPr sz="3000" spc="-130" dirty="0">
                <a:solidFill>
                  <a:srgbClr val="FFFFFF"/>
                </a:solidFill>
                <a:latin typeface="Arial"/>
                <a:cs typeface="Arial"/>
              </a:rPr>
              <a:t>special </a:t>
            </a:r>
            <a:r>
              <a:rPr sz="3000" spc="-75" dirty="0">
                <a:solidFill>
                  <a:srgbClr val="FFFFFF"/>
                </a:solidFill>
                <a:latin typeface="Arial"/>
                <a:cs typeface="Arial"/>
              </a:rPr>
              <a:t>trays</a:t>
            </a:r>
            <a:r>
              <a:rPr sz="3000" spc="-630" dirty="0">
                <a:solidFill>
                  <a:srgbClr val="FFFFFF"/>
                </a:solidFill>
                <a:latin typeface="Arial"/>
                <a:cs typeface="Arial"/>
              </a:rPr>
              <a:t> </a:t>
            </a:r>
            <a:r>
              <a:rPr sz="3000" spc="-170" dirty="0">
                <a:solidFill>
                  <a:srgbClr val="FFFFFF"/>
                </a:solidFill>
                <a:latin typeface="Arial"/>
                <a:cs typeface="Arial"/>
              </a:rPr>
              <a:t>such </a:t>
            </a:r>
            <a:r>
              <a:rPr sz="3000" spc="-245" dirty="0">
                <a:solidFill>
                  <a:srgbClr val="FFFFFF"/>
                </a:solidFill>
                <a:latin typeface="Arial"/>
                <a:cs typeface="Arial"/>
              </a:rPr>
              <a:t>as </a:t>
            </a:r>
            <a:r>
              <a:rPr sz="3000" spc="-65" dirty="0">
                <a:solidFill>
                  <a:srgbClr val="FFFFFF"/>
                </a:solidFill>
                <a:latin typeface="Arial"/>
                <a:cs typeface="Arial"/>
              </a:rPr>
              <a:t>tracheostomy  </a:t>
            </a:r>
            <a:r>
              <a:rPr sz="3000" spc="-45" dirty="0">
                <a:solidFill>
                  <a:srgbClr val="FFFFFF"/>
                </a:solidFill>
                <a:latin typeface="Arial"/>
                <a:cs typeface="Arial"/>
              </a:rPr>
              <a:t>tray, </a:t>
            </a:r>
            <a:r>
              <a:rPr sz="3000" spc="-120" dirty="0">
                <a:solidFill>
                  <a:srgbClr val="FFFFFF"/>
                </a:solidFill>
                <a:latin typeface="Arial"/>
                <a:cs typeface="Arial"/>
              </a:rPr>
              <a:t>and </a:t>
            </a:r>
            <a:r>
              <a:rPr sz="3000" spc="-50" dirty="0">
                <a:solidFill>
                  <a:srgbClr val="FFFFFF"/>
                </a:solidFill>
                <a:latin typeface="Arial"/>
                <a:cs typeface="Arial"/>
              </a:rPr>
              <a:t>catheterization</a:t>
            </a:r>
            <a:r>
              <a:rPr sz="3000" spc="-545" dirty="0">
                <a:solidFill>
                  <a:srgbClr val="FFFFFF"/>
                </a:solidFill>
                <a:latin typeface="Arial"/>
                <a:cs typeface="Arial"/>
              </a:rPr>
              <a:t> </a:t>
            </a:r>
            <a:r>
              <a:rPr sz="3000" spc="-15" dirty="0">
                <a:solidFill>
                  <a:srgbClr val="FFFFFF"/>
                </a:solidFill>
                <a:latin typeface="Arial"/>
                <a:cs typeface="Arial"/>
              </a:rPr>
              <a:t>tray</a:t>
            </a:r>
            <a:endParaRPr sz="3000">
              <a:latin typeface="Arial"/>
              <a:cs typeface="Arial"/>
            </a:endParaRPr>
          </a:p>
          <a:p>
            <a:pPr marL="355600" marR="93345" indent="-342900">
              <a:lnSpc>
                <a:spcPct val="100000"/>
              </a:lnSpc>
              <a:spcBef>
                <a:spcPts val="695"/>
              </a:spcBef>
              <a:buClr>
                <a:srgbClr val="D5EBFF"/>
              </a:buClr>
              <a:buSzPct val="95000"/>
              <a:buFont typeface="Wingdings"/>
              <a:buChar char=""/>
              <a:tabLst>
                <a:tab pos="354965" algn="l"/>
                <a:tab pos="355600" algn="l"/>
              </a:tabLst>
            </a:pPr>
            <a:r>
              <a:rPr sz="3000" spc="-130" dirty="0">
                <a:solidFill>
                  <a:srgbClr val="FFFFFF"/>
                </a:solidFill>
                <a:latin typeface="Arial"/>
                <a:cs typeface="Arial"/>
              </a:rPr>
              <a:t>Drugs </a:t>
            </a:r>
            <a:r>
              <a:rPr sz="3000" spc="-170" dirty="0">
                <a:solidFill>
                  <a:srgbClr val="FFFFFF"/>
                </a:solidFill>
                <a:latin typeface="Arial"/>
                <a:cs typeface="Arial"/>
              </a:rPr>
              <a:t>such </a:t>
            </a:r>
            <a:r>
              <a:rPr sz="3000" spc="-245" dirty="0">
                <a:solidFill>
                  <a:srgbClr val="FFFFFF"/>
                </a:solidFill>
                <a:latin typeface="Arial"/>
                <a:cs typeface="Arial"/>
              </a:rPr>
              <a:t>as  </a:t>
            </a:r>
            <a:r>
              <a:rPr sz="3000" spc="-65" dirty="0">
                <a:solidFill>
                  <a:srgbClr val="FFFFFF"/>
                </a:solidFill>
                <a:latin typeface="Arial"/>
                <a:cs typeface="Arial"/>
              </a:rPr>
              <a:t>(antiarrhythmics,antianginals,antihypertensive,diure  </a:t>
            </a:r>
            <a:r>
              <a:rPr sz="3000" spc="-70" dirty="0">
                <a:solidFill>
                  <a:srgbClr val="FFFFFF"/>
                </a:solidFill>
                <a:latin typeface="Arial"/>
                <a:cs typeface="Arial"/>
              </a:rPr>
              <a:t>tics,anticoagulents,antibiotics,anticonvulsants</a:t>
            </a:r>
            <a:r>
              <a:rPr sz="3000" spc="-210" dirty="0">
                <a:solidFill>
                  <a:srgbClr val="FFFFFF"/>
                </a:solidFill>
                <a:latin typeface="Arial"/>
                <a:cs typeface="Arial"/>
              </a:rPr>
              <a:t> </a:t>
            </a:r>
            <a:r>
              <a:rPr sz="3000" spc="-195" dirty="0">
                <a:solidFill>
                  <a:srgbClr val="FFFFFF"/>
                </a:solidFill>
                <a:latin typeface="Arial"/>
                <a:cs typeface="Arial"/>
              </a:rPr>
              <a:t>etc…</a:t>
            </a:r>
            <a:endParaRPr sz="3000">
              <a:latin typeface="Arial"/>
              <a:cs typeface="Arial"/>
            </a:endParaRPr>
          </a:p>
          <a:p>
            <a:pPr marL="355600" indent="-342900">
              <a:lnSpc>
                <a:spcPct val="100000"/>
              </a:lnSpc>
              <a:spcBef>
                <a:spcPts val="715"/>
              </a:spcBef>
              <a:buClr>
                <a:srgbClr val="D5EBFF"/>
              </a:buClr>
              <a:buSzPct val="95000"/>
              <a:buFont typeface="Wingdings"/>
              <a:buChar char=""/>
              <a:tabLst>
                <a:tab pos="354965" algn="l"/>
                <a:tab pos="355600" algn="l"/>
              </a:tabLst>
            </a:pPr>
            <a:r>
              <a:rPr sz="3000" spc="-80" dirty="0">
                <a:solidFill>
                  <a:srgbClr val="FFFFFF"/>
                </a:solidFill>
                <a:latin typeface="Arial"/>
                <a:cs typeface="Arial"/>
              </a:rPr>
              <a:t>Infusion</a:t>
            </a:r>
            <a:r>
              <a:rPr sz="3000" spc="-220" dirty="0">
                <a:solidFill>
                  <a:srgbClr val="FFFFFF"/>
                </a:solidFill>
                <a:latin typeface="Arial"/>
                <a:cs typeface="Arial"/>
              </a:rPr>
              <a:t> </a:t>
            </a:r>
            <a:r>
              <a:rPr sz="3000" spc="-75" dirty="0">
                <a:solidFill>
                  <a:srgbClr val="FFFFFF"/>
                </a:solidFill>
                <a:latin typeface="Arial"/>
                <a:cs typeface="Arial"/>
              </a:rPr>
              <a:t>pump</a:t>
            </a:r>
            <a:endParaRPr sz="30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65760" cy="6855459"/>
          </a:xfrm>
          <a:custGeom>
            <a:avLst/>
            <a:gdLst/>
            <a:ahLst/>
            <a:cxnLst/>
            <a:rect l="l" t="t" r="r" b="b"/>
            <a:pathLst>
              <a:path w="365760" h="6855459">
                <a:moveTo>
                  <a:pt x="0" y="6854952"/>
                </a:moveTo>
                <a:lnTo>
                  <a:pt x="365760" y="6854952"/>
                </a:lnTo>
                <a:lnTo>
                  <a:pt x="365760" y="0"/>
                </a:lnTo>
                <a:lnTo>
                  <a:pt x="0" y="0"/>
                </a:lnTo>
                <a:lnTo>
                  <a:pt x="0" y="6854952"/>
                </a:lnTo>
                <a:close/>
              </a:path>
            </a:pathLst>
          </a:custGeom>
          <a:solidFill>
            <a:srgbClr val="FFFFFF"/>
          </a:solidFill>
        </p:spPr>
        <p:txBody>
          <a:bodyPr wrap="square" lIns="0" tIns="0" rIns="0" bIns="0" rtlCol="0"/>
          <a:lstStyle/>
          <a:p>
            <a:endParaRPr/>
          </a:p>
        </p:txBody>
      </p:sp>
      <p:sp>
        <p:nvSpPr>
          <p:cNvPr id="3" name="object 3"/>
          <p:cNvSpPr/>
          <p:nvPr/>
        </p:nvSpPr>
        <p:spPr>
          <a:xfrm>
            <a:off x="292608" y="5047488"/>
            <a:ext cx="0" cy="1691639"/>
          </a:xfrm>
          <a:custGeom>
            <a:avLst/>
            <a:gdLst/>
            <a:ahLst/>
            <a:cxnLst/>
            <a:rect l="l" t="t" r="r" b="b"/>
            <a:pathLst>
              <a:path h="1691640">
                <a:moveTo>
                  <a:pt x="0" y="0"/>
                </a:moveTo>
                <a:lnTo>
                  <a:pt x="0" y="1691639"/>
                </a:lnTo>
              </a:path>
            </a:pathLst>
          </a:custGeom>
          <a:ln w="73152">
            <a:solidFill>
              <a:srgbClr val="EA1579"/>
            </a:solidFill>
          </a:ln>
        </p:spPr>
        <p:txBody>
          <a:bodyPr wrap="square" lIns="0" tIns="0" rIns="0" bIns="0" rtlCol="0"/>
          <a:lstStyle/>
          <a:p>
            <a:endParaRPr/>
          </a:p>
        </p:txBody>
      </p:sp>
      <p:sp>
        <p:nvSpPr>
          <p:cNvPr id="4" name="object 4"/>
          <p:cNvSpPr/>
          <p:nvPr/>
        </p:nvSpPr>
        <p:spPr>
          <a:xfrm>
            <a:off x="292608" y="4797552"/>
            <a:ext cx="0" cy="228600"/>
          </a:xfrm>
          <a:custGeom>
            <a:avLst/>
            <a:gdLst/>
            <a:ahLst/>
            <a:cxnLst/>
            <a:rect l="l" t="t" r="r" b="b"/>
            <a:pathLst>
              <a:path h="228600">
                <a:moveTo>
                  <a:pt x="0" y="0"/>
                </a:moveTo>
                <a:lnTo>
                  <a:pt x="0" y="228600"/>
                </a:lnTo>
              </a:path>
            </a:pathLst>
          </a:custGeom>
          <a:ln w="73152">
            <a:solidFill>
              <a:srgbClr val="FDB809"/>
            </a:solidFill>
          </a:ln>
        </p:spPr>
        <p:txBody>
          <a:bodyPr wrap="square" lIns="0" tIns="0" rIns="0" bIns="0" rtlCol="0"/>
          <a:lstStyle/>
          <a:p>
            <a:endParaRPr/>
          </a:p>
        </p:txBody>
      </p:sp>
      <p:sp>
        <p:nvSpPr>
          <p:cNvPr id="5" name="object 5"/>
          <p:cNvSpPr/>
          <p:nvPr/>
        </p:nvSpPr>
        <p:spPr>
          <a:xfrm>
            <a:off x="292608" y="4637532"/>
            <a:ext cx="0" cy="137160"/>
          </a:xfrm>
          <a:custGeom>
            <a:avLst/>
            <a:gdLst/>
            <a:ahLst/>
            <a:cxnLst/>
            <a:rect l="l" t="t" r="r" b="b"/>
            <a:pathLst>
              <a:path h="137160">
                <a:moveTo>
                  <a:pt x="0" y="0"/>
                </a:moveTo>
                <a:lnTo>
                  <a:pt x="0" y="137160"/>
                </a:lnTo>
              </a:path>
            </a:pathLst>
          </a:custGeom>
          <a:ln w="73152">
            <a:solidFill>
              <a:srgbClr val="4E5B6E"/>
            </a:solidFill>
          </a:ln>
        </p:spPr>
        <p:txBody>
          <a:bodyPr wrap="square" lIns="0" tIns="0" rIns="0" bIns="0" rtlCol="0"/>
          <a:lstStyle/>
          <a:p>
            <a:endParaRPr/>
          </a:p>
        </p:txBody>
      </p:sp>
      <p:sp>
        <p:nvSpPr>
          <p:cNvPr id="6" name="object 6"/>
          <p:cNvSpPr/>
          <p:nvPr/>
        </p:nvSpPr>
        <p:spPr>
          <a:xfrm>
            <a:off x="256031" y="4543044"/>
            <a:ext cx="73660" cy="73660"/>
          </a:xfrm>
          <a:custGeom>
            <a:avLst/>
            <a:gdLst/>
            <a:ahLst/>
            <a:cxnLst/>
            <a:rect l="l" t="t" r="r" b="b"/>
            <a:pathLst>
              <a:path w="73660" h="73660">
                <a:moveTo>
                  <a:pt x="0" y="73151"/>
                </a:moveTo>
                <a:lnTo>
                  <a:pt x="73152" y="73151"/>
                </a:lnTo>
                <a:lnTo>
                  <a:pt x="73152" y="0"/>
                </a:lnTo>
                <a:lnTo>
                  <a:pt x="0" y="0"/>
                </a:lnTo>
                <a:lnTo>
                  <a:pt x="0" y="73151"/>
                </a:lnTo>
                <a:close/>
              </a:path>
            </a:pathLst>
          </a:custGeom>
          <a:solidFill>
            <a:srgbClr val="EA1579"/>
          </a:solidFill>
        </p:spPr>
        <p:txBody>
          <a:bodyPr wrap="square" lIns="0" tIns="0" rIns="0" bIns="0" rtlCol="0"/>
          <a:lstStyle/>
          <a:p>
            <a:endParaRPr/>
          </a:p>
        </p:txBody>
      </p:sp>
      <p:sp>
        <p:nvSpPr>
          <p:cNvPr id="7" name="object 7"/>
          <p:cNvSpPr/>
          <p:nvPr/>
        </p:nvSpPr>
        <p:spPr>
          <a:xfrm>
            <a:off x="332231" y="681227"/>
            <a:ext cx="0" cy="365760"/>
          </a:xfrm>
          <a:custGeom>
            <a:avLst/>
            <a:gdLst/>
            <a:ahLst/>
            <a:cxnLst/>
            <a:rect l="l" t="t" r="r" b="b"/>
            <a:pathLst>
              <a:path h="365759">
                <a:moveTo>
                  <a:pt x="0" y="0"/>
                </a:moveTo>
                <a:lnTo>
                  <a:pt x="0" y="365760"/>
                </a:lnTo>
              </a:path>
            </a:pathLst>
          </a:custGeom>
          <a:ln w="45720">
            <a:solidFill>
              <a:srgbClr val="000000"/>
            </a:solidFill>
          </a:ln>
        </p:spPr>
        <p:txBody>
          <a:bodyPr wrap="square" lIns="0" tIns="0" rIns="0" bIns="0" rtlCol="0"/>
          <a:lstStyle/>
          <a:p>
            <a:endParaRPr/>
          </a:p>
        </p:txBody>
      </p:sp>
      <p:sp>
        <p:nvSpPr>
          <p:cNvPr id="8" name="object 8"/>
          <p:cNvSpPr/>
          <p:nvPr/>
        </p:nvSpPr>
        <p:spPr>
          <a:xfrm>
            <a:off x="283463" y="681227"/>
            <a:ext cx="0" cy="365760"/>
          </a:xfrm>
          <a:custGeom>
            <a:avLst/>
            <a:gdLst/>
            <a:ahLst/>
            <a:cxnLst/>
            <a:rect l="l" t="t" r="r" b="b"/>
            <a:pathLst>
              <a:path h="365759">
                <a:moveTo>
                  <a:pt x="0" y="0"/>
                </a:moveTo>
                <a:lnTo>
                  <a:pt x="0" y="365760"/>
                </a:lnTo>
              </a:path>
            </a:pathLst>
          </a:custGeom>
          <a:ln w="27432">
            <a:solidFill>
              <a:srgbClr val="000000"/>
            </a:solidFill>
          </a:ln>
        </p:spPr>
        <p:txBody>
          <a:bodyPr wrap="square" lIns="0" tIns="0" rIns="0" bIns="0" rtlCol="0"/>
          <a:lstStyle/>
          <a:p>
            <a:endParaRPr/>
          </a:p>
        </p:txBody>
      </p:sp>
      <p:sp>
        <p:nvSpPr>
          <p:cNvPr id="9" name="object 9"/>
          <p:cNvSpPr/>
          <p:nvPr/>
        </p:nvSpPr>
        <p:spPr>
          <a:xfrm>
            <a:off x="254508"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0" name="object 10"/>
          <p:cNvSpPr/>
          <p:nvPr/>
        </p:nvSpPr>
        <p:spPr>
          <a:xfrm>
            <a:off x="227075" y="681227"/>
            <a:ext cx="0" cy="365760"/>
          </a:xfrm>
          <a:custGeom>
            <a:avLst/>
            <a:gdLst/>
            <a:ahLst/>
            <a:cxnLst/>
            <a:rect l="l" t="t" r="r" b="b"/>
            <a:pathLst>
              <a:path h="365759">
                <a:moveTo>
                  <a:pt x="0" y="0"/>
                </a:moveTo>
                <a:lnTo>
                  <a:pt x="0" y="365760"/>
                </a:lnTo>
              </a:path>
            </a:pathLst>
          </a:custGeom>
          <a:ln w="9143">
            <a:solidFill>
              <a:srgbClr val="000000"/>
            </a:solidFill>
          </a:ln>
        </p:spPr>
        <p:txBody>
          <a:bodyPr wrap="square" lIns="0" tIns="0" rIns="0" bIns="0" rtlCol="0"/>
          <a:lstStyle/>
          <a:p>
            <a:endParaRPr/>
          </a:p>
        </p:txBody>
      </p:sp>
      <p:sp>
        <p:nvSpPr>
          <p:cNvPr id="11" name="object 11"/>
          <p:cNvSpPr txBox="1"/>
          <p:nvPr/>
        </p:nvSpPr>
        <p:spPr>
          <a:xfrm>
            <a:off x="528319" y="0"/>
            <a:ext cx="8362315" cy="6223635"/>
          </a:xfrm>
          <a:prstGeom prst="rect">
            <a:avLst/>
          </a:prstGeom>
        </p:spPr>
        <p:txBody>
          <a:bodyPr vert="horz" wrap="square" lIns="0" tIns="100965" rIns="0" bIns="0" rtlCol="0">
            <a:spAutoFit/>
          </a:bodyPr>
          <a:lstStyle/>
          <a:p>
            <a:pPr marL="12700">
              <a:lnSpc>
                <a:spcPct val="100000"/>
              </a:lnSpc>
              <a:spcBef>
                <a:spcPts val="795"/>
              </a:spcBef>
            </a:pPr>
            <a:r>
              <a:rPr sz="3000" spc="-70" dirty="0">
                <a:solidFill>
                  <a:srgbClr val="FFFFFF"/>
                </a:solidFill>
                <a:latin typeface="Arial"/>
                <a:cs typeface="Arial"/>
              </a:rPr>
              <a:t>Following</a:t>
            </a:r>
            <a:r>
              <a:rPr sz="3000" spc="-229" dirty="0">
                <a:solidFill>
                  <a:srgbClr val="FFFFFF"/>
                </a:solidFill>
                <a:latin typeface="Arial"/>
                <a:cs typeface="Arial"/>
              </a:rPr>
              <a:t> </a:t>
            </a:r>
            <a:r>
              <a:rPr sz="3000" spc="-85" dirty="0">
                <a:solidFill>
                  <a:srgbClr val="FFFFFF"/>
                </a:solidFill>
                <a:latin typeface="Arial"/>
                <a:cs typeface="Arial"/>
              </a:rPr>
              <a:t>equipments</a:t>
            </a:r>
            <a:r>
              <a:rPr sz="3000" spc="-235" dirty="0">
                <a:solidFill>
                  <a:srgbClr val="FFFFFF"/>
                </a:solidFill>
                <a:latin typeface="Arial"/>
                <a:cs typeface="Arial"/>
              </a:rPr>
              <a:t> </a:t>
            </a:r>
            <a:r>
              <a:rPr sz="3000" spc="-105" dirty="0">
                <a:solidFill>
                  <a:srgbClr val="FFFFFF"/>
                </a:solidFill>
                <a:latin typeface="Arial"/>
                <a:cs typeface="Arial"/>
              </a:rPr>
              <a:t>should</a:t>
            </a:r>
            <a:r>
              <a:rPr sz="3000" spc="-220" dirty="0">
                <a:solidFill>
                  <a:srgbClr val="FFFFFF"/>
                </a:solidFill>
                <a:latin typeface="Arial"/>
                <a:cs typeface="Arial"/>
              </a:rPr>
              <a:t> </a:t>
            </a:r>
            <a:r>
              <a:rPr sz="3000" spc="-120" dirty="0">
                <a:solidFill>
                  <a:srgbClr val="FFFFFF"/>
                </a:solidFill>
                <a:latin typeface="Arial"/>
                <a:cs typeface="Arial"/>
              </a:rPr>
              <a:t>be</a:t>
            </a:r>
            <a:r>
              <a:rPr sz="3000" spc="-235" dirty="0">
                <a:solidFill>
                  <a:srgbClr val="FFFFFF"/>
                </a:solidFill>
                <a:latin typeface="Arial"/>
                <a:cs typeface="Arial"/>
              </a:rPr>
              <a:t> </a:t>
            </a:r>
            <a:r>
              <a:rPr sz="3000" spc="-114" dirty="0">
                <a:solidFill>
                  <a:srgbClr val="FFFFFF"/>
                </a:solidFill>
                <a:latin typeface="Arial"/>
                <a:cs typeface="Arial"/>
              </a:rPr>
              <a:t>easily</a:t>
            </a:r>
            <a:r>
              <a:rPr sz="3000" spc="-220" dirty="0">
                <a:solidFill>
                  <a:srgbClr val="FFFFFF"/>
                </a:solidFill>
                <a:latin typeface="Arial"/>
                <a:cs typeface="Arial"/>
              </a:rPr>
              <a:t> </a:t>
            </a:r>
            <a:r>
              <a:rPr sz="3000" spc="-100" dirty="0">
                <a:solidFill>
                  <a:srgbClr val="FFFFFF"/>
                </a:solidFill>
                <a:latin typeface="Arial"/>
                <a:cs typeface="Arial"/>
              </a:rPr>
              <a:t>available</a:t>
            </a:r>
            <a:endParaRPr sz="3000">
              <a:latin typeface="Arial"/>
              <a:cs typeface="Arial"/>
            </a:endParaRPr>
          </a:p>
          <a:p>
            <a:pPr marL="355600" marR="219075" indent="-342900">
              <a:lnSpc>
                <a:spcPct val="100000"/>
              </a:lnSpc>
              <a:spcBef>
                <a:spcPts val="700"/>
              </a:spcBef>
              <a:buClr>
                <a:srgbClr val="D5EBFF"/>
              </a:buClr>
              <a:buSzPct val="95000"/>
              <a:buFont typeface="Wingdings"/>
              <a:buChar char=""/>
              <a:tabLst>
                <a:tab pos="354965" algn="l"/>
                <a:tab pos="355600" algn="l"/>
              </a:tabLst>
            </a:pPr>
            <a:r>
              <a:rPr sz="3000" spc="-20" dirty="0">
                <a:solidFill>
                  <a:srgbClr val="FFFFFF"/>
                </a:solidFill>
                <a:latin typeface="Arial"/>
                <a:cs typeface="Arial"/>
              </a:rPr>
              <a:t>Defibrillator</a:t>
            </a:r>
            <a:r>
              <a:rPr sz="3000" spc="-220" dirty="0">
                <a:solidFill>
                  <a:srgbClr val="FFFFFF"/>
                </a:solidFill>
                <a:latin typeface="Arial"/>
                <a:cs typeface="Arial"/>
              </a:rPr>
              <a:t> </a:t>
            </a:r>
            <a:r>
              <a:rPr sz="3000" spc="-30" dirty="0">
                <a:solidFill>
                  <a:srgbClr val="FFFFFF"/>
                </a:solidFill>
                <a:latin typeface="Arial"/>
                <a:cs typeface="Arial"/>
              </a:rPr>
              <a:t>in</a:t>
            </a:r>
            <a:r>
              <a:rPr sz="3000" spc="-220" dirty="0">
                <a:solidFill>
                  <a:srgbClr val="FFFFFF"/>
                </a:solidFill>
                <a:latin typeface="Arial"/>
                <a:cs typeface="Arial"/>
              </a:rPr>
              <a:t> </a:t>
            </a:r>
            <a:r>
              <a:rPr sz="3000" spc="-40" dirty="0">
                <a:solidFill>
                  <a:srgbClr val="FFFFFF"/>
                </a:solidFill>
                <a:latin typeface="Arial"/>
                <a:cs typeface="Arial"/>
              </a:rPr>
              <a:t>working</a:t>
            </a:r>
            <a:r>
              <a:rPr sz="3000" spc="-235" dirty="0">
                <a:solidFill>
                  <a:srgbClr val="FFFFFF"/>
                </a:solidFill>
                <a:latin typeface="Arial"/>
                <a:cs typeface="Arial"/>
              </a:rPr>
              <a:t> </a:t>
            </a:r>
            <a:r>
              <a:rPr sz="3000" spc="-80" dirty="0">
                <a:solidFill>
                  <a:srgbClr val="FFFFFF"/>
                </a:solidFill>
                <a:latin typeface="Arial"/>
                <a:cs typeface="Arial"/>
              </a:rPr>
              <a:t>mode</a:t>
            </a:r>
            <a:r>
              <a:rPr sz="3000" spc="-229" dirty="0">
                <a:solidFill>
                  <a:srgbClr val="FFFFFF"/>
                </a:solidFill>
                <a:latin typeface="Arial"/>
                <a:cs typeface="Arial"/>
              </a:rPr>
              <a:t> </a:t>
            </a:r>
            <a:r>
              <a:rPr sz="3000" spc="30" dirty="0">
                <a:solidFill>
                  <a:srgbClr val="FFFFFF"/>
                </a:solidFill>
                <a:latin typeface="Arial"/>
                <a:cs typeface="Arial"/>
              </a:rPr>
              <a:t>with</a:t>
            </a:r>
            <a:r>
              <a:rPr sz="3000" spc="-229" dirty="0">
                <a:solidFill>
                  <a:srgbClr val="FFFFFF"/>
                </a:solidFill>
                <a:latin typeface="Arial"/>
                <a:cs typeface="Arial"/>
              </a:rPr>
              <a:t> </a:t>
            </a:r>
            <a:r>
              <a:rPr sz="3000" spc="-90" dirty="0">
                <a:solidFill>
                  <a:srgbClr val="FFFFFF"/>
                </a:solidFill>
                <a:latin typeface="Arial"/>
                <a:cs typeface="Arial"/>
              </a:rPr>
              <a:t>electrodes</a:t>
            </a:r>
            <a:r>
              <a:rPr sz="3000" spc="-245" dirty="0">
                <a:solidFill>
                  <a:srgbClr val="FFFFFF"/>
                </a:solidFill>
                <a:latin typeface="Arial"/>
                <a:cs typeface="Arial"/>
              </a:rPr>
              <a:t> </a:t>
            </a:r>
            <a:r>
              <a:rPr sz="3000" spc="-120" dirty="0">
                <a:solidFill>
                  <a:srgbClr val="FFFFFF"/>
                </a:solidFill>
                <a:latin typeface="Arial"/>
                <a:cs typeface="Arial"/>
              </a:rPr>
              <a:t>and  </a:t>
            </a:r>
            <a:r>
              <a:rPr sz="3000" spc="-20" dirty="0">
                <a:solidFill>
                  <a:srgbClr val="FFFFFF"/>
                </a:solidFill>
                <a:latin typeface="Arial"/>
                <a:cs typeface="Arial"/>
              </a:rPr>
              <a:t>jell</a:t>
            </a:r>
            <a:endParaRPr sz="3000">
              <a:latin typeface="Arial"/>
              <a:cs typeface="Arial"/>
            </a:endParaRPr>
          </a:p>
          <a:p>
            <a:pPr marL="355600" marR="571500" indent="-342900">
              <a:lnSpc>
                <a:spcPct val="100000"/>
              </a:lnSpc>
              <a:spcBef>
                <a:spcPts val="710"/>
              </a:spcBef>
              <a:buClr>
                <a:srgbClr val="D5EBFF"/>
              </a:buClr>
              <a:buSzPct val="95000"/>
              <a:buFont typeface="Wingdings"/>
              <a:buChar char=""/>
              <a:tabLst>
                <a:tab pos="354965" algn="l"/>
                <a:tab pos="355600" algn="l"/>
              </a:tabLst>
            </a:pPr>
            <a:r>
              <a:rPr sz="3000" spc="-150" dirty="0">
                <a:solidFill>
                  <a:srgbClr val="FFFFFF"/>
                </a:solidFill>
                <a:latin typeface="Arial"/>
                <a:cs typeface="Arial"/>
              </a:rPr>
              <a:t>Cardiac</a:t>
            </a:r>
            <a:r>
              <a:rPr sz="3000" spc="-235" dirty="0">
                <a:solidFill>
                  <a:srgbClr val="FFFFFF"/>
                </a:solidFill>
                <a:latin typeface="Arial"/>
                <a:cs typeface="Arial"/>
              </a:rPr>
              <a:t> </a:t>
            </a:r>
            <a:r>
              <a:rPr sz="3000" spc="-125" dirty="0">
                <a:solidFill>
                  <a:srgbClr val="FFFFFF"/>
                </a:solidFill>
                <a:latin typeface="Arial"/>
                <a:cs typeface="Arial"/>
              </a:rPr>
              <a:t>pacemaker</a:t>
            </a:r>
            <a:r>
              <a:rPr sz="3000" spc="-240" dirty="0">
                <a:solidFill>
                  <a:srgbClr val="FFFFFF"/>
                </a:solidFill>
                <a:latin typeface="Arial"/>
                <a:cs typeface="Arial"/>
              </a:rPr>
              <a:t> </a:t>
            </a:r>
            <a:r>
              <a:rPr sz="3000" spc="30" dirty="0">
                <a:solidFill>
                  <a:srgbClr val="FFFFFF"/>
                </a:solidFill>
                <a:latin typeface="Arial"/>
                <a:cs typeface="Arial"/>
              </a:rPr>
              <a:t>with</a:t>
            </a:r>
            <a:r>
              <a:rPr sz="3000" spc="-235" dirty="0">
                <a:solidFill>
                  <a:srgbClr val="FFFFFF"/>
                </a:solidFill>
                <a:latin typeface="Arial"/>
                <a:cs typeface="Arial"/>
              </a:rPr>
              <a:t> </a:t>
            </a:r>
            <a:r>
              <a:rPr sz="3000" spc="-100" dirty="0">
                <a:solidFill>
                  <a:srgbClr val="FFFFFF"/>
                </a:solidFill>
                <a:latin typeface="Arial"/>
                <a:cs typeface="Arial"/>
              </a:rPr>
              <a:t>pacing</a:t>
            </a:r>
            <a:r>
              <a:rPr sz="3000" spc="-229" dirty="0">
                <a:solidFill>
                  <a:srgbClr val="FFFFFF"/>
                </a:solidFill>
                <a:latin typeface="Arial"/>
                <a:cs typeface="Arial"/>
              </a:rPr>
              <a:t> </a:t>
            </a:r>
            <a:r>
              <a:rPr sz="3000" spc="-80" dirty="0">
                <a:solidFill>
                  <a:srgbClr val="FFFFFF"/>
                </a:solidFill>
                <a:latin typeface="Arial"/>
                <a:cs typeface="Arial"/>
              </a:rPr>
              <a:t>catheters</a:t>
            </a:r>
            <a:r>
              <a:rPr sz="3000" spc="-240" dirty="0">
                <a:solidFill>
                  <a:srgbClr val="FFFFFF"/>
                </a:solidFill>
                <a:latin typeface="Arial"/>
                <a:cs typeface="Arial"/>
              </a:rPr>
              <a:t> </a:t>
            </a:r>
            <a:r>
              <a:rPr sz="3000" spc="-30" dirty="0">
                <a:solidFill>
                  <a:srgbClr val="FFFFFF"/>
                </a:solidFill>
                <a:latin typeface="Arial"/>
                <a:cs typeface="Arial"/>
              </a:rPr>
              <a:t>in</a:t>
            </a:r>
            <a:r>
              <a:rPr sz="3000" spc="-240" dirty="0">
                <a:solidFill>
                  <a:srgbClr val="FFFFFF"/>
                </a:solidFill>
                <a:latin typeface="Arial"/>
                <a:cs typeface="Arial"/>
              </a:rPr>
              <a:t> </a:t>
            </a:r>
            <a:r>
              <a:rPr sz="3000" spc="-20" dirty="0">
                <a:solidFill>
                  <a:srgbClr val="FFFFFF"/>
                </a:solidFill>
                <a:latin typeface="Arial"/>
                <a:cs typeface="Arial"/>
              </a:rPr>
              <a:t>the  </a:t>
            </a:r>
            <a:r>
              <a:rPr sz="3000" spc="-60" dirty="0">
                <a:solidFill>
                  <a:srgbClr val="FFFFFF"/>
                </a:solidFill>
                <a:latin typeface="Arial"/>
                <a:cs typeface="Arial"/>
              </a:rPr>
              <a:t>sterile</a:t>
            </a:r>
            <a:r>
              <a:rPr sz="3000" spc="-245" dirty="0">
                <a:solidFill>
                  <a:srgbClr val="FFFFFF"/>
                </a:solidFill>
                <a:latin typeface="Arial"/>
                <a:cs typeface="Arial"/>
              </a:rPr>
              <a:t> </a:t>
            </a:r>
            <a:r>
              <a:rPr sz="3000" spc="-20" dirty="0">
                <a:solidFill>
                  <a:srgbClr val="FFFFFF"/>
                </a:solidFill>
                <a:latin typeface="Arial"/>
                <a:cs typeface="Arial"/>
              </a:rPr>
              <a:t>tray</a:t>
            </a:r>
            <a:endParaRPr sz="3000">
              <a:latin typeface="Arial"/>
              <a:cs typeface="Arial"/>
            </a:endParaRPr>
          </a:p>
          <a:p>
            <a:pPr marL="355600" marR="570865" indent="-342900">
              <a:lnSpc>
                <a:spcPct val="100000"/>
              </a:lnSpc>
              <a:spcBef>
                <a:spcPts val="695"/>
              </a:spcBef>
              <a:buClr>
                <a:srgbClr val="D5EBFF"/>
              </a:buClr>
              <a:buSzPct val="95000"/>
              <a:buFont typeface="Wingdings"/>
              <a:buChar char=""/>
              <a:tabLst>
                <a:tab pos="354965" algn="l"/>
                <a:tab pos="355600" algn="l"/>
              </a:tabLst>
            </a:pPr>
            <a:r>
              <a:rPr sz="3000" spc="-110" dirty="0">
                <a:solidFill>
                  <a:srgbClr val="FFFFFF"/>
                </a:solidFill>
                <a:latin typeface="Arial"/>
                <a:cs typeface="Arial"/>
              </a:rPr>
              <a:t>Mechanical</a:t>
            </a:r>
            <a:r>
              <a:rPr sz="3000" spc="-210" dirty="0">
                <a:solidFill>
                  <a:srgbClr val="FFFFFF"/>
                </a:solidFill>
                <a:latin typeface="Arial"/>
                <a:cs typeface="Arial"/>
              </a:rPr>
              <a:t> </a:t>
            </a:r>
            <a:r>
              <a:rPr sz="3000" spc="-45" dirty="0">
                <a:solidFill>
                  <a:srgbClr val="FFFFFF"/>
                </a:solidFill>
                <a:latin typeface="Arial"/>
                <a:cs typeface="Arial"/>
              </a:rPr>
              <a:t>ventilators</a:t>
            </a:r>
            <a:r>
              <a:rPr sz="3000" spc="-210" dirty="0">
                <a:solidFill>
                  <a:srgbClr val="FFFFFF"/>
                </a:solidFill>
                <a:latin typeface="Arial"/>
                <a:cs typeface="Arial"/>
              </a:rPr>
              <a:t> </a:t>
            </a:r>
            <a:r>
              <a:rPr sz="3000" spc="10" dirty="0">
                <a:solidFill>
                  <a:srgbClr val="FFFFFF"/>
                </a:solidFill>
                <a:latin typeface="Arial"/>
                <a:cs typeface="Arial"/>
              </a:rPr>
              <a:t>(to</a:t>
            </a:r>
            <a:r>
              <a:rPr sz="3000" spc="-225" dirty="0">
                <a:solidFill>
                  <a:srgbClr val="FFFFFF"/>
                </a:solidFill>
                <a:latin typeface="Arial"/>
                <a:cs typeface="Arial"/>
              </a:rPr>
              <a:t> </a:t>
            </a:r>
            <a:r>
              <a:rPr sz="3000" spc="-35" dirty="0">
                <a:solidFill>
                  <a:srgbClr val="FFFFFF"/>
                </a:solidFill>
                <a:latin typeface="Arial"/>
                <a:cs typeface="Arial"/>
              </a:rPr>
              <a:t>ventilate</a:t>
            </a:r>
            <a:r>
              <a:rPr sz="3000" spc="-225" dirty="0">
                <a:solidFill>
                  <a:srgbClr val="FFFFFF"/>
                </a:solidFill>
                <a:latin typeface="Arial"/>
                <a:cs typeface="Arial"/>
              </a:rPr>
              <a:t> </a:t>
            </a:r>
            <a:r>
              <a:rPr sz="3000" spc="-15" dirty="0">
                <a:solidFill>
                  <a:srgbClr val="FFFFFF"/>
                </a:solidFill>
                <a:latin typeface="Arial"/>
                <a:cs typeface="Arial"/>
              </a:rPr>
              <a:t>the</a:t>
            </a:r>
            <a:r>
              <a:rPr sz="3000" spc="-225" dirty="0">
                <a:solidFill>
                  <a:srgbClr val="FFFFFF"/>
                </a:solidFill>
                <a:latin typeface="Arial"/>
                <a:cs typeface="Arial"/>
              </a:rPr>
              <a:t> </a:t>
            </a:r>
            <a:r>
              <a:rPr sz="3000" spc="-110" dirty="0">
                <a:solidFill>
                  <a:srgbClr val="FFFFFF"/>
                </a:solidFill>
                <a:latin typeface="Arial"/>
                <a:cs typeface="Arial"/>
              </a:rPr>
              <a:t>lungs</a:t>
            </a:r>
            <a:r>
              <a:rPr sz="3000" spc="-225" dirty="0">
                <a:solidFill>
                  <a:srgbClr val="FFFFFF"/>
                </a:solidFill>
                <a:latin typeface="Arial"/>
                <a:cs typeface="Arial"/>
              </a:rPr>
              <a:t> </a:t>
            </a:r>
            <a:r>
              <a:rPr sz="3000" spc="-30" dirty="0">
                <a:solidFill>
                  <a:srgbClr val="FFFFFF"/>
                </a:solidFill>
                <a:latin typeface="Arial"/>
                <a:cs typeface="Arial"/>
              </a:rPr>
              <a:t>in  </a:t>
            </a:r>
            <a:r>
              <a:rPr sz="3000" spc="-220" dirty="0">
                <a:solidFill>
                  <a:srgbClr val="FFFFFF"/>
                </a:solidFill>
                <a:latin typeface="Arial"/>
                <a:cs typeface="Arial"/>
              </a:rPr>
              <a:t>case </a:t>
            </a:r>
            <a:r>
              <a:rPr sz="3000" spc="20" dirty="0">
                <a:solidFill>
                  <a:srgbClr val="FFFFFF"/>
                </a:solidFill>
                <a:latin typeface="Arial"/>
                <a:cs typeface="Arial"/>
              </a:rPr>
              <a:t>of</a:t>
            </a:r>
            <a:r>
              <a:rPr sz="3000" spc="-250" dirty="0">
                <a:solidFill>
                  <a:srgbClr val="FFFFFF"/>
                </a:solidFill>
                <a:latin typeface="Arial"/>
                <a:cs typeface="Arial"/>
              </a:rPr>
              <a:t> </a:t>
            </a:r>
            <a:r>
              <a:rPr sz="3000" spc="-95" dirty="0">
                <a:solidFill>
                  <a:srgbClr val="FFFFFF"/>
                </a:solidFill>
                <a:latin typeface="Arial"/>
                <a:cs typeface="Arial"/>
              </a:rPr>
              <a:t>resp:arrest)</a:t>
            </a:r>
            <a:endParaRPr sz="3000">
              <a:latin typeface="Arial"/>
              <a:cs typeface="Arial"/>
            </a:endParaRPr>
          </a:p>
          <a:p>
            <a:pPr marL="355600" marR="5080" indent="-342900">
              <a:lnSpc>
                <a:spcPct val="100000"/>
              </a:lnSpc>
              <a:spcBef>
                <a:spcPts val="700"/>
              </a:spcBef>
              <a:buClr>
                <a:srgbClr val="D5EBFF"/>
              </a:buClr>
              <a:buSzPct val="95000"/>
              <a:buFont typeface="Wingdings"/>
              <a:buChar char=""/>
              <a:tabLst>
                <a:tab pos="354965" algn="l"/>
                <a:tab pos="355600" algn="l"/>
              </a:tabLst>
            </a:pPr>
            <a:r>
              <a:rPr sz="3000" spc="-65" dirty="0">
                <a:solidFill>
                  <a:srgbClr val="FFFFFF"/>
                </a:solidFill>
                <a:latin typeface="Arial"/>
                <a:cs typeface="Arial"/>
              </a:rPr>
              <a:t>Facility</a:t>
            </a:r>
            <a:r>
              <a:rPr sz="3000" spc="-225" dirty="0">
                <a:solidFill>
                  <a:srgbClr val="FFFFFF"/>
                </a:solidFill>
                <a:latin typeface="Arial"/>
                <a:cs typeface="Arial"/>
              </a:rPr>
              <a:t> </a:t>
            </a:r>
            <a:r>
              <a:rPr sz="3000" spc="15" dirty="0">
                <a:solidFill>
                  <a:srgbClr val="FFFFFF"/>
                </a:solidFill>
                <a:latin typeface="Arial"/>
                <a:cs typeface="Arial"/>
              </a:rPr>
              <a:t>for</a:t>
            </a:r>
            <a:r>
              <a:rPr sz="3000" spc="-250" dirty="0">
                <a:solidFill>
                  <a:srgbClr val="FFFFFF"/>
                </a:solidFill>
                <a:latin typeface="Arial"/>
                <a:cs typeface="Arial"/>
              </a:rPr>
              <a:t> </a:t>
            </a:r>
            <a:r>
              <a:rPr sz="3000" spc="-114" dirty="0">
                <a:solidFill>
                  <a:srgbClr val="FFFFFF"/>
                </a:solidFill>
                <a:latin typeface="Arial"/>
                <a:cs typeface="Arial"/>
              </a:rPr>
              <a:t>invasive</a:t>
            </a:r>
            <a:r>
              <a:rPr sz="3000" spc="-200" dirty="0">
                <a:solidFill>
                  <a:srgbClr val="FFFFFF"/>
                </a:solidFill>
                <a:latin typeface="Arial"/>
                <a:cs typeface="Arial"/>
              </a:rPr>
              <a:t> </a:t>
            </a:r>
            <a:r>
              <a:rPr sz="3000" spc="-120" dirty="0">
                <a:solidFill>
                  <a:srgbClr val="FFFFFF"/>
                </a:solidFill>
                <a:latin typeface="Arial"/>
                <a:cs typeface="Arial"/>
              </a:rPr>
              <a:t>and</a:t>
            </a:r>
            <a:r>
              <a:rPr sz="3000" spc="-220" dirty="0">
                <a:solidFill>
                  <a:srgbClr val="FFFFFF"/>
                </a:solidFill>
                <a:latin typeface="Arial"/>
                <a:cs typeface="Arial"/>
              </a:rPr>
              <a:t> </a:t>
            </a:r>
            <a:r>
              <a:rPr sz="3000" spc="-85" dirty="0">
                <a:solidFill>
                  <a:srgbClr val="FFFFFF"/>
                </a:solidFill>
                <a:latin typeface="Arial"/>
                <a:cs typeface="Arial"/>
              </a:rPr>
              <a:t>non</a:t>
            </a:r>
            <a:r>
              <a:rPr sz="3000" spc="-225" dirty="0">
                <a:solidFill>
                  <a:srgbClr val="FFFFFF"/>
                </a:solidFill>
                <a:latin typeface="Arial"/>
                <a:cs typeface="Arial"/>
              </a:rPr>
              <a:t> </a:t>
            </a:r>
            <a:r>
              <a:rPr sz="3000" spc="-114" dirty="0">
                <a:solidFill>
                  <a:srgbClr val="FFFFFF"/>
                </a:solidFill>
                <a:latin typeface="Arial"/>
                <a:cs typeface="Arial"/>
              </a:rPr>
              <a:t>invasive</a:t>
            </a:r>
            <a:r>
              <a:rPr sz="3000" spc="-210" dirty="0">
                <a:solidFill>
                  <a:srgbClr val="FFFFFF"/>
                </a:solidFill>
                <a:latin typeface="Arial"/>
                <a:cs typeface="Arial"/>
              </a:rPr>
              <a:t> </a:t>
            </a:r>
            <a:r>
              <a:rPr sz="3000" spc="-95" dirty="0">
                <a:solidFill>
                  <a:srgbClr val="FFFFFF"/>
                </a:solidFill>
                <a:latin typeface="Arial"/>
                <a:cs typeface="Arial"/>
              </a:rPr>
              <a:t>procedure</a:t>
            </a:r>
            <a:r>
              <a:rPr sz="3000" spc="-270" dirty="0">
                <a:solidFill>
                  <a:srgbClr val="FFFFFF"/>
                </a:solidFill>
                <a:latin typeface="Arial"/>
                <a:cs typeface="Arial"/>
              </a:rPr>
              <a:t> </a:t>
            </a:r>
            <a:r>
              <a:rPr sz="3000" spc="-55" dirty="0">
                <a:solidFill>
                  <a:srgbClr val="FFFFFF"/>
                </a:solidFill>
                <a:latin typeface="Arial"/>
                <a:cs typeface="Arial"/>
              </a:rPr>
              <a:t>like  </a:t>
            </a:r>
            <a:r>
              <a:rPr sz="3000" spc="-275" dirty="0">
                <a:solidFill>
                  <a:srgbClr val="FFFFFF"/>
                </a:solidFill>
                <a:latin typeface="Arial"/>
                <a:cs typeface="Arial"/>
              </a:rPr>
              <a:t>(CVP</a:t>
            </a:r>
            <a:r>
              <a:rPr sz="3000" spc="-235" dirty="0">
                <a:solidFill>
                  <a:srgbClr val="FFFFFF"/>
                </a:solidFill>
                <a:latin typeface="Arial"/>
                <a:cs typeface="Arial"/>
              </a:rPr>
              <a:t> </a:t>
            </a:r>
            <a:r>
              <a:rPr sz="3000" spc="-50" dirty="0">
                <a:solidFill>
                  <a:srgbClr val="FFFFFF"/>
                </a:solidFill>
                <a:latin typeface="Arial"/>
                <a:cs typeface="Arial"/>
              </a:rPr>
              <a:t>line,</a:t>
            </a:r>
            <a:r>
              <a:rPr sz="3000" spc="-235" dirty="0">
                <a:solidFill>
                  <a:srgbClr val="FFFFFF"/>
                </a:solidFill>
                <a:latin typeface="Arial"/>
                <a:cs typeface="Arial"/>
              </a:rPr>
              <a:t> </a:t>
            </a:r>
            <a:r>
              <a:rPr sz="3000" spc="-10" dirty="0">
                <a:solidFill>
                  <a:srgbClr val="FFFFFF"/>
                </a:solidFill>
                <a:latin typeface="Arial"/>
                <a:cs typeface="Arial"/>
              </a:rPr>
              <a:t>intra</a:t>
            </a:r>
            <a:r>
              <a:rPr sz="3000" spc="-225" dirty="0">
                <a:solidFill>
                  <a:srgbClr val="FFFFFF"/>
                </a:solidFill>
                <a:latin typeface="Arial"/>
                <a:cs typeface="Arial"/>
              </a:rPr>
              <a:t> </a:t>
            </a:r>
            <a:r>
              <a:rPr sz="3000" spc="-40" dirty="0">
                <a:solidFill>
                  <a:srgbClr val="FFFFFF"/>
                </a:solidFill>
                <a:latin typeface="Arial"/>
                <a:cs typeface="Arial"/>
              </a:rPr>
              <a:t>arterial</a:t>
            </a:r>
            <a:r>
              <a:rPr sz="3000" spc="-240" dirty="0">
                <a:solidFill>
                  <a:srgbClr val="FFFFFF"/>
                </a:solidFill>
                <a:latin typeface="Arial"/>
                <a:cs typeface="Arial"/>
              </a:rPr>
              <a:t> </a:t>
            </a:r>
            <a:r>
              <a:rPr sz="3000" spc="-140" dirty="0">
                <a:solidFill>
                  <a:srgbClr val="FFFFFF"/>
                </a:solidFill>
                <a:latin typeface="Arial"/>
                <a:cs typeface="Arial"/>
              </a:rPr>
              <a:t>pressure</a:t>
            </a:r>
            <a:r>
              <a:rPr sz="3000" spc="-250" dirty="0">
                <a:solidFill>
                  <a:srgbClr val="FFFFFF"/>
                </a:solidFill>
                <a:latin typeface="Arial"/>
                <a:cs typeface="Arial"/>
              </a:rPr>
              <a:t> </a:t>
            </a:r>
            <a:r>
              <a:rPr sz="3000" dirty="0">
                <a:solidFill>
                  <a:srgbClr val="FFFFFF"/>
                </a:solidFill>
                <a:latin typeface="Arial"/>
                <a:cs typeface="Arial"/>
              </a:rPr>
              <a:t>monitor</a:t>
            </a:r>
            <a:r>
              <a:rPr sz="3000" spc="-235" dirty="0">
                <a:solidFill>
                  <a:srgbClr val="FFFFFF"/>
                </a:solidFill>
                <a:latin typeface="Arial"/>
                <a:cs typeface="Arial"/>
              </a:rPr>
              <a:t> </a:t>
            </a:r>
            <a:r>
              <a:rPr sz="3000" spc="-100" dirty="0">
                <a:solidFill>
                  <a:srgbClr val="FFFFFF"/>
                </a:solidFill>
                <a:latin typeface="Arial"/>
                <a:cs typeface="Arial"/>
              </a:rPr>
              <a:t>)</a:t>
            </a:r>
            <a:endParaRPr sz="3000">
              <a:latin typeface="Arial"/>
              <a:cs typeface="Arial"/>
            </a:endParaRPr>
          </a:p>
          <a:p>
            <a:pPr marL="355600" indent="-342900">
              <a:lnSpc>
                <a:spcPct val="100000"/>
              </a:lnSpc>
              <a:spcBef>
                <a:spcPts val="710"/>
              </a:spcBef>
              <a:buClr>
                <a:srgbClr val="D5EBFF"/>
              </a:buClr>
              <a:buSzPct val="95000"/>
              <a:buFont typeface="Wingdings"/>
              <a:buChar char=""/>
              <a:tabLst>
                <a:tab pos="354965" algn="l"/>
                <a:tab pos="355600" algn="l"/>
              </a:tabLst>
            </a:pPr>
            <a:r>
              <a:rPr sz="3000" spc="-90" dirty="0">
                <a:solidFill>
                  <a:srgbClr val="FFFFFF"/>
                </a:solidFill>
                <a:latin typeface="Arial"/>
                <a:cs typeface="Arial"/>
              </a:rPr>
              <a:t>Portable </a:t>
            </a:r>
            <a:r>
              <a:rPr sz="3000" spc="-185" dirty="0">
                <a:solidFill>
                  <a:srgbClr val="FFFFFF"/>
                </a:solidFill>
                <a:latin typeface="Arial"/>
                <a:cs typeface="Arial"/>
              </a:rPr>
              <a:t>X-Ray</a:t>
            </a:r>
            <a:r>
              <a:rPr sz="3000" spc="-480" dirty="0">
                <a:solidFill>
                  <a:srgbClr val="FFFFFF"/>
                </a:solidFill>
                <a:latin typeface="Arial"/>
                <a:cs typeface="Arial"/>
              </a:rPr>
              <a:t> </a:t>
            </a:r>
            <a:r>
              <a:rPr sz="3000" spc="-105" dirty="0">
                <a:solidFill>
                  <a:srgbClr val="FFFFFF"/>
                </a:solidFill>
                <a:latin typeface="Arial"/>
                <a:cs typeface="Arial"/>
              </a:rPr>
              <a:t>machine</a:t>
            </a:r>
            <a:endParaRPr sz="3000">
              <a:latin typeface="Arial"/>
              <a:cs typeface="Arial"/>
            </a:endParaRPr>
          </a:p>
          <a:p>
            <a:pPr marL="355600" indent="-342900">
              <a:lnSpc>
                <a:spcPct val="100000"/>
              </a:lnSpc>
              <a:spcBef>
                <a:spcPts val="695"/>
              </a:spcBef>
              <a:buClr>
                <a:srgbClr val="D5EBFF"/>
              </a:buClr>
              <a:buSzPct val="95000"/>
              <a:buFont typeface="Wingdings"/>
              <a:buChar char=""/>
              <a:tabLst>
                <a:tab pos="354965" algn="l"/>
                <a:tab pos="355600" algn="l"/>
              </a:tabLst>
            </a:pPr>
            <a:r>
              <a:rPr sz="3000" spc="-365" dirty="0">
                <a:solidFill>
                  <a:srgbClr val="FFFFFF"/>
                </a:solidFill>
                <a:latin typeface="Arial"/>
                <a:cs typeface="Arial"/>
              </a:rPr>
              <a:t>ECG</a:t>
            </a:r>
            <a:r>
              <a:rPr sz="3000" spc="-245" dirty="0">
                <a:solidFill>
                  <a:srgbClr val="FFFFFF"/>
                </a:solidFill>
                <a:latin typeface="Arial"/>
                <a:cs typeface="Arial"/>
              </a:rPr>
              <a:t> </a:t>
            </a:r>
            <a:r>
              <a:rPr sz="3000" spc="-105" dirty="0">
                <a:solidFill>
                  <a:srgbClr val="FFFFFF"/>
                </a:solidFill>
                <a:latin typeface="Arial"/>
                <a:cs typeface="Arial"/>
              </a:rPr>
              <a:t>machine</a:t>
            </a:r>
            <a:endParaRPr sz="3000">
              <a:latin typeface="Arial"/>
              <a:cs typeface="Arial"/>
            </a:endParaRPr>
          </a:p>
          <a:p>
            <a:pPr marL="355600" indent="-342900">
              <a:lnSpc>
                <a:spcPct val="100000"/>
              </a:lnSpc>
              <a:spcBef>
                <a:spcPts val="695"/>
              </a:spcBef>
              <a:buClr>
                <a:srgbClr val="D5EBFF"/>
              </a:buClr>
              <a:buSzPct val="95000"/>
              <a:buFont typeface="Wingdings"/>
              <a:buChar char=""/>
              <a:tabLst>
                <a:tab pos="354965" algn="l"/>
                <a:tab pos="355600" algn="l"/>
              </a:tabLst>
            </a:pPr>
            <a:r>
              <a:rPr sz="3000" spc="-114" dirty="0">
                <a:solidFill>
                  <a:srgbClr val="FFFFFF"/>
                </a:solidFill>
                <a:latin typeface="Arial"/>
                <a:cs typeface="Arial"/>
              </a:rPr>
              <a:t>Oxygen</a:t>
            </a:r>
            <a:r>
              <a:rPr sz="3000" spc="-254" dirty="0">
                <a:solidFill>
                  <a:srgbClr val="FFFFFF"/>
                </a:solidFill>
                <a:latin typeface="Arial"/>
                <a:cs typeface="Arial"/>
              </a:rPr>
              <a:t> </a:t>
            </a:r>
            <a:r>
              <a:rPr sz="3000" spc="-60" dirty="0">
                <a:solidFill>
                  <a:srgbClr val="FFFFFF"/>
                </a:solidFill>
                <a:latin typeface="Arial"/>
                <a:cs typeface="Arial"/>
              </a:rPr>
              <a:t>therapy</a:t>
            </a:r>
            <a:endParaRPr sz="30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516381"/>
            <a:ext cx="6694805" cy="635000"/>
          </a:xfrm>
          <a:prstGeom prst="rect">
            <a:avLst/>
          </a:prstGeom>
        </p:spPr>
        <p:txBody>
          <a:bodyPr vert="horz" wrap="square" lIns="0" tIns="12065" rIns="0" bIns="0" rtlCol="0">
            <a:spAutoFit/>
          </a:bodyPr>
          <a:lstStyle/>
          <a:p>
            <a:pPr marL="12700">
              <a:lnSpc>
                <a:spcPct val="100000"/>
              </a:lnSpc>
              <a:spcBef>
                <a:spcPts val="95"/>
              </a:spcBef>
              <a:tabLst>
                <a:tab pos="3213735" algn="l"/>
                <a:tab pos="4281170" algn="l"/>
              </a:tabLst>
            </a:pPr>
            <a:r>
              <a:rPr sz="4000" b="0" spc="350" dirty="0">
                <a:solidFill>
                  <a:srgbClr val="C1EDFF"/>
                </a:solidFill>
                <a:latin typeface="Arial"/>
                <a:cs typeface="Arial"/>
              </a:rPr>
              <a:t>Indication</a:t>
            </a:r>
            <a:r>
              <a:rPr sz="4000" b="0" spc="525" dirty="0">
                <a:solidFill>
                  <a:srgbClr val="C1EDFF"/>
                </a:solidFill>
                <a:latin typeface="Arial"/>
                <a:cs typeface="Arial"/>
              </a:rPr>
              <a:t>s</a:t>
            </a:r>
            <a:r>
              <a:rPr sz="4000" b="0" dirty="0">
                <a:solidFill>
                  <a:srgbClr val="C1EDFF"/>
                </a:solidFill>
                <a:latin typeface="Arial"/>
                <a:cs typeface="Arial"/>
              </a:rPr>
              <a:t>	</a:t>
            </a:r>
            <a:r>
              <a:rPr sz="4000" b="0" spc="585" dirty="0">
                <a:solidFill>
                  <a:srgbClr val="C1EDFF"/>
                </a:solidFill>
                <a:latin typeface="Arial"/>
                <a:cs typeface="Arial"/>
              </a:rPr>
              <a:t>fo</a:t>
            </a:r>
            <a:r>
              <a:rPr sz="4000" b="0" spc="545" dirty="0">
                <a:solidFill>
                  <a:srgbClr val="C1EDFF"/>
                </a:solidFill>
                <a:latin typeface="Arial"/>
                <a:cs typeface="Arial"/>
              </a:rPr>
              <a:t>r</a:t>
            </a:r>
            <a:r>
              <a:rPr sz="4000" b="0" dirty="0">
                <a:solidFill>
                  <a:srgbClr val="C1EDFF"/>
                </a:solidFill>
                <a:latin typeface="Arial"/>
                <a:cs typeface="Arial"/>
              </a:rPr>
              <a:t>	</a:t>
            </a:r>
            <a:r>
              <a:rPr sz="4000" b="0" spc="95" dirty="0">
                <a:solidFill>
                  <a:srgbClr val="C1EDFF"/>
                </a:solidFill>
                <a:latin typeface="Arial"/>
                <a:cs typeface="Arial"/>
              </a:rPr>
              <a:t>admission</a:t>
            </a:r>
            <a:endParaRPr sz="4000">
              <a:latin typeface="Arial"/>
              <a:cs typeface="Arial"/>
            </a:endParaRPr>
          </a:p>
        </p:txBody>
      </p:sp>
      <p:sp>
        <p:nvSpPr>
          <p:cNvPr id="3" name="object 3"/>
          <p:cNvSpPr txBox="1"/>
          <p:nvPr/>
        </p:nvSpPr>
        <p:spPr>
          <a:xfrm>
            <a:off x="535940" y="1214374"/>
            <a:ext cx="8067675" cy="4852035"/>
          </a:xfrm>
          <a:prstGeom prst="rect">
            <a:avLst/>
          </a:prstGeom>
        </p:spPr>
        <p:txBody>
          <a:bodyPr vert="horz" wrap="square" lIns="0" tIns="107314" rIns="0" bIns="0" rtlCol="0">
            <a:spAutoFit/>
          </a:bodyPr>
          <a:lstStyle/>
          <a:p>
            <a:pPr marL="546100" marR="716915" indent="-533400">
              <a:lnSpc>
                <a:spcPts val="3070"/>
              </a:lnSpc>
              <a:spcBef>
                <a:spcPts val="844"/>
              </a:spcBef>
              <a:buClr>
                <a:srgbClr val="D5EBFF"/>
              </a:buClr>
              <a:buSzPct val="93750"/>
              <a:buFont typeface="Wingdings"/>
              <a:buChar char=""/>
              <a:tabLst>
                <a:tab pos="546100" algn="l"/>
                <a:tab pos="546735" algn="l"/>
              </a:tabLst>
            </a:pPr>
            <a:r>
              <a:rPr sz="3200" spc="-165" dirty="0">
                <a:solidFill>
                  <a:srgbClr val="FFFFFF"/>
                </a:solidFill>
                <a:latin typeface="Arial"/>
                <a:cs typeface="Arial"/>
              </a:rPr>
              <a:t>Pre</a:t>
            </a:r>
            <a:r>
              <a:rPr sz="3200" spc="-270" dirty="0">
                <a:solidFill>
                  <a:srgbClr val="FFFFFF"/>
                </a:solidFill>
                <a:latin typeface="Arial"/>
                <a:cs typeface="Arial"/>
              </a:rPr>
              <a:t> </a:t>
            </a:r>
            <a:r>
              <a:rPr sz="3200" spc="-125" dirty="0">
                <a:solidFill>
                  <a:srgbClr val="FFFFFF"/>
                </a:solidFill>
                <a:latin typeface="Arial"/>
                <a:cs typeface="Arial"/>
              </a:rPr>
              <a:t>and</a:t>
            </a:r>
            <a:r>
              <a:rPr sz="3200" spc="-265" dirty="0">
                <a:solidFill>
                  <a:srgbClr val="FFFFFF"/>
                </a:solidFill>
                <a:latin typeface="Arial"/>
                <a:cs typeface="Arial"/>
              </a:rPr>
              <a:t> </a:t>
            </a:r>
            <a:r>
              <a:rPr sz="3200" spc="-65" dirty="0">
                <a:solidFill>
                  <a:srgbClr val="FFFFFF"/>
                </a:solidFill>
                <a:latin typeface="Arial"/>
                <a:cs typeface="Arial"/>
              </a:rPr>
              <a:t>post-operative</a:t>
            </a:r>
            <a:r>
              <a:rPr sz="3200" spc="-285" dirty="0">
                <a:solidFill>
                  <a:srgbClr val="FFFFFF"/>
                </a:solidFill>
                <a:latin typeface="Arial"/>
                <a:cs typeface="Arial"/>
              </a:rPr>
              <a:t> </a:t>
            </a:r>
            <a:r>
              <a:rPr sz="3200" spc="-50" dirty="0">
                <a:solidFill>
                  <a:srgbClr val="FFFFFF"/>
                </a:solidFill>
                <a:latin typeface="Arial"/>
                <a:cs typeface="Arial"/>
              </a:rPr>
              <a:t>patients</a:t>
            </a:r>
            <a:r>
              <a:rPr sz="3200" spc="-290" dirty="0">
                <a:solidFill>
                  <a:srgbClr val="FFFFFF"/>
                </a:solidFill>
                <a:latin typeface="Arial"/>
                <a:cs typeface="Arial"/>
              </a:rPr>
              <a:t> </a:t>
            </a:r>
            <a:r>
              <a:rPr sz="3200" spc="-125" dirty="0">
                <a:solidFill>
                  <a:srgbClr val="FFFFFF"/>
                </a:solidFill>
                <a:latin typeface="Arial"/>
                <a:cs typeface="Arial"/>
              </a:rPr>
              <a:t>and</a:t>
            </a:r>
            <a:r>
              <a:rPr sz="3200" spc="-280" dirty="0">
                <a:solidFill>
                  <a:srgbClr val="FFFFFF"/>
                </a:solidFill>
                <a:latin typeface="Arial"/>
                <a:cs typeface="Arial"/>
              </a:rPr>
              <a:t> </a:t>
            </a:r>
            <a:r>
              <a:rPr sz="3200" spc="-60" dirty="0">
                <a:solidFill>
                  <a:srgbClr val="FFFFFF"/>
                </a:solidFill>
                <a:latin typeface="Arial"/>
                <a:cs typeface="Arial"/>
              </a:rPr>
              <a:t>who  underwent </a:t>
            </a:r>
            <a:r>
              <a:rPr sz="3200" spc="-50" dirty="0">
                <a:solidFill>
                  <a:srgbClr val="FFFFFF"/>
                </a:solidFill>
                <a:latin typeface="Arial"/>
                <a:cs typeface="Arial"/>
              </a:rPr>
              <a:t>major</a:t>
            </a:r>
            <a:r>
              <a:rPr sz="3200" spc="-484" dirty="0">
                <a:solidFill>
                  <a:srgbClr val="FFFFFF"/>
                </a:solidFill>
                <a:latin typeface="Arial"/>
                <a:cs typeface="Arial"/>
              </a:rPr>
              <a:t> </a:t>
            </a:r>
            <a:r>
              <a:rPr sz="3200" spc="-125" dirty="0">
                <a:solidFill>
                  <a:srgbClr val="FFFFFF"/>
                </a:solidFill>
                <a:latin typeface="Arial"/>
                <a:cs typeface="Arial"/>
              </a:rPr>
              <a:t>surgeries.</a:t>
            </a:r>
            <a:endParaRPr sz="3200">
              <a:latin typeface="Arial"/>
              <a:cs typeface="Arial"/>
            </a:endParaRPr>
          </a:p>
          <a:p>
            <a:pPr marL="611505" indent="-598805">
              <a:lnSpc>
                <a:spcPct val="100000"/>
              </a:lnSpc>
              <a:spcBef>
                <a:spcPts val="345"/>
              </a:spcBef>
              <a:buClr>
                <a:srgbClr val="D5EBFF"/>
              </a:buClr>
              <a:buSzPct val="93750"/>
              <a:buFont typeface="Wingdings"/>
              <a:buChar char=""/>
              <a:tabLst>
                <a:tab pos="611505" algn="l"/>
                <a:tab pos="612140" algn="l"/>
              </a:tabLst>
            </a:pPr>
            <a:r>
              <a:rPr sz="3200" spc="-75" dirty="0">
                <a:solidFill>
                  <a:srgbClr val="FFFFFF"/>
                </a:solidFill>
                <a:latin typeface="Arial"/>
                <a:cs typeface="Arial"/>
              </a:rPr>
              <a:t>Craniotomy</a:t>
            </a:r>
            <a:r>
              <a:rPr sz="3200" spc="-250" dirty="0">
                <a:solidFill>
                  <a:srgbClr val="FFFFFF"/>
                </a:solidFill>
                <a:latin typeface="Arial"/>
                <a:cs typeface="Arial"/>
              </a:rPr>
              <a:t> </a:t>
            </a:r>
            <a:r>
              <a:rPr sz="3200" spc="-50" dirty="0">
                <a:solidFill>
                  <a:srgbClr val="FFFFFF"/>
                </a:solidFill>
                <a:latin typeface="Arial"/>
                <a:cs typeface="Arial"/>
              </a:rPr>
              <a:t>patients.</a:t>
            </a:r>
            <a:endParaRPr sz="3200">
              <a:latin typeface="Arial"/>
              <a:cs typeface="Arial"/>
            </a:endParaRPr>
          </a:p>
          <a:p>
            <a:pPr marL="599440" indent="-586740">
              <a:lnSpc>
                <a:spcPct val="100000"/>
              </a:lnSpc>
              <a:spcBef>
                <a:spcPts val="325"/>
              </a:spcBef>
              <a:buClr>
                <a:srgbClr val="D5EBFF"/>
              </a:buClr>
              <a:buSzPct val="93750"/>
              <a:buFont typeface="Wingdings"/>
              <a:buChar char=""/>
              <a:tabLst>
                <a:tab pos="599440" algn="l"/>
                <a:tab pos="600075" algn="l"/>
              </a:tabLst>
            </a:pPr>
            <a:r>
              <a:rPr sz="3200" spc="-70" dirty="0">
                <a:solidFill>
                  <a:srgbClr val="FFFFFF"/>
                </a:solidFill>
                <a:latin typeface="Arial"/>
                <a:cs typeface="Arial"/>
              </a:rPr>
              <a:t>Thoracotomy</a:t>
            </a:r>
            <a:r>
              <a:rPr sz="3200" spc="-254" dirty="0">
                <a:solidFill>
                  <a:srgbClr val="FFFFFF"/>
                </a:solidFill>
                <a:latin typeface="Arial"/>
                <a:cs typeface="Arial"/>
              </a:rPr>
              <a:t> </a:t>
            </a:r>
            <a:r>
              <a:rPr sz="3200" spc="-50" dirty="0">
                <a:solidFill>
                  <a:srgbClr val="FFFFFF"/>
                </a:solidFill>
                <a:latin typeface="Arial"/>
                <a:cs typeface="Arial"/>
              </a:rPr>
              <a:t>patients.</a:t>
            </a:r>
            <a:endParaRPr sz="3200">
              <a:latin typeface="Arial"/>
              <a:cs typeface="Arial"/>
            </a:endParaRPr>
          </a:p>
          <a:p>
            <a:pPr marL="614680" indent="-601980">
              <a:lnSpc>
                <a:spcPct val="100000"/>
              </a:lnSpc>
              <a:spcBef>
                <a:spcPts val="310"/>
              </a:spcBef>
              <a:buClr>
                <a:srgbClr val="D5EBFF"/>
              </a:buClr>
              <a:buSzPct val="93750"/>
              <a:buFont typeface="Wingdings"/>
              <a:buChar char=""/>
              <a:tabLst>
                <a:tab pos="614680" algn="l"/>
                <a:tab pos="615315" algn="l"/>
              </a:tabLst>
            </a:pPr>
            <a:r>
              <a:rPr sz="3200" spc="-25" dirty="0">
                <a:solidFill>
                  <a:srgbClr val="FFFFFF"/>
                </a:solidFill>
                <a:latin typeface="Arial"/>
                <a:cs typeface="Arial"/>
              </a:rPr>
              <a:t>Ultra </a:t>
            </a:r>
            <a:r>
              <a:rPr sz="3200" spc="-50" dirty="0">
                <a:solidFill>
                  <a:srgbClr val="FFFFFF"/>
                </a:solidFill>
                <a:latin typeface="Arial"/>
                <a:cs typeface="Arial"/>
              </a:rPr>
              <a:t>major</a:t>
            </a:r>
            <a:r>
              <a:rPr sz="3200" spc="-500" dirty="0">
                <a:solidFill>
                  <a:srgbClr val="FFFFFF"/>
                </a:solidFill>
                <a:latin typeface="Arial"/>
                <a:cs typeface="Arial"/>
              </a:rPr>
              <a:t> </a:t>
            </a:r>
            <a:r>
              <a:rPr sz="3200" spc="-125" dirty="0">
                <a:solidFill>
                  <a:srgbClr val="FFFFFF"/>
                </a:solidFill>
                <a:latin typeface="Arial"/>
                <a:cs typeface="Arial"/>
              </a:rPr>
              <a:t>surgeries.</a:t>
            </a:r>
            <a:endParaRPr sz="3200">
              <a:latin typeface="Arial"/>
              <a:cs typeface="Arial"/>
            </a:endParaRPr>
          </a:p>
          <a:p>
            <a:pPr marL="546100" indent="-533400">
              <a:lnSpc>
                <a:spcPct val="100000"/>
              </a:lnSpc>
              <a:spcBef>
                <a:spcPts val="315"/>
              </a:spcBef>
              <a:buClr>
                <a:srgbClr val="D5EBFF"/>
              </a:buClr>
              <a:buSzPct val="93750"/>
              <a:buFont typeface="Wingdings"/>
              <a:buChar char=""/>
              <a:tabLst>
                <a:tab pos="546100" algn="l"/>
                <a:tab pos="546735" algn="l"/>
              </a:tabLst>
            </a:pPr>
            <a:r>
              <a:rPr sz="3200" spc="-95" dirty="0">
                <a:solidFill>
                  <a:srgbClr val="FFFFFF"/>
                </a:solidFill>
                <a:latin typeface="Arial"/>
                <a:cs typeface="Arial"/>
              </a:rPr>
              <a:t>Unstable </a:t>
            </a:r>
            <a:r>
              <a:rPr sz="3200" spc="-10" dirty="0">
                <a:solidFill>
                  <a:srgbClr val="FFFFFF"/>
                </a:solidFill>
                <a:latin typeface="Arial"/>
                <a:cs typeface="Arial"/>
              </a:rPr>
              <a:t>multiple</a:t>
            </a:r>
            <a:r>
              <a:rPr sz="3200" spc="-690" dirty="0">
                <a:solidFill>
                  <a:srgbClr val="FFFFFF"/>
                </a:solidFill>
                <a:latin typeface="Arial"/>
                <a:cs typeface="Arial"/>
              </a:rPr>
              <a:t> </a:t>
            </a:r>
            <a:r>
              <a:rPr sz="3200" spc="-60" dirty="0">
                <a:solidFill>
                  <a:srgbClr val="FFFFFF"/>
                </a:solidFill>
                <a:latin typeface="Arial"/>
                <a:cs typeface="Arial"/>
              </a:rPr>
              <a:t>trauma </a:t>
            </a:r>
            <a:r>
              <a:rPr sz="3200" spc="-50" dirty="0">
                <a:solidFill>
                  <a:srgbClr val="FFFFFF"/>
                </a:solidFill>
                <a:latin typeface="Arial"/>
                <a:cs typeface="Arial"/>
              </a:rPr>
              <a:t>patients.</a:t>
            </a:r>
            <a:endParaRPr sz="3200">
              <a:latin typeface="Arial"/>
              <a:cs typeface="Arial"/>
            </a:endParaRPr>
          </a:p>
          <a:p>
            <a:pPr marL="546100" marR="86995" indent="-533400">
              <a:lnSpc>
                <a:spcPts val="3070"/>
              </a:lnSpc>
              <a:spcBef>
                <a:spcPts val="1070"/>
              </a:spcBef>
              <a:buClr>
                <a:srgbClr val="D5EBFF"/>
              </a:buClr>
              <a:buSzPct val="93750"/>
              <a:buFont typeface="Wingdings"/>
              <a:buChar char=""/>
              <a:tabLst>
                <a:tab pos="546100" algn="l"/>
                <a:tab pos="546735" algn="l"/>
              </a:tabLst>
            </a:pPr>
            <a:r>
              <a:rPr sz="3200" spc="-85" dirty="0">
                <a:solidFill>
                  <a:srgbClr val="FFFFFF"/>
                </a:solidFill>
                <a:latin typeface="Arial"/>
                <a:cs typeface="Arial"/>
              </a:rPr>
              <a:t>Patients</a:t>
            </a:r>
            <a:r>
              <a:rPr sz="3200" spc="-280" dirty="0">
                <a:solidFill>
                  <a:srgbClr val="FFFFFF"/>
                </a:solidFill>
                <a:latin typeface="Arial"/>
                <a:cs typeface="Arial"/>
              </a:rPr>
              <a:t> </a:t>
            </a:r>
            <a:r>
              <a:rPr sz="3200" spc="35" dirty="0">
                <a:solidFill>
                  <a:srgbClr val="FFFFFF"/>
                </a:solidFill>
                <a:latin typeface="Arial"/>
                <a:cs typeface="Arial"/>
              </a:rPr>
              <a:t>with</a:t>
            </a:r>
            <a:r>
              <a:rPr sz="3200" spc="-270" dirty="0">
                <a:solidFill>
                  <a:srgbClr val="FFFFFF"/>
                </a:solidFill>
                <a:latin typeface="Arial"/>
                <a:cs typeface="Arial"/>
              </a:rPr>
              <a:t> </a:t>
            </a:r>
            <a:r>
              <a:rPr sz="3200" spc="-140" dirty="0">
                <a:solidFill>
                  <a:srgbClr val="FFFFFF"/>
                </a:solidFill>
                <a:latin typeface="Arial"/>
                <a:cs typeface="Arial"/>
              </a:rPr>
              <a:t>head</a:t>
            </a:r>
            <a:r>
              <a:rPr sz="3200" spc="-280" dirty="0">
                <a:solidFill>
                  <a:srgbClr val="FFFFFF"/>
                </a:solidFill>
                <a:latin typeface="Arial"/>
                <a:cs typeface="Arial"/>
              </a:rPr>
              <a:t> </a:t>
            </a:r>
            <a:r>
              <a:rPr sz="3200" spc="-35" dirty="0">
                <a:solidFill>
                  <a:srgbClr val="FFFFFF"/>
                </a:solidFill>
                <a:latin typeface="Arial"/>
                <a:cs typeface="Arial"/>
              </a:rPr>
              <a:t>or</a:t>
            </a:r>
            <a:r>
              <a:rPr sz="3200" spc="-240" dirty="0">
                <a:solidFill>
                  <a:srgbClr val="FFFFFF"/>
                </a:solidFill>
                <a:latin typeface="Arial"/>
                <a:cs typeface="Arial"/>
              </a:rPr>
              <a:t> </a:t>
            </a:r>
            <a:r>
              <a:rPr sz="3200" spc="-130" dirty="0">
                <a:solidFill>
                  <a:srgbClr val="FFFFFF"/>
                </a:solidFill>
                <a:latin typeface="Arial"/>
                <a:cs typeface="Arial"/>
              </a:rPr>
              <a:t>spine</a:t>
            </a:r>
            <a:r>
              <a:rPr sz="3200" spc="-270" dirty="0">
                <a:solidFill>
                  <a:srgbClr val="FFFFFF"/>
                </a:solidFill>
                <a:latin typeface="Arial"/>
                <a:cs typeface="Arial"/>
              </a:rPr>
              <a:t> </a:t>
            </a:r>
            <a:r>
              <a:rPr sz="3200" spc="-60" dirty="0">
                <a:solidFill>
                  <a:srgbClr val="FFFFFF"/>
                </a:solidFill>
                <a:latin typeface="Arial"/>
                <a:cs typeface="Arial"/>
              </a:rPr>
              <a:t>trauma</a:t>
            </a:r>
            <a:r>
              <a:rPr sz="3200" spc="-270" dirty="0">
                <a:solidFill>
                  <a:srgbClr val="FFFFFF"/>
                </a:solidFill>
                <a:latin typeface="Arial"/>
                <a:cs typeface="Arial"/>
              </a:rPr>
              <a:t> </a:t>
            </a:r>
            <a:r>
              <a:rPr sz="3200" spc="-60" dirty="0">
                <a:solidFill>
                  <a:srgbClr val="FFFFFF"/>
                </a:solidFill>
                <a:latin typeface="Arial"/>
                <a:cs typeface="Arial"/>
              </a:rPr>
              <a:t>requiring  </a:t>
            </a:r>
            <a:r>
              <a:rPr sz="3200" spc="-114" dirty="0">
                <a:solidFill>
                  <a:srgbClr val="FFFFFF"/>
                </a:solidFill>
                <a:latin typeface="Arial"/>
                <a:cs typeface="Arial"/>
              </a:rPr>
              <a:t>mechanical</a:t>
            </a:r>
            <a:r>
              <a:rPr sz="3200" spc="-305" dirty="0">
                <a:solidFill>
                  <a:srgbClr val="FFFFFF"/>
                </a:solidFill>
                <a:latin typeface="Arial"/>
                <a:cs typeface="Arial"/>
              </a:rPr>
              <a:t> </a:t>
            </a:r>
            <a:r>
              <a:rPr sz="3200" spc="-25" dirty="0">
                <a:solidFill>
                  <a:srgbClr val="FFFFFF"/>
                </a:solidFill>
                <a:latin typeface="Arial"/>
                <a:cs typeface="Arial"/>
              </a:rPr>
              <a:t>ventilation.</a:t>
            </a:r>
            <a:endParaRPr sz="3200">
              <a:latin typeface="Arial"/>
              <a:cs typeface="Arial"/>
            </a:endParaRPr>
          </a:p>
          <a:p>
            <a:pPr marL="546100" marR="5080" indent="-533400">
              <a:lnSpc>
                <a:spcPct val="80000"/>
              </a:lnSpc>
              <a:spcBef>
                <a:spcPts val="1110"/>
              </a:spcBef>
              <a:buClr>
                <a:srgbClr val="D5EBFF"/>
              </a:buClr>
              <a:buSzPct val="93750"/>
              <a:buFont typeface="Wingdings"/>
              <a:buChar char=""/>
              <a:tabLst>
                <a:tab pos="546100" algn="l"/>
                <a:tab pos="546735" algn="l"/>
              </a:tabLst>
            </a:pPr>
            <a:r>
              <a:rPr sz="3200" spc="-90" dirty="0">
                <a:solidFill>
                  <a:srgbClr val="FFFFFF"/>
                </a:solidFill>
                <a:latin typeface="Arial"/>
                <a:cs typeface="Arial"/>
              </a:rPr>
              <a:t>Any</a:t>
            </a:r>
            <a:r>
              <a:rPr sz="3200" spc="-250" dirty="0">
                <a:solidFill>
                  <a:srgbClr val="FFFFFF"/>
                </a:solidFill>
                <a:latin typeface="Arial"/>
                <a:cs typeface="Arial"/>
              </a:rPr>
              <a:t> </a:t>
            </a:r>
            <a:r>
              <a:rPr sz="3200" spc="-110" dirty="0">
                <a:solidFill>
                  <a:srgbClr val="FFFFFF"/>
                </a:solidFill>
                <a:latin typeface="Arial"/>
                <a:cs typeface="Arial"/>
              </a:rPr>
              <a:t>surgical</a:t>
            </a:r>
            <a:r>
              <a:rPr sz="3200" spc="-270" dirty="0">
                <a:solidFill>
                  <a:srgbClr val="FFFFFF"/>
                </a:solidFill>
                <a:latin typeface="Arial"/>
                <a:cs typeface="Arial"/>
              </a:rPr>
              <a:t> </a:t>
            </a:r>
            <a:r>
              <a:rPr sz="3200" spc="-15" dirty="0">
                <a:solidFill>
                  <a:srgbClr val="FFFFFF"/>
                </a:solidFill>
                <a:latin typeface="Arial"/>
                <a:cs typeface="Arial"/>
              </a:rPr>
              <a:t>patient</a:t>
            </a:r>
            <a:r>
              <a:rPr sz="3200" spc="-254" dirty="0">
                <a:solidFill>
                  <a:srgbClr val="FFFFFF"/>
                </a:solidFill>
                <a:latin typeface="Arial"/>
                <a:cs typeface="Arial"/>
              </a:rPr>
              <a:t> </a:t>
            </a:r>
            <a:r>
              <a:rPr sz="3200" spc="-65" dirty="0">
                <a:solidFill>
                  <a:srgbClr val="FFFFFF"/>
                </a:solidFill>
                <a:latin typeface="Arial"/>
                <a:cs typeface="Arial"/>
              </a:rPr>
              <a:t>who</a:t>
            </a:r>
            <a:r>
              <a:rPr sz="3200" spc="-285" dirty="0">
                <a:solidFill>
                  <a:srgbClr val="FFFFFF"/>
                </a:solidFill>
                <a:latin typeface="Arial"/>
                <a:cs typeface="Arial"/>
              </a:rPr>
              <a:t> </a:t>
            </a:r>
            <a:r>
              <a:rPr sz="3200" spc="-110" dirty="0">
                <a:solidFill>
                  <a:srgbClr val="FFFFFF"/>
                </a:solidFill>
                <a:latin typeface="Arial"/>
                <a:cs typeface="Arial"/>
              </a:rPr>
              <a:t>requires</a:t>
            </a:r>
            <a:r>
              <a:rPr sz="3200" spc="-275" dirty="0">
                <a:solidFill>
                  <a:srgbClr val="FFFFFF"/>
                </a:solidFill>
                <a:latin typeface="Arial"/>
                <a:cs typeface="Arial"/>
              </a:rPr>
              <a:t> </a:t>
            </a:r>
            <a:r>
              <a:rPr sz="3200" spc="-90" dirty="0">
                <a:solidFill>
                  <a:srgbClr val="FFFFFF"/>
                </a:solidFill>
                <a:latin typeface="Arial"/>
                <a:cs typeface="Arial"/>
              </a:rPr>
              <a:t>continuous  </a:t>
            </a:r>
            <a:r>
              <a:rPr sz="3200" spc="-15" dirty="0">
                <a:solidFill>
                  <a:srgbClr val="FFFFFF"/>
                </a:solidFill>
                <a:latin typeface="Arial"/>
                <a:cs typeface="Arial"/>
              </a:rPr>
              <a:t>monitoring</a:t>
            </a:r>
            <a:r>
              <a:rPr sz="3200" spc="-254" dirty="0">
                <a:solidFill>
                  <a:srgbClr val="FFFFFF"/>
                </a:solidFill>
                <a:latin typeface="Arial"/>
                <a:cs typeface="Arial"/>
              </a:rPr>
              <a:t> </a:t>
            </a:r>
            <a:r>
              <a:rPr sz="3200" spc="-40" dirty="0">
                <a:solidFill>
                  <a:srgbClr val="FFFFFF"/>
                </a:solidFill>
                <a:latin typeface="Arial"/>
                <a:cs typeface="Arial"/>
              </a:rPr>
              <a:t>or</a:t>
            </a:r>
            <a:r>
              <a:rPr sz="3200" spc="-250" dirty="0">
                <a:solidFill>
                  <a:srgbClr val="FFFFFF"/>
                </a:solidFill>
                <a:latin typeface="Arial"/>
                <a:cs typeface="Arial"/>
              </a:rPr>
              <a:t> </a:t>
            </a:r>
            <a:r>
              <a:rPr sz="3200" spc="-85" dirty="0">
                <a:solidFill>
                  <a:srgbClr val="FFFFFF"/>
                </a:solidFill>
                <a:latin typeface="Arial"/>
                <a:cs typeface="Arial"/>
              </a:rPr>
              <a:t>continuous</a:t>
            </a:r>
            <a:r>
              <a:rPr sz="3200" spc="-254" dirty="0">
                <a:solidFill>
                  <a:srgbClr val="FFFFFF"/>
                </a:solidFill>
                <a:latin typeface="Arial"/>
                <a:cs typeface="Arial"/>
              </a:rPr>
              <a:t> </a:t>
            </a:r>
            <a:r>
              <a:rPr sz="3200" dirty="0">
                <a:solidFill>
                  <a:srgbClr val="FFFFFF"/>
                </a:solidFill>
                <a:latin typeface="Arial"/>
                <a:cs typeface="Arial"/>
              </a:rPr>
              <a:t>life</a:t>
            </a:r>
            <a:r>
              <a:rPr sz="3200" spc="-280" dirty="0">
                <a:solidFill>
                  <a:srgbClr val="FFFFFF"/>
                </a:solidFill>
                <a:latin typeface="Arial"/>
                <a:cs typeface="Arial"/>
              </a:rPr>
              <a:t> </a:t>
            </a:r>
            <a:r>
              <a:rPr sz="3200" spc="-70" dirty="0">
                <a:solidFill>
                  <a:srgbClr val="FFFFFF"/>
                </a:solidFill>
                <a:latin typeface="Arial"/>
                <a:cs typeface="Arial"/>
              </a:rPr>
              <a:t>support</a:t>
            </a:r>
            <a:endParaRPr sz="32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Admitted to ICU criteria in general </a:t>
            </a:r>
            <a:r>
              <a:rPr lang="en-US" dirty="0"/>
              <a:t/>
            </a:r>
            <a:br>
              <a:rPr lang="en-US" dirty="0"/>
            </a:br>
            <a:endParaRPr lang="en-US" dirty="0"/>
          </a:p>
        </p:txBody>
      </p:sp>
      <p:sp>
        <p:nvSpPr>
          <p:cNvPr id="3" name="Content Placeholder 2"/>
          <p:cNvSpPr>
            <a:spLocks noGrp="1"/>
          </p:cNvSpPr>
          <p:nvPr>
            <p:ph idx="1"/>
          </p:nvPr>
        </p:nvSpPr>
        <p:spPr>
          <a:xfrm>
            <a:off x="457200" y="1981200"/>
            <a:ext cx="7772400" cy="4144963"/>
          </a:xfrm>
        </p:spPr>
        <p:txBody>
          <a:bodyPr/>
          <a:lstStyle/>
          <a:p>
            <a:r>
              <a:rPr lang="en-US" dirty="0"/>
              <a:t>♯</a:t>
            </a:r>
            <a:r>
              <a:rPr lang="en-US" dirty="0" err="1">
                <a:solidFill>
                  <a:srgbClr val="FF0000"/>
                </a:solidFill>
              </a:rPr>
              <a:t>compromized</a:t>
            </a:r>
            <a:r>
              <a:rPr lang="en-US" dirty="0">
                <a:solidFill>
                  <a:srgbClr val="FF0000"/>
                </a:solidFill>
              </a:rPr>
              <a:t> </a:t>
            </a:r>
            <a:r>
              <a:rPr lang="en-US" dirty="0"/>
              <a:t>airway </a:t>
            </a:r>
          </a:p>
          <a:p>
            <a:r>
              <a:rPr lang="en-US" dirty="0"/>
              <a:t>♯GCS ˂= 12</a:t>
            </a:r>
          </a:p>
          <a:p>
            <a:r>
              <a:rPr lang="en-US" dirty="0"/>
              <a:t>♯</a:t>
            </a:r>
            <a:r>
              <a:rPr lang="en-US" dirty="0" smtClean="0"/>
              <a:t>Unstable </a:t>
            </a:r>
            <a:r>
              <a:rPr lang="en-US" dirty="0"/>
              <a:t>vital sign </a:t>
            </a:r>
          </a:p>
          <a:p>
            <a:r>
              <a:rPr lang="en-US" dirty="0"/>
              <a:t>♯pH ˂=7.2 </a:t>
            </a:r>
            <a:r>
              <a:rPr lang="en-US" dirty="0" smtClean="0"/>
              <a:t>..or </a:t>
            </a:r>
            <a:r>
              <a:rPr lang="en-US" dirty="0"/>
              <a:t>7.5</a:t>
            </a:r>
          </a:p>
          <a:p>
            <a:r>
              <a:rPr lang="en-US" dirty="0"/>
              <a:t>♯</a:t>
            </a:r>
            <a:r>
              <a:rPr lang="en-US" dirty="0" smtClean="0"/>
              <a:t>paco2 </a:t>
            </a:r>
            <a:r>
              <a:rPr lang="en-US" dirty="0"/>
              <a:t>˃</a:t>
            </a:r>
            <a:r>
              <a:rPr lang="en-US" dirty="0" smtClean="0"/>
              <a:t>45-55</a:t>
            </a:r>
            <a:endParaRPr lang="en-US" dirty="0"/>
          </a:p>
          <a:p>
            <a:r>
              <a:rPr lang="en-US" dirty="0"/>
              <a:t>♯</a:t>
            </a:r>
            <a:r>
              <a:rPr lang="en-US" dirty="0" smtClean="0"/>
              <a:t>pao2</a:t>
            </a:r>
            <a:r>
              <a:rPr lang="en-US" dirty="0"/>
              <a:t>˂</a:t>
            </a:r>
            <a:r>
              <a:rPr lang="en-US" dirty="0" smtClean="0"/>
              <a:t>60 </a:t>
            </a:r>
            <a:r>
              <a:rPr lang="en-US" b="1" dirty="0" smtClean="0">
                <a:solidFill>
                  <a:srgbClr val="FF0000"/>
                </a:solidFill>
              </a:rPr>
              <a:t>HYPOXIA</a:t>
            </a:r>
            <a:endParaRPr lang="en-US" b="1" dirty="0">
              <a:solidFill>
                <a:srgbClr val="FF0000"/>
              </a:solidFill>
            </a:endParaRPr>
          </a:p>
          <a:p>
            <a:r>
              <a:rPr lang="en-US" dirty="0"/>
              <a:t>♯Fio2˃60%needed </a:t>
            </a:r>
          </a:p>
          <a:p>
            <a:endParaRPr lang="en-US" dirty="0"/>
          </a:p>
        </p:txBody>
      </p:sp>
    </p:spTree>
    <p:extLst>
      <p:ext uri="{BB962C8B-B14F-4D97-AF65-F5344CB8AC3E}">
        <p14:creationId xmlns:p14="http://schemas.microsoft.com/office/powerpoint/2010/main" val="35352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a:t> </a:t>
            </a:r>
            <a:r>
              <a:rPr lang="en-US" b="1" dirty="0"/>
              <a:t>(B) Essential management in ICU:    (FAST HUG)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F :</a:t>
            </a:r>
            <a:r>
              <a:rPr lang="en-US" dirty="0"/>
              <a:t>feedings</a:t>
            </a:r>
            <a:r>
              <a:rPr lang="en-US" b="1" dirty="0"/>
              <a:t> </a:t>
            </a:r>
            <a:br>
              <a:rPr lang="en-US" b="1" dirty="0"/>
            </a:br>
            <a:r>
              <a:rPr lang="en-US" b="1" dirty="0"/>
              <a:t>A</a:t>
            </a:r>
            <a:r>
              <a:rPr lang="en-US" dirty="0"/>
              <a:t> : analgesia </a:t>
            </a:r>
            <a:br>
              <a:rPr lang="en-US" dirty="0"/>
            </a:br>
            <a:r>
              <a:rPr lang="en-US" b="1" dirty="0"/>
              <a:t>S</a:t>
            </a:r>
            <a:r>
              <a:rPr lang="en-US" dirty="0"/>
              <a:t> : sedation </a:t>
            </a:r>
            <a:br>
              <a:rPr lang="en-US" dirty="0"/>
            </a:br>
            <a:r>
              <a:rPr lang="en-US" b="1" dirty="0"/>
              <a:t>T</a:t>
            </a:r>
            <a:r>
              <a:rPr lang="en-US" dirty="0"/>
              <a:t> : </a:t>
            </a:r>
            <a:r>
              <a:rPr lang="en-US" dirty="0" err="1"/>
              <a:t>thrombo</a:t>
            </a:r>
            <a:r>
              <a:rPr lang="en-US" dirty="0"/>
              <a:t>-embolism prophylaxis </a:t>
            </a:r>
            <a:br>
              <a:rPr lang="en-US" dirty="0"/>
            </a:br>
            <a:endParaRPr lang="en-US" dirty="0"/>
          </a:p>
          <a:p>
            <a:r>
              <a:rPr lang="en-US" b="1" dirty="0"/>
              <a:t>H</a:t>
            </a:r>
            <a:r>
              <a:rPr lang="en-US" dirty="0"/>
              <a:t>  : head of bed elevation (30 - 45 )</a:t>
            </a:r>
            <a:br>
              <a:rPr lang="en-US" dirty="0"/>
            </a:br>
            <a:r>
              <a:rPr lang="en-US" b="1" dirty="0"/>
              <a:t>U</a:t>
            </a:r>
            <a:r>
              <a:rPr lang="en-US" dirty="0"/>
              <a:t> : ulcer prophylaxis ( stress ulcer , bed sore )</a:t>
            </a:r>
            <a:br>
              <a:rPr lang="en-US" dirty="0"/>
            </a:br>
            <a:r>
              <a:rPr lang="en-US" b="1" dirty="0"/>
              <a:t>G</a:t>
            </a:r>
            <a:r>
              <a:rPr lang="en-US" dirty="0"/>
              <a:t> : glucose control </a:t>
            </a:r>
          </a:p>
        </p:txBody>
      </p:sp>
    </p:spTree>
    <p:extLst>
      <p:ext uri="{BB962C8B-B14F-4D97-AF65-F5344CB8AC3E}">
        <p14:creationId xmlns:p14="http://schemas.microsoft.com/office/powerpoint/2010/main" val="66984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1">
                    <a:lumMod val="75000"/>
                  </a:schemeClr>
                </a:solidFill>
              </a:rPr>
              <a:t> Intubation indications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US" dirty="0"/>
              <a:t/>
            </a:r>
            <a:br>
              <a:rPr lang="en-US" dirty="0"/>
            </a:br>
            <a:r>
              <a:rPr lang="en-US" dirty="0"/>
              <a:t>☻</a:t>
            </a:r>
            <a:r>
              <a:rPr lang="en-US" dirty="0">
                <a:solidFill>
                  <a:schemeClr val="accent1">
                    <a:lumMod val="75000"/>
                  </a:schemeClr>
                </a:solidFill>
              </a:rPr>
              <a:t>apnea </a:t>
            </a:r>
            <a:r>
              <a:rPr lang="en-US" dirty="0">
                <a:sym typeface="Wingdings"/>
              </a:rPr>
              <a:t></a:t>
            </a:r>
            <a:r>
              <a:rPr lang="en-US" dirty="0"/>
              <a:t> central decrease GCS ≤ 8 </a:t>
            </a:r>
            <a:r>
              <a:rPr lang="en-US" dirty="0">
                <a:sym typeface="Wingdings"/>
              </a:rPr>
              <a:t></a:t>
            </a:r>
            <a:r>
              <a:rPr lang="en-US" dirty="0"/>
              <a:t> absent gag reflex </a:t>
            </a:r>
            <a:br>
              <a:rPr lang="en-US" dirty="0"/>
            </a:br>
            <a:r>
              <a:rPr lang="en-US" dirty="0"/>
              <a:t>               </a:t>
            </a:r>
            <a:r>
              <a:rPr lang="en-US" dirty="0">
                <a:sym typeface="Wingdings"/>
              </a:rPr>
              <a:t></a:t>
            </a:r>
            <a:r>
              <a:rPr lang="en-US" dirty="0"/>
              <a:t> induced </a:t>
            </a:r>
            <a:r>
              <a:rPr lang="en-US" dirty="0">
                <a:sym typeface="Wingdings"/>
              </a:rPr>
              <a:t></a:t>
            </a:r>
            <a:r>
              <a:rPr lang="en-US" dirty="0"/>
              <a:t> general anesthesia </a:t>
            </a:r>
            <a:br>
              <a:rPr lang="en-US" dirty="0"/>
            </a:br>
            <a:r>
              <a:rPr lang="en-US" dirty="0"/>
              <a:t>               </a:t>
            </a:r>
            <a:r>
              <a:rPr lang="en-US" dirty="0">
                <a:sym typeface="Wingdings"/>
              </a:rPr>
              <a:t></a:t>
            </a:r>
            <a:r>
              <a:rPr lang="en-US" dirty="0"/>
              <a:t> poisoning </a:t>
            </a:r>
            <a:br>
              <a:rPr lang="en-US" dirty="0"/>
            </a:br>
            <a:r>
              <a:rPr lang="en-US" dirty="0"/>
              <a:t>☻ </a:t>
            </a:r>
            <a:r>
              <a:rPr lang="en-US" dirty="0">
                <a:solidFill>
                  <a:schemeClr val="accent1">
                    <a:lumMod val="75000"/>
                  </a:schemeClr>
                </a:solidFill>
              </a:rPr>
              <a:t>Resp. failure </a:t>
            </a:r>
            <a:r>
              <a:rPr lang="en-US" dirty="0">
                <a:sym typeface="Wingdings"/>
              </a:rPr>
              <a:t></a:t>
            </a:r>
            <a:r>
              <a:rPr lang="en-US" dirty="0"/>
              <a:t> drugs arrest</a:t>
            </a:r>
            <a:br>
              <a:rPr lang="en-US" dirty="0"/>
            </a:br>
            <a:r>
              <a:rPr lang="en-US" dirty="0"/>
              <a:t>                         </a:t>
            </a:r>
            <a:r>
              <a:rPr lang="en-US" dirty="0">
                <a:sym typeface="Wingdings"/>
              </a:rPr>
              <a:t></a:t>
            </a:r>
            <a:r>
              <a:rPr lang="en-US" dirty="0"/>
              <a:t> disease </a:t>
            </a:r>
            <a:r>
              <a:rPr lang="en-US" dirty="0">
                <a:sym typeface="Wingdings"/>
              </a:rPr>
              <a:t></a:t>
            </a:r>
            <a:r>
              <a:rPr lang="en-US" dirty="0"/>
              <a:t> ARDS , </a:t>
            </a:r>
            <a:r>
              <a:rPr lang="en-US" dirty="0" smtClean="0"/>
              <a:t>COPD, ASTHMA ,sepsis </a:t>
            </a:r>
            <a:r>
              <a:rPr lang="en-US" dirty="0"/>
              <a:t/>
            </a:r>
            <a:br>
              <a:rPr lang="en-US" dirty="0"/>
            </a:br>
            <a:r>
              <a:rPr lang="en-US" dirty="0"/>
              <a:t>☻ </a:t>
            </a:r>
            <a:r>
              <a:rPr lang="en-US" dirty="0">
                <a:solidFill>
                  <a:schemeClr val="accent1">
                    <a:lumMod val="75000"/>
                  </a:schemeClr>
                </a:solidFill>
              </a:rPr>
              <a:t>Resp. airway protection </a:t>
            </a:r>
            <a:r>
              <a:rPr lang="en-US" dirty="0">
                <a:sym typeface="Wingdings"/>
              </a:rPr>
              <a:t></a:t>
            </a:r>
            <a:r>
              <a:rPr lang="en-US" dirty="0"/>
              <a:t> risk of aspiration </a:t>
            </a:r>
            <a:br>
              <a:rPr lang="en-US" dirty="0"/>
            </a:br>
            <a:r>
              <a:rPr lang="en-US" dirty="0"/>
              <a:t>                                           </a:t>
            </a:r>
            <a:r>
              <a:rPr lang="en-US" dirty="0">
                <a:sym typeface="Wingdings"/>
              </a:rPr>
              <a:t></a:t>
            </a:r>
            <a:r>
              <a:rPr lang="en-US" dirty="0"/>
              <a:t> burn patient </a:t>
            </a:r>
            <a:br>
              <a:rPr lang="en-US" dirty="0"/>
            </a:br>
            <a:r>
              <a:rPr lang="en-US" dirty="0"/>
              <a:t>☻ </a:t>
            </a:r>
            <a:r>
              <a:rPr lang="en-US" dirty="0">
                <a:solidFill>
                  <a:schemeClr val="accent1">
                    <a:lumMod val="75000"/>
                  </a:schemeClr>
                </a:solidFill>
              </a:rPr>
              <a:t>Resp. obstruction </a:t>
            </a:r>
            <a:r>
              <a:rPr lang="en-US" dirty="0">
                <a:sym typeface="Wingdings"/>
              </a:rPr>
              <a:t></a:t>
            </a:r>
            <a:r>
              <a:rPr lang="en-US" dirty="0"/>
              <a:t> trauma , tumor , laryngeal </a:t>
            </a:r>
            <a:r>
              <a:rPr lang="en-US" dirty="0" err="1"/>
              <a:t>oedema</a:t>
            </a:r>
            <a:r>
              <a:rPr lang="en-US" dirty="0"/>
              <a:t> , epiglottitis</a:t>
            </a:r>
            <a:br>
              <a:rPr lang="en-US" dirty="0"/>
            </a:br>
            <a:r>
              <a:rPr lang="en-US" dirty="0"/>
              <a:t>☻</a:t>
            </a:r>
            <a:r>
              <a:rPr lang="en-US" dirty="0">
                <a:solidFill>
                  <a:schemeClr val="accent1">
                    <a:lumMod val="75000"/>
                  </a:schemeClr>
                </a:solidFill>
              </a:rPr>
              <a:t>hemodynamic </a:t>
            </a:r>
            <a:r>
              <a:rPr lang="en-US" dirty="0" smtClean="0">
                <a:solidFill>
                  <a:schemeClr val="accent1">
                    <a:lumMod val="75000"/>
                  </a:schemeClr>
                </a:solidFill>
              </a:rPr>
              <a:t>instability </a:t>
            </a:r>
            <a:r>
              <a:rPr lang="en-US" smtClean="0">
                <a:solidFill>
                  <a:schemeClr val="accent1">
                    <a:lumMod val="75000"/>
                  </a:schemeClr>
                </a:solidFill>
              </a:rPr>
              <a:t>/</a:t>
            </a:r>
            <a:r>
              <a:rPr lang="en-US" dirty="0" err="1" smtClean="0">
                <a:solidFill>
                  <a:schemeClr val="accent1">
                    <a:lumMod val="75000"/>
                  </a:schemeClr>
                </a:solidFill>
              </a:rPr>
              <a:t>seve</a:t>
            </a:r>
            <a:r>
              <a:rPr lang="en-US" dirty="0" smtClean="0">
                <a:solidFill>
                  <a:schemeClr val="accent1">
                    <a:lumMod val="75000"/>
                  </a:schemeClr>
                </a:solidFill>
              </a:rPr>
              <a:t> </a:t>
            </a:r>
            <a:r>
              <a:rPr lang="en-US" dirty="0">
                <a:sym typeface="Wingdings"/>
              </a:rPr>
              <a:t></a:t>
            </a:r>
            <a:r>
              <a:rPr lang="en-US" dirty="0"/>
              <a:t> shock , cardiac arrest , sever hypothermia </a:t>
            </a:r>
          </a:p>
        </p:txBody>
      </p:sp>
    </p:spTree>
    <p:extLst>
      <p:ext uri="{BB962C8B-B14F-4D97-AF65-F5344CB8AC3E}">
        <p14:creationId xmlns:p14="http://schemas.microsoft.com/office/powerpoint/2010/main" val="340877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19" y="8635"/>
            <a:ext cx="2612390" cy="461665"/>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b="1" dirty="0"/>
              <a:t> </a:t>
            </a:r>
            <a:r>
              <a:rPr lang="ar-JO" b="1" dirty="0"/>
              <a:t>♥</a:t>
            </a:r>
            <a:r>
              <a:rPr lang="en-US" b="1" dirty="0" smtClean="0"/>
              <a:t>hypoxemia </a:t>
            </a:r>
            <a:r>
              <a:rPr lang="en-US" b="1" dirty="0"/>
              <a:t>S&amp;S</a:t>
            </a:r>
            <a:r>
              <a:rPr lang="en-US" dirty="0"/>
              <a:t> : </a:t>
            </a:r>
            <a:r>
              <a:rPr lang="en-US" dirty="0">
                <a:solidFill>
                  <a:srgbClr val="FF0000"/>
                </a:solidFill>
              </a:rPr>
              <a:t/>
            </a:r>
            <a:br>
              <a:rPr lang="en-US" dirty="0">
                <a:solidFill>
                  <a:srgbClr val="FF0000"/>
                </a:solidFill>
              </a:rPr>
            </a:br>
            <a:r>
              <a:rPr lang="en-US" b="1" dirty="0" smtClean="0">
                <a:solidFill>
                  <a:srgbClr val="FF0000"/>
                </a:solidFill>
              </a:rPr>
              <a:t>restlessness </a:t>
            </a:r>
            <a:r>
              <a:rPr lang="en-US" b="1" dirty="0">
                <a:solidFill>
                  <a:srgbClr val="FF0000"/>
                </a:solidFill>
              </a:rPr>
              <a:t>, tachycardia </a:t>
            </a:r>
            <a:r>
              <a:rPr lang="en-US" b="1" dirty="0" smtClean="0">
                <a:solidFill>
                  <a:srgbClr val="FF0000"/>
                </a:solidFill>
              </a:rPr>
              <a:t>,tachypnea, </a:t>
            </a:r>
            <a:r>
              <a:rPr lang="en-US" b="1" dirty="0">
                <a:solidFill>
                  <a:srgbClr val="FF0000"/>
                </a:solidFill>
              </a:rPr>
              <a:t>cyanosis  </a:t>
            </a:r>
          </a:p>
          <a:p>
            <a:r>
              <a:rPr lang="en-US" b="1" dirty="0">
                <a:solidFill>
                  <a:srgbClr val="FF0000"/>
                </a:solidFill>
              </a:rPr>
              <a:t>Cardiac irritability </a:t>
            </a:r>
            <a:r>
              <a:rPr lang="en-US" b="1" dirty="0">
                <a:solidFill>
                  <a:srgbClr val="FF0000"/>
                </a:solidFill>
                <a:sym typeface="Wingdings"/>
              </a:rPr>
              <a:t></a:t>
            </a:r>
            <a:r>
              <a:rPr lang="en-US" b="1" dirty="0">
                <a:solidFill>
                  <a:srgbClr val="FF0000"/>
                </a:solidFill>
              </a:rPr>
              <a:t> </a:t>
            </a:r>
            <a:r>
              <a:rPr lang="en-US" b="1" dirty="0" err="1">
                <a:solidFill>
                  <a:srgbClr val="FF0000"/>
                </a:solidFill>
              </a:rPr>
              <a:t>O</a:t>
            </a:r>
            <a:r>
              <a:rPr lang="en-US" b="1" dirty="0" err="1" smtClean="0">
                <a:solidFill>
                  <a:srgbClr val="FF0000"/>
                </a:solidFill>
              </a:rPr>
              <a:t>btundation</a:t>
            </a:r>
            <a:r>
              <a:rPr lang="en-US" b="1" dirty="0" smtClean="0">
                <a:solidFill>
                  <a:srgbClr val="FF0000"/>
                </a:solidFill>
              </a:rPr>
              <a:t> </a:t>
            </a:r>
            <a:r>
              <a:rPr lang="en-US" b="1" dirty="0">
                <a:solidFill>
                  <a:srgbClr val="FF0000"/>
                </a:solidFill>
                <a:sym typeface="Wingdings"/>
              </a:rPr>
              <a:t></a:t>
            </a:r>
            <a:r>
              <a:rPr lang="en-US" b="1" dirty="0">
                <a:solidFill>
                  <a:srgbClr val="FF0000"/>
                </a:solidFill>
              </a:rPr>
              <a:t> </a:t>
            </a:r>
            <a:r>
              <a:rPr lang="en-US" b="1" dirty="0" err="1">
                <a:solidFill>
                  <a:srgbClr val="FF0000"/>
                </a:solidFill>
              </a:rPr>
              <a:t>B</a:t>
            </a:r>
            <a:r>
              <a:rPr lang="en-US" b="1" dirty="0" err="1" smtClean="0">
                <a:solidFill>
                  <a:srgbClr val="FF0000"/>
                </a:solidFill>
              </a:rPr>
              <a:t>radycardia</a:t>
            </a:r>
            <a:r>
              <a:rPr lang="en-US" b="1" dirty="0" smtClean="0">
                <a:solidFill>
                  <a:srgbClr val="FF0000"/>
                </a:solidFill>
              </a:rPr>
              <a:t> </a:t>
            </a:r>
            <a:r>
              <a:rPr lang="en-US" b="1" dirty="0">
                <a:solidFill>
                  <a:srgbClr val="FF0000"/>
                </a:solidFill>
                <a:sym typeface="Wingdings"/>
              </a:rPr>
              <a:t></a:t>
            </a:r>
            <a:r>
              <a:rPr lang="en-US" b="1" dirty="0">
                <a:solidFill>
                  <a:srgbClr val="FF0000"/>
                </a:solidFill>
              </a:rPr>
              <a:t> </a:t>
            </a:r>
            <a:r>
              <a:rPr lang="en-US" b="1" dirty="0" smtClean="0">
                <a:solidFill>
                  <a:srgbClr val="FF0000"/>
                </a:solidFill>
              </a:rPr>
              <a:t>Hypotension and Ischemia </a:t>
            </a:r>
            <a:r>
              <a:rPr lang="en-US" b="1" dirty="0">
                <a:solidFill>
                  <a:srgbClr val="FF0000"/>
                </a:solidFill>
                <a:sym typeface="Wingdings"/>
              </a:rPr>
              <a:t></a:t>
            </a:r>
            <a:r>
              <a:rPr lang="en-US" b="1" dirty="0">
                <a:solidFill>
                  <a:srgbClr val="FF0000"/>
                </a:solidFill>
              </a:rPr>
              <a:t> cardiac arrest .</a:t>
            </a:r>
            <a:r>
              <a:rPr lang="en-US" dirty="0"/>
              <a:t/>
            </a:r>
            <a:br>
              <a:rPr lang="en-US" dirty="0"/>
            </a:br>
            <a:r>
              <a:rPr lang="en-US" dirty="0"/>
              <a:t/>
            </a:r>
            <a:br>
              <a:rPr lang="en-US" dirty="0"/>
            </a:br>
            <a:r>
              <a:rPr lang="en-US" dirty="0"/>
              <a:t>♥ </a:t>
            </a:r>
            <a:r>
              <a:rPr lang="en-US" b="1" dirty="0" err="1" smtClean="0"/>
              <a:t>hypovolemia</a:t>
            </a:r>
            <a:r>
              <a:rPr lang="en-US" b="1" dirty="0" smtClean="0"/>
              <a:t> </a:t>
            </a:r>
            <a:r>
              <a:rPr lang="en-US" b="1" dirty="0"/>
              <a:t>S&amp;S :</a:t>
            </a:r>
            <a:r>
              <a:rPr lang="en-US" dirty="0"/>
              <a:t>   </a:t>
            </a:r>
            <a:br>
              <a:rPr lang="en-US" dirty="0"/>
            </a:br>
            <a:r>
              <a:rPr lang="en-US" dirty="0"/>
              <a:t>D</a:t>
            </a:r>
            <a:r>
              <a:rPr lang="en-US" dirty="0" smtClean="0"/>
              <a:t>ehydration</a:t>
            </a:r>
            <a:r>
              <a:rPr lang="en-US" dirty="0"/>
              <a:t>+ </a:t>
            </a:r>
            <a:r>
              <a:rPr lang="en-US" dirty="0" smtClean="0"/>
              <a:t>Decrease </a:t>
            </a:r>
            <a:r>
              <a:rPr lang="en-US" dirty="0"/>
              <a:t>B.P , </a:t>
            </a:r>
            <a:endParaRPr lang="en-US" dirty="0" smtClean="0"/>
          </a:p>
          <a:p>
            <a:pPr marL="0" indent="0">
              <a:buNone/>
            </a:pPr>
            <a:r>
              <a:rPr lang="en-US" dirty="0"/>
              <a:t> </a:t>
            </a:r>
            <a:r>
              <a:rPr lang="en-US" dirty="0" smtClean="0"/>
              <a:t>   </a:t>
            </a:r>
            <a:r>
              <a:rPr lang="en-US" dirty="0"/>
              <a:t>O</a:t>
            </a:r>
            <a:r>
              <a:rPr lang="en-US" dirty="0" smtClean="0"/>
              <a:t>rthostatic </a:t>
            </a:r>
            <a:r>
              <a:rPr lang="en-US" dirty="0"/>
              <a:t>hypotension </a:t>
            </a:r>
            <a:br>
              <a:rPr lang="en-US" dirty="0"/>
            </a:br>
            <a:r>
              <a:rPr lang="en-US" dirty="0"/>
              <a:t>± decrease </a:t>
            </a:r>
            <a:r>
              <a:rPr lang="en-US" dirty="0" err="1"/>
              <a:t>Hb</a:t>
            </a:r>
            <a:r>
              <a:rPr lang="en-US" dirty="0"/>
              <a:t> level or blood volume </a:t>
            </a:r>
          </a:p>
        </p:txBody>
      </p:sp>
    </p:spTree>
    <p:extLst>
      <p:ext uri="{BB962C8B-B14F-4D97-AF65-F5344CB8AC3E}">
        <p14:creationId xmlns:p14="http://schemas.microsoft.com/office/powerpoint/2010/main" val="3014703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18" y="8635"/>
            <a:ext cx="8006082" cy="482600"/>
          </a:xfrm>
        </p:spPr>
        <p:txBody>
          <a:bodyPr>
            <a:normAutofit fontScale="90000"/>
          </a:bodyPr>
          <a:lstStyle/>
          <a:p>
            <a:r>
              <a:rPr lang="en-US" b="1" dirty="0"/>
              <a:t>(D) </a:t>
            </a:r>
            <a:r>
              <a:rPr lang="en-US" b="1" dirty="0" smtClean="0"/>
              <a:t>Hypoxia  </a:t>
            </a:r>
            <a:r>
              <a:rPr lang="en-US" b="1" dirty="0"/>
              <a:t>classification</a:t>
            </a:r>
            <a:r>
              <a:rPr lang="en-US" dirty="0"/>
              <a:t> &lt; </a:t>
            </a:r>
            <a:r>
              <a:rPr lang="en-US" dirty="0" smtClean="0"/>
              <a:t>pao2 </a:t>
            </a:r>
            <a:r>
              <a:rPr lang="en-US" dirty="0"/>
              <a:t>&lt; 60 </a:t>
            </a:r>
            <a:r>
              <a:rPr lang="en-US" dirty="0" err="1"/>
              <a:t>mmhg</a:t>
            </a:r>
            <a:endParaRPr lang="en-US" dirty="0"/>
          </a:p>
        </p:txBody>
      </p:sp>
      <p:sp>
        <p:nvSpPr>
          <p:cNvPr id="3" name="Content Placeholder 2"/>
          <p:cNvSpPr>
            <a:spLocks noGrp="1"/>
          </p:cNvSpPr>
          <p:nvPr>
            <p:ph idx="1"/>
          </p:nvPr>
        </p:nvSpPr>
        <p:spPr>
          <a:xfrm>
            <a:off x="457200" y="990600"/>
            <a:ext cx="8153400" cy="5562600"/>
          </a:xfrm>
        </p:spPr>
        <p:txBody>
          <a:bodyPr>
            <a:normAutofit lnSpcReduction="10000"/>
          </a:bodyPr>
          <a:lstStyle/>
          <a:p>
            <a:pPr>
              <a:buNone/>
            </a:pPr>
            <a:r>
              <a:rPr lang="en-US" altLang="en-US" dirty="0"/>
              <a:t>1- </a:t>
            </a:r>
            <a:r>
              <a:rPr lang="en-US" altLang="en-US" b="1" dirty="0"/>
              <a:t>Hypoxic Hypoxia in inadequate  </a:t>
            </a:r>
            <a:r>
              <a:rPr lang="en-US" altLang="en-US" b="1" dirty="0" smtClean="0"/>
              <a:t>ventilation and oxygenation.</a:t>
            </a:r>
            <a:r>
              <a:rPr lang="en-US" dirty="0"/>
              <a:t> altitude ,asthma , Resp. disease </a:t>
            </a:r>
            <a:endParaRPr lang="en-US" altLang="en-US" b="1" dirty="0"/>
          </a:p>
          <a:p>
            <a:pPr>
              <a:buNone/>
            </a:pPr>
            <a:r>
              <a:rPr lang="en-US" altLang="en-US" b="1" dirty="0"/>
              <a:t>2- Anemic Hypoxia in inadequate  </a:t>
            </a:r>
            <a:r>
              <a:rPr lang="en-US" altLang="en-US" b="1" dirty="0" smtClean="0"/>
              <a:t>  </a:t>
            </a:r>
            <a:r>
              <a:rPr lang="en-US" altLang="en-US" b="1" dirty="0"/>
              <a:t>hemoglobin </a:t>
            </a:r>
            <a:r>
              <a:rPr lang="en-US" altLang="en-US" b="1" dirty="0" smtClean="0"/>
              <a:t>content OR function.</a:t>
            </a:r>
            <a:r>
              <a:rPr lang="en-US" dirty="0"/>
              <a:t> anemia , </a:t>
            </a:r>
            <a:r>
              <a:rPr lang="en-US" dirty="0" err="1"/>
              <a:t>carboxy</a:t>
            </a:r>
            <a:r>
              <a:rPr lang="en-US" dirty="0"/>
              <a:t> </a:t>
            </a:r>
            <a:r>
              <a:rPr lang="en-US" dirty="0" err="1"/>
              <a:t>Hb</a:t>
            </a:r>
            <a:r>
              <a:rPr lang="en-US" dirty="0"/>
              <a:t> , </a:t>
            </a:r>
            <a:r>
              <a:rPr lang="en-US" dirty="0" err="1"/>
              <a:t>methemo</a:t>
            </a:r>
            <a:r>
              <a:rPr lang="en-US" dirty="0"/>
              <a:t> </a:t>
            </a:r>
            <a:r>
              <a:rPr lang="en-US" dirty="0" err="1"/>
              <a:t>Hb</a:t>
            </a:r>
            <a:r>
              <a:rPr lang="en-US" dirty="0"/>
              <a:t> </a:t>
            </a:r>
            <a:endParaRPr lang="en-US" altLang="en-US" b="1" dirty="0"/>
          </a:p>
          <a:p>
            <a:pPr>
              <a:buNone/>
            </a:pPr>
            <a:r>
              <a:rPr lang="en-US" altLang="en-US" b="1" dirty="0"/>
              <a:t>3- Circulatory Hypoxia in inadequate </a:t>
            </a:r>
            <a:r>
              <a:rPr lang="en-US" altLang="en-US" b="1" dirty="0" smtClean="0"/>
              <a:t>perfusion </a:t>
            </a:r>
            <a:r>
              <a:rPr lang="en-US" dirty="0"/>
              <a:t>CHF</a:t>
            </a:r>
            <a:endParaRPr lang="en-US" altLang="en-US" b="1" dirty="0"/>
          </a:p>
          <a:p>
            <a:pPr>
              <a:buNone/>
            </a:pPr>
            <a:r>
              <a:rPr lang="en-US" altLang="en-US" b="1" dirty="0"/>
              <a:t>4- </a:t>
            </a:r>
            <a:r>
              <a:rPr lang="en-US" altLang="en-US" b="1" dirty="0" err="1"/>
              <a:t>Histotoxic</a:t>
            </a:r>
            <a:r>
              <a:rPr lang="en-US" altLang="en-US" b="1" dirty="0"/>
              <a:t> Hypoxia in inability of the </a:t>
            </a:r>
            <a:r>
              <a:rPr lang="en-US" altLang="en-US" b="1" dirty="0" smtClean="0"/>
              <a:t>cells </a:t>
            </a:r>
            <a:r>
              <a:rPr lang="en-US" altLang="en-US" b="1" dirty="0"/>
              <a:t>to utilize </a:t>
            </a:r>
            <a:r>
              <a:rPr lang="en-US" altLang="en-US" b="1" dirty="0" smtClean="0"/>
              <a:t>oxygen.</a:t>
            </a:r>
            <a:r>
              <a:rPr lang="en-US" dirty="0"/>
              <a:t> </a:t>
            </a:r>
            <a:endParaRPr lang="en-US" dirty="0" smtClean="0"/>
          </a:p>
          <a:p>
            <a:pPr>
              <a:buNone/>
            </a:pPr>
            <a:r>
              <a:rPr lang="en-US" dirty="0" smtClean="0"/>
              <a:t>Cyanide , salicylic acid poisoning </a:t>
            </a:r>
            <a:endParaRPr lang="en-US" altLang="en-US" b="1" dirty="0" smtClean="0"/>
          </a:p>
          <a:p>
            <a:pPr>
              <a:buNone/>
            </a:pPr>
            <a:r>
              <a:rPr lang="en-US" altLang="en-US" b="1" dirty="0" smtClean="0"/>
              <a:t>5- DEMAND HYPOXIA increase O2 requirement </a:t>
            </a:r>
            <a:r>
              <a:rPr lang="en-US" altLang="en-US" dirty="0" smtClean="0"/>
              <a:t>fever , seizure .</a:t>
            </a:r>
            <a:endParaRPr lang="en-US" altLang="en-US" b="1" dirty="0"/>
          </a:p>
          <a:p>
            <a:endParaRPr lang="en-US" dirty="0"/>
          </a:p>
        </p:txBody>
      </p:sp>
    </p:spTree>
    <p:extLst>
      <p:ext uri="{BB962C8B-B14F-4D97-AF65-F5344CB8AC3E}">
        <p14:creationId xmlns:p14="http://schemas.microsoft.com/office/powerpoint/2010/main" val="754523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719" y="1258570"/>
            <a:ext cx="8083550" cy="4937249"/>
          </a:xfrm>
          <a:prstGeom prst="rect">
            <a:avLst/>
          </a:prstGeom>
        </p:spPr>
        <p:txBody>
          <a:bodyPr vert="horz" wrap="square" lIns="0" tIns="12700" rIns="0" bIns="0" rtlCol="0">
            <a:spAutoFit/>
          </a:bodyPr>
          <a:lstStyle/>
          <a:p>
            <a:r>
              <a:rPr lang="en-US" sz="3200" dirty="0">
                <a:solidFill>
                  <a:schemeClr val="bg1"/>
                </a:solidFill>
              </a:rPr>
              <a:t>Topics :</a:t>
            </a:r>
          </a:p>
          <a:p>
            <a:r>
              <a:rPr lang="en-US" sz="3200" dirty="0">
                <a:solidFill>
                  <a:schemeClr val="bg1"/>
                </a:solidFill>
              </a:rPr>
              <a:t>1- Non-Invasive BP measurement </a:t>
            </a:r>
          </a:p>
          <a:p>
            <a:r>
              <a:rPr lang="en-US" sz="3200" dirty="0">
                <a:solidFill>
                  <a:schemeClr val="bg1"/>
                </a:solidFill>
              </a:rPr>
              <a:t>2- </a:t>
            </a:r>
            <a:r>
              <a:rPr lang="en-US" sz="3200" dirty="0" err="1">
                <a:solidFill>
                  <a:schemeClr val="bg1"/>
                </a:solidFill>
              </a:rPr>
              <a:t>cental</a:t>
            </a:r>
            <a:r>
              <a:rPr lang="en-US" sz="3200" dirty="0">
                <a:solidFill>
                  <a:schemeClr val="bg1"/>
                </a:solidFill>
              </a:rPr>
              <a:t> line ( central venous catheter ) </a:t>
            </a:r>
          </a:p>
          <a:p>
            <a:r>
              <a:rPr lang="en-US" sz="3200" dirty="0">
                <a:solidFill>
                  <a:schemeClr val="bg1"/>
                </a:solidFill>
              </a:rPr>
              <a:t>3- Invasive arterial line </a:t>
            </a:r>
          </a:p>
          <a:p>
            <a:r>
              <a:rPr lang="en-US" sz="3200" dirty="0">
                <a:solidFill>
                  <a:schemeClr val="bg1"/>
                </a:solidFill>
              </a:rPr>
              <a:t>4- </a:t>
            </a:r>
            <a:r>
              <a:rPr lang="en-US" sz="3200" dirty="0" err="1">
                <a:solidFill>
                  <a:schemeClr val="bg1"/>
                </a:solidFill>
              </a:rPr>
              <a:t>Capnography</a:t>
            </a:r>
            <a:r>
              <a:rPr lang="en-US" sz="3200" dirty="0">
                <a:solidFill>
                  <a:schemeClr val="bg1"/>
                </a:solidFill>
              </a:rPr>
              <a:t> </a:t>
            </a:r>
          </a:p>
          <a:p>
            <a:r>
              <a:rPr lang="en-US" sz="3200" dirty="0">
                <a:solidFill>
                  <a:schemeClr val="bg1"/>
                </a:solidFill>
              </a:rPr>
              <a:t>5- pulse </a:t>
            </a:r>
            <a:r>
              <a:rPr lang="en-US" sz="3200" dirty="0" err="1">
                <a:solidFill>
                  <a:schemeClr val="bg1"/>
                </a:solidFill>
              </a:rPr>
              <a:t>oximeter</a:t>
            </a:r>
            <a:r>
              <a:rPr lang="en-US" sz="3200" dirty="0">
                <a:solidFill>
                  <a:schemeClr val="bg1"/>
                </a:solidFill>
              </a:rPr>
              <a:t> </a:t>
            </a:r>
          </a:p>
          <a:p>
            <a:r>
              <a:rPr lang="en-US" sz="3200" dirty="0">
                <a:solidFill>
                  <a:schemeClr val="bg1"/>
                </a:solidFill>
              </a:rPr>
              <a:t>6- Arterial Blood  gas (ABG) </a:t>
            </a:r>
          </a:p>
          <a:p>
            <a:r>
              <a:rPr lang="en-US" sz="3200" dirty="0">
                <a:solidFill>
                  <a:schemeClr val="bg1"/>
                </a:solidFill>
              </a:rPr>
              <a:t>7- Temperature </a:t>
            </a:r>
          </a:p>
          <a:p>
            <a:r>
              <a:rPr lang="en-US" sz="3200" dirty="0">
                <a:solidFill>
                  <a:schemeClr val="bg1"/>
                </a:solidFill>
              </a:rPr>
              <a:t>8- Oxygen analyzer </a:t>
            </a:r>
          </a:p>
          <a:p>
            <a:r>
              <a:rPr lang="en-US" sz="3200" dirty="0">
                <a:solidFill>
                  <a:schemeClr val="bg1"/>
                </a:solidFill>
              </a:rPr>
              <a:t>9- Urine catheter </a:t>
            </a:r>
            <a:endParaRPr sz="3000" dirty="0">
              <a:solidFill>
                <a:schemeClr val="bg1"/>
              </a:solidFill>
              <a:latin typeface="Trebuchet MS"/>
              <a:cs typeface="Trebuchet MS"/>
            </a:endParaRPr>
          </a:p>
        </p:txBody>
      </p:sp>
      <p:sp>
        <p:nvSpPr>
          <p:cNvPr id="3" name="object 3"/>
          <p:cNvSpPr txBox="1">
            <a:spLocks noGrp="1"/>
          </p:cNvSpPr>
          <p:nvPr>
            <p:ph type="title"/>
          </p:nvPr>
        </p:nvSpPr>
        <p:spPr>
          <a:xfrm>
            <a:off x="993444" y="516381"/>
            <a:ext cx="4560570" cy="635000"/>
          </a:xfrm>
          <a:prstGeom prst="rect">
            <a:avLst/>
          </a:prstGeom>
        </p:spPr>
        <p:txBody>
          <a:bodyPr vert="horz" wrap="square" lIns="0" tIns="12065" rIns="0" bIns="0" rtlCol="0">
            <a:spAutoFit/>
          </a:bodyPr>
          <a:lstStyle/>
          <a:p>
            <a:pPr marL="12700">
              <a:lnSpc>
                <a:spcPct val="100000"/>
              </a:lnSpc>
              <a:spcBef>
                <a:spcPts val="95"/>
              </a:spcBef>
              <a:tabLst>
                <a:tab pos="2947035" algn="l"/>
              </a:tabLst>
            </a:pPr>
            <a:r>
              <a:rPr sz="4000" b="0" spc="220" dirty="0">
                <a:solidFill>
                  <a:srgbClr val="C1EDFF"/>
                </a:solidFill>
                <a:latin typeface="Arial"/>
                <a:cs typeface="Arial"/>
              </a:rPr>
              <a:t>Monitorin</a:t>
            </a:r>
            <a:r>
              <a:rPr sz="4000" b="0" spc="390" dirty="0">
                <a:solidFill>
                  <a:srgbClr val="C1EDFF"/>
                </a:solidFill>
                <a:latin typeface="Arial"/>
                <a:cs typeface="Arial"/>
              </a:rPr>
              <a:t>g</a:t>
            </a:r>
            <a:r>
              <a:rPr sz="4000" b="0" dirty="0">
                <a:solidFill>
                  <a:srgbClr val="C1EDFF"/>
                </a:solidFill>
                <a:latin typeface="Arial"/>
                <a:cs typeface="Arial"/>
              </a:rPr>
              <a:t>	</a:t>
            </a:r>
            <a:r>
              <a:rPr sz="4000" b="0" spc="-15" dirty="0">
                <a:solidFill>
                  <a:srgbClr val="C1EDFF"/>
                </a:solidFill>
                <a:latin typeface="Arial"/>
                <a:cs typeface="Arial"/>
              </a:rPr>
              <a:t>system</a:t>
            </a:r>
            <a:endParaRPr sz="40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4376" y="156159"/>
            <a:ext cx="5094605" cy="635000"/>
          </a:xfrm>
          <a:prstGeom prst="rect">
            <a:avLst/>
          </a:prstGeom>
        </p:spPr>
        <p:txBody>
          <a:bodyPr vert="horz" wrap="square" lIns="0" tIns="12065" rIns="0" bIns="0" rtlCol="0">
            <a:spAutoFit/>
          </a:bodyPr>
          <a:lstStyle/>
          <a:p>
            <a:pPr marL="12700">
              <a:lnSpc>
                <a:spcPct val="100000"/>
              </a:lnSpc>
              <a:spcBef>
                <a:spcPts val="95"/>
              </a:spcBef>
              <a:tabLst>
                <a:tab pos="2680335" algn="l"/>
                <a:tab pos="4014470" algn="l"/>
              </a:tabLst>
            </a:pPr>
            <a:r>
              <a:rPr sz="4000" b="0" spc="-250" dirty="0">
                <a:solidFill>
                  <a:srgbClr val="C1EDFF"/>
                </a:solidFill>
                <a:latin typeface="Arial"/>
                <a:cs typeface="Arial"/>
              </a:rPr>
              <a:t>INTENSIV</a:t>
            </a:r>
            <a:r>
              <a:rPr sz="4000" b="0" spc="-170" dirty="0">
                <a:solidFill>
                  <a:srgbClr val="C1EDFF"/>
                </a:solidFill>
                <a:latin typeface="Arial"/>
                <a:cs typeface="Arial"/>
              </a:rPr>
              <a:t>E</a:t>
            </a:r>
            <a:r>
              <a:rPr sz="4000" b="0" dirty="0">
                <a:solidFill>
                  <a:srgbClr val="C1EDFF"/>
                </a:solidFill>
                <a:latin typeface="Arial"/>
                <a:cs typeface="Arial"/>
              </a:rPr>
              <a:t>	</a:t>
            </a:r>
            <a:r>
              <a:rPr sz="4000" b="0" spc="-690" dirty="0">
                <a:solidFill>
                  <a:srgbClr val="C1EDFF"/>
                </a:solidFill>
                <a:latin typeface="Arial"/>
                <a:cs typeface="Arial"/>
              </a:rPr>
              <a:t>CAR</a:t>
            </a:r>
            <a:r>
              <a:rPr sz="4000" b="0" spc="-560" dirty="0">
                <a:solidFill>
                  <a:srgbClr val="C1EDFF"/>
                </a:solidFill>
                <a:latin typeface="Arial"/>
                <a:cs typeface="Arial"/>
              </a:rPr>
              <a:t>E</a:t>
            </a:r>
            <a:r>
              <a:rPr sz="4000" b="0" dirty="0">
                <a:solidFill>
                  <a:srgbClr val="C1EDFF"/>
                </a:solidFill>
                <a:latin typeface="Arial"/>
                <a:cs typeface="Arial"/>
              </a:rPr>
              <a:t>	</a:t>
            </a:r>
            <a:r>
              <a:rPr sz="4000" b="0" spc="-235" dirty="0">
                <a:solidFill>
                  <a:srgbClr val="C1EDFF"/>
                </a:solidFill>
                <a:latin typeface="Arial"/>
                <a:cs typeface="Arial"/>
              </a:rPr>
              <a:t>UNIT</a:t>
            </a:r>
            <a:endParaRPr sz="4000">
              <a:latin typeface="Arial"/>
              <a:cs typeface="Arial"/>
            </a:endParaRPr>
          </a:p>
        </p:txBody>
      </p:sp>
      <p:sp>
        <p:nvSpPr>
          <p:cNvPr id="3" name="object 3"/>
          <p:cNvSpPr txBox="1"/>
          <p:nvPr/>
        </p:nvSpPr>
        <p:spPr>
          <a:xfrm>
            <a:off x="528319" y="999490"/>
            <a:ext cx="8506460" cy="4926990"/>
          </a:xfrm>
          <a:prstGeom prst="rect">
            <a:avLst/>
          </a:prstGeom>
        </p:spPr>
        <p:txBody>
          <a:bodyPr vert="horz" wrap="square" lIns="0" tIns="12700" rIns="0" bIns="0" rtlCol="0">
            <a:spAutoFit/>
          </a:bodyPr>
          <a:lstStyle/>
          <a:p>
            <a:pPr marL="355600" marR="5080" indent="-342900">
              <a:lnSpc>
                <a:spcPct val="100000"/>
              </a:lnSpc>
              <a:spcBef>
                <a:spcPts val="100"/>
              </a:spcBef>
              <a:buClr>
                <a:srgbClr val="D5EBFF"/>
              </a:buClr>
              <a:buSzPct val="95000"/>
              <a:buFont typeface="Wingdings"/>
              <a:buChar char=""/>
              <a:tabLst>
                <a:tab pos="354965" algn="l"/>
                <a:tab pos="355600" algn="l"/>
              </a:tabLst>
            </a:pPr>
            <a:r>
              <a:rPr sz="3000" spc="55" dirty="0">
                <a:solidFill>
                  <a:srgbClr val="FFFFFF"/>
                </a:solidFill>
                <a:latin typeface="Arial"/>
                <a:cs typeface="Arial"/>
              </a:rPr>
              <a:t>It </a:t>
            </a:r>
            <a:r>
              <a:rPr sz="3000" spc="-165" dirty="0">
                <a:solidFill>
                  <a:srgbClr val="FFFFFF"/>
                </a:solidFill>
                <a:latin typeface="Arial"/>
                <a:cs typeface="Arial"/>
              </a:rPr>
              <a:t>can </a:t>
            </a:r>
            <a:r>
              <a:rPr sz="3000" spc="-120" dirty="0">
                <a:solidFill>
                  <a:srgbClr val="FFFFFF"/>
                </a:solidFill>
                <a:latin typeface="Arial"/>
                <a:cs typeface="Arial"/>
              </a:rPr>
              <a:t>be </a:t>
            </a:r>
            <a:r>
              <a:rPr sz="3000" spc="-60" dirty="0">
                <a:solidFill>
                  <a:srgbClr val="FFFFFF"/>
                </a:solidFill>
                <a:latin typeface="Arial"/>
                <a:cs typeface="Arial"/>
              </a:rPr>
              <a:t>defined </a:t>
            </a:r>
            <a:r>
              <a:rPr sz="3000" spc="-245" dirty="0">
                <a:solidFill>
                  <a:srgbClr val="FFFFFF"/>
                </a:solidFill>
                <a:latin typeface="Arial"/>
                <a:cs typeface="Arial"/>
              </a:rPr>
              <a:t>as </a:t>
            </a:r>
            <a:r>
              <a:rPr sz="3000" spc="-200" dirty="0">
                <a:solidFill>
                  <a:srgbClr val="FFFFFF"/>
                </a:solidFill>
                <a:latin typeface="Arial"/>
                <a:cs typeface="Arial"/>
              </a:rPr>
              <a:t>a </a:t>
            </a:r>
            <a:r>
              <a:rPr sz="3000" spc="-95" dirty="0">
                <a:solidFill>
                  <a:srgbClr val="FFFFFF"/>
                </a:solidFill>
                <a:latin typeface="Arial"/>
                <a:cs typeface="Arial"/>
              </a:rPr>
              <a:t>“service </a:t>
            </a:r>
            <a:r>
              <a:rPr sz="3000" spc="15" dirty="0">
                <a:solidFill>
                  <a:srgbClr val="FFFFFF"/>
                </a:solidFill>
                <a:latin typeface="Arial"/>
                <a:cs typeface="Arial"/>
              </a:rPr>
              <a:t>for </a:t>
            </a:r>
            <a:r>
              <a:rPr sz="3000" spc="-50" dirty="0">
                <a:solidFill>
                  <a:srgbClr val="FFFFFF"/>
                </a:solidFill>
                <a:latin typeface="Arial"/>
                <a:cs typeface="Arial"/>
              </a:rPr>
              <a:t>patients </a:t>
            </a:r>
            <a:r>
              <a:rPr sz="3000" spc="30" dirty="0">
                <a:solidFill>
                  <a:srgbClr val="FFFFFF"/>
                </a:solidFill>
                <a:latin typeface="Arial"/>
                <a:cs typeface="Arial"/>
              </a:rPr>
              <a:t>with  </a:t>
            </a:r>
            <a:r>
              <a:rPr sz="3000" spc="-15" dirty="0">
                <a:solidFill>
                  <a:srgbClr val="FFFFFF"/>
                </a:solidFill>
                <a:latin typeface="Arial"/>
                <a:cs typeface="Arial"/>
              </a:rPr>
              <a:t>potentially</a:t>
            </a:r>
            <a:r>
              <a:rPr sz="3000" spc="-215" dirty="0">
                <a:solidFill>
                  <a:srgbClr val="FFFFFF"/>
                </a:solidFill>
                <a:latin typeface="Arial"/>
                <a:cs typeface="Arial"/>
              </a:rPr>
              <a:t> </a:t>
            </a:r>
            <a:r>
              <a:rPr sz="3000" spc="-105" dirty="0">
                <a:solidFill>
                  <a:srgbClr val="FFFFFF"/>
                </a:solidFill>
                <a:latin typeface="Arial"/>
                <a:cs typeface="Arial"/>
              </a:rPr>
              <a:t>recoverable</a:t>
            </a:r>
            <a:r>
              <a:rPr sz="3000" spc="-229" dirty="0">
                <a:solidFill>
                  <a:srgbClr val="FFFFFF"/>
                </a:solidFill>
                <a:latin typeface="Arial"/>
                <a:cs typeface="Arial"/>
              </a:rPr>
              <a:t> </a:t>
            </a:r>
            <a:r>
              <a:rPr sz="3000" spc="-185" dirty="0">
                <a:solidFill>
                  <a:srgbClr val="FFFFFF"/>
                </a:solidFill>
                <a:latin typeface="Arial"/>
                <a:cs typeface="Arial"/>
              </a:rPr>
              <a:t>diseases</a:t>
            </a:r>
            <a:r>
              <a:rPr sz="3000" spc="-210" dirty="0">
                <a:solidFill>
                  <a:srgbClr val="FFFFFF"/>
                </a:solidFill>
                <a:latin typeface="Arial"/>
                <a:cs typeface="Arial"/>
              </a:rPr>
              <a:t> </a:t>
            </a:r>
            <a:r>
              <a:rPr sz="3000" spc="-60" dirty="0">
                <a:solidFill>
                  <a:srgbClr val="FFFFFF"/>
                </a:solidFill>
                <a:latin typeface="Arial"/>
                <a:cs typeface="Arial"/>
              </a:rPr>
              <a:t>who</a:t>
            </a:r>
            <a:r>
              <a:rPr sz="3000" spc="-229" dirty="0">
                <a:solidFill>
                  <a:srgbClr val="FFFFFF"/>
                </a:solidFill>
                <a:latin typeface="Arial"/>
                <a:cs typeface="Arial"/>
              </a:rPr>
              <a:t> </a:t>
            </a:r>
            <a:r>
              <a:rPr sz="3000" spc="-160" dirty="0">
                <a:solidFill>
                  <a:srgbClr val="FFFFFF"/>
                </a:solidFill>
                <a:latin typeface="Arial"/>
                <a:cs typeface="Arial"/>
              </a:rPr>
              <a:t>can</a:t>
            </a:r>
            <a:r>
              <a:rPr sz="3000" spc="-210" dirty="0">
                <a:solidFill>
                  <a:srgbClr val="FFFFFF"/>
                </a:solidFill>
                <a:latin typeface="Arial"/>
                <a:cs typeface="Arial"/>
              </a:rPr>
              <a:t> </a:t>
            </a:r>
            <a:r>
              <a:rPr sz="3000" spc="-120" dirty="0">
                <a:solidFill>
                  <a:srgbClr val="FFFFFF"/>
                </a:solidFill>
                <a:latin typeface="Arial"/>
                <a:cs typeface="Arial"/>
              </a:rPr>
              <a:t>be</a:t>
            </a:r>
            <a:r>
              <a:rPr sz="3000" spc="-229" dirty="0">
                <a:solidFill>
                  <a:srgbClr val="FFFFFF"/>
                </a:solidFill>
                <a:latin typeface="Arial"/>
                <a:cs typeface="Arial"/>
              </a:rPr>
              <a:t> </a:t>
            </a:r>
            <a:r>
              <a:rPr sz="3000" spc="-25" dirty="0">
                <a:solidFill>
                  <a:srgbClr val="FFFFFF"/>
                </a:solidFill>
                <a:latin typeface="Arial"/>
                <a:cs typeface="Arial"/>
              </a:rPr>
              <a:t>benefit  </a:t>
            </a:r>
            <a:r>
              <a:rPr sz="3000" spc="10" dirty="0">
                <a:solidFill>
                  <a:srgbClr val="FFFFFF"/>
                </a:solidFill>
                <a:latin typeface="Arial"/>
                <a:cs typeface="Arial"/>
              </a:rPr>
              <a:t>from</a:t>
            </a:r>
            <a:r>
              <a:rPr sz="3000" spc="-240" dirty="0">
                <a:solidFill>
                  <a:srgbClr val="FFFFFF"/>
                </a:solidFill>
                <a:latin typeface="Arial"/>
                <a:cs typeface="Arial"/>
              </a:rPr>
              <a:t> </a:t>
            </a:r>
            <a:r>
              <a:rPr sz="3000" spc="-65" dirty="0">
                <a:solidFill>
                  <a:srgbClr val="FFFFFF"/>
                </a:solidFill>
                <a:latin typeface="Arial"/>
                <a:cs typeface="Arial"/>
              </a:rPr>
              <a:t>more</a:t>
            </a:r>
            <a:r>
              <a:rPr sz="3000" spc="-235" dirty="0">
                <a:solidFill>
                  <a:srgbClr val="FFFFFF"/>
                </a:solidFill>
                <a:latin typeface="Arial"/>
                <a:cs typeface="Arial"/>
              </a:rPr>
              <a:t> </a:t>
            </a:r>
            <a:r>
              <a:rPr sz="3000" spc="-55" dirty="0">
                <a:solidFill>
                  <a:srgbClr val="FFFFFF"/>
                </a:solidFill>
                <a:latin typeface="Arial"/>
                <a:cs typeface="Arial"/>
              </a:rPr>
              <a:t>detailed</a:t>
            </a:r>
            <a:r>
              <a:rPr sz="3000" spc="-210" dirty="0">
                <a:solidFill>
                  <a:srgbClr val="FFFFFF"/>
                </a:solidFill>
                <a:latin typeface="Arial"/>
                <a:cs typeface="Arial"/>
              </a:rPr>
              <a:t> </a:t>
            </a:r>
            <a:r>
              <a:rPr sz="3000" spc="-80" dirty="0">
                <a:solidFill>
                  <a:srgbClr val="FFFFFF"/>
                </a:solidFill>
                <a:latin typeface="Arial"/>
                <a:cs typeface="Arial"/>
              </a:rPr>
              <a:t>observation</a:t>
            </a:r>
            <a:r>
              <a:rPr sz="3000" spc="-210" dirty="0">
                <a:solidFill>
                  <a:srgbClr val="FFFFFF"/>
                </a:solidFill>
                <a:latin typeface="Arial"/>
                <a:cs typeface="Arial"/>
              </a:rPr>
              <a:t> </a:t>
            </a:r>
            <a:r>
              <a:rPr sz="3000" spc="-120" dirty="0">
                <a:solidFill>
                  <a:srgbClr val="FFFFFF"/>
                </a:solidFill>
                <a:latin typeface="Arial"/>
                <a:cs typeface="Arial"/>
              </a:rPr>
              <a:t>and</a:t>
            </a:r>
            <a:r>
              <a:rPr sz="3000" spc="-220" dirty="0">
                <a:solidFill>
                  <a:srgbClr val="FFFFFF"/>
                </a:solidFill>
                <a:latin typeface="Arial"/>
                <a:cs typeface="Arial"/>
              </a:rPr>
              <a:t> </a:t>
            </a:r>
            <a:r>
              <a:rPr sz="3000" spc="-10" dirty="0">
                <a:solidFill>
                  <a:srgbClr val="FFFFFF"/>
                </a:solidFill>
                <a:latin typeface="Arial"/>
                <a:cs typeface="Arial"/>
              </a:rPr>
              <a:t>treatment</a:t>
            </a:r>
            <a:r>
              <a:rPr sz="3000" spc="-240" dirty="0">
                <a:solidFill>
                  <a:srgbClr val="FFFFFF"/>
                </a:solidFill>
                <a:latin typeface="Arial"/>
                <a:cs typeface="Arial"/>
              </a:rPr>
              <a:t> </a:t>
            </a:r>
            <a:r>
              <a:rPr sz="3000" spc="-45" dirty="0">
                <a:solidFill>
                  <a:srgbClr val="FFFFFF"/>
                </a:solidFill>
                <a:latin typeface="Arial"/>
                <a:cs typeface="Arial"/>
              </a:rPr>
              <a:t>than  </a:t>
            </a:r>
            <a:r>
              <a:rPr sz="3000" spc="-130" dirty="0">
                <a:solidFill>
                  <a:srgbClr val="FFFFFF"/>
                </a:solidFill>
                <a:latin typeface="Arial"/>
                <a:cs typeface="Arial"/>
              </a:rPr>
              <a:t>is</a:t>
            </a:r>
            <a:r>
              <a:rPr sz="3000" spc="-240" dirty="0">
                <a:solidFill>
                  <a:srgbClr val="FFFFFF"/>
                </a:solidFill>
                <a:latin typeface="Arial"/>
                <a:cs typeface="Arial"/>
              </a:rPr>
              <a:t> </a:t>
            </a:r>
            <a:r>
              <a:rPr sz="3000" spc="-80" dirty="0">
                <a:solidFill>
                  <a:srgbClr val="FFFFFF"/>
                </a:solidFill>
                <a:latin typeface="Arial"/>
                <a:cs typeface="Arial"/>
              </a:rPr>
              <a:t>generally</a:t>
            </a:r>
            <a:r>
              <a:rPr sz="3000" spc="-225" dirty="0">
                <a:solidFill>
                  <a:srgbClr val="FFFFFF"/>
                </a:solidFill>
                <a:latin typeface="Arial"/>
                <a:cs typeface="Arial"/>
              </a:rPr>
              <a:t> </a:t>
            </a:r>
            <a:r>
              <a:rPr sz="3000" spc="-100" dirty="0">
                <a:solidFill>
                  <a:srgbClr val="FFFFFF"/>
                </a:solidFill>
                <a:latin typeface="Arial"/>
                <a:cs typeface="Arial"/>
              </a:rPr>
              <a:t>available</a:t>
            </a:r>
            <a:r>
              <a:rPr sz="3000" spc="-195" dirty="0">
                <a:solidFill>
                  <a:srgbClr val="FFFFFF"/>
                </a:solidFill>
                <a:latin typeface="Arial"/>
                <a:cs typeface="Arial"/>
              </a:rPr>
              <a:t> </a:t>
            </a:r>
            <a:r>
              <a:rPr sz="3000" spc="-30" dirty="0">
                <a:solidFill>
                  <a:srgbClr val="FFFFFF"/>
                </a:solidFill>
                <a:latin typeface="Arial"/>
                <a:cs typeface="Arial"/>
              </a:rPr>
              <a:t>in</a:t>
            </a:r>
            <a:r>
              <a:rPr sz="3000" spc="-220" dirty="0">
                <a:solidFill>
                  <a:srgbClr val="FFFFFF"/>
                </a:solidFill>
                <a:latin typeface="Arial"/>
                <a:cs typeface="Arial"/>
              </a:rPr>
              <a:t> </a:t>
            </a:r>
            <a:r>
              <a:rPr sz="3000" spc="-90" dirty="0">
                <a:solidFill>
                  <a:srgbClr val="FFFFFF"/>
                </a:solidFill>
                <a:latin typeface="Arial"/>
                <a:cs typeface="Arial"/>
              </a:rPr>
              <a:t>standard</a:t>
            </a:r>
            <a:r>
              <a:rPr sz="3000" spc="-210" dirty="0">
                <a:solidFill>
                  <a:srgbClr val="FFFFFF"/>
                </a:solidFill>
                <a:latin typeface="Arial"/>
                <a:cs typeface="Arial"/>
              </a:rPr>
              <a:t> </a:t>
            </a:r>
            <a:r>
              <a:rPr sz="3000" spc="-114" dirty="0">
                <a:solidFill>
                  <a:srgbClr val="FFFFFF"/>
                </a:solidFill>
                <a:latin typeface="Arial"/>
                <a:cs typeface="Arial"/>
              </a:rPr>
              <a:t>wards</a:t>
            </a:r>
            <a:r>
              <a:rPr sz="3000" spc="-235" dirty="0">
                <a:solidFill>
                  <a:srgbClr val="FFFFFF"/>
                </a:solidFill>
                <a:latin typeface="Arial"/>
                <a:cs typeface="Arial"/>
              </a:rPr>
              <a:t> </a:t>
            </a:r>
            <a:r>
              <a:rPr sz="3000" spc="-120" dirty="0">
                <a:solidFill>
                  <a:srgbClr val="FFFFFF"/>
                </a:solidFill>
                <a:latin typeface="Arial"/>
                <a:cs typeface="Arial"/>
              </a:rPr>
              <a:t>and</a:t>
            </a:r>
            <a:endParaRPr sz="3000" dirty="0">
              <a:latin typeface="Arial"/>
              <a:cs typeface="Arial"/>
            </a:endParaRPr>
          </a:p>
          <a:p>
            <a:pPr marL="354965">
              <a:lnSpc>
                <a:spcPct val="100000"/>
              </a:lnSpc>
            </a:pPr>
            <a:r>
              <a:rPr sz="3000" spc="-40" dirty="0">
                <a:solidFill>
                  <a:srgbClr val="FFFFFF"/>
                </a:solidFill>
                <a:latin typeface="Arial"/>
                <a:cs typeface="Arial"/>
              </a:rPr>
              <a:t>departments</a:t>
            </a:r>
            <a:r>
              <a:rPr sz="3000" spc="-40" dirty="0" smtClean="0">
                <a:solidFill>
                  <a:srgbClr val="FFFFFF"/>
                </a:solidFill>
                <a:latin typeface="Arial"/>
                <a:cs typeface="Arial"/>
              </a:rPr>
              <a:t>”</a:t>
            </a:r>
            <a:r>
              <a:rPr sz="3000" spc="-95" dirty="0" smtClean="0">
                <a:solidFill>
                  <a:srgbClr val="FFFFFF"/>
                </a:solidFill>
                <a:latin typeface="Arial"/>
                <a:cs typeface="Arial"/>
              </a:rPr>
              <a:t>]</a:t>
            </a:r>
            <a:endParaRPr sz="3000" dirty="0">
              <a:latin typeface="Arial"/>
              <a:cs typeface="Arial"/>
            </a:endParaRPr>
          </a:p>
          <a:p>
            <a:pPr marL="3807460">
              <a:lnSpc>
                <a:spcPct val="100000"/>
              </a:lnSpc>
              <a:spcBef>
                <a:spcPts val="695"/>
              </a:spcBef>
            </a:pPr>
            <a:r>
              <a:rPr sz="3000" spc="-70" dirty="0">
                <a:solidFill>
                  <a:srgbClr val="FF0000"/>
                </a:solidFill>
                <a:latin typeface="Arial"/>
                <a:cs typeface="Arial"/>
              </a:rPr>
              <a:t>Or</a:t>
            </a:r>
            <a:endParaRPr sz="3000" dirty="0">
              <a:latin typeface="Arial"/>
              <a:cs typeface="Arial"/>
            </a:endParaRPr>
          </a:p>
          <a:p>
            <a:pPr>
              <a:lnSpc>
                <a:spcPct val="100000"/>
              </a:lnSpc>
              <a:spcBef>
                <a:spcPts val="5"/>
              </a:spcBef>
            </a:pPr>
            <a:endParaRPr sz="4350" dirty="0">
              <a:latin typeface="Times New Roman"/>
              <a:cs typeface="Times New Roman"/>
            </a:endParaRPr>
          </a:p>
          <a:p>
            <a:pPr marL="354965" marR="756920">
              <a:lnSpc>
                <a:spcPct val="100000"/>
              </a:lnSpc>
            </a:pPr>
            <a:r>
              <a:rPr sz="3000" spc="-145" dirty="0">
                <a:solidFill>
                  <a:srgbClr val="FFFFFF"/>
                </a:solidFill>
                <a:latin typeface="Arial"/>
                <a:cs typeface="Arial"/>
              </a:rPr>
              <a:t>The</a:t>
            </a:r>
            <a:r>
              <a:rPr sz="3000" spc="-240" dirty="0">
                <a:solidFill>
                  <a:srgbClr val="FFFFFF"/>
                </a:solidFill>
                <a:latin typeface="Arial"/>
                <a:cs typeface="Arial"/>
              </a:rPr>
              <a:t> </a:t>
            </a:r>
            <a:r>
              <a:rPr sz="3000" spc="-75" dirty="0">
                <a:solidFill>
                  <a:srgbClr val="FFFFFF"/>
                </a:solidFill>
                <a:latin typeface="Arial"/>
                <a:cs typeface="Arial"/>
              </a:rPr>
              <a:t>intensive</a:t>
            </a:r>
            <a:r>
              <a:rPr sz="3000" spc="-235" dirty="0">
                <a:solidFill>
                  <a:srgbClr val="FFFFFF"/>
                </a:solidFill>
                <a:latin typeface="Arial"/>
                <a:cs typeface="Arial"/>
              </a:rPr>
              <a:t> </a:t>
            </a:r>
            <a:r>
              <a:rPr sz="3000" spc="-145" dirty="0">
                <a:solidFill>
                  <a:srgbClr val="FFFFFF"/>
                </a:solidFill>
                <a:latin typeface="Arial"/>
                <a:cs typeface="Arial"/>
              </a:rPr>
              <a:t>care</a:t>
            </a:r>
            <a:r>
              <a:rPr sz="3000" spc="-240" dirty="0">
                <a:solidFill>
                  <a:srgbClr val="FFFFFF"/>
                </a:solidFill>
                <a:latin typeface="Arial"/>
                <a:cs typeface="Arial"/>
              </a:rPr>
              <a:t> </a:t>
            </a:r>
            <a:r>
              <a:rPr sz="3000" spc="5" dirty="0">
                <a:solidFill>
                  <a:srgbClr val="FFFFFF"/>
                </a:solidFill>
                <a:latin typeface="Arial"/>
                <a:cs typeface="Arial"/>
              </a:rPr>
              <a:t>unit</a:t>
            </a:r>
            <a:r>
              <a:rPr sz="3000" spc="-235" dirty="0">
                <a:solidFill>
                  <a:srgbClr val="FFFFFF"/>
                </a:solidFill>
                <a:latin typeface="Arial"/>
                <a:cs typeface="Arial"/>
              </a:rPr>
              <a:t> </a:t>
            </a:r>
            <a:r>
              <a:rPr sz="3000" spc="-130" dirty="0">
                <a:solidFill>
                  <a:srgbClr val="FFFFFF"/>
                </a:solidFill>
                <a:latin typeface="Arial"/>
                <a:cs typeface="Arial"/>
              </a:rPr>
              <a:t>is</a:t>
            </a:r>
            <a:r>
              <a:rPr sz="3000" spc="-235" dirty="0">
                <a:solidFill>
                  <a:srgbClr val="FFFFFF"/>
                </a:solidFill>
                <a:latin typeface="Arial"/>
                <a:cs typeface="Arial"/>
              </a:rPr>
              <a:t> </a:t>
            </a:r>
            <a:r>
              <a:rPr sz="3000" spc="-200" dirty="0">
                <a:solidFill>
                  <a:srgbClr val="FFFFFF"/>
                </a:solidFill>
                <a:latin typeface="Arial"/>
                <a:cs typeface="Arial"/>
              </a:rPr>
              <a:t>a</a:t>
            </a:r>
            <a:r>
              <a:rPr sz="3000" spc="-235" dirty="0">
                <a:solidFill>
                  <a:srgbClr val="FFFFFF"/>
                </a:solidFill>
                <a:latin typeface="Arial"/>
                <a:cs typeface="Arial"/>
              </a:rPr>
              <a:t> </a:t>
            </a:r>
            <a:r>
              <a:rPr sz="3000" spc="-90" dirty="0">
                <a:solidFill>
                  <a:srgbClr val="FFFFFF"/>
                </a:solidFill>
                <a:latin typeface="Arial"/>
                <a:cs typeface="Arial"/>
              </a:rPr>
              <a:t>designated</a:t>
            </a:r>
            <a:r>
              <a:rPr sz="3000" spc="-235" dirty="0">
                <a:solidFill>
                  <a:srgbClr val="FFFFFF"/>
                </a:solidFill>
                <a:latin typeface="Arial"/>
                <a:cs typeface="Arial"/>
              </a:rPr>
              <a:t> </a:t>
            </a:r>
            <a:r>
              <a:rPr sz="3000" spc="-145" dirty="0">
                <a:solidFill>
                  <a:srgbClr val="FFFFFF"/>
                </a:solidFill>
                <a:latin typeface="Arial"/>
                <a:cs typeface="Arial"/>
              </a:rPr>
              <a:t>area</a:t>
            </a:r>
            <a:r>
              <a:rPr sz="3000" spc="-240" dirty="0">
                <a:solidFill>
                  <a:srgbClr val="FFFFFF"/>
                </a:solidFill>
                <a:latin typeface="Arial"/>
                <a:cs typeface="Arial"/>
              </a:rPr>
              <a:t> </a:t>
            </a:r>
            <a:r>
              <a:rPr sz="3000" spc="20" dirty="0">
                <a:solidFill>
                  <a:srgbClr val="FFFFFF"/>
                </a:solidFill>
                <a:latin typeface="Arial"/>
                <a:cs typeface="Arial"/>
              </a:rPr>
              <a:t>of</a:t>
            </a:r>
            <a:r>
              <a:rPr sz="3000" spc="-229" dirty="0">
                <a:solidFill>
                  <a:srgbClr val="FFFFFF"/>
                </a:solidFill>
                <a:latin typeface="Arial"/>
                <a:cs typeface="Arial"/>
              </a:rPr>
              <a:t> </a:t>
            </a:r>
            <a:r>
              <a:rPr sz="3000" spc="-200" dirty="0">
                <a:solidFill>
                  <a:srgbClr val="FFFFFF"/>
                </a:solidFill>
                <a:latin typeface="Arial"/>
                <a:cs typeface="Arial"/>
              </a:rPr>
              <a:t>a  </a:t>
            </a:r>
            <a:r>
              <a:rPr sz="3000" spc="-60" dirty="0">
                <a:solidFill>
                  <a:srgbClr val="FFFFFF"/>
                </a:solidFill>
                <a:latin typeface="Arial"/>
                <a:cs typeface="Arial"/>
              </a:rPr>
              <a:t>hospital</a:t>
            </a:r>
            <a:r>
              <a:rPr sz="3000" spc="-225" dirty="0">
                <a:solidFill>
                  <a:srgbClr val="FFFFFF"/>
                </a:solidFill>
                <a:latin typeface="Arial"/>
                <a:cs typeface="Arial"/>
              </a:rPr>
              <a:t> </a:t>
            </a:r>
            <a:r>
              <a:rPr sz="3000" spc="-10" dirty="0">
                <a:solidFill>
                  <a:srgbClr val="FFFFFF"/>
                </a:solidFill>
                <a:latin typeface="Arial"/>
                <a:cs typeface="Arial"/>
              </a:rPr>
              <a:t>facility</a:t>
            </a:r>
            <a:r>
              <a:rPr sz="3000" spc="-225" dirty="0">
                <a:solidFill>
                  <a:srgbClr val="FFFFFF"/>
                </a:solidFill>
                <a:latin typeface="Arial"/>
                <a:cs typeface="Arial"/>
              </a:rPr>
              <a:t> </a:t>
            </a:r>
            <a:r>
              <a:rPr sz="3000" spc="30" dirty="0">
                <a:solidFill>
                  <a:srgbClr val="FFFFFF"/>
                </a:solidFill>
                <a:latin typeface="Arial"/>
                <a:cs typeface="Arial"/>
              </a:rPr>
              <a:t>that</a:t>
            </a:r>
            <a:r>
              <a:rPr sz="3000" spc="-235" dirty="0">
                <a:solidFill>
                  <a:srgbClr val="FFFFFF"/>
                </a:solidFill>
                <a:latin typeface="Arial"/>
                <a:cs typeface="Arial"/>
              </a:rPr>
              <a:t> </a:t>
            </a:r>
            <a:r>
              <a:rPr sz="3000" spc="-130" dirty="0">
                <a:solidFill>
                  <a:srgbClr val="FFFFFF"/>
                </a:solidFill>
                <a:latin typeface="Arial"/>
                <a:cs typeface="Arial"/>
              </a:rPr>
              <a:t>is</a:t>
            </a:r>
            <a:r>
              <a:rPr sz="3000" spc="-235" dirty="0">
                <a:solidFill>
                  <a:srgbClr val="FFFFFF"/>
                </a:solidFill>
                <a:latin typeface="Arial"/>
                <a:cs typeface="Arial"/>
              </a:rPr>
              <a:t> </a:t>
            </a:r>
            <a:r>
              <a:rPr sz="3000" spc="-75" dirty="0">
                <a:solidFill>
                  <a:srgbClr val="FFFFFF"/>
                </a:solidFill>
                <a:latin typeface="Arial"/>
                <a:cs typeface="Arial"/>
              </a:rPr>
              <a:t>dedicated</a:t>
            </a:r>
            <a:r>
              <a:rPr sz="3000" spc="-235" dirty="0">
                <a:solidFill>
                  <a:srgbClr val="FFFFFF"/>
                </a:solidFill>
                <a:latin typeface="Arial"/>
                <a:cs typeface="Arial"/>
              </a:rPr>
              <a:t> </a:t>
            </a:r>
            <a:r>
              <a:rPr sz="3000" spc="70" dirty="0">
                <a:solidFill>
                  <a:srgbClr val="FFFFFF"/>
                </a:solidFill>
                <a:latin typeface="Arial"/>
                <a:cs typeface="Arial"/>
              </a:rPr>
              <a:t>to</a:t>
            </a:r>
            <a:r>
              <a:rPr sz="3000" spc="-235" dirty="0">
                <a:solidFill>
                  <a:srgbClr val="FFFFFF"/>
                </a:solidFill>
                <a:latin typeface="Arial"/>
                <a:cs typeface="Arial"/>
              </a:rPr>
              <a:t> </a:t>
            </a:r>
            <a:r>
              <a:rPr sz="3000" spc="-20" dirty="0">
                <a:solidFill>
                  <a:srgbClr val="FFFFFF"/>
                </a:solidFill>
                <a:latin typeface="Arial"/>
                <a:cs typeface="Arial"/>
              </a:rPr>
              <a:t>the</a:t>
            </a:r>
            <a:r>
              <a:rPr sz="3000" spc="-235" dirty="0">
                <a:solidFill>
                  <a:srgbClr val="FFFFFF"/>
                </a:solidFill>
                <a:latin typeface="Arial"/>
                <a:cs typeface="Arial"/>
              </a:rPr>
              <a:t> </a:t>
            </a:r>
            <a:r>
              <a:rPr sz="3000" spc="-145" dirty="0">
                <a:solidFill>
                  <a:srgbClr val="FFFFFF"/>
                </a:solidFill>
                <a:latin typeface="Arial"/>
                <a:cs typeface="Arial"/>
              </a:rPr>
              <a:t>care</a:t>
            </a:r>
            <a:r>
              <a:rPr sz="3000" spc="-240" dirty="0">
                <a:solidFill>
                  <a:srgbClr val="FFFFFF"/>
                </a:solidFill>
                <a:latin typeface="Arial"/>
                <a:cs typeface="Arial"/>
              </a:rPr>
              <a:t> </a:t>
            </a:r>
            <a:r>
              <a:rPr sz="3000" spc="20" dirty="0">
                <a:solidFill>
                  <a:srgbClr val="FFFFFF"/>
                </a:solidFill>
                <a:latin typeface="Arial"/>
                <a:cs typeface="Arial"/>
              </a:rPr>
              <a:t>of  </a:t>
            </a:r>
            <a:r>
              <a:rPr sz="3000" spc="-50" dirty="0">
                <a:solidFill>
                  <a:srgbClr val="FFFFFF"/>
                </a:solidFill>
                <a:latin typeface="Arial"/>
                <a:cs typeface="Arial"/>
              </a:rPr>
              <a:t>patients</a:t>
            </a:r>
            <a:r>
              <a:rPr sz="3000" spc="-645" dirty="0">
                <a:solidFill>
                  <a:srgbClr val="FFFFFF"/>
                </a:solidFill>
                <a:latin typeface="Arial"/>
                <a:cs typeface="Arial"/>
              </a:rPr>
              <a:t> </a:t>
            </a:r>
            <a:r>
              <a:rPr sz="3000" spc="-60" dirty="0">
                <a:solidFill>
                  <a:srgbClr val="FFFFFF"/>
                </a:solidFill>
                <a:latin typeface="Arial"/>
                <a:cs typeface="Arial"/>
              </a:rPr>
              <a:t>who </a:t>
            </a:r>
            <a:r>
              <a:rPr sz="3000" spc="-125" dirty="0">
                <a:solidFill>
                  <a:srgbClr val="FFFFFF"/>
                </a:solidFill>
                <a:latin typeface="Arial"/>
                <a:cs typeface="Arial"/>
              </a:rPr>
              <a:t>are </a:t>
            </a:r>
            <a:r>
              <a:rPr sz="3000" spc="-110" dirty="0">
                <a:solidFill>
                  <a:srgbClr val="FFFFFF"/>
                </a:solidFill>
                <a:latin typeface="Arial"/>
                <a:cs typeface="Arial"/>
              </a:rPr>
              <a:t>seriously </a:t>
            </a:r>
            <a:r>
              <a:rPr sz="3000" spc="10" dirty="0">
                <a:solidFill>
                  <a:srgbClr val="FFFFFF"/>
                </a:solidFill>
                <a:latin typeface="Arial"/>
                <a:cs typeface="Arial"/>
              </a:rPr>
              <a:t>ill.</a:t>
            </a:r>
            <a:endParaRPr sz="3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228600"/>
            <a:ext cx="58674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Noninvasive Blood Pressure</a:t>
            </a:r>
          </a:p>
          <a:p>
            <a:pPr algn="ctr"/>
            <a:r>
              <a:rPr lang="en-US" sz="2800" b="1" dirty="0" smtClean="0">
                <a:solidFill>
                  <a:schemeClr val="tx1"/>
                </a:solidFill>
                <a:effectLst>
                  <a:outerShdw blurRad="38100" dist="38100" dir="2700000" algn="tl">
                    <a:srgbClr val="000000">
                      <a:alpha val="43137"/>
                    </a:srgbClr>
                  </a:outerShdw>
                </a:effectLst>
              </a:rPr>
              <a:t>(NIBP)</a:t>
            </a:r>
          </a:p>
        </p:txBody>
      </p:sp>
      <p:sp>
        <p:nvSpPr>
          <p:cNvPr id="8" name="TextBox 7"/>
          <p:cNvSpPr txBox="1"/>
          <p:nvPr/>
        </p:nvSpPr>
        <p:spPr>
          <a:xfrm>
            <a:off x="914400" y="1676400"/>
            <a:ext cx="184731" cy="369332"/>
          </a:xfrm>
          <a:prstGeom prst="rect">
            <a:avLst/>
          </a:prstGeom>
          <a:noFill/>
        </p:spPr>
        <p:txBody>
          <a:bodyPr wrap="none" rtlCol="0">
            <a:spAutoFit/>
          </a:bodyPr>
          <a:lstStyle/>
          <a:p>
            <a:endParaRPr lang="en-US" dirty="0"/>
          </a:p>
        </p:txBody>
      </p:sp>
      <p:sp>
        <p:nvSpPr>
          <p:cNvPr id="9" name="TextBox 8"/>
          <p:cNvSpPr txBox="1"/>
          <p:nvPr/>
        </p:nvSpPr>
        <p:spPr>
          <a:xfrm>
            <a:off x="228600" y="1752601"/>
            <a:ext cx="8382001" cy="2277547"/>
          </a:xfrm>
          <a:prstGeom prst="rect">
            <a:avLst/>
          </a:prstGeom>
          <a:noFill/>
        </p:spPr>
        <p:txBody>
          <a:bodyPr wrap="square" rtlCol="0">
            <a:spAutoFit/>
          </a:bodyPr>
          <a:lstStyle/>
          <a:p>
            <a:r>
              <a:rPr lang="en-US" sz="2300" b="1" dirty="0" smtClean="0"/>
              <a:t>Blood pressure </a:t>
            </a:r>
            <a:r>
              <a:rPr lang="en-US" sz="2300" dirty="0" smtClean="0"/>
              <a:t>: i</a:t>
            </a:r>
            <a:r>
              <a:rPr lang="en-US" sz="2400" dirty="0" smtClean="0"/>
              <a:t>s the pressure of circulating blood on the walls of blood vessels . </a:t>
            </a:r>
          </a:p>
          <a:p>
            <a:endParaRPr lang="en-US" sz="2400" dirty="0"/>
          </a:p>
          <a:p>
            <a:endParaRPr lang="en-US" sz="2400" dirty="0" smtClean="0"/>
          </a:p>
          <a:p>
            <a:endParaRPr lang="en-US" sz="2400" b="1" dirty="0" smtClean="0"/>
          </a:p>
          <a:p>
            <a:endParaRPr lang="en-US" sz="2200" dirty="0"/>
          </a:p>
        </p:txBody>
      </p:sp>
      <p:sp>
        <p:nvSpPr>
          <p:cNvPr id="10" name="TextBox 9"/>
          <p:cNvSpPr txBox="1"/>
          <p:nvPr/>
        </p:nvSpPr>
        <p:spPr>
          <a:xfrm>
            <a:off x="381000" y="3048000"/>
            <a:ext cx="8305800" cy="954107"/>
          </a:xfrm>
          <a:prstGeom prst="rect">
            <a:avLst/>
          </a:prstGeom>
          <a:noFill/>
        </p:spPr>
        <p:txBody>
          <a:bodyPr wrap="square" rtlCol="0">
            <a:spAutoFit/>
          </a:bodyPr>
          <a:lstStyle/>
          <a:p>
            <a:r>
              <a:rPr lang="en-US" sz="2000" dirty="0" smtClean="0"/>
              <a:t>In ICU we monitor blood pressure every </a:t>
            </a:r>
            <a:r>
              <a:rPr lang="en-US" sz="2000" u="sng" dirty="0" smtClean="0"/>
              <a:t>(1-4) hours</a:t>
            </a:r>
            <a:r>
              <a:rPr lang="en-US" sz="2000" dirty="0" smtClean="0"/>
              <a:t>.</a:t>
            </a:r>
          </a:p>
          <a:p>
            <a:r>
              <a:rPr lang="en-US" dirty="0" smtClean="0"/>
              <a:t> </a:t>
            </a:r>
          </a:p>
          <a:p>
            <a:endParaRPr lang="en-US" dirty="0">
              <a:solidFill>
                <a:schemeClr val="accent1">
                  <a:lumMod val="75000"/>
                </a:schemeClr>
              </a:solidFill>
            </a:endParaRPr>
          </a:p>
        </p:txBody>
      </p:sp>
      <p:sp>
        <p:nvSpPr>
          <p:cNvPr id="11" name="TextBox 10"/>
          <p:cNvSpPr txBox="1"/>
          <p:nvPr/>
        </p:nvSpPr>
        <p:spPr>
          <a:xfrm>
            <a:off x="350729" y="3490436"/>
            <a:ext cx="6705600" cy="1477328"/>
          </a:xfrm>
          <a:prstGeom prst="rect">
            <a:avLst/>
          </a:prstGeom>
          <a:noFill/>
        </p:spPr>
        <p:txBody>
          <a:bodyPr wrap="square" rtlCol="0">
            <a:spAutoFit/>
          </a:bodyPr>
          <a:lstStyle/>
          <a:p>
            <a:pPr marL="273050" indent="-273050">
              <a:lnSpc>
                <a:spcPct val="90000"/>
              </a:lnSpc>
              <a:buFont typeface="Wingdings" pitchFamily="2" charset="2"/>
              <a:buNone/>
            </a:pPr>
            <a:r>
              <a:rPr lang="en-US" altLang="en-US" sz="2000" dirty="0" smtClean="0">
                <a:solidFill>
                  <a:schemeClr val="bg1"/>
                </a:solidFill>
              </a:rPr>
              <a:t>Why do we monitor BP ?!        </a:t>
            </a:r>
          </a:p>
          <a:p>
            <a:pPr marL="273050" indent="-273050">
              <a:lnSpc>
                <a:spcPct val="90000"/>
              </a:lnSpc>
              <a:buFont typeface="Wingdings" pitchFamily="2" charset="2"/>
              <a:buNone/>
            </a:pPr>
            <a:endParaRPr lang="en-US" altLang="en-US" sz="2000" dirty="0">
              <a:solidFill>
                <a:schemeClr val="bg1"/>
              </a:solidFill>
            </a:endParaRPr>
          </a:p>
          <a:p>
            <a:pPr marL="273050" indent="-273050">
              <a:lnSpc>
                <a:spcPct val="90000"/>
              </a:lnSpc>
              <a:buFont typeface="Wingdings" pitchFamily="2" charset="2"/>
              <a:buNone/>
            </a:pPr>
            <a:r>
              <a:rPr lang="en-US" altLang="en-US" sz="2000" dirty="0" smtClean="0">
                <a:solidFill>
                  <a:schemeClr val="bg1"/>
                </a:solidFill>
              </a:rPr>
              <a:t>1.It Provides data for therapeutic decisions. </a:t>
            </a:r>
            <a:r>
              <a:rPr lang="en-US" altLang="en-US" sz="2000" dirty="0">
                <a:solidFill>
                  <a:schemeClr val="bg1"/>
                </a:solidFill>
              </a:rPr>
              <a:t> </a:t>
            </a:r>
            <a:endParaRPr lang="en-US" altLang="en-US" sz="2000" dirty="0" smtClean="0">
              <a:solidFill>
                <a:schemeClr val="bg1"/>
              </a:solidFill>
            </a:endParaRPr>
          </a:p>
          <a:p>
            <a:pPr marL="273050" indent="-273050">
              <a:lnSpc>
                <a:spcPct val="90000"/>
              </a:lnSpc>
              <a:buFont typeface="Wingdings" pitchFamily="2" charset="2"/>
              <a:buNone/>
            </a:pPr>
            <a:r>
              <a:rPr lang="en-US" altLang="en-US" sz="2000" dirty="0" smtClean="0">
                <a:solidFill>
                  <a:schemeClr val="bg1"/>
                </a:solidFill>
              </a:rPr>
              <a:t>2. Important for determining organ perfusion.</a:t>
            </a:r>
          </a:p>
          <a:p>
            <a:pPr marL="273050" indent="-273050">
              <a:lnSpc>
                <a:spcPct val="90000"/>
              </a:lnSpc>
              <a:buFont typeface="Wingdings" pitchFamily="2" charset="2"/>
              <a:buNone/>
            </a:pPr>
            <a:r>
              <a:rPr lang="en-US" altLang="en-US" sz="2000" dirty="0" smtClean="0">
                <a:solidFill>
                  <a:schemeClr val="bg1"/>
                </a:solidFill>
              </a:rPr>
              <a:t>3. One of the vital signs .</a:t>
            </a:r>
            <a:endParaRPr lang="en-US" dirty="0">
              <a:solidFill>
                <a:schemeClr val="bg1"/>
              </a:solidFill>
            </a:endParaRPr>
          </a:p>
        </p:txBody>
      </p:sp>
      <p:pic>
        <p:nvPicPr>
          <p:cNvPr id="13" name="Picture 7"/>
          <p:cNvPicPr>
            <a:picLocks noChangeAspect="1" noChangeArrowheads="1"/>
          </p:cNvPicPr>
          <p:nvPr/>
        </p:nvPicPr>
        <p:blipFill>
          <a:blip r:embed="rId2" cstate="print"/>
          <a:srcRect/>
          <a:stretch>
            <a:fillRect/>
          </a:stretch>
        </p:blipFill>
        <p:spPr bwMode="auto">
          <a:xfrm>
            <a:off x="6019800" y="3352800"/>
            <a:ext cx="2286000" cy="1752600"/>
          </a:xfrm>
          <a:prstGeom prst="rect">
            <a:avLst/>
          </a:prstGeom>
          <a:ln>
            <a:noFill/>
          </a:ln>
          <a:effectLst>
            <a:softEdge rad="112500"/>
          </a:effectLst>
        </p:spPr>
      </p:pic>
    </p:spTree>
    <p:extLst>
      <p:ext uri="{BB962C8B-B14F-4D97-AF65-F5344CB8AC3E}">
        <p14:creationId xmlns:p14="http://schemas.microsoft.com/office/powerpoint/2010/main" val="3227964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81000"/>
            <a:ext cx="4800600"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000" b="1" dirty="0" smtClean="0">
                <a:solidFill>
                  <a:schemeClr val="accent1">
                    <a:lumMod val="75000"/>
                  </a:schemeClr>
                </a:solidFill>
              </a:rPr>
              <a:t>Non-invasive methods</a:t>
            </a:r>
            <a:endParaRPr lang="en-US" sz="3000" b="1" dirty="0">
              <a:solidFill>
                <a:schemeClr val="accent1">
                  <a:lumMod val="75000"/>
                </a:schemeClr>
              </a:solidFill>
            </a:endParaRPr>
          </a:p>
        </p:txBody>
      </p:sp>
      <p:sp>
        <p:nvSpPr>
          <p:cNvPr id="5" name="TextBox 4"/>
          <p:cNvSpPr txBox="1"/>
          <p:nvPr/>
        </p:nvSpPr>
        <p:spPr>
          <a:xfrm>
            <a:off x="609600" y="1600200"/>
            <a:ext cx="3886200" cy="3323987"/>
          </a:xfrm>
          <a:prstGeom prst="rect">
            <a:avLst/>
          </a:prstGeom>
          <a:noFill/>
        </p:spPr>
        <p:txBody>
          <a:bodyPr wrap="square" rtlCol="0">
            <a:spAutoFit/>
          </a:bodyPr>
          <a:lstStyle/>
          <a:p>
            <a:pPr marL="342900" indent="-342900">
              <a:buAutoNum type="arabicPeriod"/>
            </a:pPr>
            <a:r>
              <a:rPr lang="en-US" sz="3000" dirty="0" smtClean="0"/>
              <a:t>Palpation </a:t>
            </a:r>
          </a:p>
          <a:p>
            <a:pPr marL="342900" indent="-342900">
              <a:buAutoNum type="arabicPeriod"/>
            </a:pPr>
            <a:endParaRPr lang="en-US" sz="3000" dirty="0" smtClean="0"/>
          </a:p>
          <a:p>
            <a:pPr marL="342900" indent="-342900">
              <a:buAutoNum type="arabicPeriod"/>
            </a:pPr>
            <a:endParaRPr lang="en-US" sz="3000" dirty="0" smtClean="0"/>
          </a:p>
          <a:p>
            <a:pPr marL="342900" indent="-342900">
              <a:buAutoNum type="arabicPeriod"/>
            </a:pPr>
            <a:r>
              <a:rPr lang="en-US" sz="3000" dirty="0" err="1" smtClean="0"/>
              <a:t>Auscultatory</a:t>
            </a:r>
            <a:endParaRPr lang="en-US" sz="3000" dirty="0" smtClean="0"/>
          </a:p>
          <a:p>
            <a:pPr marL="342900" indent="-342900">
              <a:buAutoNum type="arabicPeriod"/>
            </a:pPr>
            <a:endParaRPr lang="en-US" sz="3000" dirty="0" smtClean="0"/>
          </a:p>
          <a:p>
            <a:pPr marL="342900" indent="-342900">
              <a:buAutoNum type="arabicPeriod"/>
            </a:pPr>
            <a:endParaRPr lang="en-US" sz="3000" dirty="0" smtClean="0"/>
          </a:p>
          <a:p>
            <a:pPr marL="342900" indent="-342900">
              <a:buAutoNum type="arabicPeriod"/>
            </a:pPr>
            <a:r>
              <a:rPr lang="en-US" sz="3000" dirty="0"/>
              <a:t> </a:t>
            </a:r>
            <a:r>
              <a:rPr lang="en-US" sz="3000" dirty="0" err="1" smtClean="0"/>
              <a:t>Oscillometry</a:t>
            </a:r>
            <a:r>
              <a:rPr lang="en-US" sz="3000" dirty="0" smtClean="0"/>
              <a:t> </a:t>
            </a:r>
            <a:endParaRPr lang="en-US" sz="3000" dirty="0"/>
          </a:p>
        </p:txBody>
      </p:sp>
    </p:spTree>
    <p:extLst>
      <p:ext uri="{BB962C8B-B14F-4D97-AF65-F5344CB8AC3E}">
        <p14:creationId xmlns:p14="http://schemas.microsoft.com/office/powerpoint/2010/main" val="3828113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3759"/>
            <a:ext cx="6162040" cy="1244600"/>
          </a:xfrm>
          <a:prstGeom prst="rect">
            <a:avLst/>
          </a:prstGeom>
        </p:spPr>
        <p:txBody>
          <a:bodyPr vert="horz" wrap="square" lIns="0" tIns="12065" rIns="0" bIns="0" rtlCol="0">
            <a:spAutoFit/>
          </a:bodyPr>
          <a:lstStyle/>
          <a:p>
            <a:pPr marL="12700" marR="5080">
              <a:lnSpc>
                <a:spcPct val="100000"/>
              </a:lnSpc>
              <a:spcBef>
                <a:spcPts val="95"/>
              </a:spcBef>
              <a:tabLst>
                <a:tab pos="2413635" algn="l"/>
                <a:tab pos="2947035" algn="l"/>
                <a:tab pos="4014470" algn="l"/>
              </a:tabLst>
            </a:pPr>
            <a:r>
              <a:rPr sz="4000" b="0" spc="-210" dirty="0">
                <a:solidFill>
                  <a:srgbClr val="C1EDFF"/>
                </a:solidFill>
                <a:latin typeface="Arial"/>
                <a:cs typeface="Arial"/>
              </a:rPr>
              <a:t>INVASIV</a:t>
            </a:r>
            <a:r>
              <a:rPr sz="4000" b="0" spc="-125" dirty="0">
                <a:solidFill>
                  <a:srgbClr val="C1EDFF"/>
                </a:solidFill>
                <a:latin typeface="Arial"/>
                <a:cs typeface="Arial"/>
              </a:rPr>
              <a:t>E</a:t>
            </a:r>
            <a:r>
              <a:rPr sz="4000" b="0" dirty="0">
                <a:solidFill>
                  <a:srgbClr val="C1EDFF"/>
                </a:solidFill>
                <a:latin typeface="Arial"/>
                <a:cs typeface="Arial"/>
              </a:rPr>
              <a:t>	</a:t>
            </a:r>
            <a:r>
              <a:rPr sz="4000" b="0" spc="-700" dirty="0">
                <a:solidFill>
                  <a:srgbClr val="C1EDFF"/>
                </a:solidFill>
                <a:latin typeface="Arial"/>
                <a:cs typeface="Arial"/>
              </a:rPr>
              <a:t>BLOO</a:t>
            </a:r>
            <a:r>
              <a:rPr sz="4000" b="0" spc="-625" dirty="0">
                <a:solidFill>
                  <a:srgbClr val="C1EDFF"/>
                </a:solidFill>
                <a:latin typeface="Arial"/>
                <a:cs typeface="Arial"/>
              </a:rPr>
              <a:t>D</a:t>
            </a:r>
            <a:r>
              <a:rPr sz="4000" b="0" dirty="0">
                <a:solidFill>
                  <a:srgbClr val="C1EDFF"/>
                </a:solidFill>
                <a:latin typeface="Arial"/>
                <a:cs typeface="Arial"/>
              </a:rPr>
              <a:t>	</a:t>
            </a:r>
            <a:r>
              <a:rPr sz="4000" b="0" spc="-590" dirty="0">
                <a:solidFill>
                  <a:srgbClr val="C1EDFF"/>
                </a:solidFill>
                <a:latin typeface="Arial"/>
                <a:cs typeface="Arial"/>
              </a:rPr>
              <a:t>PRESSURE  </a:t>
            </a:r>
            <a:r>
              <a:rPr sz="4000" b="0" spc="-495" dirty="0">
                <a:solidFill>
                  <a:srgbClr val="C1EDFF"/>
                </a:solidFill>
                <a:latin typeface="Arial"/>
                <a:cs typeface="Arial"/>
              </a:rPr>
              <a:t>MONITORING	</a:t>
            </a:r>
            <a:r>
              <a:rPr sz="4000" b="0" spc="270" dirty="0">
                <a:solidFill>
                  <a:srgbClr val="C1EDFF"/>
                </a:solidFill>
                <a:latin typeface="Arial"/>
                <a:cs typeface="Arial"/>
              </a:rPr>
              <a:t>(IBP)</a:t>
            </a:r>
            <a:endParaRPr sz="4000" dirty="0">
              <a:latin typeface="Arial"/>
              <a:cs typeface="Arial"/>
            </a:endParaRPr>
          </a:p>
        </p:txBody>
      </p:sp>
      <p:sp>
        <p:nvSpPr>
          <p:cNvPr id="3" name="object 3"/>
          <p:cNvSpPr txBox="1"/>
          <p:nvPr/>
        </p:nvSpPr>
        <p:spPr>
          <a:xfrm>
            <a:off x="604519" y="1981200"/>
            <a:ext cx="8117840" cy="4138929"/>
          </a:xfrm>
          <a:prstGeom prst="rect">
            <a:avLst/>
          </a:prstGeom>
        </p:spPr>
        <p:txBody>
          <a:bodyPr vert="horz" wrap="square" lIns="0" tIns="12700" rIns="0" bIns="0" rtlCol="0">
            <a:spAutoFit/>
          </a:bodyPr>
          <a:lstStyle/>
          <a:p>
            <a:pPr marL="355600" marR="340360" indent="-342900" algn="just">
              <a:lnSpc>
                <a:spcPct val="100000"/>
              </a:lnSpc>
              <a:spcBef>
                <a:spcPts val="100"/>
              </a:spcBef>
              <a:buClr>
                <a:srgbClr val="D5EBFF"/>
              </a:buClr>
              <a:buSzPct val="95000"/>
              <a:buFont typeface="Wingdings"/>
              <a:buChar char=""/>
              <a:tabLst>
                <a:tab pos="355600" algn="l"/>
              </a:tabLst>
            </a:pPr>
            <a:r>
              <a:rPr sz="3000" spc="-25" dirty="0">
                <a:solidFill>
                  <a:srgbClr val="FFFFFF"/>
                </a:solidFill>
                <a:latin typeface="Arial"/>
                <a:cs typeface="Arial"/>
              </a:rPr>
              <a:t>Arterial</a:t>
            </a:r>
            <a:r>
              <a:rPr sz="3000" spc="-270" dirty="0">
                <a:solidFill>
                  <a:srgbClr val="FFFFFF"/>
                </a:solidFill>
                <a:latin typeface="Arial"/>
                <a:cs typeface="Arial"/>
              </a:rPr>
              <a:t> </a:t>
            </a:r>
            <a:r>
              <a:rPr sz="3000" spc="-75" dirty="0">
                <a:solidFill>
                  <a:srgbClr val="FFFFFF"/>
                </a:solidFill>
                <a:latin typeface="Arial"/>
                <a:cs typeface="Arial"/>
              </a:rPr>
              <a:t>cannulation</a:t>
            </a:r>
            <a:r>
              <a:rPr sz="3000" spc="-195" dirty="0">
                <a:solidFill>
                  <a:srgbClr val="FFFFFF"/>
                </a:solidFill>
                <a:latin typeface="Arial"/>
                <a:cs typeface="Arial"/>
              </a:rPr>
              <a:t> </a:t>
            </a:r>
            <a:r>
              <a:rPr sz="3000" spc="-130" dirty="0">
                <a:solidFill>
                  <a:srgbClr val="FFFFFF"/>
                </a:solidFill>
                <a:latin typeface="Arial"/>
                <a:cs typeface="Arial"/>
              </a:rPr>
              <a:t>is</a:t>
            </a:r>
            <a:r>
              <a:rPr sz="3000" spc="-235" dirty="0">
                <a:solidFill>
                  <a:srgbClr val="FFFFFF"/>
                </a:solidFill>
                <a:latin typeface="Arial"/>
                <a:cs typeface="Arial"/>
              </a:rPr>
              <a:t> </a:t>
            </a:r>
            <a:r>
              <a:rPr sz="3000" spc="-165" dirty="0">
                <a:solidFill>
                  <a:srgbClr val="FFFFFF"/>
                </a:solidFill>
                <a:latin typeface="Arial"/>
                <a:cs typeface="Arial"/>
              </a:rPr>
              <a:t>used</a:t>
            </a:r>
            <a:r>
              <a:rPr sz="3000" spc="-229" dirty="0">
                <a:solidFill>
                  <a:srgbClr val="FFFFFF"/>
                </a:solidFill>
                <a:latin typeface="Arial"/>
                <a:cs typeface="Arial"/>
              </a:rPr>
              <a:t> </a:t>
            </a:r>
            <a:r>
              <a:rPr sz="3000" spc="-30" dirty="0">
                <a:solidFill>
                  <a:srgbClr val="FFFFFF"/>
                </a:solidFill>
                <a:latin typeface="Arial"/>
                <a:cs typeface="Arial"/>
              </a:rPr>
              <a:t>in</a:t>
            </a:r>
            <a:r>
              <a:rPr sz="3000" spc="-235" dirty="0">
                <a:solidFill>
                  <a:srgbClr val="FFFFFF"/>
                </a:solidFill>
                <a:latin typeface="Arial"/>
                <a:cs typeface="Arial"/>
              </a:rPr>
              <a:t> </a:t>
            </a:r>
            <a:r>
              <a:rPr sz="3000" spc="-50" dirty="0">
                <a:solidFill>
                  <a:srgbClr val="FFFFFF"/>
                </a:solidFill>
                <a:latin typeface="Arial"/>
                <a:cs typeface="Arial"/>
              </a:rPr>
              <a:t>patients</a:t>
            </a:r>
            <a:r>
              <a:rPr sz="3000" spc="-240" dirty="0">
                <a:solidFill>
                  <a:srgbClr val="FFFFFF"/>
                </a:solidFill>
                <a:latin typeface="Arial"/>
                <a:cs typeface="Arial"/>
              </a:rPr>
              <a:t> </a:t>
            </a:r>
            <a:r>
              <a:rPr sz="3000" spc="-30" dirty="0">
                <a:solidFill>
                  <a:srgbClr val="FFFFFF"/>
                </a:solidFill>
                <a:latin typeface="Arial"/>
                <a:cs typeface="Arial"/>
              </a:rPr>
              <a:t>in</a:t>
            </a:r>
            <a:r>
              <a:rPr sz="3000" spc="-225" dirty="0">
                <a:solidFill>
                  <a:srgbClr val="FFFFFF"/>
                </a:solidFill>
                <a:latin typeface="Arial"/>
                <a:cs typeface="Arial"/>
              </a:rPr>
              <a:t> </a:t>
            </a:r>
            <a:r>
              <a:rPr sz="3000" spc="-220" dirty="0">
                <a:solidFill>
                  <a:srgbClr val="FFFFFF"/>
                </a:solidFill>
                <a:latin typeface="Arial"/>
                <a:cs typeface="Arial"/>
              </a:rPr>
              <a:t>ICU</a:t>
            </a:r>
            <a:r>
              <a:rPr sz="3000" spc="-235" dirty="0">
                <a:solidFill>
                  <a:srgbClr val="FFFFFF"/>
                </a:solidFill>
                <a:latin typeface="Arial"/>
                <a:cs typeface="Arial"/>
              </a:rPr>
              <a:t> </a:t>
            </a:r>
            <a:r>
              <a:rPr sz="3000" spc="60" dirty="0">
                <a:solidFill>
                  <a:srgbClr val="FFFFFF"/>
                </a:solidFill>
                <a:latin typeface="Arial"/>
                <a:cs typeface="Arial"/>
              </a:rPr>
              <a:t>to  </a:t>
            </a:r>
            <a:r>
              <a:rPr sz="3000" spc="-229" dirty="0">
                <a:solidFill>
                  <a:srgbClr val="FFFFFF"/>
                </a:solidFill>
                <a:latin typeface="Arial"/>
                <a:cs typeface="Arial"/>
              </a:rPr>
              <a:t>access</a:t>
            </a:r>
            <a:r>
              <a:rPr sz="3000" spc="-245" dirty="0">
                <a:solidFill>
                  <a:srgbClr val="FFFFFF"/>
                </a:solidFill>
                <a:latin typeface="Arial"/>
                <a:cs typeface="Arial"/>
              </a:rPr>
              <a:t> </a:t>
            </a:r>
            <a:r>
              <a:rPr sz="3000" spc="-40" dirty="0">
                <a:solidFill>
                  <a:srgbClr val="FFFFFF"/>
                </a:solidFill>
                <a:latin typeface="Arial"/>
                <a:cs typeface="Arial"/>
              </a:rPr>
              <a:t>arterial</a:t>
            </a:r>
            <a:r>
              <a:rPr sz="3000" spc="-229" dirty="0">
                <a:solidFill>
                  <a:srgbClr val="FFFFFF"/>
                </a:solidFill>
                <a:latin typeface="Arial"/>
                <a:cs typeface="Arial"/>
              </a:rPr>
              <a:t> </a:t>
            </a:r>
            <a:r>
              <a:rPr sz="3000" spc="-50" dirty="0">
                <a:solidFill>
                  <a:srgbClr val="FFFFFF"/>
                </a:solidFill>
                <a:latin typeface="Arial"/>
                <a:cs typeface="Arial"/>
              </a:rPr>
              <a:t>blood</a:t>
            </a:r>
            <a:r>
              <a:rPr sz="3000" spc="-229" dirty="0">
                <a:solidFill>
                  <a:srgbClr val="FFFFFF"/>
                </a:solidFill>
                <a:latin typeface="Arial"/>
                <a:cs typeface="Arial"/>
              </a:rPr>
              <a:t> </a:t>
            </a:r>
            <a:r>
              <a:rPr sz="3000" spc="-125" dirty="0">
                <a:solidFill>
                  <a:srgbClr val="FFFFFF"/>
                </a:solidFill>
                <a:latin typeface="Arial"/>
                <a:cs typeface="Arial"/>
              </a:rPr>
              <a:t>sample</a:t>
            </a:r>
            <a:r>
              <a:rPr sz="3000" spc="-235" dirty="0">
                <a:solidFill>
                  <a:srgbClr val="FFFFFF"/>
                </a:solidFill>
                <a:latin typeface="Arial"/>
                <a:cs typeface="Arial"/>
              </a:rPr>
              <a:t> </a:t>
            </a:r>
            <a:r>
              <a:rPr sz="3000" spc="-45" dirty="0">
                <a:solidFill>
                  <a:srgbClr val="FFFFFF"/>
                </a:solidFill>
                <a:latin typeface="Arial"/>
                <a:cs typeface="Arial"/>
              </a:rPr>
              <a:t>,</a:t>
            </a:r>
            <a:r>
              <a:rPr sz="3000" spc="-240" dirty="0">
                <a:solidFill>
                  <a:srgbClr val="FFFFFF"/>
                </a:solidFill>
                <a:latin typeface="Arial"/>
                <a:cs typeface="Arial"/>
              </a:rPr>
              <a:t> </a:t>
            </a:r>
            <a:r>
              <a:rPr sz="3000" spc="20" dirty="0">
                <a:solidFill>
                  <a:srgbClr val="FFFFFF"/>
                </a:solidFill>
                <a:latin typeface="Arial"/>
                <a:cs typeface="Arial"/>
              </a:rPr>
              <a:t>for</a:t>
            </a:r>
            <a:r>
              <a:rPr sz="3000" spc="-235" dirty="0">
                <a:solidFill>
                  <a:srgbClr val="FFFFFF"/>
                </a:solidFill>
                <a:latin typeface="Arial"/>
                <a:cs typeface="Arial"/>
              </a:rPr>
              <a:t> </a:t>
            </a:r>
            <a:r>
              <a:rPr sz="3000" spc="-100" dirty="0">
                <a:solidFill>
                  <a:srgbClr val="FFFFFF"/>
                </a:solidFill>
                <a:latin typeface="Arial"/>
                <a:cs typeface="Arial"/>
              </a:rPr>
              <a:t>checking</a:t>
            </a:r>
            <a:r>
              <a:rPr sz="3000" spc="-375" dirty="0">
                <a:solidFill>
                  <a:srgbClr val="FFFFFF"/>
                </a:solidFill>
                <a:latin typeface="Arial"/>
                <a:cs typeface="Arial"/>
              </a:rPr>
              <a:t> </a:t>
            </a:r>
            <a:r>
              <a:rPr sz="3000" spc="-220" dirty="0">
                <a:solidFill>
                  <a:srgbClr val="FFFFFF"/>
                </a:solidFill>
                <a:latin typeface="Arial"/>
                <a:cs typeface="Arial"/>
              </a:rPr>
              <a:t>ABG  </a:t>
            </a:r>
            <a:r>
              <a:rPr sz="3000" spc="-120" dirty="0">
                <a:solidFill>
                  <a:srgbClr val="FFFFFF"/>
                </a:solidFill>
                <a:latin typeface="Arial"/>
                <a:cs typeface="Arial"/>
              </a:rPr>
              <a:t>and </a:t>
            </a:r>
            <a:r>
              <a:rPr sz="3000" spc="15" dirty="0">
                <a:solidFill>
                  <a:srgbClr val="FFFFFF"/>
                </a:solidFill>
                <a:latin typeface="Arial"/>
                <a:cs typeface="Arial"/>
              </a:rPr>
              <a:t>for</a:t>
            </a:r>
            <a:r>
              <a:rPr sz="3000" spc="-650" dirty="0">
                <a:solidFill>
                  <a:srgbClr val="FFFFFF"/>
                </a:solidFill>
                <a:latin typeface="Arial"/>
                <a:cs typeface="Arial"/>
              </a:rPr>
              <a:t> </a:t>
            </a:r>
            <a:r>
              <a:rPr sz="3000" spc="-40" dirty="0">
                <a:solidFill>
                  <a:srgbClr val="FFFFFF"/>
                </a:solidFill>
                <a:latin typeface="Arial"/>
                <a:cs typeface="Arial"/>
              </a:rPr>
              <a:t>arterial </a:t>
            </a:r>
            <a:r>
              <a:rPr sz="3000" spc="-140" dirty="0">
                <a:solidFill>
                  <a:srgbClr val="FFFFFF"/>
                </a:solidFill>
                <a:latin typeface="Arial"/>
                <a:cs typeface="Arial"/>
              </a:rPr>
              <a:t>pressure </a:t>
            </a:r>
            <a:r>
              <a:rPr sz="3000" spc="-15" dirty="0">
                <a:solidFill>
                  <a:srgbClr val="FFFFFF"/>
                </a:solidFill>
                <a:latin typeface="Arial"/>
                <a:cs typeface="Arial"/>
              </a:rPr>
              <a:t>monitoring</a:t>
            </a:r>
            <a:endParaRPr sz="3000" dirty="0">
              <a:latin typeface="Arial"/>
              <a:cs typeface="Arial"/>
            </a:endParaRPr>
          </a:p>
          <a:p>
            <a:pPr marL="355600" marR="5080" indent="-342900">
              <a:lnSpc>
                <a:spcPct val="100000"/>
              </a:lnSpc>
              <a:spcBef>
                <a:spcPts val="695"/>
              </a:spcBef>
              <a:buClr>
                <a:srgbClr val="D5EBFF"/>
              </a:buClr>
              <a:buSzPct val="95000"/>
              <a:buFont typeface="Wingdings"/>
              <a:buChar char=""/>
              <a:tabLst>
                <a:tab pos="354965" algn="l"/>
                <a:tab pos="355600" algn="l"/>
              </a:tabLst>
            </a:pPr>
            <a:r>
              <a:rPr sz="3000" spc="-25" dirty="0">
                <a:solidFill>
                  <a:srgbClr val="FFFFFF"/>
                </a:solidFill>
                <a:latin typeface="Arial"/>
                <a:cs typeface="Arial"/>
              </a:rPr>
              <a:t>Arterial</a:t>
            </a:r>
            <a:r>
              <a:rPr sz="3000" spc="-275" dirty="0">
                <a:solidFill>
                  <a:srgbClr val="FFFFFF"/>
                </a:solidFill>
                <a:latin typeface="Arial"/>
                <a:cs typeface="Arial"/>
              </a:rPr>
              <a:t> </a:t>
            </a:r>
            <a:r>
              <a:rPr sz="3000" spc="-125" dirty="0">
                <a:solidFill>
                  <a:srgbClr val="FFFFFF"/>
                </a:solidFill>
                <a:latin typeface="Arial"/>
                <a:cs typeface="Arial"/>
              </a:rPr>
              <a:t>cannula</a:t>
            </a:r>
            <a:r>
              <a:rPr sz="3000" spc="-210" dirty="0">
                <a:solidFill>
                  <a:srgbClr val="FFFFFF"/>
                </a:solidFill>
                <a:latin typeface="Arial"/>
                <a:cs typeface="Arial"/>
              </a:rPr>
              <a:t> </a:t>
            </a:r>
            <a:r>
              <a:rPr sz="3000" spc="-130" dirty="0">
                <a:solidFill>
                  <a:srgbClr val="FFFFFF"/>
                </a:solidFill>
                <a:latin typeface="Arial"/>
                <a:cs typeface="Arial"/>
              </a:rPr>
              <a:t>is</a:t>
            </a:r>
            <a:r>
              <a:rPr sz="3000" spc="-229" dirty="0">
                <a:solidFill>
                  <a:srgbClr val="FFFFFF"/>
                </a:solidFill>
                <a:latin typeface="Arial"/>
                <a:cs typeface="Arial"/>
              </a:rPr>
              <a:t> </a:t>
            </a:r>
            <a:r>
              <a:rPr sz="3000" spc="10" dirty="0">
                <a:solidFill>
                  <a:srgbClr val="FFFFFF"/>
                </a:solidFill>
                <a:latin typeface="Arial"/>
                <a:cs typeface="Arial"/>
              </a:rPr>
              <a:t>not</a:t>
            </a:r>
            <a:r>
              <a:rPr sz="3000" spc="-245" dirty="0">
                <a:solidFill>
                  <a:srgbClr val="FFFFFF"/>
                </a:solidFill>
                <a:latin typeface="Arial"/>
                <a:cs typeface="Arial"/>
              </a:rPr>
              <a:t> </a:t>
            </a:r>
            <a:r>
              <a:rPr sz="3000" spc="-160" dirty="0">
                <a:solidFill>
                  <a:srgbClr val="FFFFFF"/>
                </a:solidFill>
                <a:latin typeface="Arial"/>
                <a:cs typeface="Arial"/>
              </a:rPr>
              <a:t>used</a:t>
            </a:r>
            <a:r>
              <a:rPr sz="3000" spc="-240" dirty="0">
                <a:solidFill>
                  <a:srgbClr val="FFFFFF"/>
                </a:solidFill>
                <a:latin typeface="Arial"/>
                <a:cs typeface="Arial"/>
              </a:rPr>
              <a:t> </a:t>
            </a:r>
            <a:r>
              <a:rPr sz="3000" spc="10" dirty="0">
                <a:solidFill>
                  <a:srgbClr val="FFFFFF"/>
                </a:solidFill>
                <a:latin typeface="Arial"/>
                <a:cs typeface="Arial"/>
              </a:rPr>
              <a:t>for</a:t>
            </a:r>
            <a:r>
              <a:rPr sz="3000" spc="-240" dirty="0">
                <a:solidFill>
                  <a:srgbClr val="FFFFFF"/>
                </a:solidFill>
                <a:latin typeface="Arial"/>
                <a:cs typeface="Arial"/>
              </a:rPr>
              <a:t> </a:t>
            </a:r>
            <a:r>
              <a:rPr sz="3000" spc="-10" dirty="0">
                <a:solidFill>
                  <a:srgbClr val="FFFFFF"/>
                </a:solidFill>
                <a:latin typeface="Arial"/>
                <a:cs typeface="Arial"/>
              </a:rPr>
              <a:t>intra</a:t>
            </a:r>
            <a:r>
              <a:rPr sz="3000" spc="-245" dirty="0">
                <a:solidFill>
                  <a:srgbClr val="FFFFFF"/>
                </a:solidFill>
                <a:latin typeface="Arial"/>
                <a:cs typeface="Arial"/>
              </a:rPr>
              <a:t> </a:t>
            </a:r>
            <a:r>
              <a:rPr sz="3000" spc="-135" dirty="0">
                <a:solidFill>
                  <a:srgbClr val="FFFFFF"/>
                </a:solidFill>
                <a:latin typeface="Arial"/>
                <a:cs typeface="Arial"/>
              </a:rPr>
              <a:t>vascular</a:t>
            </a:r>
            <a:r>
              <a:rPr sz="3000" spc="-215" dirty="0">
                <a:solidFill>
                  <a:srgbClr val="FFFFFF"/>
                </a:solidFill>
                <a:latin typeface="Arial"/>
                <a:cs typeface="Arial"/>
              </a:rPr>
              <a:t> </a:t>
            </a:r>
            <a:r>
              <a:rPr sz="3000" spc="-65" dirty="0">
                <a:solidFill>
                  <a:srgbClr val="FFFFFF"/>
                </a:solidFill>
                <a:latin typeface="Arial"/>
                <a:cs typeface="Arial"/>
              </a:rPr>
              <a:t>drug  </a:t>
            </a:r>
            <a:r>
              <a:rPr sz="3000" spc="-35" dirty="0">
                <a:solidFill>
                  <a:srgbClr val="FFFFFF"/>
                </a:solidFill>
                <a:latin typeface="Arial"/>
                <a:cs typeface="Arial"/>
              </a:rPr>
              <a:t>administration</a:t>
            </a:r>
            <a:endParaRPr sz="3000" dirty="0">
              <a:latin typeface="Arial"/>
              <a:cs typeface="Arial"/>
            </a:endParaRPr>
          </a:p>
          <a:p>
            <a:pPr marL="355600" marR="907415" indent="-342900">
              <a:lnSpc>
                <a:spcPct val="100000"/>
              </a:lnSpc>
              <a:spcBef>
                <a:spcPts val="690"/>
              </a:spcBef>
              <a:buClr>
                <a:srgbClr val="D5EBFF"/>
              </a:buClr>
              <a:buSzPct val="93750"/>
              <a:buFont typeface="Wingdings"/>
              <a:buChar char=""/>
              <a:tabLst>
                <a:tab pos="354965" algn="l"/>
                <a:tab pos="355600" algn="l"/>
              </a:tabLst>
            </a:pPr>
            <a:r>
              <a:rPr sz="3200" spc="-100" dirty="0">
                <a:solidFill>
                  <a:srgbClr val="FFFFFF"/>
                </a:solidFill>
                <a:latin typeface="Arial"/>
                <a:cs typeface="Arial"/>
              </a:rPr>
              <a:t>A</a:t>
            </a:r>
            <a:r>
              <a:rPr sz="3200" spc="-260" dirty="0">
                <a:solidFill>
                  <a:srgbClr val="FFFFFF"/>
                </a:solidFill>
                <a:latin typeface="Arial"/>
                <a:cs typeface="Arial"/>
              </a:rPr>
              <a:t> </a:t>
            </a:r>
            <a:r>
              <a:rPr sz="3200" spc="-60" dirty="0">
                <a:solidFill>
                  <a:srgbClr val="FFFFFF"/>
                </a:solidFill>
                <a:latin typeface="Arial"/>
                <a:cs typeface="Arial"/>
              </a:rPr>
              <a:t>saline-filled</a:t>
            </a:r>
            <a:r>
              <a:rPr sz="3200" spc="-295" dirty="0">
                <a:solidFill>
                  <a:srgbClr val="FFFFFF"/>
                </a:solidFill>
                <a:latin typeface="Arial"/>
                <a:cs typeface="Arial"/>
              </a:rPr>
              <a:t> </a:t>
            </a:r>
            <a:r>
              <a:rPr sz="3200" spc="-45" dirty="0">
                <a:solidFill>
                  <a:srgbClr val="FFFFFF"/>
                </a:solidFill>
                <a:latin typeface="Arial"/>
                <a:cs typeface="Arial"/>
              </a:rPr>
              <a:t>tube</a:t>
            </a:r>
            <a:r>
              <a:rPr sz="3200" spc="-275" dirty="0">
                <a:solidFill>
                  <a:srgbClr val="FFFFFF"/>
                </a:solidFill>
                <a:latin typeface="Arial"/>
                <a:cs typeface="Arial"/>
              </a:rPr>
              <a:t> </a:t>
            </a:r>
            <a:r>
              <a:rPr sz="3200" spc="-140" dirty="0">
                <a:solidFill>
                  <a:srgbClr val="FFFFFF"/>
                </a:solidFill>
                <a:latin typeface="Arial"/>
                <a:cs typeface="Arial"/>
              </a:rPr>
              <a:t>is</a:t>
            </a:r>
            <a:r>
              <a:rPr sz="3200" spc="-254" dirty="0">
                <a:solidFill>
                  <a:srgbClr val="FFFFFF"/>
                </a:solidFill>
                <a:latin typeface="Arial"/>
                <a:cs typeface="Arial"/>
              </a:rPr>
              <a:t> </a:t>
            </a:r>
            <a:r>
              <a:rPr sz="3200" spc="-170" dirty="0">
                <a:solidFill>
                  <a:srgbClr val="FFFFFF"/>
                </a:solidFill>
                <a:latin typeface="Arial"/>
                <a:cs typeface="Arial"/>
              </a:rPr>
              <a:t>used</a:t>
            </a:r>
            <a:r>
              <a:rPr sz="3200" spc="-265" dirty="0">
                <a:solidFill>
                  <a:srgbClr val="FFFFFF"/>
                </a:solidFill>
                <a:latin typeface="Arial"/>
                <a:cs typeface="Arial"/>
              </a:rPr>
              <a:t> </a:t>
            </a:r>
            <a:r>
              <a:rPr sz="3200" spc="70" dirty="0">
                <a:solidFill>
                  <a:srgbClr val="FFFFFF"/>
                </a:solidFill>
                <a:latin typeface="Arial"/>
                <a:cs typeface="Arial"/>
              </a:rPr>
              <a:t>to</a:t>
            </a:r>
            <a:r>
              <a:rPr sz="3200" spc="-254" dirty="0">
                <a:solidFill>
                  <a:srgbClr val="FFFFFF"/>
                </a:solidFill>
                <a:latin typeface="Arial"/>
                <a:cs typeface="Arial"/>
              </a:rPr>
              <a:t> </a:t>
            </a:r>
            <a:r>
              <a:rPr sz="3200" spc="-90" dirty="0">
                <a:solidFill>
                  <a:srgbClr val="FFFFFF"/>
                </a:solidFill>
                <a:latin typeface="Arial"/>
                <a:cs typeface="Arial"/>
              </a:rPr>
              <a:t>connect</a:t>
            </a:r>
            <a:r>
              <a:rPr sz="3200" spc="-275" dirty="0">
                <a:solidFill>
                  <a:srgbClr val="FFFFFF"/>
                </a:solidFill>
                <a:latin typeface="Arial"/>
                <a:cs typeface="Arial"/>
              </a:rPr>
              <a:t> </a:t>
            </a:r>
            <a:r>
              <a:rPr sz="3200" spc="-20" dirty="0">
                <a:solidFill>
                  <a:srgbClr val="FFFFFF"/>
                </a:solidFill>
                <a:latin typeface="Arial"/>
                <a:cs typeface="Arial"/>
              </a:rPr>
              <a:t>the  </a:t>
            </a:r>
            <a:r>
              <a:rPr sz="3200" spc="-130" dirty="0">
                <a:solidFill>
                  <a:srgbClr val="FFFFFF"/>
                </a:solidFill>
                <a:latin typeface="Arial"/>
                <a:cs typeface="Arial"/>
              </a:rPr>
              <a:t>cannula</a:t>
            </a:r>
            <a:r>
              <a:rPr sz="3200" spc="-290" dirty="0">
                <a:solidFill>
                  <a:srgbClr val="FFFFFF"/>
                </a:solidFill>
                <a:latin typeface="Arial"/>
                <a:cs typeface="Arial"/>
              </a:rPr>
              <a:t> </a:t>
            </a:r>
            <a:r>
              <a:rPr sz="3200" spc="70" dirty="0">
                <a:solidFill>
                  <a:srgbClr val="FFFFFF"/>
                </a:solidFill>
                <a:latin typeface="Arial"/>
                <a:cs typeface="Arial"/>
              </a:rPr>
              <a:t>to</a:t>
            </a:r>
            <a:r>
              <a:rPr sz="3200" spc="-250" dirty="0">
                <a:solidFill>
                  <a:srgbClr val="FFFFFF"/>
                </a:solidFill>
                <a:latin typeface="Arial"/>
                <a:cs typeface="Arial"/>
              </a:rPr>
              <a:t> </a:t>
            </a:r>
            <a:r>
              <a:rPr sz="3200" spc="-15" dirty="0">
                <a:solidFill>
                  <a:srgbClr val="FFFFFF"/>
                </a:solidFill>
                <a:latin typeface="Arial"/>
                <a:cs typeface="Arial"/>
              </a:rPr>
              <a:t>the</a:t>
            </a:r>
            <a:r>
              <a:rPr sz="3200" spc="-270" dirty="0">
                <a:solidFill>
                  <a:srgbClr val="FFFFFF"/>
                </a:solidFill>
                <a:latin typeface="Arial"/>
                <a:cs typeface="Arial"/>
              </a:rPr>
              <a:t> </a:t>
            </a:r>
            <a:r>
              <a:rPr sz="3200" spc="-110" dirty="0">
                <a:solidFill>
                  <a:srgbClr val="FFFFFF"/>
                </a:solidFill>
                <a:latin typeface="Arial"/>
                <a:cs typeface="Arial"/>
              </a:rPr>
              <a:t>transducer,</a:t>
            </a:r>
            <a:r>
              <a:rPr sz="3200" spc="-265" dirty="0">
                <a:solidFill>
                  <a:srgbClr val="FFFFFF"/>
                </a:solidFill>
                <a:latin typeface="Arial"/>
                <a:cs typeface="Arial"/>
              </a:rPr>
              <a:t> </a:t>
            </a:r>
            <a:r>
              <a:rPr sz="3200" spc="70" dirty="0">
                <a:solidFill>
                  <a:srgbClr val="FFFFFF"/>
                </a:solidFill>
                <a:latin typeface="Arial"/>
                <a:cs typeface="Arial"/>
              </a:rPr>
              <a:t>to</a:t>
            </a:r>
            <a:r>
              <a:rPr sz="3200" spc="-250" dirty="0">
                <a:solidFill>
                  <a:srgbClr val="FFFFFF"/>
                </a:solidFill>
                <a:latin typeface="Arial"/>
                <a:cs typeface="Arial"/>
              </a:rPr>
              <a:t> </a:t>
            </a:r>
            <a:r>
              <a:rPr sz="3200" spc="-15" dirty="0">
                <a:solidFill>
                  <a:srgbClr val="FFFFFF"/>
                </a:solidFill>
                <a:latin typeface="Arial"/>
                <a:cs typeface="Arial"/>
              </a:rPr>
              <a:t>the</a:t>
            </a:r>
            <a:r>
              <a:rPr sz="3200" spc="-280" dirty="0">
                <a:solidFill>
                  <a:srgbClr val="FFFFFF"/>
                </a:solidFill>
                <a:latin typeface="Arial"/>
                <a:cs typeface="Arial"/>
              </a:rPr>
              <a:t> </a:t>
            </a:r>
            <a:r>
              <a:rPr sz="3200" spc="-110" dirty="0">
                <a:solidFill>
                  <a:srgbClr val="FFFFFF"/>
                </a:solidFill>
                <a:latin typeface="Arial"/>
                <a:cs typeface="Arial"/>
              </a:rPr>
              <a:t>display.</a:t>
            </a:r>
            <a:endParaRPr sz="3200" dirty="0">
              <a:latin typeface="Arial"/>
              <a:cs typeface="Arial"/>
            </a:endParaRPr>
          </a:p>
          <a:p>
            <a:pPr marL="355600" indent="-342900">
              <a:lnSpc>
                <a:spcPct val="100000"/>
              </a:lnSpc>
              <a:spcBef>
                <a:spcPts val="1480"/>
              </a:spcBef>
              <a:buClr>
                <a:srgbClr val="D5EBFF"/>
              </a:buClr>
              <a:buSzPct val="93750"/>
              <a:buFont typeface="Wingdings"/>
              <a:buChar char=""/>
              <a:tabLst>
                <a:tab pos="354965" algn="l"/>
                <a:tab pos="355600" algn="l"/>
              </a:tabLst>
            </a:pPr>
            <a:r>
              <a:rPr sz="3200" spc="60" dirty="0">
                <a:solidFill>
                  <a:srgbClr val="FFFFFF"/>
                </a:solidFill>
                <a:latin typeface="Arial"/>
                <a:cs typeface="Arial"/>
              </a:rPr>
              <a:t>It</a:t>
            </a:r>
            <a:r>
              <a:rPr sz="3200" spc="-265" dirty="0">
                <a:solidFill>
                  <a:srgbClr val="FFFFFF"/>
                </a:solidFill>
                <a:latin typeface="Arial"/>
                <a:cs typeface="Arial"/>
              </a:rPr>
              <a:t> </a:t>
            </a:r>
            <a:r>
              <a:rPr sz="3200" spc="-165" dirty="0">
                <a:solidFill>
                  <a:srgbClr val="FFFFFF"/>
                </a:solidFill>
                <a:latin typeface="Arial"/>
                <a:cs typeface="Arial"/>
              </a:rPr>
              <a:t>measures</a:t>
            </a:r>
            <a:r>
              <a:rPr sz="3200" spc="-240" dirty="0">
                <a:solidFill>
                  <a:srgbClr val="FFFFFF"/>
                </a:solidFill>
                <a:latin typeface="Arial"/>
                <a:cs typeface="Arial"/>
              </a:rPr>
              <a:t> </a:t>
            </a:r>
            <a:r>
              <a:rPr sz="3200" spc="-215" dirty="0">
                <a:solidFill>
                  <a:srgbClr val="FFFFFF"/>
                </a:solidFill>
                <a:latin typeface="Arial"/>
                <a:cs typeface="Arial"/>
              </a:rPr>
              <a:t>IBP</a:t>
            </a:r>
            <a:r>
              <a:rPr sz="3200" spc="-254" dirty="0">
                <a:solidFill>
                  <a:srgbClr val="FFFFFF"/>
                </a:solidFill>
                <a:latin typeface="Arial"/>
                <a:cs typeface="Arial"/>
              </a:rPr>
              <a:t> </a:t>
            </a:r>
            <a:r>
              <a:rPr sz="3200" spc="-85" dirty="0">
                <a:solidFill>
                  <a:srgbClr val="FFFFFF"/>
                </a:solidFill>
                <a:latin typeface="Arial"/>
                <a:cs typeface="Arial"/>
              </a:rPr>
              <a:t>on</a:t>
            </a:r>
            <a:r>
              <a:rPr sz="3200" spc="-250" dirty="0">
                <a:solidFill>
                  <a:srgbClr val="FFFFFF"/>
                </a:solidFill>
                <a:latin typeface="Arial"/>
                <a:cs typeface="Arial"/>
              </a:rPr>
              <a:t> </a:t>
            </a:r>
            <a:r>
              <a:rPr sz="3200" spc="-60" dirty="0">
                <a:solidFill>
                  <a:srgbClr val="FFFFFF"/>
                </a:solidFill>
                <a:latin typeface="Arial"/>
                <a:cs typeface="Arial"/>
              </a:rPr>
              <a:t>beat</a:t>
            </a:r>
            <a:r>
              <a:rPr sz="3200" spc="-280" dirty="0">
                <a:solidFill>
                  <a:srgbClr val="FFFFFF"/>
                </a:solidFill>
                <a:latin typeface="Arial"/>
                <a:cs typeface="Arial"/>
              </a:rPr>
              <a:t> </a:t>
            </a:r>
            <a:r>
              <a:rPr sz="3200" spc="70" dirty="0">
                <a:solidFill>
                  <a:srgbClr val="FFFFFF"/>
                </a:solidFill>
                <a:latin typeface="Arial"/>
                <a:cs typeface="Arial"/>
              </a:rPr>
              <a:t>to</a:t>
            </a:r>
            <a:r>
              <a:rPr sz="3200" spc="-250" dirty="0">
                <a:solidFill>
                  <a:srgbClr val="FFFFFF"/>
                </a:solidFill>
                <a:latin typeface="Arial"/>
                <a:cs typeface="Arial"/>
              </a:rPr>
              <a:t> </a:t>
            </a:r>
            <a:r>
              <a:rPr sz="3200" spc="-60" dirty="0">
                <a:solidFill>
                  <a:srgbClr val="FFFFFF"/>
                </a:solidFill>
                <a:latin typeface="Arial"/>
                <a:cs typeface="Arial"/>
              </a:rPr>
              <a:t>beat</a:t>
            </a:r>
            <a:r>
              <a:rPr sz="3200" spc="-270" dirty="0">
                <a:solidFill>
                  <a:srgbClr val="FFFFFF"/>
                </a:solidFill>
                <a:latin typeface="Arial"/>
                <a:cs typeface="Arial"/>
              </a:rPr>
              <a:t> </a:t>
            </a:r>
            <a:r>
              <a:rPr sz="3200" spc="-150" dirty="0">
                <a:solidFill>
                  <a:srgbClr val="FFFFFF"/>
                </a:solidFill>
                <a:latin typeface="Arial"/>
                <a:cs typeface="Arial"/>
              </a:rPr>
              <a:t>basis.</a:t>
            </a:r>
            <a:endParaRPr sz="32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32917"/>
            <a:ext cx="7762240" cy="635000"/>
          </a:xfrm>
          <a:prstGeom prst="rect">
            <a:avLst/>
          </a:prstGeom>
        </p:spPr>
        <p:txBody>
          <a:bodyPr vert="horz" wrap="square" lIns="0" tIns="12065" rIns="0" bIns="0" rtlCol="0">
            <a:spAutoFit/>
          </a:bodyPr>
          <a:lstStyle/>
          <a:p>
            <a:pPr marL="12700">
              <a:lnSpc>
                <a:spcPct val="100000"/>
              </a:lnSpc>
              <a:spcBef>
                <a:spcPts val="95"/>
              </a:spcBef>
              <a:tabLst>
                <a:tab pos="2146935" algn="l"/>
                <a:tab pos="4013835" algn="l"/>
                <a:tab pos="6415405" algn="l"/>
              </a:tabLst>
            </a:pPr>
            <a:r>
              <a:rPr sz="4000" spc="-620" dirty="0">
                <a:solidFill>
                  <a:srgbClr val="C1EDFF"/>
                </a:solidFill>
                <a:latin typeface="Arial"/>
                <a:cs typeface="Arial"/>
              </a:rPr>
              <a:t>CENTRAL	</a:t>
            </a:r>
            <a:r>
              <a:rPr sz="4000" spc="-705" dirty="0">
                <a:solidFill>
                  <a:srgbClr val="C1EDFF"/>
                </a:solidFill>
                <a:latin typeface="Arial"/>
                <a:cs typeface="Arial"/>
              </a:rPr>
              <a:t>VENOUS	</a:t>
            </a:r>
            <a:r>
              <a:rPr sz="4000" spc="-645" dirty="0">
                <a:solidFill>
                  <a:srgbClr val="C1EDFF"/>
                </a:solidFill>
                <a:latin typeface="Arial"/>
                <a:cs typeface="Arial"/>
              </a:rPr>
              <a:t>PRESSURE	</a:t>
            </a:r>
            <a:r>
              <a:rPr sz="4000" spc="-85" dirty="0">
                <a:solidFill>
                  <a:srgbClr val="C1EDFF"/>
                </a:solidFill>
                <a:latin typeface="Arial"/>
                <a:cs typeface="Arial"/>
              </a:rPr>
              <a:t>(CVP)</a:t>
            </a:r>
            <a:endParaRPr sz="4000">
              <a:latin typeface="Arial"/>
              <a:cs typeface="Arial"/>
            </a:endParaRPr>
          </a:p>
        </p:txBody>
      </p:sp>
      <p:sp>
        <p:nvSpPr>
          <p:cNvPr id="3" name="object 3"/>
          <p:cNvSpPr txBox="1">
            <a:spLocks noGrp="1"/>
          </p:cNvSpPr>
          <p:nvPr>
            <p:ph idx="1"/>
          </p:nvPr>
        </p:nvSpPr>
        <p:spPr>
          <a:prstGeom prst="rect">
            <a:avLst/>
          </a:prstGeom>
        </p:spPr>
        <p:txBody>
          <a:bodyPr vert="horz" wrap="square" lIns="0" tIns="12700" rIns="0" bIns="0" rtlCol="0">
            <a:spAutoFit/>
          </a:bodyPr>
          <a:lstStyle/>
          <a:p>
            <a:pPr marL="637540" marR="298450" indent="-342900">
              <a:lnSpc>
                <a:spcPct val="100000"/>
              </a:lnSpc>
              <a:spcBef>
                <a:spcPts val="100"/>
              </a:spcBef>
              <a:buClr>
                <a:srgbClr val="D5EBFF"/>
              </a:buClr>
              <a:buSzPct val="95000"/>
              <a:buFont typeface="Wingdings"/>
              <a:buChar char=""/>
              <a:tabLst>
                <a:tab pos="637540" algn="l"/>
                <a:tab pos="638175" algn="l"/>
              </a:tabLst>
            </a:pPr>
            <a:r>
              <a:rPr spc="-145" dirty="0"/>
              <a:t>The</a:t>
            </a:r>
            <a:r>
              <a:rPr spc="-365" dirty="0"/>
              <a:t> </a:t>
            </a:r>
            <a:r>
              <a:rPr spc="-295" dirty="0"/>
              <a:t>CVP</a:t>
            </a:r>
            <a:r>
              <a:rPr spc="-229" dirty="0"/>
              <a:t> </a:t>
            </a:r>
            <a:r>
              <a:rPr spc="-125" dirty="0"/>
              <a:t>cannula</a:t>
            </a:r>
            <a:r>
              <a:rPr spc="-210" dirty="0"/>
              <a:t> </a:t>
            </a:r>
            <a:r>
              <a:rPr spc="-130" dirty="0"/>
              <a:t>is</a:t>
            </a:r>
            <a:r>
              <a:rPr spc="-235" dirty="0"/>
              <a:t> </a:t>
            </a:r>
            <a:r>
              <a:rPr spc="-70" dirty="0"/>
              <a:t>inserted</a:t>
            </a:r>
            <a:r>
              <a:rPr spc="-240" dirty="0"/>
              <a:t> </a:t>
            </a:r>
            <a:r>
              <a:rPr spc="-30" dirty="0"/>
              <a:t>in</a:t>
            </a:r>
            <a:r>
              <a:rPr spc="-229" dirty="0"/>
              <a:t> </a:t>
            </a:r>
            <a:r>
              <a:rPr spc="65" dirty="0"/>
              <a:t>to</a:t>
            </a:r>
            <a:r>
              <a:rPr spc="-235" dirty="0"/>
              <a:t> </a:t>
            </a:r>
            <a:r>
              <a:rPr spc="-20" dirty="0"/>
              <a:t>the</a:t>
            </a:r>
            <a:r>
              <a:rPr spc="-254" dirty="0"/>
              <a:t> </a:t>
            </a:r>
            <a:r>
              <a:rPr spc="-35" dirty="0"/>
              <a:t>internal</a:t>
            </a:r>
            <a:r>
              <a:rPr spc="-229" dirty="0"/>
              <a:t> </a:t>
            </a:r>
            <a:r>
              <a:rPr spc="-40" dirty="0"/>
              <a:t>or  </a:t>
            </a:r>
            <a:r>
              <a:rPr spc="-70" dirty="0"/>
              <a:t>external</a:t>
            </a:r>
            <a:r>
              <a:rPr spc="-240" dirty="0"/>
              <a:t> </a:t>
            </a:r>
            <a:r>
              <a:rPr spc="-65" dirty="0"/>
              <a:t>jugular</a:t>
            </a:r>
            <a:r>
              <a:rPr spc="-235" dirty="0"/>
              <a:t> </a:t>
            </a:r>
            <a:r>
              <a:rPr spc="-90" dirty="0"/>
              <a:t>vein</a:t>
            </a:r>
            <a:r>
              <a:rPr spc="-215" dirty="0"/>
              <a:t> </a:t>
            </a:r>
            <a:r>
              <a:rPr spc="-35" dirty="0"/>
              <a:t>or</a:t>
            </a:r>
            <a:r>
              <a:rPr spc="-254" dirty="0"/>
              <a:t> </a:t>
            </a:r>
            <a:r>
              <a:rPr spc="-125" dirty="0"/>
              <a:t>subclavian</a:t>
            </a:r>
            <a:r>
              <a:rPr spc="-185" dirty="0"/>
              <a:t> </a:t>
            </a:r>
            <a:r>
              <a:rPr spc="-90" dirty="0"/>
              <a:t>vein</a:t>
            </a:r>
          </a:p>
          <a:p>
            <a:pPr marL="281940">
              <a:lnSpc>
                <a:spcPct val="100000"/>
              </a:lnSpc>
              <a:buClr>
                <a:srgbClr val="D5EBFF"/>
              </a:buClr>
              <a:buFont typeface="Wingdings"/>
              <a:buChar char=""/>
            </a:pPr>
            <a:endParaRPr sz="4350">
              <a:latin typeface="Times New Roman"/>
              <a:cs typeface="Times New Roman"/>
            </a:endParaRPr>
          </a:p>
          <a:p>
            <a:pPr marL="637540" marR="172085" indent="-342900">
              <a:lnSpc>
                <a:spcPct val="100000"/>
              </a:lnSpc>
              <a:spcBef>
                <a:spcPts val="5"/>
              </a:spcBef>
              <a:buClr>
                <a:srgbClr val="D5EBFF"/>
              </a:buClr>
              <a:buSzPct val="95000"/>
              <a:buFont typeface="Wingdings"/>
              <a:buChar char=""/>
              <a:tabLst>
                <a:tab pos="637540" algn="l"/>
                <a:tab pos="638175" algn="l"/>
              </a:tabLst>
            </a:pPr>
            <a:r>
              <a:rPr spc="-145" dirty="0"/>
              <a:t>The</a:t>
            </a:r>
            <a:r>
              <a:rPr spc="-235" dirty="0"/>
              <a:t> </a:t>
            </a:r>
            <a:r>
              <a:rPr spc="50" dirty="0"/>
              <a:t>tip</a:t>
            </a:r>
            <a:r>
              <a:rPr spc="-235" dirty="0"/>
              <a:t> </a:t>
            </a:r>
            <a:r>
              <a:rPr spc="-130" dirty="0"/>
              <a:t>is</a:t>
            </a:r>
            <a:r>
              <a:rPr spc="-235" dirty="0"/>
              <a:t> </a:t>
            </a:r>
            <a:r>
              <a:rPr spc="-55" dirty="0"/>
              <a:t>situated</a:t>
            </a:r>
            <a:r>
              <a:rPr spc="-225" dirty="0"/>
              <a:t> </a:t>
            </a:r>
            <a:r>
              <a:rPr spc="-60" dirty="0"/>
              <a:t>approximately</a:t>
            </a:r>
            <a:r>
              <a:rPr spc="-235" dirty="0"/>
              <a:t> </a:t>
            </a:r>
            <a:r>
              <a:rPr spc="-114" dirty="0"/>
              <a:t>2cm</a:t>
            </a:r>
            <a:r>
              <a:rPr spc="-235" dirty="0"/>
              <a:t> </a:t>
            </a:r>
            <a:r>
              <a:rPr spc="-130" dirty="0"/>
              <a:t>above</a:t>
            </a:r>
            <a:r>
              <a:rPr spc="-229" dirty="0"/>
              <a:t> </a:t>
            </a:r>
            <a:r>
              <a:rPr spc="-20" dirty="0"/>
              <a:t>the  </a:t>
            </a:r>
            <a:r>
              <a:rPr spc="20" dirty="0"/>
              <a:t>right</a:t>
            </a:r>
            <a:r>
              <a:rPr spc="-240" dirty="0"/>
              <a:t> </a:t>
            </a:r>
            <a:r>
              <a:rPr spc="-20" dirty="0"/>
              <a:t>atrium</a:t>
            </a:r>
            <a:r>
              <a:rPr spc="-235" dirty="0"/>
              <a:t> </a:t>
            </a:r>
            <a:r>
              <a:rPr spc="-35" dirty="0"/>
              <a:t>in</a:t>
            </a:r>
            <a:r>
              <a:rPr spc="-229" dirty="0"/>
              <a:t> </a:t>
            </a:r>
            <a:r>
              <a:rPr spc="-20" dirty="0"/>
              <a:t>the</a:t>
            </a:r>
            <a:r>
              <a:rPr spc="-240" dirty="0"/>
              <a:t> </a:t>
            </a:r>
            <a:r>
              <a:rPr spc="-90" dirty="0"/>
              <a:t>superior</a:t>
            </a:r>
            <a:r>
              <a:rPr spc="-265" dirty="0"/>
              <a:t> </a:t>
            </a:r>
            <a:r>
              <a:rPr spc="-150" dirty="0"/>
              <a:t>vena</a:t>
            </a:r>
            <a:r>
              <a:rPr spc="-225" dirty="0"/>
              <a:t> </a:t>
            </a:r>
            <a:r>
              <a:rPr spc="-180" dirty="0"/>
              <a:t>cava</a:t>
            </a:r>
          </a:p>
          <a:p>
            <a:pPr marL="281940">
              <a:lnSpc>
                <a:spcPct val="100000"/>
              </a:lnSpc>
              <a:spcBef>
                <a:spcPts val="45"/>
              </a:spcBef>
              <a:buClr>
                <a:srgbClr val="D5EBFF"/>
              </a:buClr>
              <a:buFont typeface="Wingdings"/>
              <a:buChar char=""/>
            </a:pPr>
            <a:endParaRPr sz="4300">
              <a:latin typeface="Times New Roman"/>
              <a:cs typeface="Times New Roman"/>
            </a:endParaRPr>
          </a:p>
          <a:p>
            <a:pPr marL="637540" marR="5080" indent="-342900">
              <a:lnSpc>
                <a:spcPct val="100000"/>
              </a:lnSpc>
              <a:spcBef>
                <a:spcPts val="5"/>
              </a:spcBef>
              <a:buClr>
                <a:srgbClr val="D5EBFF"/>
              </a:buClr>
              <a:buSzPct val="95000"/>
              <a:buFont typeface="Wingdings"/>
              <a:buChar char=""/>
              <a:tabLst>
                <a:tab pos="637540" algn="l"/>
                <a:tab pos="638175" algn="l"/>
              </a:tabLst>
            </a:pPr>
            <a:r>
              <a:rPr spc="-130" dirty="0"/>
              <a:t>They </a:t>
            </a:r>
            <a:r>
              <a:rPr spc="-70" dirty="0"/>
              <a:t>provide </a:t>
            </a:r>
            <a:r>
              <a:rPr spc="-229" dirty="0"/>
              <a:t>access </a:t>
            </a:r>
            <a:r>
              <a:rPr spc="15" dirty="0"/>
              <a:t>for </a:t>
            </a:r>
            <a:r>
              <a:rPr spc="-10" dirty="0"/>
              <a:t>intra </a:t>
            </a:r>
            <a:r>
              <a:rPr spc="-150" dirty="0"/>
              <a:t>venous </a:t>
            </a:r>
            <a:r>
              <a:rPr spc="-110" dirty="0"/>
              <a:t>drugs  </a:t>
            </a:r>
            <a:r>
              <a:rPr spc="-45" dirty="0"/>
              <a:t>particularly</a:t>
            </a:r>
            <a:r>
              <a:rPr spc="-240" dirty="0"/>
              <a:t> </a:t>
            </a:r>
            <a:r>
              <a:rPr spc="-65" dirty="0"/>
              <a:t>which</a:t>
            </a:r>
            <a:r>
              <a:rPr spc="-240" dirty="0"/>
              <a:t> </a:t>
            </a:r>
            <a:r>
              <a:rPr spc="-100" dirty="0"/>
              <a:t>produce</a:t>
            </a:r>
            <a:r>
              <a:rPr spc="-260" dirty="0"/>
              <a:t> </a:t>
            </a:r>
            <a:r>
              <a:rPr spc="15" dirty="0"/>
              <a:t>irritation</a:t>
            </a:r>
            <a:r>
              <a:rPr spc="-235" dirty="0"/>
              <a:t> </a:t>
            </a:r>
            <a:r>
              <a:rPr spc="65" dirty="0"/>
              <a:t>to</a:t>
            </a:r>
            <a:r>
              <a:rPr spc="-240" dirty="0"/>
              <a:t> </a:t>
            </a:r>
            <a:r>
              <a:rPr spc="-75" dirty="0"/>
              <a:t>peripheral  </a:t>
            </a:r>
            <a:r>
              <a:rPr spc="-130" dirty="0"/>
              <a:t>veins </a:t>
            </a:r>
            <a:r>
              <a:rPr spc="-70" dirty="0"/>
              <a:t>eg-strong </a:t>
            </a:r>
            <a:r>
              <a:rPr spc="-95" dirty="0"/>
              <a:t>potassium</a:t>
            </a:r>
            <a:r>
              <a:rPr spc="-605" dirty="0"/>
              <a:t> </a:t>
            </a:r>
            <a:r>
              <a:rPr spc="-70" dirty="0"/>
              <a:t>chloride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201668"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7200" y="0"/>
            <a:ext cx="4876799"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7467600" cy="4873752"/>
          </a:xfrm>
        </p:spPr>
        <p:txBody>
          <a:bodyPr>
            <a:normAutofit fontScale="92500" lnSpcReduction="20000"/>
          </a:bodyPr>
          <a:lstStyle/>
          <a:p>
            <a:r>
              <a:rPr lang="en-US" b="1" dirty="0" smtClean="0"/>
              <a:t> </a:t>
            </a:r>
            <a:r>
              <a:rPr lang="en-US" b="1" dirty="0" err="1" smtClean="0"/>
              <a:t>Pneumothorax</a:t>
            </a:r>
            <a:r>
              <a:rPr lang="en-US" b="1" dirty="0" smtClean="0"/>
              <a:t> </a:t>
            </a:r>
          </a:p>
          <a:p>
            <a:pPr>
              <a:buNone/>
            </a:pPr>
            <a:r>
              <a:rPr lang="en-US" b="1" dirty="0" smtClean="0"/>
              <a:t>  - </a:t>
            </a:r>
            <a:r>
              <a:rPr lang="en-US" sz="2200" dirty="0" smtClean="0">
                <a:solidFill>
                  <a:srgbClr val="FF0000"/>
                </a:solidFill>
              </a:rPr>
              <a:t>30% </a:t>
            </a:r>
            <a:r>
              <a:rPr lang="en-US" sz="2200" dirty="0" smtClean="0"/>
              <a:t>of all mechanical adverse events of Central Line insertion</a:t>
            </a:r>
            <a:endParaRPr lang="en-US" sz="2200" b="1" dirty="0" smtClean="0"/>
          </a:p>
          <a:p>
            <a:pPr>
              <a:buNone/>
            </a:pPr>
            <a:r>
              <a:rPr lang="en-US" dirty="0" smtClean="0"/>
              <a:t>  - </a:t>
            </a:r>
            <a:r>
              <a:rPr lang="en-US" sz="2000" dirty="0" smtClean="0"/>
              <a:t>(for central lines placed in the chest); the incidence is thought to be higher with </a:t>
            </a:r>
            <a:r>
              <a:rPr lang="en-US" sz="2000" dirty="0" err="1" smtClean="0">
                <a:solidFill>
                  <a:schemeClr val="accent1">
                    <a:lumMod val="75000"/>
                  </a:schemeClr>
                </a:solidFill>
              </a:rPr>
              <a:t>subclavian</a:t>
            </a:r>
            <a:r>
              <a:rPr lang="en-US" sz="2000" dirty="0" smtClean="0"/>
              <a:t> vein catheterization. In catheterization of the internal jugular vein, the risk of </a:t>
            </a:r>
            <a:r>
              <a:rPr lang="en-US" sz="2000" dirty="0" err="1" smtClean="0"/>
              <a:t>pneumothorax</a:t>
            </a:r>
            <a:r>
              <a:rPr lang="en-US" sz="2000" dirty="0" smtClean="0"/>
              <a:t> is minimized by the use of </a:t>
            </a:r>
            <a:r>
              <a:rPr lang="en-US" sz="2000" b="1" u="sng" dirty="0" smtClean="0">
                <a:solidFill>
                  <a:schemeClr val="accent1">
                    <a:lumMod val="75000"/>
                  </a:schemeClr>
                </a:solidFill>
              </a:rPr>
              <a:t>ultrasound</a:t>
            </a:r>
            <a:endParaRPr lang="en-US" sz="2000" b="1" dirty="0" smtClean="0">
              <a:solidFill>
                <a:schemeClr val="accent1">
                  <a:lumMod val="75000"/>
                </a:schemeClr>
              </a:solidFill>
            </a:endParaRPr>
          </a:p>
          <a:p>
            <a:pPr>
              <a:buNone/>
            </a:pPr>
            <a:endParaRPr lang="en-US" dirty="0" smtClean="0"/>
          </a:p>
          <a:p>
            <a:r>
              <a:rPr lang="en-US" b="1" dirty="0" err="1" smtClean="0"/>
              <a:t>Haemothorax</a:t>
            </a:r>
            <a:endParaRPr lang="en-US" b="1" dirty="0" smtClean="0"/>
          </a:p>
          <a:p>
            <a:pPr>
              <a:buNone/>
            </a:pPr>
            <a:endParaRPr lang="en-US" b="1" dirty="0" smtClean="0"/>
          </a:p>
          <a:p>
            <a:r>
              <a:rPr lang="en-US" altLang="en-US" b="1" dirty="0" smtClean="0"/>
              <a:t>Arterial puncture</a:t>
            </a:r>
          </a:p>
          <a:p>
            <a:endParaRPr lang="en-US" altLang="en-US" b="1" dirty="0" smtClean="0"/>
          </a:p>
          <a:p>
            <a:r>
              <a:rPr lang="en-US" sz="2600" b="1" dirty="0" smtClean="0"/>
              <a:t>Air embolism</a:t>
            </a:r>
          </a:p>
          <a:p>
            <a:endParaRPr lang="en-US" altLang="en-US" b="1" dirty="0" smtClean="0"/>
          </a:p>
          <a:p>
            <a:endParaRPr lang="en-US" b="1" dirty="0" smtClean="0"/>
          </a:p>
          <a:p>
            <a:endParaRPr lang="en-US" b="1" dirty="0" smtClean="0"/>
          </a:p>
          <a:p>
            <a:endParaRPr lang="en-US" dirty="0" smtClean="0"/>
          </a:p>
          <a:p>
            <a:endParaRPr lang="en-US" dirty="0" smtClean="0"/>
          </a:p>
          <a:p>
            <a:endParaRPr lang="en-US" dirty="0"/>
          </a:p>
        </p:txBody>
      </p:sp>
      <p:sp>
        <p:nvSpPr>
          <p:cNvPr id="5" name="TextBox 4"/>
          <p:cNvSpPr txBox="1"/>
          <p:nvPr/>
        </p:nvSpPr>
        <p:spPr>
          <a:xfrm>
            <a:off x="304800" y="304800"/>
            <a:ext cx="5593198" cy="769441"/>
          </a:xfrm>
          <a:prstGeom prst="rect">
            <a:avLst/>
          </a:prstGeom>
          <a:noFill/>
        </p:spPr>
        <p:txBody>
          <a:bodyPr wrap="none" rtlCol="0">
            <a:spAutoFit/>
          </a:bodyPr>
          <a:lstStyle/>
          <a:p>
            <a:r>
              <a:rPr lang="en-US" sz="2600" b="1" dirty="0" smtClean="0">
                <a:solidFill>
                  <a:schemeClr val="accent1">
                    <a:lumMod val="75000"/>
                  </a:schemeClr>
                </a:solidFill>
              </a:rPr>
              <a:t>Complications of Central Line :</a:t>
            </a:r>
          </a:p>
          <a:p>
            <a:endParaRPr lang="en-US" dirty="0"/>
          </a:p>
        </p:txBody>
      </p:sp>
    </p:spTree>
    <p:extLst>
      <p:ext uri="{BB962C8B-B14F-4D97-AF65-F5344CB8AC3E}">
        <p14:creationId xmlns:p14="http://schemas.microsoft.com/office/powerpoint/2010/main" val="2516330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45828"/>
            <a:ext cx="4343400" cy="38835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745828"/>
            <a:ext cx="4267200" cy="3883572"/>
          </a:xfrm>
          <a:prstGeom prst="rect">
            <a:avLst/>
          </a:prstGeom>
        </p:spPr>
      </p:pic>
      <p:sp>
        <p:nvSpPr>
          <p:cNvPr id="7" name="TextBox 6"/>
          <p:cNvSpPr txBox="1"/>
          <p:nvPr/>
        </p:nvSpPr>
        <p:spPr>
          <a:xfrm>
            <a:off x="2057400" y="838200"/>
            <a:ext cx="4179349" cy="1754326"/>
          </a:xfrm>
          <a:prstGeom prst="rect">
            <a:avLst/>
          </a:prstGeom>
          <a:noFill/>
        </p:spPr>
        <p:txBody>
          <a:bodyPr wrap="none" rtlCol="0">
            <a:spAutoFit/>
          </a:bodyPr>
          <a:lstStyle/>
          <a:p>
            <a:r>
              <a:rPr lang="en-US" sz="5400" b="1" dirty="0" smtClean="0">
                <a:solidFill>
                  <a:srgbClr val="FF0000"/>
                </a:solidFill>
                <a:latin typeface="Aharoni" pitchFamily="2" charset="-79"/>
                <a:cs typeface="Aharoni" pitchFamily="2" charset="-79"/>
              </a:rPr>
              <a:t>Arterial Line</a:t>
            </a:r>
          </a:p>
          <a:p>
            <a:r>
              <a:rPr lang="en-US" sz="5400" b="1" dirty="0" smtClean="0">
                <a:solidFill>
                  <a:srgbClr val="FF0000"/>
                </a:solidFill>
                <a:latin typeface="Aharoni" pitchFamily="2" charset="-79"/>
                <a:cs typeface="Aharoni" pitchFamily="2" charset="-79"/>
              </a:rPr>
              <a:t> </a:t>
            </a:r>
            <a:endParaRPr lang="en-US" sz="5400" b="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302800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a:bodyPr>
          <a:lstStyle/>
          <a:p>
            <a:pPr marL="539496" lvl="0" indent="-457200">
              <a:spcBef>
                <a:spcPts val="600"/>
              </a:spcBef>
              <a:buClr>
                <a:srgbClr val="3891A7"/>
              </a:buClr>
              <a:buSzPct val="80000"/>
              <a:buFont typeface="Wingdings" pitchFamily="2" charset="2"/>
              <a:buChar char="Ø"/>
              <a:defRPr/>
            </a:pPr>
            <a:endParaRPr lang="en-US" sz="3000" dirty="0" smtClean="0">
              <a:solidFill>
                <a:prstClr val="black"/>
              </a:solidFill>
              <a:latin typeface="Gill Sans MT"/>
            </a:endParaRPr>
          </a:p>
          <a:p>
            <a:pPr marL="539496" lvl="0" indent="-457200">
              <a:spcBef>
                <a:spcPts val="600"/>
              </a:spcBef>
              <a:buClr>
                <a:srgbClr val="3891A7"/>
              </a:buClr>
              <a:buSzPct val="80000"/>
              <a:buFont typeface="Wingdings" pitchFamily="2" charset="2"/>
              <a:buChar char="Ø"/>
              <a:defRPr/>
            </a:pPr>
            <a:r>
              <a:rPr lang="en-US" sz="3000" dirty="0" smtClean="0">
                <a:solidFill>
                  <a:prstClr val="black"/>
                </a:solidFill>
                <a:latin typeface="Gill Sans MT"/>
              </a:rPr>
              <a:t>Definition</a:t>
            </a:r>
            <a:r>
              <a:rPr lang="en-US" sz="3000" dirty="0">
                <a:solidFill>
                  <a:prstClr val="black"/>
                </a:solidFill>
                <a:latin typeface="Gill Sans MT"/>
              </a:rPr>
              <a:t>: </a:t>
            </a:r>
          </a:p>
          <a:p>
            <a:pPr marL="425196" lvl="0">
              <a:spcBef>
                <a:spcPts val="600"/>
              </a:spcBef>
              <a:buClr>
                <a:srgbClr val="3891A7"/>
              </a:buClr>
              <a:buSzPct val="80000"/>
              <a:buFont typeface="Wingdings" pitchFamily="2" charset="2"/>
              <a:buChar char="Ø"/>
              <a:defRPr/>
            </a:pPr>
            <a:r>
              <a:rPr lang="en-US" sz="2400" dirty="0">
                <a:solidFill>
                  <a:prstClr val="black"/>
                </a:solidFill>
                <a:latin typeface="Gill Sans MT"/>
              </a:rPr>
              <a:t>An arterial line or art-line </a:t>
            </a:r>
            <a:r>
              <a:rPr lang="en-US" sz="2400" dirty="0">
                <a:solidFill>
                  <a:srgbClr val="FF0000"/>
                </a:solidFill>
                <a:latin typeface="Gill Sans MT"/>
              </a:rPr>
              <a:t>is a thin catheter inserted into an artery</a:t>
            </a:r>
            <a:r>
              <a:rPr lang="en-US" sz="2400" dirty="0">
                <a:solidFill>
                  <a:prstClr val="black"/>
                </a:solidFill>
                <a:latin typeface="Gill Sans MT"/>
              </a:rPr>
              <a:t> </a:t>
            </a:r>
          </a:p>
          <a:p>
            <a:pPr marL="425196" lvl="0">
              <a:spcBef>
                <a:spcPts val="600"/>
              </a:spcBef>
              <a:buClr>
                <a:srgbClr val="3891A7"/>
              </a:buClr>
              <a:buSzPct val="80000"/>
              <a:buFont typeface="Wingdings" pitchFamily="2" charset="2"/>
              <a:buChar char="Ø"/>
              <a:defRPr/>
            </a:pPr>
            <a:r>
              <a:rPr lang="en-US" sz="2400" dirty="0">
                <a:solidFill>
                  <a:prstClr val="black"/>
                </a:solidFill>
                <a:latin typeface="Gill Sans MT"/>
              </a:rPr>
              <a:t>Most commonly </a:t>
            </a:r>
            <a:r>
              <a:rPr lang="en-US" sz="2400" dirty="0">
                <a:solidFill>
                  <a:srgbClr val="FF0000"/>
                </a:solidFill>
                <a:latin typeface="Gill Sans MT"/>
              </a:rPr>
              <a:t>used in I.C.U and anesthesia </a:t>
            </a:r>
            <a:r>
              <a:rPr lang="en-US" sz="2400" dirty="0">
                <a:solidFill>
                  <a:prstClr val="black"/>
                </a:solidFill>
                <a:latin typeface="Gill Sans MT"/>
              </a:rPr>
              <a:t>to monitor the BP and it’s more accurate than measurement of BP by noninvasive means, and to obtain </a:t>
            </a:r>
            <a:r>
              <a:rPr lang="en-US" sz="2400" dirty="0" smtClean="0">
                <a:solidFill>
                  <a:prstClr val="black"/>
                </a:solidFill>
                <a:latin typeface="Gill Sans MT"/>
              </a:rPr>
              <a:t> continuous samples </a:t>
            </a:r>
            <a:r>
              <a:rPr lang="en-US" sz="2400" dirty="0">
                <a:solidFill>
                  <a:prstClr val="black"/>
                </a:solidFill>
                <a:latin typeface="Gill Sans MT"/>
              </a:rPr>
              <a:t>for ABGS</a:t>
            </a:r>
          </a:p>
          <a:p>
            <a:pPr marL="425196" lvl="0">
              <a:spcBef>
                <a:spcPts val="600"/>
              </a:spcBef>
              <a:buClr>
                <a:srgbClr val="3891A7"/>
              </a:buClr>
              <a:buSzPct val="80000"/>
              <a:buFont typeface="Wingdings" pitchFamily="2" charset="2"/>
              <a:buChar char="Ø"/>
              <a:defRPr/>
            </a:pPr>
            <a:r>
              <a:rPr lang="en-US" sz="2400" dirty="0">
                <a:solidFill>
                  <a:srgbClr val="FF0000"/>
                </a:solidFill>
                <a:latin typeface="Gill Sans MT"/>
              </a:rPr>
              <a:t>Arterial lines can be placed in multiple arteries, including: </a:t>
            </a:r>
            <a:r>
              <a:rPr lang="en-US" sz="2400" dirty="0">
                <a:latin typeface="Gill Sans MT"/>
              </a:rPr>
              <a:t>the Radial</a:t>
            </a:r>
            <a:r>
              <a:rPr lang="en-US" sz="2400" dirty="0">
                <a:solidFill>
                  <a:prstClr val="black"/>
                </a:solidFill>
                <a:latin typeface="Gill Sans MT"/>
              </a:rPr>
              <a:t>, Ulnar, Brachial, Axillary, Posterior </a:t>
            </a:r>
            <a:r>
              <a:rPr lang="en-US" sz="2400" dirty="0" err="1">
                <a:solidFill>
                  <a:prstClr val="black"/>
                </a:solidFill>
                <a:latin typeface="Gill Sans MT"/>
              </a:rPr>
              <a:t>tibial</a:t>
            </a:r>
            <a:r>
              <a:rPr lang="en-US" sz="2400" dirty="0">
                <a:solidFill>
                  <a:prstClr val="black"/>
                </a:solidFill>
                <a:latin typeface="Gill Sans MT"/>
              </a:rPr>
              <a:t>, Femoral, and </a:t>
            </a:r>
            <a:r>
              <a:rPr lang="en-US" sz="2400" dirty="0" err="1">
                <a:solidFill>
                  <a:prstClr val="black"/>
                </a:solidFill>
                <a:latin typeface="Gill Sans MT"/>
              </a:rPr>
              <a:t>Dorsalis</a:t>
            </a:r>
            <a:r>
              <a:rPr lang="en-US" sz="2400" dirty="0">
                <a:solidFill>
                  <a:prstClr val="black"/>
                </a:solidFill>
                <a:latin typeface="Gill Sans MT"/>
              </a:rPr>
              <a:t> </a:t>
            </a:r>
            <a:r>
              <a:rPr lang="en-US" sz="2400" dirty="0" err="1" smtClean="0">
                <a:solidFill>
                  <a:prstClr val="black"/>
                </a:solidFill>
                <a:latin typeface="Gill Sans MT"/>
              </a:rPr>
              <a:t>pedis</a:t>
            </a:r>
            <a:endParaRPr lang="en-US" sz="2400" dirty="0" smtClean="0">
              <a:solidFill>
                <a:prstClr val="black"/>
              </a:solidFill>
              <a:latin typeface="Gill Sans MT"/>
            </a:endParaRPr>
          </a:p>
          <a:p>
            <a:r>
              <a:rPr lang="en-US" dirty="0" smtClean="0"/>
              <a:t>Mostly inserted in </a:t>
            </a:r>
            <a:r>
              <a:rPr lang="en-US" b="1" dirty="0" smtClean="0">
                <a:solidFill>
                  <a:srgbClr val="FF0000"/>
                </a:solidFill>
              </a:rPr>
              <a:t>Radial artery </a:t>
            </a:r>
            <a:r>
              <a:rPr lang="en-US" dirty="0" smtClean="0"/>
              <a:t>because its larger and more </a:t>
            </a:r>
            <a:r>
              <a:rPr lang="en-US" dirty="0" err="1" smtClean="0"/>
              <a:t>superficial,Low</a:t>
            </a:r>
            <a:r>
              <a:rPr lang="en-US" dirty="0" smtClean="0"/>
              <a:t> complication </a:t>
            </a:r>
          </a:p>
          <a:p>
            <a:r>
              <a:rPr lang="en-US" dirty="0" smtClean="0"/>
              <a:t>The second Most common is Femoral </a:t>
            </a:r>
            <a:r>
              <a:rPr lang="en-US" dirty="0" err="1" smtClean="0"/>
              <a:t>artery:larger</a:t>
            </a:r>
            <a:r>
              <a:rPr lang="en-US" dirty="0" smtClean="0"/>
              <a:t> and strong pulsation </a:t>
            </a:r>
          </a:p>
          <a:p>
            <a:pPr marL="539496" lvl="0" indent="-457200">
              <a:spcBef>
                <a:spcPts val="600"/>
              </a:spcBef>
              <a:buClr>
                <a:srgbClr val="3891A7"/>
              </a:buClr>
              <a:buSzPct val="80000"/>
              <a:buFont typeface="Wingdings" pitchFamily="2" charset="2"/>
              <a:buChar char="Ø"/>
              <a:defRPr/>
            </a:pPr>
            <a:r>
              <a:rPr lang="en-US" dirty="0" smtClean="0"/>
              <a:t>The Optimal Technique (More accurate )</a:t>
            </a:r>
            <a:endParaRPr lang="en-US" dirty="0"/>
          </a:p>
        </p:txBody>
      </p:sp>
      <p:pic>
        <p:nvPicPr>
          <p:cNvPr id="4" name="صورة 3" descr="cartoon 1.jpg"/>
          <p:cNvPicPr>
            <a:picLocks noChangeAspect="1"/>
          </p:cNvPicPr>
          <p:nvPr/>
        </p:nvPicPr>
        <p:blipFill>
          <a:blip r:embed="rId2" cstate="print"/>
          <a:stretch>
            <a:fillRect/>
          </a:stretch>
        </p:blipFill>
        <p:spPr>
          <a:xfrm>
            <a:off x="8049638" y="0"/>
            <a:ext cx="1094362" cy="1143000"/>
          </a:xfrm>
          <a:prstGeom prst="rect">
            <a:avLst/>
          </a:prstGeom>
        </p:spPr>
      </p:pic>
    </p:spTree>
    <p:extLst>
      <p:ext uri="{BB962C8B-B14F-4D97-AF65-F5344CB8AC3E}">
        <p14:creationId xmlns:p14="http://schemas.microsoft.com/office/powerpoint/2010/main" val="2029040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8600"/>
            <a:ext cx="8458200" cy="6248400"/>
          </a:xfrm>
        </p:spPr>
        <p:txBody>
          <a:bodyPr>
            <a:normAutofit fontScale="92500"/>
          </a:bodyPr>
          <a:lstStyle/>
          <a:p>
            <a:pPr marL="0" indent="0">
              <a:buNone/>
            </a:pPr>
            <a:r>
              <a:rPr lang="en-US" sz="4300" b="1" dirty="0" smtClean="0">
                <a:solidFill>
                  <a:schemeClr val="accent1"/>
                </a:solidFill>
                <a:effectLst>
                  <a:outerShdw blurRad="50000" dist="30000" dir="5400000" algn="tl" rotWithShape="0">
                    <a:srgbClr val="000000">
                      <a:alpha val="30000"/>
                    </a:srgbClr>
                  </a:outerShdw>
                </a:effectLst>
                <a:latin typeface="Gill Sans MT"/>
                <a:ea typeface="+mj-ea"/>
                <a:cs typeface="+mj-cs"/>
              </a:rPr>
              <a:t>                 </a:t>
            </a:r>
          </a:p>
          <a:p>
            <a:pPr marL="0" indent="0" algn="ctr">
              <a:buNone/>
            </a:pPr>
            <a:r>
              <a:rPr lang="en-US" sz="4300" b="1" dirty="0" smtClean="0">
                <a:solidFill>
                  <a:schemeClr val="accent1"/>
                </a:solidFill>
                <a:effectLst>
                  <a:outerShdw blurRad="50000" dist="30000" dir="5400000" algn="tl" rotWithShape="0">
                    <a:srgbClr val="000000">
                      <a:alpha val="30000"/>
                    </a:srgbClr>
                  </a:outerShdw>
                </a:effectLst>
                <a:latin typeface="Gill Sans MT"/>
                <a:ea typeface="+mj-ea"/>
                <a:cs typeface="+mj-cs"/>
              </a:rPr>
              <a:t>Allen’s test</a:t>
            </a:r>
          </a:p>
          <a:p>
            <a:pPr marL="0" indent="0">
              <a:buNone/>
            </a:pPr>
            <a:endParaRPr lang="en-US" sz="4300" b="1" dirty="0" smtClean="0">
              <a:solidFill>
                <a:srgbClr val="FF0000"/>
              </a:solidFill>
              <a:effectLst>
                <a:outerShdw blurRad="50000" dist="30000" dir="5400000" algn="tl" rotWithShape="0">
                  <a:srgbClr val="000000">
                    <a:alpha val="30000"/>
                  </a:srgbClr>
                </a:outerShdw>
              </a:effectLst>
              <a:latin typeface="Gill Sans MT"/>
              <a:ea typeface="+mj-ea"/>
              <a:cs typeface="+mj-cs"/>
            </a:endParaRPr>
          </a:p>
          <a:p>
            <a:pPr>
              <a:lnSpc>
                <a:spcPct val="80000"/>
              </a:lnSpc>
              <a:buFont typeface="Wingdings" pitchFamily="2" charset="2"/>
              <a:buChar char="q"/>
            </a:pPr>
            <a:r>
              <a:rPr lang="en-US" b="1" dirty="0" smtClean="0"/>
              <a:t>Allen’s test </a:t>
            </a:r>
            <a:r>
              <a:rPr lang="en-US" dirty="0" smtClean="0"/>
              <a:t>is recommended before the insertion of radial arterial line.</a:t>
            </a:r>
          </a:p>
          <a:p>
            <a:pPr>
              <a:lnSpc>
                <a:spcPct val="80000"/>
              </a:lnSpc>
              <a:buFont typeface="Wingdings" pitchFamily="2" charset="2"/>
              <a:buChar char="q"/>
            </a:pPr>
            <a:r>
              <a:rPr lang="en-US" dirty="0" smtClean="0"/>
              <a:t> It is used to determine collateral circulation between the </a:t>
            </a:r>
            <a:r>
              <a:rPr lang="en-US" u="sng" dirty="0" smtClean="0"/>
              <a:t>Ulnar and Radial arteries</a:t>
            </a:r>
            <a:r>
              <a:rPr lang="en-US" dirty="0" smtClean="0"/>
              <a:t> to the hand.</a:t>
            </a:r>
          </a:p>
          <a:p>
            <a:pPr>
              <a:lnSpc>
                <a:spcPct val="80000"/>
              </a:lnSpc>
            </a:pPr>
            <a:r>
              <a:rPr lang="en-US" dirty="0" smtClean="0"/>
              <a:t> </a:t>
            </a:r>
            <a:endParaRPr lang="en-US" dirty="0" smtClean="0">
              <a:sym typeface="Wingdings" pitchFamily="2" charset="2"/>
            </a:endParaRPr>
          </a:p>
          <a:p>
            <a:pPr>
              <a:lnSpc>
                <a:spcPct val="80000"/>
              </a:lnSpc>
              <a:buFont typeface="Wingdings" pitchFamily="2" charset="2"/>
              <a:buChar char="q"/>
            </a:pPr>
            <a:r>
              <a:rPr lang="en-US" dirty="0" smtClean="0">
                <a:sym typeface="Wingdings" pitchFamily="2" charset="2"/>
              </a:rPr>
              <a:t>Collateral flow should retain within 5-10 sec</a:t>
            </a:r>
          </a:p>
          <a:p>
            <a:pPr>
              <a:lnSpc>
                <a:spcPct val="80000"/>
              </a:lnSpc>
              <a:buFont typeface="Wingdings" pitchFamily="2" charset="2"/>
              <a:buChar char="q"/>
            </a:pPr>
            <a:r>
              <a:rPr lang="en-US" dirty="0" smtClean="0">
                <a:sym typeface="Wingdings" pitchFamily="2" charset="2"/>
              </a:rPr>
              <a:t>More than 10 sec &gt;&gt; insufficient collateral blood flow</a:t>
            </a:r>
          </a:p>
          <a:p>
            <a:pPr>
              <a:lnSpc>
                <a:spcPct val="80000"/>
              </a:lnSpc>
              <a:buFont typeface="Wingdings" pitchFamily="2" charset="2"/>
              <a:buChar char="q"/>
            </a:pPr>
            <a:r>
              <a:rPr lang="en-US" dirty="0" smtClean="0">
                <a:sym typeface="Wingdings" pitchFamily="2" charset="2"/>
              </a:rPr>
              <a:t>Disadvantage : Need Cooperation with the patient </a:t>
            </a:r>
          </a:p>
          <a:p>
            <a:pPr>
              <a:lnSpc>
                <a:spcPct val="80000"/>
              </a:lnSpc>
              <a:buFont typeface="Wingdings" pitchFamily="2" charset="2"/>
              <a:buChar char="q"/>
            </a:pPr>
            <a:r>
              <a:rPr lang="en-US" dirty="0" smtClean="0">
                <a:sym typeface="Wingdings" pitchFamily="2" charset="2"/>
              </a:rPr>
              <a:t>Alternative :Doppler </a:t>
            </a:r>
            <a:r>
              <a:rPr lang="en-US" dirty="0" err="1" smtClean="0">
                <a:sym typeface="Wingdings" pitchFamily="2" charset="2"/>
              </a:rPr>
              <a:t>probe,Pulse</a:t>
            </a:r>
            <a:r>
              <a:rPr lang="en-US" dirty="0" smtClean="0">
                <a:sym typeface="Wingdings" pitchFamily="2" charset="2"/>
              </a:rPr>
              <a:t> </a:t>
            </a:r>
            <a:r>
              <a:rPr lang="en-US" dirty="0" err="1" smtClean="0">
                <a:sym typeface="Wingdings" pitchFamily="2" charset="2"/>
              </a:rPr>
              <a:t>oximeter</a:t>
            </a:r>
            <a:r>
              <a:rPr lang="en-US" dirty="0" smtClean="0">
                <a:sym typeface="Wingdings" pitchFamily="2" charset="2"/>
              </a:rPr>
              <a:t> ,</a:t>
            </a:r>
            <a:r>
              <a:rPr lang="en-US" dirty="0" err="1" smtClean="0">
                <a:sym typeface="Wingdings" pitchFamily="2" charset="2"/>
              </a:rPr>
              <a:t>pletysmography</a:t>
            </a:r>
            <a:endParaRPr lang="en-US" dirty="0" smtClean="0">
              <a:sym typeface="Wingdings" pitchFamily="2" charset="2"/>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2420115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marL="0" indent="0" algn="ctr">
              <a:buNone/>
            </a:pPr>
            <a:r>
              <a:rPr lang="en-US" sz="5400" b="1" dirty="0" smtClean="0">
                <a:solidFill>
                  <a:srgbClr val="FF0000"/>
                </a:solidFill>
              </a:rPr>
              <a:t>Allen test Technique</a:t>
            </a:r>
          </a:p>
          <a:p>
            <a:pPr>
              <a:buFont typeface="Wingdings" pitchFamily="2" charset="2"/>
              <a:buChar char="v"/>
            </a:pPr>
            <a:r>
              <a:rPr lang="en-US" sz="2200"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The hand is elevated and the patient is asked to clench their fist for about 30 seconds </a:t>
            </a:r>
            <a:r>
              <a:rPr lang="en-US" sz="2200"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sym typeface="Wingdings" pitchFamily="2" charset="2"/>
              </a:rPr>
              <a:t></a:t>
            </a:r>
            <a:r>
              <a:rPr lang="en-US" sz="2200"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Pressure is applied over the ulnar and the radial arteries so as to </a:t>
            </a:r>
            <a:r>
              <a:rPr lang="en-US" sz="2200"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occlude </a:t>
            </a:r>
            <a:r>
              <a:rPr lang="en-US" sz="2200"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both of them </a:t>
            </a:r>
            <a:r>
              <a:rPr lang="en-US" sz="2200"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sym typeface="Wingdings" pitchFamily="2" charset="2"/>
              </a:rPr>
              <a:t></a:t>
            </a:r>
          </a:p>
          <a:p>
            <a:pPr marL="0" indent="0">
              <a:buNone/>
            </a:pPr>
            <a:endParaRPr lang="en-US" b="1" dirty="0">
              <a:solidFill>
                <a:srgbClr val="FF000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414" y="2819400"/>
            <a:ext cx="6628574" cy="392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87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18" y="381000"/>
            <a:ext cx="6558281" cy="1012630"/>
          </a:xfrm>
        </p:spPr>
        <p:txBody>
          <a:bodyPr>
            <a:normAutofit fontScale="90000"/>
          </a:bodyPr>
          <a:lstStyle/>
          <a:p>
            <a:r>
              <a:rPr lang="en-US" i="1" dirty="0">
                <a:solidFill>
                  <a:srgbClr val="FF0000"/>
                </a:solidFill>
              </a:rPr>
              <a:t>ICU: intensive care unit </a:t>
            </a:r>
            <a:br>
              <a:rPr lang="en-US" i="1" dirty="0">
                <a:solidFill>
                  <a:srgbClr val="FF0000"/>
                </a:solidFill>
              </a:rPr>
            </a:br>
            <a:endParaRPr lang="en-US" dirty="0"/>
          </a:p>
        </p:txBody>
      </p:sp>
      <p:sp>
        <p:nvSpPr>
          <p:cNvPr id="3" name="Text Placeholder 2"/>
          <p:cNvSpPr>
            <a:spLocks noGrp="1"/>
          </p:cNvSpPr>
          <p:nvPr>
            <p:ph idx="1"/>
          </p:nvPr>
        </p:nvSpPr>
        <p:spPr>
          <a:xfrm>
            <a:off x="398780" y="1228090"/>
            <a:ext cx="8346439" cy="4616648"/>
          </a:xfrm>
        </p:spPr>
        <p:txBody>
          <a:bodyPr/>
          <a:lstStyle/>
          <a:p>
            <a:r>
              <a:rPr lang="en-US" dirty="0"/>
              <a:t>●Highest level of continuous patient (maintenance, care, treatment)</a:t>
            </a:r>
          </a:p>
          <a:p>
            <a:r>
              <a:rPr lang="en-US" dirty="0"/>
              <a:t>●nurse :patient 1:1</a:t>
            </a:r>
          </a:p>
          <a:p>
            <a:r>
              <a:rPr lang="en-US" dirty="0"/>
              <a:t>●nurse in change 24 </a:t>
            </a:r>
            <a:r>
              <a:rPr lang="en-US" dirty="0" err="1"/>
              <a:t>hr</a:t>
            </a:r>
            <a:r>
              <a:rPr lang="en-US" dirty="0"/>
              <a:t> </a:t>
            </a:r>
          </a:p>
          <a:p>
            <a:r>
              <a:rPr lang="en-US" dirty="0"/>
              <a:t>●resident doctor 24 </a:t>
            </a:r>
            <a:r>
              <a:rPr lang="en-US" dirty="0" err="1"/>
              <a:t>hr</a:t>
            </a:r>
            <a:endParaRPr lang="en-US" dirty="0"/>
          </a:p>
          <a:p>
            <a:r>
              <a:rPr lang="en-US" dirty="0"/>
              <a:t>●consultant frequent (visit 2-4hr)</a:t>
            </a:r>
          </a:p>
          <a:p>
            <a:r>
              <a:rPr lang="en-US" dirty="0"/>
              <a:t>●facilities to support organ system failure with full monitor care  </a:t>
            </a:r>
          </a:p>
          <a:p>
            <a:endParaRPr lang="en-US" dirty="0"/>
          </a:p>
          <a:p>
            <a:endParaRPr lang="en-US" dirty="0"/>
          </a:p>
        </p:txBody>
      </p:sp>
    </p:spTree>
    <p:extLst>
      <p:ext uri="{BB962C8B-B14F-4D97-AF65-F5344CB8AC3E}">
        <p14:creationId xmlns:p14="http://schemas.microsoft.com/office/powerpoint/2010/main" val="58015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pPr>
              <a:buFont typeface="Wingdings" pitchFamily="2" charset="2"/>
              <a:buChar char="v"/>
            </a:pPr>
            <a:r>
              <a:rPr lang="en-US" sz="2800"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Still elevated, the hand is then opened, It should appear blanched</a:t>
            </a:r>
            <a:r>
              <a:rPr lang="en-US" sz="2800"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sym typeface="Wingdings" pitchFamily="2" charset="2"/>
              </a:rPr>
              <a:t></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651234"/>
            <a:ext cx="640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545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a:bodyPr>
          <a:lstStyle/>
          <a:p>
            <a:pPr>
              <a:buFont typeface="Wingdings" pitchFamily="2" charset="2"/>
              <a:buChar char="v"/>
            </a:pPr>
            <a:r>
              <a:rPr lang="en-US"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Ulnar pressure is released while radial pressure is maintained </a:t>
            </a:r>
            <a:r>
              <a:rPr lang="en-US"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sym typeface="Wingdings" pitchFamily="2" charset="2"/>
              </a:rPr>
              <a:t> </a:t>
            </a:r>
            <a:r>
              <a:rPr lang="en-US"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the </a:t>
            </a:r>
            <a:r>
              <a:rPr lang="en-US" dirty="0" smtClean="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color </a:t>
            </a:r>
            <a:r>
              <a:rPr lang="en-US" dirty="0">
                <a:solidFill>
                  <a:srgbClr val="4F271C">
                    <a:satMod val="130000"/>
                  </a:srgbClr>
                </a:solidFill>
                <a:effectLst>
                  <a:outerShdw blurRad="50000" dist="30000" dir="5400000" algn="tl" rotWithShape="0">
                    <a:srgbClr val="000000">
                      <a:alpha val="30000"/>
                    </a:srgbClr>
                  </a:outerShdw>
                </a:effectLst>
                <a:latin typeface="Gill Sans MT"/>
                <a:ea typeface="+mj-ea"/>
                <a:cs typeface="+mj-cs"/>
              </a:rPr>
              <a:t>should return</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514600"/>
            <a:ext cx="5867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918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lgn="ctr"/>
            <a:endParaRPr lang="en-US" b="1" dirty="0" smtClean="0">
              <a:solidFill>
                <a:schemeClr val="accent1"/>
              </a:solidFill>
            </a:endParaRPr>
          </a:p>
          <a:p>
            <a:pPr algn="ctr"/>
            <a:r>
              <a:rPr lang="en-US" b="1" dirty="0" smtClean="0">
                <a:solidFill>
                  <a:schemeClr val="accent1"/>
                </a:solidFill>
              </a:rPr>
              <a:t>Indications for Arterial Catheterization</a:t>
            </a:r>
          </a:p>
          <a:p>
            <a:pPr marL="365760" indent="-283464">
              <a:buFont typeface="Wingdings" pitchFamily="2" charset="2"/>
              <a:buChar char="v"/>
              <a:defRPr/>
            </a:pPr>
            <a:r>
              <a:rPr lang="en-US" dirty="0">
                <a:solidFill>
                  <a:srgbClr val="FF0000"/>
                </a:solidFill>
              </a:rPr>
              <a:t>Patient Factors:</a:t>
            </a:r>
          </a:p>
          <a:p>
            <a:pPr marL="365760" indent="-283464">
              <a:buFont typeface="Wingdings 2"/>
              <a:buChar char=""/>
              <a:defRPr/>
            </a:pPr>
            <a:r>
              <a:rPr lang="en-US" dirty="0"/>
              <a:t>The need for continuous BP </a:t>
            </a:r>
            <a:r>
              <a:rPr lang="en-US" dirty="0" smtClean="0"/>
              <a:t>measurement </a:t>
            </a:r>
            <a:r>
              <a:rPr lang="en-US" dirty="0"/>
              <a:t>in patients who are morbidly </a:t>
            </a:r>
            <a:r>
              <a:rPr lang="en-US" dirty="0" smtClean="0"/>
              <a:t>obese and severe burn</a:t>
            </a:r>
            <a:endParaRPr lang="en-US" dirty="0"/>
          </a:p>
          <a:p>
            <a:pPr marL="365760" indent="-283464">
              <a:buFont typeface="Wingdings 2"/>
              <a:buChar char=""/>
              <a:defRPr/>
            </a:pPr>
            <a:r>
              <a:rPr lang="en-US" dirty="0"/>
              <a:t>Patient with severe sepsis or shock.</a:t>
            </a:r>
          </a:p>
          <a:p>
            <a:pPr marL="365760" indent="-283464">
              <a:buFont typeface="Wingdings 2"/>
              <a:buChar char=""/>
              <a:defRPr/>
            </a:pPr>
            <a:r>
              <a:rPr lang="en-US" dirty="0"/>
              <a:t>Cardiac diseases .</a:t>
            </a:r>
          </a:p>
          <a:p>
            <a:pPr marL="365760" indent="-283464">
              <a:buFont typeface="Wingdings 2"/>
              <a:buChar char=""/>
              <a:defRPr/>
            </a:pPr>
            <a:r>
              <a:rPr lang="en-US" dirty="0"/>
              <a:t>Respiratory Failure.</a:t>
            </a:r>
          </a:p>
          <a:p>
            <a:pPr marL="365760" indent="-283464">
              <a:buFont typeface="Wingdings 2"/>
              <a:buChar char=""/>
              <a:defRPr/>
            </a:pPr>
            <a:r>
              <a:rPr lang="en-US" dirty="0"/>
              <a:t>Vasopressor requirement.</a:t>
            </a:r>
          </a:p>
          <a:p>
            <a:pPr marL="365760" indent="-283464">
              <a:buFont typeface="Wingdings 2"/>
              <a:buChar char=""/>
              <a:defRPr/>
            </a:pPr>
            <a:r>
              <a:rPr lang="en-US" dirty="0"/>
              <a:t>Hemodynamic instability.</a:t>
            </a:r>
          </a:p>
          <a:p>
            <a:pPr marL="365760" indent="-283464">
              <a:buNone/>
              <a:defRPr/>
            </a:pPr>
            <a:endParaRPr lang="en-US" dirty="0"/>
          </a:p>
          <a:p>
            <a:pPr marL="365760" indent="-283464">
              <a:buFont typeface="Wingdings 2"/>
              <a:buChar char=""/>
              <a:defRPr/>
            </a:pPr>
            <a:endParaRPr lang="en-US" dirty="0"/>
          </a:p>
          <a:p>
            <a:pPr marL="365760" indent="-283464">
              <a:buNone/>
              <a:defRPr/>
            </a:pPr>
            <a:endParaRPr lang="en-US" dirty="0"/>
          </a:p>
          <a:p>
            <a:pPr marL="0" indent="0">
              <a:buNone/>
            </a:pPr>
            <a:endParaRPr lang="en-US" b="1" dirty="0">
              <a:solidFill>
                <a:srgbClr val="FF0000"/>
              </a:solidFill>
            </a:endParaRPr>
          </a:p>
        </p:txBody>
      </p:sp>
    </p:spTree>
    <p:extLst>
      <p:ext uri="{BB962C8B-B14F-4D97-AF65-F5344CB8AC3E}">
        <p14:creationId xmlns:p14="http://schemas.microsoft.com/office/powerpoint/2010/main" val="3552561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lstStyle/>
          <a:p>
            <a:pPr marL="365760" indent="-283464">
              <a:buFont typeface="Wingdings" pitchFamily="2" charset="2"/>
              <a:buChar char="v"/>
              <a:defRPr/>
            </a:pPr>
            <a:endParaRPr lang="en-US" dirty="0" smtClean="0">
              <a:solidFill>
                <a:srgbClr val="FF0000"/>
              </a:solidFill>
            </a:endParaRPr>
          </a:p>
          <a:p>
            <a:pPr marL="365760" indent="-283464">
              <a:buFont typeface="Wingdings" pitchFamily="2" charset="2"/>
              <a:buChar char="v"/>
              <a:defRPr/>
            </a:pPr>
            <a:r>
              <a:rPr lang="en-US" dirty="0" smtClean="0">
                <a:solidFill>
                  <a:srgbClr val="FF0000"/>
                </a:solidFill>
              </a:rPr>
              <a:t>Surgical </a:t>
            </a:r>
            <a:r>
              <a:rPr lang="en-US" dirty="0">
                <a:solidFill>
                  <a:srgbClr val="FF0000"/>
                </a:solidFill>
              </a:rPr>
              <a:t>considerations</a:t>
            </a:r>
            <a:r>
              <a:rPr lang="en-US" dirty="0"/>
              <a:t>:</a:t>
            </a:r>
          </a:p>
          <a:p>
            <a:pPr marL="365760" indent="-283464">
              <a:buFont typeface="Wingdings 2"/>
              <a:buChar char=""/>
              <a:defRPr/>
            </a:pPr>
            <a:r>
              <a:rPr lang="en-US" dirty="0"/>
              <a:t>Cardiac Surgery.</a:t>
            </a:r>
          </a:p>
          <a:p>
            <a:pPr marL="365760" indent="-283464">
              <a:buFont typeface="Wingdings 2"/>
              <a:buChar char=""/>
              <a:defRPr/>
            </a:pPr>
            <a:r>
              <a:rPr lang="en-US" dirty="0"/>
              <a:t>Major surgery on aorta or carotid artery.</a:t>
            </a:r>
          </a:p>
          <a:p>
            <a:pPr marL="365760" indent="-283464">
              <a:buFont typeface="Wingdings 2"/>
              <a:buChar char=""/>
              <a:defRPr/>
            </a:pPr>
            <a:r>
              <a:rPr lang="en-US" dirty="0"/>
              <a:t>Neurosurgery as craniotomy or aneurysm clipping.</a:t>
            </a:r>
          </a:p>
          <a:p>
            <a:pPr marL="365760" indent="-283464">
              <a:buFont typeface="Wingdings" pitchFamily="2" charset="2"/>
              <a:buChar char="v"/>
              <a:defRPr/>
            </a:pPr>
            <a:r>
              <a:rPr lang="en-US" dirty="0">
                <a:solidFill>
                  <a:srgbClr val="FF0000"/>
                </a:solidFill>
              </a:rPr>
              <a:t>Anesthetic considerations</a:t>
            </a:r>
            <a:r>
              <a:rPr lang="en-US" dirty="0"/>
              <a:t>:</a:t>
            </a:r>
          </a:p>
          <a:p>
            <a:pPr marL="365760" indent="-283464">
              <a:buFont typeface="Wingdings 2"/>
              <a:buChar char=""/>
              <a:defRPr/>
            </a:pPr>
            <a:r>
              <a:rPr lang="en-US" dirty="0"/>
              <a:t>Controlled hypotensive technique.</a:t>
            </a:r>
          </a:p>
          <a:p>
            <a:pPr marL="365760" indent="-283464">
              <a:buFont typeface="Wingdings 2"/>
              <a:buChar char=""/>
              <a:defRPr/>
            </a:pPr>
            <a:r>
              <a:rPr lang="en-US" dirty="0"/>
              <a:t>Inability to measure blood pressure non-invasively.</a:t>
            </a:r>
          </a:p>
          <a:p>
            <a:pPr marL="365760" indent="-283464">
              <a:buNone/>
              <a:defRPr/>
            </a:pPr>
            <a:endParaRPr lang="en-US" dirty="0"/>
          </a:p>
          <a:p>
            <a:pPr marL="365760" indent="-283464">
              <a:buFont typeface="Wingdings 2"/>
              <a:buChar char=""/>
              <a:defRPr/>
            </a:pPr>
            <a:endParaRPr lang="en-US" dirty="0"/>
          </a:p>
          <a:p>
            <a:endParaRPr lang="en-US" dirty="0"/>
          </a:p>
        </p:txBody>
      </p:sp>
    </p:spTree>
    <p:extLst>
      <p:ext uri="{BB962C8B-B14F-4D97-AF65-F5344CB8AC3E}">
        <p14:creationId xmlns:p14="http://schemas.microsoft.com/office/powerpoint/2010/main" val="3981674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lnSpcReduction="10000"/>
          </a:bodyPr>
          <a:lstStyle/>
          <a:p>
            <a:pPr algn="ctr"/>
            <a:r>
              <a:rPr lang="en-US" sz="4400" b="1" dirty="0" smtClean="0">
                <a:solidFill>
                  <a:schemeClr val="tx2">
                    <a:satMod val="130000"/>
                  </a:schemeClr>
                </a:solidFill>
              </a:rPr>
              <a:t>Arterial line Contraindications</a:t>
            </a:r>
          </a:p>
          <a:p>
            <a:pPr marL="365760" lvl="0" indent="-283464">
              <a:lnSpc>
                <a:spcPct val="90000"/>
              </a:lnSpc>
              <a:spcBef>
                <a:spcPts val="600"/>
              </a:spcBef>
              <a:buClr>
                <a:srgbClr val="3891A7"/>
              </a:buClr>
              <a:buSzPct val="80000"/>
              <a:buFont typeface="Wingdings" pitchFamily="2" charset="2"/>
              <a:buChar char="v"/>
              <a:defRPr/>
            </a:pPr>
            <a:r>
              <a:rPr lang="en-US" sz="2800" dirty="0">
                <a:solidFill>
                  <a:srgbClr val="FF0000"/>
                </a:solidFill>
                <a:latin typeface="Gill Sans MT"/>
              </a:rPr>
              <a:t>Absolute Contraindications:</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Absent Pulse.</a:t>
            </a:r>
          </a:p>
          <a:p>
            <a:pPr marL="365760" lvl="0" indent="-283464">
              <a:lnSpc>
                <a:spcPct val="90000"/>
              </a:lnSpc>
              <a:spcBef>
                <a:spcPts val="600"/>
              </a:spcBef>
              <a:buClr>
                <a:srgbClr val="3891A7"/>
              </a:buClr>
              <a:buSzPct val="80000"/>
              <a:buFont typeface="Wingdings" pitchFamily="2" charset="2"/>
              <a:buChar char="§"/>
              <a:defRPr/>
            </a:pPr>
            <a:r>
              <a:rPr lang="en-US" sz="2800" dirty="0" err="1">
                <a:solidFill>
                  <a:prstClr val="black"/>
                </a:solidFill>
                <a:latin typeface="Gill Sans MT"/>
              </a:rPr>
              <a:t>Thromboangitis</a:t>
            </a:r>
            <a:r>
              <a:rPr lang="en-US" sz="2800" dirty="0">
                <a:solidFill>
                  <a:prstClr val="black"/>
                </a:solidFill>
                <a:latin typeface="Gill Sans MT"/>
              </a:rPr>
              <a:t> </a:t>
            </a:r>
            <a:r>
              <a:rPr lang="en-US" sz="2800" dirty="0" err="1">
                <a:solidFill>
                  <a:prstClr val="black"/>
                </a:solidFill>
                <a:latin typeface="Gill Sans MT"/>
              </a:rPr>
              <a:t>obliterans</a:t>
            </a:r>
            <a:r>
              <a:rPr lang="en-US" sz="2800" dirty="0">
                <a:solidFill>
                  <a:prstClr val="black"/>
                </a:solidFill>
                <a:latin typeface="Gill Sans MT"/>
              </a:rPr>
              <a:t>.</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Full thickness burns over the </a:t>
            </a:r>
            <a:r>
              <a:rPr lang="en-US" sz="2800" dirty="0" err="1">
                <a:solidFill>
                  <a:prstClr val="black"/>
                </a:solidFill>
                <a:latin typeface="Gill Sans MT"/>
              </a:rPr>
              <a:t>cannulation</a:t>
            </a:r>
            <a:r>
              <a:rPr lang="en-US" sz="2800" dirty="0">
                <a:solidFill>
                  <a:prstClr val="black"/>
                </a:solidFill>
                <a:latin typeface="Gill Sans MT"/>
              </a:rPr>
              <a:t> site.</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Raynaud syndrome.</a:t>
            </a:r>
          </a:p>
          <a:p>
            <a:pPr marL="365760" lvl="0" indent="-283464">
              <a:lnSpc>
                <a:spcPct val="90000"/>
              </a:lnSpc>
              <a:spcBef>
                <a:spcPts val="600"/>
              </a:spcBef>
              <a:buClr>
                <a:srgbClr val="3891A7"/>
              </a:buClr>
              <a:buSzPct val="80000"/>
              <a:buNone/>
              <a:defRPr/>
            </a:pPr>
            <a:endParaRPr lang="en-US" sz="2800" dirty="0">
              <a:solidFill>
                <a:prstClr val="black"/>
              </a:solidFill>
              <a:latin typeface="Gill Sans MT"/>
            </a:endParaRPr>
          </a:p>
          <a:p>
            <a:pPr marL="365760" lvl="0" indent="-283464">
              <a:lnSpc>
                <a:spcPct val="90000"/>
              </a:lnSpc>
              <a:spcBef>
                <a:spcPts val="600"/>
              </a:spcBef>
              <a:buClr>
                <a:srgbClr val="3891A7"/>
              </a:buClr>
              <a:buSzPct val="80000"/>
              <a:buFont typeface="Wingdings" pitchFamily="2" charset="2"/>
              <a:buChar char="v"/>
              <a:defRPr/>
            </a:pPr>
            <a:r>
              <a:rPr lang="en-US" sz="2800" dirty="0">
                <a:solidFill>
                  <a:srgbClr val="FF0000"/>
                </a:solidFill>
                <a:latin typeface="Gill Sans MT"/>
              </a:rPr>
              <a:t>Relative Contraindications:</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Hemorrhage</a:t>
            </a:r>
          </a:p>
          <a:p>
            <a:pPr marL="365760" lvl="0" indent="-283464">
              <a:lnSpc>
                <a:spcPct val="90000"/>
              </a:lnSpc>
              <a:spcBef>
                <a:spcPts val="600"/>
              </a:spcBef>
              <a:buClr>
                <a:srgbClr val="3891A7"/>
              </a:buClr>
              <a:buSzPct val="80000"/>
              <a:buFont typeface="Wingdings" pitchFamily="2" charset="2"/>
              <a:buChar char="§"/>
              <a:defRPr/>
            </a:pPr>
            <a:r>
              <a:rPr lang="en-US" sz="2800" dirty="0" err="1">
                <a:solidFill>
                  <a:prstClr val="black"/>
                </a:solidFill>
                <a:latin typeface="Gill Sans MT"/>
              </a:rPr>
              <a:t>Angiopathy</a:t>
            </a:r>
            <a:endParaRPr lang="en-US" sz="2800" dirty="0">
              <a:solidFill>
                <a:prstClr val="black"/>
              </a:solidFill>
              <a:latin typeface="Gill Sans MT"/>
            </a:endParaRP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Coagulopathy</a:t>
            </a:r>
          </a:p>
          <a:p>
            <a:pPr marL="365760" lvl="0" indent="-283464">
              <a:lnSpc>
                <a:spcPct val="90000"/>
              </a:lnSpc>
              <a:spcBef>
                <a:spcPts val="600"/>
              </a:spcBef>
              <a:buClr>
                <a:srgbClr val="3891A7"/>
              </a:buClr>
              <a:buSzPct val="80000"/>
              <a:buFont typeface="Wingdings" pitchFamily="2" charset="2"/>
              <a:buChar char="§"/>
              <a:defRPr/>
            </a:pPr>
            <a:r>
              <a:rPr lang="en-US" sz="2800" dirty="0">
                <a:solidFill>
                  <a:prstClr val="black"/>
                </a:solidFill>
                <a:latin typeface="Gill Sans MT"/>
              </a:rPr>
              <a:t>Atherosclerosis</a:t>
            </a:r>
          </a:p>
          <a:p>
            <a:pPr marL="365760" lvl="0" indent="-283464">
              <a:lnSpc>
                <a:spcPct val="90000"/>
              </a:lnSpc>
              <a:spcBef>
                <a:spcPts val="600"/>
              </a:spcBef>
              <a:buClr>
                <a:srgbClr val="3891A7"/>
              </a:buClr>
              <a:buSzPct val="80000"/>
              <a:buFont typeface="Wingdings" pitchFamily="2" charset="2"/>
              <a:buChar char="§"/>
              <a:defRPr/>
            </a:pPr>
            <a:endParaRPr lang="en-US" sz="2200" dirty="0">
              <a:solidFill>
                <a:prstClr val="black"/>
              </a:solidFill>
              <a:latin typeface="Gill Sans MT"/>
            </a:endParaRPr>
          </a:p>
          <a:p>
            <a:pPr marL="0" indent="0">
              <a:buNone/>
            </a:pPr>
            <a:endParaRPr lang="en-US" sz="4400" dirty="0"/>
          </a:p>
        </p:txBody>
      </p:sp>
    </p:spTree>
    <p:extLst>
      <p:ext uri="{BB962C8B-B14F-4D97-AF65-F5344CB8AC3E}">
        <p14:creationId xmlns:p14="http://schemas.microsoft.com/office/powerpoint/2010/main" val="3727893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324600"/>
          </a:xfrm>
        </p:spPr>
        <p:txBody>
          <a:bodyPr>
            <a:normAutofit fontScale="85000" lnSpcReduction="20000"/>
          </a:bodyPr>
          <a:lstStyle/>
          <a:p>
            <a:pPr algn="ctr"/>
            <a:r>
              <a:rPr lang="en-US" sz="3600" b="1" dirty="0" smtClean="0">
                <a:solidFill>
                  <a:schemeClr val="tx2">
                    <a:satMod val="130000"/>
                  </a:schemeClr>
                </a:solidFill>
              </a:rPr>
              <a:t>Complication of Arterial line insertion</a:t>
            </a:r>
          </a:p>
          <a:p>
            <a:pPr algn="ctr"/>
            <a:endParaRPr lang="en-US" sz="3600" b="1" dirty="0" smtClean="0">
              <a:solidFill>
                <a:schemeClr val="tx2">
                  <a:satMod val="130000"/>
                </a:schemeClr>
              </a:solidFill>
            </a:endParaRPr>
          </a:p>
          <a:p>
            <a:pPr marL="365760" indent="-283464">
              <a:lnSpc>
                <a:spcPct val="80000"/>
              </a:lnSpc>
              <a:buFont typeface="Wingdings 2"/>
              <a:buChar char=""/>
              <a:defRPr/>
            </a:pPr>
            <a:r>
              <a:rPr lang="en-US" sz="3600" dirty="0">
                <a:solidFill>
                  <a:srgbClr val="FF0000"/>
                </a:solidFill>
              </a:rPr>
              <a:t>Common complications of arterial line placement are as:</a:t>
            </a:r>
          </a:p>
          <a:p>
            <a:pPr marL="365760" indent="-283464">
              <a:lnSpc>
                <a:spcPct val="80000"/>
              </a:lnSpc>
              <a:buNone/>
              <a:defRPr/>
            </a:pPr>
            <a:r>
              <a:rPr lang="en-US" sz="3300" dirty="0" smtClean="0"/>
              <a:t>-  </a:t>
            </a:r>
            <a:r>
              <a:rPr lang="en-US" sz="3300" dirty="0"/>
              <a:t>Temporary radial artery occlusion (19.7%)</a:t>
            </a:r>
          </a:p>
          <a:p>
            <a:pPr marL="365760" indent="-283464">
              <a:lnSpc>
                <a:spcPct val="80000"/>
              </a:lnSpc>
              <a:buFontTx/>
              <a:buChar char="-"/>
              <a:defRPr/>
            </a:pPr>
            <a:r>
              <a:rPr lang="en-US" sz="3300" dirty="0"/>
              <a:t>Hematoma /Bleeding (14.4</a:t>
            </a:r>
            <a:r>
              <a:rPr lang="en-US" sz="3300" dirty="0" smtClean="0"/>
              <a:t>%)</a:t>
            </a:r>
          </a:p>
          <a:p>
            <a:pPr marL="365760" indent="-283464">
              <a:lnSpc>
                <a:spcPct val="80000"/>
              </a:lnSpc>
              <a:buFontTx/>
              <a:buChar char="-"/>
              <a:defRPr/>
            </a:pPr>
            <a:endParaRPr lang="en-US" sz="3300" dirty="0"/>
          </a:p>
          <a:p>
            <a:pPr marL="365760" indent="-283464">
              <a:lnSpc>
                <a:spcPct val="80000"/>
              </a:lnSpc>
              <a:buFont typeface="Wingdings 2"/>
              <a:buChar char=""/>
              <a:defRPr/>
            </a:pPr>
            <a:r>
              <a:rPr lang="en-US" sz="3600" dirty="0" smtClean="0">
                <a:solidFill>
                  <a:srgbClr val="FF0000"/>
                </a:solidFill>
              </a:rPr>
              <a:t>Less </a:t>
            </a:r>
            <a:r>
              <a:rPr lang="en-US" sz="3600" dirty="0">
                <a:solidFill>
                  <a:srgbClr val="FF0000"/>
                </a:solidFill>
              </a:rPr>
              <a:t>common and rare complications include the following:</a:t>
            </a:r>
          </a:p>
          <a:p>
            <a:pPr marL="365760" indent="-283464">
              <a:lnSpc>
                <a:spcPct val="80000"/>
              </a:lnSpc>
              <a:buFontTx/>
              <a:buChar char="-"/>
              <a:defRPr/>
            </a:pPr>
            <a:r>
              <a:rPr lang="en-US" sz="3300" dirty="0" smtClean="0"/>
              <a:t>Localized </a:t>
            </a:r>
            <a:r>
              <a:rPr lang="en-US" sz="3300" dirty="0"/>
              <a:t>catheter site infection</a:t>
            </a:r>
          </a:p>
          <a:p>
            <a:pPr marL="365760" indent="-283464">
              <a:lnSpc>
                <a:spcPct val="80000"/>
              </a:lnSpc>
              <a:buFontTx/>
              <a:buChar char="-"/>
              <a:defRPr/>
            </a:pPr>
            <a:r>
              <a:rPr lang="en-US" sz="3300" dirty="0"/>
              <a:t>Hemorrhage</a:t>
            </a:r>
          </a:p>
          <a:p>
            <a:pPr marL="365760" indent="-283464">
              <a:lnSpc>
                <a:spcPct val="80000"/>
              </a:lnSpc>
              <a:buFontTx/>
              <a:buChar char="-"/>
              <a:defRPr/>
            </a:pPr>
            <a:r>
              <a:rPr lang="en-US" sz="3300" dirty="0"/>
              <a:t>Sepsis</a:t>
            </a:r>
          </a:p>
          <a:p>
            <a:pPr marL="365760" indent="-283464">
              <a:lnSpc>
                <a:spcPct val="80000"/>
              </a:lnSpc>
              <a:buFontTx/>
              <a:buChar char="-"/>
              <a:defRPr/>
            </a:pPr>
            <a:r>
              <a:rPr lang="en-US" sz="3300" dirty="0"/>
              <a:t>Permanent ischemic damage </a:t>
            </a:r>
          </a:p>
          <a:p>
            <a:pPr marL="365760" indent="-283464">
              <a:lnSpc>
                <a:spcPct val="80000"/>
              </a:lnSpc>
              <a:buFontTx/>
              <a:buChar char="-"/>
              <a:defRPr/>
            </a:pPr>
            <a:r>
              <a:rPr lang="en-US" sz="3300" dirty="0"/>
              <a:t>Thrombosis</a:t>
            </a:r>
          </a:p>
          <a:p>
            <a:pPr marL="365760" indent="-283464">
              <a:lnSpc>
                <a:spcPct val="80000"/>
              </a:lnSpc>
              <a:buFontTx/>
              <a:buChar char="-"/>
              <a:defRPr/>
            </a:pPr>
            <a:r>
              <a:rPr lang="en-US" sz="3300" dirty="0"/>
              <a:t>Air </a:t>
            </a:r>
            <a:r>
              <a:rPr lang="en-US" sz="3300" dirty="0" smtClean="0"/>
              <a:t>embolism</a:t>
            </a:r>
            <a:endParaRPr lang="en-US" sz="3300" dirty="0"/>
          </a:p>
          <a:p>
            <a:pPr marL="365760" indent="-283464">
              <a:lnSpc>
                <a:spcPct val="80000"/>
              </a:lnSpc>
              <a:buFontTx/>
              <a:buChar char="-"/>
              <a:defRPr/>
            </a:pPr>
            <a:r>
              <a:rPr lang="en-US" sz="3300" dirty="0"/>
              <a:t>Carpel tunnel syndrome</a:t>
            </a:r>
          </a:p>
          <a:p>
            <a:pPr marL="365760" indent="-283464">
              <a:lnSpc>
                <a:spcPct val="80000"/>
              </a:lnSpc>
              <a:buFontTx/>
              <a:buChar char="-"/>
              <a:defRPr/>
            </a:pPr>
            <a:r>
              <a:rPr lang="en-US" sz="3300" dirty="0" err="1"/>
              <a:t>Areteriovenous</a:t>
            </a:r>
            <a:r>
              <a:rPr lang="en-US" sz="3300" dirty="0"/>
              <a:t> fistula</a:t>
            </a:r>
          </a:p>
          <a:p>
            <a:endParaRPr lang="en-US" sz="3600" b="1" dirty="0"/>
          </a:p>
        </p:txBody>
      </p:sp>
    </p:spTree>
    <p:extLst>
      <p:ext uri="{BB962C8B-B14F-4D97-AF65-F5344CB8AC3E}">
        <p14:creationId xmlns:p14="http://schemas.microsoft.com/office/powerpoint/2010/main" val="1388143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3759"/>
            <a:ext cx="5894705" cy="635000"/>
          </a:xfrm>
          <a:prstGeom prst="rect">
            <a:avLst/>
          </a:prstGeom>
        </p:spPr>
        <p:txBody>
          <a:bodyPr vert="horz" wrap="square" lIns="0" tIns="12065" rIns="0" bIns="0" rtlCol="0">
            <a:spAutoFit/>
          </a:bodyPr>
          <a:lstStyle/>
          <a:p>
            <a:pPr marL="12700">
              <a:lnSpc>
                <a:spcPct val="100000"/>
              </a:lnSpc>
              <a:spcBef>
                <a:spcPts val="95"/>
              </a:spcBef>
              <a:tabLst>
                <a:tab pos="1879600" algn="l"/>
                <a:tab pos="4814570" algn="l"/>
              </a:tabLst>
            </a:pPr>
            <a:r>
              <a:rPr sz="4000" b="0" spc="-200" dirty="0">
                <a:solidFill>
                  <a:srgbClr val="C1EDFF"/>
                </a:solidFill>
                <a:latin typeface="Arial"/>
                <a:cs typeface="Arial"/>
              </a:rPr>
              <a:t>Oxyge</a:t>
            </a:r>
            <a:r>
              <a:rPr sz="4000" b="0" spc="-100" dirty="0">
                <a:solidFill>
                  <a:srgbClr val="C1EDFF"/>
                </a:solidFill>
                <a:latin typeface="Arial"/>
                <a:cs typeface="Arial"/>
              </a:rPr>
              <a:t>n</a:t>
            </a:r>
            <a:r>
              <a:rPr sz="4000" b="0" dirty="0">
                <a:solidFill>
                  <a:srgbClr val="C1EDFF"/>
                </a:solidFill>
                <a:latin typeface="Arial"/>
                <a:cs typeface="Arial"/>
              </a:rPr>
              <a:t>	</a:t>
            </a:r>
            <a:r>
              <a:rPr sz="4000" b="0" spc="325" dirty="0">
                <a:solidFill>
                  <a:srgbClr val="C1EDFF"/>
                </a:solidFill>
                <a:latin typeface="Arial"/>
                <a:cs typeface="Arial"/>
              </a:rPr>
              <a:t>saturatio</a:t>
            </a:r>
            <a:r>
              <a:rPr sz="4000" b="0" spc="555" dirty="0">
                <a:solidFill>
                  <a:srgbClr val="C1EDFF"/>
                </a:solidFill>
                <a:latin typeface="Arial"/>
                <a:cs typeface="Arial"/>
              </a:rPr>
              <a:t>n</a:t>
            </a:r>
            <a:r>
              <a:rPr sz="4000" b="0" dirty="0">
                <a:solidFill>
                  <a:srgbClr val="C1EDFF"/>
                </a:solidFill>
                <a:latin typeface="Arial"/>
                <a:cs typeface="Arial"/>
              </a:rPr>
              <a:t>	</a:t>
            </a:r>
            <a:r>
              <a:rPr sz="4000" b="0" spc="-459" dirty="0">
                <a:solidFill>
                  <a:srgbClr val="C1EDFF"/>
                </a:solidFill>
                <a:latin typeface="Arial"/>
                <a:cs typeface="Arial"/>
              </a:rPr>
              <a:t>SpO2</a:t>
            </a:r>
            <a:endParaRPr sz="4000">
              <a:latin typeface="Arial"/>
              <a:cs typeface="Arial"/>
            </a:endParaRPr>
          </a:p>
        </p:txBody>
      </p:sp>
      <p:sp>
        <p:nvSpPr>
          <p:cNvPr id="3" name="object 3"/>
          <p:cNvSpPr/>
          <p:nvPr/>
        </p:nvSpPr>
        <p:spPr>
          <a:xfrm>
            <a:off x="167639" y="603504"/>
            <a:ext cx="649223" cy="7924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0059" y="554736"/>
            <a:ext cx="2225040" cy="8991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71700" y="554736"/>
            <a:ext cx="2049779" cy="8991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67328" y="554736"/>
            <a:ext cx="4181855" cy="89916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80059" y="993647"/>
            <a:ext cx="2252472" cy="89916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67639" y="3413759"/>
            <a:ext cx="649223" cy="79247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80059" y="3364991"/>
            <a:ext cx="8089392" cy="8991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80059" y="3803903"/>
            <a:ext cx="2596895" cy="89916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67639" y="4381500"/>
            <a:ext cx="649223" cy="79248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80059" y="4332732"/>
            <a:ext cx="8261604" cy="89915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80059" y="4771644"/>
            <a:ext cx="8319516" cy="89916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480059" y="5210555"/>
            <a:ext cx="5314188" cy="89916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67639" y="5786628"/>
            <a:ext cx="649223" cy="792480"/>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375920" y="644397"/>
            <a:ext cx="8517255" cy="5697855"/>
          </a:xfrm>
          <a:prstGeom prst="rect">
            <a:avLst/>
          </a:prstGeom>
        </p:spPr>
        <p:txBody>
          <a:bodyPr vert="horz" wrap="square" lIns="0" tIns="67945" rIns="0" bIns="0" rtlCol="0">
            <a:spAutoFit/>
          </a:bodyPr>
          <a:lstStyle/>
          <a:p>
            <a:pPr marL="355600" marR="1296670" indent="-342900">
              <a:lnSpc>
                <a:spcPts val="3460"/>
              </a:lnSpc>
              <a:spcBef>
                <a:spcPts val="535"/>
              </a:spcBef>
              <a:buClr>
                <a:srgbClr val="D5EBFF"/>
              </a:buClr>
              <a:buSzPct val="93750"/>
              <a:buFont typeface="Wingdings"/>
              <a:buChar char=""/>
              <a:tabLst>
                <a:tab pos="354965" algn="l"/>
                <a:tab pos="355600" algn="l"/>
              </a:tabLst>
            </a:pPr>
            <a:r>
              <a:rPr sz="3200" spc="-150" dirty="0">
                <a:solidFill>
                  <a:srgbClr val="FFFFFF"/>
                </a:solidFill>
                <a:latin typeface="Arial"/>
                <a:cs typeface="Arial"/>
              </a:rPr>
              <a:t>The</a:t>
            </a:r>
            <a:r>
              <a:rPr sz="3200" spc="-270" dirty="0">
                <a:solidFill>
                  <a:srgbClr val="FFFFFF"/>
                </a:solidFill>
                <a:latin typeface="Arial"/>
                <a:cs typeface="Arial"/>
              </a:rPr>
              <a:t> </a:t>
            </a:r>
            <a:r>
              <a:rPr sz="3200" spc="-135" dirty="0">
                <a:solidFill>
                  <a:srgbClr val="FFFFFF"/>
                </a:solidFill>
                <a:latin typeface="Arial"/>
                <a:cs typeface="Arial"/>
              </a:rPr>
              <a:t>pulse</a:t>
            </a:r>
            <a:r>
              <a:rPr sz="3200" spc="-265" dirty="0">
                <a:solidFill>
                  <a:srgbClr val="FFFFFF"/>
                </a:solidFill>
                <a:latin typeface="Arial"/>
                <a:cs typeface="Arial"/>
              </a:rPr>
              <a:t> </a:t>
            </a:r>
            <a:r>
              <a:rPr sz="3200" spc="-50" dirty="0">
                <a:solidFill>
                  <a:srgbClr val="FFFFFF"/>
                </a:solidFill>
                <a:latin typeface="Arial"/>
                <a:cs typeface="Arial"/>
              </a:rPr>
              <a:t>oximeter</a:t>
            </a:r>
            <a:r>
              <a:rPr sz="3200" spc="-260" dirty="0">
                <a:solidFill>
                  <a:srgbClr val="FFFFFF"/>
                </a:solidFill>
                <a:latin typeface="Arial"/>
                <a:cs typeface="Arial"/>
              </a:rPr>
              <a:t> </a:t>
            </a:r>
            <a:r>
              <a:rPr sz="3200" spc="-165" dirty="0">
                <a:solidFill>
                  <a:srgbClr val="FFFFFF"/>
                </a:solidFill>
                <a:latin typeface="Arial"/>
                <a:cs typeface="Arial"/>
              </a:rPr>
              <a:t>measures</a:t>
            </a:r>
            <a:r>
              <a:rPr sz="3200" spc="-260" dirty="0">
                <a:solidFill>
                  <a:srgbClr val="FFFFFF"/>
                </a:solidFill>
                <a:latin typeface="Arial"/>
                <a:cs typeface="Arial"/>
              </a:rPr>
              <a:t> </a:t>
            </a:r>
            <a:r>
              <a:rPr sz="3200" spc="-20" dirty="0">
                <a:solidFill>
                  <a:srgbClr val="FFFFFF"/>
                </a:solidFill>
                <a:latin typeface="Arial"/>
                <a:cs typeface="Arial"/>
              </a:rPr>
              <a:t>the</a:t>
            </a:r>
            <a:r>
              <a:rPr sz="3200" spc="-265" dirty="0">
                <a:solidFill>
                  <a:srgbClr val="FFFFFF"/>
                </a:solidFill>
                <a:latin typeface="Arial"/>
                <a:cs typeface="Arial"/>
              </a:rPr>
              <a:t> </a:t>
            </a:r>
            <a:r>
              <a:rPr sz="3200" spc="-114" dirty="0">
                <a:solidFill>
                  <a:srgbClr val="FFFFFF"/>
                </a:solidFill>
                <a:latin typeface="Arial"/>
                <a:cs typeface="Arial"/>
              </a:rPr>
              <a:t>oxygen  </a:t>
            </a:r>
            <a:r>
              <a:rPr sz="3200" spc="-60" dirty="0">
                <a:solidFill>
                  <a:srgbClr val="FFFFFF"/>
                </a:solidFill>
                <a:latin typeface="Arial"/>
                <a:cs typeface="Arial"/>
              </a:rPr>
              <a:t>saturation</a:t>
            </a:r>
            <a:endParaRPr sz="3200">
              <a:latin typeface="Arial"/>
              <a:cs typeface="Arial"/>
            </a:endParaRPr>
          </a:p>
          <a:p>
            <a:pPr marL="355600" marR="5080" indent="-342900">
              <a:lnSpc>
                <a:spcPct val="90000"/>
              </a:lnSpc>
              <a:spcBef>
                <a:spcPts val="640"/>
              </a:spcBef>
              <a:buClr>
                <a:srgbClr val="D5EBFF"/>
              </a:buClr>
              <a:buSzPct val="93750"/>
              <a:buFont typeface="Wingdings"/>
              <a:buChar char=""/>
              <a:tabLst>
                <a:tab pos="436245" algn="l"/>
                <a:tab pos="436880" algn="l"/>
              </a:tabLst>
            </a:pPr>
            <a:r>
              <a:rPr sz="3200" spc="60" dirty="0">
                <a:solidFill>
                  <a:srgbClr val="FFFFFF"/>
                </a:solidFill>
                <a:latin typeface="Arial"/>
                <a:cs typeface="Arial"/>
              </a:rPr>
              <a:t>It </a:t>
            </a:r>
            <a:r>
              <a:rPr sz="3200" spc="-140" dirty="0">
                <a:solidFill>
                  <a:srgbClr val="FFFFFF"/>
                </a:solidFill>
                <a:latin typeface="Arial"/>
                <a:cs typeface="Arial"/>
              </a:rPr>
              <a:t>is </a:t>
            </a:r>
            <a:r>
              <a:rPr sz="3200" spc="-114" dirty="0">
                <a:solidFill>
                  <a:srgbClr val="FFFFFF"/>
                </a:solidFill>
                <a:latin typeface="Arial"/>
                <a:cs typeface="Arial"/>
              </a:rPr>
              <a:t>noninvasive </a:t>
            </a:r>
            <a:r>
              <a:rPr sz="3200" spc="-125" dirty="0">
                <a:solidFill>
                  <a:srgbClr val="FFFFFF"/>
                </a:solidFill>
                <a:latin typeface="Arial"/>
                <a:cs typeface="Arial"/>
              </a:rPr>
              <a:t>and </a:t>
            </a:r>
            <a:r>
              <a:rPr sz="3200" spc="-80" dirty="0">
                <a:solidFill>
                  <a:srgbClr val="FFFFFF"/>
                </a:solidFill>
                <a:latin typeface="Arial"/>
                <a:cs typeface="Arial"/>
              </a:rPr>
              <a:t>risk </a:t>
            </a:r>
            <a:r>
              <a:rPr sz="3200" spc="-60" dirty="0">
                <a:solidFill>
                  <a:srgbClr val="FFFFFF"/>
                </a:solidFill>
                <a:latin typeface="Arial"/>
                <a:cs typeface="Arial"/>
              </a:rPr>
              <a:t>free </a:t>
            </a:r>
            <a:r>
              <a:rPr sz="3200" spc="-95" dirty="0">
                <a:solidFill>
                  <a:srgbClr val="FFFFFF"/>
                </a:solidFill>
                <a:latin typeface="Arial"/>
                <a:cs typeface="Arial"/>
              </a:rPr>
              <a:t>when </a:t>
            </a:r>
            <a:r>
              <a:rPr sz="3200" spc="-170" dirty="0">
                <a:solidFill>
                  <a:srgbClr val="FFFFFF"/>
                </a:solidFill>
                <a:latin typeface="Arial"/>
                <a:cs typeface="Arial"/>
              </a:rPr>
              <a:t>used  </a:t>
            </a:r>
            <a:r>
              <a:rPr sz="3200" spc="-70" dirty="0">
                <a:solidFill>
                  <a:srgbClr val="FFFFFF"/>
                </a:solidFill>
                <a:latin typeface="Arial"/>
                <a:cs typeface="Arial"/>
              </a:rPr>
              <a:t>properly,</a:t>
            </a:r>
            <a:r>
              <a:rPr sz="3200" spc="-250" dirty="0">
                <a:solidFill>
                  <a:srgbClr val="FFFFFF"/>
                </a:solidFill>
                <a:latin typeface="Arial"/>
                <a:cs typeface="Arial"/>
              </a:rPr>
              <a:t> </a:t>
            </a:r>
            <a:r>
              <a:rPr sz="3200" spc="-20" dirty="0">
                <a:solidFill>
                  <a:srgbClr val="FFFFFF"/>
                </a:solidFill>
                <a:latin typeface="Arial"/>
                <a:cs typeface="Arial"/>
              </a:rPr>
              <a:t>the</a:t>
            </a:r>
            <a:r>
              <a:rPr sz="3200" spc="-265" dirty="0">
                <a:solidFill>
                  <a:srgbClr val="FFFFFF"/>
                </a:solidFill>
                <a:latin typeface="Arial"/>
                <a:cs typeface="Arial"/>
              </a:rPr>
              <a:t> </a:t>
            </a:r>
            <a:r>
              <a:rPr sz="3200" spc="-135" dirty="0">
                <a:solidFill>
                  <a:srgbClr val="FFFFFF"/>
                </a:solidFill>
                <a:latin typeface="Arial"/>
                <a:cs typeface="Arial"/>
              </a:rPr>
              <a:t>pulse</a:t>
            </a:r>
            <a:r>
              <a:rPr sz="3200" spc="-260" dirty="0">
                <a:solidFill>
                  <a:srgbClr val="FFFFFF"/>
                </a:solidFill>
                <a:latin typeface="Arial"/>
                <a:cs typeface="Arial"/>
              </a:rPr>
              <a:t> </a:t>
            </a:r>
            <a:r>
              <a:rPr sz="3200" spc="-50" dirty="0">
                <a:solidFill>
                  <a:srgbClr val="FFFFFF"/>
                </a:solidFill>
                <a:latin typeface="Arial"/>
                <a:cs typeface="Arial"/>
              </a:rPr>
              <a:t>oximeter</a:t>
            </a:r>
            <a:r>
              <a:rPr sz="3200" spc="-254" dirty="0">
                <a:solidFill>
                  <a:srgbClr val="FFFFFF"/>
                </a:solidFill>
                <a:latin typeface="Arial"/>
                <a:cs typeface="Arial"/>
              </a:rPr>
              <a:t> </a:t>
            </a:r>
            <a:r>
              <a:rPr sz="3200" spc="-105" dirty="0">
                <a:solidFill>
                  <a:srgbClr val="FFFFFF"/>
                </a:solidFill>
                <a:latin typeface="Arial"/>
                <a:cs typeface="Arial"/>
              </a:rPr>
              <a:t>should</a:t>
            </a:r>
            <a:r>
              <a:rPr sz="3200" spc="-254" dirty="0">
                <a:solidFill>
                  <a:srgbClr val="FFFFFF"/>
                </a:solidFill>
                <a:latin typeface="Arial"/>
                <a:cs typeface="Arial"/>
              </a:rPr>
              <a:t> </a:t>
            </a:r>
            <a:r>
              <a:rPr sz="3200" spc="-125" dirty="0">
                <a:solidFill>
                  <a:srgbClr val="FFFFFF"/>
                </a:solidFill>
                <a:latin typeface="Arial"/>
                <a:cs typeface="Arial"/>
              </a:rPr>
              <a:t>be</a:t>
            </a:r>
            <a:r>
              <a:rPr sz="3200" spc="-265" dirty="0">
                <a:solidFill>
                  <a:srgbClr val="FFFFFF"/>
                </a:solidFill>
                <a:latin typeface="Arial"/>
                <a:cs typeface="Arial"/>
              </a:rPr>
              <a:t> </a:t>
            </a:r>
            <a:r>
              <a:rPr sz="3200" spc="-170" dirty="0">
                <a:solidFill>
                  <a:srgbClr val="FFFFFF"/>
                </a:solidFill>
                <a:latin typeface="Arial"/>
                <a:cs typeface="Arial"/>
              </a:rPr>
              <a:t>used</a:t>
            </a:r>
            <a:r>
              <a:rPr sz="3200" spc="-250" dirty="0">
                <a:solidFill>
                  <a:srgbClr val="FFFFFF"/>
                </a:solidFill>
                <a:latin typeface="Arial"/>
                <a:cs typeface="Arial"/>
              </a:rPr>
              <a:t> </a:t>
            </a:r>
            <a:r>
              <a:rPr sz="3200" spc="-30" dirty="0">
                <a:solidFill>
                  <a:srgbClr val="FFFFFF"/>
                </a:solidFill>
                <a:latin typeface="Arial"/>
                <a:cs typeface="Arial"/>
              </a:rPr>
              <a:t>in</a:t>
            </a:r>
            <a:r>
              <a:rPr sz="3200" spc="-265" dirty="0">
                <a:solidFill>
                  <a:srgbClr val="FFFFFF"/>
                </a:solidFill>
                <a:latin typeface="Arial"/>
                <a:cs typeface="Arial"/>
              </a:rPr>
              <a:t> </a:t>
            </a:r>
            <a:r>
              <a:rPr sz="3200" spc="-50" dirty="0">
                <a:solidFill>
                  <a:srgbClr val="FFFFFF"/>
                </a:solidFill>
                <a:latin typeface="Arial"/>
                <a:cs typeface="Arial"/>
              </a:rPr>
              <a:t>all  </a:t>
            </a:r>
            <a:r>
              <a:rPr sz="3200" spc="-75" dirty="0">
                <a:solidFill>
                  <a:srgbClr val="FFFFFF"/>
                </a:solidFill>
                <a:latin typeface="Arial"/>
                <a:cs typeface="Arial"/>
              </a:rPr>
              <a:t>clinical </a:t>
            </a:r>
            <a:r>
              <a:rPr sz="3200" spc="-65" dirty="0">
                <a:solidFill>
                  <a:srgbClr val="FFFFFF"/>
                </a:solidFill>
                <a:latin typeface="Arial"/>
                <a:cs typeface="Arial"/>
              </a:rPr>
              <a:t>settings </a:t>
            </a:r>
            <a:r>
              <a:rPr sz="3200" spc="-30" dirty="0">
                <a:solidFill>
                  <a:srgbClr val="FFFFFF"/>
                </a:solidFill>
                <a:latin typeface="Arial"/>
                <a:cs typeface="Arial"/>
              </a:rPr>
              <a:t>in </a:t>
            </a:r>
            <a:r>
              <a:rPr sz="3200" spc="-70" dirty="0">
                <a:solidFill>
                  <a:srgbClr val="FFFFFF"/>
                </a:solidFill>
                <a:latin typeface="Arial"/>
                <a:cs typeface="Arial"/>
              </a:rPr>
              <a:t>which </a:t>
            </a:r>
            <a:r>
              <a:rPr sz="3200" spc="-50" dirty="0">
                <a:solidFill>
                  <a:srgbClr val="FFFFFF"/>
                </a:solidFill>
                <a:latin typeface="Arial"/>
                <a:cs typeface="Arial"/>
              </a:rPr>
              <a:t>there </a:t>
            </a:r>
            <a:r>
              <a:rPr sz="3200" spc="-140" dirty="0">
                <a:solidFill>
                  <a:srgbClr val="FFFFFF"/>
                </a:solidFill>
                <a:latin typeface="Arial"/>
                <a:cs typeface="Arial"/>
              </a:rPr>
              <a:t>is </a:t>
            </a:r>
            <a:r>
              <a:rPr sz="3200" spc="-215" dirty="0">
                <a:solidFill>
                  <a:srgbClr val="FFFFFF"/>
                </a:solidFill>
                <a:latin typeface="Arial"/>
                <a:cs typeface="Arial"/>
              </a:rPr>
              <a:t>a </a:t>
            </a:r>
            <a:r>
              <a:rPr sz="3200" spc="-15" dirty="0">
                <a:solidFill>
                  <a:srgbClr val="FFFFFF"/>
                </a:solidFill>
                <a:latin typeface="Arial"/>
                <a:cs typeface="Arial"/>
              </a:rPr>
              <a:t>potential </a:t>
            </a:r>
            <a:r>
              <a:rPr sz="3200" spc="-80" dirty="0">
                <a:solidFill>
                  <a:srgbClr val="FFFFFF"/>
                </a:solidFill>
                <a:latin typeface="Arial"/>
                <a:cs typeface="Arial"/>
              </a:rPr>
              <a:t>risk  </a:t>
            </a:r>
            <a:r>
              <a:rPr sz="3200" spc="25" dirty="0">
                <a:solidFill>
                  <a:srgbClr val="FFFFFF"/>
                </a:solidFill>
                <a:latin typeface="Arial"/>
                <a:cs typeface="Arial"/>
              </a:rPr>
              <a:t>of </a:t>
            </a:r>
            <a:r>
              <a:rPr sz="3200" spc="-45" dirty="0">
                <a:solidFill>
                  <a:srgbClr val="FFFFFF"/>
                </a:solidFill>
                <a:latin typeface="Arial"/>
                <a:cs typeface="Arial"/>
              </a:rPr>
              <a:t>arterial</a:t>
            </a:r>
            <a:r>
              <a:rPr sz="3200" spc="-555" dirty="0">
                <a:solidFill>
                  <a:srgbClr val="FFFFFF"/>
                </a:solidFill>
                <a:latin typeface="Arial"/>
                <a:cs typeface="Arial"/>
              </a:rPr>
              <a:t> </a:t>
            </a:r>
            <a:r>
              <a:rPr sz="3200" spc="-95" dirty="0">
                <a:solidFill>
                  <a:srgbClr val="FFFFFF"/>
                </a:solidFill>
                <a:latin typeface="Arial"/>
                <a:cs typeface="Arial"/>
              </a:rPr>
              <a:t>hypoxemia</a:t>
            </a:r>
            <a:endParaRPr sz="3200">
              <a:latin typeface="Arial"/>
              <a:cs typeface="Arial"/>
            </a:endParaRPr>
          </a:p>
          <a:p>
            <a:pPr marL="355600" marR="675640" indent="-342900">
              <a:lnSpc>
                <a:spcPts val="3460"/>
              </a:lnSpc>
              <a:spcBef>
                <a:spcPts val="745"/>
              </a:spcBef>
              <a:buClr>
                <a:srgbClr val="D5EBFF"/>
              </a:buClr>
              <a:buSzPct val="93750"/>
              <a:buFont typeface="Wingdings"/>
              <a:buChar char=""/>
              <a:tabLst>
                <a:tab pos="354965" algn="l"/>
                <a:tab pos="355600" algn="l"/>
              </a:tabLst>
            </a:pPr>
            <a:r>
              <a:rPr sz="3200" spc="60" dirty="0">
                <a:solidFill>
                  <a:srgbClr val="FFFFFF"/>
                </a:solidFill>
                <a:latin typeface="Arial"/>
                <a:cs typeface="Arial"/>
              </a:rPr>
              <a:t>It</a:t>
            </a:r>
            <a:r>
              <a:rPr sz="3200" spc="-250" dirty="0">
                <a:solidFill>
                  <a:srgbClr val="FFFFFF"/>
                </a:solidFill>
                <a:latin typeface="Arial"/>
                <a:cs typeface="Arial"/>
              </a:rPr>
              <a:t> </a:t>
            </a:r>
            <a:r>
              <a:rPr sz="3200" spc="-75" dirty="0">
                <a:solidFill>
                  <a:srgbClr val="FFFFFF"/>
                </a:solidFill>
                <a:latin typeface="Arial"/>
                <a:cs typeface="Arial"/>
              </a:rPr>
              <a:t>provide</a:t>
            </a:r>
            <a:r>
              <a:rPr sz="3200" spc="-265" dirty="0">
                <a:solidFill>
                  <a:srgbClr val="FFFFFF"/>
                </a:solidFill>
                <a:latin typeface="Arial"/>
                <a:cs typeface="Arial"/>
              </a:rPr>
              <a:t> </a:t>
            </a:r>
            <a:r>
              <a:rPr sz="3200" spc="-155" dirty="0">
                <a:solidFill>
                  <a:srgbClr val="FFFFFF"/>
                </a:solidFill>
                <a:latin typeface="Arial"/>
                <a:cs typeface="Arial"/>
              </a:rPr>
              <a:t>an</a:t>
            </a:r>
            <a:r>
              <a:rPr sz="3200" spc="-260" dirty="0">
                <a:solidFill>
                  <a:srgbClr val="FFFFFF"/>
                </a:solidFill>
                <a:latin typeface="Arial"/>
                <a:cs typeface="Arial"/>
              </a:rPr>
              <a:t> </a:t>
            </a:r>
            <a:r>
              <a:rPr sz="3200" spc="-85" dirty="0">
                <a:solidFill>
                  <a:srgbClr val="FFFFFF"/>
                </a:solidFill>
                <a:latin typeface="Arial"/>
                <a:cs typeface="Arial"/>
              </a:rPr>
              <a:t>early</a:t>
            </a:r>
            <a:r>
              <a:rPr sz="3200" spc="-270" dirty="0">
                <a:solidFill>
                  <a:srgbClr val="FFFFFF"/>
                </a:solidFill>
                <a:latin typeface="Arial"/>
                <a:cs typeface="Arial"/>
              </a:rPr>
              <a:t> </a:t>
            </a:r>
            <a:r>
              <a:rPr sz="3200" spc="-125" dirty="0">
                <a:solidFill>
                  <a:srgbClr val="FFFFFF"/>
                </a:solidFill>
                <a:latin typeface="Arial"/>
                <a:cs typeface="Arial"/>
              </a:rPr>
              <a:t>and</a:t>
            </a:r>
            <a:r>
              <a:rPr sz="3200" spc="-275" dirty="0">
                <a:solidFill>
                  <a:srgbClr val="FFFFFF"/>
                </a:solidFill>
                <a:latin typeface="Arial"/>
                <a:cs typeface="Arial"/>
              </a:rPr>
              <a:t> </a:t>
            </a:r>
            <a:r>
              <a:rPr sz="3200" spc="-45" dirty="0">
                <a:solidFill>
                  <a:srgbClr val="FFFFFF"/>
                </a:solidFill>
                <a:latin typeface="Arial"/>
                <a:cs typeface="Arial"/>
              </a:rPr>
              <a:t>immediate</a:t>
            </a:r>
            <a:r>
              <a:rPr sz="3200" spc="-300" dirty="0">
                <a:solidFill>
                  <a:srgbClr val="FFFFFF"/>
                </a:solidFill>
                <a:latin typeface="Arial"/>
                <a:cs typeface="Arial"/>
              </a:rPr>
              <a:t> </a:t>
            </a:r>
            <a:r>
              <a:rPr sz="3200" spc="-70" dirty="0">
                <a:solidFill>
                  <a:srgbClr val="FFFFFF"/>
                </a:solidFill>
                <a:latin typeface="Arial"/>
                <a:cs typeface="Arial"/>
              </a:rPr>
              <a:t>warning</a:t>
            </a:r>
            <a:r>
              <a:rPr sz="3200" spc="-270" dirty="0">
                <a:solidFill>
                  <a:srgbClr val="FFFFFF"/>
                </a:solidFill>
                <a:latin typeface="Arial"/>
                <a:cs typeface="Arial"/>
              </a:rPr>
              <a:t> </a:t>
            </a:r>
            <a:r>
              <a:rPr sz="3200" spc="20" dirty="0">
                <a:solidFill>
                  <a:srgbClr val="FFFFFF"/>
                </a:solidFill>
                <a:latin typeface="Arial"/>
                <a:cs typeface="Arial"/>
              </a:rPr>
              <a:t>of  </a:t>
            </a:r>
            <a:r>
              <a:rPr sz="3200" spc="-110" dirty="0">
                <a:solidFill>
                  <a:srgbClr val="FFFFFF"/>
                </a:solidFill>
                <a:latin typeface="Arial"/>
                <a:cs typeface="Arial"/>
              </a:rPr>
              <a:t>hypoxaemia</a:t>
            </a:r>
            <a:endParaRPr sz="3200">
              <a:latin typeface="Arial"/>
              <a:cs typeface="Arial"/>
            </a:endParaRPr>
          </a:p>
          <a:p>
            <a:pPr marL="355600" marR="448945" indent="-342900" algn="just">
              <a:lnSpc>
                <a:spcPct val="90000"/>
              </a:lnSpc>
              <a:spcBef>
                <a:spcPts val="650"/>
              </a:spcBef>
              <a:buClr>
                <a:srgbClr val="D5EBFF"/>
              </a:buClr>
              <a:buSzPct val="93750"/>
              <a:buFont typeface="Wingdings"/>
              <a:buChar char=""/>
              <a:tabLst>
                <a:tab pos="355600" algn="l"/>
              </a:tabLst>
            </a:pPr>
            <a:r>
              <a:rPr sz="3200" spc="10" dirty="0">
                <a:solidFill>
                  <a:srgbClr val="FFFFFF"/>
                </a:solidFill>
                <a:latin typeface="Arial"/>
                <a:cs typeface="Arial"/>
              </a:rPr>
              <a:t>If</a:t>
            </a:r>
            <a:r>
              <a:rPr sz="3200" spc="-335" dirty="0">
                <a:solidFill>
                  <a:srgbClr val="FFFFFF"/>
                </a:solidFill>
                <a:latin typeface="Arial"/>
                <a:cs typeface="Arial"/>
              </a:rPr>
              <a:t> </a:t>
            </a:r>
            <a:r>
              <a:rPr sz="3200" spc="-185" dirty="0">
                <a:solidFill>
                  <a:srgbClr val="FFFFFF"/>
                </a:solidFill>
                <a:latin typeface="Arial"/>
                <a:cs typeface="Arial"/>
              </a:rPr>
              <a:t>SpO2</a:t>
            </a:r>
            <a:r>
              <a:rPr sz="3200" spc="-250" dirty="0">
                <a:solidFill>
                  <a:srgbClr val="FFFFFF"/>
                </a:solidFill>
                <a:latin typeface="Arial"/>
                <a:cs typeface="Arial"/>
              </a:rPr>
              <a:t> </a:t>
            </a:r>
            <a:r>
              <a:rPr sz="3200" spc="-140" dirty="0">
                <a:solidFill>
                  <a:srgbClr val="FFFFFF"/>
                </a:solidFill>
                <a:latin typeface="Arial"/>
                <a:cs typeface="Arial"/>
              </a:rPr>
              <a:t>is</a:t>
            </a:r>
            <a:r>
              <a:rPr sz="3200" spc="-275" dirty="0">
                <a:solidFill>
                  <a:srgbClr val="FFFFFF"/>
                </a:solidFill>
                <a:latin typeface="Arial"/>
                <a:cs typeface="Arial"/>
              </a:rPr>
              <a:t> </a:t>
            </a:r>
            <a:r>
              <a:rPr sz="3200" spc="-65" dirty="0">
                <a:solidFill>
                  <a:srgbClr val="FFFFFF"/>
                </a:solidFill>
                <a:latin typeface="Arial"/>
                <a:cs typeface="Arial"/>
              </a:rPr>
              <a:t>below</a:t>
            </a:r>
            <a:r>
              <a:rPr sz="3200" spc="-270" dirty="0">
                <a:solidFill>
                  <a:srgbClr val="FFFFFF"/>
                </a:solidFill>
                <a:latin typeface="Arial"/>
                <a:cs typeface="Arial"/>
              </a:rPr>
              <a:t> </a:t>
            </a:r>
            <a:r>
              <a:rPr sz="3200" spc="-210" dirty="0">
                <a:solidFill>
                  <a:srgbClr val="FFFFFF"/>
                </a:solidFill>
                <a:latin typeface="Arial"/>
                <a:cs typeface="Arial"/>
              </a:rPr>
              <a:t>95%</a:t>
            </a:r>
            <a:r>
              <a:rPr sz="3200" spc="-254" dirty="0">
                <a:solidFill>
                  <a:srgbClr val="FFFFFF"/>
                </a:solidFill>
                <a:latin typeface="Arial"/>
                <a:cs typeface="Arial"/>
              </a:rPr>
              <a:t> </a:t>
            </a:r>
            <a:r>
              <a:rPr sz="3200" spc="-165" dirty="0">
                <a:solidFill>
                  <a:srgbClr val="FFFFFF"/>
                </a:solidFill>
                <a:latin typeface="Arial"/>
                <a:cs typeface="Arial"/>
              </a:rPr>
              <a:t>means</a:t>
            </a:r>
            <a:r>
              <a:rPr sz="3200" spc="-275" dirty="0">
                <a:solidFill>
                  <a:srgbClr val="FFFFFF"/>
                </a:solidFill>
                <a:latin typeface="Arial"/>
                <a:cs typeface="Arial"/>
              </a:rPr>
              <a:t> </a:t>
            </a:r>
            <a:r>
              <a:rPr sz="3200" spc="-20" dirty="0">
                <a:solidFill>
                  <a:srgbClr val="FFFFFF"/>
                </a:solidFill>
                <a:latin typeface="Arial"/>
                <a:cs typeface="Arial"/>
              </a:rPr>
              <a:t>the</a:t>
            </a:r>
            <a:r>
              <a:rPr sz="3200" spc="-385" dirty="0">
                <a:solidFill>
                  <a:srgbClr val="FFFFFF"/>
                </a:solidFill>
                <a:latin typeface="Arial"/>
                <a:cs typeface="Arial"/>
              </a:rPr>
              <a:t> </a:t>
            </a:r>
            <a:r>
              <a:rPr sz="3200" spc="-150" dirty="0">
                <a:solidFill>
                  <a:srgbClr val="FFFFFF"/>
                </a:solidFill>
                <a:latin typeface="Arial"/>
                <a:cs typeface="Arial"/>
              </a:rPr>
              <a:t>O2</a:t>
            </a:r>
            <a:r>
              <a:rPr sz="3200" spc="-254" dirty="0">
                <a:solidFill>
                  <a:srgbClr val="FFFFFF"/>
                </a:solidFill>
                <a:latin typeface="Arial"/>
                <a:cs typeface="Arial"/>
              </a:rPr>
              <a:t> </a:t>
            </a:r>
            <a:r>
              <a:rPr sz="3200" spc="-65" dirty="0">
                <a:solidFill>
                  <a:srgbClr val="FFFFFF"/>
                </a:solidFill>
                <a:latin typeface="Arial"/>
                <a:cs typeface="Arial"/>
              </a:rPr>
              <a:t>delivering  </a:t>
            </a:r>
            <a:r>
              <a:rPr sz="3200" spc="-114" dirty="0">
                <a:solidFill>
                  <a:srgbClr val="FFFFFF"/>
                </a:solidFill>
                <a:latin typeface="Arial"/>
                <a:cs typeface="Arial"/>
              </a:rPr>
              <a:t>system</a:t>
            </a:r>
            <a:r>
              <a:rPr sz="3200" spc="-250" dirty="0">
                <a:solidFill>
                  <a:srgbClr val="FFFFFF"/>
                </a:solidFill>
                <a:latin typeface="Arial"/>
                <a:cs typeface="Arial"/>
              </a:rPr>
              <a:t> </a:t>
            </a:r>
            <a:r>
              <a:rPr sz="3200" spc="-140" dirty="0">
                <a:solidFill>
                  <a:srgbClr val="FFFFFF"/>
                </a:solidFill>
                <a:latin typeface="Arial"/>
                <a:cs typeface="Arial"/>
              </a:rPr>
              <a:t>is</a:t>
            </a:r>
            <a:r>
              <a:rPr sz="3200" spc="-265" dirty="0">
                <a:solidFill>
                  <a:srgbClr val="FFFFFF"/>
                </a:solidFill>
                <a:latin typeface="Arial"/>
                <a:cs typeface="Arial"/>
              </a:rPr>
              <a:t> </a:t>
            </a:r>
            <a:r>
              <a:rPr sz="3200" spc="-95" dirty="0">
                <a:solidFill>
                  <a:srgbClr val="FFFFFF"/>
                </a:solidFill>
                <a:latin typeface="Arial"/>
                <a:cs typeface="Arial"/>
              </a:rPr>
              <a:t>inadequate</a:t>
            </a:r>
            <a:r>
              <a:rPr sz="3200" spc="-305" dirty="0">
                <a:solidFill>
                  <a:srgbClr val="FFFFFF"/>
                </a:solidFill>
                <a:latin typeface="Arial"/>
                <a:cs typeface="Arial"/>
              </a:rPr>
              <a:t> </a:t>
            </a:r>
            <a:r>
              <a:rPr sz="3200" spc="70" dirty="0">
                <a:solidFill>
                  <a:srgbClr val="FFFFFF"/>
                </a:solidFill>
                <a:latin typeface="Arial"/>
                <a:cs typeface="Arial"/>
              </a:rPr>
              <a:t>to</a:t>
            </a:r>
            <a:r>
              <a:rPr sz="3200" spc="-250" dirty="0">
                <a:solidFill>
                  <a:srgbClr val="FFFFFF"/>
                </a:solidFill>
                <a:latin typeface="Arial"/>
                <a:cs typeface="Arial"/>
              </a:rPr>
              <a:t> </a:t>
            </a:r>
            <a:r>
              <a:rPr sz="3200" spc="-40" dirty="0">
                <a:solidFill>
                  <a:srgbClr val="FFFFFF"/>
                </a:solidFill>
                <a:latin typeface="Arial"/>
                <a:cs typeface="Arial"/>
              </a:rPr>
              <a:t>meet</a:t>
            </a:r>
            <a:r>
              <a:rPr sz="3200" spc="-275" dirty="0">
                <a:solidFill>
                  <a:srgbClr val="FFFFFF"/>
                </a:solidFill>
                <a:latin typeface="Arial"/>
                <a:cs typeface="Arial"/>
              </a:rPr>
              <a:t> </a:t>
            </a:r>
            <a:r>
              <a:rPr sz="3200" spc="-15" dirty="0">
                <a:solidFill>
                  <a:srgbClr val="FFFFFF"/>
                </a:solidFill>
                <a:latin typeface="Arial"/>
                <a:cs typeface="Arial"/>
              </a:rPr>
              <a:t>the</a:t>
            </a:r>
            <a:r>
              <a:rPr sz="3200" spc="-265" dirty="0">
                <a:solidFill>
                  <a:srgbClr val="FFFFFF"/>
                </a:solidFill>
                <a:latin typeface="Arial"/>
                <a:cs typeface="Arial"/>
              </a:rPr>
              <a:t> </a:t>
            </a:r>
            <a:r>
              <a:rPr sz="3200" spc="-170" dirty="0">
                <a:solidFill>
                  <a:srgbClr val="FFFFFF"/>
                </a:solidFill>
                <a:latin typeface="Arial"/>
                <a:cs typeface="Arial"/>
              </a:rPr>
              <a:t>needs</a:t>
            </a:r>
            <a:r>
              <a:rPr sz="3200" spc="-285" dirty="0">
                <a:solidFill>
                  <a:srgbClr val="FFFFFF"/>
                </a:solidFill>
                <a:latin typeface="Arial"/>
                <a:cs typeface="Arial"/>
              </a:rPr>
              <a:t> </a:t>
            </a:r>
            <a:r>
              <a:rPr sz="3200" spc="25" dirty="0">
                <a:solidFill>
                  <a:srgbClr val="FFFFFF"/>
                </a:solidFill>
                <a:latin typeface="Arial"/>
                <a:cs typeface="Arial"/>
              </a:rPr>
              <a:t>of</a:t>
            </a:r>
            <a:r>
              <a:rPr sz="3200" spc="-250" dirty="0">
                <a:solidFill>
                  <a:srgbClr val="FFFFFF"/>
                </a:solidFill>
                <a:latin typeface="Arial"/>
                <a:cs typeface="Arial"/>
              </a:rPr>
              <a:t> </a:t>
            </a:r>
            <a:r>
              <a:rPr sz="3200" spc="-20" dirty="0">
                <a:solidFill>
                  <a:srgbClr val="FFFFFF"/>
                </a:solidFill>
                <a:latin typeface="Arial"/>
                <a:cs typeface="Arial"/>
              </a:rPr>
              <a:t>the  </a:t>
            </a:r>
            <a:r>
              <a:rPr sz="3200" spc="-114" dirty="0">
                <a:solidFill>
                  <a:srgbClr val="FFFFFF"/>
                </a:solidFill>
                <a:latin typeface="Arial"/>
                <a:cs typeface="Arial"/>
              </a:rPr>
              <a:t>tissue</a:t>
            </a:r>
            <a:r>
              <a:rPr sz="3200" spc="-254" dirty="0">
                <a:solidFill>
                  <a:srgbClr val="FFFFFF"/>
                </a:solidFill>
                <a:latin typeface="Arial"/>
                <a:cs typeface="Arial"/>
              </a:rPr>
              <a:t> </a:t>
            </a:r>
            <a:r>
              <a:rPr sz="3200" spc="-35" dirty="0">
                <a:solidFill>
                  <a:srgbClr val="FFFFFF"/>
                </a:solidFill>
                <a:latin typeface="Arial"/>
                <a:cs typeface="Arial"/>
              </a:rPr>
              <a:t>or</a:t>
            </a:r>
            <a:r>
              <a:rPr sz="3200" spc="-250" dirty="0">
                <a:solidFill>
                  <a:srgbClr val="FFFFFF"/>
                </a:solidFill>
                <a:latin typeface="Arial"/>
                <a:cs typeface="Arial"/>
              </a:rPr>
              <a:t> </a:t>
            </a:r>
            <a:r>
              <a:rPr sz="3200" spc="-55" dirty="0">
                <a:solidFill>
                  <a:srgbClr val="FFFFFF"/>
                </a:solidFill>
                <a:latin typeface="Arial"/>
                <a:cs typeface="Arial"/>
              </a:rPr>
              <a:t>poor</a:t>
            </a:r>
            <a:r>
              <a:rPr sz="3200" spc="-245" dirty="0">
                <a:solidFill>
                  <a:srgbClr val="FFFFFF"/>
                </a:solidFill>
                <a:latin typeface="Arial"/>
                <a:cs typeface="Arial"/>
              </a:rPr>
              <a:t> </a:t>
            </a:r>
            <a:r>
              <a:rPr sz="3200" spc="-125" dirty="0">
                <a:solidFill>
                  <a:srgbClr val="FFFFFF"/>
                </a:solidFill>
                <a:latin typeface="Arial"/>
                <a:cs typeface="Arial"/>
              </a:rPr>
              <a:t>cardiac</a:t>
            </a:r>
            <a:r>
              <a:rPr sz="3200" spc="-290" dirty="0">
                <a:solidFill>
                  <a:srgbClr val="FFFFFF"/>
                </a:solidFill>
                <a:latin typeface="Arial"/>
                <a:cs typeface="Arial"/>
              </a:rPr>
              <a:t> </a:t>
            </a:r>
            <a:r>
              <a:rPr sz="3200" dirty="0">
                <a:solidFill>
                  <a:srgbClr val="FFFFFF"/>
                </a:solidFill>
                <a:latin typeface="Arial"/>
                <a:cs typeface="Arial"/>
              </a:rPr>
              <a:t>output</a:t>
            </a:r>
            <a:endParaRPr sz="3200">
              <a:latin typeface="Arial"/>
              <a:cs typeface="Arial"/>
            </a:endParaRPr>
          </a:p>
          <a:p>
            <a:pPr marL="426720" indent="-414020">
              <a:lnSpc>
                <a:spcPct val="100000"/>
              </a:lnSpc>
              <a:spcBef>
                <a:spcPts val="315"/>
              </a:spcBef>
              <a:buClr>
                <a:srgbClr val="D5EBFF"/>
              </a:buClr>
              <a:buSzPct val="93750"/>
              <a:buFont typeface="Wingdings"/>
              <a:buChar char=""/>
              <a:tabLst>
                <a:tab pos="426720" algn="l"/>
                <a:tab pos="427355" algn="l"/>
              </a:tabLst>
            </a:pPr>
            <a:r>
              <a:rPr sz="3200" spc="-25" dirty="0">
                <a:solidFill>
                  <a:srgbClr val="FFFFFF"/>
                </a:solidFill>
                <a:latin typeface="Arial"/>
                <a:cs typeface="Arial"/>
              </a:rPr>
              <a:t>Start</a:t>
            </a:r>
            <a:r>
              <a:rPr sz="3200" spc="-400" dirty="0">
                <a:solidFill>
                  <a:srgbClr val="FFFFFF"/>
                </a:solidFill>
                <a:latin typeface="Arial"/>
                <a:cs typeface="Arial"/>
              </a:rPr>
              <a:t> </a:t>
            </a:r>
            <a:r>
              <a:rPr sz="3200" spc="-150" dirty="0">
                <a:solidFill>
                  <a:srgbClr val="FFFFFF"/>
                </a:solidFill>
                <a:latin typeface="Arial"/>
                <a:cs typeface="Arial"/>
              </a:rPr>
              <a:t>O2</a:t>
            </a:r>
            <a:r>
              <a:rPr sz="3200" spc="-254" dirty="0">
                <a:solidFill>
                  <a:srgbClr val="FFFFFF"/>
                </a:solidFill>
                <a:latin typeface="Arial"/>
                <a:cs typeface="Arial"/>
              </a:rPr>
              <a:t> </a:t>
            </a:r>
            <a:r>
              <a:rPr sz="3200" spc="80" dirty="0">
                <a:solidFill>
                  <a:srgbClr val="FFFFFF"/>
                </a:solidFill>
                <a:latin typeface="Arial"/>
                <a:cs typeface="Arial"/>
              </a:rPr>
              <a:t>if</a:t>
            </a:r>
            <a:r>
              <a:rPr sz="3200" spc="-345" dirty="0">
                <a:solidFill>
                  <a:srgbClr val="FFFFFF"/>
                </a:solidFill>
                <a:latin typeface="Arial"/>
                <a:cs typeface="Arial"/>
              </a:rPr>
              <a:t> </a:t>
            </a:r>
            <a:r>
              <a:rPr sz="3200" spc="-245" dirty="0">
                <a:solidFill>
                  <a:srgbClr val="FFFFFF"/>
                </a:solidFill>
                <a:latin typeface="Arial"/>
                <a:cs typeface="Arial"/>
              </a:rPr>
              <a:t>SPO2</a:t>
            </a:r>
            <a:r>
              <a:rPr sz="3200" spc="-250" dirty="0">
                <a:solidFill>
                  <a:srgbClr val="FFFFFF"/>
                </a:solidFill>
                <a:latin typeface="Arial"/>
                <a:cs typeface="Arial"/>
              </a:rPr>
              <a:t> </a:t>
            </a:r>
            <a:r>
              <a:rPr sz="3200" spc="-195" dirty="0">
                <a:solidFill>
                  <a:srgbClr val="FFFFFF"/>
                </a:solidFill>
                <a:latin typeface="Arial"/>
                <a:cs typeface="Arial"/>
              </a:rPr>
              <a:t>less</a:t>
            </a:r>
            <a:r>
              <a:rPr sz="3200" spc="-265" dirty="0">
                <a:solidFill>
                  <a:srgbClr val="FFFFFF"/>
                </a:solidFill>
                <a:latin typeface="Arial"/>
                <a:cs typeface="Arial"/>
              </a:rPr>
              <a:t> </a:t>
            </a:r>
            <a:r>
              <a:rPr sz="3200" spc="-45" dirty="0">
                <a:solidFill>
                  <a:srgbClr val="FFFFFF"/>
                </a:solidFill>
                <a:latin typeface="Arial"/>
                <a:cs typeface="Arial"/>
              </a:rPr>
              <a:t>than</a:t>
            </a:r>
            <a:r>
              <a:rPr sz="3200" spc="-275" dirty="0">
                <a:solidFill>
                  <a:srgbClr val="FFFFFF"/>
                </a:solidFill>
                <a:latin typeface="Arial"/>
                <a:cs typeface="Arial"/>
              </a:rPr>
              <a:t> </a:t>
            </a:r>
            <a:r>
              <a:rPr sz="3200" spc="-210" dirty="0">
                <a:solidFill>
                  <a:srgbClr val="FFFFFF"/>
                </a:solidFill>
                <a:latin typeface="Arial"/>
                <a:cs typeface="Arial"/>
              </a:rPr>
              <a:t>95%</a:t>
            </a:r>
            <a:endParaRPr sz="32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2336"/>
            <a:ext cx="8867140" cy="885825"/>
          </a:xfrm>
          <a:custGeom>
            <a:avLst/>
            <a:gdLst/>
            <a:ahLst/>
            <a:cxnLst/>
            <a:rect l="l" t="t" r="r" b="b"/>
            <a:pathLst>
              <a:path w="8867140" h="885825">
                <a:moveTo>
                  <a:pt x="0" y="885444"/>
                </a:moveTo>
                <a:lnTo>
                  <a:pt x="8866632" y="885444"/>
                </a:lnTo>
                <a:lnTo>
                  <a:pt x="8866632" y="0"/>
                </a:lnTo>
                <a:lnTo>
                  <a:pt x="0" y="0"/>
                </a:lnTo>
                <a:lnTo>
                  <a:pt x="0" y="885444"/>
                </a:lnTo>
                <a:close/>
              </a:path>
            </a:pathLst>
          </a:custGeom>
          <a:solidFill>
            <a:srgbClr val="576985">
              <a:alpha val="39999"/>
            </a:srgbClr>
          </a:solidFill>
        </p:spPr>
        <p:txBody>
          <a:bodyPr wrap="square" lIns="0" tIns="0" rIns="0" bIns="0" rtlCol="0"/>
          <a:lstStyle/>
          <a:p>
            <a:endParaRPr/>
          </a:p>
        </p:txBody>
      </p:sp>
      <p:sp>
        <p:nvSpPr>
          <p:cNvPr id="3" name="object 3"/>
          <p:cNvSpPr/>
          <p:nvPr/>
        </p:nvSpPr>
        <p:spPr>
          <a:xfrm>
            <a:off x="111252" y="681227"/>
            <a:ext cx="0" cy="365760"/>
          </a:xfrm>
          <a:custGeom>
            <a:avLst/>
            <a:gdLst/>
            <a:ahLst/>
            <a:cxnLst/>
            <a:rect l="l" t="t" r="r" b="b"/>
            <a:pathLst>
              <a:path h="365759">
                <a:moveTo>
                  <a:pt x="0" y="0"/>
                </a:moveTo>
                <a:lnTo>
                  <a:pt x="0" y="365760"/>
                </a:lnTo>
              </a:path>
            </a:pathLst>
          </a:custGeom>
          <a:ln w="45720">
            <a:solidFill>
              <a:srgbClr val="4E5B6E"/>
            </a:solidFill>
          </a:ln>
        </p:spPr>
        <p:txBody>
          <a:bodyPr wrap="square" lIns="0" tIns="0" rIns="0" bIns="0" rtlCol="0"/>
          <a:lstStyle/>
          <a:p>
            <a:endParaRPr/>
          </a:p>
        </p:txBody>
      </p:sp>
      <p:sp>
        <p:nvSpPr>
          <p:cNvPr id="4" name="object 4"/>
          <p:cNvSpPr/>
          <p:nvPr/>
        </p:nvSpPr>
        <p:spPr>
          <a:xfrm>
            <a:off x="60960" y="681227"/>
            <a:ext cx="0" cy="365760"/>
          </a:xfrm>
          <a:custGeom>
            <a:avLst/>
            <a:gdLst/>
            <a:ahLst/>
            <a:cxnLst/>
            <a:rect l="l" t="t" r="r" b="b"/>
            <a:pathLst>
              <a:path h="365759">
                <a:moveTo>
                  <a:pt x="0" y="0"/>
                </a:moveTo>
                <a:lnTo>
                  <a:pt x="0" y="365760"/>
                </a:lnTo>
              </a:path>
            </a:pathLst>
          </a:custGeom>
          <a:ln w="27432">
            <a:solidFill>
              <a:srgbClr val="4E5B6E"/>
            </a:solidFill>
          </a:ln>
        </p:spPr>
        <p:txBody>
          <a:bodyPr wrap="square" lIns="0" tIns="0" rIns="0" bIns="0" rtlCol="0"/>
          <a:lstStyle/>
          <a:p>
            <a:endParaRPr/>
          </a:p>
        </p:txBody>
      </p:sp>
      <p:sp>
        <p:nvSpPr>
          <p:cNvPr id="5" name="object 5"/>
          <p:cNvSpPr/>
          <p:nvPr/>
        </p:nvSpPr>
        <p:spPr>
          <a:xfrm>
            <a:off x="33528" y="681227"/>
            <a:ext cx="0" cy="365760"/>
          </a:xfrm>
          <a:custGeom>
            <a:avLst/>
            <a:gdLst/>
            <a:ahLst/>
            <a:cxnLst/>
            <a:rect l="l" t="t" r="r" b="b"/>
            <a:pathLst>
              <a:path h="365759">
                <a:moveTo>
                  <a:pt x="0" y="0"/>
                </a:moveTo>
                <a:lnTo>
                  <a:pt x="0" y="365760"/>
                </a:lnTo>
              </a:path>
            </a:pathLst>
          </a:custGeom>
          <a:ln w="9143">
            <a:solidFill>
              <a:srgbClr val="4E5B6E"/>
            </a:solidFill>
          </a:ln>
        </p:spPr>
        <p:txBody>
          <a:bodyPr wrap="square" lIns="0" tIns="0" rIns="0" bIns="0" rtlCol="0"/>
          <a:lstStyle/>
          <a:p>
            <a:endParaRPr/>
          </a:p>
        </p:txBody>
      </p:sp>
      <p:sp>
        <p:nvSpPr>
          <p:cNvPr id="6" name="object 6"/>
          <p:cNvSpPr/>
          <p:nvPr/>
        </p:nvSpPr>
        <p:spPr>
          <a:xfrm>
            <a:off x="4572" y="681227"/>
            <a:ext cx="0" cy="365760"/>
          </a:xfrm>
          <a:custGeom>
            <a:avLst/>
            <a:gdLst/>
            <a:ahLst/>
            <a:cxnLst/>
            <a:rect l="l" t="t" r="r" b="b"/>
            <a:pathLst>
              <a:path h="365759">
                <a:moveTo>
                  <a:pt x="0" y="0"/>
                </a:moveTo>
                <a:lnTo>
                  <a:pt x="0" y="365760"/>
                </a:lnTo>
              </a:path>
            </a:pathLst>
          </a:custGeom>
          <a:ln w="9144">
            <a:solidFill>
              <a:srgbClr val="4E5B6E"/>
            </a:solidFill>
          </a:ln>
        </p:spPr>
        <p:txBody>
          <a:bodyPr wrap="square" lIns="0" tIns="0" rIns="0" bIns="0" rtlCol="0"/>
          <a:lstStyle/>
          <a:p>
            <a:endParaRPr/>
          </a:p>
        </p:txBody>
      </p:sp>
      <p:sp>
        <p:nvSpPr>
          <p:cNvPr id="7" name="object 7"/>
          <p:cNvSpPr/>
          <p:nvPr/>
        </p:nvSpPr>
        <p:spPr>
          <a:xfrm>
            <a:off x="163068" y="681227"/>
            <a:ext cx="0" cy="365760"/>
          </a:xfrm>
          <a:custGeom>
            <a:avLst/>
            <a:gdLst/>
            <a:ahLst/>
            <a:cxnLst/>
            <a:rect l="l" t="t" r="r" b="b"/>
            <a:pathLst>
              <a:path h="365759">
                <a:moveTo>
                  <a:pt x="0" y="0"/>
                </a:moveTo>
                <a:lnTo>
                  <a:pt x="0" y="365760"/>
                </a:lnTo>
              </a:path>
            </a:pathLst>
          </a:custGeom>
          <a:ln w="27432">
            <a:solidFill>
              <a:srgbClr val="4E5B6E"/>
            </a:solidFill>
          </a:ln>
        </p:spPr>
        <p:txBody>
          <a:bodyPr wrap="square" lIns="0" tIns="0" rIns="0" bIns="0" rtlCol="0"/>
          <a:lstStyle/>
          <a:p>
            <a:endParaRPr/>
          </a:p>
        </p:txBody>
      </p:sp>
      <p:sp>
        <p:nvSpPr>
          <p:cNvPr id="8" name="object 8"/>
          <p:cNvSpPr/>
          <p:nvPr/>
        </p:nvSpPr>
        <p:spPr>
          <a:xfrm>
            <a:off x="202692" y="681227"/>
            <a:ext cx="0" cy="365760"/>
          </a:xfrm>
          <a:custGeom>
            <a:avLst/>
            <a:gdLst/>
            <a:ahLst/>
            <a:cxnLst/>
            <a:rect l="l" t="t" r="r" b="b"/>
            <a:pathLst>
              <a:path h="365759">
                <a:moveTo>
                  <a:pt x="0" y="0"/>
                </a:moveTo>
                <a:lnTo>
                  <a:pt x="0" y="365760"/>
                </a:lnTo>
              </a:path>
            </a:pathLst>
          </a:custGeom>
          <a:ln w="27431">
            <a:solidFill>
              <a:srgbClr val="4E5B6E"/>
            </a:solidFill>
          </a:ln>
        </p:spPr>
        <p:txBody>
          <a:bodyPr wrap="square" lIns="0" tIns="0" rIns="0" bIns="0" rtlCol="0"/>
          <a:lstStyle/>
          <a:p>
            <a:endParaRPr/>
          </a:p>
        </p:txBody>
      </p:sp>
      <p:sp>
        <p:nvSpPr>
          <p:cNvPr id="9" name="object 9"/>
          <p:cNvSpPr/>
          <p:nvPr/>
        </p:nvSpPr>
        <p:spPr>
          <a:xfrm>
            <a:off x="231647" y="681227"/>
            <a:ext cx="0" cy="365760"/>
          </a:xfrm>
          <a:custGeom>
            <a:avLst/>
            <a:gdLst/>
            <a:ahLst/>
            <a:cxnLst/>
            <a:rect l="l" t="t" r="r" b="b"/>
            <a:pathLst>
              <a:path h="365759">
                <a:moveTo>
                  <a:pt x="0" y="0"/>
                </a:moveTo>
                <a:lnTo>
                  <a:pt x="0" y="365760"/>
                </a:lnTo>
              </a:path>
            </a:pathLst>
          </a:custGeom>
          <a:ln w="9143">
            <a:solidFill>
              <a:srgbClr val="4E5B6E"/>
            </a:solidFill>
          </a:ln>
        </p:spPr>
        <p:txBody>
          <a:bodyPr wrap="square" lIns="0" tIns="0" rIns="0" bIns="0" rtlCol="0"/>
          <a:lstStyle/>
          <a:p>
            <a:endParaRPr/>
          </a:p>
        </p:txBody>
      </p:sp>
      <p:sp>
        <p:nvSpPr>
          <p:cNvPr id="10" name="object 10"/>
          <p:cNvSpPr/>
          <p:nvPr/>
        </p:nvSpPr>
        <p:spPr>
          <a:xfrm>
            <a:off x="259079" y="681227"/>
            <a:ext cx="0" cy="365760"/>
          </a:xfrm>
          <a:custGeom>
            <a:avLst/>
            <a:gdLst/>
            <a:ahLst/>
            <a:cxnLst/>
            <a:rect l="l" t="t" r="r" b="b"/>
            <a:pathLst>
              <a:path h="365759">
                <a:moveTo>
                  <a:pt x="0" y="0"/>
                </a:moveTo>
                <a:lnTo>
                  <a:pt x="0" y="365760"/>
                </a:lnTo>
              </a:path>
            </a:pathLst>
          </a:custGeom>
          <a:ln w="9143">
            <a:solidFill>
              <a:srgbClr val="4E5B6E"/>
            </a:solidFill>
          </a:ln>
        </p:spPr>
        <p:txBody>
          <a:bodyPr wrap="square" lIns="0" tIns="0" rIns="0" bIns="0" rtlCol="0"/>
          <a:lstStyle/>
          <a:p>
            <a:endParaRPr/>
          </a:p>
        </p:txBody>
      </p:sp>
      <p:sp>
        <p:nvSpPr>
          <p:cNvPr id="11" name="object 11"/>
          <p:cNvSpPr/>
          <p:nvPr/>
        </p:nvSpPr>
        <p:spPr>
          <a:xfrm>
            <a:off x="297179" y="681227"/>
            <a:ext cx="0" cy="365760"/>
          </a:xfrm>
          <a:custGeom>
            <a:avLst/>
            <a:gdLst/>
            <a:ahLst/>
            <a:cxnLst/>
            <a:rect l="l" t="t" r="r" b="b"/>
            <a:pathLst>
              <a:path h="365759">
                <a:moveTo>
                  <a:pt x="0" y="0"/>
                </a:moveTo>
                <a:lnTo>
                  <a:pt x="0" y="365760"/>
                </a:lnTo>
              </a:path>
            </a:pathLst>
          </a:custGeom>
          <a:ln w="36575">
            <a:solidFill>
              <a:srgbClr val="4E5B6E"/>
            </a:solidFill>
          </a:ln>
        </p:spPr>
        <p:txBody>
          <a:bodyPr wrap="square" lIns="0" tIns="0" rIns="0" bIns="0" rtlCol="0"/>
          <a:lstStyle/>
          <a:p>
            <a:endParaRPr/>
          </a:p>
        </p:txBody>
      </p:sp>
      <p:sp>
        <p:nvSpPr>
          <p:cNvPr id="12" name="object 12"/>
          <p:cNvSpPr txBox="1">
            <a:spLocks noGrp="1"/>
          </p:cNvSpPr>
          <p:nvPr>
            <p:ph type="title"/>
          </p:nvPr>
        </p:nvSpPr>
        <p:spPr>
          <a:xfrm>
            <a:off x="2511044" y="516381"/>
            <a:ext cx="3759200" cy="635000"/>
          </a:xfrm>
          <a:prstGeom prst="rect">
            <a:avLst/>
          </a:prstGeom>
        </p:spPr>
        <p:txBody>
          <a:bodyPr vert="horz" wrap="square" lIns="0" tIns="12065" rIns="0" bIns="0" rtlCol="0">
            <a:spAutoFit/>
          </a:bodyPr>
          <a:lstStyle/>
          <a:p>
            <a:pPr marL="12700">
              <a:lnSpc>
                <a:spcPct val="100000"/>
              </a:lnSpc>
              <a:spcBef>
                <a:spcPts val="95"/>
              </a:spcBef>
              <a:tabLst>
                <a:tab pos="1612265" algn="l"/>
              </a:tabLst>
            </a:pPr>
            <a:r>
              <a:rPr sz="4000" b="0" spc="200" dirty="0">
                <a:solidFill>
                  <a:srgbClr val="C1EDFF"/>
                </a:solidFill>
                <a:latin typeface="Arial"/>
                <a:cs typeface="Arial"/>
              </a:rPr>
              <a:t>pulse	</a:t>
            </a:r>
            <a:r>
              <a:rPr sz="4000" b="0" spc="175" dirty="0">
                <a:solidFill>
                  <a:srgbClr val="C1EDFF"/>
                </a:solidFill>
                <a:latin typeface="Arial"/>
                <a:cs typeface="Arial"/>
              </a:rPr>
              <a:t>oximeter</a:t>
            </a:r>
            <a:endParaRPr sz="4000">
              <a:latin typeface="Arial"/>
              <a:cs typeface="Arial"/>
            </a:endParaRPr>
          </a:p>
        </p:txBody>
      </p:sp>
      <p:sp>
        <p:nvSpPr>
          <p:cNvPr id="13" name="object 13"/>
          <p:cNvSpPr/>
          <p:nvPr/>
        </p:nvSpPr>
        <p:spPr>
          <a:xfrm>
            <a:off x="0" y="1447798"/>
            <a:ext cx="4495800" cy="541019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4645152" y="1447798"/>
            <a:ext cx="4498848" cy="54101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CAPNOGRAPHY</a:t>
            </a:r>
            <a:endParaRPr lang="ar-JO" b="1" dirty="0"/>
          </a:p>
        </p:txBody>
      </p:sp>
      <p:sp>
        <p:nvSpPr>
          <p:cNvPr id="3" name="عنصر نائب للمحتوى 2"/>
          <p:cNvSpPr>
            <a:spLocks noGrp="1"/>
          </p:cNvSpPr>
          <p:nvPr>
            <p:ph idx="1"/>
          </p:nvPr>
        </p:nvSpPr>
        <p:spPr>
          <a:xfrm>
            <a:off x="428596" y="1714488"/>
            <a:ext cx="6000792" cy="4929222"/>
          </a:xfrm>
        </p:spPr>
        <p:txBody>
          <a:bodyPr>
            <a:normAutofit fontScale="92500" lnSpcReduction="20000"/>
          </a:bodyPr>
          <a:lstStyle/>
          <a:p>
            <a:pPr algn="l"/>
            <a:r>
              <a:rPr lang="en-US" sz="2600" dirty="0" smtClean="0"/>
              <a:t>*</a:t>
            </a:r>
            <a:r>
              <a:rPr lang="en-US" sz="2600" dirty="0" err="1" smtClean="0"/>
              <a:t>Capnography</a:t>
            </a:r>
            <a:r>
              <a:rPr lang="en-US" sz="2600" dirty="0" smtClean="0"/>
              <a:t> is a valuable monitor of the pulmonary, cardiovascular, and anesthetic </a:t>
            </a:r>
            <a:r>
              <a:rPr lang="ar-JO" sz="2600" dirty="0" smtClean="0"/>
              <a:t>:</a:t>
            </a:r>
            <a:r>
              <a:rPr lang="en-US" sz="2600" dirty="0" smtClean="0"/>
              <a:t>breathing systems using </a:t>
            </a:r>
          </a:p>
          <a:p>
            <a:pPr algn="l">
              <a:buNone/>
            </a:pPr>
            <a:r>
              <a:rPr lang="en-US" sz="2600" dirty="0" smtClean="0"/>
              <a:t>1-A numerical value of the EtCO2 measured by </a:t>
            </a:r>
            <a:r>
              <a:rPr lang="en-US" sz="2600" dirty="0" err="1" smtClean="0"/>
              <a:t>capnometer</a:t>
            </a:r>
            <a:endParaRPr lang="en-US" sz="2600" dirty="0" smtClean="0"/>
          </a:p>
          <a:p>
            <a:pPr algn="l">
              <a:buNone/>
            </a:pPr>
            <a:r>
              <a:rPr lang="en-US" sz="2600" i="1" dirty="0" smtClean="0"/>
              <a:t>AND</a:t>
            </a:r>
            <a:r>
              <a:rPr lang="en-US" sz="2600" dirty="0" smtClean="0"/>
              <a:t> </a:t>
            </a:r>
          </a:p>
          <a:p>
            <a:pPr algn="l">
              <a:buNone/>
            </a:pPr>
            <a:r>
              <a:rPr lang="en-US" sz="2600" dirty="0" smtClean="0"/>
              <a:t>	2-A waveform of the concentration of CO2 present in the airway presented by capnogram</a:t>
            </a:r>
          </a:p>
          <a:p>
            <a:pPr algn="l">
              <a:buNone/>
            </a:pPr>
            <a:r>
              <a:rPr lang="en-US" sz="2600" dirty="0" smtClean="0"/>
              <a:t>*</a:t>
            </a:r>
            <a:r>
              <a:rPr lang="en-US" sz="2600" dirty="0" err="1" smtClean="0"/>
              <a:t>Capnographs</a:t>
            </a:r>
            <a:r>
              <a:rPr lang="en-US" sz="2600" dirty="0" smtClean="0"/>
              <a:t> in common use rely on the absorption of infrared light by CO2.</a:t>
            </a:r>
          </a:p>
          <a:p>
            <a:pPr algn="l">
              <a:buNone/>
            </a:pPr>
            <a:r>
              <a:rPr lang="en-US" sz="2600" dirty="0" smtClean="0"/>
              <a:t>*As with oximetry, absorption of infrared light by CO 2 is governed by the Beer–Lambert law. </a:t>
            </a:r>
          </a:p>
          <a:p>
            <a:pPr algn="l">
              <a:buNone/>
            </a:pPr>
            <a:endParaRPr lang="en-US" sz="2400" dirty="0" smtClean="0"/>
          </a:p>
          <a:p>
            <a:pPr algn="l"/>
            <a:endParaRPr lang="en-US" sz="2400" dirty="0" smtClean="0"/>
          </a:p>
          <a:p>
            <a:pPr algn="l"/>
            <a:endParaRPr lang="en-US" sz="2400" dirty="0" smtClean="0"/>
          </a:p>
        </p:txBody>
      </p:sp>
      <p:pic>
        <p:nvPicPr>
          <p:cNvPr id="9218" name="Picture 2" descr="https://tse2.mm.bing.net/th?id=OIP.NPVVvqBf_jstBF4X-UH1hwEsCz&amp;pid=15.1&amp;P=0&amp;w=255&amp;h=153"/>
          <p:cNvPicPr>
            <a:picLocks noChangeAspect="1" noChangeArrowheads="1"/>
          </p:cNvPicPr>
          <p:nvPr/>
        </p:nvPicPr>
        <p:blipFill>
          <a:blip r:embed="rId2" cstate="print"/>
          <a:srcRect/>
          <a:stretch>
            <a:fillRect/>
          </a:stretch>
        </p:blipFill>
        <p:spPr bwMode="auto">
          <a:xfrm>
            <a:off x="6477000" y="0"/>
            <a:ext cx="2667000" cy="2286000"/>
          </a:xfrm>
          <a:prstGeom prst="rect">
            <a:avLst/>
          </a:prstGeom>
          <a:noFill/>
        </p:spPr>
      </p:pic>
    </p:spTree>
    <p:extLst>
      <p:ext uri="{BB962C8B-B14F-4D97-AF65-F5344CB8AC3E}">
        <p14:creationId xmlns:p14="http://schemas.microsoft.com/office/powerpoint/2010/main" val="2855469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500042"/>
            <a:ext cx="8229600" cy="631868"/>
          </a:xfrm>
        </p:spPr>
        <p:txBody>
          <a:bodyPr>
            <a:normAutofit fontScale="90000"/>
          </a:bodyPr>
          <a:lstStyle/>
          <a:p>
            <a:r>
              <a:rPr lang="en-US" b="1" dirty="0" smtClean="0"/>
              <a:t>ETCO2</a:t>
            </a:r>
            <a:endParaRPr lang="ar-JO" b="1" dirty="0"/>
          </a:p>
        </p:txBody>
      </p:sp>
      <p:sp>
        <p:nvSpPr>
          <p:cNvPr id="3" name="عنصر نائب للمحتوى 2"/>
          <p:cNvSpPr>
            <a:spLocks noGrp="1"/>
          </p:cNvSpPr>
          <p:nvPr>
            <p:ph idx="1"/>
          </p:nvPr>
        </p:nvSpPr>
        <p:spPr>
          <a:xfrm>
            <a:off x="304800" y="1219200"/>
            <a:ext cx="8072494" cy="5357826"/>
          </a:xfrm>
        </p:spPr>
        <p:txBody>
          <a:bodyPr>
            <a:noAutofit/>
          </a:bodyPr>
          <a:lstStyle/>
          <a:p>
            <a:pPr algn="l">
              <a:buNone/>
            </a:pPr>
            <a:r>
              <a:rPr lang="en-US" sz="2400" dirty="0" smtClean="0"/>
              <a:t>*</a:t>
            </a:r>
            <a:r>
              <a:rPr lang="en-US" sz="2200" dirty="0" smtClean="0"/>
              <a:t>is the partial pressure or maximal concentration of carbon dioxide (CO2) at the end of an exhaled breath, which is expressed as a percentage of CO2 or mmHg. </a:t>
            </a:r>
          </a:p>
          <a:p>
            <a:pPr algn="l">
              <a:buNone/>
            </a:pPr>
            <a:r>
              <a:rPr lang="en-US" sz="2200" dirty="0" smtClean="0"/>
              <a:t>*The normal values are 5% to 6% CO2, which is equivalent to </a:t>
            </a:r>
            <a:endParaRPr lang="ar-JO" sz="2200" dirty="0" smtClean="0"/>
          </a:p>
          <a:p>
            <a:pPr algn="l">
              <a:buNone/>
            </a:pPr>
            <a:r>
              <a:rPr lang="en-US" sz="2200" dirty="0" smtClean="0"/>
              <a:t>35-45 mmHg.</a:t>
            </a:r>
            <a:endParaRPr lang="en-US" sz="2200" dirty="0" smtClean="0">
              <a:solidFill>
                <a:srgbClr val="7030A0"/>
              </a:solidFill>
              <a:effectLst>
                <a:outerShdw blurRad="50000" dist="30000" dir="5400000" algn="tl" rotWithShape="0">
                  <a:srgbClr val="000000">
                    <a:alpha val="30000"/>
                  </a:srgbClr>
                </a:outerShdw>
              </a:effectLst>
              <a:latin typeface="Gill Sans MT"/>
            </a:endParaRPr>
          </a:p>
          <a:p>
            <a:pPr marL="104775" lvl="0" indent="-104775" algn="l" defTabSz="457200" fontAlgn="base">
              <a:spcBef>
                <a:spcPct val="0"/>
              </a:spcBef>
              <a:spcAft>
                <a:spcPct val="0"/>
              </a:spcAft>
              <a:buClr>
                <a:srgbClr val="3891A7"/>
              </a:buClr>
              <a:buSzPct val="80000"/>
              <a:buNone/>
            </a:pPr>
            <a:r>
              <a:rPr lang="en-US" sz="2200" dirty="0" smtClean="0">
                <a:solidFill>
                  <a:prstClr val="black"/>
                </a:solidFill>
                <a:latin typeface="Times" charset="0"/>
                <a:sym typeface="Times" charset="0"/>
              </a:rPr>
              <a:t>*ETCO2 Less Than 35 mmHg </a:t>
            </a:r>
          </a:p>
          <a:p>
            <a:pPr marL="104775" indent="-104775" algn="l" defTabSz="457200" fontAlgn="base">
              <a:spcBef>
                <a:spcPct val="0"/>
              </a:spcBef>
              <a:spcAft>
                <a:spcPct val="0"/>
              </a:spcAft>
              <a:buClr>
                <a:srgbClr val="3891A7"/>
              </a:buClr>
              <a:buNone/>
            </a:pPr>
            <a:r>
              <a:rPr lang="en-US" sz="2200" dirty="0" smtClean="0">
                <a:solidFill>
                  <a:prstClr val="black"/>
                </a:solidFill>
                <a:latin typeface="Times" charset="0"/>
                <a:sym typeface="Times" charset="0"/>
              </a:rPr>
              <a:t>          -</a:t>
            </a:r>
            <a:r>
              <a:rPr lang="en-US" sz="2200" dirty="0" smtClean="0">
                <a:solidFill>
                  <a:prstClr val="black"/>
                </a:solidFill>
                <a:latin typeface="Arial" pitchFamily="34" charset="0"/>
                <a:sym typeface="Times" charset="0"/>
              </a:rPr>
              <a:t>“</a:t>
            </a:r>
            <a:r>
              <a:rPr lang="en-US" sz="2200" dirty="0" smtClean="0">
                <a:solidFill>
                  <a:prstClr val="black"/>
                </a:solidFill>
                <a:latin typeface="Times" charset="0"/>
                <a:sym typeface="Times" charset="0"/>
              </a:rPr>
              <a:t>Hypocapnia</a:t>
            </a:r>
            <a:r>
              <a:rPr lang="en-US" sz="2200" dirty="0" smtClean="0">
                <a:solidFill>
                  <a:prstClr val="black"/>
                </a:solidFill>
                <a:latin typeface="Arial" pitchFamily="34" charset="0"/>
                <a:sym typeface="Times" charset="0"/>
              </a:rPr>
              <a:t>”</a:t>
            </a:r>
            <a:endParaRPr lang="en-US" sz="2200" dirty="0" smtClean="0">
              <a:solidFill>
                <a:prstClr val="black"/>
              </a:solidFill>
              <a:latin typeface="Times" charset="0"/>
              <a:sym typeface="Times" charset="0"/>
            </a:endParaRPr>
          </a:p>
          <a:p>
            <a:pPr marL="104775" indent="-104775" algn="l" defTabSz="457200" fontAlgn="base">
              <a:spcBef>
                <a:spcPct val="0"/>
              </a:spcBef>
              <a:spcAft>
                <a:spcPct val="0"/>
              </a:spcAft>
              <a:buClr>
                <a:srgbClr val="3891A7"/>
              </a:buClr>
              <a:buNone/>
            </a:pPr>
            <a:r>
              <a:rPr lang="en-US" sz="2200" dirty="0" smtClean="0">
                <a:solidFill>
                  <a:prstClr val="black"/>
                </a:solidFill>
                <a:latin typeface="Times" charset="0"/>
                <a:sym typeface="Times" charset="0"/>
              </a:rPr>
              <a:t>          - Respiratory Alkalosis </a:t>
            </a:r>
          </a:p>
          <a:p>
            <a:pPr marL="104775" indent="-104775" algn="l" defTabSz="457200" fontAlgn="base">
              <a:spcBef>
                <a:spcPct val="0"/>
              </a:spcBef>
              <a:spcAft>
                <a:spcPct val="0"/>
              </a:spcAft>
              <a:buClr>
                <a:srgbClr val="3891A7"/>
              </a:buClr>
              <a:buNone/>
            </a:pPr>
            <a:endParaRPr lang="en-US" sz="2200" dirty="0" smtClean="0">
              <a:solidFill>
                <a:prstClr val="black"/>
              </a:solidFill>
              <a:latin typeface="Times" charset="0"/>
              <a:sym typeface="Times" charset="0"/>
            </a:endParaRPr>
          </a:p>
          <a:p>
            <a:pPr marL="104775" lvl="0" indent="-104775" algn="l" defTabSz="457200" fontAlgn="base">
              <a:spcBef>
                <a:spcPct val="0"/>
              </a:spcBef>
              <a:spcAft>
                <a:spcPct val="0"/>
              </a:spcAft>
              <a:buClr>
                <a:srgbClr val="3891A7"/>
              </a:buClr>
              <a:buSzPct val="80000"/>
              <a:buNone/>
            </a:pPr>
            <a:r>
              <a:rPr lang="en-US" sz="2200" dirty="0" smtClean="0">
                <a:solidFill>
                  <a:prstClr val="black"/>
                </a:solidFill>
                <a:latin typeface="Times" charset="0"/>
                <a:sym typeface="Times" charset="0"/>
              </a:rPr>
              <a:t>*ETCO2 Greater Than 45 mmHg </a:t>
            </a:r>
          </a:p>
          <a:p>
            <a:pPr marL="104775" indent="-104775" algn="l" defTabSz="457200" fontAlgn="base">
              <a:spcBef>
                <a:spcPct val="0"/>
              </a:spcBef>
              <a:spcAft>
                <a:spcPct val="0"/>
              </a:spcAft>
              <a:buClr>
                <a:srgbClr val="3891A7"/>
              </a:buClr>
              <a:buNone/>
            </a:pPr>
            <a:r>
              <a:rPr lang="en-US" sz="2200" dirty="0" smtClean="0">
                <a:solidFill>
                  <a:prstClr val="black"/>
                </a:solidFill>
                <a:latin typeface="Times" charset="0"/>
                <a:sym typeface="Times" charset="0"/>
              </a:rPr>
              <a:t>          -</a:t>
            </a:r>
            <a:r>
              <a:rPr lang="en-US" sz="2200" dirty="0" smtClean="0">
                <a:solidFill>
                  <a:prstClr val="black"/>
                </a:solidFill>
                <a:latin typeface="Arial" pitchFamily="34" charset="0"/>
                <a:sym typeface="Times" charset="0"/>
              </a:rPr>
              <a:t>“</a:t>
            </a:r>
            <a:r>
              <a:rPr lang="en-US" sz="2200" dirty="0" smtClean="0">
                <a:solidFill>
                  <a:prstClr val="black"/>
                </a:solidFill>
                <a:latin typeface="Times" charset="0"/>
                <a:sym typeface="Times" charset="0"/>
              </a:rPr>
              <a:t>Hypercapnia</a:t>
            </a:r>
            <a:r>
              <a:rPr lang="en-US" sz="2200" dirty="0" smtClean="0">
                <a:solidFill>
                  <a:prstClr val="black"/>
                </a:solidFill>
                <a:latin typeface="Arial" pitchFamily="34" charset="0"/>
                <a:sym typeface="Times" charset="0"/>
              </a:rPr>
              <a:t>”</a:t>
            </a:r>
            <a:endParaRPr lang="en-US" sz="2200" dirty="0" smtClean="0">
              <a:solidFill>
                <a:prstClr val="black"/>
              </a:solidFill>
              <a:latin typeface="Times" charset="0"/>
              <a:sym typeface="Times" charset="0"/>
            </a:endParaRPr>
          </a:p>
          <a:p>
            <a:pPr marL="104775" indent="-104775" algn="l" defTabSz="457200" fontAlgn="base">
              <a:spcBef>
                <a:spcPct val="0"/>
              </a:spcBef>
              <a:spcAft>
                <a:spcPct val="0"/>
              </a:spcAft>
              <a:buClr>
                <a:srgbClr val="3891A7"/>
              </a:buClr>
              <a:buNone/>
            </a:pPr>
            <a:r>
              <a:rPr lang="en-US" sz="2200" dirty="0" smtClean="0">
                <a:solidFill>
                  <a:prstClr val="black"/>
                </a:solidFill>
                <a:latin typeface="Times" charset="0"/>
                <a:sym typeface="Times" charset="0"/>
              </a:rPr>
              <a:t>          - Respiratory Acidosis</a:t>
            </a:r>
          </a:p>
        </p:txBody>
      </p:sp>
      <p:pic>
        <p:nvPicPr>
          <p:cNvPr id="5" name="Picture 2" descr="http://image.made-in-china.com/2f0j00RCBEJyvnMZbQ/Etco2-SpO2-NIBP-Patient-Monitor-Rsd2001f.jpg"/>
          <p:cNvPicPr>
            <a:picLocks noChangeAspect="1" noChangeArrowheads="1"/>
          </p:cNvPicPr>
          <p:nvPr/>
        </p:nvPicPr>
        <p:blipFill>
          <a:blip r:embed="rId2" cstate="print"/>
          <a:srcRect/>
          <a:stretch>
            <a:fillRect/>
          </a:stretch>
        </p:blipFill>
        <p:spPr bwMode="auto">
          <a:xfrm>
            <a:off x="5943600" y="1"/>
            <a:ext cx="2914680" cy="1219199"/>
          </a:xfrm>
          <a:prstGeom prst="rect">
            <a:avLst/>
          </a:prstGeom>
          <a:noFill/>
        </p:spPr>
      </p:pic>
    </p:spTree>
    <p:extLst>
      <p:ext uri="{BB962C8B-B14F-4D97-AF65-F5344CB8AC3E}">
        <p14:creationId xmlns:p14="http://schemas.microsoft.com/office/powerpoint/2010/main" val="2681574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28319" y="-37085"/>
            <a:ext cx="81282" cy="45719"/>
          </a:xfrm>
        </p:spPr>
        <p:txBody>
          <a:bodyPr>
            <a:normAutofit fontScale="90000"/>
          </a:bodyPr>
          <a:lstStyle/>
          <a:p>
            <a:endParaRPr lang="en-US" dirty="0"/>
          </a:p>
        </p:txBody>
      </p:sp>
      <p:sp>
        <p:nvSpPr>
          <p:cNvPr id="3" name="Text Placeholder 2"/>
          <p:cNvSpPr>
            <a:spLocks noGrp="1"/>
          </p:cNvSpPr>
          <p:nvPr>
            <p:ph idx="1"/>
          </p:nvPr>
        </p:nvSpPr>
        <p:spPr>
          <a:xfrm>
            <a:off x="398780" y="457200"/>
            <a:ext cx="8346439" cy="4616648"/>
          </a:xfrm>
        </p:spPr>
        <p:txBody>
          <a:bodyPr>
            <a:normAutofit/>
          </a:bodyPr>
          <a:lstStyle/>
          <a:p>
            <a:r>
              <a:rPr lang="en-US" b="1" i="1" dirty="0">
                <a:solidFill>
                  <a:srgbClr val="FF0000"/>
                </a:solidFill>
              </a:rPr>
              <a:t>HDU: high dependency unit </a:t>
            </a:r>
          </a:p>
          <a:p>
            <a:r>
              <a:rPr lang="en-US" dirty="0"/>
              <a:t>Specialist advice </a:t>
            </a:r>
          </a:p>
          <a:p>
            <a:r>
              <a:rPr lang="en-US" dirty="0"/>
              <a:t>Supportive care </a:t>
            </a:r>
          </a:p>
          <a:p>
            <a:r>
              <a:rPr lang="en-US" dirty="0"/>
              <a:t>●nurse :patient  1:2</a:t>
            </a:r>
          </a:p>
          <a:p>
            <a:r>
              <a:rPr lang="en-US" dirty="0"/>
              <a:t>●nurse in change 24 </a:t>
            </a:r>
            <a:r>
              <a:rPr lang="en-US" dirty="0" err="1"/>
              <a:t>hr</a:t>
            </a:r>
            <a:endParaRPr lang="en-US" dirty="0"/>
          </a:p>
          <a:p>
            <a:r>
              <a:rPr lang="en-US" dirty="0"/>
              <a:t>●resident doctor </a:t>
            </a:r>
            <a:r>
              <a:rPr lang="en-US" dirty="0" err="1"/>
              <a:t>availbe</a:t>
            </a:r>
            <a:r>
              <a:rPr lang="en-US" dirty="0"/>
              <a:t> immediately </a:t>
            </a:r>
          </a:p>
          <a:p>
            <a:r>
              <a:rPr lang="en-US" dirty="0"/>
              <a:t>●appropriate level of monitor  </a:t>
            </a:r>
          </a:p>
          <a:p>
            <a:r>
              <a:rPr lang="en-US" dirty="0"/>
              <a:t>●consultant frequent: per call or shift or round </a:t>
            </a:r>
          </a:p>
          <a:p>
            <a:endParaRPr lang="en-US" dirty="0"/>
          </a:p>
          <a:p>
            <a:endParaRPr lang="en-US" dirty="0"/>
          </a:p>
        </p:txBody>
      </p:sp>
    </p:spTree>
    <p:extLst>
      <p:ext uri="{BB962C8B-B14F-4D97-AF65-F5344CB8AC3E}">
        <p14:creationId xmlns:p14="http://schemas.microsoft.com/office/powerpoint/2010/main" val="1827831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Indications for Use -</a:t>
            </a:r>
            <a:br>
              <a:rPr lang="en-US" b="1" dirty="0" smtClean="0"/>
            </a:br>
            <a:r>
              <a:rPr lang="en-US" b="1" dirty="0" smtClean="0"/>
              <a:t>End-Tidal CO2 Monitoring </a:t>
            </a:r>
            <a:endParaRPr lang="ar-JO" b="1" dirty="0"/>
          </a:p>
        </p:txBody>
      </p:sp>
      <p:sp>
        <p:nvSpPr>
          <p:cNvPr id="3" name="عنصر نائب للمحتوى 2"/>
          <p:cNvSpPr>
            <a:spLocks noGrp="1"/>
          </p:cNvSpPr>
          <p:nvPr>
            <p:ph idx="1"/>
          </p:nvPr>
        </p:nvSpPr>
        <p:spPr>
          <a:xfrm>
            <a:off x="457200" y="1600200"/>
            <a:ext cx="8686800" cy="4829196"/>
          </a:xfrm>
        </p:spPr>
        <p:txBody>
          <a:bodyPr>
            <a:normAutofit/>
          </a:bodyPr>
          <a:lstStyle/>
          <a:p>
            <a:pPr algn="l">
              <a:buNone/>
            </a:pPr>
            <a:r>
              <a:rPr lang="en-US" dirty="0" smtClean="0"/>
              <a:t> 1-Validation of proper endotracheal tube placement</a:t>
            </a:r>
          </a:p>
          <a:p>
            <a:pPr algn="l">
              <a:buNone/>
            </a:pPr>
            <a:r>
              <a:rPr lang="en-US" dirty="0" smtClean="0"/>
              <a:t>2-Detection and Monitoring of Respiratory depression</a:t>
            </a:r>
          </a:p>
          <a:p>
            <a:pPr algn="l">
              <a:buNone/>
            </a:pPr>
            <a:r>
              <a:rPr lang="en-US" dirty="0" smtClean="0"/>
              <a:t>3-Hypoventilation</a:t>
            </a:r>
          </a:p>
          <a:p>
            <a:pPr algn="l">
              <a:buNone/>
            </a:pPr>
            <a:r>
              <a:rPr lang="en-US" dirty="0" smtClean="0"/>
              <a:t>4-Obstructive sleep apnea</a:t>
            </a:r>
          </a:p>
          <a:p>
            <a:pPr algn="l">
              <a:buNone/>
            </a:pPr>
            <a:r>
              <a:rPr lang="en-US" dirty="0" smtClean="0"/>
              <a:t>5-Procedural sedation</a:t>
            </a:r>
          </a:p>
          <a:p>
            <a:pPr algn="l">
              <a:buNone/>
            </a:pPr>
            <a:r>
              <a:rPr lang="en-US" dirty="0" smtClean="0"/>
              <a:t>6-Adjustment of parameter settings in mechanically ventilated patients</a:t>
            </a:r>
          </a:p>
          <a:p>
            <a:pPr>
              <a:buNone/>
            </a:pPr>
            <a:endParaRPr lang="ar-JO" dirty="0"/>
          </a:p>
        </p:txBody>
      </p:sp>
    </p:spTree>
    <p:extLst>
      <p:ext uri="{BB962C8B-B14F-4D97-AF65-F5344CB8AC3E}">
        <p14:creationId xmlns:p14="http://schemas.microsoft.com/office/powerpoint/2010/main" val="788011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165225"/>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sz="5400" b="1" i="1" dirty="0" smtClean="0">
                <a:solidFill>
                  <a:srgbClr val="C00000"/>
                </a:solidFill>
                <a:latin typeface="Andalus" pitchFamily="18" charset="-78"/>
                <a:cs typeface="Andalus" pitchFamily="18" charset="-78"/>
              </a:rPr>
              <a:t>Arterial Blood Gas (ABG)</a:t>
            </a:r>
            <a:endParaRPr lang="ar-JO" sz="5400" b="1" i="1" dirty="0">
              <a:solidFill>
                <a:srgbClr val="C00000"/>
              </a:solidFill>
              <a:latin typeface="Andalus" pitchFamily="18" charset="-78"/>
              <a:cs typeface="Andalus" pitchFamily="18" charset="-78"/>
            </a:endParaRPr>
          </a:p>
        </p:txBody>
      </p:sp>
      <p:sp>
        <p:nvSpPr>
          <p:cNvPr id="3" name="Subtitle 2"/>
          <p:cNvSpPr>
            <a:spLocks noGrp="1"/>
          </p:cNvSpPr>
          <p:nvPr>
            <p:ph type="subTitle" idx="1"/>
          </p:nvPr>
        </p:nvSpPr>
        <p:spPr/>
        <p:txBody>
          <a:bodyPr/>
          <a:lstStyle/>
          <a:p>
            <a:endParaRPr lang="ar-JO"/>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971800"/>
            <a:ext cx="8000749" cy="338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420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19056" cy="1006698"/>
          </a:xfrm>
        </p:spPr>
        <p:txBody>
          <a:bodyPr/>
          <a:lstStyle/>
          <a:p>
            <a:r>
              <a:rPr lang="en-US" b="1" dirty="0" smtClean="0">
                <a:solidFill>
                  <a:schemeClr val="accent1">
                    <a:lumMod val="75000"/>
                  </a:schemeClr>
                </a:solidFill>
              </a:rPr>
              <a:t>Arterial blood gases </a:t>
            </a:r>
            <a:endParaRPr lang="ar-JO"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l" rtl="0"/>
            <a:r>
              <a:rPr lang="en-US" dirty="0" smtClean="0"/>
              <a:t>ABG test measure the acidity </a:t>
            </a:r>
          </a:p>
          <a:p>
            <a:pPr marL="0" indent="0" algn="l" rtl="0">
              <a:buNone/>
            </a:pPr>
            <a:r>
              <a:rPr lang="en-US" dirty="0"/>
              <a:t> </a:t>
            </a:r>
            <a:r>
              <a:rPr lang="en-US" dirty="0" smtClean="0"/>
              <a:t>   (PH) and the level of oxygen and carbon dioxide                      I    in the blood from an artery .</a:t>
            </a:r>
          </a:p>
          <a:p>
            <a:pPr algn="l" rtl="0"/>
            <a:r>
              <a:rPr lang="en-US" dirty="0" smtClean="0"/>
              <a:t>  This test is used to check how well your lungs are able to move oxygen in to the blood and remove carbon dioxide from the blood.</a:t>
            </a:r>
          </a:p>
          <a:p>
            <a:pPr algn="l" rtl="0"/>
            <a:r>
              <a:rPr lang="en-US" dirty="0" smtClean="0"/>
              <a:t>Blood drown from an artery , where the oxygen and carbon dioxide levels can be measured before </a:t>
            </a:r>
            <a:r>
              <a:rPr lang="en-US" dirty="0" err="1" smtClean="0"/>
              <a:t>thay</a:t>
            </a:r>
            <a:r>
              <a:rPr lang="en-US" dirty="0" smtClean="0"/>
              <a:t> enter  body tissues.</a:t>
            </a:r>
          </a:p>
          <a:p>
            <a:pPr marL="0" indent="0" algn="l" rtl="0">
              <a:buNone/>
            </a:pPr>
            <a:endParaRPr lang="en-US" dirty="0" smtClean="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
            <a:ext cx="3635896" cy="213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215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143000"/>
          </a:xfrm>
        </p:spPr>
        <p:txBody>
          <a:bodyPr>
            <a:normAutofit/>
          </a:bodyPr>
          <a:lstStyle/>
          <a:p>
            <a:r>
              <a:rPr lang="en-US" sz="4800" b="1" dirty="0" smtClean="0">
                <a:solidFill>
                  <a:srgbClr val="FF0000"/>
                </a:solidFill>
              </a:rPr>
              <a:t>ABG </a:t>
            </a:r>
            <a:r>
              <a:rPr lang="en-US" sz="4800" b="1" dirty="0" err="1" smtClean="0">
                <a:solidFill>
                  <a:srgbClr val="FF0000"/>
                </a:solidFill>
              </a:rPr>
              <a:t>measurs</a:t>
            </a:r>
            <a:r>
              <a:rPr lang="en-US" sz="4800" b="1" dirty="0" smtClean="0">
                <a:solidFill>
                  <a:srgbClr val="FF0000"/>
                </a:solidFill>
              </a:rPr>
              <a:t>:</a:t>
            </a:r>
            <a:endParaRPr lang="ar-JO" sz="4800" b="1" dirty="0">
              <a:solidFill>
                <a:srgbClr val="FF0000"/>
              </a:solidFill>
            </a:endParaRPr>
          </a:p>
        </p:txBody>
      </p:sp>
      <p:sp>
        <p:nvSpPr>
          <p:cNvPr id="3" name="Content Placeholder 2"/>
          <p:cNvSpPr>
            <a:spLocks noGrp="1"/>
          </p:cNvSpPr>
          <p:nvPr>
            <p:ph idx="1"/>
          </p:nvPr>
        </p:nvSpPr>
        <p:spPr>
          <a:xfrm>
            <a:off x="539552" y="2132856"/>
            <a:ext cx="8229600" cy="4525963"/>
          </a:xfrm>
        </p:spPr>
        <p:txBody>
          <a:bodyPr/>
          <a:lstStyle/>
          <a:p>
            <a:pPr algn="l" rtl="0"/>
            <a:r>
              <a:rPr lang="en-US" dirty="0" smtClean="0"/>
              <a:t>Partial pressure of oxygen (PaO2)</a:t>
            </a:r>
          </a:p>
          <a:p>
            <a:pPr algn="l" rtl="0"/>
            <a:r>
              <a:rPr lang="en-US" dirty="0" smtClean="0"/>
              <a:t>Partial pressure of CO2 (PaCO2)</a:t>
            </a:r>
          </a:p>
          <a:p>
            <a:pPr algn="l" rtl="0"/>
            <a:r>
              <a:rPr lang="en-US" dirty="0" smtClean="0"/>
              <a:t>PH</a:t>
            </a:r>
          </a:p>
          <a:p>
            <a:pPr algn="l" rtl="0"/>
            <a:r>
              <a:rPr lang="en-US" dirty="0" smtClean="0"/>
              <a:t>Bicarbonate (HCO3)</a:t>
            </a:r>
          </a:p>
          <a:p>
            <a:pPr algn="l" rtl="0"/>
            <a:r>
              <a:rPr lang="en-US" dirty="0" smtClean="0"/>
              <a:t>Oxygen saturation value (O2Sat)</a:t>
            </a:r>
            <a:endParaRPr lang="ar-JO"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627" y="0"/>
            <a:ext cx="3197630"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921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1">
                    <a:lumMod val="60000"/>
                    <a:lumOff val="40000"/>
                  </a:schemeClr>
                </a:solidFill>
              </a:rPr>
              <a:t>Normal ABG values</a:t>
            </a:r>
            <a:endParaRPr lang="ar-JO" sz="4800" b="1" dirty="0">
              <a:solidFill>
                <a:schemeClr val="accent1">
                  <a:lumMod val="60000"/>
                  <a:lumOff val="40000"/>
                </a:schemeClr>
              </a:solidFill>
            </a:endParaRPr>
          </a:p>
        </p:txBody>
      </p:sp>
      <p:sp>
        <p:nvSpPr>
          <p:cNvPr id="3" name="Content Placeholder 2"/>
          <p:cNvSpPr>
            <a:spLocks noGrp="1"/>
          </p:cNvSpPr>
          <p:nvPr>
            <p:ph idx="1"/>
          </p:nvPr>
        </p:nvSpPr>
        <p:spPr/>
        <p:txBody>
          <a:bodyPr>
            <a:normAutofit/>
          </a:bodyPr>
          <a:lstStyle/>
          <a:p>
            <a:pPr algn="l" rtl="0"/>
            <a:r>
              <a:rPr lang="en-US" dirty="0" smtClean="0"/>
              <a:t>PO2        80 – 100 mmHg</a:t>
            </a:r>
          </a:p>
          <a:p>
            <a:pPr algn="l" rtl="0"/>
            <a:endParaRPr lang="en-US" dirty="0" smtClean="0"/>
          </a:p>
          <a:p>
            <a:pPr algn="l" rtl="0"/>
            <a:r>
              <a:rPr lang="en-US" dirty="0" smtClean="0"/>
              <a:t>PCO2      35 – 45 mmHg</a:t>
            </a:r>
          </a:p>
          <a:p>
            <a:pPr marL="0" indent="0" algn="l" rtl="0">
              <a:buNone/>
            </a:pPr>
            <a:endParaRPr lang="en-US" dirty="0" smtClean="0"/>
          </a:p>
          <a:p>
            <a:pPr algn="l" rtl="0"/>
            <a:r>
              <a:rPr lang="en-US" dirty="0" smtClean="0"/>
              <a:t>pH           7.35 – 7.45</a:t>
            </a:r>
          </a:p>
          <a:p>
            <a:pPr algn="l" rtl="0"/>
            <a:endParaRPr lang="en-US" dirty="0" smtClean="0"/>
          </a:p>
          <a:p>
            <a:pPr algn="l" rtl="0"/>
            <a:r>
              <a:rPr lang="en-US" dirty="0" smtClean="0"/>
              <a:t>HCO3      22 – 26 </a:t>
            </a:r>
            <a:r>
              <a:rPr lang="en-US" dirty="0" err="1" smtClean="0"/>
              <a:t>mmol</a:t>
            </a:r>
            <a:r>
              <a:rPr lang="en-US" dirty="0" smtClean="0"/>
              <a:t>/L</a:t>
            </a:r>
          </a:p>
          <a:p>
            <a:pPr marL="0" indent="0" algn="l" rtl="0">
              <a:buNone/>
            </a:pPr>
            <a:endParaRPr lang="en-US" dirty="0" smtClean="0"/>
          </a:p>
          <a:p>
            <a:pPr algn="l" rtl="0"/>
            <a:r>
              <a:rPr lang="en-US" dirty="0" smtClean="0"/>
              <a:t>SaO2       &gt;95%</a:t>
            </a:r>
            <a:endParaRPr lang="ar-JO" dirty="0" smtClean="0"/>
          </a:p>
          <a:p>
            <a:pPr marL="0" indent="0" algn="l" rtl="0">
              <a:buNone/>
            </a:pPr>
            <a:endParaRPr lang="en-US" dirty="0" smtClean="0"/>
          </a:p>
          <a:p>
            <a:pPr marL="0" indent="0" algn="l" rtl="0">
              <a:buNone/>
            </a:pPr>
            <a:endParaRPr lang="en-US"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4138" y="1556792"/>
            <a:ext cx="361439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61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131024" cy="1138138"/>
          </a:xfrm>
        </p:spPr>
        <p:txBody>
          <a:bodyPr>
            <a:normAutofit/>
          </a:bodyPr>
          <a:lstStyle/>
          <a:p>
            <a:r>
              <a:rPr lang="en-US" sz="4800" b="1" dirty="0" smtClean="0">
                <a:solidFill>
                  <a:srgbClr val="FF0000"/>
                </a:solidFill>
              </a:rPr>
              <a:t>contraindication</a:t>
            </a:r>
            <a:endParaRPr lang="ar-JO" sz="4800"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smtClean="0"/>
              <a:t>Bleeding diathesis</a:t>
            </a:r>
          </a:p>
          <a:p>
            <a:pPr algn="l" rtl="0"/>
            <a:r>
              <a:rPr lang="en-US" dirty="0" smtClean="0"/>
              <a:t>AV fistula</a:t>
            </a:r>
          </a:p>
          <a:p>
            <a:pPr algn="l" rtl="0"/>
            <a:r>
              <a:rPr lang="en-US" dirty="0" smtClean="0"/>
              <a:t>Severe peripheral vascular disease, absence of   an </a:t>
            </a:r>
            <a:r>
              <a:rPr lang="en-US" smtClean="0"/>
              <a:t>arterial pulse</a:t>
            </a:r>
            <a:endParaRPr lang="en-US"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230" y="192832"/>
            <a:ext cx="2352675" cy="232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13225"/>
            <a:ext cx="3129416" cy="177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264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8368A4"/>
                </a:solidFill>
              </a:rPr>
              <a:t>complication</a:t>
            </a:r>
            <a:endParaRPr lang="ar-JO" sz="4800" b="1" dirty="0">
              <a:solidFill>
                <a:srgbClr val="8368A4"/>
              </a:solidFill>
            </a:endParaRPr>
          </a:p>
        </p:txBody>
      </p:sp>
      <p:sp>
        <p:nvSpPr>
          <p:cNvPr id="3" name="Content Placeholder 2"/>
          <p:cNvSpPr>
            <a:spLocks noGrp="1"/>
          </p:cNvSpPr>
          <p:nvPr>
            <p:ph idx="1"/>
          </p:nvPr>
        </p:nvSpPr>
        <p:spPr/>
        <p:txBody>
          <a:bodyPr>
            <a:normAutofit/>
          </a:bodyPr>
          <a:lstStyle/>
          <a:p>
            <a:pPr algn="l" rtl="0"/>
            <a:r>
              <a:rPr lang="en-US" dirty="0" smtClean="0"/>
              <a:t>The most common complication from </a:t>
            </a:r>
            <a:r>
              <a:rPr lang="en-US" dirty="0" err="1" smtClean="0"/>
              <a:t>anarterial</a:t>
            </a:r>
            <a:r>
              <a:rPr lang="en-US" dirty="0" smtClean="0"/>
              <a:t> puncture is :</a:t>
            </a:r>
          </a:p>
          <a:p>
            <a:pPr marL="0" indent="0" algn="l" rtl="0">
              <a:buNone/>
            </a:pPr>
            <a:endParaRPr lang="en-US" dirty="0" smtClean="0"/>
          </a:p>
          <a:p>
            <a:pPr algn="l" rtl="0"/>
            <a:r>
              <a:rPr lang="en-US" b="1" dirty="0" smtClean="0"/>
              <a:t>Hematoma</a:t>
            </a:r>
            <a:r>
              <a:rPr lang="en-US" dirty="0" smtClean="0"/>
              <a:t> at the site.</a:t>
            </a:r>
          </a:p>
          <a:p>
            <a:pPr algn="l" rtl="0"/>
            <a:endParaRPr lang="en-US" dirty="0"/>
          </a:p>
          <a:p>
            <a:pPr algn="l" rtl="0"/>
            <a:r>
              <a:rPr lang="en-US" dirty="0" smtClean="0"/>
              <a:t>Less common but important complications are</a:t>
            </a:r>
            <a:r>
              <a:rPr lang="en-US" dirty="0"/>
              <a:t> </a:t>
            </a:r>
            <a:r>
              <a:rPr lang="en-US" b="1" dirty="0" smtClean="0"/>
              <a:t>thrombus</a:t>
            </a:r>
            <a:r>
              <a:rPr lang="en-US" dirty="0" smtClean="0"/>
              <a:t> in the artery and  </a:t>
            </a:r>
            <a:r>
              <a:rPr lang="en-US" b="1" dirty="0" smtClean="0"/>
              <a:t>infection </a:t>
            </a:r>
            <a:r>
              <a:rPr lang="en-US" dirty="0" smtClean="0"/>
              <a:t>at the site</a:t>
            </a:r>
            <a:endParaRPr lang="ar-JO"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1" y="2204864"/>
            <a:ext cx="3386455" cy="228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460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EAB200"/>
                </a:solidFill>
              </a:rPr>
              <a:t>What artery to choose?</a:t>
            </a:r>
            <a:endParaRPr lang="ar-JO" sz="4800" b="1" dirty="0">
              <a:solidFill>
                <a:srgbClr val="EAB200"/>
              </a:solidFill>
            </a:endParaRPr>
          </a:p>
        </p:txBody>
      </p:sp>
      <p:sp>
        <p:nvSpPr>
          <p:cNvPr id="3" name="Content Placeholder 2"/>
          <p:cNvSpPr>
            <a:spLocks noGrp="1"/>
          </p:cNvSpPr>
          <p:nvPr>
            <p:ph idx="1"/>
          </p:nvPr>
        </p:nvSpPr>
        <p:spPr/>
        <p:txBody>
          <a:bodyPr>
            <a:normAutofit/>
          </a:bodyPr>
          <a:lstStyle/>
          <a:p>
            <a:pPr algn="l" rtl="0"/>
            <a:r>
              <a:rPr lang="en-US" dirty="0" smtClean="0"/>
              <a:t>The radial artery</a:t>
            </a:r>
          </a:p>
          <a:p>
            <a:pPr algn="l" rtl="0"/>
            <a:r>
              <a:rPr lang="en-US" dirty="0" smtClean="0"/>
              <a:t>is superficial, has collaterals and is easily compressed.  It should almost always be the first choice.</a:t>
            </a:r>
          </a:p>
          <a:p>
            <a:pPr algn="l" rtl="0"/>
            <a:r>
              <a:rPr lang="en-US" dirty="0" smtClean="0"/>
              <a:t>Other arteries (femoral,</a:t>
            </a:r>
          </a:p>
          <a:p>
            <a:pPr marL="0" indent="0" algn="l" rtl="0">
              <a:buNone/>
            </a:pPr>
            <a:r>
              <a:rPr lang="en-US" dirty="0" smtClean="0"/>
              <a:t> </a:t>
            </a:r>
            <a:r>
              <a:rPr lang="en-US" dirty="0" err="1" smtClean="0"/>
              <a:t>dorsalis</a:t>
            </a:r>
            <a:r>
              <a:rPr lang="en-US" dirty="0" smtClean="0"/>
              <a:t> </a:t>
            </a:r>
            <a:r>
              <a:rPr lang="en-US" dirty="0" err="1" smtClean="0"/>
              <a:t>pedis</a:t>
            </a:r>
            <a:r>
              <a:rPr lang="en-US" dirty="0" smtClean="0"/>
              <a:t>, brachial)</a:t>
            </a:r>
          </a:p>
          <a:p>
            <a:pPr marL="0" indent="0" algn="l" rtl="0">
              <a:buNone/>
            </a:pPr>
            <a:r>
              <a:rPr lang="en-US" dirty="0" smtClean="0"/>
              <a:t> can be used in emergencies. </a:t>
            </a:r>
            <a:endParaRPr lang="ar-JO"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3294" y="3212976"/>
            <a:ext cx="326511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6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516381"/>
            <a:ext cx="5093970" cy="635000"/>
          </a:xfrm>
          <a:prstGeom prst="rect">
            <a:avLst/>
          </a:prstGeom>
        </p:spPr>
        <p:txBody>
          <a:bodyPr vert="horz" wrap="square" lIns="0" tIns="12065" rIns="0" bIns="0" rtlCol="0">
            <a:spAutoFit/>
          </a:bodyPr>
          <a:lstStyle/>
          <a:p>
            <a:pPr marL="12700">
              <a:lnSpc>
                <a:spcPct val="100000"/>
              </a:lnSpc>
              <a:spcBef>
                <a:spcPts val="95"/>
              </a:spcBef>
              <a:tabLst>
                <a:tab pos="2146935" algn="l"/>
              </a:tabLst>
            </a:pPr>
            <a:r>
              <a:rPr sz="4000" b="0" spc="340" dirty="0">
                <a:solidFill>
                  <a:srgbClr val="C1EDFF"/>
                </a:solidFill>
                <a:latin typeface="Arial"/>
                <a:cs typeface="Arial"/>
              </a:rPr>
              <a:t>Patien</a:t>
            </a:r>
            <a:r>
              <a:rPr sz="4000" b="0" spc="260" dirty="0">
                <a:solidFill>
                  <a:srgbClr val="C1EDFF"/>
                </a:solidFill>
                <a:latin typeface="Arial"/>
                <a:cs typeface="Arial"/>
              </a:rPr>
              <a:t>t</a:t>
            </a:r>
            <a:r>
              <a:rPr sz="4000" b="0" dirty="0">
                <a:solidFill>
                  <a:srgbClr val="C1EDFF"/>
                </a:solidFill>
                <a:latin typeface="Arial"/>
                <a:cs typeface="Arial"/>
              </a:rPr>
              <a:t>	</a:t>
            </a:r>
            <a:r>
              <a:rPr sz="4000" b="0" spc="15" dirty="0">
                <a:solidFill>
                  <a:srgbClr val="C1EDFF"/>
                </a:solidFill>
                <a:latin typeface="Arial"/>
                <a:cs typeface="Arial"/>
              </a:rPr>
              <a:t>Temperature</a:t>
            </a:r>
            <a:endParaRPr sz="4000">
              <a:latin typeface="Arial"/>
              <a:cs typeface="Arial"/>
            </a:endParaRPr>
          </a:p>
        </p:txBody>
      </p:sp>
      <p:sp>
        <p:nvSpPr>
          <p:cNvPr id="3" name="object 3"/>
          <p:cNvSpPr txBox="1"/>
          <p:nvPr/>
        </p:nvSpPr>
        <p:spPr>
          <a:xfrm>
            <a:off x="528319" y="1258570"/>
            <a:ext cx="8285480" cy="5139690"/>
          </a:xfrm>
          <a:prstGeom prst="rect">
            <a:avLst/>
          </a:prstGeom>
        </p:spPr>
        <p:txBody>
          <a:bodyPr vert="horz" wrap="square" lIns="0" tIns="64135" rIns="0" bIns="0" rtlCol="0">
            <a:spAutoFit/>
          </a:bodyPr>
          <a:lstStyle/>
          <a:p>
            <a:pPr marL="355600" marR="1182370" indent="-342900">
              <a:lnSpc>
                <a:spcPts val="3240"/>
              </a:lnSpc>
              <a:spcBef>
                <a:spcPts val="505"/>
              </a:spcBef>
              <a:buClr>
                <a:srgbClr val="D5EBFF"/>
              </a:buClr>
              <a:buSzPct val="95000"/>
              <a:buFont typeface="Wingdings"/>
              <a:buChar char=""/>
              <a:tabLst>
                <a:tab pos="354965" algn="l"/>
                <a:tab pos="355600" algn="l"/>
              </a:tabLst>
            </a:pPr>
            <a:r>
              <a:rPr sz="3000" spc="-100" dirty="0">
                <a:solidFill>
                  <a:srgbClr val="FFFFFF"/>
                </a:solidFill>
                <a:latin typeface="Arial"/>
                <a:cs typeface="Arial"/>
              </a:rPr>
              <a:t>Temperature</a:t>
            </a:r>
            <a:r>
              <a:rPr sz="3000" spc="-265" dirty="0">
                <a:solidFill>
                  <a:srgbClr val="FFFFFF"/>
                </a:solidFill>
                <a:latin typeface="Arial"/>
                <a:cs typeface="Arial"/>
              </a:rPr>
              <a:t> </a:t>
            </a:r>
            <a:r>
              <a:rPr sz="3000" spc="-45" dirty="0">
                <a:solidFill>
                  <a:srgbClr val="FFFFFF"/>
                </a:solidFill>
                <a:latin typeface="Arial"/>
                <a:cs typeface="Arial"/>
              </a:rPr>
              <a:t>regulation</a:t>
            </a:r>
            <a:r>
              <a:rPr sz="3000" spc="-225" dirty="0">
                <a:solidFill>
                  <a:srgbClr val="FFFFFF"/>
                </a:solidFill>
                <a:latin typeface="Arial"/>
                <a:cs typeface="Arial"/>
              </a:rPr>
              <a:t> </a:t>
            </a:r>
            <a:r>
              <a:rPr sz="3000" spc="-130" dirty="0">
                <a:solidFill>
                  <a:srgbClr val="FFFFFF"/>
                </a:solidFill>
                <a:latin typeface="Arial"/>
                <a:cs typeface="Arial"/>
              </a:rPr>
              <a:t>is</a:t>
            </a:r>
            <a:r>
              <a:rPr sz="3000" spc="-240" dirty="0">
                <a:solidFill>
                  <a:srgbClr val="FFFFFF"/>
                </a:solidFill>
                <a:latin typeface="Arial"/>
                <a:cs typeface="Arial"/>
              </a:rPr>
              <a:t> </a:t>
            </a:r>
            <a:r>
              <a:rPr sz="3000" spc="-5" dirty="0">
                <a:solidFill>
                  <a:srgbClr val="FFFFFF"/>
                </a:solidFill>
                <a:latin typeface="Arial"/>
                <a:cs typeface="Arial"/>
              </a:rPr>
              <a:t>important</a:t>
            </a:r>
            <a:r>
              <a:rPr sz="3000" spc="-229" dirty="0">
                <a:solidFill>
                  <a:srgbClr val="FFFFFF"/>
                </a:solidFill>
                <a:latin typeface="Arial"/>
                <a:cs typeface="Arial"/>
              </a:rPr>
              <a:t> </a:t>
            </a:r>
            <a:r>
              <a:rPr sz="3000" spc="65" dirty="0">
                <a:solidFill>
                  <a:srgbClr val="FFFFFF"/>
                </a:solidFill>
                <a:latin typeface="Arial"/>
                <a:cs typeface="Arial"/>
              </a:rPr>
              <a:t>to</a:t>
            </a:r>
            <a:r>
              <a:rPr sz="3000" spc="-235" dirty="0">
                <a:solidFill>
                  <a:srgbClr val="FFFFFF"/>
                </a:solidFill>
                <a:latin typeface="Arial"/>
                <a:cs typeface="Arial"/>
              </a:rPr>
              <a:t> </a:t>
            </a:r>
            <a:r>
              <a:rPr sz="3000" spc="-15" dirty="0">
                <a:solidFill>
                  <a:srgbClr val="FFFFFF"/>
                </a:solidFill>
                <a:latin typeface="Arial"/>
                <a:cs typeface="Arial"/>
              </a:rPr>
              <a:t>the  </a:t>
            </a:r>
            <a:r>
              <a:rPr sz="3000" spc="-100" dirty="0">
                <a:solidFill>
                  <a:srgbClr val="FFFFFF"/>
                </a:solidFill>
                <a:latin typeface="Arial"/>
                <a:cs typeface="Arial"/>
              </a:rPr>
              <a:t>survival </a:t>
            </a:r>
            <a:r>
              <a:rPr sz="3000" spc="20" dirty="0">
                <a:solidFill>
                  <a:srgbClr val="FFFFFF"/>
                </a:solidFill>
                <a:latin typeface="Arial"/>
                <a:cs typeface="Arial"/>
              </a:rPr>
              <a:t>of </a:t>
            </a:r>
            <a:r>
              <a:rPr sz="3000" spc="-20" dirty="0">
                <a:solidFill>
                  <a:srgbClr val="FFFFFF"/>
                </a:solidFill>
                <a:latin typeface="Arial"/>
                <a:cs typeface="Arial"/>
              </a:rPr>
              <a:t>the</a:t>
            </a:r>
            <a:r>
              <a:rPr sz="3000" spc="-615" dirty="0">
                <a:solidFill>
                  <a:srgbClr val="FFFFFF"/>
                </a:solidFill>
                <a:latin typeface="Arial"/>
                <a:cs typeface="Arial"/>
              </a:rPr>
              <a:t> </a:t>
            </a:r>
            <a:r>
              <a:rPr sz="3000" spc="-15" dirty="0">
                <a:solidFill>
                  <a:srgbClr val="FFFFFF"/>
                </a:solidFill>
                <a:latin typeface="Arial"/>
                <a:cs typeface="Arial"/>
              </a:rPr>
              <a:t>patient</a:t>
            </a:r>
            <a:endParaRPr sz="3000">
              <a:latin typeface="Arial"/>
              <a:cs typeface="Arial"/>
            </a:endParaRPr>
          </a:p>
          <a:p>
            <a:pPr marL="355600" marR="121920" indent="-342900">
              <a:lnSpc>
                <a:spcPts val="3240"/>
              </a:lnSpc>
              <a:spcBef>
                <a:spcPts val="1420"/>
              </a:spcBef>
              <a:buClr>
                <a:srgbClr val="D5EBFF"/>
              </a:buClr>
              <a:buSzPct val="95000"/>
              <a:buFont typeface="Wingdings"/>
              <a:buChar char=""/>
              <a:tabLst>
                <a:tab pos="354965" algn="l"/>
                <a:tab pos="355600" algn="l"/>
              </a:tabLst>
            </a:pPr>
            <a:r>
              <a:rPr sz="3000" spc="-40" dirty="0">
                <a:solidFill>
                  <a:srgbClr val="FFFFFF"/>
                </a:solidFill>
                <a:latin typeface="Arial"/>
                <a:cs typeface="Arial"/>
              </a:rPr>
              <a:t>Although</a:t>
            </a:r>
            <a:r>
              <a:rPr sz="3000" spc="-235" dirty="0">
                <a:solidFill>
                  <a:srgbClr val="FFFFFF"/>
                </a:solidFill>
                <a:latin typeface="Arial"/>
                <a:cs typeface="Arial"/>
              </a:rPr>
              <a:t> </a:t>
            </a:r>
            <a:r>
              <a:rPr sz="3000" spc="-80" dirty="0">
                <a:solidFill>
                  <a:srgbClr val="FFFFFF"/>
                </a:solidFill>
                <a:latin typeface="Arial"/>
                <a:cs typeface="Arial"/>
              </a:rPr>
              <a:t>uncommon,</a:t>
            </a:r>
            <a:r>
              <a:rPr sz="3000" spc="-225" dirty="0">
                <a:solidFill>
                  <a:srgbClr val="FFFFFF"/>
                </a:solidFill>
                <a:latin typeface="Arial"/>
                <a:cs typeface="Arial"/>
              </a:rPr>
              <a:t> </a:t>
            </a:r>
            <a:r>
              <a:rPr sz="3000" spc="-50" dirty="0">
                <a:solidFill>
                  <a:srgbClr val="FFFFFF"/>
                </a:solidFill>
                <a:latin typeface="Arial"/>
                <a:cs typeface="Arial"/>
              </a:rPr>
              <a:t>hypothermia</a:t>
            </a:r>
            <a:r>
              <a:rPr sz="3000" spc="-235" dirty="0">
                <a:solidFill>
                  <a:srgbClr val="FFFFFF"/>
                </a:solidFill>
                <a:latin typeface="Arial"/>
                <a:cs typeface="Arial"/>
              </a:rPr>
              <a:t> </a:t>
            </a:r>
            <a:r>
              <a:rPr sz="3000" spc="-65" dirty="0">
                <a:solidFill>
                  <a:srgbClr val="FFFFFF"/>
                </a:solidFill>
                <a:latin typeface="Arial"/>
                <a:cs typeface="Arial"/>
              </a:rPr>
              <a:t>below</a:t>
            </a:r>
            <a:r>
              <a:rPr sz="3000" spc="-215" dirty="0">
                <a:solidFill>
                  <a:srgbClr val="FFFFFF"/>
                </a:solidFill>
                <a:latin typeface="Arial"/>
                <a:cs typeface="Arial"/>
              </a:rPr>
              <a:t> </a:t>
            </a:r>
            <a:r>
              <a:rPr sz="3000" spc="-155" dirty="0">
                <a:solidFill>
                  <a:srgbClr val="FFFFFF"/>
                </a:solidFill>
                <a:latin typeface="Arial"/>
                <a:cs typeface="Arial"/>
              </a:rPr>
              <a:t>32°</a:t>
            </a:r>
            <a:r>
              <a:rPr sz="3000" spc="-345" dirty="0">
                <a:solidFill>
                  <a:srgbClr val="FFFFFF"/>
                </a:solidFill>
                <a:latin typeface="Arial"/>
                <a:cs typeface="Arial"/>
              </a:rPr>
              <a:t> </a:t>
            </a:r>
            <a:r>
              <a:rPr sz="3000" spc="-400" dirty="0">
                <a:solidFill>
                  <a:srgbClr val="FFFFFF"/>
                </a:solidFill>
                <a:latin typeface="Arial"/>
                <a:cs typeface="Arial"/>
              </a:rPr>
              <a:t>C</a:t>
            </a:r>
            <a:r>
              <a:rPr sz="3000" spc="-240" dirty="0">
                <a:solidFill>
                  <a:srgbClr val="FFFFFF"/>
                </a:solidFill>
                <a:latin typeface="Arial"/>
                <a:cs typeface="Arial"/>
              </a:rPr>
              <a:t> </a:t>
            </a:r>
            <a:r>
              <a:rPr sz="3000" spc="-130" dirty="0">
                <a:solidFill>
                  <a:srgbClr val="FFFFFF"/>
                </a:solidFill>
                <a:latin typeface="Arial"/>
                <a:cs typeface="Arial"/>
              </a:rPr>
              <a:t>is  </a:t>
            </a:r>
            <a:r>
              <a:rPr sz="3000" spc="-95" dirty="0">
                <a:solidFill>
                  <a:srgbClr val="FFFFFF"/>
                </a:solidFill>
                <a:latin typeface="Arial"/>
                <a:cs typeface="Arial"/>
              </a:rPr>
              <a:t>ominous</a:t>
            </a:r>
            <a:endParaRPr sz="3000">
              <a:latin typeface="Arial"/>
              <a:cs typeface="Arial"/>
            </a:endParaRPr>
          </a:p>
          <a:p>
            <a:pPr marL="355600" marR="464184" indent="-342900">
              <a:lnSpc>
                <a:spcPts val="3240"/>
              </a:lnSpc>
              <a:spcBef>
                <a:spcPts val="1430"/>
              </a:spcBef>
              <a:buClr>
                <a:srgbClr val="D5EBFF"/>
              </a:buClr>
              <a:buSzPct val="95000"/>
              <a:buFont typeface="Wingdings"/>
              <a:buChar char=""/>
              <a:tabLst>
                <a:tab pos="354965" algn="l"/>
                <a:tab pos="355600" algn="l"/>
              </a:tabLst>
            </a:pPr>
            <a:r>
              <a:rPr sz="3000" spc="-75" dirty="0">
                <a:solidFill>
                  <a:srgbClr val="FFFFFF"/>
                </a:solidFill>
                <a:latin typeface="Arial"/>
                <a:cs typeface="Arial"/>
              </a:rPr>
              <a:t>Ventricular </a:t>
            </a:r>
            <a:r>
              <a:rPr sz="3000" spc="20" dirty="0">
                <a:solidFill>
                  <a:srgbClr val="FFFFFF"/>
                </a:solidFill>
                <a:latin typeface="Arial"/>
                <a:cs typeface="Arial"/>
              </a:rPr>
              <a:t>irritability </a:t>
            </a:r>
            <a:r>
              <a:rPr sz="3000" spc="-145" dirty="0">
                <a:solidFill>
                  <a:srgbClr val="FFFFFF"/>
                </a:solidFill>
                <a:latin typeface="Arial"/>
                <a:cs typeface="Arial"/>
              </a:rPr>
              <a:t>increases, </a:t>
            </a:r>
            <a:r>
              <a:rPr sz="3000" spc="-114" dirty="0">
                <a:solidFill>
                  <a:srgbClr val="FFFFFF"/>
                </a:solidFill>
                <a:latin typeface="Arial"/>
                <a:cs typeface="Arial"/>
              </a:rPr>
              <a:t>and </a:t>
            </a:r>
            <a:r>
              <a:rPr sz="3000" spc="75" dirty="0">
                <a:solidFill>
                  <a:srgbClr val="FFFFFF"/>
                </a:solidFill>
                <a:latin typeface="Arial"/>
                <a:cs typeface="Arial"/>
              </a:rPr>
              <a:t>if </a:t>
            </a:r>
            <a:r>
              <a:rPr sz="3000" spc="-20" dirty="0">
                <a:solidFill>
                  <a:srgbClr val="FFFFFF"/>
                </a:solidFill>
                <a:latin typeface="Arial"/>
                <a:cs typeface="Arial"/>
              </a:rPr>
              <a:t>the  </a:t>
            </a:r>
            <a:r>
              <a:rPr sz="3000" spc="-55" dirty="0">
                <a:solidFill>
                  <a:srgbClr val="FFFFFF"/>
                </a:solidFill>
                <a:latin typeface="Arial"/>
                <a:cs typeface="Arial"/>
              </a:rPr>
              <a:t>temperature</a:t>
            </a:r>
            <a:r>
              <a:rPr sz="3000" spc="-260" dirty="0">
                <a:solidFill>
                  <a:srgbClr val="FFFFFF"/>
                </a:solidFill>
                <a:latin typeface="Arial"/>
                <a:cs typeface="Arial"/>
              </a:rPr>
              <a:t> </a:t>
            </a:r>
            <a:r>
              <a:rPr sz="3000" spc="-175" dirty="0">
                <a:solidFill>
                  <a:srgbClr val="FFFFFF"/>
                </a:solidFill>
                <a:latin typeface="Arial"/>
                <a:cs typeface="Arial"/>
              </a:rPr>
              <a:t>decreases</a:t>
            </a:r>
            <a:r>
              <a:rPr sz="3000" spc="-229" dirty="0">
                <a:solidFill>
                  <a:srgbClr val="FFFFFF"/>
                </a:solidFill>
                <a:latin typeface="Arial"/>
                <a:cs typeface="Arial"/>
              </a:rPr>
              <a:t> </a:t>
            </a:r>
            <a:r>
              <a:rPr sz="3000" spc="65" dirty="0">
                <a:solidFill>
                  <a:srgbClr val="FFFFFF"/>
                </a:solidFill>
                <a:latin typeface="Arial"/>
                <a:cs typeface="Arial"/>
              </a:rPr>
              <a:t>to</a:t>
            </a:r>
            <a:r>
              <a:rPr sz="3000" spc="-229" dirty="0">
                <a:solidFill>
                  <a:srgbClr val="FFFFFF"/>
                </a:solidFill>
                <a:latin typeface="Arial"/>
                <a:cs typeface="Arial"/>
              </a:rPr>
              <a:t> </a:t>
            </a:r>
            <a:r>
              <a:rPr sz="3000" spc="-90" dirty="0">
                <a:solidFill>
                  <a:srgbClr val="FFFFFF"/>
                </a:solidFill>
                <a:latin typeface="Arial"/>
                <a:cs typeface="Arial"/>
              </a:rPr>
              <a:t>28°</a:t>
            </a:r>
            <a:r>
              <a:rPr sz="3000" spc="-340" dirty="0">
                <a:solidFill>
                  <a:srgbClr val="FFFFFF"/>
                </a:solidFill>
                <a:latin typeface="Arial"/>
                <a:cs typeface="Arial"/>
              </a:rPr>
              <a:t> </a:t>
            </a:r>
            <a:r>
              <a:rPr sz="3000" spc="-400" dirty="0">
                <a:solidFill>
                  <a:srgbClr val="FFFFFF"/>
                </a:solidFill>
                <a:latin typeface="Arial"/>
                <a:cs typeface="Arial"/>
              </a:rPr>
              <a:t>C</a:t>
            </a:r>
            <a:r>
              <a:rPr sz="3000" spc="-250" dirty="0">
                <a:solidFill>
                  <a:srgbClr val="FFFFFF"/>
                </a:solidFill>
                <a:latin typeface="Arial"/>
                <a:cs typeface="Arial"/>
              </a:rPr>
              <a:t> </a:t>
            </a:r>
            <a:r>
              <a:rPr sz="3000" spc="-120" dirty="0">
                <a:solidFill>
                  <a:srgbClr val="FFFFFF"/>
                </a:solidFill>
                <a:latin typeface="Arial"/>
                <a:cs typeface="Arial"/>
              </a:rPr>
              <a:t>cardiac</a:t>
            </a:r>
            <a:r>
              <a:rPr sz="3000" spc="-220" dirty="0">
                <a:solidFill>
                  <a:srgbClr val="FFFFFF"/>
                </a:solidFill>
                <a:latin typeface="Arial"/>
                <a:cs typeface="Arial"/>
              </a:rPr>
              <a:t> </a:t>
            </a:r>
            <a:r>
              <a:rPr sz="3000" spc="-75" dirty="0">
                <a:solidFill>
                  <a:srgbClr val="FFFFFF"/>
                </a:solidFill>
                <a:latin typeface="Arial"/>
                <a:cs typeface="Arial"/>
              </a:rPr>
              <a:t>arrest</a:t>
            </a:r>
            <a:r>
              <a:rPr sz="3000" spc="-250" dirty="0">
                <a:solidFill>
                  <a:srgbClr val="FFFFFF"/>
                </a:solidFill>
                <a:latin typeface="Arial"/>
                <a:cs typeface="Arial"/>
              </a:rPr>
              <a:t> </a:t>
            </a:r>
            <a:r>
              <a:rPr sz="3000" spc="-130" dirty="0">
                <a:solidFill>
                  <a:srgbClr val="FFFFFF"/>
                </a:solidFill>
                <a:latin typeface="Arial"/>
                <a:cs typeface="Arial"/>
              </a:rPr>
              <a:t>is  </a:t>
            </a:r>
            <a:r>
              <a:rPr sz="3000" spc="-45" dirty="0">
                <a:solidFill>
                  <a:srgbClr val="FFFFFF"/>
                </a:solidFill>
                <a:latin typeface="Arial"/>
                <a:cs typeface="Arial"/>
              </a:rPr>
              <a:t>likely</a:t>
            </a:r>
            <a:endParaRPr sz="3000">
              <a:latin typeface="Arial"/>
              <a:cs typeface="Arial"/>
            </a:endParaRPr>
          </a:p>
          <a:p>
            <a:pPr marL="355600" marR="5080" indent="-342900">
              <a:lnSpc>
                <a:spcPct val="90000"/>
              </a:lnSpc>
              <a:spcBef>
                <a:spcPts val="1370"/>
              </a:spcBef>
              <a:buClr>
                <a:srgbClr val="D5EBFF"/>
              </a:buClr>
              <a:buSzPct val="95000"/>
              <a:buFont typeface="Wingdings"/>
              <a:buChar char=""/>
              <a:tabLst>
                <a:tab pos="354965" algn="l"/>
                <a:tab pos="355600" algn="l"/>
              </a:tabLst>
            </a:pPr>
            <a:r>
              <a:rPr sz="3000" spc="-90" dirty="0">
                <a:solidFill>
                  <a:srgbClr val="FFFFFF"/>
                </a:solidFill>
                <a:latin typeface="Arial"/>
                <a:cs typeface="Arial"/>
              </a:rPr>
              <a:t>shivering </a:t>
            </a:r>
            <a:r>
              <a:rPr sz="3000" spc="-165" dirty="0">
                <a:solidFill>
                  <a:srgbClr val="FFFFFF"/>
                </a:solidFill>
                <a:latin typeface="Arial"/>
                <a:cs typeface="Arial"/>
              </a:rPr>
              <a:t>can </a:t>
            </a:r>
            <a:r>
              <a:rPr sz="3000" spc="-135" dirty="0">
                <a:solidFill>
                  <a:srgbClr val="FFFFFF"/>
                </a:solidFill>
                <a:latin typeface="Arial"/>
                <a:cs typeface="Arial"/>
              </a:rPr>
              <a:t>increase </a:t>
            </a:r>
            <a:r>
              <a:rPr sz="3000" spc="-105" dirty="0">
                <a:solidFill>
                  <a:srgbClr val="FFFFFF"/>
                </a:solidFill>
                <a:latin typeface="Arial"/>
                <a:cs typeface="Arial"/>
              </a:rPr>
              <a:t>oxygen </a:t>
            </a:r>
            <a:r>
              <a:rPr sz="3000" spc="-100" dirty="0">
                <a:solidFill>
                  <a:srgbClr val="FFFFFF"/>
                </a:solidFill>
                <a:latin typeface="Arial"/>
                <a:cs typeface="Arial"/>
              </a:rPr>
              <a:t>demand </a:t>
            </a:r>
            <a:r>
              <a:rPr sz="3000" spc="-300" dirty="0">
                <a:solidFill>
                  <a:srgbClr val="FFFFFF"/>
                </a:solidFill>
                <a:latin typeface="Arial"/>
                <a:cs typeface="Arial"/>
              </a:rPr>
              <a:t>135% </a:t>
            </a:r>
            <a:r>
              <a:rPr sz="3000" spc="60" dirty="0">
                <a:solidFill>
                  <a:srgbClr val="FFFFFF"/>
                </a:solidFill>
                <a:latin typeface="Arial"/>
                <a:cs typeface="Arial"/>
              </a:rPr>
              <a:t>to  </a:t>
            </a:r>
            <a:r>
              <a:rPr sz="3000" spc="-114" dirty="0">
                <a:solidFill>
                  <a:srgbClr val="FFFFFF"/>
                </a:solidFill>
                <a:latin typeface="Arial"/>
                <a:cs typeface="Arial"/>
              </a:rPr>
              <a:t>468%,when </a:t>
            </a:r>
            <a:r>
              <a:rPr sz="3000" spc="-60" dirty="0">
                <a:solidFill>
                  <a:srgbClr val="FFFFFF"/>
                </a:solidFill>
                <a:latin typeface="Arial"/>
                <a:cs typeface="Arial"/>
              </a:rPr>
              <a:t>respiratory </a:t>
            </a:r>
            <a:r>
              <a:rPr sz="3000" spc="-120" dirty="0">
                <a:solidFill>
                  <a:srgbClr val="FFFFFF"/>
                </a:solidFill>
                <a:latin typeface="Arial"/>
                <a:cs typeface="Arial"/>
              </a:rPr>
              <a:t>and </a:t>
            </a:r>
            <a:r>
              <a:rPr sz="3000" spc="-114" dirty="0">
                <a:solidFill>
                  <a:srgbClr val="FFFFFF"/>
                </a:solidFill>
                <a:latin typeface="Arial"/>
                <a:cs typeface="Arial"/>
              </a:rPr>
              <a:t>cardiovascular  </a:t>
            </a:r>
            <a:r>
              <a:rPr sz="3000" spc="-135" dirty="0">
                <a:solidFill>
                  <a:srgbClr val="FFFFFF"/>
                </a:solidFill>
                <a:latin typeface="Arial"/>
                <a:cs typeface="Arial"/>
              </a:rPr>
              <a:t>systems</a:t>
            </a:r>
            <a:r>
              <a:rPr sz="3000" spc="-240" dirty="0">
                <a:solidFill>
                  <a:srgbClr val="FFFFFF"/>
                </a:solidFill>
                <a:latin typeface="Arial"/>
                <a:cs typeface="Arial"/>
              </a:rPr>
              <a:t> </a:t>
            </a:r>
            <a:r>
              <a:rPr sz="3000" spc="-95" dirty="0">
                <a:solidFill>
                  <a:srgbClr val="FFFFFF"/>
                </a:solidFill>
                <a:latin typeface="Arial"/>
                <a:cs typeface="Arial"/>
              </a:rPr>
              <a:t>may</a:t>
            </a:r>
            <a:r>
              <a:rPr sz="3000" spc="-235" dirty="0">
                <a:solidFill>
                  <a:srgbClr val="FFFFFF"/>
                </a:solidFill>
                <a:latin typeface="Arial"/>
                <a:cs typeface="Arial"/>
              </a:rPr>
              <a:t> </a:t>
            </a:r>
            <a:r>
              <a:rPr sz="3000" spc="-114" dirty="0">
                <a:solidFill>
                  <a:srgbClr val="FFFFFF"/>
                </a:solidFill>
                <a:latin typeface="Arial"/>
                <a:cs typeface="Arial"/>
              </a:rPr>
              <a:t>be</a:t>
            </a:r>
            <a:r>
              <a:rPr sz="3000" spc="-235" dirty="0">
                <a:solidFill>
                  <a:srgbClr val="FFFFFF"/>
                </a:solidFill>
                <a:latin typeface="Arial"/>
                <a:cs typeface="Arial"/>
              </a:rPr>
              <a:t> </a:t>
            </a:r>
            <a:r>
              <a:rPr sz="3000" spc="-105" dirty="0">
                <a:solidFill>
                  <a:srgbClr val="FFFFFF"/>
                </a:solidFill>
                <a:latin typeface="Arial"/>
                <a:cs typeface="Arial"/>
              </a:rPr>
              <a:t>unable</a:t>
            </a:r>
            <a:r>
              <a:rPr sz="3000" spc="-220" dirty="0">
                <a:solidFill>
                  <a:srgbClr val="FFFFFF"/>
                </a:solidFill>
                <a:latin typeface="Arial"/>
                <a:cs typeface="Arial"/>
              </a:rPr>
              <a:t> </a:t>
            </a:r>
            <a:r>
              <a:rPr sz="3000" spc="65" dirty="0">
                <a:solidFill>
                  <a:srgbClr val="FFFFFF"/>
                </a:solidFill>
                <a:latin typeface="Arial"/>
                <a:cs typeface="Arial"/>
              </a:rPr>
              <a:t>to</a:t>
            </a:r>
            <a:r>
              <a:rPr sz="3000" spc="-240" dirty="0">
                <a:solidFill>
                  <a:srgbClr val="FFFFFF"/>
                </a:solidFill>
                <a:latin typeface="Arial"/>
                <a:cs typeface="Arial"/>
              </a:rPr>
              <a:t> </a:t>
            </a:r>
            <a:r>
              <a:rPr sz="3000" spc="-110" dirty="0">
                <a:solidFill>
                  <a:srgbClr val="FFFFFF"/>
                </a:solidFill>
                <a:latin typeface="Arial"/>
                <a:cs typeface="Arial"/>
              </a:rPr>
              <a:t>respond</a:t>
            </a:r>
            <a:r>
              <a:rPr sz="3000" spc="-235" dirty="0">
                <a:solidFill>
                  <a:srgbClr val="FFFFFF"/>
                </a:solidFill>
                <a:latin typeface="Arial"/>
                <a:cs typeface="Arial"/>
              </a:rPr>
              <a:t> </a:t>
            </a:r>
            <a:r>
              <a:rPr sz="3000" spc="-50" dirty="0">
                <a:solidFill>
                  <a:srgbClr val="FFFFFF"/>
                </a:solidFill>
                <a:latin typeface="Arial"/>
                <a:cs typeface="Arial"/>
              </a:rPr>
              <a:t>normally</a:t>
            </a:r>
            <a:r>
              <a:rPr sz="3000" spc="-215" dirty="0">
                <a:solidFill>
                  <a:srgbClr val="FFFFFF"/>
                </a:solidFill>
                <a:latin typeface="Arial"/>
                <a:cs typeface="Arial"/>
              </a:rPr>
              <a:t> </a:t>
            </a:r>
            <a:r>
              <a:rPr sz="3000" spc="65" dirty="0">
                <a:solidFill>
                  <a:srgbClr val="FFFFFF"/>
                </a:solidFill>
                <a:latin typeface="Arial"/>
                <a:cs typeface="Arial"/>
              </a:rPr>
              <a:t>to</a:t>
            </a:r>
            <a:r>
              <a:rPr sz="3000" spc="-240" dirty="0">
                <a:solidFill>
                  <a:srgbClr val="FFFFFF"/>
                </a:solidFill>
                <a:latin typeface="Arial"/>
                <a:cs typeface="Arial"/>
              </a:rPr>
              <a:t> </a:t>
            </a:r>
            <a:r>
              <a:rPr sz="3000" spc="-15" dirty="0">
                <a:solidFill>
                  <a:srgbClr val="FFFFFF"/>
                </a:solidFill>
                <a:latin typeface="Arial"/>
                <a:cs typeface="Arial"/>
              </a:rPr>
              <a:t>the  </a:t>
            </a:r>
            <a:r>
              <a:rPr sz="3000" spc="-125" dirty="0">
                <a:solidFill>
                  <a:srgbClr val="FFFFFF"/>
                </a:solidFill>
                <a:latin typeface="Arial"/>
                <a:cs typeface="Arial"/>
              </a:rPr>
              <a:t>increased</a:t>
            </a:r>
            <a:r>
              <a:rPr sz="3000" spc="-235" dirty="0">
                <a:solidFill>
                  <a:srgbClr val="FFFFFF"/>
                </a:solidFill>
                <a:latin typeface="Arial"/>
                <a:cs typeface="Arial"/>
              </a:rPr>
              <a:t> </a:t>
            </a:r>
            <a:r>
              <a:rPr sz="3000" spc="-100" dirty="0">
                <a:solidFill>
                  <a:srgbClr val="FFFFFF"/>
                </a:solidFill>
                <a:latin typeface="Arial"/>
                <a:cs typeface="Arial"/>
              </a:rPr>
              <a:t>demand</a:t>
            </a:r>
            <a:endParaRPr sz="3000">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278" y="236931"/>
            <a:ext cx="7847965" cy="514350"/>
          </a:xfrm>
          <a:prstGeom prst="rect">
            <a:avLst/>
          </a:prstGeom>
        </p:spPr>
        <p:txBody>
          <a:bodyPr vert="horz" wrap="square" lIns="0" tIns="13335" rIns="0" bIns="0" rtlCol="0">
            <a:spAutoFit/>
          </a:bodyPr>
          <a:lstStyle/>
          <a:p>
            <a:pPr marL="12700">
              <a:lnSpc>
                <a:spcPct val="100000"/>
              </a:lnSpc>
              <a:spcBef>
                <a:spcPts val="105"/>
              </a:spcBef>
              <a:tabLst>
                <a:tab pos="1279525" algn="l"/>
                <a:tab pos="2123440" algn="l"/>
                <a:tab pos="4444365" algn="l"/>
                <a:tab pos="5499735" algn="l"/>
              </a:tabLst>
            </a:pPr>
            <a:r>
              <a:rPr sz="3200" b="0" spc="254" dirty="0">
                <a:solidFill>
                  <a:srgbClr val="C1EDFF"/>
                </a:solidFill>
                <a:latin typeface="Arial"/>
                <a:cs typeface="Arial"/>
              </a:rPr>
              <a:t>Sites	</a:t>
            </a:r>
            <a:r>
              <a:rPr sz="3200" b="0" spc="445" dirty="0">
                <a:solidFill>
                  <a:srgbClr val="C1EDFF"/>
                </a:solidFill>
                <a:latin typeface="Arial"/>
                <a:cs typeface="Arial"/>
              </a:rPr>
              <a:t>for	</a:t>
            </a:r>
            <a:r>
              <a:rPr sz="3200" b="0" spc="170" dirty="0">
                <a:solidFill>
                  <a:srgbClr val="C1EDFF"/>
                </a:solidFill>
                <a:latin typeface="Arial"/>
                <a:cs typeface="Arial"/>
              </a:rPr>
              <a:t>monitoring	</a:t>
            </a:r>
            <a:r>
              <a:rPr sz="3200" b="0" spc="-50" dirty="0">
                <a:solidFill>
                  <a:srgbClr val="C1EDFF"/>
                </a:solidFill>
                <a:latin typeface="Arial"/>
                <a:cs typeface="Arial"/>
              </a:rPr>
              <a:t>body	</a:t>
            </a:r>
            <a:r>
              <a:rPr sz="3200" b="0" spc="95" dirty="0">
                <a:solidFill>
                  <a:srgbClr val="C1EDFF"/>
                </a:solidFill>
                <a:latin typeface="Arial"/>
                <a:cs typeface="Arial"/>
              </a:rPr>
              <a:t>temperature</a:t>
            </a:r>
            <a:endParaRPr sz="3200">
              <a:latin typeface="Arial"/>
              <a:cs typeface="Arial"/>
            </a:endParaRPr>
          </a:p>
        </p:txBody>
      </p:sp>
      <p:sp>
        <p:nvSpPr>
          <p:cNvPr id="3" name="object 3"/>
          <p:cNvSpPr txBox="1"/>
          <p:nvPr/>
        </p:nvSpPr>
        <p:spPr>
          <a:xfrm>
            <a:off x="528319" y="972469"/>
            <a:ext cx="4211955" cy="5352415"/>
          </a:xfrm>
          <a:prstGeom prst="rect">
            <a:avLst/>
          </a:prstGeom>
        </p:spPr>
        <p:txBody>
          <a:bodyPr vert="horz" wrap="square" lIns="0" tIns="146050" rIns="0" bIns="0" rtlCol="0">
            <a:spAutoFit/>
          </a:bodyPr>
          <a:lstStyle/>
          <a:p>
            <a:pPr marL="12700">
              <a:lnSpc>
                <a:spcPct val="100000"/>
              </a:lnSpc>
              <a:spcBef>
                <a:spcPts val="1150"/>
              </a:spcBef>
              <a:buSzPct val="96666"/>
              <a:buAutoNum type="arabicPeriod"/>
              <a:tabLst>
                <a:tab pos="285115" algn="l"/>
              </a:tabLst>
            </a:pPr>
            <a:r>
              <a:rPr sz="3000" spc="-75" dirty="0">
                <a:solidFill>
                  <a:srgbClr val="FFFFFF"/>
                </a:solidFill>
                <a:latin typeface="Arial"/>
                <a:cs typeface="Arial"/>
              </a:rPr>
              <a:t>Oral.</a:t>
            </a:r>
            <a:endParaRPr sz="3000">
              <a:latin typeface="Arial"/>
              <a:cs typeface="Arial"/>
            </a:endParaRPr>
          </a:p>
          <a:p>
            <a:pPr marL="308610" indent="-295910">
              <a:lnSpc>
                <a:spcPct val="100000"/>
              </a:lnSpc>
              <a:spcBef>
                <a:spcPts val="1055"/>
              </a:spcBef>
              <a:buSzPct val="96666"/>
              <a:buAutoNum type="arabicPeriod"/>
              <a:tabLst>
                <a:tab pos="309245" algn="l"/>
              </a:tabLst>
            </a:pPr>
            <a:r>
              <a:rPr sz="3000" spc="-125" dirty="0">
                <a:solidFill>
                  <a:srgbClr val="FFFFFF"/>
                </a:solidFill>
                <a:latin typeface="Arial"/>
                <a:cs typeface="Arial"/>
              </a:rPr>
              <a:t>Tympanic</a:t>
            </a:r>
            <a:r>
              <a:rPr sz="3000" spc="-245" dirty="0">
                <a:solidFill>
                  <a:srgbClr val="FFFFFF"/>
                </a:solidFill>
                <a:latin typeface="Arial"/>
                <a:cs typeface="Arial"/>
              </a:rPr>
              <a:t> </a:t>
            </a:r>
            <a:r>
              <a:rPr sz="3000" spc="-95" dirty="0">
                <a:solidFill>
                  <a:srgbClr val="FFFFFF"/>
                </a:solidFill>
                <a:latin typeface="Arial"/>
                <a:cs typeface="Arial"/>
              </a:rPr>
              <a:t>membrane</a:t>
            </a:r>
            <a:endParaRPr sz="3000">
              <a:latin typeface="Arial"/>
              <a:cs typeface="Arial"/>
            </a:endParaRPr>
          </a:p>
          <a:p>
            <a:pPr marL="12700" marR="5080">
              <a:lnSpc>
                <a:spcPct val="129500"/>
              </a:lnSpc>
              <a:spcBef>
                <a:spcPts val="10"/>
              </a:spcBef>
              <a:buSzPct val="96666"/>
              <a:buAutoNum type="arabicPeriod"/>
              <a:tabLst>
                <a:tab pos="287020" algn="l"/>
              </a:tabLst>
            </a:pPr>
            <a:r>
              <a:rPr sz="3000" spc="-155" dirty="0">
                <a:solidFill>
                  <a:srgbClr val="FFFFFF"/>
                </a:solidFill>
                <a:latin typeface="Arial"/>
                <a:cs typeface="Arial"/>
              </a:rPr>
              <a:t>Esophageal  </a:t>
            </a:r>
            <a:r>
              <a:rPr sz="3000" spc="-114" dirty="0">
                <a:solidFill>
                  <a:srgbClr val="FFFFFF"/>
                </a:solidFill>
                <a:latin typeface="Arial"/>
                <a:cs typeface="Arial"/>
              </a:rPr>
              <a:t>4.Nasopharyngeal  </a:t>
            </a:r>
            <a:r>
              <a:rPr sz="3000" spc="-100" dirty="0">
                <a:solidFill>
                  <a:srgbClr val="FFFFFF"/>
                </a:solidFill>
                <a:latin typeface="Arial"/>
                <a:cs typeface="Arial"/>
              </a:rPr>
              <a:t>5.Pulmonary </a:t>
            </a:r>
            <a:r>
              <a:rPr sz="3000" spc="-40" dirty="0">
                <a:solidFill>
                  <a:srgbClr val="FFFFFF"/>
                </a:solidFill>
                <a:latin typeface="Arial"/>
                <a:cs typeface="Arial"/>
              </a:rPr>
              <a:t>arterial</a:t>
            </a:r>
            <a:r>
              <a:rPr sz="3000" spc="-409" dirty="0">
                <a:solidFill>
                  <a:srgbClr val="FFFFFF"/>
                </a:solidFill>
                <a:latin typeface="Arial"/>
                <a:cs typeface="Arial"/>
              </a:rPr>
              <a:t> </a:t>
            </a:r>
            <a:r>
              <a:rPr sz="3000" spc="-50" dirty="0">
                <a:solidFill>
                  <a:srgbClr val="FFFFFF"/>
                </a:solidFill>
                <a:latin typeface="Arial"/>
                <a:cs typeface="Arial"/>
              </a:rPr>
              <a:t>blood  </a:t>
            </a:r>
            <a:r>
              <a:rPr sz="3000" spc="-120" dirty="0">
                <a:solidFill>
                  <a:srgbClr val="FFFFFF"/>
                </a:solidFill>
                <a:latin typeface="Arial"/>
                <a:cs typeface="Arial"/>
              </a:rPr>
              <a:t>6.Rectal</a:t>
            </a:r>
            <a:endParaRPr sz="3000">
              <a:latin typeface="Arial"/>
              <a:cs typeface="Arial"/>
            </a:endParaRPr>
          </a:p>
          <a:p>
            <a:pPr marL="12700" marR="2700655">
              <a:lnSpc>
                <a:spcPts val="4660"/>
              </a:lnSpc>
              <a:spcBef>
                <a:spcPts val="330"/>
              </a:spcBef>
            </a:pPr>
            <a:r>
              <a:rPr sz="3000" spc="-215" dirty="0">
                <a:solidFill>
                  <a:srgbClr val="FFFFFF"/>
                </a:solidFill>
                <a:latin typeface="Arial"/>
                <a:cs typeface="Arial"/>
              </a:rPr>
              <a:t>7.</a:t>
            </a:r>
            <a:r>
              <a:rPr sz="3000" spc="-125" dirty="0">
                <a:solidFill>
                  <a:srgbClr val="FFFFFF"/>
                </a:solidFill>
                <a:latin typeface="Arial"/>
                <a:cs typeface="Arial"/>
              </a:rPr>
              <a:t>Bl</a:t>
            </a:r>
            <a:r>
              <a:rPr sz="3000" spc="-165" dirty="0">
                <a:solidFill>
                  <a:srgbClr val="FFFFFF"/>
                </a:solidFill>
                <a:latin typeface="Arial"/>
                <a:cs typeface="Arial"/>
              </a:rPr>
              <a:t>a</a:t>
            </a:r>
            <a:r>
              <a:rPr sz="3000" spc="-65" dirty="0">
                <a:solidFill>
                  <a:srgbClr val="FFFFFF"/>
                </a:solidFill>
                <a:latin typeface="Arial"/>
                <a:cs typeface="Arial"/>
              </a:rPr>
              <a:t>dder  </a:t>
            </a:r>
            <a:r>
              <a:rPr sz="3000" spc="-60" dirty="0">
                <a:solidFill>
                  <a:srgbClr val="FFFFFF"/>
                </a:solidFill>
                <a:latin typeface="Arial"/>
                <a:cs typeface="Arial"/>
              </a:rPr>
              <a:t>8.Axillary</a:t>
            </a:r>
            <a:endParaRPr sz="3000">
              <a:latin typeface="Arial"/>
              <a:cs typeface="Arial"/>
            </a:endParaRPr>
          </a:p>
          <a:p>
            <a:pPr marL="12700">
              <a:lnSpc>
                <a:spcPct val="100000"/>
              </a:lnSpc>
              <a:spcBef>
                <a:spcPts val="735"/>
              </a:spcBef>
            </a:pPr>
            <a:r>
              <a:rPr sz="3000" spc="-130" dirty="0">
                <a:solidFill>
                  <a:srgbClr val="FFFFFF"/>
                </a:solidFill>
                <a:latin typeface="Arial"/>
                <a:cs typeface="Arial"/>
              </a:rPr>
              <a:t>9.Forehead</a:t>
            </a:r>
            <a:endParaRPr sz="30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28319" y="-37084"/>
            <a:ext cx="45719" cy="45719"/>
          </a:xfrm>
        </p:spPr>
        <p:txBody>
          <a:bodyPr>
            <a:normAutofit fontScale="90000"/>
          </a:bodyPr>
          <a:lstStyle/>
          <a:p>
            <a:endParaRPr lang="en-US" dirty="0"/>
          </a:p>
        </p:txBody>
      </p:sp>
      <p:sp>
        <p:nvSpPr>
          <p:cNvPr id="3" name="Text Placeholder 2"/>
          <p:cNvSpPr>
            <a:spLocks noGrp="1"/>
          </p:cNvSpPr>
          <p:nvPr>
            <p:ph idx="1"/>
          </p:nvPr>
        </p:nvSpPr>
        <p:spPr>
          <a:xfrm>
            <a:off x="398780" y="304800"/>
            <a:ext cx="8346439" cy="5943600"/>
          </a:xfrm>
        </p:spPr>
        <p:txBody>
          <a:bodyPr/>
          <a:lstStyle/>
          <a:p>
            <a:r>
              <a:rPr lang="en-US" dirty="0">
                <a:solidFill>
                  <a:srgbClr val="FF0000"/>
                </a:solidFill>
              </a:rPr>
              <a:t>Ward:</a:t>
            </a:r>
          </a:p>
          <a:p>
            <a:r>
              <a:rPr lang="en-US" dirty="0"/>
              <a:t>●nurse :patient : NURSE/shift </a:t>
            </a:r>
          </a:p>
          <a:p>
            <a:r>
              <a:rPr lang="en-US" dirty="0"/>
              <a:t>●nurse in change : NURSE/room </a:t>
            </a:r>
          </a:p>
          <a:p>
            <a:r>
              <a:rPr lang="en-US" dirty="0"/>
              <a:t>●resident doctor </a:t>
            </a:r>
            <a:r>
              <a:rPr lang="en-US" dirty="0" err="1"/>
              <a:t>availbe</a:t>
            </a:r>
            <a:endParaRPr lang="en-US" dirty="0"/>
          </a:p>
          <a:p>
            <a:r>
              <a:rPr lang="en-US" dirty="0"/>
              <a:t>●consultant frequent: per call or round</a:t>
            </a:r>
          </a:p>
          <a:p>
            <a:r>
              <a:rPr lang="en-US" dirty="0"/>
              <a:t>●facilities to support organ system failure: not </a:t>
            </a:r>
            <a:r>
              <a:rPr lang="en-US" dirty="0" err="1"/>
              <a:t>necissery</a:t>
            </a:r>
            <a:r>
              <a:rPr lang="en-US" dirty="0"/>
              <a:t> </a:t>
            </a:r>
          </a:p>
        </p:txBody>
      </p:sp>
    </p:spTree>
    <p:extLst>
      <p:ext uri="{BB962C8B-B14F-4D97-AF65-F5344CB8AC3E}">
        <p14:creationId xmlns:p14="http://schemas.microsoft.com/office/powerpoint/2010/main" val="1823260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smtClean="0">
                <a:solidFill>
                  <a:srgbClr val="4081D0"/>
                </a:solidFill>
              </a:rPr>
              <a:t>Hypothermia </a:t>
            </a:r>
            <a:endParaRPr lang="ar-JO" sz="5400" b="1" i="1" dirty="0">
              <a:solidFill>
                <a:srgbClr val="4081D0"/>
              </a:solidFill>
            </a:endParaRPr>
          </a:p>
        </p:txBody>
      </p:sp>
      <p:sp>
        <p:nvSpPr>
          <p:cNvPr id="3" name="Content Placeholder 2"/>
          <p:cNvSpPr>
            <a:spLocks noGrp="1"/>
          </p:cNvSpPr>
          <p:nvPr>
            <p:ph idx="1"/>
          </p:nvPr>
        </p:nvSpPr>
        <p:spPr/>
        <p:txBody>
          <a:bodyPr/>
          <a:lstStyle/>
          <a:p>
            <a:pPr algn="l" rtl="0"/>
            <a:r>
              <a:rPr lang="en-US" dirty="0" smtClean="0"/>
              <a:t>Hypothermia is a potentially dangerous drop in body temperature, usually caused by prolonged exposure to cold temperatures.</a:t>
            </a:r>
            <a:endParaRPr lang="ar-JO"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576" y="3429000"/>
            <a:ext cx="40324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76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What Causes Hypothermia?</a:t>
            </a:r>
            <a:endParaRPr lang="ar-JO" b="1" dirty="0">
              <a:solidFill>
                <a:srgbClr val="00B0F0"/>
              </a:solidFill>
            </a:endParaRPr>
          </a:p>
        </p:txBody>
      </p:sp>
      <p:sp>
        <p:nvSpPr>
          <p:cNvPr id="3" name="Content Placeholder 2"/>
          <p:cNvSpPr>
            <a:spLocks noGrp="1"/>
          </p:cNvSpPr>
          <p:nvPr>
            <p:ph idx="1"/>
          </p:nvPr>
        </p:nvSpPr>
        <p:spPr/>
        <p:txBody>
          <a:bodyPr/>
          <a:lstStyle/>
          <a:p>
            <a:pPr algn="l" rtl="0"/>
            <a:r>
              <a:rPr lang="en-US" sz="3600" dirty="0" smtClean="0"/>
              <a:t>Cold exposure</a:t>
            </a:r>
            <a:r>
              <a:rPr lang="en-US" dirty="0" smtClean="0"/>
              <a:t>.</a:t>
            </a:r>
          </a:p>
          <a:p>
            <a:pPr algn="l" rtl="0"/>
            <a:r>
              <a:rPr lang="en-US" dirty="0" smtClean="0"/>
              <a:t>Certain medical conditions such </a:t>
            </a:r>
            <a:r>
              <a:rPr lang="en-US" sz="3600" dirty="0" smtClean="0"/>
              <a:t>as diabetes </a:t>
            </a:r>
            <a:r>
              <a:rPr lang="en-US" dirty="0" smtClean="0"/>
              <a:t>and </a:t>
            </a:r>
            <a:r>
              <a:rPr lang="en-US" sz="3600" dirty="0" smtClean="0"/>
              <a:t>thyroid conditions</a:t>
            </a:r>
            <a:r>
              <a:rPr lang="en-US" dirty="0" smtClean="0"/>
              <a:t>, some </a:t>
            </a:r>
            <a:r>
              <a:rPr lang="en-US" sz="3600" dirty="0" smtClean="0"/>
              <a:t>medication</a:t>
            </a:r>
            <a:r>
              <a:rPr lang="en-US" dirty="0" smtClean="0"/>
              <a:t>s, </a:t>
            </a:r>
            <a:r>
              <a:rPr lang="en-US" sz="3600" dirty="0" smtClean="0"/>
              <a:t>severe trauma</a:t>
            </a:r>
            <a:r>
              <a:rPr lang="en-US" dirty="0" smtClean="0"/>
              <a:t>, or using </a:t>
            </a:r>
            <a:r>
              <a:rPr lang="en-US" sz="3600" dirty="0" smtClean="0"/>
              <a:t>drugs or alcohol </a:t>
            </a:r>
            <a:r>
              <a:rPr lang="en-US" dirty="0" smtClean="0"/>
              <a:t>all increase the</a:t>
            </a:r>
          </a:p>
          <a:p>
            <a:pPr marL="0" indent="0" algn="l" rtl="0">
              <a:buNone/>
            </a:pPr>
            <a:r>
              <a:rPr lang="en-US" dirty="0"/>
              <a:t> </a:t>
            </a:r>
            <a:r>
              <a:rPr lang="en-US" dirty="0" smtClean="0"/>
              <a:t>  risk of hypothermia. </a:t>
            </a:r>
            <a:endParaRPr lang="ar-JO"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800600"/>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275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l" rtl="0">
              <a:buNone/>
            </a:pPr>
            <a:r>
              <a:rPr lang="en-US" b="1" dirty="0" smtClean="0">
                <a:solidFill>
                  <a:schemeClr val="accent1">
                    <a:lumMod val="75000"/>
                  </a:schemeClr>
                </a:solidFill>
              </a:rPr>
              <a:t>Temperatures for mild, moderate, </a:t>
            </a:r>
          </a:p>
          <a:p>
            <a:pPr marL="0" indent="0" algn="l" rtl="0">
              <a:buNone/>
            </a:pPr>
            <a:r>
              <a:rPr lang="en-US" b="1" dirty="0" smtClean="0">
                <a:solidFill>
                  <a:schemeClr val="accent1">
                    <a:lumMod val="75000"/>
                  </a:schemeClr>
                </a:solidFill>
              </a:rPr>
              <a:t>and severe hypothermia generally range from:</a:t>
            </a:r>
          </a:p>
          <a:p>
            <a:pPr algn="l" rtl="0"/>
            <a:endParaRPr lang="en-US" dirty="0" smtClean="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7113"/>
            <a:ext cx="2603748" cy="1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204864"/>
            <a:ext cx="6431657" cy="437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26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fontAlgn="base"/>
            <a:r>
              <a:rPr lang="en-US" dirty="0" smtClean="0">
                <a:solidFill>
                  <a:srgbClr val="FF0000"/>
                </a:solidFill>
              </a:rPr>
              <a:t>Mild Hypothermia (35-32°C)</a:t>
            </a:r>
          </a:p>
          <a:p>
            <a:pPr fontAlgn="base"/>
            <a:r>
              <a:rPr lang="en-US" dirty="0" smtClean="0"/>
              <a:t>shivering – not under voluntary control</a:t>
            </a:r>
          </a:p>
          <a:p>
            <a:pPr fontAlgn="base"/>
            <a:r>
              <a:rPr lang="en-US" dirty="0" smtClean="0"/>
              <a:t>vasoconstriction to periphery (fingers, toes etc) </a:t>
            </a:r>
          </a:p>
          <a:p>
            <a:endParaRPr lang="en-US" dirty="0"/>
          </a:p>
        </p:txBody>
      </p:sp>
    </p:spTree>
    <p:extLst>
      <p:ext uri="{BB962C8B-B14F-4D97-AF65-F5344CB8AC3E}">
        <p14:creationId xmlns:p14="http://schemas.microsoft.com/office/powerpoint/2010/main" val="923945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fontAlgn="base"/>
            <a:r>
              <a:rPr lang="en-US" dirty="0" smtClean="0">
                <a:solidFill>
                  <a:srgbClr val="FF0000"/>
                </a:solidFill>
              </a:rPr>
              <a:t>Moderate hypothermia (32-28)</a:t>
            </a:r>
          </a:p>
          <a:p>
            <a:pPr fontAlgn="base"/>
            <a:r>
              <a:rPr lang="en-US" dirty="0" smtClean="0"/>
              <a:t>reduced level of consciousness</a:t>
            </a:r>
          </a:p>
          <a:p>
            <a:pPr fontAlgn="base"/>
            <a:r>
              <a:rPr lang="en-US" dirty="0" smtClean="0"/>
              <a:t>loss of fine motor coordination, particularly in hands due to restricted peripheral blood flow</a:t>
            </a:r>
          </a:p>
          <a:p>
            <a:pPr fontAlgn="base"/>
            <a:r>
              <a:rPr lang="en-US" dirty="0" smtClean="0"/>
              <a:t>slurred speech</a:t>
            </a:r>
          </a:p>
          <a:p>
            <a:pPr fontAlgn="base"/>
            <a:r>
              <a:rPr lang="en-US" dirty="0" smtClean="0"/>
              <a:t>violent shivering</a:t>
            </a:r>
          </a:p>
          <a:p>
            <a:endParaRPr lang="en-US" dirty="0"/>
          </a:p>
        </p:txBody>
      </p:sp>
    </p:spTree>
    <p:extLst>
      <p:ext uri="{BB962C8B-B14F-4D97-AF65-F5344CB8AC3E}">
        <p14:creationId xmlns:p14="http://schemas.microsoft.com/office/powerpoint/2010/main" val="36551471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fontAlgn="base"/>
            <a:r>
              <a:rPr lang="en-US" dirty="0" smtClean="0">
                <a:solidFill>
                  <a:srgbClr val="FF0000"/>
                </a:solidFill>
              </a:rPr>
              <a:t>Severe hypothermia (&lt; 28°C)</a:t>
            </a:r>
          </a:p>
          <a:p>
            <a:pPr fontAlgn="base"/>
            <a:r>
              <a:rPr lang="en-US" dirty="0" smtClean="0"/>
              <a:t>casualty falls to the ground, curls up into a fetal position to conserve heat</a:t>
            </a:r>
          </a:p>
          <a:p>
            <a:pPr fontAlgn="base"/>
            <a:r>
              <a:rPr lang="en-US" dirty="0" smtClean="0"/>
              <a:t>muscle rigidity develops because peripheral blood flow is reduced and due to lactic acid and carbon dioxide buildup in the muscles</a:t>
            </a:r>
          </a:p>
          <a:p>
            <a:pPr fontAlgn="base"/>
            <a:r>
              <a:rPr lang="en-US" dirty="0" smtClean="0"/>
              <a:t>the skin becomes pale</a:t>
            </a:r>
          </a:p>
          <a:p>
            <a:pPr fontAlgn="base"/>
            <a:r>
              <a:rPr lang="en-US" dirty="0" smtClean="0"/>
              <a:t>pupils dilate</a:t>
            </a:r>
          </a:p>
          <a:p>
            <a:pPr fontAlgn="base"/>
            <a:r>
              <a:rPr lang="en-US" dirty="0" smtClean="0"/>
              <a:t>pulse rate decreases</a:t>
            </a:r>
          </a:p>
          <a:p>
            <a:endParaRPr lang="en-US" dirty="0"/>
          </a:p>
        </p:txBody>
      </p:sp>
    </p:spTree>
    <p:extLst>
      <p:ext uri="{BB962C8B-B14F-4D97-AF65-F5344CB8AC3E}">
        <p14:creationId xmlns:p14="http://schemas.microsoft.com/office/powerpoint/2010/main" val="3450950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8229600" cy="1143000"/>
          </a:xfrm>
        </p:spPr>
        <p:txBody>
          <a:bodyPr>
            <a:normAutofit fontScale="90000"/>
          </a:bodyPr>
          <a:lstStyle/>
          <a:p>
            <a:r>
              <a:rPr lang="en-US" b="1" dirty="0" smtClean="0">
                <a:solidFill>
                  <a:srgbClr val="002060"/>
                </a:solidFill>
              </a:rPr>
              <a:t>What Is the management </a:t>
            </a:r>
            <a:br>
              <a:rPr lang="en-US" b="1" dirty="0" smtClean="0">
                <a:solidFill>
                  <a:srgbClr val="002060"/>
                </a:solidFill>
              </a:rPr>
            </a:br>
            <a:r>
              <a:rPr lang="en-US" b="1" dirty="0">
                <a:solidFill>
                  <a:srgbClr val="002060"/>
                </a:solidFill>
              </a:rPr>
              <a:t>?</a:t>
            </a:r>
            <a:r>
              <a:rPr lang="ar-JO" b="1" dirty="0" smtClean="0">
                <a:solidFill>
                  <a:srgbClr val="002060"/>
                </a:solidFill>
              </a:rPr>
              <a:t> </a:t>
            </a:r>
            <a:r>
              <a:rPr lang="en-US" b="1" dirty="0" smtClean="0">
                <a:solidFill>
                  <a:srgbClr val="002060"/>
                </a:solidFill>
              </a:rPr>
              <a:t>for Hypothermia</a:t>
            </a:r>
            <a:endParaRPr lang="ar-JO" b="1" dirty="0">
              <a:solidFill>
                <a:srgbClr val="002060"/>
              </a:solidFill>
            </a:endParaRPr>
          </a:p>
        </p:txBody>
      </p:sp>
      <p:sp>
        <p:nvSpPr>
          <p:cNvPr id="3" name="Content Placeholder 2"/>
          <p:cNvSpPr>
            <a:spLocks noGrp="1"/>
          </p:cNvSpPr>
          <p:nvPr>
            <p:ph idx="1"/>
          </p:nvPr>
        </p:nvSpPr>
        <p:spPr>
          <a:xfrm>
            <a:off x="251520" y="1600200"/>
            <a:ext cx="8435280" cy="4925144"/>
          </a:xfrm>
        </p:spPr>
        <p:txBody>
          <a:bodyPr>
            <a:normAutofit fontScale="92500" lnSpcReduction="20000"/>
          </a:bodyPr>
          <a:lstStyle/>
          <a:p>
            <a:pPr marL="0" indent="0" algn="l" rtl="0">
              <a:buNone/>
            </a:pPr>
            <a:endParaRPr lang="en-US" dirty="0" smtClean="0"/>
          </a:p>
          <a:p>
            <a:pPr algn="l" rtl="0"/>
            <a:endParaRPr lang="en-US" dirty="0" smtClean="0"/>
          </a:p>
          <a:p>
            <a:pPr algn="l" rtl="0"/>
            <a:r>
              <a:rPr lang="en-US" dirty="0" smtClean="0">
                <a:solidFill>
                  <a:srgbClr val="FF0000"/>
                </a:solidFill>
              </a:rPr>
              <a:t>Hypothermia is a potentially life-threatening condition that needs emergency medical attention.</a:t>
            </a:r>
          </a:p>
          <a:p>
            <a:pPr marL="0" indent="0" algn="l" rtl="0">
              <a:buNone/>
            </a:pPr>
            <a:endParaRPr lang="en-US" dirty="0" smtClean="0"/>
          </a:p>
          <a:p>
            <a:pPr algn="l" rtl="0"/>
            <a:r>
              <a:rPr lang="en-US" dirty="0" smtClean="0"/>
              <a:t>Remove any wet clothes, hats, gloves, shoes, and socks.</a:t>
            </a:r>
          </a:p>
          <a:p>
            <a:pPr algn="l" rtl="0"/>
            <a:r>
              <a:rPr lang="en-US" dirty="0" smtClean="0"/>
              <a:t>Protect the person against wind, drafts, and further heat loss with warm, dry clothes and blankets.</a:t>
            </a:r>
          </a:p>
          <a:p>
            <a:pPr algn="l" rtl="0"/>
            <a:r>
              <a:rPr lang="en-US" dirty="0" smtClean="0"/>
              <a:t>Move gently to a warm, dry shelter as soon as possible.</a:t>
            </a:r>
          </a:p>
          <a:p>
            <a:pPr algn="l" rtl="0"/>
            <a:r>
              <a:rPr lang="en-US" dirty="0" smtClean="0"/>
              <a:t>Begin rewarming the person with extra clothing. Use warm blankets. </a:t>
            </a:r>
            <a:endParaRPr lang="en-US" dirty="0"/>
          </a:p>
          <a:p>
            <a:pPr algn="l" rtl="0"/>
            <a:endParaRPr lang="en-US" dirty="0" smtClean="0"/>
          </a:p>
          <a:p>
            <a:pPr algn="l" rtl="0"/>
            <a:endParaRPr lang="en-US" dirty="0"/>
          </a:p>
          <a:p>
            <a:pPr algn="l" rtl="0"/>
            <a:endParaRPr lang="en-US" dirty="0" smtClean="0"/>
          </a:p>
          <a:p>
            <a:pPr algn="l" rtl="0"/>
            <a:endParaRPr lang="en-US" dirty="0" smtClean="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15816" cy="243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2156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543800" cy="4404320"/>
          </a:xfrm>
        </p:spPr>
        <p:txBody>
          <a:bodyPr>
            <a:normAutofit fontScale="77500" lnSpcReduction="20000"/>
          </a:bodyPr>
          <a:lstStyle/>
          <a:p>
            <a:pPr algn="l" rtl="0"/>
            <a:r>
              <a:rPr lang="en-US" dirty="0" smtClean="0"/>
              <a:t>Take the person's temperature if a thermometer is available.</a:t>
            </a:r>
          </a:p>
          <a:p>
            <a:pPr algn="l" rtl="0"/>
            <a:r>
              <a:rPr lang="en-US" dirty="0" smtClean="0"/>
              <a:t>Offer warm liquids, but avoid alcohol and caffeine, which speed up heat loss. Don't try to</a:t>
            </a:r>
          </a:p>
          <a:p>
            <a:pPr marL="0" indent="0" algn="l" rtl="0">
              <a:buNone/>
            </a:pPr>
            <a:r>
              <a:rPr lang="en-US" dirty="0"/>
              <a:t> </a:t>
            </a:r>
            <a:r>
              <a:rPr lang="en-US" dirty="0" smtClean="0"/>
              <a:t>    give fluids to an unconscious person.</a:t>
            </a:r>
          </a:p>
          <a:p>
            <a:pPr algn="l" rtl="0"/>
            <a:endParaRPr lang="en-US" dirty="0" smtClean="0"/>
          </a:p>
          <a:p>
            <a:pPr algn="l" rtl="0"/>
            <a:endParaRPr lang="en-US" dirty="0" smtClean="0"/>
          </a:p>
          <a:p>
            <a:pPr algn="l" rtl="0"/>
            <a:r>
              <a:rPr lang="en-US" dirty="0" smtClean="0"/>
              <a:t>CPR should be continued, in the absence of signs of breathing or a pulse, </a:t>
            </a:r>
          </a:p>
          <a:p>
            <a:pPr algn="l" rtl="0"/>
            <a:r>
              <a:rPr lang="en-US" dirty="0" smtClean="0"/>
              <a:t>rewarm the core temperature. Hypothermia treatment may include warmed IV fluids, heated and humidified oxygen, peritoneal lavage (internal "washing" of the abdominal cavity), and other measures.</a:t>
            </a:r>
          </a:p>
          <a:p>
            <a:pPr algn="l" rtl="0"/>
            <a:endParaRPr lang="ar-JO"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724400"/>
            <a:ext cx="2886075" cy="191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75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3230562"/>
          </a:xfrm>
        </p:spPr>
        <p:txBody>
          <a:bodyPr>
            <a:noAutofit/>
          </a:bodyPr>
          <a:lstStyle/>
          <a:p>
            <a:pPr algn="ctr"/>
            <a:r>
              <a:rPr lang="en-US" sz="6600" b="1" dirty="0"/>
              <a:t>Monitoring the Urine Output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743200"/>
            <a:ext cx="5953864" cy="396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8108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normAutofit/>
          </a:bodyPr>
          <a:lstStyle/>
          <a:p>
            <a:r>
              <a:rPr lang="en-US" sz="3200" dirty="0"/>
              <a:t>Urine output is the best indicator of the state of the patient’s kidneys. If the kidneys are producing an adequate amount of urine it means that they are well perfused and oxygenated. Otherwise, it is a sign that the patient is suffering from some complication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64843"/>
            <a:ext cx="2429005" cy="247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383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7776" y="156159"/>
            <a:ext cx="4031615" cy="635000"/>
          </a:xfrm>
          <a:prstGeom prst="rect">
            <a:avLst/>
          </a:prstGeom>
        </p:spPr>
        <p:txBody>
          <a:bodyPr vert="horz" wrap="square" lIns="0" tIns="12065" rIns="0" bIns="0" rtlCol="0">
            <a:spAutoFit/>
          </a:bodyPr>
          <a:lstStyle/>
          <a:p>
            <a:pPr marL="12700">
              <a:lnSpc>
                <a:spcPct val="100000"/>
              </a:lnSpc>
              <a:spcBef>
                <a:spcPts val="95"/>
              </a:spcBef>
              <a:tabLst>
                <a:tab pos="2683510" algn="l"/>
              </a:tabLst>
            </a:pPr>
            <a:r>
              <a:rPr sz="4000" b="0" spc="-400" dirty="0">
                <a:solidFill>
                  <a:srgbClr val="C1EDFF"/>
                </a:solidFill>
                <a:latin typeface="Arial"/>
                <a:cs typeface="Arial"/>
              </a:rPr>
              <a:t>DIFFEREN</a:t>
            </a:r>
            <a:r>
              <a:rPr sz="4000" b="0" spc="-290" dirty="0">
                <a:solidFill>
                  <a:srgbClr val="C1EDFF"/>
                </a:solidFill>
                <a:latin typeface="Arial"/>
                <a:cs typeface="Arial"/>
              </a:rPr>
              <a:t>T</a:t>
            </a:r>
            <a:r>
              <a:rPr sz="4000" b="0" dirty="0">
                <a:solidFill>
                  <a:srgbClr val="C1EDFF"/>
                </a:solidFill>
                <a:latin typeface="Arial"/>
                <a:cs typeface="Arial"/>
              </a:rPr>
              <a:t>	</a:t>
            </a:r>
            <a:r>
              <a:rPr sz="4000" b="0" spc="-305" dirty="0">
                <a:solidFill>
                  <a:srgbClr val="C1EDFF"/>
                </a:solidFill>
                <a:latin typeface="Arial"/>
                <a:cs typeface="Arial"/>
              </a:rPr>
              <a:t>UNITS</a:t>
            </a:r>
            <a:endParaRPr sz="4000">
              <a:latin typeface="Arial"/>
              <a:cs typeface="Arial"/>
            </a:endParaRPr>
          </a:p>
        </p:txBody>
      </p:sp>
      <p:sp>
        <p:nvSpPr>
          <p:cNvPr id="3" name="object 3"/>
          <p:cNvSpPr txBox="1"/>
          <p:nvPr/>
        </p:nvSpPr>
        <p:spPr>
          <a:xfrm>
            <a:off x="528319" y="805942"/>
            <a:ext cx="8377555" cy="1694180"/>
          </a:xfrm>
          <a:prstGeom prst="rect">
            <a:avLst/>
          </a:prstGeom>
        </p:spPr>
        <p:txBody>
          <a:bodyPr vert="horz" wrap="square" lIns="0" tIns="60960" rIns="0" bIns="0" rtlCol="0">
            <a:spAutoFit/>
          </a:bodyPr>
          <a:lstStyle/>
          <a:p>
            <a:pPr marL="355600" marR="5080" indent="-342900">
              <a:lnSpc>
                <a:spcPts val="3020"/>
              </a:lnSpc>
              <a:spcBef>
                <a:spcPts val="480"/>
              </a:spcBef>
              <a:buClr>
                <a:srgbClr val="D5EBFF"/>
              </a:buClr>
              <a:buSzPct val="94642"/>
              <a:buFont typeface="Wingdings"/>
              <a:buChar char=""/>
              <a:tabLst>
                <a:tab pos="354965" algn="l"/>
                <a:tab pos="355600" algn="l"/>
              </a:tabLst>
            </a:pPr>
            <a:r>
              <a:rPr sz="2800" spc="-114" dirty="0">
                <a:solidFill>
                  <a:srgbClr val="FFFFFF"/>
                </a:solidFill>
                <a:latin typeface="Arial"/>
                <a:cs typeface="Arial"/>
              </a:rPr>
              <a:t>There </a:t>
            </a:r>
            <a:r>
              <a:rPr sz="2800" spc="-120" dirty="0">
                <a:solidFill>
                  <a:srgbClr val="FFFFFF"/>
                </a:solidFill>
                <a:latin typeface="Arial"/>
                <a:cs typeface="Arial"/>
              </a:rPr>
              <a:t>are </a:t>
            </a:r>
            <a:r>
              <a:rPr sz="2800" spc="-20" dirty="0">
                <a:solidFill>
                  <a:srgbClr val="FFFFFF"/>
                </a:solidFill>
                <a:latin typeface="Arial"/>
                <a:cs typeface="Arial"/>
              </a:rPr>
              <a:t>verity </a:t>
            </a:r>
            <a:r>
              <a:rPr sz="2800" spc="15" dirty="0">
                <a:solidFill>
                  <a:srgbClr val="FFFFFF"/>
                </a:solidFill>
                <a:latin typeface="Arial"/>
                <a:cs typeface="Arial"/>
              </a:rPr>
              <a:t>of </a:t>
            </a:r>
            <a:r>
              <a:rPr sz="2800" spc="-145" dirty="0">
                <a:solidFill>
                  <a:srgbClr val="FFFFFF"/>
                </a:solidFill>
                <a:latin typeface="Arial"/>
                <a:cs typeface="Arial"/>
              </a:rPr>
              <a:t>names </a:t>
            </a:r>
            <a:r>
              <a:rPr sz="2800" spc="-125" dirty="0">
                <a:solidFill>
                  <a:srgbClr val="FFFFFF"/>
                </a:solidFill>
                <a:latin typeface="Arial"/>
                <a:cs typeface="Arial"/>
              </a:rPr>
              <a:t>depends </a:t>
            </a:r>
            <a:r>
              <a:rPr sz="2800" spc="-80" dirty="0">
                <a:solidFill>
                  <a:srgbClr val="FFFFFF"/>
                </a:solidFill>
                <a:latin typeface="Arial"/>
                <a:cs typeface="Arial"/>
              </a:rPr>
              <a:t>on </a:t>
            </a:r>
            <a:r>
              <a:rPr sz="2800" spc="-95" dirty="0">
                <a:solidFill>
                  <a:srgbClr val="FFFFFF"/>
                </a:solidFill>
                <a:latin typeface="Arial"/>
                <a:cs typeface="Arial"/>
              </a:rPr>
              <a:t>specific</a:t>
            </a:r>
            <a:r>
              <a:rPr sz="2800" spc="-560" dirty="0">
                <a:solidFill>
                  <a:srgbClr val="FFFFFF"/>
                </a:solidFill>
                <a:latin typeface="Arial"/>
                <a:cs typeface="Arial"/>
              </a:rPr>
              <a:t> </a:t>
            </a:r>
            <a:r>
              <a:rPr sz="2800" spc="-110" dirty="0">
                <a:solidFill>
                  <a:srgbClr val="FFFFFF"/>
                </a:solidFill>
                <a:latin typeface="Arial"/>
                <a:cs typeface="Arial"/>
              </a:rPr>
              <a:t>purpose  </a:t>
            </a:r>
            <a:r>
              <a:rPr sz="2800" spc="-114" dirty="0">
                <a:solidFill>
                  <a:srgbClr val="FFFFFF"/>
                </a:solidFill>
                <a:latin typeface="Arial"/>
                <a:cs typeface="Arial"/>
              </a:rPr>
              <a:t>and</a:t>
            </a:r>
            <a:r>
              <a:rPr sz="2800" spc="-220" dirty="0">
                <a:solidFill>
                  <a:srgbClr val="FFFFFF"/>
                </a:solidFill>
                <a:latin typeface="Arial"/>
                <a:cs typeface="Arial"/>
              </a:rPr>
              <a:t> </a:t>
            </a:r>
            <a:r>
              <a:rPr sz="2800" spc="-15" dirty="0">
                <a:solidFill>
                  <a:srgbClr val="FFFFFF"/>
                </a:solidFill>
                <a:latin typeface="Arial"/>
                <a:cs typeface="Arial"/>
              </a:rPr>
              <a:t>the</a:t>
            </a:r>
            <a:r>
              <a:rPr sz="2800" spc="-220" dirty="0">
                <a:solidFill>
                  <a:srgbClr val="FFFFFF"/>
                </a:solidFill>
                <a:latin typeface="Arial"/>
                <a:cs typeface="Arial"/>
              </a:rPr>
              <a:t> </a:t>
            </a:r>
            <a:r>
              <a:rPr sz="2800" spc="-105" dirty="0">
                <a:solidFill>
                  <a:srgbClr val="FFFFFF"/>
                </a:solidFill>
                <a:latin typeface="Arial"/>
                <a:cs typeface="Arial"/>
              </a:rPr>
              <a:t>degree</a:t>
            </a:r>
            <a:r>
              <a:rPr sz="2800" spc="-220" dirty="0">
                <a:solidFill>
                  <a:srgbClr val="FFFFFF"/>
                </a:solidFill>
                <a:latin typeface="Arial"/>
                <a:cs typeface="Arial"/>
              </a:rPr>
              <a:t> </a:t>
            </a:r>
            <a:r>
              <a:rPr sz="2800" spc="15" dirty="0">
                <a:solidFill>
                  <a:srgbClr val="FFFFFF"/>
                </a:solidFill>
                <a:latin typeface="Arial"/>
                <a:cs typeface="Arial"/>
              </a:rPr>
              <a:t>of</a:t>
            </a:r>
            <a:r>
              <a:rPr sz="2800" spc="-220" dirty="0">
                <a:solidFill>
                  <a:srgbClr val="FFFFFF"/>
                </a:solidFill>
                <a:latin typeface="Arial"/>
                <a:cs typeface="Arial"/>
              </a:rPr>
              <a:t> </a:t>
            </a:r>
            <a:r>
              <a:rPr sz="2800" spc="-110" dirty="0">
                <a:solidFill>
                  <a:srgbClr val="FFFFFF"/>
                </a:solidFill>
                <a:latin typeface="Arial"/>
                <a:cs typeface="Arial"/>
              </a:rPr>
              <a:t>dependency</a:t>
            </a:r>
            <a:r>
              <a:rPr sz="2800" spc="-229" dirty="0">
                <a:solidFill>
                  <a:srgbClr val="FFFFFF"/>
                </a:solidFill>
                <a:latin typeface="Arial"/>
                <a:cs typeface="Arial"/>
              </a:rPr>
              <a:t> </a:t>
            </a:r>
            <a:r>
              <a:rPr sz="2800" spc="15" dirty="0">
                <a:solidFill>
                  <a:srgbClr val="FFFFFF"/>
                </a:solidFill>
                <a:latin typeface="Arial"/>
                <a:cs typeface="Arial"/>
              </a:rPr>
              <a:t>of</a:t>
            </a:r>
            <a:r>
              <a:rPr sz="2800" spc="-220" dirty="0">
                <a:solidFill>
                  <a:srgbClr val="FFFFFF"/>
                </a:solidFill>
                <a:latin typeface="Arial"/>
                <a:cs typeface="Arial"/>
              </a:rPr>
              <a:t> </a:t>
            </a:r>
            <a:r>
              <a:rPr sz="2800" spc="-15" dirty="0">
                <a:solidFill>
                  <a:srgbClr val="FFFFFF"/>
                </a:solidFill>
                <a:latin typeface="Arial"/>
                <a:cs typeface="Arial"/>
              </a:rPr>
              <a:t>the</a:t>
            </a:r>
            <a:r>
              <a:rPr sz="2800" spc="-220" dirty="0">
                <a:solidFill>
                  <a:srgbClr val="FFFFFF"/>
                </a:solidFill>
                <a:latin typeface="Arial"/>
                <a:cs typeface="Arial"/>
              </a:rPr>
              <a:t> </a:t>
            </a:r>
            <a:r>
              <a:rPr sz="2800" spc="-15" dirty="0">
                <a:solidFill>
                  <a:srgbClr val="FFFFFF"/>
                </a:solidFill>
                <a:latin typeface="Arial"/>
                <a:cs typeface="Arial"/>
              </a:rPr>
              <a:t>patient</a:t>
            </a:r>
            <a:endParaRPr sz="2800">
              <a:latin typeface="Arial"/>
              <a:cs typeface="Arial"/>
            </a:endParaRPr>
          </a:p>
          <a:p>
            <a:pPr marL="355600" marR="391160" indent="-342900">
              <a:lnSpc>
                <a:spcPts val="3030"/>
              </a:lnSpc>
              <a:spcBef>
                <a:spcPts val="705"/>
              </a:spcBef>
              <a:buClr>
                <a:srgbClr val="D5EBFF"/>
              </a:buClr>
              <a:buSzPct val="94642"/>
              <a:buFont typeface="Wingdings"/>
              <a:buChar char=""/>
              <a:tabLst>
                <a:tab pos="354965" algn="l"/>
                <a:tab pos="355600" algn="l"/>
              </a:tabLst>
            </a:pPr>
            <a:r>
              <a:rPr sz="2800" spc="-90" dirty="0">
                <a:solidFill>
                  <a:srgbClr val="FFFFFF"/>
                </a:solidFill>
                <a:latin typeface="Arial"/>
                <a:cs typeface="Arial"/>
              </a:rPr>
              <a:t>Many</a:t>
            </a:r>
            <a:r>
              <a:rPr sz="2800" spc="-220" dirty="0">
                <a:solidFill>
                  <a:srgbClr val="FFFFFF"/>
                </a:solidFill>
                <a:latin typeface="Arial"/>
                <a:cs typeface="Arial"/>
              </a:rPr>
              <a:t> </a:t>
            </a:r>
            <a:r>
              <a:rPr sz="2800" spc="-5" dirty="0">
                <a:solidFill>
                  <a:srgbClr val="FFFFFF"/>
                </a:solidFill>
                <a:latin typeface="Arial"/>
                <a:cs typeface="Arial"/>
              </a:rPr>
              <a:t>different</a:t>
            </a:r>
            <a:r>
              <a:rPr sz="2800" spc="-204" dirty="0">
                <a:solidFill>
                  <a:srgbClr val="FFFFFF"/>
                </a:solidFill>
                <a:latin typeface="Arial"/>
                <a:cs typeface="Arial"/>
              </a:rPr>
              <a:t> </a:t>
            </a:r>
            <a:r>
              <a:rPr sz="2800" spc="-85" dirty="0">
                <a:solidFill>
                  <a:srgbClr val="FFFFFF"/>
                </a:solidFill>
                <a:latin typeface="Arial"/>
                <a:cs typeface="Arial"/>
              </a:rPr>
              <a:t>hospitals</a:t>
            </a:r>
            <a:r>
              <a:rPr sz="2800" spc="-180" dirty="0">
                <a:solidFill>
                  <a:srgbClr val="FFFFFF"/>
                </a:solidFill>
                <a:latin typeface="Arial"/>
                <a:cs typeface="Arial"/>
              </a:rPr>
              <a:t> </a:t>
            </a:r>
            <a:r>
              <a:rPr sz="2800" spc="-140" dirty="0">
                <a:solidFill>
                  <a:srgbClr val="FFFFFF"/>
                </a:solidFill>
                <a:latin typeface="Arial"/>
                <a:cs typeface="Arial"/>
              </a:rPr>
              <a:t>have</a:t>
            </a:r>
            <a:r>
              <a:rPr sz="2800" spc="-215" dirty="0">
                <a:solidFill>
                  <a:srgbClr val="FFFFFF"/>
                </a:solidFill>
                <a:latin typeface="Arial"/>
                <a:cs typeface="Arial"/>
              </a:rPr>
              <a:t> </a:t>
            </a:r>
            <a:r>
              <a:rPr sz="2800" spc="-85" dirty="0">
                <a:solidFill>
                  <a:srgbClr val="FFFFFF"/>
                </a:solidFill>
                <a:latin typeface="Arial"/>
                <a:cs typeface="Arial"/>
              </a:rPr>
              <a:t>many</a:t>
            </a:r>
            <a:r>
              <a:rPr sz="2800" spc="-215" dirty="0">
                <a:solidFill>
                  <a:srgbClr val="FFFFFF"/>
                </a:solidFill>
                <a:latin typeface="Arial"/>
                <a:cs typeface="Arial"/>
              </a:rPr>
              <a:t> </a:t>
            </a:r>
            <a:r>
              <a:rPr sz="2800" spc="-5" dirty="0">
                <a:solidFill>
                  <a:srgbClr val="FFFFFF"/>
                </a:solidFill>
                <a:latin typeface="Arial"/>
                <a:cs typeface="Arial"/>
              </a:rPr>
              <a:t>different</a:t>
            </a:r>
            <a:r>
              <a:rPr sz="2800" spc="-215" dirty="0">
                <a:solidFill>
                  <a:srgbClr val="FFFFFF"/>
                </a:solidFill>
                <a:latin typeface="Arial"/>
                <a:cs typeface="Arial"/>
              </a:rPr>
              <a:t> </a:t>
            </a:r>
            <a:r>
              <a:rPr sz="2800" spc="-55" dirty="0">
                <a:solidFill>
                  <a:srgbClr val="FFFFFF"/>
                </a:solidFill>
                <a:latin typeface="Arial"/>
                <a:cs typeface="Arial"/>
              </a:rPr>
              <a:t>terms.  </a:t>
            </a:r>
            <a:r>
              <a:rPr sz="2800" spc="-75" dirty="0">
                <a:solidFill>
                  <a:srgbClr val="FFFFFF"/>
                </a:solidFill>
                <a:latin typeface="Arial"/>
                <a:cs typeface="Arial"/>
              </a:rPr>
              <a:t>Frequently </a:t>
            </a:r>
            <a:r>
              <a:rPr sz="2800" spc="-175" dirty="0">
                <a:solidFill>
                  <a:srgbClr val="FFFFFF"/>
                </a:solidFill>
                <a:latin typeface="Arial"/>
                <a:cs typeface="Arial"/>
              </a:rPr>
              <a:t>seen</a:t>
            </a:r>
            <a:r>
              <a:rPr sz="2800" spc="-385" dirty="0">
                <a:solidFill>
                  <a:srgbClr val="FFFFFF"/>
                </a:solidFill>
                <a:latin typeface="Arial"/>
                <a:cs typeface="Arial"/>
              </a:rPr>
              <a:t> </a:t>
            </a:r>
            <a:r>
              <a:rPr sz="2800" spc="-120" dirty="0">
                <a:solidFill>
                  <a:srgbClr val="FFFFFF"/>
                </a:solidFill>
                <a:latin typeface="Arial"/>
                <a:cs typeface="Arial"/>
              </a:rPr>
              <a:t>are</a:t>
            </a:r>
            <a:endParaRPr sz="2800">
              <a:latin typeface="Arial"/>
              <a:cs typeface="Arial"/>
            </a:endParaRPr>
          </a:p>
        </p:txBody>
      </p:sp>
      <p:graphicFrame>
        <p:nvGraphicFramePr>
          <p:cNvPr id="4" name="object 4"/>
          <p:cNvGraphicFramePr>
            <a:graphicFrameLocks noGrp="1"/>
          </p:cNvGraphicFramePr>
          <p:nvPr/>
        </p:nvGraphicFramePr>
        <p:xfrm>
          <a:off x="852169" y="2624550"/>
          <a:ext cx="6713220" cy="3896994"/>
        </p:xfrm>
        <a:graphic>
          <a:graphicData uri="http://schemas.openxmlformats.org/drawingml/2006/table">
            <a:tbl>
              <a:tblPr firstRow="1" bandRow="1">
                <a:tableStyleId>{2D5ABB26-0587-4C30-8999-92F81FD0307C}</a:tableStyleId>
              </a:tblPr>
              <a:tblGrid>
                <a:gridCol w="1219835"/>
                <a:gridCol w="777875"/>
                <a:gridCol w="4715510"/>
              </a:tblGrid>
              <a:tr h="369570">
                <a:tc>
                  <a:txBody>
                    <a:bodyPr/>
                    <a:lstStyle/>
                    <a:p>
                      <a:pPr marL="31750">
                        <a:lnSpc>
                          <a:spcPts val="2640"/>
                        </a:lnSpc>
                      </a:pPr>
                      <a:r>
                        <a:rPr sz="2800" spc="-165" dirty="0">
                          <a:solidFill>
                            <a:srgbClr val="FFFFFF"/>
                          </a:solidFill>
                          <a:latin typeface="Arial"/>
                          <a:cs typeface="Arial"/>
                        </a:rPr>
                        <a:t>MICU</a:t>
                      </a:r>
                      <a:endParaRPr sz="2800">
                        <a:latin typeface="Arial"/>
                        <a:cs typeface="Arial"/>
                      </a:endParaRPr>
                    </a:p>
                  </a:txBody>
                  <a:tcPr marL="0" marR="0" marT="0" marB="0"/>
                </a:tc>
                <a:tc>
                  <a:txBody>
                    <a:bodyPr/>
                    <a:lstStyle/>
                    <a:p>
                      <a:pPr marL="229235">
                        <a:lnSpc>
                          <a:spcPts val="2640"/>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640"/>
                        </a:lnSpc>
                      </a:pPr>
                      <a:r>
                        <a:rPr sz="2800" spc="-85" dirty="0">
                          <a:solidFill>
                            <a:srgbClr val="FFFFFF"/>
                          </a:solidFill>
                          <a:latin typeface="Arial"/>
                          <a:cs typeface="Arial"/>
                        </a:rPr>
                        <a:t>Medical</a:t>
                      </a:r>
                      <a:r>
                        <a:rPr sz="2800" spc="-210"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383540">
                <a:tc>
                  <a:txBody>
                    <a:bodyPr/>
                    <a:lstStyle/>
                    <a:p>
                      <a:pPr marL="31750">
                        <a:lnSpc>
                          <a:spcPts val="2755"/>
                        </a:lnSpc>
                      </a:pPr>
                      <a:r>
                        <a:rPr sz="2800" spc="-235" dirty="0">
                          <a:solidFill>
                            <a:srgbClr val="FFFFFF"/>
                          </a:solidFill>
                          <a:latin typeface="Arial"/>
                          <a:cs typeface="Arial"/>
                        </a:rPr>
                        <a:t>SICU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105" dirty="0">
                          <a:solidFill>
                            <a:srgbClr val="FFFFFF"/>
                          </a:solidFill>
                          <a:latin typeface="Arial"/>
                          <a:cs typeface="Arial"/>
                        </a:rPr>
                        <a:t>Surgical</a:t>
                      </a:r>
                      <a:r>
                        <a:rPr sz="2800" spc="-215"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384175">
                <a:tc>
                  <a:txBody>
                    <a:bodyPr/>
                    <a:lstStyle/>
                    <a:p>
                      <a:pPr marL="31750">
                        <a:lnSpc>
                          <a:spcPts val="2755"/>
                        </a:lnSpc>
                      </a:pPr>
                      <a:r>
                        <a:rPr sz="2800" spc="-200" dirty="0">
                          <a:solidFill>
                            <a:srgbClr val="FFFFFF"/>
                          </a:solidFill>
                          <a:latin typeface="Arial"/>
                          <a:cs typeface="Arial"/>
                        </a:rPr>
                        <a:t>TICU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140" dirty="0">
                          <a:solidFill>
                            <a:srgbClr val="FFFFFF"/>
                          </a:solidFill>
                          <a:latin typeface="Arial"/>
                          <a:cs typeface="Arial"/>
                        </a:rPr>
                        <a:t>Trauma </a:t>
                      </a:r>
                      <a:r>
                        <a:rPr sz="2800" spc="-210" dirty="0">
                          <a:solidFill>
                            <a:srgbClr val="FFFFFF"/>
                          </a:solidFill>
                          <a:latin typeface="Arial"/>
                          <a:cs typeface="Arial"/>
                        </a:rPr>
                        <a:t>ICU </a:t>
                      </a:r>
                      <a:r>
                        <a:rPr sz="2800" spc="-35" dirty="0">
                          <a:solidFill>
                            <a:srgbClr val="FFFFFF"/>
                          </a:solidFill>
                          <a:latin typeface="Arial"/>
                          <a:cs typeface="Arial"/>
                        </a:rPr>
                        <a:t>or</a:t>
                      </a:r>
                      <a:r>
                        <a:rPr sz="2800" spc="-630" dirty="0">
                          <a:solidFill>
                            <a:srgbClr val="FFFFFF"/>
                          </a:solidFill>
                          <a:latin typeface="Arial"/>
                          <a:cs typeface="Arial"/>
                        </a:rPr>
                        <a:t> </a:t>
                      </a:r>
                      <a:r>
                        <a:rPr sz="2800" spc="-100" dirty="0">
                          <a:solidFill>
                            <a:srgbClr val="FFFFFF"/>
                          </a:solidFill>
                          <a:latin typeface="Arial"/>
                          <a:cs typeface="Arial"/>
                        </a:rPr>
                        <a:t>Transplant </a:t>
                      </a:r>
                      <a:r>
                        <a:rPr sz="2800" spc="-210" dirty="0">
                          <a:solidFill>
                            <a:srgbClr val="FFFFFF"/>
                          </a:solidFill>
                          <a:latin typeface="Arial"/>
                          <a:cs typeface="Arial"/>
                        </a:rPr>
                        <a:t>ICU</a:t>
                      </a:r>
                      <a:endParaRPr sz="2800">
                        <a:latin typeface="Arial"/>
                        <a:cs typeface="Arial"/>
                      </a:endParaRPr>
                    </a:p>
                  </a:txBody>
                  <a:tcPr marL="0" marR="0" marT="0" marB="0"/>
                </a:tc>
              </a:tr>
              <a:tr h="383540">
                <a:tc>
                  <a:txBody>
                    <a:bodyPr/>
                    <a:lstStyle/>
                    <a:p>
                      <a:pPr marL="31750">
                        <a:lnSpc>
                          <a:spcPts val="2755"/>
                        </a:lnSpc>
                      </a:pPr>
                      <a:r>
                        <a:rPr sz="2800" spc="-180" dirty="0">
                          <a:solidFill>
                            <a:srgbClr val="FFFFFF"/>
                          </a:solidFill>
                          <a:latin typeface="Arial"/>
                          <a:cs typeface="Arial"/>
                        </a:rPr>
                        <a:t>NICU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90" dirty="0">
                          <a:solidFill>
                            <a:srgbClr val="FFFFFF"/>
                          </a:solidFill>
                          <a:latin typeface="Arial"/>
                          <a:cs typeface="Arial"/>
                        </a:rPr>
                        <a:t>Neuro </a:t>
                      </a:r>
                      <a:r>
                        <a:rPr sz="2800" spc="-204" dirty="0">
                          <a:solidFill>
                            <a:srgbClr val="FFFFFF"/>
                          </a:solidFill>
                          <a:latin typeface="Arial"/>
                          <a:cs typeface="Arial"/>
                        </a:rPr>
                        <a:t>ICU </a:t>
                      </a:r>
                      <a:r>
                        <a:rPr sz="2800" spc="-35" dirty="0">
                          <a:solidFill>
                            <a:srgbClr val="FFFFFF"/>
                          </a:solidFill>
                          <a:latin typeface="Arial"/>
                          <a:cs typeface="Arial"/>
                        </a:rPr>
                        <a:t>or </a:t>
                      </a:r>
                      <a:r>
                        <a:rPr sz="2800" spc="-75" dirty="0">
                          <a:solidFill>
                            <a:srgbClr val="FFFFFF"/>
                          </a:solidFill>
                          <a:latin typeface="Arial"/>
                          <a:cs typeface="Arial"/>
                        </a:rPr>
                        <a:t>Neonatal</a:t>
                      </a:r>
                      <a:r>
                        <a:rPr sz="2800" spc="-555"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383540">
                <a:tc>
                  <a:txBody>
                    <a:bodyPr/>
                    <a:lstStyle/>
                    <a:p>
                      <a:pPr marL="31750">
                        <a:lnSpc>
                          <a:spcPts val="2755"/>
                        </a:lnSpc>
                      </a:pPr>
                      <a:r>
                        <a:rPr sz="2800" spc="-229" dirty="0">
                          <a:solidFill>
                            <a:srgbClr val="FFFFFF"/>
                          </a:solidFill>
                          <a:latin typeface="Arial"/>
                          <a:cs typeface="Arial"/>
                        </a:rPr>
                        <a:t>PICU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85" dirty="0">
                          <a:solidFill>
                            <a:srgbClr val="FFFFFF"/>
                          </a:solidFill>
                          <a:latin typeface="Arial"/>
                          <a:cs typeface="Arial"/>
                        </a:rPr>
                        <a:t>Pediatric</a:t>
                      </a:r>
                      <a:r>
                        <a:rPr sz="2800" spc="-215"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383540">
                <a:tc>
                  <a:txBody>
                    <a:bodyPr/>
                    <a:lstStyle/>
                    <a:p>
                      <a:pPr marL="31750">
                        <a:lnSpc>
                          <a:spcPts val="2755"/>
                        </a:lnSpc>
                      </a:pPr>
                      <a:r>
                        <a:rPr sz="2800" spc="-240" dirty="0">
                          <a:solidFill>
                            <a:srgbClr val="FFFFFF"/>
                          </a:solidFill>
                          <a:latin typeface="Arial"/>
                          <a:cs typeface="Arial"/>
                        </a:rPr>
                        <a:t>CVICU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125" dirty="0">
                          <a:solidFill>
                            <a:srgbClr val="FFFFFF"/>
                          </a:solidFill>
                          <a:latin typeface="Arial"/>
                          <a:cs typeface="Arial"/>
                        </a:rPr>
                        <a:t>Cardiovascular</a:t>
                      </a:r>
                      <a:r>
                        <a:rPr sz="2800" spc="-195"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384175">
                <a:tc>
                  <a:txBody>
                    <a:bodyPr/>
                    <a:lstStyle/>
                    <a:p>
                      <a:pPr marL="31750">
                        <a:lnSpc>
                          <a:spcPts val="2755"/>
                        </a:lnSpc>
                      </a:pPr>
                      <a:r>
                        <a:rPr sz="2800" spc="-315" dirty="0">
                          <a:solidFill>
                            <a:srgbClr val="FFFFFF"/>
                          </a:solidFill>
                          <a:latin typeface="Arial"/>
                          <a:cs typeface="Arial"/>
                        </a:rPr>
                        <a:t>CCU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110" dirty="0">
                          <a:solidFill>
                            <a:srgbClr val="FFFFFF"/>
                          </a:solidFill>
                          <a:latin typeface="Arial"/>
                          <a:cs typeface="Arial"/>
                        </a:rPr>
                        <a:t>Coronary </a:t>
                      </a:r>
                      <a:r>
                        <a:rPr sz="2800" spc="-185" dirty="0">
                          <a:solidFill>
                            <a:srgbClr val="FFFFFF"/>
                          </a:solidFill>
                          <a:latin typeface="Arial"/>
                          <a:cs typeface="Arial"/>
                        </a:rPr>
                        <a:t>Care</a:t>
                      </a:r>
                      <a:r>
                        <a:rPr sz="2800" spc="-515" dirty="0">
                          <a:solidFill>
                            <a:srgbClr val="FFFFFF"/>
                          </a:solidFill>
                          <a:latin typeface="Arial"/>
                          <a:cs typeface="Arial"/>
                        </a:rPr>
                        <a:t> </a:t>
                      </a:r>
                      <a:r>
                        <a:rPr sz="2800" spc="-5" dirty="0">
                          <a:solidFill>
                            <a:srgbClr val="FFFFFF"/>
                          </a:solidFill>
                          <a:latin typeface="Arial"/>
                          <a:cs typeface="Arial"/>
                        </a:rPr>
                        <a:t>Unit</a:t>
                      </a:r>
                      <a:endParaRPr sz="2800">
                        <a:latin typeface="Arial"/>
                        <a:cs typeface="Arial"/>
                      </a:endParaRPr>
                    </a:p>
                  </a:txBody>
                  <a:tcPr marL="0" marR="0" marT="0" marB="0"/>
                </a:tc>
              </a:tr>
              <a:tr h="383540">
                <a:tc>
                  <a:txBody>
                    <a:bodyPr/>
                    <a:lstStyle/>
                    <a:p>
                      <a:pPr marL="31750">
                        <a:lnSpc>
                          <a:spcPts val="2755"/>
                        </a:lnSpc>
                      </a:pPr>
                      <a:r>
                        <a:rPr sz="2800" spc="-254" dirty="0">
                          <a:solidFill>
                            <a:srgbClr val="FFFFFF"/>
                          </a:solidFill>
                          <a:latin typeface="Arial"/>
                          <a:cs typeface="Arial"/>
                        </a:rPr>
                        <a:t>CICU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145" dirty="0">
                          <a:solidFill>
                            <a:srgbClr val="FFFFFF"/>
                          </a:solidFill>
                          <a:latin typeface="Arial"/>
                          <a:cs typeface="Arial"/>
                        </a:rPr>
                        <a:t>Cardiac</a:t>
                      </a:r>
                      <a:r>
                        <a:rPr sz="2800" spc="-210"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427990">
                <a:tc>
                  <a:txBody>
                    <a:bodyPr/>
                    <a:lstStyle/>
                    <a:p>
                      <a:pPr marL="31750">
                        <a:lnSpc>
                          <a:spcPts val="2755"/>
                        </a:lnSpc>
                      </a:pPr>
                      <a:r>
                        <a:rPr sz="2800" spc="-215" dirty="0">
                          <a:solidFill>
                            <a:srgbClr val="FFFFFF"/>
                          </a:solidFill>
                          <a:latin typeface="Arial"/>
                          <a:cs typeface="Arial"/>
                        </a:rPr>
                        <a:t>BICU</a:t>
                      </a:r>
                      <a:endParaRPr sz="2800">
                        <a:latin typeface="Arial"/>
                        <a:cs typeface="Arial"/>
                      </a:endParaRPr>
                    </a:p>
                  </a:txBody>
                  <a:tcPr marL="0" marR="0" marT="0" marB="0"/>
                </a:tc>
                <a:tc>
                  <a:txBody>
                    <a:bodyPr/>
                    <a:lstStyle/>
                    <a:p>
                      <a:pPr marL="229235">
                        <a:lnSpc>
                          <a:spcPts val="2755"/>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2755"/>
                        </a:lnSpc>
                      </a:pPr>
                      <a:r>
                        <a:rPr sz="2800" spc="-105" dirty="0">
                          <a:solidFill>
                            <a:srgbClr val="FFFFFF"/>
                          </a:solidFill>
                          <a:latin typeface="Arial"/>
                          <a:cs typeface="Arial"/>
                        </a:rPr>
                        <a:t>Burn</a:t>
                      </a:r>
                      <a:r>
                        <a:rPr sz="2800" spc="-229" dirty="0">
                          <a:solidFill>
                            <a:srgbClr val="FFFFFF"/>
                          </a:solidFill>
                          <a:latin typeface="Arial"/>
                          <a:cs typeface="Arial"/>
                        </a:rPr>
                        <a:t> </a:t>
                      </a:r>
                      <a:r>
                        <a:rPr sz="2800" spc="-204" dirty="0">
                          <a:solidFill>
                            <a:srgbClr val="FFFFFF"/>
                          </a:solidFill>
                          <a:latin typeface="Arial"/>
                          <a:cs typeface="Arial"/>
                        </a:rPr>
                        <a:t>ICU</a:t>
                      </a:r>
                      <a:endParaRPr sz="2800">
                        <a:latin typeface="Arial"/>
                        <a:cs typeface="Arial"/>
                      </a:endParaRPr>
                    </a:p>
                  </a:txBody>
                  <a:tcPr marL="0" marR="0" marT="0" marB="0"/>
                </a:tc>
              </a:tr>
              <a:tr h="413384">
                <a:tc>
                  <a:txBody>
                    <a:bodyPr/>
                    <a:lstStyle/>
                    <a:p>
                      <a:pPr marL="31750">
                        <a:lnSpc>
                          <a:spcPts val="3100"/>
                        </a:lnSpc>
                      </a:pPr>
                      <a:r>
                        <a:rPr sz="2800" spc="-300" dirty="0">
                          <a:solidFill>
                            <a:srgbClr val="FFFFFF"/>
                          </a:solidFill>
                          <a:latin typeface="Arial"/>
                          <a:cs typeface="Arial"/>
                        </a:rPr>
                        <a:t>RCU</a:t>
                      </a:r>
                      <a:endParaRPr sz="2800">
                        <a:latin typeface="Arial"/>
                        <a:cs typeface="Arial"/>
                      </a:endParaRPr>
                    </a:p>
                  </a:txBody>
                  <a:tcPr marL="0" marR="0" marT="0" marB="0"/>
                </a:tc>
                <a:tc>
                  <a:txBody>
                    <a:bodyPr/>
                    <a:lstStyle/>
                    <a:p>
                      <a:pPr marL="229235">
                        <a:lnSpc>
                          <a:spcPts val="3100"/>
                        </a:lnSpc>
                      </a:pPr>
                      <a:r>
                        <a:rPr sz="2800" dirty="0">
                          <a:solidFill>
                            <a:srgbClr val="FFFFFF"/>
                          </a:solidFill>
                          <a:latin typeface="Arial"/>
                          <a:cs typeface="Arial"/>
                        </a:rPr>
                        <a:t>=</a:t>
                      </a:r>
                      <a:endParaRPr sz="2800">
                        <a:latin typeface="Arial"/>
                        <a:cs typeface="Arial"/>
                      </a:endParaRPr>
                    </a:p>
                  </a:txBody>
                  <a:tcPr marL="0" marR="0" marT="0" marB="0"/>
                </a:tc>
                <a:tc>
                  <a:txBody>
                    <a:bodyPr/>
                    <a:lstStyle/>
                    <a:p>
                      <a:pPr marL="366395">
                        <a:lnSpc>
                          <a:spcPts val="3100"/>
                        </a:lnSpc>
                      </a:pPr>
                      <a:r>
                        <a:rPr sz="2800" spc="-170" dirty="0">
                          <a:solidFill>
                            <a:srgbClr val="FFFFFF"/>
                          </a:solidFill>
                          <a:latin typeface="Arial"/>
                          <a:cs typeface="Arial"/>
                        </a:rPr>
                        <a:t>Renal </a:t>
                      </a:r>
                      <a:r>
                        <a:rPr sz="2800" spc="-135" dirty="0">
                          <a:solidFill>
                            <a:srgbClr val="FFFFFF"/>
                          </a:solidFill>
                          <a:latin typeface="Arial"/>
                          <a:cs typeface="Arial"/>
                        </a:rPr>
                        <a:t>care</a:t>
                      </a:r>
                      <a:r>
                        <a:rPr sz="2800" spc="-265" dirty="0">
                          <a:solidFill>
                            <a:srgbClr val="FFFFFF"/>
                          </a:solidFill>
                          <a:latin typeface="Arial"/>
                          <a:cs typeface="Arial"/>
                        </a:rPr>
                        <a:t> </a:t>
                      </a:r>
                      <a:r>
                        <a:rPr sz="2800" spc="5" dirty="0">
                          <a:solidFill>
                            <a:srgbClr val="FFFFFF"/>
                          </a:solidFill>
                          <a:latin typeface="Arial"/>
                          <a:cs typeface="Arial"/>
                        </a:rPr>
                        <a:t>unit</a:t>
                      </a:r>
                      <a:endParaRPr sz="2800">
                        <a:latin typeface="Arial"/>
                        <a:cs typeface="Arial"/>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B3835"/>
                </a:solidFill>
                <a:latin typeface="Helvetica Neue"/>
              </a:rPr>
              <a:t>Physical examination of urine Examination of physical characteristics</a:t>
            </a:r>
            <a:endParaRPr lang="en-US" dirty="0"/>
          </a:p>
        </p:txBody>
      </p:sp>
      <p:sp>
        <p:nvSpPr>
          <p:cNvPr id="3" name="Content Placeholder 2"/>
          <p:cNvSpPr>
            <a:spLocks noGrp="1"/>
          </p:cNvSpPr>
          <p:nvPr>
            <p:ph sz="quarter" idx="1"/>
          </p:nvPr>
        </p:nvSpPr>
        <p:spPr/>
        <p:txBody>
          <a:bodyPr/>
          <a:lstStyle/>
          <a:p>
            <a:r>
              <a:rPr lang="en-US" dirty="0"/>
              <a:t>• Volume </a:t>
            </a:r>
            <a:endParaRPr lang="en-US" dirty="0" smtClean="0"/>
          </a:p>
          <a:p>
            <a:r>
              <a:rPr lang="en-US" dirty="0" smtClean="0"/>
              <a:t>• </a:t>
            </a:r>
            <a:r>
              <a:rPr lang="en-US" dirty="0"/>
              <a:t>Color </a:t>
            </a:r>
            <a:endParaRPr lang="en-US" dirty="0" smtClean="0"/>
          </a:p>
          <a:p>
            <a:r>
              <a:rPr lang="en-US" dirty="0" smtClean="0"/>
              <a:t>• </a:t>
            </a:r>
            <a:r>
              <a:rPr lang="en-US" dirty="0"/>
              <a:t>Odor </a:t>
            </a:r>
            <a:endParaRPr lang="en-US" dirty="0" smtClean="0"/>
          </a:p>
          <a:p>
            <a:r>
              <a:rPr lang="en-US" dirty="0" smtClean="0"/>
              <a:t>• pH</a:t>
            </a:r>
          </a:p>
          <a:p>
            <a:r>
              <a:rPr lang="en-US" dirty="0" smtClean="0"/>
              <a:t>• </a:t>
            </a:r>
            <a:r>
              <a:rPr lang="en-US" dirty="0"/>
              <a:t>Specific gravity</a:t>
            </a:r>
          </a:p>
        </p:txBody>
      </p:sp>
    </p:spTree>
    <p:extLst>
      <p:ext uri="{BB962C8B-B14F-4D97-AF65-F5344CB8AC3E}">
        <p14:creationId xmlns:p14="http://schemas.microsoft.com/office/powerpoint/2010/main" val="2708649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a:t>
            </a:r>
            <a:endParaRPr lang="en-US" dirty="0"/>
          </a:p>
        </p:txBody>
      </p:sp>
      <p:sp>
        <p:nvSpPr>
          <p:cNvPr id="3" name="Content Placeholder 2"/>
          <p:cNvSpPr>
            <a:spLocks noGrp="1"/>
          </p:cNvSpPr>
          <p:nvPr>
            <p:ph sz="quarter" idx="1"/>
          </p:nvPr>
        </p:nvSpPr>
        <p:spPr/>
        <p:txBody>
          <a:bodyPr/>
          <a:lstStyle/>
          <a:p>
            <a:r>
              <a:rPr lang="en-US" dirty="0"/>
              <a:t> Normal- 1-2.5 L/day </a:t>
            </a:r>
            <a:endParaRPr lang="en-US" dirty="0" smtClean="0"/>
          </a:p>
          <a:p>
            <a:r>
              <a:rPr lang="en-US" dirty="0" smtClean="0"/>
              <a:t> </a:t>
            </a:r>
            <a:r>
              <a:rPr lang="en-US" dirty="0">
                <a:solidFill>
                  <a:schemeClr val="accent1">
                    <a:lumMod val="50000"/>
                  </a:schemeClr>
                </a:solidFill>
              </a:rPr>
              <a:t>Oliguria</a:t>
            </a:r>
            <a:r>
              <a:rPr lang="en-US" dirty="0"/>
              <a:t>- Urine Output &lt; 400ml/day Seen in – Dehydration – Shock – Acute glomerulonephritis – Renal Failure </a:t>
            </a:r>
            <a:endParaRPr lang="en-US" dirty="0" smtClean="0"/>
          </a:p>
          <a:p>
            <a:r>
              <a:rPr lang="en-US" dirty="0" smtClean="0"/>
              <a:t> </a:t>
            </a:r>
            <a:r>
              <a:rPr lang="en-US" dirty="0">
                <a:solidFill>
                  <a:schemeClr val="accent1">
                    <a:lumMod val="50000"/>
                  </a:schemeClr>
                </a:solidFill>
              </a:rPr>
              <a:t>Polyuria</a:t>
            </a:r>
            <a:r>
              <a:rPr lang="en-US" dirty="0"/>
              <a:t>- Urine Output &gt; 2.5 L/day Seen in – Increased water ingestion – Diabetes mellitus and insipidus. </a:t>
            </a:r>
            <a:endParaRPr lang="en-US" dirty="0" smtClean="0"/>
          </a:p>
          <a:p>
            <a:r>
              <a:rPr lang="en-US" dirty="0" smtClean="0"/>
              <a:t> </a:t>
            </a:r>
            <a:r>
              <a:rPr lang="en-US" dirty="0">
                <a:solidFill>
                  <a:schemeClr val="accent1">
                    <a:lumMod val="50000"/>
                  </a:schemeClr>
                </a:solidFill>
              </a:rPr>
              <a:t>Anuria</a:t>
            </a:r>
            <a:r>
              <a:rPr lang="en-US" dirty="0"/>
              <a:t>- Urine output &lt; 100ml/day Seen in renal shut down Volume</a:t>
            </a:r>
          </a:p>
        </p:txBody>
      </p:sp>
    </p:spTree>
    <p:extLst>
      <p:ext uri="{BB962C8B-B14F-4D97-AF65-F5344CB8AC3E}">
        <p14:creationId xmlns:p14="http://schemas.microsoft.com/office/powerpoint/2010/main" val="391616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218" y="0"/>
            <a:ext cx="230498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304800"/>
            <a:ext cx="7467600" cy="1143000"/>
          </a:xfrm>
        </p:spPr>
        <p:txBody>
          <a:bodyPr>
            <a:normAutofit/>
          </a:bodyPr>
          <a:lstStyle/>
          <a:p>
            <a:r>
              <a:rPr lang="en-US" sz="3600" b="1" dirty="0" err="1" smtClean="0"/>
              <a:t>colour</a:t>
            </a:r>
            <a:endParaRPr lang="en-US" sz="3600" b="1" dirty="0"/>
          </a:p>
        </p:txBody>
      </p:sp>
      <p:sp>
        <p:nvSpPr>
          <p:cNvPr id="3" name="Content Placeholder 2"/>
          <p:cNvSpPr>
            <a:spLocks noGrp="1"/>
          </p:cNvSpPr>
          <p:nvPr>
            <p:ph sz="quarter" idx="1"/>
          </p:nvPr>
        </p:nvSpPr>
        <p:spPr>
          <a:xfrm>
            <a:off x="381000" y="1066800"/>
            <a:ext cx="7467600" cy="5257800"/>
          </a:xfrm>
        </p:spPr>
        <p:txBody>
          <a:bodyPr>
            <a:normAutofit fontScale="92500" lnSpcReduction="20000"/>
          </a:bodyPr>
          <a:lstStyle/>
          <a:p>
            <a:r>
              <a:rPr lang="en-US" dirty="0"/>
              <a:t> </a:t>
            </a:r>
            <a:r>
              <a:rPr lang="en-US" b="1" dirty="0">
                <a:solidFill>
                  <a:schemeClr val="accent1">
                    <a:lumMod val="75000"/>
                  </a:schemeClr>
                </a:solidFill>
              </a:rPr>
              <a:t>Normal</a:t>
            </a:r>
            <a:r>
              <a:rPr lang="en-US" dirty="0"/>
              <a:t>- pale yellow in color due to pigments </a:t>
            </a:r>
            <a:r>
              <a:rPr lang="en-US" dirty="0" err="1"/>
              <a:t>urochrome</a:t>
            </a:r>
            <a:r>
              <a:rPr lang="en-US" dirty="0"/>
              <a:t>, </a:t>
            </a:r>
            <a:r>
              <a:rPr lang="en-US" dirty="0" err="1"/>
              <a:t>urobilin</a:t>
            </a:r>
            <a:r>
              <a:rPr lang="en-US" dirty="0"/>
              <a:t> and </a:t>
            </a:r>
            <a:r>
              <a:rPr lang="en-US" dirty="0" err="1"/>
              <a:t>uroerythrin</a:t>
            </a:r>
            <a:r>
              <a:rPr lang="en-US" dirty="0"/>
              <a:t>. </a:t>
            </a:r>
            <a:endParaRPr lang="en-US" dirty="0" smtClean="0"/>
          </a:p>
          <a:p>
            <a:r>
              <a:rPr lang="en-US" dirty="0" smtClean="0"/>
              <a:t> </a:t>
            </a:r>
            <a:r>
              <a:rPr lang="en-US" dirty="0"/>
              <a:t>Cloudiness may be caused by excessive cellular material or protein, crystallization or precipitation of non pathological salts upon standing at room temperature or in the refrigerator. </a:t>
            </a:r>
            <a:endParaRPr lang="en-US" dirty="0" smtClean="0"/>
          </a:p>
          <a:p>
            <a:r>
              <a:rPr lang="en-US" dirty="0" smtClean="0"/>
              <a:t> </a:t>
            </a:r>
            <a:r>
              <a:rPr lang="en-US" dirty="0" err="1"/>
              <a:t>Colour</a:t>
            </a:r>
            <a:r>
              <a:rPr lang="en-US" dirty="0"/>
              <a:t> of urine depending upon it’s constituents. </a:t>
            </a:r>
            <a:endParaRPr lang="en-US" dirty="0" smtClean="0"/>
          </a:p>
          <a:p>
            <a:r>
              <a:rPr lang="en-US" b="1" dirty="0" smtClean="0">
                <a:solidFill>
                  <a:schemeClr val="accent1">
                    <a:lumMod val="75000"/>
                  </a:schemeClr>
                </a:solidFill>
              </a:rPr>
              <a:t>Abnormal </a:t>
            </a:r>
            <a:r>
              <a:rPr lang="en-US" b="1" dirty="0">
                <a:solidFill>
                  <a:schemeClr val="accent1">
                    <a:lumMod val="75000"/>
                  </a:schemeClr>
                </a:solidFill>
              </a:rPr>
              <a:t>colors</a:t>
            </a:r>
            <a:r>
              <a:rPr lang="en-US" dirty="0"/>
              <a:t>: </a:t>
            </a:r>
            <a:endParaRPr lang="en-US" dirty="0" smtClean="0"/>
          </a:p>
          <a:p>
            <a:pPr marL="0" indent="0">
              <a:buNone/>
            </a:pPr>
            <a:r>
              <a:rPr lang="en-US" dirty="0" smtClean="0"/>
              <a:t>• </a:t>
            </a:r>
            <a:r>
              <a:rPr lang="en-US" dirty="0"/>
              <a:t>Colorless – diabetes, diuretics. </a:t>
            </a:r>
            <a:endParaRPr lang="en-US" dirty="0" smtClean="0"/>
          </a:p>
          <a:p>
            <a:pPr marL="0" indent="0">
              <a:buNone/>
            </a:pPr>
            <a:r>
              <a:rPr lang="en-US" dirty="0" smtClean="0"/>
              <a:t>• </a:t>
            </a:r>
            <a:r>
              <a:rPr lang="en-US" dirty="0"/>
              <a:t>Deep Yellow – concentrated urine, excess bile pigments, jaundice Color</a:t>
            </a:r>
          </a:p>
        </p:txBody>
      </p:sp>
    </p:spTree>
    <p:extLst>
      <p:ext uri="{BB962C8B-B14F-4D97-AF65-F5344CB8AC3E}">
        <p14:creationId xmlns:p14="http://schemas.microsoft.com/office/powerpoint/2010/main" val="5892531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Odor</a:t>
            </a:r>
            <a:endParaRPr lang="en-US" dirty="0"/>
          </a:p>
        </p:txBody>
      </p:sp>
      <p:sp>
        <p:nvSpPr>
          <p:cNvPr id="3" name="Content Placeholder 2"/>
          <p:cNvSpPr>
            <a:spLocks noGrp="1"/>
          </p:cNvSpPr>
          <p:nvPr>
            <p:ph sz="quarter" idx="1"/>
          </p:nvPr>
        </p:nvSpPr>
        <p:spPr/>
        <p:txBody>
          <a:bodyPr/>
          <a:lstStyle/>
          <a:p>
            <a:r>
              <a:rPr lang="en-US" dirty="0" smtClean="0">
                <a:solidFill>
                  <a:schemeClr val="accent1">
                    <a:lumMod val="75000"/>
                  </a:schemeClr>
                </a:solidFill>
              </a:rPr>
              <a:t>Normal </a:t>
            </a:r>
            <a:r>
              <a:rPr lang="en-US" dirty="0">
                <a:solidFill>
                  <a:schemeClr val="accent1">
                    <a:lumMod val="75000"/>
                  </a:schemeClr>
                </a:solidFill>
              </a:rPr>
              <a:t>- </a:t>
            </a:r>
            <a:r>
              <a:rPr lang="en-US" dirty="0"/>
              <a:t>aromatic due to the volatile fatty </a:t>
            </a:r>
            <a:r>
              <a:rPr lang="en-US" dirty="0" smtClean="0"/>
              <a:t>acids, On </a:t>
            </a:r>
            <a:r>
              <a:rPr lang="en-US" dirty="0"/>
              <a:t>long standing – </a:t>
            </a:r>
            <a:r>
              <a:rPr lang="en-US" dirty="0" err="1"/>
              <a:t>ammonical</a:t>
            </a:r>
            <a:r>
              <a:rPr lang="en-US" dirty="0"/>
              <a:t> (decomposition of urea forming ammonia which gives a strong </a:t>
            </a:r>
            <a:r>
              <a:rPr lang="en-US" dirty="0" err="1"/>
              <a:t>ammonical</a:t>
            </a:r>
            <a:r>
              <a:rPr lang="en-US" dirty="0"/>
              <a:t> smell) </a:t>
            </a:r>
            <a:endParaRPr lang="en-US" dirty="0" smtClean="0"/>
          </a:p>
          <a:p>
            <a:r>
              <a:rPr lang="en-US" dirty="0" smtClean="0"/>
              <a:t>• </a:t>
            </a:r>
            <a:r>
              <a:rPr lang="en-US" dirty="0"/>
              <a:t>Foul, offensive - pus or inflammation </a:t>
            </a:r>
            <a:endParaRPr lang="en-US" dirty="0" smtClean="0"/>
          </a:p>
          <a:p>
            <a:r>
              <a:rPr lang="en-US" dirty="0" smtClean="0"/>
              <a:t>• </a:t>
            </a:r>
            <a:r>
              <a:rPr lang="en-US" dirty="0"/>
              <a:t>Sweet - Diabetes </a:t>
            </a:r>
            <a:endParaRPr lang="en-US" dirty="0" smtClean="0"/>
          </a:p>
          <a:p>
            <a:r>
              <a:rPr lang="en-US" dirty="0" smtClean="0"/>
              <a:t>• </a:t>
            </a:r>
            <a:r>
              <a:rPr lang="en-US" dirty="0"/>
              <a:t>Fruity - </a:t>
            </a:r>
            <a:r>
              <a:rPr lang="en-US" dirty="0" err="1"/>
              <a:t>Ketonuria</a:t>
            </a:r>
            <a:r>
              <a:rPr lang="en-US" dirty="0"/>
              <a:t> </a:t>
            </a:r>
            <a:endParaRPr lang="en-US" dirty="0" smtClean="0"/>
          </a:p>
        </p:txBody>
      </p:sp>
    </p:spTree>
    <p:extLst>
      <p:ext uri="{BB962C8B-B14F-4D97-AF65-F5344CB8AC3E}">
        <p14:creationId xmlns:p14="http://schemas.microsoft.com/office/powerpoint/2010/main" val="39551210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b="1" dirty="0" smtClean="0"/>
              <a:t>PH</a:t>
            </a:r>
            <a:endParaRPr lang="en-US" b="1" dirty="0"/>
          </a:p>
        </p:txBody>
      </p:sp>
      <p:sp>
        <p:nvSpPr>
          <p:cNvPr id="3" name="Content Placeholder 2"/>
          <p:cNvSpPr>
            <a:spLocks noGrp="1"/>
          </p:cNvSpPr>
          <p:nvPr>
            <p:ph sz="quarter" idx="1"/>
          </p:nvPr>
        </p:nvSpPr>
        <p:spPr>
          <a:xfrm>
            <a:off x="304800" y="838200"/>
            <a:ext cx="8001000" cy="1371600"/>
          </a:xfrm>
        </p:spPr>
        <p:txBody>
          <a:bodyPr>
            <a:noAutofit/>
          </a:bodyPr>
          <a:lstStyle/>
          <a:p>
            <a:r>
              <a:rPr lang="en-US" sz="1800" dirty="0"/>
              <a:t>Reflects ability of kidney to maintain normal hydrogen ion concentration in plasma &amp; ECF </a:t>
            </a:r>
            <a:endParaRPr lang="en-US" sz="1800" dirty="0" smtClean="0"/>
          </a:p>
          <a:p>
            <a:r>
              <a:rPr lang="en-US" sz="1800" dirty="0" smtClean="0"/>
              <a:t>Normally it is slightly acidic lying between 6 – 6.5. • Acidic Urine –Ketosis (diabetes), UTI- E.coli</a:t>
            </a:r>
            <a:br>
              <a:rPr lang="en-US" sz="1800" dirty="0" smtClean="0"/>
            </a:br>
            <a:r>
              <a:rPr lang="en-US" sz="1800" b="1" dirty="0" smtClean="0">
                <a:solidFill>
                  <a:srgbClr val="6F747B"/>
                </a:solidFill>
              </a:rPr>
              <a:t> </a:t>
            </a:r>
            <a:r>
              <a:rPr lang="en-US" sz="1800" dirty="0" smtClean="0">
                <a:solidFill>
                  <a:srgbClr val="6F747B"/>
                </a:solidFill>
              </a:rPr>
              <a:t/>
            </a:r>
            <a:br>
              <a:rPr lang="en-US" sz="1800" dirty="0" smtClean="0">
                <a:solidFill>
                  <a:srgbClr val="6F747B"/>
                </a:solidFill>
              </a:rPr>
            </a:br>
            <a:endParaRPr lang="en-US" sz="1800" dirty="0" smtClean="0">
              <a:solidFill>
                <a:srgbClr val="6F747B"/>
              </a:solidFill>
            </a:endParaRPr>
          </a:p>
          <a:p>
            <a:endParaRPr lang="en-US" sz="1800" dirty="0"/>
          </a:p>
        </p:txBody>
      </p:sp>
      <p:sp>
        <p:nvSpPr>
          <p:cNvPr id="5" name="TextBox 4"/>
          <p:cNvSpPr txBox="1"/>
          <p:nvPr/>
        </p:nvSpPr>
        <p:spPr>
          <a:xfrm>
            <a:off x="457200" y="2293203"/>
            <a:ext cx="4876800" cy="954107"/>
          </a:xfrm>
          <a:prstGeom prst="rect">
            <a:avLst/>
          </a:prstGeom>
          <a:noFill/>
        </p:spPr>
        <p:txBody>
          <a:bodyPr wrap="square" rtlCol="0">
            <a:spAutoFit/>
          </a:bodyPr>
          <a:lstStyle/>
          <a:p>
            <a:r>
              <a:rPr lang="en-US" sz="2800" b="1" dirty="0" smtClean="0">
                <a:solidFill>
                  <a:schemeClr val="tx1">
                    <a:lumMod val="65000"/>
                    <a:lumOff val="35000"/>
                  </a:schemeClr>
                </a:solidFill>
              </a:rPr>
              <a:t>Specific </a:t>
            </a:r>
            <a:r>
              <a:rPr lang="en-US" sz="2800" b="1" dirty="0">
                <a:solidFill>
                  <a:schemeClr val="tx1">
                    <a:lumMod val="65000"/>
                    <a:lumOff val="35000"/>
                  </a:schemeClr>
                </a:solidFill>
              </a:rPr>
              <a:t>gravity</a:t>
            </a:r>
            <a:br>
              <a:rPr lang="en-US" sz="2800" b="1" dirty="0">
                <a:solidFill>
                  <a:schemeClr val="tx1">
                    <a:lumMod val="65000"/>
                    <a:lumOff val="35000"/>
                  </a:schemeClr>
                </a:solidFill>
              </a:rPr>
            </a:br>
            <a:endParaRPr lang="en-US" sz="2800" b="1" dirty="0">
              <a:solidFill>
                <a:schemeClr val="tx1">
                  <a:lumMod val="65000"/>
                  <a:lumOff val="35000"/>
                </a:schemeClr>
              </a:solidFill>
            </a:endParaRPr>
          </a:p>
        </p:txBody>
      </p:sp>
      <p:sp>
        <p:nvSpPr>
          <p:cNvPr id="7" name="TextBox 6"/>
          <p:cNvSpPr txBox="1"/>
          <p:nvPr/>
        </p:nvSpPr>
        <p:spPr>
          <a:xfrm>
            <a:off x="609600" y="2971800"/>
            <a:ext cx="7543800" cy="1754326"/>
          </a:xfrm>
          <a:prstGeom prst="rect">
            <a:avLst/>
          </a:prstGeom>
          <a:noFill/>
        </p:spPr>
        <p:txBody>
          <a:bodyPr wrap="square" rtlCol="0">
            <a:spAutoFit/>
          </a:bodyPr>
          <a:lstStyle/>
          <a:p>
            <a:r>
              <a:rPr lang="en-US" dirty="0" smtClean="0"/>
              <a:t>•the </a:t>
            </a:r>
            <a:r>
              <a:rPr lang="en-US" dirty="0"/>
              <a:t>ability of the kidney to </a:t>
            </a:r>
            <a:r>
              <a:rPr lang="en-US" dirty="0" smtClean="0"/>
              <a:t>concentrate </a:t>
            </a:r>
            <a:r>
              <a:rPr lang="en-US" dirty="0"/>
              <a:t>the urine relative to the plasma from which it is filtered. </a:t>
            </a:r>
            <a:endParaRPr lang="en-US" dirty="0" smtClean="0"/>
          </a:p>
          <a:p>
            <a:r>
              <a:rPr lang="en-US" dirty="0" smtClean="0"/>
              <a:t>• </a:t>
            </a:r>
            <a:r>
              <a:rPr lang="en-US" dirty="0"/>
              <a:t>Normal :- 1.001- 1.040. </a:t>
            </a:r>
            <a:endParaRPr lang="en-US" dirty="0" smtClean="0"/>
          </a:p>
          <a:p>
            <a:r>
              <a:rPr lang="en-US" dirty="0" smtClean="0"/>
              <a:t> </a:t>
            </a:r>
            <a:r>
              <a:rPr lang="en-US" dirty="0">
                <a:solidFill>
                  <a:schemeClr val="accent1">
                    <a:lumMod val="50000"/>
                  </a:schemeClr>
                </a:solidFill>
              </a:rPr>
              <a:t>Increase</a:t>
            </a:r>
            <a:r>
              <a:rPr lang="en-US" dirty="0"/>
              <a:t> in Specific Gravity - Low water intake, Diabetes mellitus, </a:t>
            </a:r>
            <a:r>
              <a:rPr lang="en-US" dirty="0" err="1"/>
              <a:t>Albuminuruia</a:t>
            </a:r>
            <a:r>
              <a:rPr lang="en-US" dirty="0"/>
              <a:t>, Acute nephritis.  </a:t>
            </a:r>
            <a:r>
              <a:rPr lang="en-US" dirty="0">
                <a:solidFill>
                  <a:schemeClr val="accent1">
                    <a:lumMod val="50000"/>
                  </a:schemeClr>
                </a:solidFill>
              </a:rPr>
              <a:t>Decrease</a:t>
            </a:r>
            <a:r>
              <a:rPr lang="en-US" dirty="0"/>
              <a:t> in Specific Gravity - Absence of ADH, Renal Tubular damage. </a:t>
            </a:r>
            <a:endParaRPr lang="en-US" dirty="0" smtClean="0"/>
          </a:p>
        </p:txBody>
      </p:sp>
    </p:spTree>
    <p:extLst>
      <p:ext uri="{BB962C8B-B14F-4D97-AF65-F5344CB8AC3E}">
        <p14:creationId xmlns:p14="http://schemas.microsoft.com/office/powerpoint/2010/main" val="4272735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99709"/>
            <a:ext cx="3505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304800" y="304800"/>
            <a:ext cx="7772400" cy="5867400"/>
          </a:xfrm>
        </p:spPr>
        <p:txBody>
          <a:bodyPr>
            <a:normAutofit fontScale="92500"/>
          </a:bodyPr>
          <a:lstStyle/>
          <a:p>
            <a:r>
              <a:rPr lang="en-US" dirty="0"/>
              <a:t>To measure urine output in critical care units, a </a:t>
            </a:r>
            <a:r>
              <a:rPr lang="en-US" b="1" dirty="0">
                <a:solidFill>
                  <a:schemeClr val="accent1">
                    <a:lumMod val="50000"/>
                  </a:schemeClr>
                </a:solidFill>
              </a:rPr>
              <a:t>Foley catheter </a:t>
            </a:r>
            <a:r>
              <a:rPr lang="en-US" dirty="0"/>
              <a:t>is introduced through the patient’s urethra until it reaches his/her bladder. The other end of the catheter is connected to a graduated container that collects the urine. Periodically the nursing staff manually records the reading of the container of every patient, and operates a valve which releases the urine into a larger container</a:t>
            </a:r>
            <a:r>
              <a:rPr lang="en-US" dirty="0" smtClean="0"/>
              <a:t>.</a:t>
            </a:r>
          </a:p>
          <a:p>
            <a:r>
              <a:rPr lang="en-US" dirty="0" smtClean="0"/>
              <a:t>To avoid urine reflux and minimize the risk of infection, the chamber should remain at a level below the bladder. </a:t>
            </a:r>
          </a:p>
          <a:p>
            <a:r>
              <a:rPr lang="en-US" dirty="0"/>
              <a:t>Keep the urinary catheter bag lower than the patient!!! </a:t>
            </a:r>
          </a:p>
          <a:p>
            <a:endParaRPr lang="en-US" dirty="0"/>
          </a:p>
        </p:txBody>
      </p:sp>
    </p:spTree>
    <p:extLst>
      <p:ext uri="{BB962C8B-B14F-4D97-AF65-F5344CB8AC3E}">
        <p14:creationId xmlns:p14="http://schemas.microsoft.com/office/powerpoint/2010/main" val="35898672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7620000" cy="6016752"/>
          </a:xfrm>
        </p:spPr>
        <p:txBody>
          <a:bodyPr>
            <a:normAutofit/>
          </a:bodyPr>
          <a:lstStyle/>
          <a:p>
            <a:r>
              <a:rPr lang="en-US" sz="3200" dirty="0" smtClean="0"/>
              <a:t>often </a:t>
            </a:r>
            <a:r>
              <a:rPr lang="en-US" sz="3200" dirty="0"/>
              <a:t>only burn patients—for whom urine output monitoring is of paramount importance—have this parameter recorded every hour, while the remaining critical patients have it recorded every 2 or 3 hours.</a:t>
            </a:r>
          </a:p>
        </p:txBody>
      </p:sp>
    </p:spTree>
    <p:extLst>
      <p:ext uri="{BB962C8B-B14F-4D97-AF65-F5344CB8AC3E}">
        <p14:creationId xmlns:p14="http://schemas.microsoft.com/office/powerpoint/2010/main" val="23926829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
            <a:ext cx="8382000" cy="6321552"/>
          </a:xfrm>
        </p:spPr>
        <p:txBody>
          <a:bodyPr>
            <a:normAutofit/>
          </a:bodyPr>
          <a:lstStyle/>
          <a:p>
            <a:pPr marL="0" indent="0">
              <a:buNone/>
            </a:pPr>
            <a:r>
              <a:rPr lang="en-US" sz="2800" dirty="0" smtClean="0"/>
              <a:t>Complications of catheterization, </a:t>
            </a:r>
            <a:r>
              <a:rPr lang="en-US" sz="2800" b="1" dirty="0" smtClean="0">
                <a:solidFill>
                  <a:schemeClr val="accent1"/>
                </a:solidFill>
              </a:rPr>
              <a:t>urethral trauma </a:t>
            </a:r>
            <a:r>
              <a:rPr lang="en-US" sz="2800" dirty="0" smtClean="0"/>
              <a:t>&amp; </a:t>
            </a:r>
            <a:r>
              <a:rPr lang="en-US" sz="2800" b="1" dirty="0" smtClean="0">
                <a:solidFill>
                  <a:schemeClr val="accent1"/>
                </a:solidFill>
              </a:rPr>
              <a:t>UTI</a:t>
            </a:r>
            <a:r>
              <a:rPr lang="en-US" sz="2800" dirty="0" smtClean="0"/>
              <a:t>. Rapid decompression of a distended bladder can cause </a:t>
            </a:r>
            <a:r>
              <a:rPr lang="en-US" sz="2800" b="1" dirty="0" smtClean="0">
                <a:solidFill>
                  <a:schemeClr val="accent1"/>
                </a:solidFill>
              </a:rPr>
              <a:t>hypotension</a:t>
            </a:r>
            <a:r>
              <a:rPr lang="en-US" sz="2800" dirty="0" smtClean="0"/>
              <a:t>.</a:t>
            </a:r>
          </a:p>
          <a:p>
            <a:pPr marL="0" indent="0">
              <a:buNone/>
            </a:pPr>
            <a:endParaRPr lang="en-US" sz="2800" dirty="0" smtClean="0"/>
          </a:p>
          <a:p>
            <a:pPr marL="0" indent="0">
              <a:buNone/>
            </a:pPr>
            <a:r>
              <a:rPr lang="en-US" sz="2800" dirty="0" smtClean="0"/>
              <a:t>An additional advantage of placing Foley catheter is the ability to include a thermistor in the catheter tip so that bladder temp can be monitored.</a:t>
            </a:r>
          </a:p>
          <a:p>
            <a:pPr marL="0" indent="0">
              <a:buNone/>
            </a:pPr>
            <a:r>
              <a:rPr lang="en-US" sz="2800" dirty="0" smtClean="0"/>
              <a:t>As long as urinary output is high, bladder temp. accurately reflects core temp.</a:t>
            </a:r>
            <a:endParaRPr lang="en-US" sz="2800" dirty="0"/>
          </a:p>
        </p:txBody>
      </p:sp>
    </p:spTree>
    <p:extLst>
      <p:ext uri="{BB962C8B-B14F-4D97-AF65-F5344CB8AC3E}">
        <p14:creationId xmlns:p14="http://schemas.microsoft.com/office/powerpoint/2010/main" val="28012898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362200"/>
            <a:ext cx="4573944" cy="1169551"/>
          </a:xfrm>
          <a:prstGeom prst="rect">
            <a:avLst/>
          </a:prstGeom>
          <a:noFill/>
        </p:spPr>
        <p:txBody>
          <a:bodyPr wrap="none" rtlCol="0">
            <a:spAutoFit/>
          </a:bodyPr>
          <a:lstStyle/>
          <a:p>
            <a:pPr algn="ctr"/>
            <a:r>
              <a:rPr lang="en-US" sz="7000" b="1" dirty="0" smtClean="0">
                <a:solidFill>
                  <a:schemeClr val="accent1">
                    <a:lumMod val="75000"/>
                  </a:schemeClr>
                </a:solidFill>
                <a:latin typeface="Calisto MT" pitchFamily="18" charset="0"/>
                <a:cs typeface="Andalus" pitchFamily="18" charset="-78"/>
              </a:rPr>
              <a:t>Thank You</a:t>
            </a:r>
            <a:endParaRPr lang="en-US" sz="7000" b="1" dirty="0">
              <a:solidFill>
                <a:schemeClr val="accent1">
                  <a:lumMod val="75000"/>
                </a:schemeClr>
              </a:solidFill>
              <a:latin typeface="Calisto MT" pitchFamily="18" charset="0"/>
              <a:cs typeface="Andalus" pitchFamily="18" charset="-78"/>
            </a:endParaRPr>
          </a:p>
        </p:txBody>
      </p:sp>
      <p:sp>
        <p:nvSpPr>
          <p:cNvPr id="5" name="TextBox 4"/>
          <p:cNvSpPr txBox="1"/>
          <p:nvPr/>
        </p:nvSpPr>
        <p:spPr>
          <a:xfrm>
            <a:off x="5943600" y="1143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9385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444" y="522478"/>
            <a:ext cx="7524115" cy="635000"/>
          </a:xfrm>
          <a:prstGeom prst="rect">
            <a:avLst/>
          </a:prstGeom>
        </p:spPr>
        <p:txBody>
          <a:bodyPr vert="horz" wrap="square" lIns="0" tIns="12065" rIns="0" bIns="0" rtlCol="0">
            <a:spAutoFit/>
          </a:bodyPr>
          <a:lstStyle/>
          <a:p>
            <a:pPr marL="12700">
              <a:lnSpc>
                <a:spcPct val="100000"/>
              </a:lnSpc>
              <a:spcBef>
                <a:spcPts val="95"/>
              </a:spcBef>
            </a:pPr>
            <a:r>
              <a:rPr sz="4000" b="0" spc="-70" dirty="0">
                <a:latin typeface="Tahoma"/>
                <a:cs typeface="Tahoma"/>
              </a:rPr>
              <a:t>The</a:t>
            </a:r>
            <a:r>
              <a:rPr sz="4000" b="0" spc="-215" dirty="0">
                <a:latin typeface="Tahoma"/>
                <a:cs typeface="Tahoma"/>
              </a:rPr>
              <a:t> </a:t>
            </a:r>
            <a:r>
              <a:rPr sz="4000" b="0" spc="-80" dirty="0">
                <a:latin typeface="Tahoma"/>
                <a:cs typeface="Tahoma"/>
              </a:rPr>
              <a:t>main</a:t>
            </a:r>
            <a:r>
              <a:rPr sz="4000" b="0" spc="-220" dirty="0">
                <a:latin typeface="Tahoma"/>
                <a:cs typeface="Tahoma"/>
              </a:rPr>
              <a:t> </a:t>
            </a:r>
            <a:r>
              <a:rPr sz="4000" b="0" spc="-95" dirty="0">
                <a:latin typeface="Tahoma"/>
                <a:cs typeface="Tahoma"/>
              </a:rPr>
              <a:t>functions</a:t>
            </a:r>
            <a:r>
              <a:rPr sz="4000" b="0" spc="-245" dirty="0">
                <a:latin typeface="Tahoma"/>
                <a:cs typeface="Tahoma"/>
              </a:rPr>
              <a:t> </a:t>
            </a:r>
            <a:r>
              <a:rPr sz="4000" b="0" spc="-50" dirty="0">
                <a:latin typeface="Tahoma"/>
                <a:cs typeface="Tahoma"/>
              </a:rPr>
              <a:t>of</a:t>
            </a:r>
            <a:r>
              <a:rPr sz="4000" b="0" spc="-200" dirty="0">
                <a:latin typeface="Tahoma"/>
                <a:cs typeface="Tahoma"/>
              </a:rPr>
              <a:t> </a:t>
            </a:r>
            <a:r>
              <a:rPr sz="4000" b="0" spc="-80" dirty="0">
                <a:latin typeface="Tahoma"/>
                <a:cs typeface="Tahoma"/>
              </a:rPr>
              <a:t>any</a:t>
            </a:r>
            <a:r>
              <a:rPr sz="4000" b="0" spc="-220" dirty="0">
                <a:latin typeface="Tahoma"/>
                <a:cs typeface="Tahoma"/>
              </a:rPr>
              <a:t> </a:t>
            </a:r>
            <a:r>
              <a:rPr sz="4000" b="0" spc="-70" dirty="0">
                <a:latin typeface="Tahoma"/>
                <a:cs typeface="Tahoma"/>
              </a:rPr>
              <a:t>ICU</a:t>
            </a:r>
            <a:r>
              <a:rPr sz="4000" b="0" spc="-215" dirty="0">
                <a:latin typeface="Tahoma"/>
                <a:cs typeface="Tahoma"/>
              </a:rPr>
              <a:t> </a:t>
            </a:r>
            <a:r>
              <a:rPr sz="4000" b="0" spc="-55" dirty="0">
                <a:latin typeface="Tahoma"/>
                <a:cs typeface="Tahoma"/>
              </a:rPr>
              <a:t>is</a:t>
            </a:r>
            <a:r>
              <a:rPr sz="4000" b="0" spc="-200" dirty="0">
                <a:latin typeface="Tahoma"/>
                <a:cs typeface="Tahoma"/>
              </a:rPr>
              <a:t> </a:t>
            </a:r>
            <a:r>
              <a:rPr sz="4000" b="0" spc="-55" dirty="0">
                <a:latin typeface="Tahoma"/>
                <a:cs typeface="Tahoma"/>
              </a:rPr>
              <a:t>to</a:t>
            </a:r>
            <a:endParaRPr sz="4000">
              <a:latin typeface="Tahoma"/>
              <a:cs typeface="Tahoma"/>
            </a:endParaRPr>
          </a:p>
        </p:txBody>
      </p:sp>
      <p:sp>
        <p:nvSpPr>
          <p:cNvPr id="3" name="object 3"/>
          <p:cNvSpPr txBox="1">
            <a:spLocks noGrp="1"/>
          </p:cNvSpPr>
          <p:nvPr>
            <p:ph idx="1"/>
          </p:nvPr>
        </p:nvSpPr>
        <p:spPr>
          <a:prstGeom prst="rect">
            <a:avLst/>
          </a:prstGeom>
        </p:spPr>
        <p:txBody>
          <a:bodyPr vert="horz" wrap="square" lIns="0" tIns="1320393" rIns="0" bIns="0" rtlCol="0">
            <a:spAutoFit/>
          </a:bodyPr>
          <a:lstStyle/>
          <a:p>
            <a:pPr marL="525780" algn="ctr">
              <a:lnSpc>
                <a:spcPct val="100000"/>
              </a:lnSpc>
              <a:spcBef>
                <a:spcPts val="1960"/>
              </a:spcBef>
            </a:pPr>
            <a:r>
              <a:rPr sz="3200" spc="-10" dirty="0">
                <a:latin typeface="Tahoma"/>
                <a:cs typeface="Tahoma"/>
              </a:rPr>
              <a:t>Provide </a:t>
            </a:r>
            <a:r>
              <a:rPr sz="3200" dirty="0">
                <a:latin typeface="Tahoma"/>
                <a:cs typeface="Tahoma"/>
              </a:rPr>
              <a:t>optimum </a:t>
            </a:r>
            <a:r>
              <a:rPr sz="3200" spc="-10" dirty="0">
                <a:latin typeface="Tahoma"/>
                <a:cs typeface="Tahoma"/>
              </a:rPr>
              <a:t>life</a:t>
            </a:r>
            <a:r>
              <a:rPr sz="3200" spc="10" dirty="0">
                <a:latin typeface="Tahoma"/>
                <a:cs typeface="Tahoma"/>
              </a:rPr>
              <a:t> </a:t>
            </a:r>
            <a:r>
              <a:rPr sz="3200" spc="-5" dirty="0">
                <a:latin typeface="Tahoma"/>
                <a:cs typeface="Tahoma"/>
              </a:rPr>
              <a:t>support</a:t>
            </a:r>
            <a:endParaRPr sz="3200">
              <a:latin typeface="Tahoma"/>
              <a:cs typeface="Tahoma"/>
            </a:endParaRPr>
          </a:p>
          <a:p>
            <a:pPr marL="866775" algn="ctr">
              <a:lnSpc>
                <a:spcPct val="100000"/>
              </a:lnSpc>
              <a:spcBef>
                <a:spcPts val="1860"/>
              </a:spcBef>
            </a:pPr>
            <a:r>
              <a:rPr sz="3200" dirty="0">
                <a:latin typeface="Tahoma"/>
                <a:cs typeface="Tahoma"/>
              </a:rPr>
              <a:t>&amp;</a:t>
            </a:r>
            <a:endParaRPr sz="3200">
              <a:latin typeface="Tahoma"/>
              <a:cs typeface="Tahoma"/>
            </a:endParaRPr>
          </a:p>
          <a:p>
            <a:pPr marL="525780" algn="ctr">
              <a:lnSpc>
                <a:spcPct val="100000"/>
              </a:lnSpc>
              <a:spcBef>
                <a:spcPts val="1845"/>
              </a:spcBef>
            </a:pPr>
            <a:r>
              <a:rPr sz="3200" spc="-10" dirty="0">
                <a:latin typeface="Tahoma"/>
                <a:cs typeface="Tahoma"/>
              </a:rPr>
              <a:t>Provide </a:t>
            </a:r>
            <a:r>
              <a:rPr sz="3200" dirty="0">
                <a:latin typeface="Tahoma"/>
                <a:cs typeface="Tahoma"/>
              </a:rPr>
              <a:t>adequate monitoring of</a:t>
            </a:r>
            <a:r>
              <a:rPr sz="3200" spc="5" dirty="0">
                <a:latin typeface="Tahoma"/>
                <a:cs typeface="Tahoma"/>
              </a:rPr>
              <a:t> </a:t>
            </a:r>
            <a:r>
              <a:rPr sz="3200" spc="-5" dirty="0">
                <a:latin typeface="Tahoma"/>
                <a:cs typeface="Tahoma"/>
              </a:rPr>
              <a:t>vital</a:t>
            </a:r>
            <a:endParaRPr sz="3200">
              <a:latin typeface="Tahoma"/>
              <a:cs typeface="Tahoma"/>
            </a:endParaRPr>
          </a:p>
          <a:p>
            <a:pPr marL="869950" algn="ctr">
              <a:lnSpc>
                <a:spcPct val="100000"/>
              </a:lnSpc>
              <a:spcBef>
                <a:spcPts val="385"/>
              </a:spcBef>
            </a:pPr>
            <a:r>
              <a:rPr sz="3200" spc="-5" dirty="0">
                <a:latin typeface="Tahoma"/>
                <a:cs typeface="Tahoma"/>
              </a:rPr>
              <a:t>functions.</a:t>
            </a:r>
            <a:endParaRPr sz="3200">
              <a:latin typeface="Tahoma"/>
              <a:cs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7445" y="232917"/>
            <a:ext cx="3226435" cy="635000"/>
          </a:xfrm>
          <a:prstGeom prst="rect">
            <a:avLst/>
          </a:prstGeom>
        </p:spPr>
        <p:txBody>
          <a:bodyPr vert="horz" wrap="square" lIns="0" tIns="12065" rIns="0" bIns="0" rtlCol="0">
            <a:spAutoFit/>
          </a:bodyPr>
          <a:lstStyle/>
          <a:p>
            <a:pPr marL="12700">
              <a:lnSpc>
                <a:spcPct val="100000"/>
              </a:lnSpc>
              <a:spcBef>
                <a:spcPts val="95"/>
              </a:spcBef>
              <a:tabLst>
                <a:tab pos="1079500" algn="l"/>
              </a:tabLst>
            </a:pPr>
            <a:r>
              <a:rPr sz="4000" b="0" spc="-170" dirty="0">
                <a:solidFill>
                  <a:srgbClr val="C1EDFF"/>
                </a:solidFill>
                <a:latin typeface="Arial"/>
                <a:cs typeface="Arial"/>
              </a:rPr>
              <a:t>ICU	</a:t>
            </a:r>
            <a:r>
              <a:rPr sz="4000" b="0" spc="-350" dirty="0">
                <a:solidFill>
                  <a:srgbClr val="C1EDFF"/>
                </a:solidFill>
                <a:latin typeface="Arial"/>
                <a:cs typeface="Arial"/>
              </a:rPr>
              <a:t>PATIENTS</a:t>
            </a:r>
            <a:endParaRPr sz="4000">
              <a:latin typeface="Arial"/>
              <a:cs typeface="Arial"/>
            </a:endParaRPr>
          </a:p>
        </p:txBody>
      </p:sp>
      <p:sp>
        <p:nvSpPr>
          <p:cNvPr id="3" name="object 3"/>
          <p:cNvSpPr txBox="1"/>
          <p:nvPr/>
        </p:nvSpPr>
        <p:spPr>
          <a:xfrm>
            <a:off x="604519" y="1005204"/>
            <a:ext cx="7970520" cy="5182870"/>
          </a:xfrm>
          <a:prstGeom prst="rect">
            <a:avLst/>
          </a:prstGeom>
        </p:spPr>
        <p:txBody>
          <a:bodyPr vert="horz" wrap="square" lIns="0" tIns="12700" rIns="0" bIns="0" rtlCol="0">
            <a:spAutoFit/>
          </a:bodyPr>
          <a:lstStyle/>
          <a:p>
            <a:pPr marL="355600" marR="5080" indent="-342900" algn="just">
              <a:lnSpc>
                <a:spcPct val="150000"/>
              </a:lnSpc>
              <a:spcBef>
                <a:spcPts val="100"/>
              </a:spcBef>
              <a:buClr>
                <a:srgbClr val="D5EBFF"/>
              </a:buClr>
              <a:buSzPct val="95000"/>
              <a:buFont typeface="Wingdings"/>
              <a:buChar char=""/>
              <a:tabLst>
                <a:tab pos="355600" algn="l"/>
              </a:tabLst>
            </a:pPr>
            <a:r>
              <a:rPr sz="3000" spc="-35" dirty="0">
                <a:solidFill>
                  <a:srgbClr val="FFFFFF"/>
                </a:solidFill>
                <a:latin typeface="Arial"/>
                <a:cs typeface="Arial"/>
              </a:rPr>
              <a:t>critical</a:t>
            </a:r>
            <a:r>
              <a:rPr sz="3000" spc="-250" dirty="0">
                <a:solidFill>
                  <a:srgbClr val="FFFFFF"/>
                </a:solidFill>
                <a:latin typeface="Arial"/>
                <a:cs typeface="Arial"/>
              </a:rPr>
              <a:t> </a:t>
            </a:r>
            <a:r>
              <a:rPr sz="3000" spc="-50" dirty="0">
                <a:solidFill>
                  <a:srgbClr val="FFFFFF"/>
                </a:solidFill>
                <a:latin typeface="Arial"/>
                <a:cs typeface="Arial"/>
              </a:rPr>
              <a:t>patients</a:t>
            </a:r>
            <a:r>
              <a:rPr sz="3000" spc="-229" dirty="0">
                <a:solidFill>
                  <a:srgbClr val="FFFFFF"/>
                </a:solidFill>
                <a:latin typeface="Arial"/>
                <a:cs typeface="Arial"/>
              </a:rPr>
              <a:t> </a:t>
            </a:r>
            <a:r>
              <a:rPr sz="3000" spc="-25" dirty="0">
                <a:solidFill>
                  <a:srgbClr val="FFFFFF"/>
                </a:solidFill>
                <a:latin typeface="Arial"/>
                <a:cs typeface="Arial"/>
              </a:rPr>
              <a:t>(multiple</a:t>
            </a:r>
            <a:r>
              <a:rPr sz="3000" spc="-235" dirty="0">
                <a:solidFill>
                  <a:srgbClr val="FFFFFF"/>
                </a:solidFill>
                <a:latin typeface="Arial"/>
                <a:cs typeface="Arial"/>
              </a:rPr>
              <a:t> </a:t>
            </a:r>
            <a:r>
              <a:rPr sz="3000" spc="-130" dirty="0">
                <a:solidFill>
                  <a:srgbClr val="FFFFFF"/>
                </a:solidFill>
                <a:latin typeface="Arial"/>
                <a:cs typeface="Arial"/>
              </a:rPr>
              <a:t>diagnoses,</a:t>
            </a:r>
            <a:r>
              <a:rPr sz="3000" spc="-225" dirty="0">
                <a:solidFill>
                  <a:srgbClr val="FFFFFF"/>
                </a:solidFill>
                <a:latin typeface="Arial"/>
                <a:cs typeface="Arial"/>
              </a:rPr>
              <a:t> </a:t>
            </a:r>
            <a:r>
              <a:rPr sz="3000" spc="-35" dirty="0">
                <a:solidFill>
                  <a:srgbClr val="FFFFFF"/>
                </a:solidFill>
                <a:latin typeface="Arial"/>
                <a:cs typeface="Arial"/>
              </a:rPr>
              <a:t>multi-organ  </a:t>
            </a:r>
            <a:r>
              <a:rPr sz="3000" spc="-45" dirty="0">
                <a:solidFill>
                  <a:srgbClr val="FFFFFF"/>
                </a:solidFill>
                <a:latin typeface="Arial"/>
                <a:cs typeface="Arial"/>
              </a:rPr>
              <a:t>failure,</a:t>
            </a:r>
            <a:r>
              <a:rPr sz="3000" spc="-240" dirty="0">
                <a:solidFill>
                  <a:srgbClr val="FFFFFF"/>
                </a:solidFill>
                <a:latin typeface="Arial"/>
                <a:cs typeface="Arial"/>
              </a:rPr>
              <a:t> </a:t>
            </a:r>
            <a:r>
              <a:rPr sz="3000" spc="-75" dirty="0">
                <a:solidFill>
                  <a:srgbClr val="FFFFFF"/>
                </a:solidFill>
                <a:latin typeface="Arial"/>
                <a:cs typeface="Arial"/>
              </a:rPr>
              <a:t>immunocompromised</a:t>
            </a:r>
            <a:r>
              <a:rPr sz="3000" spc="-204" dirty="0">
                <a:solidFill>
                  <a:srgbClr val="FFFFFF"/>
                </a:solidFill>
                <a:latin typeface="Arial"/>
                <a:cs typeface="Arial"/>
              </a:rPr>
              <a:t> </a:t>
            </a:r>
            <a:r>
              <a:rPr sz="3000" spc="-120" dirty="0">
                <a:solidFill>
                  <a:srgbClr val="FFFFFF"/>
                </a:solidFill>
                <a:latin typeface="Arial"/>
                <a:cs typeface="Arial"/>
              </a:rPr>
              <a:t>and</a:t>
            </a:r>
            <a:r>
              <a:rPr sz="3000" spc="-240" dirty="0">
                <a:solidFill>
                  <a:srgbClr val="FFFFFF"/>
                </a:solidFill>
                <a:latin typeface="Arial"/>
                <a:cs typeface="Arial"/>
              </a:rPr>
              <a:t> </a:t>
            </a:r>
            <a:r>
              <a:rPr sz="3000" spc="-50" dirty="0">
                <a:solidFill>
                  <a:srgbClr val="FFFFFF"/>
                </a:solidFill>
                <a:latin typeface="Arial"/>
                <a:cs typeface="Arial"/>
              </a:rPr>
              <a:t>major</a:t>
            </a:r>
            <a:r>
              <a:rPr sz="3000" spc="-235" dirty="0">
                <a:solidFill>
                  <a:srgbClr val="FFFFFF"/>
                </a:solidFill>
                <a:latin typeface="Arial"/>
                <a:cs typeface="Arial"/>
              </a:rPr>
              <a:t> </a:t>
            </a:r>
            <a:r>
              <a:rPr sz="3000" spc="-60" dirty="0">
                <a:solidFill>
                  <a:srgbClr val="FFFFFF"/>
                </a:solidFill>
                <a:latin typeface="Arial"/>
                <a:cs typeface="Arial"/>
              </a:rPr>
              <a:t>trauma  </a:t>
            </a:r>
            <a:r>
              <a:rPr sz="3000" spc="-120" dirty="0">
                <a:solidFill>
                  <a:srgbClr val="FFFFFF"/>
                </a:solidFill>
                <a:latin typeface="Arial"/>
                <a:cs typeface="Arial"/>
              </a:rPr>
              <a:t>and </a:t>
            </a:r>
            <a:r>
              <a:rPr sz="3000" spc="-60" dirty="0">
                <a:solidFill>
                  <a:srgbClr val="FFFFFF"/>
                </a:solidFill>
                <a:latin typeface="Arial"/>
                <a:cs typeface="Arial"/>
              </a:rPr>
              <a:t>post</a:t>
            </a:r>
            <a:r>
              <a:rPr sz="3000" spc="-335" dirty="0">
                <a:solidFill>
                  <a:srgbClr val="FFFFFF"/>
                </a:solidFill>
                <a:latin typeface="Arial"/>
                <a:cs typeface="Arial"/>
              </a:rPr>
              <a:t> </a:t>
            </a:r>
            <a:r>
              <a:rPr sz="3000" spc="-110" dirty="0">
                <a:solidFill>
                  <a:srgbClr val="FFFFFF"/>
                </a:solidFill>
                <a:latin typeface="Arial"/>
                <a:cs typeface="Arial"/>
              </a:rPr>
              <a:t>surgery)</a:t>
            </a:r>
            <a:endParaRPr sz="3000">
              <a:latin typeface="Arial"/>
              <a:cs typeface="Arial"/>
            </a:endParaRPr>
          </a:p>
          <a:p>
            <a:pPr marL="355600" indent="-342900">
              <a:lnSpc>
                <a:spcPct val="100000"/>
              </a:lnSpc>
              <a:spcBef>
                <a:spcPts val="2500"/>
              </a:spcBef>
              <a:buClr>
                <a:srgbClr val="D5EBFF"/>
              </a:buClr>
              <a:buSzPct val="95000"/>
              <a:buFont typeface="Wingdings"/>
              <a:buChar char=""/>
              <a:tabLst>
                <a:tab pos="354965" algn="l"/>
                <a:tab pos="355600" algn="l"/>
              </a:tabLst>
            </a:pPr>
            <a:r>
              <a:rPr sz="3000" spc="-105" dirty="0">
                <a:solidFill>
                  <a:srgbClr val="FFFFFF"/>
                </a:solidFill>
                <a:latin typeface="Arial"/>
                <a:cs typeface="Arial"/>
              </a:rPr>
              <a:t>Move</a:t>
            </a:r>
            <a:r>
              <a:rPr sz="3000" spc="-240" dirty="0">
                <a:solidFill>
                  <a:srgbClr val="FFFFFF"/>
                </a:solidFill>
                <a:latin typeface="Arial"/>
                <a:cs typeface="Arial"/>
              </a:rPr>
              <a:t> </a:t>
            </a:r>
            <a:r>
              <a:rPr sz="3000" spc="-180" dirty="0">
                <a:solidFill>
                  <a:srgbClr val="FFFFFF"/>
                </a:solidFill>
                <a:latin typeface="Arial"/>
                <a:cs typeface="Arial"/>
              </a:rPr>
              <a:t>less</a:t>
            </a:r>
            <a:endParaRPr sz="3000">
              <a:latin typeface="Arial"/>
              <a:cs typeface="Arial"/>
            </a:endParaRPr>
          </a:p>
          <a:p>
            <a:pPr marL="355600" indent="-342900">
              <a:lnSpc>
                <a:spcPct val="100000"/>
              </a:lnSpc>
              <a:spcBef>
                <a:spcPts val="2495"/>
              </a:spcBef>
              <a:buClr>
                <a:srgbClr val="D5EBFF"/>
              </a:buClr>
              <a:buSzPct val="95000"/>
              <a:buFont typeface="Wingdings"/>
              <a:buChar char=""/>
              <a:tabLst>
                <a:tab pos="354965" algn="l"/>
                <a:tab pos="355600" algn="l"/>
              </a:tabLst>
            </a:pPr>
            <a:r>
              <a:rPr sz="3000" spc="-90" dirty="0">
                <a:solidFill>
                  <a:srgbClr val="FFFFFF"/>
                </a:solidFill>
                <a:latin typeface="Arial"/>
                <a:cs typeface="Arial"/>
              </a:rPr>
              <a:t>Malnourished</a:t>
            </a:r>
            <a:endParaRPr sz="3000">
              <a:latin typeface="Arial"/>
              <a:cs typeface="Arial"/>
            </a:endParaRPr>
          </a:p>
          <a:p>
            <a:pPr marL="355600" indent="-342900">
              <a:lnSpc>
                <a:spcPct val="100000"/>
              </a:lnSpc>
              <a:spcBef>
                <a:spcPts val="2510"/>
              </a:spcBef>
              <a:buClr>
                <a:srgbClr val="D5EBFF"/>
              </a:buClr>
              <a:buSzPct val="95000"/>
              <a:buFont typeface="Wingdings"/>
              <a:buChar char=""/>
              <a:tabLst>
                <a:tab pos="354965" algn="l"/>
                <a:tab pos="355600" algn="l"/>
              </a:tabLst>
            </a:pPr>
            <a:r>
              <a:rPr sz="3000" spc="-70" dirty="0">
                <a:solidFill>
                  <a:srgbClr val="FFFFFF"/>
                </a:solidFill>
                <a:latin typeface="Arial"/>
                <a:cs typeface="Arial"/>
              </a:rPr>
              <a:t>More</a:t>
            </a:r>
            <a:r>
              <a:rPr sz="3000" spc="-245" dirty="0">
                <a:solidFill>
                  <a:srgbClr val="FFFFFF"/>
                </a:solidFill>
                <a:latin typeface="Arial"/>
                <a:cs typeface="Arial"/>
              </a:rPr>
              <a:t> </a:t>
            </a:r>
            <a:r>
              <a:rPr sz="3000" spc="-60" dirty="0">
                <a:solidFill>
                  <a:srgbClr val="FFFFFF"/>
                </a:solidFill>
                <a:latin typeface="Arial"/>
                <a:cs typeface="Arial"/>
              </a:rPr>
              <a:t>obtunded</a:t>
            </a:r>
            <a:r>
              <a:rPr sz="3000" spc="-229" dirty="0">
                <a:solidFill>
                  <a:srgbClr val="FFFFFF"/>
                </a:solidFill>
                <a:latin typeface="Arial"/>
                <a:cs typeface="Arial"/>
              </a:rPr>
              <a:t> </a:t>
            </a:r>
            <a:r>
              <a:rPr sz="3000" spc="-10" dirty="0">
                <a:solidFill>
                  <a:srgbClr val="FFFFFF"/>
                </a:solidFill>
                <a:latin typeface="Arial"/>
                <a:cs typeface="Arial"/>
              </a:rPr>
              <a:t>/</a:t>
            </a:r>
            <a:r>
              <a:rPr sz="3000" spc="-229" dirty="0">
                <a:solidFill>
                  <a:srgbClr val="FFFFFF"/>
                </a:solidFill>
                <a:latin typeface="Arial"/>
                <a:cs typeface="Arial"/>
              </a:rPr>
              <a:t> </a:t>
            </a:r>
            <a:r>
              <a:rPr sz="3000" spc="-130" dirty="0">
                <a:solidFill>
                  <a:srgbClr val="FFFFFF"/>
                </a:solidFill>
                <a:latin typeface="Arial"/>
                <a:cs typeface="Arial"/>
              </a:rPr>
              <a:t>deaden</a:t>
            </a:r>
            <a:r>
              <a:rPr sz="3000" spc="-215" dirty="0">
                <a:solidFill>
                  <a:srgbClr val="FFFFFF"/>
                </a:solidFill>
                <a:latin typeface="Arial"/>
                <a:cs typeface="Arial"/>
              </a:rPr>
              <a:t> </a:t>
            </a:r>
            <a:r>
              <a:rPr sz="3000" spc="-150" dirty="0">
                <a:solidFill>
                  <a:srgbClr val="FFFFFF"/>
                </a:solidFill>
                <a:latin typeface="Arial"/>
                <a:cs typeface="Arial"/>
              </a:rPr>
              <a:t>(Glasgow</a:t>
            </a:r>
            <a:r>
              <a:rPr sz="3000" spc="-225" dirty="0">
                <a:solidFill>
                  <a:srgbClr val="FFFFFF"/>
                </a:solidFill>
                <a:latin typeface="Arial"/>
                <a:cs typeface="Arial"/>
              </a:rPr>
              <a:t> </a:t>
            </a:r>
            <a:r>
              <a:rPr sz="3000" spc="-120" dirty="0">
                <a:solidFill>
                  <a:srgbClr val="FFFFFF"/>
                </a:solidFill>
                <a:latin typeface="Arial"/>
                <a:cs typeface="Arial"/>
              </a:rPr>
              <a:t>coma</a:t>
            </a:r>
            <a:r>
              <a:rPr sz="3000" spc="-225" dirty="0">
                <a:solidFill>
                  <a:srgbClr val="FFFFFF"/>
                </a:solidFill>
                <a:latin typeface="Arial"/>
                <a:cs typeface="Arial"/>
              </a:rPr>
              <a:t> </a:t>
            </a:r>
            <a:r>
              <a:rPr sz="3000" spc="-170" dirty="0">
                <a:solidFill>
                  <a:srgbClr val="FFFFFF"/>
                </a:solidFill>
                <a:latin typeface="Arial"/>
                <a:cs typeface="Arial"/>
              </a:rPr>
              <a:t>scale)</a:t>
            </a:r>
            <a:endParaRPr sz="3000">
              <a:latin typeface="Arial"/>
              <a:cs typeface="Arial"/>
            </a:endParaRPr>
          </a:p>
          <a:p>
            <a:pPr marL="355600" indent="-342900">
              <a:lnSpc>
                <a:spcPct val="100000"/>
              </a:lnSpc>
              <a:spcBef>
                <a:spcPts val="2495"/>
              </a:spcBef>
              <a:buClr>
                <a:srgbClr val="D5EBFF"/>
              </a:buClr>
              <a:buSzPct val="95000"/>
              <a:buFont typeface="Wingdings"/>
              <a:buChar char=""/>
              <a:tabLst>
                <a:tab pos="354965" algn="l"/>
                <a:tab pos="355600" algn="l"/>
              </a:tabLst>
            </a:pPr>
            <a:r>
              <a:rPr sz="3000" spc="-70" dirty="0">
                <a:solidFill>
                  <a:srgbClr val="FFFFFF"/>
                </a:solidFill>
                <a:latin typeface="Arial"/>
                <a:cs typeface="Arial"/>
              </a:rPr>
              <a:t>Heart, </a:t>
            </a:r>
            <a:r>
              <a:rPr sz="3000" spc="-80" dirty="0">
                <a:solidFill>
                  <a:srgbClr val="FFFFFF"/>
                </a:solidFill>
                <a:latin typeface="Arial"/>
                <a:cs typeface="Arial"/>
              </a:rPr>
              <a:t>kidney, </a:t>
            </a:r>
            <a:r>
              <a:rPr sz="3000" spc="-50" dirty="0">
                <a:solidFill>
                  <a:srgbClr val="FFFFFF"/>
                </a:solidFill>
                <a:latin typeface="Arial"/>
                <a:cs typeface="Arial"/>
              </a:rPr>
              <a:t>liver </a:t>
            </a:r>
            <a:r>
              <a:rPr sz="3000" spc="-45" dirty="0">
                <a:solidFill>
                  <a:srgbClr val="FFFFFF"/>
                </a:solidFill>
                <a:latin typeface="Arial"/>
                <a:cs typeface="Arial"/>
              </a:rPr>
              <a:t>failure</a:t>
            </a:r>
            <a:r>
              <a:rPr sz="3000" spc="-150" dirty="0">
                <a:solidFill>
                  <a:srgbClr val="FFFFFF"/>
                </a:solidFill>
                <a:latin typeface="Arial"/>
                <a:cs typeface="Arial"/>
              </a:rPr>
              <a:t> </a:t>
            </a:r>
            <a:r>
              <a:rPr sz="3000" spc="-195" dirty="0">
                <a:solidFill>
                  <a:srgbClr val="FFFFFF"/>
                </a:solidFill>
                <a:latin typeface="Arial"/>
                <a:cs typeface="Arial"/>
              </a:rPr>
              <a:t>etc…</a:t>
            </a:r>
            <a:endParaRPr sz="30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564" y="516381"/>
            <a:ext cx="5894705" cy="635000"/>
          </a:xfrm>
          <a:prstGeom prst="rect">
            <a:avLst/>
          </a:prstGeom>
        </p:spPr>
        <p:txBody>
          <a:bodyPr vert="horz" wrap="square" lIns="0" tIns="12065" rIns="0" bIns="0" rtlCol="0">
            <a:spAutoFit/>
          </a:bodyPr>
          <a:lstStyle/>
          <a:p>
            <a:pPr marL="12700">
              <a:lnSpc>
                <a:spcPct val="100000"/>
              </a:lnSpc>
              <a:spcBef>
                <a:spcPts val="95"/>
              </a:spcBef>
              <a:tabLst>
                <a:tab pos="2947035" algn="l"/>
                <a:tab pos="3747135" algn="l"/>
                <a:tab pos="4814570" algn="l"/>
              </a:tabLst>
            </a:pPr>
            <a:r>
              <a:rPr sz="4000" b="0" spc="-500" dirty="0">
                <a:solidFill>
                  <a:srgbClr val="C1EDFF"/>
                </a:solidFill>
                <a:latin typeface="Arial"/>
                <a:cs typeface="Arial"/>
              </a:rPr>
              <a:t>PREPRATIO</a:t>
            </a:r>
            <a:r>
              <a:rPr sz="4000" b="0" spc="-450" dirty="0">
                <a:solidFill>
                  <a:srgbClr val="C1EDFF"/>
                </a:solidFill>
                <a:latin typeface="Arial"/>
                <a:cs typeface="Arial"/>
              </a:rPr>
              <a:t>N</a:t>
            </a:r>
            <a:r>
              <a:rPr sz="4000" b="0" dirty="0">
                <a:solidFill>
                  <a:srgbClr val="C1EDFF"/>
                </a:solidFill>
                <a:latin typeface="Arial"/>
                <a:cs typeface="Arial"/>
              </a:rPr>
              <a:t>	</a:t>
            </a:r>
            <a:r>
              <a:rPr sz="4000" b="0" spc="-755" dirty="0">
                <a:solidFill>
                  <a:srgbClr val="C1EDFF"/>
                </a:solidFill>
                <a:latin typeface="Arial"/>
                <a:cs typeface="Arial"/>
              </a:rPr>
              <a:t>O</a:t>
            </a:r>
            <a:r>
              <a:rPr sz="4000" b="0" spc="-515" dirty="0">
                <a:solidFill>
                  <a:srgbClr val="C1EDFF"/>
                </a:solidFill>
                <a:latin typeface="Arial"/>
                <a:cs typeface="Arial"/>
              </a:rPr>
              <a:t>F</a:t>
            </a:r>
            <a:r>
              <a:rPr sz="4000" b="0" dirty="0">
                <a:solidFill>
                  <a:srgbClr val="C1EDFF"/>
                </a:solidFill>
                <a:latin typeface="Arial"/>
                <a:cs typeface="Arial"/>
              </a:rPr>
              <a:t>	</a:t>
            </a:r>
            <a:r>
              <a:rPr sz="4000" b="0" spc="-570" dirty="0">
                <a:solidFill>
                  <a:srgbClr val="C1EDFF"/>
                </a:solidFill>
                <a:latin typeface="Arial"/>
                <a:cs typeface="Arial"/>
              </a:rPr>
              <a:t>TH</a:t>
            </a:r>
            <a:r>
              <a:rPr sz="4000" b="0" spc="-470" dirty="0">
                <a:solidFill>
                  <a:srgbClr val="C1EDFF"/>
                </a:solidFill>
                <a:latin typeface="Arial"/>
                <a:cs typeface="Arial"/>
              </a:rPr>
              <a:t>E</a:t>
            </a:r>
            <a:r>
              <a:rPr sz="4000" b="0" dirty="0">
                <a:solidFill>
                  <a:srgbClr val="C1EDFF"/>
                </a:solidFill>
                <a:latin typeface="Arial"/>
                <a:cs typeface="Arial"/>
              </a:rPr>
              <a:t>	</a:t>
            </a:r>
            <a:r>
              <a:rPr sz="4000" b="0" spc="-240" dirty="0">
                <a:solidFill>
                  <a:srgbClr val="C1EDFF"/>
                </a:solidFill>
                <a:latin typeface="Arial"/>
                <a:cs typeface="Arial"/>
              </a:rPr>
              <a:t>UNIT</a:t>
            </a:r>
            <a:endParaRPr sz="4000">
              <a:latin typeface="Arial"/>
              <a:cs typeface="Arial"/>
            </a:endParaRPr>
          </a:p>
        </p:txBody>
      </p:sp>
      <p:sp>
        <p:nvSpPr>
          <p:cNvPr id="3" name="object 3"/>
          <p:cNvSpPr txBox="1"/>
          <p:nvPr/>
        </p:nvSpPr>
        <p:spPr>
          <a:xfrm>
            <a:off x="680719" y="1151890"/>
            <a:ext cx="7855584" cy="4496435"/>
          </a:xfrm>
          <a:prstGeom prst="rect">
            <a:avLst/>
          </a:prstGeom>
        </p:spPr>
        <p:txBody>
          <a:bodyPr vert="horz" wrap="square" lIns="0" tIns="12700" rIns="0" bIns="0" rtlCol="0">
            <a:spAutoFit/>
          </a:bodyPr>
          <a:lstStyle/>
          <a:p>
            <a:pPr marL="355600" marR="344170" indent="-343535">
              <a:lnSpc>
                <a:spcPct val="100000"/>
              </a:lnSpc>
              <a:spcBef>
                <a:spcPts val="100"/>
              </a:spcBef>
            </a:pPr>
            <a:r>
              <a:rPr sz="3000" spc="-145" dirty="0">
                <a:solidFill>
                  <a:srgbClr val="FFFFFF"/>
                </a:solidFill>
                <a:latin typeface="Arial"/>
                <a:cs typeface="Arial"/>
              </a:rPr>
              <a:t>The</a:t>
            </a:r>
            <a:r>
              <a:rPr sz="3000" spc="-235" dirty="0">
                <a:solidFill>
                  <a:srgbClr val="FFFFFF"/>
                </a:solidFill>
                <a:latin typeface="Arial"/>
                <a:cs typeface="Arial"/>
              </a:rPr>
              <a:t> </a:t>
            </a:r>
            <a:r>
              <a:rPr sz="3000" spc="5" dirty="0">
                <a:solidFill>
                  <a:srgbClr val="FFFFFF"/>
                </a:solidFill>
                <a:latin typeface="Arial"/>
                <a:cs typeface="Arial"/>
              </a:rPr>
              <a:t>unit</a:t>
            </a:r>
            <a:r>
              <a:rPr sz="3000" spc="-229" dirty="0">
                <a:solidFill>
                  <a:srgbClr val="FFFFFF"/>
                </a:solidFill>
                <a:latin typeface="Arial"/>
                <a:cs typeface="Arial"/>
              </a:rPr>
              <a:t> </a:t>
            </a:r>
            <a:r>
              <a:rPr sz="3000" spc="-105" dirty="0">
                <a:solidFill>
                  <a:srgbClr val="FFFFFF"/>
                </a:solidFill>
                <a:latin typeface="Arial"/>
                <a:cs typeface="Arial"/>
              </a:rPr>
              <a:t>should</a:t>
            </a:r>
            <a:r>
              <a:rPr sz="3000" spc="-215" dirty="0">
                <a:solidFill>
                  <a:srgbClr val="FFFFFF"/>
                </a:solidFill>
                <a:latin typeface="Arial"/>
                <a:cs typeface="Arial"/>
              </a:rPr>
              <a:t> </a:t>
            </a:r>
            <a:r>
              <a:rPr sz="3000" spc="-120" dirty="0">
                <a:solidFill>
                  <a:srgbClr val="FFFFFF"/>
                </a:solidFill>
                <a:latin typeface="Arial"/>
                <a:cs typeface="Arial"/>
              </a:rPr>
              <a:t>be</a:t>
            </a:r>
            <a:r>
              <a:rPr sz="3000" spc="-229" dirty="0">
                <a:solidFill>
                  <a:srgbClr val="FFFFFF"/>
                </a:solidFill>
                <a:latin typeface="Arial"/>
                <a:cs typeface="Arial"/>
              </a:rPr>
              <a:t> </a:t>
            </a:r>
            <a:r>
              <a:rPr sz="3000" spc="-40" dirty="0">
                <a:solidFill>
                  <a:srgbClr val="FFFFFF"/>
                </a:solidFill>
                <a:latin typeface="Arial"/>
                <a:cs typeface="Arial"/>
              </a:rPr>
              <a:t>kept</a:t>
            </a:r>
            <a:r>
              <a:rPr sz="3000" spc="-245" dirty="0">
                <a:solidFill>
                  <a:srgbClr val="FFFFFF"/>
                </a:solidFill>
                <a:latin typeface="Arial"/>
                <a:cs typeface="Arial"/>
              </a:rPr>
              <a:t> </a:t>
            </a:r>
            <a:r>
              <a:rPr sz="3000" spc="-100" dirty="0">
                <a:solidFill>
                  <a:srgbClr val="FFFFFF"/>
                </a:solidFill>
                <a:latin typeface="Arial"/>
                <a:cs typeface="Arial"/>
              </a:rPr>
              <a:t>ready</a:t>
            </a:r>
            <a:r>
              <a:rPr sz="3000" spc="-240" dirty="0">
                <a:solidFill>
                  <a:srgbClr val="FFFFFF"/>
                </a:solidFill>
                <a:latin typeface="Arial"/>
                <a:cs typeface="Arial"/>
              </a:rPr>
              <a:t> </a:t>
            </a:r>
            <a:r>
              <a:rPr sz="3000" spc="-50" dirty="0">
                <a:solidFill>
                  <a:srgbClr val="FFFFFF"/>
                </a:solidFill>
                <a:latin typeface="Arial"/>
                <a:cs typeface="Arial"/>
              </a:rPr>
              <a:t>all</a:t>
            </a:r>
            <a:r>
              <a:rPr sz="3000" spc="-220" dirty="0">
                <a:solidFill>
                  <a:srgbClr val="FFFFFF"/>
                </a:solidFill>
                <a:latin typeface="Arial"/>
                <a:cs typeface="Arial"/>
              </a:rPr>
              <a:t> </a:t>
            </a:r>
            <a:r>
              <a:rPr sz="3000" spc="-20" dirty="0">
                <a:solidFill>
                  <a:srgbClr val="FFFFFF"/>
                </a:solidFill>
                <a:latin typeface="Arial"/>
                <a:cs typeface="Arial"/>
              </a:rPr>
              <a:t>the</a:t>
            </a:r>
            <a:r>
              <a:rPr sz="3000" spc="-245" dirty="0">
                <a:solidFill>
                  <a:srgbClr val="FFFFFF"/>
                </a:solidFill>
                <a:latin typeface="Arial"/>
                <a:cs typeface="Arial"/>
              </a:rPr>
              <a:t> </a:t>
            </a:r>
            <a:r>
              <a:rPr sz="3000" spc="5" dirty="0">
                <a:solidFill>
                  <a:srgbClr val="FFFFFF"/>
                </a:solidFill>
                <a:latin typeface="Arial"/>
                <a:cs typeface="Arial"/>
              </a:rPr>
              <a:t>time</a:t>
            </a:r>
            <a:r>
              <a:rPr sz="3000" spc="-229" dirty="0">
                <a:solidFill>
                  <a:srgbClr val="FFFFFF"/>
                </a:solidFill>
                <a:latin typeface="Arial"/>
                <a:cs typeface="Arial"/>
              </a:rPr>
              <a:t> </a:t>
            </a:r>
            <a:r>
              <a:rPr sz="3000" spc="-70" dirty="0">
                <a:solidFill>
                  <a:srgbClr val="FFFFFF"/>
                </a:solidFill>
                <a:latin typeface="Arial"/>
                <a:cs typeface="Arial"/>
              </a:rPr>
              <a:t>which  </a:t>
            </a:r>
            <a:r>
              <a:rPr sz="3000" spc="-105" dirty="0">
                <a:solidFill>
                  <a:srgbClr val="FFFFFF"/>
                </a:solidFill>
                <a:latin typeface="Arial"/>
                <a:cs typeface="Arial"/>
              </a:rPr>
              <a:t>should </a:t>
            </a:r>
            <a:r>
              <a:rPr sz="3000" spc="-80" dirty="0">
                <a:solidFill>
                  <a:srgbClr val="FFFFFF"/>
                </a:solidFill>
                <a:latin typeface="Arial"/>
                <a:cs typeface="Arial"/>
              </a:rPr>
              <a:t>include </a:t>
            </a:r>
            <a:r>
              <a:rPr sz="3000" spc="-20" dirty="0">
                <a:solidFill>
                  <a:srgbClr val="FFFFFF"/>
                </a:solidFill>
                <a:latin typeface="Arial"/>
                <a:cs typeface="Arial"/>
              </a:rPr>
              <a:t>the</a:t>
            </a:r>
            <a:r>
              <a:rPr sz="3000" spc="-515" dirty="0">
                <a:solidFill>
                  <a:srgbClr val="FFFFFF"/>
                </a:solidFill>
                <a:latin typeface="Arial"/>
                <a:cs typeface="Arial"/>
              </a:rPr>
              <a:t> </a:t>
            </a:r>
            <a:r>
              <a:rPr sz="3000" spc="-20" dirty="0">
                <a:solidFill>
                  <a:srgbClr val="FFFFFF"/>
                </a:solidFill>
                <a:latin typeface="Arial"/>
                <a:cs typeface="Arial"/>
              </a:rPr>
              <a:t>following</a:t>
            </a:r>
            <a:endParaRPr sz="3000">
              <a:latin typeface="Arial"/>
              <a:cs typeface="Arial"/>
            </a:endParaRPr>
          </a:p>
          <a:p>
            <a:pPr marL="90170">
              <a:lnSpc>
                <a:spcPct val="100000"/>
              </a:lnSpc>
              <a:spcBef>
                <a:spcPts val="695"/>
              </a:spcBef>
            </a:pPr>
            <a:r>
              <a:rPr sz="3000" b="1" spc="-155" dirty="0">
                <a:solidFill>
                  <a:srgbClr val="FFFFFF"/>
                </a:solidFill>
                <a:latin typeface="Trebuchet MS"/>
                <a:cs typeface="Trebuchet MS"/>
              </a:rPr>
              <a:t>1.</a:t>
            </a:r>
            <a:r>
              <a:rPr sz="3000" spc="-155" dirty="0">
                <a:solidFill>
                  <a:srgbClr val="FFFFFF"/>
                </a:solidFill>
                <a:latin typeface="Arial"/>
                <a:cs typeface="Arial"/>
              </a:rPr>
              <a:t>special</a:t>
            </a:r>
            <a:r>
              <a:rPr sz="3000" spc="-240" dirty="0">
                <a:solidFill>
                  <a:srgbClr val="FFFFFF"/>
                </a:solidFill>
                <a:latin typeface="Arial"/>
                <a:cs typeface="Arial"/>
              </a:rPr>
              <a:t> </a:t>
            </a:r>
            <a:r>
              <a:rPr sz="3000" spc="-105" dirty="0">
                <a:solidFill>
                  <a:srgbClr val="FFFFFF"/>
                </a:solidFill>
                <a:latin typeface="Arial"/>
                <a:cs typeface="Arial"/>
              </a:rPr>
              <a:t>bed</a:t>
            </a:r>
            <a:r>
              <a:rPr sz="3000" spc="-225" dirty="0">
                <a:solidFill>
                  <a:srgbClr val="FFFFFF"/>
                </a:solidFill>
                <a:latin typeface="Arial"/>
                <a:cs typeface="Arial"/>
              </a:rPr>
              <a:t> </a:t>
            </a:r>
            <a:r>
              <a:rPr sz="3000" spc="-95" dirty="0">
                <a:solidFill>
                  <a:srgbClr val="FFFFFF"/>
                </a:solidFill>
                <a:latin typeface="Arial"/>
                <a:cs typeface="Arial"/>
              </a:rPr>
              <a:t>having</a:t>
            </a:r>
            <a:r>
              <a:rPr sz="3000" spc="-210" dirty="0">
                <a:solidFill>
                  <a:srgbClr val="FFFFFF"/>
                </a:solidFill>
                <a:latin typeface="Arial"/>
                <a:cs typeface="Arial"/>
              </a:rPr>
              <a:t> </a:t>
            </a:r>
            <a:r>
              <a:rPr sz="3000" spc="-20" dirty="0">
                <a:solidFill>
                  <a:srgbClr val="FFFFFF"/>
                </a:solidFill>
                <a:latin typeface="Arial"/>
                <a:cs typeface="Arial"/>
              </a:rPr>
              <a:t>the</a:t>
            </a:r>
            <a:r>
              <a:rPr sz="3000" spc="-250" dirty="0">
                <a:solidFill>
                  <a:srgbClr val="FFFFFF"/>
                </a:solidFill>
                <a:latin typeface="Arial"/>
                <a:cs typeface="Arial"/>
              </a:rPr>
              <a:t> </a:t>
            </a:r>
            <a:r>
              <a:rPr sz="3000" spc="-20" dirty="0">
                <a:solidFill>
                  <a:srgbClr val="FFFFFF"/>
                </a:solidFill>
                <a:latin typeface="Arial"/>
                <a:cs typeface="Arial"/>
              </a:rPr>
              <a:t>following</a:t>
            </a:r>
            <a:r>
              <a:rPr sz="3000" spc="-210" dirty="0">
                <a:solidFill>
                  <a:srgbClr val="FFFFFF"/>
                </a:solidFill>
                <a:latin typeface="Arial"/>
                <a:cs typeface="Arial"/>
              </a:rPr>
              <a:t> </a:t>
            </a:r>
            <a:r>
              <a:rPr sz="3000" spc="-45" dirty="0">
                <a:solidFill>
                  <a:srgbClr val="FFFFFF"/>
                </a:solidFill>
                <a:latin typeface="Arial"/>
                <a:cs typeface="Arial"/>
              </a:rPr>
              <a:t>facilities</a:t>
            </a:r>
            <a:endParaRPr sz="3000">
              <a:latin typeface="Arial"/>
              <a:cs typeface="Arial"/>
            </a:endParaRPr>
          </a:p>
          <a:p>
            <a:pPr marL="355600" marR="261620" indent="-342900">
              <a:lnSpc>
                <a:spcPct val="100000"/>
              </a:lnSpc>
              <a:spcBef>
                <a:spcPts val="710"/>
              </a:spcBef>
              <a:buClr>
                <a:srgbClr val="D5EBFF"/>
              </a:buClr>
              <a:buSzPct val="95000"/>
              <a:buFont typeface="Wingdings"/>
              <a:buChar char=""/>
              <a:tabLst>
                <a:tab pos="355600" algn="l"/>
                <a:tab pos="356235" algn="l"/>
              </a:tabLst>
            </a:pPr>
            <a:r>
              <a:rPr sz="3000" spc="-155" dirty="0">
                <a:solidFill>
                  <a:srgbClr val="FFFFFF"/>
                </a:solidFill>
                <a:latin typeface="Arial"/>
                <a:cs typeface="Arial"/>
              </a:rPr>
              <a:t>Head </a:t>
            </a:r>
            <a:r>
              <a:rPr sz="3000" spc="-80" dirty="0">
                <a:solidFill>
                  <a:srgbClr val="FFFFFF"/>
                </a:solidFill>
                <a:latin typeface="Arial"/>
                <a:cs typeface="Arial"/>
              </a:rPr>
              <a:t>board </a:t>
            </a:r>
            <a:r>
              <a:rPr sz="3000" spc="-105" dirty="0">
                <a:solidFill>
                  <a:srgbClr val="FFFFFF"/>
                </a:solidFill>
                <a:latin typeface="Arial"/>
                <a:cs typeface="Arial"/>
              </a:rPr>
              <a:t>should </a:t>
            </a:r>
            <a:r>
              <a:rPr sz="3000" spc="-120" dirty="0">
                <a:solidFill>
                  <a:srgbClr val="FFFFFF"/>
                </a:solidFill>
                <a:latin typeface="Arial"/>
                <a:cs typeface="Arial"/>
              </a:rPr>
              <a:t>be </a:t>
            </a:r>
            <a:r>
              <a:rPr sz="3000" spc="-95" dirty="0">
                <a:solidFill>
                  <a:srgbClr val="FFFFFF"/>
                </a:solidFill>
                <a:latin typeface="Arial"/>
                <a:cs typeface="Arial"/>
              </a:rPr>
              <a:t>detachable </a:t>
            </a:r>
            <a:r>
              <a:rPr sz="3000" spc="65" dirty="0">
                <a:solidFill>
                  <a:srgbClr val="FFFFFF"/>
                </a:solidFill>
                <a:latin typeface="Arial"/>
                <a:cs typeface="Arial"/>
              </a:rPr>
              <a:t>to </a:t>
            </a:r>
            <a:r>
              <a:rPr sz="3000" spc="-20" dirty="0">
                <a:solidFill>
                  <a:srgbClr val="FFFFFF"/>
                </a:solidFill>
                <a:latin typeface="Arial"/>
                <a:cs typeface="Arial"/>
              </a:rPr>
              <a:t>facilitate  intubation</a:t>
            </a:r>
            <a:r>
              <a:rPr sz="3000" spc="-215" dirty="0">
                <a:solidFill>
                  <a:srgbClr val="FFFFFF"/>
                </a:solidFill>
                <a:latin typeface="Arial"/>
                <a:cs typeface="Arial"/>
              </a:rPr>
              <a:t> </a:t>
            </a:r>
            <a:r>
              <a:rPr sz="3000" spc="-55" dirty="0">
                <a:solidFill>
                  <a:srgbClr val="FFFFFF"/>
                </a:solidFill>
                <a:latin typeface="Arial"/>
                <a:cs typeface="Arial"/>
              </a:rPr>
              <a:t>(in</a:t>
            </a:r>
            <a:r>
              <a:rPr sz="3000" spc="-220" dirty="0">
                <a:solidFill>
                  <a:srgbClr val="FFFFFF"/>
                </a:solidFill>
                <a:latin typeface="Arial"/>
                <a:cs typeface="Arial"/>
              </a:rPr>
              <a:t> </a:t>
            </a:r>
            <a:r>
              <a:rPr sz="3000" spc="-215" dirty="0">
                <a:solidFill>
                  <a:srgbClr val="FFFFFF"/>
                </a:solidFill>
                <a:latin typeface="Arial"/>
                <a:cs typeface="Arial"/>
              </a:rPr>
              <a:t>case</a:t>
            </a:r>
            <a:r>
              <a:rPr sz="3000" spc="-240" dirty="0">
                <a:solidFill>
                  <a:srgbClr val="FFFFFF"/>
                </a:solidFill>
                <a:latin typeface="Arial"/>
                <a:cs typeface="Arial"/>
              </a:rPr>
              <a:t> </a:t>
            </a:r>
            <a:r>
              <a:rPr sz="3000" spc="20" dirty="0">
                <a:solidFill>
                  <a:srgbClr val="FFFFFF"/>
                </a:solidFill>
                <a:latin typeface="Arial"/>
                <a:cs typeface="Arial"/>
              </a:rPr>
              <a:t>of</a:t>
            </a:r>
            <a:r>
              <a:rPr sz="3000" spc="-245" dirty="0">
                <a:solidFill>
                  <a:srgbClr val="FFFFFF"/>
                </a:solidFill>
                <a:latin typeface="Arial"/>
                <a:cs typeface="Arial"/>
              </a:rPr>
              <a:t> </a:t>
            </a:r>
            <a:r>
              <a:rPr sz="3000" spc="-85" dirty="0">
                <a:solidFill>
                  <a:srgbClr val="FFFFFF"/>
                </a:solidFill>
                <a:latin typeface="Arial"/>
                <a:cs typeface="Arial"/>
              </a:rPr>
              <a:t>cardio</a:t>
            </a:r>
            <a:r>
              <a:rPr sz="3000" spc="-235" dirty="0">
                <a:solidFill>
                  <a:srgbClr val="FFFFFF"/>
                </a:solidFill>
                <a:latin typeface="Arial"/>
                <a:cs typeface="Arial"/>
              </a:rPr>
              <a:t> </a:t>
            </a:r>
            <a:r>
              <a:rPr sz="3000" spc="-70" dirty="0">
                <a:solidFill>
                  <a:srgbClr val="FFFFFF"/>
                </a:solidFill>
                <a:latin typeface="Arial"/>
                <a:cs typeface="Arial"/>
              </a:rPr>
              <a:t>pulmonary</a:t>
            </a:r>
            <a:r>
              <a:rPr sz="3000" spc="-240" dirty="0">
                <a:solidFill>
                  <a:srgbClr val="FFFFFF"/>
                </a:solidFill>
                <a:latin typeface="Arial"/>
                <a:cs typeface="Arial"/>
              </a:rPr>
              <a:t> </a:t>
            </a:r>
            <a:r>
              <a:rPr sz="3000" spc="-80" dirty="0">
                <a:solidFill>
                  <a:srgbClr val="FFFFFF"/>
                </a:solidFill>
                <a:latin typeface="Arial"/>
                <a:cs typeface="Arial"/>
              </a:rPr>
              <a:t>arrest)</a:t>
            </a:r>
            <a:endParaRPr sz="3000">
              <a:latin typeface="Arial"/>
              <a:cs typeface="Arial"/>
            </a:endParaRPr>
          </a:p>
          <a:p>
            <a:pPr marL="355600" marR="5080" indent="-342900">
              <a:lnSpc>
                <a:spcPct val="100000"/>
              </a:lnSpc>
              <a:spcBef>
                <a:spcPts val="700"/>
              </a:spcBef>
              <a:buClr>
                <a:srgbClr val="D5EBFF"/>
              </a:buClr>
              <a:buSzPct val="95000"/>
              <a:buFont typeface="Wingdings"/>
              <a:buChar char=""/>
              <a:tabLst>
                <a:tab pos="355600" algn="l"/>
                <a:tab pos="356235" algn="l"/>
              </a:tabLst>
            </a:pPr>
            <a:r>
              <a:rPr sz="3000" spc="-160" dirty="0">
                <a:solidFill>
                  <a:srgbClr val="FFFFFF"/>
                </a:solidFill>
                <a:latin typeface="Arial"/>
                <a:cs typeface="Arial"/>
              </a:rPr>
              <a:t>Bed</a:t>
            </a:r>
            <a:r>
              <a:rPr sz="3000" spc="-240" dirty="0">
                <a:solidFill>
                  <a:srgbClr val="FFFFFF"/>
                </a:solidFill>
                <a:latin typeface="Arial"/>
                <a:cs typeface="Arial"/>
              </a:rPr>
              <a:t> </a:t>
            </a:r>
            <a:r>
              <a:rPr sz="3000" spc="-105" dirty="0">
                <a:solidFill>
                  <a:srgbClr val="FFFFFF"/>
                </a:solidFill>
                <a:latin typeface="Arial"/>
                <a:cs typeface="Arial"/>
              </a:rPr>
              <a:t>should</a:t>
            </a:r>
            <a:r>
              <a:rPr sz="3000" spc="-215" dirty="0">
                <a:solidFill>
                  <a:srgbClr val="FFFFFF"/>
                </a:solidFill>
                <a:latin typeface="Arial"/>
                <a:cs typeface="Arial"/>
              </a:rPr>
              <a:t> </a:t>
            </a:r>
            <a:r>
              <a:rPr sz="3000" spc="-120" dirty="0">
                <a:solidFill>
                  <a:srgbClr val="FFFFFF"/>
                </a:solidFill>
                <a:latin typeface="Arial"/>
                <a:cs typeface="Arial"/>
              </a:rPr>
              <a:t>be</a:t>
            </a:r>
            <a:r>
              <a:rPr sz="3000" spc="-229" dirty="0">
                <a:solidFill>
                  <a:srgbClr val="FFFFFF"/>
                </a:solidFill>
                <a:latin typeface="Arial"/>
                <a:cs typeface="Arial"/>
              </a:rPr>
              <a:t> </a:t>
            </a:r>
            <a:r>
              <a:rPr sz="3000" spc="30" dirty="0">
                <a:solidFill>
                  <a:srgbClr val="FFFFFF"/>
                </a:solidFill>
                <a:latin typeface="Arial"/>
                <a:cs typeface="Arial"/>
              </a:rPr>
              <a:t>firm</a:t>
            </a:r>
            <a:r>
              <a:rPr sz="3000" spc="-235" dirty="0">
                <a:solidFill>
                  <a:srgbClr val="FFFFFF"/>
                </a:solidFill>
                <a:latin typeface="Arial"/>
                <a:cs typeface="Arial"/>
              </a:rPr>
              <a:t> </a:t>
            </a:r>
            <a:r>
              <a:rPr sz="3000" spc="-120" dirty="0">
                <a:solidFill>
                  <a:srgbClr val="FFFFFF"/>
                </a:solidFill>
                <a:latin typeface="Arial"/>
                <a:cs typeface="Arial"/>
              </a:rPr>
              <a:t>and</a:t>
            </a:r>
            <a:r>
              <a:rPr sz="3000" spc="-210" dirty="0">
                <a:solidFill>
                  <a:srgbClr val="FFFFFF"/>
                </a:solidFill>
                <a:latin typeface="Arial"/>
                <a:cs typeface="Arial"/>
              </a:rPr>
              <a:t> </a:t>
            </a:r>
            <a:r>
              <a:rPr sz="3000" spc="-85" dirty="0">
                <a:solidFill>
                  <a:srgbClr val="FFFFFF"/>
                </a:solidFill>
                <a:latin typeface="Arial"/>
                <a:cs typeface="Arial"/>
              </a:rPr>
              <a:t>non</a:t>
            </a:r>
            <a:r>
              <a:rPr sz="3000" spc="-220" dirty="0">
                <a:solidFill>
                  <a:srgbClr val="FFFFFF"/>
                </a:solidFill>
                <a:latin typeface="Arial"/>
                <a:cs typeface="Arial"/>
              </a:rPr>
              <a:t> </a:t>
            </a:r>
            <a:r>
              <a:rPr sz="3000" spc="-50" dirty="0">
                <a:solidFill>
                  <a:srgbClr val="FFFFFF"/>
                </a:solidFill>
                <a:latin typeface="Arial"/>
                <a:cs typeface="Arial"/>
              </a:rPr>
              <a:t>yielding</a:t>
            </a:r>
            <a:r>
              <a:rPr sz="3000" spc="-225" dirty="0">
                <a:solidFill>
                  <a:srgbClr val="FFFFFF"/>
                </a:solidFill>
                <a:latin typeface="Arial"/>
                <a:cs typeface="Arial"/>
              </a:rPr>
              <a:t> </a:t>
            </a:r>
            <a:r>
              <a:rPr sz="3000" spc="65" dirty="0">
                <a:solidFill>
                  <a:srgbClr val="FFFFFF"/>
                </a:solidFill>
                <a:latin typeface="Arial"/>
                <a:cs typeface="Arial"/>
              </a:rPr>
              <a:t>to</a:t>
            </a:r>
            <a:r>
              <a:rPr sz="3000" spc="-245" dirty="0">
                <a:solidFill>
                  <a:srgbClr val="FFFFFF"/>
                </a:solidFill>
                <a:latin typeface="Arial"/>
                <a:cs typeface="Arial"/>
              </a:rPr>
              <a:t> </a:t>
            </a:r>
            <a:r>
              <a:rPr sz="3000" spc="-20" dirty="0">
                <a:solidFill>
                  <a:srgbClr val="FFFFFF"/>
                </a:solidFill>
                <a:latin typeface="Arial"/>
                <a:cs typeface="Arial"/>
              </a:rPr>
              <a:t>facilitate  </a:t>
            </a:r>
            <a:r>
              <a:rPr sz="3000" spc="-120" dirty="0">
                <a:solidFill>
                  <a:srgbClr val="FFFFFF"/>
                </a:solidFill>
                <a:latin typeface="Arial"/>
                <a:cs typeface="Arial"/>
              </a:rPr>
              <a:t>cardiac</a:t>
            </a:r>
            <a:r>
              <a:rPr sz="3000" spc="-229" dirty="0">
                <a:solidFill>
                  <a:srgbClr val="FFFFFF"/>
                </a:solidFill>
                <a:latin typeface="Arial"/>
                <a:cs typeface="Arial"/>
              </a:rPr>
              <a:t> </a:t>
            </a:r>
            <a:r>
              <a:rPr sz="3000" spc="-185" dirty="0">
                <a:solidFill>
                  <a:srgbClr val="FFFFFF"/>
                </a:solidFill>
                <a:latin typeface="Arial"/>
                <a:cs typeface="Arial"/>
              </a:rPr>
              <a:t>massage</a:t>
            </a:r>
            <a:endParaRPr sz="3000">
              <a:latin typeface="Arial"/>
              <a:cs typeface="Arial"/>
            </a:endParaRPr>
          </a:p>
          <a:p>
            <a:pPr marL="355600" marR="1025525" indent="-342900">
              <a:lnSpc>
                <a:spcPct val="100000"/>
              </a:lnSpc>
              <a:spcBef>
                <a:spcPts val="695"/>
              </a:spcBef>
              <a:buClr>
                <a:srgbClr val="D5EBFF"/>
              </a:buClr>
              <a:buSzPct val="95000"/>
              <a:buFont typeface="Wingdings"/>
              <a:buChar char=""/>
              <a:tabLst>
                <a:tab pos="355600" algn="l"/>
                <a:tab pos="356235" algn="l"/>
              </a:tabLst>
            </a:pPr>
            <a:r>
              <a:rPr sz="3000" spc="-110" dirty="0">
                <a:solidFill>
                  <a:srgbClr val="FFFFFF"/>
                </a:solidFill>
                <a:latin typeface="Arial"/>
                <a:cs typeface="Arial"/>
              </a:rPr>
              <a:t>Should</a:t>
            </a:r>
            <a:r>
              <a:rPr sz="3000" spc="-225" dirty="0">
                <a:solidFill>
                  <a:srgbClr val="FFFFFF"/>
                </a:solidFill>
                <a:latin typeface="Arial"/>
                <a:cs typeface="Arial"/>
              </a:rPr>
              <a:t> </a:t>
            </a:r>
            <a:r>
              <a:rPr sz="3000" spc="-150" dirty="0">
                <a:solidFill>
                  <a:srgbClr val="FFFFFF"/>
                </a:solidFill>
                <a:latin typeface="Arial"/>
                <a:cs typeface="Arial"/>
              </a:rPr>
              <a:t>have</a:t>
            </a:r>
            <a:r>
              <a:rPr sz="3000" spc="-215" dirty="0">
                <a:solidFill>
                  <a:srgbClr val="FFFFFF"/>
                </a:solidFill>
                <a:latin typeface="Arial"/>
                <a:cs typeface="Arial"/>
              </a:rPr>
              <a:t> </a:t>
            </a:r>
            <a:r>
              <a:rPr sz="3000" spc="-200" dirty="0">
                <a:solidFill>
                  <a:srgbClr val="FFFFFF"/>
                </a:solidFill>
                <a:latin typeface="Arial"/>
                <a:cs typeface="Arial"/>
              </a:rPr>
              <a:t>a</a:t>
            </a:r>
            <a:r>
              <a:rPr sz="3000" spc="-229" dirty="0">
                <a:solidFill>
                  <a:srgbClr val="FFFFFF"/>
                </a:solidFill>
                <a:latin typeface="Arial"/>
                <a:cs typeface="Arial"/>
              </a:rPr>
              <a:t> </a:t>
            </a:r>
            <a:r>
              <a:rPr sz="3000" spc="45" dirty="0">
                <a:solidFill>
                  <a:srgbClr val="FFFFFF"/>
                </a:solidFill>
                <a:latin typeface="Arial"/>
                <a:cs typeface="Arial"/>
              </a:rPr>
              <a:t>tilting</a:t>
            </a:r>
            <a:r>
              <a:rPr sz="3000" spc="-235" dirty="0">
                <a:solidFill>
                  <a:srgbClr val="FFFFFF"/>
                </a:solidFill>
                <a:latin typeface="Arial"/>
                <a:cs typeface="Arial"/>
              </a:rPr>
              <a:t> </a:t>
            </a:r>
            <a:r>
              <a:rPr sz="3000" spc="-120" dirty="0">
                <a:solidFill>
                  <a:srgbClr val="FFFFFF"/>
                </a:solidFill>
                <a:latin typeface="Arial"/>
                <a:cs typeface="Arial"/>
              </a:rPr>
              <a:t>mechanism</a:t>
            </a:r>
            <a:r>
              <a:rPr sz="3000" spc="-215" dirty="0">
                <a:solidFill>
                  <a:srgbClr val="FFFFFF"/>
                </a:solidFill>
                <a:latin typeface="Arial"/>
                <a:cs typeface="Arial"/>
              </a:rPr>
              <a:t> </a:t>
            </a:r>
            <a:r>
              <a:rPr sz="3000" spc="10" dirty="0">
                <a:solidFill>
                  <a:srgbClr val="FFFFFF"/>
                </a:solidFill>
                <a:latin typeface="Arial"/>
                <a:cs typeface="Arial"/>
              </a:rPr>
              <a:t>(to</a:t>
            </a:r>
            <a:r>
              <a:rPr sz="3000" spc="-229" dirty="0">
                <a:solidFill>
                  <a:srgbClr val="FFFFFF"/>
                </a:solidFill>
                <a:latin typeface="Arial"/>
                <a:cs typeface="Arial"/>
              </a:rPr>
              <a:t> </a:t>
            </a:r>
            <a:r>
              <a:rPr sz="3000" spc="-140" dirty="0">
                <a:solidFill>
                  <a:srgbClr val="FFFFFF"/>
                </a:solidFill>
                <a:latin typeface="Arial"/>
                <a:cs typeface="Arial"/>
              </a:rPr>
              <a:t>keep  </a:t>
            </a:r>
            <a:r>
              <a:rPr sz="3000" spc="-45" dirty="0">
                <a:solidFill>
                  <a:srgbClr val="FFFFFF"/>
                </a:solidFill>
                <a:latin typeface="Arial"/>
                <a:cs typeface="Arial"/>
              </a:rPr>
              <a:t>position </a:t>
            </a:r>
            <a:r>
              <a:rPr sz="3000" spc="20" dirty="0">
                <a:solidFill>
                  <a:srgbClr val="FFFFFF"/>
                </a:solidFill>
                <a:latin typeface="Arial"/>
                <a:cs typeface="Arial"/>
              </a:rPr>
              <a:t>of</a:t>
            </a:r>
            <a:r>
              <a:rPr sz="3000" spc="-430" dirty="0">
                <a:solidFill>
                  <a:srgbClr val="FFFFFF"/>
                </a:solidFill>
                <a:latin typeface="Arial"/>
                <a:cs typeface="Arial"/>
              </a:rPr>
              <a:t> </a:t>
            </a:r>
            <a:r>
              <a:rPr sz="3000" spc="-30" dirty="0">
                <a:solidFill>
                  <a:srgbClr val="FFFFFF"/>
                </a:solidFill>
                <a:latin typeface="Arial"/>
                <a:cs typeface="Arial"/>
              </a:rPr>
              <a:t>patient)</a:t>
            </a:r>
            <a:endParaRPr sz="3000">
              <a:latin typeface="Arial"/>
              <a:cs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293</TotalTime>
  <Words>2803</Words>
  <Application>Microsoft Office PowerPoint</Application>
  <PresentationFormat>On-screen Show (4:3)</PresentationFormat>
  <Paragraphs>419</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Apex</vt:lpstr>
      <vt:lpstr>PowerPoint Presentation</vt:lpstr>
      <vt:lpstr>INTENSIVE CARE UNIT</vt:lpstr>
      <vt:lpstr>ICU: intensive care unit  </vt:lpstr>
      <vt:lpstr>PowerPoint Presentation</vt:lpstr>
      <vt:lpstr>PowerPoint Presentation</vt:lpstr>
      <vt:lpstr>DIFFERENT UNITS</vt:lpstr>
      <vt:lpstr>The main functions of any ICU is to</vt:lpstr>
      <vt:lpstr>ICU PATIENTS</vt:lpstr>
      <vt:lpstr>PREPRATION OF THE UNIT</vt:lpstr>
      <vt:lpstr>PowerPoint Presentation</vt:lpstr>
      <vt:lpstr>PowerPoint Presentation</vt:lpstr>
      <vt:lpstr>PowerPoint Presentation</vt:lpstr>
      <vt:lpstr>Indications for admission</vt:lpstr>
      <vt:lpstr>(A) Admitted to ICU criteria in general  </vt:lpstr>
      <vt:lpstr> (B) Essential management in ICU:    (FAST HUG)  </vt:lpstr>
      <vt:lpstr> Intubation indications</vt:lpstr>
      <vt:lpstr>PowerPoint Presentation</vt:lpstr>
      <vt:lpstr>(D) Hypoxia  classification &lt; pao2 &lt; 60 mmhg</vt:lpstr>
      <vt:lpstr>Monitoring system</vt:lpstr>
      <vt:lpstr>PowerPoint Presentation</vt:lpstr>
      <vt:lpstr>PowerPoint Presentation</vt:lpstr>
      <vt:lpstr>INVASIVE BLOOD PRESSURE  MONITORING (IBP)</vt:lpstr>
      <vt:lpstr>CENTRAL VENOUS PRESSURE (CVP)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Oxygen saturation SpO2</vt:lpstr>
      <vt:lpstr>pulse oximeter</vt:lpstr>
      <vt:lpstr>CAPNOGRAPHY</vt:lpstr>
      <vt:lpstr>ETCO2</vt:lpstr>
      <vt:lpstr>Indications for Use - End-Tidal CO2 Monitoring </vt:lpstr>
      <vt:lpstr>Arterial Blood Gas (ABG)</vt:lpstr>
      <vt:lpstr>Arterial blood gases </vt:lpstr>
      <vt:lpstr>ABG measurs:</vt:lpstr>
      <vt:lpstr>Normal ABG values</vt:lpstr>
      <vt:lpstr>contraindication</vt:lpstr>
      <vt:lpstr>complication</vt:lpstr>
      <vt:lpstr>What artery to choose?</vt:lpstr>
      <vt:lpstr>Patient Temperature</vt:lpstr>
      <vt:lpstr>Sites for monitoring body temperature</vt:lpstr>
      <vt:lpstr>Hypothermia </vt:lpstr>
      <vt:lpstr>What Causes Hypothermia?</vt:lpstr>
      <vt:lpstr>PowerPoint Presentation</vt:lpstr>
      <vt:lpstr>PowerPoint Presentation</vt:lpstr>
      <vt:lpstr>PowerPoint Presentation</vt:lpstr>
      <vt:lpstr>PowerPoint Presentation</vt:lpstr>
      <vt:lpstr>What Is the management  ? for Hypothermia</vt:lpstr>
      <vt:lpstr>PowerPoint Presentation</vt:lpstr>
      <vt:lpstr>Monitoring the Urine Output</vt:lpstr>
      <vt:lpstr>PowerPoint Presentation</vt:lpstr>
      <vt:lpstr>Physical examination of urine Examination of physical characteristics</vt:lpstr>
      <vt:lpstr>Volume:</vt:lpstr>
      <vt:lpstr>colour</vt:lpstr>
      <vt:lpstr>Odor</vt:lpstr>
      <vt:lpstr>PH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Discovery</dc:creator>
  <cp:lastModifiedBy>Rabai </cp:lastModifiedBy>
  <cp:revision>22</cp:revision>
  <dcterms:created xsi:type="dcterms:W3CDTF">2019-09-03T16:58:06Z</dcterms:created>
  <dcterms:modified xsi:type="dcterms:W3CDTF">2020-03-08T19:06:11Z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Microsoft® PowerPoint® 2013</vt:lpwstr>
  </property>
  <property fmtid="{D5CDD505-2E9C-101B-9397-08002B2CF9AE}" pid="4" name="LastSaved">
    <vt:filetime>2019-09-03T00:00:00Z</vt:filetime>
  </property>
</Properties>
</file>