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90" roundtripDataSignature="AMtx7mjE09oUAM6LexdgF1QzfYku89nw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0"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21" name="Google Shape;22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26" name="Google Shape;326;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38" name="Google Shape;338;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7" name="Google Shape;387;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8" name="Google Shape;10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57" name="Google Shape;45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84" name="Google Shape;484;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41" name="Google Shape;541;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77" name="Google Shape;577;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4" name="Google Shape;604;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52" name="Google Shape;652;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p:txBody>
      </p:sp>
      <p:sp>
        <p:nvSpPr>
          <p:cNvPr id="690" name="Google Shape;690;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21" name="Google Shape;721;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49" name="Google Shape;749;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761" name="Google Shape;761;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20" name="Google Shape;820;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34" name="Google Shape;834;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48" name="Google Shape;848;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3" name="Google Shape;87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4" name="Google Shape;884;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885" name="Google Shape;885;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00" name="Google Shape;900;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Moth-eaten appearance</a:t>
            </a:r>
            <a:endParaRPr/>
          </a:p>
        </p:txBody>
      </p:sp>
      <p:sp>
        <p:nvSpPr>
          <p:cNvPr id="927" name="Google Shape;927;p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7" name="Google Shape;977;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04" name="Google Shape;1004;p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2" name="Google Shape;1032;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52" name="Google Shape;1052;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66" name="Google Shape;1066;p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0" name="Google Shape;1090;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130" name="Google Shape;1130;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8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8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8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95"/>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9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6"/>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6"/>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9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87"/>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7"/>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8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8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8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8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8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9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90"/>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0"/>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9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9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9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9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91"/>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 name="Google Shape;47;p91"/>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9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9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9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9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9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9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9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9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9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9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9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4"/>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94"/>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9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8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8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8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2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4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txBox="1"/>
          <p:nvPr>
            <p:ph type="ctrTitle"/>
          </p:nvPr>
        </p:nvSpPr>
        <p:spPr>
          <a:xfrm>
            <a:off x="628649" y="1093788"/>
            <a:ext cx="7879841" cy="296720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500"/>
              <a:buFont typeface="Calibri"/>
              <a:buNone/>
            </a:pPr>
            <a:r>
              <a:rPr lang="en-US" sz="6500"/>
              <a:t>Benign and Malignant Bone Tumors </a:t>
            </a:r>
            <a:endParaRPr sz="6500"/>
          </a:p>
        </p:txBody>
      </p:sp>
      <p:sp>
        <p:nvSpPr>
          <p:cNvPr id="90" name="Google Shape;90;p1"/>
          <p:cNvSpPr txBox="1"/>
          <p:nvPr>
            <p:ph idx="1" type="subTitle"/>
          </p:nvPr>
        </p:nvSpPr>
        <p:spPr>
          <a:xfrm>
            <a:off x="5550693" y="4619624"/>
            <a:ext cx="2960084" cy="1038225"/>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1500"/>
              <a:buNone/>
            </a:pPr>
            <a:r>
              <a:rPr lang="en-US" sz="1500"/>
              <a:t>Suhaib Moseley, MD.</a:t>
            </a:r>
            <a:endParaRPr/>
          </a:p>
          <a:p>
            <a:pPr indent="0" lvl="0" marL="0" rtl="0" algn="r">
              <a:lnSpc>
                <a:spcPct val="90000"/>
              </a:lnSpc>
              <a:spcBef>
                <a:spcPts val="1000"/>
              </a:spcBef>
              <a:spcAft>
                <a:spcPts val="0"/>
              </a:spcAft>
              <a:buClr>
                <a:schemeClr val="dk1"/>
              </a:buClr>
              <a:buSzPts val="1500"/>
              <a:buNone/>
            </a:pPr>
            <a:r>
              <a:rPr lang="en-US" sz="1500"/>
              <a:t>Mut'ah University</a:t>
            </a:r>
            <a:endParaRPr/>
          </a:p>
          <a:p>
            <a:pPr indent="0" lvl="0" marL="0" rtl="0" algn="r">
              <a:lnSpc>
                <a:spcPct val="90000"/>
              </a:lnSpc>
              <a:spcBef>
                <a:spcPts val="1000"/>
              </a:spcBef>
              <a:spcAft>
                <a:spcPts val="0"/>
              </a:spcAft>
              <a:buClr>
                <a:schemeClr val="dk1"/>
              </a:buClr>
              <a:buSzPts val="1500"/>
              <a:buNone/>
            </a:pPr>
            <a:r>
              <a:rPr lang="en-US" sz="1500"/>
              <a:t>2020.</a:t>
            </a:r>
            <a:endParaRPr/>
          </a:p>
        </p:txBody>
      </p:sp>
      <p:sp>
        <p:nvSpPr>
          <p:cNvPr id="91" name="Google Shape;91;p1"/>
          <p:cNvSpPr/>
          <p:nvPr/>
        </p:nvSpPr>
        <p:spPr>
          <a:xfrm>
            <a:off x="630936" y="4331166"/>
            <a:ext cx="7879842"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2" name="Google Shape;92;p1"/>
          <p:cNvSpPr/>
          <p:nvPr/>
        </p:nvSpPr>
        <p:spPr>
          <a:xfrm rot="5400000">
            <a:off x="7003304" y="2842186"/>
            <a:ext cx="54864" cy="296008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 name="Google Shape;93;p1"/>
          <p:cNvSpPr txBox="1"/>
          <p:nvPr/>
        </p:nvSpPr>
        <p:spPr>
          <a:xfrm>
            <a:off x="317000" y="4619625"/>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Twentieth Century"/>
                <a:ea typeface="Twentieth Century"/>
                <a:cs typeface="Twentieth Century"/>
                <a:sym typeface="Twentieth Century"/>
              </a:rPr>
              <a:t>Edited by;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Lana Sabateen </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Malak Al-Majali</a:t>
            </a:r>
            <a:endParaRPr>
              <a:latin typeface="Twentieth Century"/>
              <a:ea typeface="Twentieth Century"/>
              <a:cs typeface="Twentieth Century"/>
              <a:sym typeface="Twentieth Century"/>
            </a:endParaRPr>
          </a:p>
          <a:p>
            <a:pPr indent="0" lvl="0" marL="0" rtl="0" algn="l">
              <a:spcBef>
                <a:spcPts val="0"/>
              </a:spcBef>
              <a:spcAft>
                <a:spcPts val="0"/>
              </a:spcAft>
              <a:buNone/>
            </a:pPr>
            <a:r>
              <a:rPr lang="en-US">
                <a:latin typeface="Twentieth Century"/>
                <a:ea typeface="Twentieth Century"/>
                <a:cs typeface="Twentieth Century"/>
                <a:sym typeface="Twentieth Century"/>
              </a:rPr>
              <a:t>Sara Khreisat</a:t>
            </a:r>
            <a:endParaRPr>
              <a:latin typeface="Twentieth Century"/>
              <a:ea typeface="Twentieth Century"/>
              <a:cs typeface="Twentieth Century"/>
              <a:sym typeface="Twentieth Centur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1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0" name="Google Shape;190;p10"/>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Zone of Transition</a:t>
            </a:r>
            <a:endParaRPr/>
          </a:p>
        </p:txBody>
      </p:sp>
      <p:sp>
        <p:nvSpPr>
          <p:cNvPr id="191" name="Google Shape;191;p10"/>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2" name="Google Shape;192;p10"/>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93" name="Google Shape;193;p10"/>
          <p:cNvPicPr preferRelativeResize="0"/>
          <p:nvPr>
            <p:ph idx="2" type="body"/>
          </p:nvPr>
        </p:nvPicPr>
        <p:blipFill rotWithShape="1">
          <a:blip r:embed="rId3">
            <a:alphaModFix/>
          </a:blip>
          <a:srcRect b="0" l="0" r="0" t="0"/>
          <a:stretch/>
        </p:blipFill>
        <p:spPr>
          <a:xfrm>
            <a:off x="719403" y="364142"/>
            <a:ext cx="7738797" cy="3979257"/>
          </a:xfrm>
          <a:prstGeom prst="rect">
            <a:avLst/>
          </a:prstGeom>
          <a:noFill/>
          <a:ln>
            <a:noFill/>
          </a:ln>
        </p:spPr>
      </p:pic>
      <p:sp>
        <p:nvSpPr>
          <p:cNvPr id="194" name="Google Shape;194;p10"/>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10"/>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Font typeface="Noto Sans Symbols"/>
              <a:buChar char="⮚"/>
            </a:pPr>
            <a:r>
              <a:rPr lang="en-US" sz="1400"/>
              <a:t>The boundary between tumor and the surrounding bone</a:t>
            </a:r>
            <a:endParaRPr/>
          </a:p>
          <a:p>
            <a:pPr indent="-228600" lvl="0" marL="228600" rtl="0" algn="l">
              <a:lnSpc>
                <a:spcPct val="90000"/>
              </a:lnSpc>
              <a:spcBef>
                <a:spcPts val="1000"/>
              </a:spcBef>
              <a:spcAft>
                <a:spcPts val="0"/>
              </a:spcAft>
              <a:buClr>
                <a:schemeClr val="dk1"/>
              </a:buClr>
              <a:buSzPts val="1400"/>
              <a:buChar char="•"/>
            </a:pPr>
            <a:r>
              <a:rPr lang="en-US" sz="1400"/>
              <a:t>Well Defined with narrow zone (1.a), with surrounding sclerosis (1.b) both suggesting a benign lesion.</a:t>
            </a:r>
            <a:endParaRPr/>
          </a:p>
          <a:p>
            <a:pPr indent="-228600" lvl="0" marL="228600" rtl="0" algn="l">
              <a:lnSpc>
                <a:spcPct val="90000"/>
              </a:lnSpc>
              <a:spcBef>
                <a:spcPts val="1000"/>
              </a:spcBef>
              <a:spcAft>
                <a:spcPts val="0"/>
              </a:spcAft>
              <a:buClr>
                <a:schemeClr val="dk1"/>
              </a:buClr>
              <a:buSzPts val="1400"/>
              <a:buChar char="•"/>
            </a:pPr>
            <a:r>
              <a:rPr lang="en-US" sz="1400"/>
              <a:t>ill defined wide zone (2) suggesting a malignant lesion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1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1" name="Google Shape;201;p11"/>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Matrix Characteristics </a:t>
            </a:r>
            <a:endParaRPr/>
          </a:p>
        </p:txBody>
      </p:sp>
      <p:sp>
        <p:nvSpPr>
          <p:cNvPr id="202" name="Google Shape;202;p11"/>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3" name="Google Shape;203;p11"/>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04" name="Google Shape;204;p11"/>
          <p:cNvPicPr preferRelativeResize="0"/>
          <p:nvPr>
            <p:ph idx="2" type="body"/>
          </p:nvPr>
        </p:nvPicPr>
        <p:blipFill rotWithShape="1">
          <a:blip r:embed="rId3">
            <a:alphaModFix/>
          </a:blip>
          <a:srcRect b="0" l="0" r="0" t="7038"/>
          <a:stretch/>
        </p:blipFill>
        <p:spPr>
          <a:xfrm>
            <a:off x="719403" y="364142"/>
            <a:ext cx="7777234" cy="3867993"/>
          </a:xfrm>
          <a:prstGeom prst="rect">
            <a:avLst/>
          </a:prstGeom>
          <a:noFill/>
          <a:ln>
            <a:noFill/>
          </a:ln>
        </p:spPr>
      </p:pic>
      <p:sp>
        <p:nvSpPr>
          <p:cNvPr id="205" name="Google Shape;205;p11"/>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11"/>
          <p:cNvSpPr txBox="1"/>
          <p:nvPr>
            <p:ph idx="1" type="body"/>
          </p:nvPr>
        </p:nvSpPr>
        <p:spPr>
          <a:xfrm>
            <a:off x="3669485" y="4883544"/>
            <a:ext cx="5142740"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Osteosarcomas (1) Produce bone and can be seen on x-ray as thin layers of bone extending out of bone surface.</a:t>
            </a:r>
            <a:endParaRPr/>
          </a:p>
          <a:p>
            <a:pPr indent="-228600" lvl="0" marL="228600" rtl="0" algn="l">
              <a:lnSpc>
                <a:spcPct val="90000"/>
              </a:lnSpc>
              <a:spcBef>
                <a:spcPts val="1000"/>
              </a:spcBef>
              <a:spcAft>
                <a:spcPts val="0"/>
              </a:spcAft>
              <a:buClr>
                <a:schemeClr val="dk1"/>
              </a:buClr>
              <a:buSzPts val="1600"/>
              <a:buChar char="•"/>
            </a:pPr>
            <a:r>
              <a:rPr lang="en-US" sz="1600"/>
              <a:t>Chondrosarcoma / Chondroblastoma (2) produce cartilage and have a punched out “lytic” appearance on X-ray associated with calcifications.</a:t>
            </a:r>
            <a:endParaRPr/>
          </a:p>
          <a:p>
            <a:pPr indent="-127000" lvl="0" marL="228600" rtl="0" algn="l">
              <a:lnSpc>
                <a:spcPct val="90000"/>
              </a:lnSpc>
              <a:spcBef>
                <a:spcPts val="1000"/>
              </a:spcBef>
              <a:spcAft>
                <a:spcPts val="0"/>
              </a:spcAft>
              <a:buClr>
                <a:schemeClr val="dk1"/>
              </a:buClr>
              <a:buSzPts val="1600"/>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1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2" name="Google Shape;212;p12"/>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Matrix Characteristics   </a:t>
            </a:r>
            <a:endParaRPr/>
          </a:p>
        </p:txBody>
      </p:sp>
      <p:sp>
        <p:nvSpPr>
          <p:cNvPr id="213" name="Google Shape;213;p12"/>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4" name="Google Shape;214;p12"/>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15" name="Google Shape;215;p12"/>
          <p:cNvPicPr preferRelativeResize="0"/>
          <p:nvPr>
            <p:ph idx="2" type="body"/>
          </p:nvPr>
        </p:nvPicPr>
        <p:blipFill rotWithShape="1">
          <a:blip r:embed="rId3">
            <a:alphaModFix/>
          </a:blip>
          <a:srcRect b="0" l="0" r="0" t="0"/>
          <a:stretch/>
        </p:blipFill>
        <p:spPr>
          <a:xfrm>
            <a:off x="723899" y="169452"/>
            <a:ext cx="7696200" cy="4249280"/>
          </a:xfrm>
          <a:prstGeom prst="rect">
            <a:avLst/>
          </a:prstGeom>
          <a:noFill/>
          <a:ln>
            <a:noFill/>
          </a:ln>
        </p:spPr>
      </p:pic>
      <p:sp>
        <p:nvSpPr>
          <p:cNvPr id="216" name="Google Shape;216;p12"/>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7" name="Google Shape;217;p12"/>
          <p:cNvSpPr txBox="1"/>
          <p:nvPr>
            <p:ph idx="1" type="body"/>
          </p:nvPr>
        </p:nvSpPr>
        <p:spPr>
          <a:xfrm>
            <a:off x="3683897" y="4952471"/>
            <a:ext cx="5128328"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Fibrous Tumors (3) Produce collagen, are often more benign and appear as a bubbly lytic lesion on x-ray.</a:t>
            </a:r>
            <a:endParaRPr/>
          </a:p>
          <a:p>
            <a:pPr indent="-228600" lvl="0" marL="228600" rtl="0" algn="l">
              <a:lnSpc>
                <a:spcPct val="90000"/>
              </a:lnSpc>
              <a:spcBef>
                <a:spcPts val="1000"/>
              </a:spcBef>
              <a:spcAft>
                <a:spcPts val="0"/>
              </a:spcAft>
              <a:buClr>
                <a:schemeClr val="dk1"/>
              </a:buClr>
              <a:buSzPts val="1600"/>
              <a:buChar char="•"/>
            </a:pPr>
            <a:r>
              <a:rPr lang="en-US" sz="1600"/>
              <a:t>Ewing Sarcoma (4) is aggressive and produces undifferentiated tissue that attempt to ossify which results in an onion skin appearance on x-ray.</a:t>
            </a:r>
            <a:endParaRPr/>
          </a:p>
          <a:p>
            <a:pPr indent="-127000" lvl="0" marL="228600" rtl="0" algn="l">
              <a:lnSpc>
                <a:spcPct val="90000"/>
              </a:lnSpc>
              <a:spcBef>
                <a:spcPts val="1000"/>
              </a:spcBef>
              <a:spcAft>
                <a:spcPts val="0"/>
              </a:spcAft>
              <a:buClr>
                <a:schemeClr val="dk1"/>
              </a:buClr>
              <a:buSzPts val="1600"/>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Google Shape;224;p13"/>
          <p:cNvSpPr/>
          <p:nvPr/>
        </p:nvSpPr>
        <p:spPr>
          <a:xfrm>
            <a:off x="0" y="0"/>
            <a:ext cx="9144000" cy="2146816"/>
          </a:xfrm>
          <a:prstGeom prst="rect">
            <a:avLst/>
          </a:prstGeom>
          <a:solidFill>
            <a:srgbClr val="D8D8D8">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5" name="Google Shape;225;p13"/>
          <p:cNvSpPr txBox="1"/>
          <p:nvPr>
            <p:ph type="title"/>
          </p:nvPr>
        </p:nvSpPr>
        <p:spPr>
          <a:xfrm>
            <a:off x="4323587" y="349664"/>
            <a:ext cx="4384178" cy="16383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Radiological Findings that indicate benign bone Tumor </a:t>
            </a:r>
            <a:endParaRPr/>
          </a:p>
        </p:txBody>
      </p:sp>
      <p:sp>
        <p:nvSpPr>
          <p:cNvPr id="226" name="Google Shape;226;p13"/>
          <p:cNvSpPr/>
          <p:nvPr/>
        </p:nvSpPr>
        <p:spPr>
          <a:xfrm rot="5400000">
            <a:off x="-145363" y="6150940"/>
            <a:ext cx="524256"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7" name="Google Shape;227;p13"/>
          <p:cNvSpPr/>
          <p:nvPr/>
        </p:nvSpPr>
        <p:spPr>
          <a:xfrm flipH="1" rot="-5400000">
            <a:off x="4433100" y="1760836"/>
            <a:ext cx="524256" cy="889754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8" name="Google Shape;228;p13"/>
          <p:cNvSpPr/>
          <p:nvPr/>
        </p:nvSpPr>
        <p:spPr>
          <a:xfrm>
            <a:off x="246888" y="399675"/>
            <a:ext cx="3485526" cy="580993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tattoo&#10;&#10;Description automatically generated" id="229" name="Google Shape;229;p13"/>
          <p:cNvPicPr preferRelativeResize="0"/>
          <p:nvPr/>
        </p:nvPicPr>
        <p:blipFill rotWithShape="1">
          <a:blip r:embed="rId3">
            <a:alphaModFix/>
          </a:blip>
          <a:srcRect b="-2" l="0" r="-2" t="10400"/>
          <a:stretch/>
        </p:blipFill>
        <p:spPr>
          <a:xfrm>
            <a:off x="401332" y="627954"/>
            <a:ext cx="3176637" cy="5353373"/>
          </a:xfrm>
          <a:prstGeom prst="rect">
            <a:avLst/>
          </a:prstGeom>
          <a:noFill/>
          <a:ln>
            <a:noFill/>
          </a:ln>
        </p:spPr>
      </p:pic>
      <p:sp>
        <p:nvSpPr>
          <p:cNvPr id="230" name="Google Shape;230;p13"/>
          <p:cNvSpPr txBox="1"/>
          <p:nvPr>
            <p:ph idx="1" type="body"/>
          </p:nvPr>
        </p:nvSpPr>
        <p:spPr>
          <a:xfrm>
            <a:off x="4324696" y="2620641"/>
            <a:ext cx="4378313" cy="3023702"/>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Well defined, localized, with sclerotic margins.</a:t>
            </a:r>
            <a:endParaRPr/>
          </a:p>
          <a:p>
            <a:pPr indent="-228600" lvl="0" marL="228600" rtl="0" algn="l">
              <a:lnSpc>
                <a:spcPct val="90000"/>
              </a:lnSpc>
              <a:spcBef>
                <a:spcPts val="1000"/>
              </a:spcBef>
              <a:spcAft>
                <a:spcPts val="0"/>
              </a:spcAft>
              <a:buClr>
                <a:schemeClr val="dk1"/>
              </a:buClr>
              <a:buSzPts val="1700"/>
              <a:buChar char="•"/>
            </a:pPr>
            <a:r>
              <a:rPr lang="en-US" sz="1700"/>
              <a:t>No cortical disruption or periosteal reaction</a:t>
            </a:r>
            <a:endParaRPr/>
          </a:p>
          <a:p>
            <a:pPr indent="-228600" lvl="0" marL="228600" rtl="0" algn="l">
              <a:lnSpc>
                <a:spcPct val="90000"/>
              </a:lnSpc>
              <a:spcBef>
                <a:spcPts val="1000"/>
              </a:spcBef>
              <a:spcAft>
                <a:spcPts val="0"/>
              </a:spcAft>
              <a:buClr>
                <a:schemeClr val="dk1"/>
              </a:buClr>
              <a:buSzPts val="1700"/>
              <a:buChar char="•"/>
            </a:pPr>
            <a:r>
              <a:rPr lang="en-US" sz="1700"/>
              <a:t>The x-ray shows a metaphyseal, eccentric, well-defined lesion, localized with surrounding Sclerotic margin (indicating a slow benign process) with no cortical disruption, periosteal reaction or invasion of surrounding tissue.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1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6" name="Google Shape;236;p14"/>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Calibri"/>
              <a:buNone/>
            </a:pPr>
            <a:r>
              <a:rPr lang="en-US" sz="2600"/>
              <a:t>Types Of Periosteal Reaction in Malignant Bone Tumor</a:t>
            </a:r>
            <a:endParaRPr/>
          </a:p>
        </p:txBody>
      </p:sp>
      <p:sp>
        <p:nvSpPr>
          <p:cNvPr id="237" name="Google Shape;237;p14"/>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8" name="Google Shape;238;p14"/>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9" name="Google Shape;239;p14"/>
          <p:cNvPicPr preferRelativeResize="0"/>
          <p:nvPr>
            <p:ph idx="2" type="body"/>
          </p:nvPr>
        </p:nvPicPr>
        <p:blipFill rotWithShape="1">
          <a:blip r:embed="rId3">
            <a:alphaModFix/>
          </a:blip>
          <a:srcRect b="0" l="0" r="0" t="0"/>
          <a:stretch/>
        </p:blipFill>
        <p:spPr>
          <a:xfrm>
            <a:off x="654194" y="282021"/>
            <a:ext cx="7892251" cy="4024142"/>
          </a:xfrm>
          <a:prstGeom prst="rect">
            <a:avLst/>
          </a:prstGeom>
          <a:noFill/>
          <a:ln>
            <a:noFill/>
          </a:ln>
        </p:spPr>
      </p:pic>
      <p:sp>
        <p:nvSpPr>
          <p:cNvPr id="240" name="Google Shape;240;p14"/>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1" name="Google Shape;241;p14"/>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342900" lvl="0" marL="457200" rtl="0" algn="l">
              <a:lnSpc>
                <a:spcPct val="90000"/>
              </a:lnSpc>
              <a:spcBef>
                <a:spcPts val="0"/>
              </a:spcBef>
              <a:spcAft>
                <a:spcPts val="0"/>
              </a:spcAft>
              <a:buClr>
                <a:schemeClr val="dk1"/>
              </a:buClr>
              <a:buSzPts val="1600"/>
              <a:buFont typeface="Calibri"/>
              <a:buAutoNum type="arabicPeriod"/>
            </a:pPr>
            <a:r>
              <a:rPr lang="en-US" sz="1600"/>
              <a:t>Continuous Periosteal reaction</a:t>
            </a:r>
            <a:endParaRPr/>
          </a:p>
          <a:p>
            <a:pPr indent="-228600" lvl="0" marL="228600" rtl="0" algn="l">
              <a:lnSpc>
                <a:spcPct val="90000"/>
              </a:lnSpc>
              <a:spcBef>
                <a:spcPts val="1000"/>
              </a:spcBef>
              <a:spcAft>
                <a:spcPts val="0"/>
              </a:spcAft>
              <a:buClr>
                <a:schemeClr val="dk1"/>
              </a:buClr>
              <a:buSzPts val="1600"/>
              <a:buChar char="•"/>
            </a:pPr>
            <a:r>
              <a:rPr lang="en-US" sz="1600"/>
              <a:t>Sunburst Appearance (1) Diversion spicules that resemble sun burst.</a:t>
            </a:r>
            <a:endParaRPr/>
          </a:p>
          <a:p>
            <a:pPr indent="-228600" lvl="0" marL="228600" rtl="0" algn="l">
              <a:lnSpc>
                <a:spcPct val="90000"/>
              </a:lnSpc>
              <a:spcBef>
                <a:spcPts val="1000"/>
              </a:spcBef>
              <a:spcAft>
                <a:spcPts val="0"/>
              </a:spcAft>
              <a:buClr>
                <a:schemeClr val="dk1"/>
              </a:buClr>
              <a:buSzPts val="1600"/>
              <a:buChar char="•"/>
            </a:pPr>
            <a:r>
              <a:rPr lang="en-US" sz="1600"/>
              <a:t>Solid Periosteal reaction (2) increased formation of new bone, usually indicates slow tumor growth.</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1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47" name="Google Shape;247;p15"/>
          <p:cNvGrpSpPr/>
          <p:nvPr/>
        </p:nvGrpSpPr>
        <p:grpSpPr>
          <a:xfrm rot="5400000">
            <a:off x="-2487838" y="2732147"/>
            <a:ext cx="5860051" cy="395784"/>
            <a:chOff x="6081624" y="1998368"/>
            <a:chExt cx="5613457" cy="782175"/>
          </a:xfrm>
        </p:grpSpPr>
        <p:sp>
          <p:nvSpPr>
            <p:cNvPr id="248" name="Google Shape;248;p15"/>
            <p:cNvSpPr/>
            <p:nvPr/>
          </p:nvSpPr>
          <p:spPr>
            <a:xfrm rot="5400000">
              <a:off x="11228040" y="2313027"/>
              <a:ext cx="781700" cy="15238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9" name="Google Shape;249;p15"/>
            <p:cNvSpPr/>
            <p:nvPr/>
          </p:nvSpPr>
          <p:spPr>
            <a:xfrm rot="10800000">
              <a:off x="6081624" y="1998844"/>
              <a:ext cx="5372968"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50" name="Google Shape;250;p15"/>
          <p:cNvSpPr/>
          <p:nvPr/>
        </p:nvSpPr>
        <p:spPr>
          <a:xfrm>
            <a:off x="434646" y="517897"/>
            <a:ext cx="8333796" cy="585796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1" name="Google Shape;251;p15"/>
          <p:cNvSpPr txBox="1"/>
          <p:nvPr>
            <p:ph type="title"/>
          </p:nvPr>
        </p:nvSpPr>
        <p:spPr>
          <a:xfrm>
            <a:off x="4945437" y="847827"/>
            <a:ext cx="3532009" cy="116958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500"/>
              <a:buFont typeface="Calibri"/>
              <a:buNone/>
            </a:pPr>
            <a:r>
              <a:rPr lang="en-US" sz="2500"/>
              <a:t>Types Of Periosteal Reaction in Malignant Bone Tumor</a:t>
            </a:r>
            <a:endParaRPr/>
          </a:p>
        </p:txBody>
      </p:sp>
      <p:pic>
        <p:nvPicPr>
          <p:cNvPr descr="A picture containing looking, steel, dark, silver&#10;&#10;Description automatically generated" id="252" name="Google Shape;252;p15"/>
          <p:cNvPicPr preferRelativeResize="0"/>
          <p:nvPr/>
        </p:nvPicPr>
        <p:blipFill rotWithShape="1">
          <a:blip r:embed="rId3">
            <a:alphaModFix/>
          </a:blip>
          <a:srcRect b="0" l="0" r="0" t="0"/>
          <a:stretch/>
        </p:blipFill>
        <p:spPr>
          <a:xfrm>
            <a:off x="665571" y="782296"/>
            <a:ext cx="3904309" cy="5292771"/>
          </a:xfrm>
          <a:prstGeom prst="rect">
            <a:avLst/>
          </a:prstGeom>
          <a:noFill/>
          <a:ln>
            <a:noFill/>
          </a:ln>
        </p:spPr>
      </p:pic>
      <p:sp>
        <p:nvSpPr>
          <p:cNvPr id="253" name="Google Shape;253;p15"/>
          <p:cNvSpPr/>
          <p:nvPr/>
        </p:nvSpPr>
        <p:spPr>
          <a:xfrm flipH="1">
            <a:off x="4975782" y="2188548"/>
            <a:ext cx="329184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4" name="Google Shape;254;p15"/>
          <p:cNvSpPr txBox="1"/>
          <p:nvPr>
            <p:ph idx="1" type="body"/>
          </p:nvPr>
        </p:nvSpPr>
        <p:spPr>
          <a:xfrm>
            <a:off x="4946421" y="2508105"/>
            <a:ext cx="3532008" cy="3632493"/>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a:pPr>
            <a:r>
              <a:rPr lang="en-US" sz="1600"/>
              <a:t>Continuous periosteal reaction</a:t>
            </a:r>
            <a:endParaRPr/>
          </a:p>
          <a:p>
            <a:pPr indent="-228600" lvl="0" marL="228600" rtl="0" algn="l">
              <a:lnSpc>
                <a:spcPct val="90000"/>
              </a:lnSpc>
              <a:spcBef>
                <a:spcPts val="1000"/>
              </a:spcBef>
              <a:spcAft>
                <a:spcPts val="0"/>
              </a:spcAft>
              <a:buClr>
                <a:schemeClr val="dk1"/>
              </a:buClr>
              <a:buSzPts val="1600"/>
              <a:buChar char="•"/>
            </a:pPr>
            <a:r>
              <a:rPr lang="en-US" sz="1600"/>
              <a:t>Lamellated Periosteal Reaction (white arrow) could occur as single or multiple. Indicates a rapid tumor growth.</a:t>
            </a:r>
            <a:endParaRPr/>
          </a:p>
          <a:p>
            <a:pPr indent="-228600" lvl="0" marL="228600" rtl="0" algn="l">
              <a:lnSpc>
                <a:spcPct val="90000"/>
              </a:lnSpc>
              <a:spcBef>
                <a:spcPts val="1000"/>
              </a:spcBef>
              <a:spcAft>
                <a:spcPts val="0"/>
              </a:spcAft>
              <a:buClr>
                <a:schemeClr val="dk1"/>
              </a:buClr>
              <a:buSzPts val="1600"/>
              <a:buChar char="•"/>
            </a:pPr>
            <a:r>
              <a:rPr lang="en-US" sz="1600"/>
              <a:t>Speculated Periosteal reaction: indicates aggressive tumor growth, compared to the solid and lamellated types.</a:t>
            </a:r>
            <a:endParaRPr/>
          </a:p>
          <a:p>
            <a:pPr indent="-228600" lvl="0" marL="228600" rtl="0" algn="l">
              <a:lnSpc>
                <a:spcPct val="90000"/>
              </a:lnSpc>
              <a:spcBef>
                <a:spcPts val="1000"/>
              </a:spcBef>
              <a:spcAft>
                <a:spcPts val="0"/>
              </a:spcAft>
              <a:buClr>
                <a:schemeClr val="dk1"/>
              </a:buClr>
              <a:buSzPts val="1600"/>
              <a:buFont typeface="Noto Sans Symbols"/>
              <a:buChar char="⮚"/>
            </a:pPr>
            <a:r>
              <a:rPr lang="en-US" sz="1600"/>
              <a:t>The x-ray shows: An osteolytic lesion in the diaphysis (blue circle) with lamellated new bone formation (white arrow) and spicule sunburst appearance (red circle).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0" name="Google Shape;260;p16"/>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Calibri"/>
              <a:buNone/>
            </a:pPr>
            <a:r>
              <a:rPr lang="en-US" sz="2600"/>
              <a:t>Types Of Periosteal Reaction in Malignant Bone Tumor</a:t>
            </a:r>
            <a:endParaRPr/>
          </a:p>
        </p:txBody>
      </p:sp>
      <p:sp>
        <p:nvSpPr>
          <p:cNvPr id="261" name="Google Shape;261;p16"/>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2" name="Google Shape;262;p16"/>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63" name="Google Shape;263;p16"/>
          <p:cNvPicPr preferRelativeResize="0"/>
          <p:nvPr>
            <p:ph idx="2" type="body"/>
          </p:nvPr>
        </p:nvPicPr>
        <p:blipFill rotWithShape="1">
          <a:blip r:embed="rId3">
            <a:alphaModFix/>
          </a:blip>
          <a:srcRect b="0" l="0" r="11027" t="0"/>
          <a:stretch/>
        </p:blipFill>
        <p:spPr>
          <a:xfrm>
            <a:off x="719403" y="364142"/>
            <a:ext cx="7777234" cy="3867993"/>
          </a:xfrm>
          <a:prstGeom prst="rect">
            <a:avLst/>
          </a:prstGeom>
          <a:noFill/>
          <a:ln>
            <a:noFill/>
          </a:ln>
        </p:spPr>
      </p:pic>
      <p:sp>
        <p:nvSpPr>
          <p:cNvPr id="264" name="Google Shape;264;p16"/>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5" name="Google Shape;265;p16"/>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600"/>
              <a:buFont typeface="Calibri"/>
              <a:buAutoNum type="arabicPeriod" startAt="2"/>
            </a:pPr>
            <a:r>
              <a:rPr lang="en-US" sz="1600"/>
              <a:t>Interrupted:</a:t>
            </a:r>
            <a:endParaRPr/>
          </a:p>
          <a:p>
            <a:pPr indent="-228600" lvl="0" marL="228600" rtl="0" algn="l">
              <a:lnSpc>
                <a:spcPct val="90000"/>
              </a:lnSpc>
              <a:spcBef>
                <a:spcPts val="1000"/>
              </a:spcBef>
              <a:spcAft>
                <a:spcPts val="0"/>
              </a:spcAft>
              <a:buClr>
                <a:schemeClr val="dk1"/>
              </a:buClr>
              <a:buSzPts val="1600"/>
              <a:buChar char="•"/>
            </a:pPr>
            <a:r>
              <a:rPr lang="en-US" sz="1600"/>
              <a:t>Codman’s triangle develops as a result of the destruction of a singular or multiple periosteal lamella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1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1" name="Google Shape;271;p17"/>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CT Scan</a:t>
            </a:r>
            <a:endParaRPr/>
          </a:p>
        </p:txBody>
      </p:sp>
      <p:sp>
        <p:nvSpPr>
          <p:cNvPr id="272" name="Google Shape;272;p17"/>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3" name="Google Shape;273;p17"/>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74" name="Google Shape;274;p17"/>
          <p:cNvPicPr preferRelativeResize="0"/>
          <p:nvPr>
            <p:ph idx="2" type="body"/>
          </p:nvPr>
        </p:nvPicPr>
        <p:blipFill rotWithShape="1">
          <a:blip r:embed="rId3">
            <a:alphaModFix/>
          </a:blip>
          <a:srcRect b="0" l="0" r="0" t="0"/>
          <a:stretch/>
        </p:blipFill>
        <p:spPr>
          <a:xfrm>
            <a:off x="1001646" y="2654219"/>
            <a:ext cx="3398174" cy="3530030"/>
          </a:xfrm>
          <a:prstGeom prst="rect">
            <a:avLst/>
          </a:prstGeom>
          <a:noFill/>
          <a:ln>
            <a:noFill/>
          </a:ln>
        </p:spPr>
      </p:pic>
      <p:sp>
        <p:nvSpPr>
          <p:cNvPr id="275" name="Google Shape;275;p17"/>
          <p:cNvSpPr txBox="1"/>
          <p:nvPr>
            <p:ph idx="1"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342900" lvl="0" marL="571500" rtl="0" algn="l">
              <a:lnSpc>
                <a:spcPct val="90000"/>
              </a:lnSpc>
              <a:spcBef>
                <a:spcPts val="0"/>
              </a:spcBef>
              <a:spcAft>
                <a:spcPts val="0"/>
              </a:spcAft>
              <a:buClr>
                <a:schemeClr val="dk1"/>
              </a:buClr>
              <a:buSzPts val="1700"/>
              <a:buFont typeface="Calibri"/>
              <a:buAutoNum type="arabicPeriod"/>
            </a:pPr>
            <a:r>
              <a:rPr lang="en-US" sz="1700"/>
              <a:t>Used to assess extent of tumor and the involvement of surrounding tissue; presence of cortex disruption or involvement of articular structures (mainly for bone description).</a:t>
            </a:r>
            <a:endParaRPr/>
          </a:p>
          <a:p>
            <a:pPr indent="-342900" lvl="0" marL="571500" rtl="0" algn="l">
              <a:lnSpc>
                <a:spcPct val="90000"/>
              </a:lnSpc>
              <a:spcBef>
                <a:spcPts val="1000"/>
              </a:spcBef>
              <a:spcAft>
                <a:spcPts val="0"/>
              </a:spcAft>
              <a:buClr>
                <a:schemeClr val="dk1"/>
              </a:buClr>
              <a:buSzPts val="1700"/>
              <a:buFont typeface="Calibri"/>
              <a:buAutoNum type="arabicPeriod"/>
            </a:pPr>
            <a:r>
              <a:rPr lang="en-US" sz="1700"/>
              <a:t>To rule out distant metastasis (Chest, abdomen and pelvis)</a:t>
            </a:r>
            <a:endParaRPr/>
          </a:p>
        </p:txBody>
      </p:sp>
      <p:sp>
        <p:nvSpPr>
          <p:cNvPr id="276" name="Google Shape;276;p17"/>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82" name="Google Shape;282;p18"/>
          <p:cNvPicPr preferRelativeResize="0"/>
          <p:nvPr>
            <p:ph idx="2" type="body"/>
          </p:nvPr>
        </p:nvPicPr>
        <p:blipFill rotWithShape="1">
          <a:blip r:embed="rId3">
            <a:alphaModFix/>
          </a:blip>
          <a:srcRect b="0" l="0" r="0" t="0"/>
          <a:stretch/>
        </p:blipFill>
        <p:spPr>
          <a:xfrm>
            <a:off x="0" y="0"/>
            <a:ext cx="9144000" cy="4119552"/>
          </a:xfrm>
          <a:prstGeom prst="rect">
            <a:avLst/>
          </a:prstGeom>
          <a:noFill/>
          <a:ln>
            <a:noFill/>
          </a:ln>
        </p:spPr>
      </p:pic>
      <p:sp>
        <p:nvSpPr>
          <p:cNvPr id="283" name="Google Shape;283;p18"/>
          <p:cNvSpPr/>
          <p:nvPr/>
        </p:nvSpPr>
        <p:spPr>
          <a:xfrm>
            <a:off x="0" y="4119552"/>
            <a:ext cx="7036903" cy="6858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4" name="Google Shape;284;p18"/>
          <p:cNvSpPr txBox="1"/>
          <p:nvPr>
            <p:ph type="title"/>
          </p:nvPr>
        </p:nvSpPr>
        <p:spPr>
          <a:xfrm>
            <a:off x="425196" y="4203278"/>
            <a:ext cx="6417894" cy="5360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lang="en-US" sz="2400">
                <a:solidFill>
                  <a:schemeClr val="lt1"/>
                </a:solidFill>
              </a:rPr>
              <a:t>MRI</a:t>
            </a:r>
            <a:endParaRPr/>
          </a:p>
        </p:txBody>
      </p:sp>
      <p:sp>
        <p:nvSpPr>
          <p:cNvPr id="285" name="Google Shape;285;p18"/>
          <p:cNvSpPr txBox="1"/>
          <p:nvPr>
            <p:ph idx="1" type="body"/>
          </p:nvPr>
        </p:nvSpPr>
        <p:spPr>
          <a:xfrm>
            <a:off x="425196" y="4956314"/>
            <a:ext cx="8293608" cy="1306417"/>
          </a:xfrm>
          <a:prstGeom prst="rect">
            <a:avLst/>
          </a:prstGeom>
          <a:noFill/>
          <a:ln>
            <a:noFill/>
          </a:ln>
        </p:spPr>
        <p:txBody>
          <a:bodyPr anchorCtr="0" anchor="t" bIns="45700" lIns="91425" spcFirstLastPara="1" rIns="91425" wrap="square" tIns="45700">
            <a:normAutofit/>
          </a:bodyPr>
          <a:lstStyle/>
          <a:p>
            <a:pPr indent="-342900" lvl="0" marL="571500" rtl="0" algn="l">
              <a:lnSpc>
                <a:spcPct val="90000"/>
              </a:lnSpc>
              <a:spcBef>
                <a:spcPts val="0"/>
              </a:spcBef>
              <a:spcAft>
                <a:spcPts val="0"/>
              </a:spcAft>
              <a:buClr>
                <a:schemeClr val="dk1"/>
              </a:buClr>
              <a:buSzPts val="1500"/>
              <a:buFont typeface="Calibri"/>
              <a:buAutoNum type="arabicPeriod"/>
            </a:pPr>
            <a:r>
              <a:rPr lang="en-US" sz="1500"/>
              <a:t>Gives a better soft tissue view</a:t>
            </a:r>
            <a:endParaRPr/>
          </a:p>
          <a:p>
            <a:pPr indent="-342900" lvl="0" marL="571500" rtl="0" algn="l">
              <a:lnSpc>
                <a:spcPct val="90000"/>
              </a:lnSpc>
              <a:spcBef>
                <a:spcPts val="1000"/>
              </a:spcBef>
              <a:spcAft>
                <a:spcPts val="0"/>
              </a:spcAft>
              <a:buClr>
                <a:schemeClr val="dk1"/>
              </a:buClr>
              <a:buSzPts val="1500"/>
              <a:buFont typeface="Calibri"/>
              <a:buAutoNum type="arabicPeriod"/>
            </a:pPr>
            <a:r>
              <a:rPr lang="en-US" sz="1500"/>
              <a:t>Used to know extent of tumor and surrounding soft tissue involvement.</a:t>
            </a:r>
            <a:endParaRPr/>
          </a:p>
          <a:p>
            <a:pPr indent="-342900" lvl="0" marL="571500" rtl="0" algn="l">
              <a:lnSpc>
                <a:spcPct val="90000"/>
              </a:lnSpc>
              <a:spcBef>
                <a:spcPts val="1000"/>
              </a:spcBef>
              <a:spcAft>
                <a:spcPts val="0"/>
              </a:spcAft>
              <a:buClr>
                <a:schemeClr val="dk1"/>
              </a:buClr>
              <a:buSzPts val="1500"/>
              <a:buFont typeface="Calibri"/>
              <a:buAutoNum type="arabicPeriod"/>
            </a:pPr>
            <a:r>
              <a:rPr lang="en-US" sz="1500"/>
              <a:t>Shows medullary involvement and if there’s cortical disruption</a:t>
            </a:r>
            <a:endParaRPr/>
          </a:p>
          <a:p>
            <a:pPr indent="-342900" lvl="0" marL="571500" rtl="0" algn="l">
              <a:lnSpc>
                <a:spcPct val="90000"/>
              </a:lnSpc>
              <a:spcBef>
                <a:spcPts val="1000"/>
              </a:spcBef>
              <a:spcAft>
                <a:spcPts val="0"/>
              </a:spcAft>
              <a:buClr>
                <a:schemeClr val="dk1"/>
              </a:buClr>
              <a:buSzPts val="1500"/>
              <a:buFont typeface="Calibri"/>
              <a:buAutoNum type="arabicPeriod"/>
            </a:pPr>
            <a:r>
              <a:rPr lang="en-US" sz="1500"/>
              <a:t>To show skip lesions ( another bone lesion in the same bone, away from 1</a:t>
            </a:r>
            <a:r>
              <a:rPr baseline="30000" lang="en-US" sz="1500"/>
              <a:t>st</a:t>
            </a:r>
            <a:r>
              <a:rPr lang="en-US" sz="1500"/>
              <a:t> lesion) – Image #6</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p1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1" name="Google Shape;291;p19"/>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Radionuclide Scanning with 99mTc - HDP</a:t>
            </a:r>
            <a:endParaRPr/>
          </a:p>
        </p:txBody>
      </p:sp>
      <p:sp>
        <p:nvSpPr>
          <p:cNvPr id="292" name="Google Shape;292;p19"/>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3" name="Google Shape;293;p19"/>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94" name="Google Shape;294;p19"/>
          <p:cNvPicPr preferRelativeResize="0"/>
          <p:nvPr>
            <p:ph idx="2" type="body"/>
          </p:nvPr>
        </p:nvPicPr>
        <p:blipFill rotWithShape="1">
          <a:blip r:embed="rId3">
            <a:alphaModFix/>
          </a:blip>
          <a:srcRect b="-5" l="0" r="27029" t="0"/>
          <a:stretch/>
        </p:blipFill>
        <p:spPr>
          <a:xfrm>
            <a:off x="476471" y="2524715"/>
            <a:ext cx="3862708" cy="3714244"/>
          </a:xfrm>
          <a:prstGeom prst="rect">
            <a:avLst/>
          </a:prstGeom>
          <a:noFill/>
          <a:ln>
            <a:noFill/>
          </a:ln>
        </p:spPr>
      </p:pic>
      <p:sp>
        <p:nvSpPr>
          <p:cNvPr id="295" name="Google Shape;295;p19"/>
          <p:cNvSpPr txBox="1"/>
          <p:nvPr>
            <p:ph idx="1"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Shows nonspecific reactive changes in the bone; helpful in revealing the site of small tumor (ex; Osteoid osteoma) or the presence of skip lesion or silent secondary deposits.</a:t>
            </a:r>
            <a:endParaRPr/>
          </a:p>
          <a:p>
            <a:pPr indent="-228600" lvl="0" marL="228600" rtl="0" algn="l">
              <a:lnSpc>
                <a:spcPct val="90000"/>
              </a:lnSpc>
              <a:spcBef>
                <a:spcPts val="1000"/>
              </a:spcBef>
              <a:spcAft>
                <a:spcPts val="0"/>
              </a:spcAft>
              <a:buClr>
                <a:schemeClr val="dk1"/>
              </a:buClr>
              <a:buSzPts val="1700"/>
              <a:buChar char="•"/>
            </a:pPr>
            <a:r>
              <a:rPr lang="en-US" sz="1700"/>
              <a:t>The scan shows a right femur lesion.</a:t>
            </a:r>
            <a:endParaRPr/>
          </a:p>
        </p:txBody>
      </p:sp>
      <p:sp>
        <p:nvSpPr>
          <p:cNvPr id="296" name="Google Shape;296;p19"/>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 name="Shape 97"/>
        <p:cNvGrpSpPr/>
        <p:nvPr/>
      </p:nvGrpSpPr>
      <p:grpSpPr>
        <a:xfrm>
          <a:off x="0" y="0"/>
          <a:ext cx="0" cy="0"/>
          <a:chOff x="0" y="0"/>
          <a:chExt cx="0" cy="0"/>
        </a:xfrm>
      </p:grpSpPr>
      <p:sp>
        <p:nvSpPr>
          <p:cNvPr id="98" name="Google Shape;98;p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9" name="Google Shape;99;p2"/>
          <p:cNvGrpSpPr/>
          <p:nvPr/>
        </p:nvGrpSpPr>
        <p:grpSpPr>
          <a:xfrm>
            <a:off x="1891743" y="0"/>
            <a:ext cx="5360514" cy="5777808"/>
            <a:chOff x="329184" y="1"/>
            <a:chExt cx="524256" cy="5777808"/>
          </a:xfrm>
        </p:grpSpPr>
        <p:cxnSp>
          <p:nvCxnSpPr>
            <p:cNvPr id="100" name="Google Shape;100;p2"/>
            <p:cNvCxnSpPr/>
            <p:nvPr/>
          </p:nvCxnSpPr>
          <p:spPr>
            <a:xfrm rot="10800000">
              <a:off x="329184" y="5777809"/>
              <a:ext cx="523824" cy="0"/>
            </a:xfrm>
            <a:prstGeom prst="straightConnector1">
              <a:avLst/>
            </a:prstGeom>
            <a:noFill/>
            <a:ln cap="flat" cmpd="sng" w="152400">
              <a:solidFill>
                <a:schemeClr val="accent4"/>
              </a:solidFill>
              <a:prstDash val="solid"/>
              <a:miter lim="800000"/>
              <a:headEnd len="sm" w="sm" type="none"/>
              <a:tailEnd len="sm" w="sm" type="none"/>
            </a:ln>
          </p:spPr>
        </p:cxnSp>
        <p:sp>
          <p:nvSpPr>
            <p:cNvPr id="101" name="Google Shape;101;p2"/>
            <p:cNvSpPr/>
            <p:nvPr/>
          </p:nvSpPr>
          <p:spPr>
            <a:xfrm>
              <a:off x="329184" y="1"/>
              <a:ext cx="524256" cy="55321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2" name="Google Shape;102;p2"/>
          <p:cNvSpPr/>
          <p:nvPr/>
        </p:nvSpPr>
        <p:spPr>
          <a:xfrm>
            <a:off x="447348" y="551961"/>
            <a:ext cx="8249304" cy="5325139"/>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2"/>
          <p:cNvSpPr txBox="1"/>
          <p:nvPr>
            <p:ph type="title"/>
          </p:nvPr>
        </p:nvSpPr>
        <p:spPr>
          <a:xfrm>
            <a:off x="1143000" y="1231961"/>
            <a:ext cx="6858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solidFill>
                  <a:schemeClr val="dk1"/>
                </a:solidFill>
                <a:latin typeface="Calibri"/>
                <a:ea typeface="Calibri"/>
                <a:cs typeface="Calibri"/>
                <a:sym typeface="Calibri"/>
              </a:rPr>
              <a:t>Introduction</a:t>
            </a:r>
            <a:endParaRPr/>
          </a:p>
        </p:txBody>
      </p:sp>
      <p:sp>
        <p:nvSpPr>
          <p:cNvPr id="104" name="Google Shape;104;p2"/>
          <p:cNvSpPr txBox="1"/>
          <p:nvPr>
            <p:ph idx="1" type="body"/>
          </p:nvPr>
        </p:nvSpPr>
        <p:spPr>
          <a:xfrm>
            <a:off x="1143000" y="3803712"/>
            <a:ext cx="6858000" cy="156368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solidFill>
                  <a:schemeClr val="dk1"/>
                </a:solidFill>
                <a:latin typeface="Calibri"/>
                <a:ea typeface="Calibri"/>
                <a:cs typeface="Calibri"/>
                <a:sym typeface="Calibri"/>
              </a:rPr>
              <a:t>Benign bone and soft tissue tumors are 100 times more common than malignant tumors.</a:t>
            </a:r>
            <a:endParaRPr/>
          </a:p>
          <a:p>
            <a:pPr indent="0" lvl="0" marL="0" rtl="0" algn="ctr">
              <a:lnSpc>
                <a:spcPct val="90000"/>
              </a:lnSpc>
              <a:spcBef>
                <a:spcPts val="1000"/>
              </a:spcBef>
              <a:spcAft>
                <a:spcPts val="0"/>
              </a:spcAft>
              <a:buClr>
                <a:schemeClr val="dk1"/>
              </a:buClr>
              <a:buSzPts val="2400"/>
              <a:buNone/>
            </a:pPr>
            <a:r>
              <a:rPr lang="en-US">
                <a:solidFill>
                  <a:schemeClr val="dk1"/>
                </a:solidFill>
                <a:latin typeface="Calibri"/>
                <a:ea typeface="Calibri"/>
                <a:cs typeface="Calibri"/>
                <a:sym typeface="Calibri"/>
              </a:rPr>
              <a:t>Classified to benign and malignant and subdivided according to the predominant tissue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 name="Shape 300"/>
        <p:cNvGrpSpPr/>
        <p:nvPr/>
      </p:nvGrpSpPr>
      <p:grpSpPr>
        <a:xfrm>
          <a:off x="0" y="0"/>
          <a:ext cx="0" cy="0"/>
          <a:chOff x="0" y="0"/>
          <a:chExt cx="0" cy="0"/>
        </a:xfrm>
      </p:grpSpPr>
      <p:sp>
        <p:nvSpPr>
          <p:cNvPr id="301" name="Google Shape;301;p2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2" name="Google Shape;302;p20"/>
          <p:cNvSpPr txBox="1"/>
          <p:nvPr>
            <p:ph type="title"/>
          </p:nvPr>
        </p:nvSpPr>
        <p:spPr>
          <a:xfrm>
            <a:off x="5429260" y="525982"/>
            <a:ext cx="3212237" cy="120036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Calibri"/>
              <a:buNone/>
            </a:pPr>
            <a:r>
              <a:rPr lang="en-US" sz="3100"/>
              <a:t>Imaging</a:t>
            </a:r>
            <a:endParaRPr/>
          </a:p>
        </p:txBody>
      </p:sp>
      <p:sp>
        <p:nvSpPr>
          <p:cNvPr id="303" name="Google Shape;303;p20"/>
          <p:cNvSpPr/>
          <p:nvPr/>
        </p:nvSpPr>
        <p:spPr>
          <a:xfrm rot="5400000">
            <a:off x="4067227" y="1694387"/>
            <a:ext cx="740664" cy="887511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4" name="Google Shape;304;p20"/>
          <p:cNvSpPr/>
          <p:nvPr/>
        </p:nvSpPr>
        <p:spPr>
          <a:xfrm>
            <a:off x="232675" y="354959"/>
            <a:ext cx="4638730" cy="591521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05" name="Google Shape;305;p20"/>
          <p:cNvPicPr preferRelativeResize="0"/>
          <p:nvPr>
            <p:ph idx="2" type="body"/>
          </p:nvPr>
        </p:nvPicPr>
        <p:blipFill rotWithShape="1">
          <a:blip r:embed="rId3">
            <a:alphaModFix/>
          </a:blip>
          <a:srcRect b="-3" l="0" r="273" t="0"/>
          <a:stretch/>
        </p:blipFill>
        <p:spPr>
          <a:xfrm>
            <a:off x="432183" y="650494"/>
            <a:ext cx="4221013" cy="5324142"/>
          </a:xfrm>
          <a:prstGeom prst="rect">
            <a:avLst/>
          </a:prstGeom>
          <a:noFill/>
          <a:ln>
            <a:noFill/>
          </a:ln>
        </p:spPr>
      </p:pic>
      <p:sp>
        <p:nvSpPr>
          <p:cNvPr id="306" name="Google Shape;306;p20"/>
          <p:cNvSpPr/>
          <p:nvPr/>
        </p:nvSpPr>
        <p:spPr>
          <a:xfrm flipH="1">
            <a:off x="5458340" y="1944913"/>
            <a:ext cx="301752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7" name="Google Shape;307;p20"/>
          <p:cNvSpPr txBox="1"/>
          <p:nvPr>
            <p:ph idx="1" type="body"/>
          </p:nvPr>
        </p:nvSpPr>
        <p:spPr>
          <a:xfrm>
            <a:off x="5429259" y="2031101"/>
            <a:ext cx="3212238" cy="351194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An example of Osteosarcoma of distal femur, the tumor is in the metaphysis of the distal femur.</a:t>
            </a:r>
            <a:endParaRPr/>
          </a:p>
          <a:p>
            <a:pPr indent="-228600" lvl="0" marL="228600" rtl="0" algn="l">
              <a:lnSpc>
                <a:spcPct val="90000"/>
              </a:lnSpc>
              <a:spcBef>
                <a:spcPts val="1000"/>
              </a:spcBef>
              <a:spcAft>
                <a:spcPts val="0"/>
              </a:spcAft>
              <a:buClr>
                <a:schemeClr val="dk1"/>
              </a:buClr>
              <a:buSzPts val="1600"/>
              <a:buChar char="•"/>
            </a:pPr>
            <a:r>
              <a:rPr lang="en-US" sz="1600"/>
              <a:t>CT Scan shows extra-cortical bony densities which is characteristic of osteosarcoma.</a:t>
            </a:r>
            <a:endParaRPr/>
          </a:p>
          <a:p>
            <a:pPr indent="-228600" lvl="0" marL="228600" rtl="0" algn="l">
              <a:lnSpc>
                <a:spcPct val="90000"/>
              </a:lnSpc>
              <a:spcBef>
                <a:spcPts val="1000"/>
              </a:spcBef>
              <a:spcAft>
                <a:spcPts val="0"/>
              </a:spcAft>
              <a:buClr>
                <a:schemeClr val="dk1"/>
              </a:buClr>
              <a:buSzPts val="1600"/>
              <a:buChar char="•"/>
            </a:pPr>
            <a:r>
              <a:rPr lang="en-US" sz="1600"/>
              <a:t>Radionuclide shows increase uptake.</a:t>
            </a:r>
            <a:endParaRPr/>
          </a:p>
          <a:p>
            <a:pPr indent="-228600" lvl="0" marL="228600" rtl="0" algn="l">
              <a:lnSpc>
                <a:spcPct val="90000"/>
              </a:lnSpc>
              <a:spcBef>
                <a:spcPts val="1000"/>
              </a:spcBef>
              <a:spcAft>
                <a:spcPts val="0"/>
              </a:spcAft>
              <a:buClr>
                <a:schemeClr val="dk1"/>
              </a:buClr>
              <a:buSzPts val="1600"/>
              <a:buChar char="•"/>
            </a:pPr>
            <a:r>
              <a:rPr lang="en-US" sz="1600"/>
              <a:t>MRI shows that there’s a lesion in the distal femur with extension to surrounding structures.</a:t>
            </a:r>
            <a:endParaRPr/>
          </a:p>
        </p:txBody>
      </p:sp>
      <p:sp>
        <p:nvSpPr>
          <p:cNvPr id="308" name="Google Shape;308;p20"/>
          <p:cNvSpPr/>
          <p:nvPr/>
        </p:nvSpPr>
        <p:spPr>
          <a:xfrm rot="5400000">
            <a:off x="8665301" y="6072626"/>
            <a:ext cx="740664" cy="11559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2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4" name="Google Shape;314;p21"/>
          <p:cNvSpPr txBox="1"/>
          <p:nvPr>
            <p:ph type="title"/>
          </p:nvPr>
        </p:nvSpPr>
        <p:spPr>
          <a:xfrm>
            <a:off x="442170" y="856180"/>
            <a:ext cx="342043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Biopsy</a:t>
            </a:r>
            <a:endParaRPr/>
          </a:p>
        </p:txBody>
      </p:sp>
      <p:grpSp>
        <p:nvGrpSpPr>
          <p:cNvPr id="315" name="Google Shape;315;p21"/>
          <p:cNvGrpSpPr/>
          <p:nvPr/>
        </p:nvGrpSpPr>
        <p:grpSpPr>
          <a:xfrm>
            <a:off x="0" y="1083484"/>
            <a:ext cx="266396" cy="673460"/>
            <a:chOff x="0" y="823811"/>
            <a:chExt cx="355196" cy="673460"/>
          </a:xfrm>
        </p:grpSpPr>
        <p:sp>
          <p:nvSpPr>
            <p:cNvPr id="316" name="Google Shape;316;p21"/>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7" name="Google Shape;317;p21"/>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18" name="Google Shape;318;p21"/>
          <p:cNvSpPr/>
          <p:nvPr/>
        </p:nvSpPr>
        <p:spPr>
          <a:xfrm flipH="1">
            <a:off x="498813" y="2090569"/>
            <a:ext cx="32232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9" name="Google Shape;319;p21"/>
          <p:cNvSpPr txBox="1"/>
          <p:nvPr>
            <p:ph idx="1" type="body"/>
          </p:nvPr>
        </p:nvSpPr>
        <p:spPr>
          <a:xfrm>
            <a:off x="443039" y="2330505"/>
            <a:ext cx="3419569"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Usually essential for diagnosis and planning of treatment.</a:t>
            </a:r>
            <a:endParaRPr/>
          </a:p>
          <a:p>
            <a:pPr indent="-228600" lvl="0" marL="228600" rtl="0" algn="l">
              <a:lnSpc>
                <a:spcPct val="90000"/>
              </a:lnSpc>
              <a:spcBef>
                <a:spcPts val="1000"/>
              </a:spcBef>
              <a:spcAft>
                <a:spcPts val="0"/>
              </a:spcAft>
              <a:buClr>
                <a:schemeClr val="dk1"/>
              </a:buClr>
              <a:buSzPts val="1700"/>
              <a:buChar char="•"/>
            </a:pPr>
            <a:r>
              <a:rPr lang="en-US" sz="1700"/>
              <a:t>As little as possible tumor exposure, a block of tissue is ideally removed in the boundary zone as usually in aggressive rapid growing tumors the center is necrotic.</a:t>
            </a:r>
            <a:endParaRPr/>
          </a:p>
          <a:p>
            <a:pPr indent="-228600" lvl="0" marL="228600" rtl="0" algn="l">
              <a:lnSpc>
                <a:spcPct val="90000"/>
              </a:lnSpc>
              <a:spcBef>
                <a:spcPts val="1000"/>
              </a:spcBef>
              <a:spcAft>
                <a:spcPts val="0"/>
              </a:spcAft>
              <a:buClr>
                <a:schemeClr val="dk1"/>
              </a:buClr>
              <a:buSzPts val="1700"/>
              <a:buChar char="•"/>
            </a:pPr>
            <a:r>
              <a:rPr lang="en-US" sz="1700"/>
              <a:t>A frozen section should be examined.</a:t>
            </a:r>
            <a:endParaRPr/>
          </a:p>
          <a:p>
            <a:pPr indent="-228600" lvl="0" marL="228600" rtl="0" algn="l">
              <a:lnSpc>
                <a:spcPct val="90000"/>
              </a:lnSpc>
              <a:spcBef>
                <a:spcPts val="1000"/>
              </a:spcBef>
              <a:spcAft>
                <a:spcPts val="0"/>
              </a:spcAft>
              <a:buClr>
                <a:schemeClr val="dk1"/>
              </a:buClr>
              <a:buSzPts val="1700"/>
              <a:buChar char="•"/>
            </a:pPr>
            <a:r>
              <a:rPr lang="en-US" sz="1700"/>
              <a:t>Should never be regarded as minor procedure.</a:t>
            </a:r>
            <a:endParaRPr/>
          </a:p>
          <a:p>
            <a:pPr indent="107950" lvl="0" marL="0" rtl="0" algn="l">
              <a:lnSpc>
                <a:spcPct val="90000"/>
              </a:lnSpc>
              <a:spcBef>
                <a:spcPts val="1000"/>
              </a:spcBef>
              <a:spcAft>
                <a:spcPts val="0"/>
              </a:spcAft>
              <a:buClr>
                <a:schemeClr val="dk1"/>
              </a:buClr>
              <a:buSzPts val="1700"/>
              <a:buNone/>
            </a:pPr>
            <a:r>
              <a:t/>
            </a:r>
            <a:endParaRPr sz="1700"/>
          </a:p>
        </p:txBody>
      </p:sp>
      <p:sp>
        <p:nvSpPr>
          <p:cNvPr id="320" name="Google Shape;320;p21"/>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1" name="Google Shape;321;p21"/>
          <p:cNvSpPr/>
          <p:nvPr/>
        </p:nvSpPr>
        <p:spPr>
          <a:xfrm>
            <a:off x="4264357" y="513853"/>
            <a:ext cx="4507025"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22" name="Google Shape;322;p21"/>
          <p:cNvPicPr preferRelativeResize="0"/>
          <p:nvPr>
            <p:ph idx="2" type="body"/>
          </p:nvPr>
        </p:nvPicPr>
        <p:blipFill rotWithShape="1">
          <a:blip r:embed="rId3">
            <a:alphaModFix/>
          </a:blip>
          <a:srcRect b="-2" l="2374" r="-2" t="0"/>
          <a:stretch/>
        </p:blipFill>
        <p:spPr>
          <a:xfrm>
            <a:off x="4483341" y="799352"/>
            <a:ext cx="4069057" cy="52592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2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9" name="Google Shape;329;p22"/>
          <p:cNvSpPr txBox="1"/>
          <p:nvPr>
            <p:ph type="title"/>
          </p:nvPr>
        </p:nvSpPr>
        <p:spPr>
          <a:xfrm>
            <a:off x="483798" y="1463040"/>
            <a:ext cx="2847230"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Principles of Incisional Bone Biopsy</a:t>
            </a:r>
            <a:endParaRPr/>
          </a:p>
        </p:txBody>
      </p:sp>
      <p:grpSp>
        <p:nvGrpSpPr>
          <p:cNvPr id="330" name="Google Shape;330;p22"/>
          <p:cNvGrpSpPr/>
          <p:nvPr/>
        </p:nvGrpSpPr>
        <p:grpSpPr>
          <a:xfrm>
            <a:off x="157250" y="4415245"/>
            <a:ext cx="8986749" cy="2087795"/>
            <a:chOff x="143163" y="5763486"/>
            <a:chExt cx="11982332" cy="739555"/>
          </a:xfrm>
        </p:grpSpPr>
        <p:sp>
          <p:nvSpPr>
            <p:cNvPr id="331" name="Google Shape;331;p22"/>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32" name="Google Shape;332;p22"/>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333" name="Google Shape;333;p22"/>
          <p:cNvSpPr/>
          <p:nvPr/>
        </p:nvSpPr>
        <p:spPr>
          <a:xfrm>
            <a:off x="3850279" y="587829"/>
            <a:ext cx="4878975"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4" name="Google Shape;334;p22"/>
          <p:cNvSpPr txBox="1"/>
          <p:nvPr>
            <p:ph idx="1" type="body"/>
          </p:nvPr>
        </p:nvSpPr>
        <p:spPr>
          <a:xfrm>
            <a:off x="4242163" y="1463039"/>
            <a:ext cx="4156790" cy="4300447"/>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1300"/>
              <a:buFont typeface="Calibri"/>
              <a:buAutoNum type="arabicPeriod"/>
            </a:pPr>
            <a:r>
              <a:rPr lang="en-US" sz="1300"/>
              <a:t>Use longitudinal incision in extremities allows for extension of incision for definitive management.</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Done by the surgeon who is going to do the future procedure.</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Do not expose neurovascular structures</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All tissue exposed during biopsy is considered contaminated with tumor.</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Maintain meticulous hemostasis.</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Post- OP hematoma are considered contaminated with tumor.</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Release tourniquet prior to wound closure</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Biopsy perform through the involved compartment of the tumor.</a:t>
            </a:r>
            <a:endParaRPr/>
          </a:p>
          <a:p>
            <a:pPr indent="-457200" lvl="0" marL="457200" rtl="0" algn="l">
              <a:lnSpc>
                <a:spcPct val="90000"/>
              </a:lnSpc>
              <a:spcBef>
                <a:spcPts val="1000"/>
              </a:spcBef>
              <a:spcAft>
                <a:spcPts val="0"/>
              </a:spcAft>
              <a:buClr>
                <a:schemeClr val="dk1"/>
              </a:buClr>
              <a:buSzPts val="1300"/>
              <a:buFont typeface="Calibri"/>
              <a:buAutoNum type="arabicPeriod"/>
            </a:pPr>
            <a:r>
              <a:rPr lang="en-US" sz="1300"/>
              <a:t>Closure if using a drain, bring drain out of the skin in line with surgical incision</a:t>
            </a:r>
            <a:endParaRPr/>
          </a:p>
          <a:p>
            <a:pPr indent="-374650" lvl="0" marL="457200" rtl="0" algn="l">
              <a:lnSpc>
                <a:spcPct val="90000"/>
              </a:lnSpc>
              <a:spcBef>
                <a:spcPts val="1000"/>
              </a:spcBef>
              <a:spcAft>
                <a:spcPts val="0"/>
              </a:spcAft>
              <a:buClr>
                <a:schemeClr val="dk1"/>
              </a:buClr>
              <a:buSzPts val="1300"/>
              <a:buNone/>
            </a:pPr>
            <a:r>
              <a:t/>
            </a:r>
            <a:endParaRPr sz="13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2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1" name="Google Shape;341;p23"/>
          <p:cNvSpPr txBox="1"/>
          <p:nvPr>
            <p:ph type="title"/>
          </p:nvPr>
        </p:nvSpPr>
        <p:spPr>
          <a:xfrm>
            <a:off x="483798" y="1463040"/>
            <a:ext cx="2847230"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For rational treatment we need to know</a:t>
            </a:r>
            <a:br>
              <a:rPr lang="en-US" sz="3600"/>
            </a:br>
            <a:endParaRPr sz="3600"/>
          </a:p>
        </p:txBody>
      </p:sp>
      <p:grpSp>
        <p:nvGrpSpPr>
          <p:cNvPr id="342" name="Google Shape;342;p23"/>
          <p:cNvGrpSpPr/>
          <p:nvPr/>
        </p:nvGrpSpPr>
        <p:grpSpPr>
          <a:xfrm>
            <a:off x="157250" y="4415245"/>
            <a:ext cx="8986749" cy="2087795"/>
            <a:chOff x="143163" y="5763486"/>
            <a:chExt cx="11982332" cy="739555"/>
          </a:xfrm>
        </p:grpSpPr>
        <p:sp>
          <p:nvSpPr>
            <p:cNvPr id="343" name="Google Shape;343;p23"/>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44" name="Google Shape;344;p23"/>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345" name="Google Shape;345;p23"/>
          <p:cNvSpPr/>
          <p:nvPr/>
        </p:nvSpPr>
        <p:spPr>
          <a:xfrm>
            <a:off x="3850279" y="587829"/>
            <a:ext cx="4878975"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6" name="Google Shape;346;p23"/>
          <p:cNvSpPr txBox="1"/>
          <p:nvPr>
            <p:ph idx="1" type="body"/>
          </p:nvPr>
        </p:nvSpPr>
        <p:spPr>
          <a:xfrm>
            <a:off x="4242163" y="1463039"/>
            <a:ext cx="4156790" cy="4300447"/>
          </a:xfrm>
          <a:prstGeom prst="rect">
            <a:avLst/>
          </a:prstGeom>
          <a:noFill/>
          <a:ln>
            <a:noFill/>
          </a:ln>
        </p:spPr>
        <p:txBody>
          <a:bodyPr anchorCtr="0" anchor="t" bIns="45700" lIns="91425" spcFirstLastPara="1" rIns="91425" wrap="square" tIns="45700">
            <a:normAutofit/>
          </a:bodyPr>
          <a:lstStyle/>
          <a:p>
            <a:pPr indent="-342900" lvl="1" marL="800100" rtl="0" algn="l">
              <a:lnSpc>
                <a:spcPct val="90000"/>
              </a:lnSpc>
              <a:spcBef>
                <a:spcPts val="0"/>
              </a:spcBef>
              <a:spcAft>
                <a:spcPts val="0"/>
              </a:spcAft>
              <a:buClr>
                <a:schemeClr val="dk1"/>
              </a:buClr>
              <a:buSzPts val="1900"/>
              <a:buFont typeface="Calibri"/>
              <a:buAutoNum type="arabicPeriod"/>
            </a:pPr>
            <a:r>
              <a:rPr lang="en-US" sz="1900"/>
              <a:t>The precise diagnosis</a:t>
            </a:r>
            <a:endParaRPr/>
          </a:p>
          <a:p>
            <a:pPr indent="-342900" lvl="1" marL="800100" rtl="0" algn="l">
              <a:lnSpc>
                <a:spcPct val="90000"/>
              </a:lnSpc>
              <a:spcBef>
                <a:spcPts val="500"/>
              </a:spcBef>
              <a:spcAft>
                <a:spcPts val="0"/>
              </a:spcAft>
              <a:buClr>
                <a:schemeClr val="dk1"/>
              </a:buClr>
              <a:buSzPts val="1900"/>
              <a:buFont typeface="Calibri"/>
              <a:buAutoNum type="arabicPeriod"/>
            </a:pPr>
            <a:r>
              <a:rPr lang="en-US" sz="1900"/>
              <a:t>Extent of the lesion</a:t>
            </a:r>
            <a:endParaRPr/>
          </a:p>
          <a:p>
            <a:pPr indent="-342900" lvl="1" marL="800100" rtl="0" algn="l">
              <a:lnSpc>
                <a:spcPct val="90000"/>
              </a:lnSpc>
              <a:spcBef>
                <a:spcPts val="500"/>
              </a:spcBef>
              <a:spcAft>
                <a:spcPts val="0"/>
              </a:spcAft>
              <a:buClr>
                <a:schemeClr val="dk1"/>
              </a:buClr>
              <a:buSzPts val="1900"/>
              <a:buFont typeface="Calibri"/>
              <a:buAutoNum type="arabicPeriod"/>
            </a:pPr>
            <a:r>
              <a:rPr lang="en-US" sz="1900"/>
              <a:t>Relationship to local blood vessels</a:t>
            </a:r>
            <a:endParaRPr/>
          </a:p>
          <a:p>
            <a:pPr indent="-342900" lvl="1" marL="800100" rtl="0" algn="l">
              <a:lnSpc>
                <a:spcPct val="90000"/>
              </a:lnSpc>
              <a:spcBef>
                <a:spcPts val="500"/>
              </a:spcBef>
              <a:spcAft>
                <a:spcPts val="0"/>
              </a:spcAft>
              <a:buClr>
                <a:schemeClr val="dk1"/>
              </a:buClr>
              <a:buSzPts val="1900"/>
              <a:buFont typeface="Calibri"/>
              <a:buAutoNum type="arabicPeriod"/>
            </a:pPr>
            <a:r>
              <a:rPr lang="en-US" sz="1900"/>
              <a:t>Likelihood of distant spread </a:t>
            </a:r>
            <a:endParaRPr/>
          </a:p>
          <a:p>
            <a:pPr indent="0" lvl="1" marL="342900" rtl="0" algn="l">
              <a:lnSpc>
                <a:spcPct val="90000"/>
              </a:lnSpc>
              <a:spcBef>
                <a:spcPts val="500"/>
              </a:spcBef>
              <a:spcAft>
                <a:spcPts val="0"/>
              </a:spcAft>
              <a:buClr>
                <a:schemeClr val="dk1"/>
              </a:buClr>
              <a:buSzPts val="1900"/>
              <a:buNone/>
            </a:pPr>
            <a:r>
              <a:t/>
            </a:r>
            <a:endParaRPr sz="1900"/>
          </a:p>
          <a:p>
            <a:pPr indent="-285750" lvl="1" marL="628650" rtl="0" algn="l">
              <a:lnSpc>
                <a:spcPct val="90000"/>
              </a:lnSpc>
              <a:spcBef>
                <a:spcPts val="500"/>
              </a:spcBef>
              <a:spcAft>
                <a:spcPts val="0"/>
              </a:spcAft>
              <a:buClr>
                <a:schemeClr val="dk1"/>
              </a:buClr>
              <a:buSzPts val="1900"/>
              <a:buChar char="•"/>
            </a:pPr>
            <a:r>
              <a:rPr lang="en-US" sz="1900"/>
              <a:t>Therefore, in all cases of suspected malignancy investigations should include high quality radiographs, CT or MRI, bone scan and biopsy before definitive treatment starts.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2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2" name="Google Shape;352;p24"/>
          <p:cNvSpPr txBox="1"/>
          <p:nvPr>
            <p:ph type="title"/>
          </p:nvPr>
        </p:nvSpPr>
        <p:spPr>
          <a:xfrm>
            <a:off x="442170" y="856180"/>
            <a:ext cx="342043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Principles of Treatment </a:t>
            </a:r>
            <a:endParaRPr/>
          </a:p>
        </p:txBody>
      </p:sp>
      <p:grpSp>
        <p:nvGrpSpPr>
          <p:cNvPr id="353" name="Google Shape;353;p24"/>
          <p:cNvGrpSpPr/>
          <p:nvPr/>
        </p:nvGrpSpPr>
        <p:grpSpPr>
          <a:xfrm>
            <a:off x="0" y="1083484"/>
            <a:ext cx="266396" cy="673460"/>
            <a:chOff x="0" y="823811"/>
            <a:chExt cx="355196" cy="673460"/>
          </a:xfrm>
        </p:grpSpPr>
        <p:sp>
          <p:nvSpPr>
            <p:cNvPr id="354" name="Google Shape;354;p2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5" name="Google Shape;355;p2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356" name="Google Shape;356;p24"/>
          <p:cNvSpPr/>
          <p:nvPr/>
        </p:nvSpPr>
        <p:spPr>
          <a:xfrm flipH="1">
            <a:off x="498813" y="2090569"/>
            <a:ext cx="32232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7" name="Google Shape;357;p24"/>
          <p:cNvSpPr txBox="1"/>
          <p:nvPr>
            <p:ph idx="1" type="body"/>
          </p:nvPr>
        </p:nvSpPr>
        <p:spPr>
          <a:xfrm>
            <a:off x="443039" y="2330505"/>
            <a:ext cx="3419569" cy="3979585"/>
          </a:xfrm>
          <a:prstGeom prst="rect">
            <a:avLst/>
          </a:prstGeom>
          <a:noFill/>
          <a:ln>
            <a:noFill/>
          </a:ln>
        </p:spPr>
        <p:txBody>
          <a:bodyPr anchorCtr="0" anchor="ctr" bIns="45700" lIns="91425" spcFirstLastPara="1" rIns="91425" wrap="square" tIns="45700">
            <a:noAutofit/>
          </a:bodyPr>
          <a:lstStyle/>
          <a:p>
            <a:pPr indent="-342900" lvl="0" marL="457200" rtl="0" algn="l">
              <a:lnSpc>
                <a:spcPct val="90000"/>
              </a:lnSpc>
              <a:spcBef>
                <a:spcPts val="0"/>
              </a:spcBef>
              <a:spcAft>
                <a:spcPts val="0"/>
              </a:spcAft>
              <a:buClr>
                <a:schemeClr val="dk1"/>
              </a:buClr>
              <a:buSzPts val="1600"/>
              <a:buFont typeface="Calibri"/>
              <a:buAutoNum type="arabicPeriod"/>
            </a:pPr>
            <a:r>
              <a:rPr lang="en-US" sz="1600"/>
              <a:t>Benign Lesions:</a:t>
            </a:r>
            <a:endParaRPr/>
          </a:p>
          <a:p>
            <a:pPr indent="-228600" lvl="0" marL="228600" rtl="0" algn="l">
              <a:lnSpc>
                <a:spcPct val="90000"/>
              </a:lnSpc>
              <a:spcBef>
                <a:spcPts val="1000"/>
              </a:spcBef>
              <a:spcAft>
                <a:spcPts val="0"/>
              </a:spcAft>
              <a:buClr>
                <a:schemeClr val="dk1"/>
              </a:buClr>
              <a:buSzPts val="1600"/>
              <a:buChar char="•"/>
            </a:pPr>
            <a:r>
              <a:rPr lang="en-US" sz="1600"/>
              <a:t>When in doubt, a biopsy is a must to confirm the diagnosis. </a:t>
            </a:r>
            <a:endParaRPr/>
          </a:p>
          <a:p>
            <a:pPr indent="-228600" lvl="0" marL="228600" rtl="0" algn="l">
              <a:lnSpc>
                <a:spcPct val="90000"/>
              </a:lnSpc>
              <a:spcBef>
                <a:spcPts val="1000"/>
              </a:spcBef>
              <a:spcAft>
                <a:spcPts val="0"/>
              </a:spcAft>
              <a:buClr>
                <a:schemeClr val="dk1"/>
              </a:buClr>
              <a:buSzPts val="1600"/>
              <a:buChar char="•"/>
            </a:pPr>
            <a:r>
              <a:rPr lang="en-US" sz="1600"/>
              <a:t>Treatment of benign lesion includes follow up or surgery depending on size and location of lesion.</a:t>
            </a:r>
            <a:endParaRPr/>
          </a:p>
          <a:p>
            <a:pPr indent="-228600" lvl="0" marL="228600" rtl="0" algn="l">
              <a:lnSpc>
                <a:spcPct val="90000"/>
              </a:lnSpc>
              <a:spcBef>
                <a:spcPts val="1000"/>
              </a:spcBef>
              <a:spcAft>
                <a:spcPts val="0"/>
              </a:spcAft>
              <a:buClr>
                <a:schemeClr val="dk1"/>
              </a:buClr>
              <a:buSzPts val="1600"/>
              <a:buChar char="•"/>
            </a:pPr>
            <a:r>
              <a:rPr lang="en-US" sz="1600"/>
              <a:t>Benign, symptomatic or enlarging tumors: painful lesions and tumors that continue to grow after the end of normal bone growth always require biopsy and confirmation of the diagnosis.</a:t>
            </a:r>
            <a:endParaRPr/>
          </a:p>
          <a:p>
            <a:pPr indent="-228600" lvl="0" marL="228600" rtl="0" algn="l">
              <a:lnSpc>
                <a:spcPct val="90000"/>
              </a:lnSpc>
              <a:spcBef>
                <a:spcPts val="1000"/>
              </a:spcBef>
              <a:spcAft>
                <a:spcPts val="0"/>
              </a:spcAft>
              <a:buClr>
                <a:schemeClr val="dk1"/>
              </a:buClr>
              <a:buSzPts val="1600"/>
              <a:buChar char="•"/>
            </a:pPr>
            <a:r>
              <a:rPr lang="en-US" sz="1600"/>
              <a:t>Surgery for benign lesions is a complete local excision with or without fixation depending on the site and size of the lesion.</a:t>
            </a:r>
            <a:endParaRPr/>
          </a:p>
        </p:txBody>
      </p:sp>
      <p:sp>
        <p:nvSpPr>
          <p:cNvPr id="358" name="Google Shape;358;p24"/>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9" name="Google Shape;359;p24"/>
          <p:cNvSpPr/>
          <p:nvPr/>
        </p:nvSpPr>
        <p:spPr>
          <a:xfrm>
            <a:off x="4264357" y="513853"/>
            <a:ext cx="4507025"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close up of a blur&#10;&#10;Description automatically generated" id="360" name="Google Shape;360;p24"/>
          <p:cNvPicPr preferRelativeResize="0"/>
          <p:nvPr>
            <p:ph idx="2" type="body"/>
          </p:nvPr>
        </p:nvPicPr>
        <p:blipFill rotWithShape="1">
          <a:blip r:embed="rId3">
            <a:alphaModFix/>
          </a:blip>
          <a:srcRect b="0" l="0" r="0" t="0"/>
          <a:stretch/>
        </p:blipFill>
        <p:spPr>
          <a:xfrm>
            <a:off x="4543424" y="744802"/>
            <a:ext cx="3958247" cy="536776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2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366" name="Google Shape;366;p25"/>
          <p:cNvGrpSpPr/>
          <p:nvPr/>
        </p:nvGrpSpPr>
        <p:grpSpPr>
          <a:xfrm>
            <a:off x="55725" y="2385102"/>
            <a:ext cx="430568" cy="2087796"/>
            <a:chOff x="209668" y="2857422"/>
            <a:chExt cx="463662" cy="2087796"/>
          </a:xfrm>
        </p:grpSpPr>
        <p:sp>
          <p:nvSpPr>
            <p:cNvPr id="367" name="Google Shape;367;p25"/>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68" name="Google Shape;368;p25"/>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369" name="Google Shape;369;p25"/>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0" name="Google Shape;370;p25"/>
          <p:cNvSpPr/>
          <p:nvPr/>
        </p:nvSpPr>
        <p:spPr>
          <a:xfrm>
            <a:off x="434646" y="631767"/>
            <a:ext cx="8333796"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1" name="Google Shape;371;p25"/>
          <p:cNvSpPr txBox="1"/>
          <p:nvPr>
            <p:ph type="title"/>
          </p:nvPr>
        </p:nvSpPr>
        <p:spPr>
          <a:xfrm>
            <a:off x="865213" y="1239927"/>
            <a:ext cx="3006440"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500"/>
              <a:buFont typeface="Calibri"/>
              <a:buNone/>
            </a:pPr>
            <a:r>
              <a:rPr lang="en-US" sz="4500"/>
              <a:t>Principles of Treatment </a:t>
            </a:r>
            <a:endParaRPr/>
          </a:p>
        </p:txBody>
      </p:sp>
      <p:sp>
        <p:nvSpPr>
          <p:cNvPr id="372" name="Google Shape;372;p25"/>
          <p:cNvSpPr txBox="1"/>
          <p:nvPr>
            <p:ph idx="1" type="body"/>
          </p:nvPr>
        </p:nvSpPr>
        <p:spPr>
          <a:xfrm>
            <a:off x="4718942" y="1239927"/>
            <a:ext cx="3728868" cy="4680583"/>
          </a:xfrm>
          <a:prstGeom prst="rect">
            <a:avLst/>
          </a:prstGeom>
          <a:noFill/>
          <a:ln>
            <a:noFill/>
          </a:ln>
        </p:spPr>
        <p:txBody>
          <a:bodyPr anchorCtr="0" anchor="ctr"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700"/>
              <a:buFont typeface="Calibri"/>
              <a:buAutoNum type="arabicPeriod" startAt="2"/>
            </a:pPr>
            <a:r>
              <a:rPr lang="en-US" sz="1700"/>
              <a:t>Suspected Malignant Tumor:</a:t>
            </a:r>
            <a:endParaRPr/>
          </a:p>
          <a:p>
            <a:pPr indent="-228600" lvl="0" marL="228600" rtl="0" algn="l">
              <a:lnSpc>
                <a:spcPct val="90000"/>
              </a:lnSpc>
              <a:spcBef>
                <a:spcPts val="1000"/>
              </a:spcBef>
              <a:spcAft>
                <a:spcPts val="0"/>
              </a:spcAft>
              <a:buClr>
                <a:schemeClr val="dk1"/>
              </a:buClr>
              <a:buSzPts val="1700"/>
              <a:buChar char="•"/>
            </a:pPr>
            <a:r>
              <a:rPr lang="en-US" sz="1700"/>
              <a:t>The patient is admitted for full assessment, confirmation of the diagnosis, establishment of tumor grade and defining its spread..</a:t>
            </a:r>
            <a:endParaRPr/>
          </a:p>
          <a:p>
            <a:pPr indent="-228600" lvl="0" marL="228600" rtl="0" algn="l">
              <a:lnSpc>
                <a:spcPct val="90000"/>
              </a:lnSpc>
              <a:spcBef>
                <a:spcPts val="1000"/>
              </a:spcBef>
              <a:spcAft>
                <a:spcPts val="0"/>
              </a:spcAft>
              <a:buClr>
                <a:schemeClr val="dk1"/>
              </a:buClr>
              <a:buSzPts val="1700"/>
              <a:buChar char="•"/>
            </a:pPr>
            <a:r>
              <a:rPr lang="en-US" sz="1700"/>
              <a:t>Treatment includes chemotherapy and radiotherapy with surgery.</a:t>
            </a:r>
            <a:endParaRPr/>
          </a:p>
          <a:p>
            <a:pPr indent="-228600" lvl="0" marL="228600" rtl="0" algn="l">
              <a:lnSpc>
                <a:spcPct val="90000"/>
              </a:lnSpc>
              <a:spcBef>
                <a:spcPts val="1000"/>
              </a:spcBef>
              <a:spcAft>
                <a:spcPts val="0"/>
              </a:spcAft>
              <a:buClr>
                <a:schemeClr val="dk1"/>
              </a:buClr>
              <a:buSzPts val="1700"/>
              <a:buChar char="•"/>
            </a:pPr>
            <a:r>
              <a:rPr lang="en-US" sz="1700"/>
              <a:t>Surgical options are amputation or limb salvage with wide excision or radical excision of compartment.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2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8" name="Google Shape;378;p26"/>
          <p:cNvSpPr txBox="1"/>
          <p:nvPr>
            <p:ph type="title"/>
          </p:nvPr>
        </p:nvSpPr>
        <p:spPr>
          <a:xfrm>
            <a:off x="483798" y="1463040"/>
            <a:ext cx="2847230"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Prognosis</a:t>
            </a:r>
            <a:endParaRPr/>
          </a:p>
        </p:txBody>
      </p:sp>
      <p:grpSp>
        <p:nvGrpSpPr>
          <p:cNvPr id="379" name="Google Shape;379;p26"/>
          <p:cNvGrpSpPr/>
          <p:nvPr/>
        </p:nvGrpSpPr>
        <p:grpSpPr>
          <a:xfrm>
            <a:off x="157250" y="4415245"/>
            <a:ext cx="8986749" cy="2087795"/>
            <a:chOff x="143163" y="5763486"/>
            <a:chExt cx="11982332" cy="739555"/>
          </a:xfrm>
        </p:grpSpPr>
        <p:sp>
          <p:nvSpPr>
            <p:cNvPr id="380" name="Google Shape;380;p26"/>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81" name="Google Shape;381;p26"/>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382" name="Google Shape;382;p26"/>
          <p:cNvSpPr/>
          <p:nvPr/>
        </p:nvSpPr>
        <p:spPr>
          <a:xfrm>
            <a:off x="3850279" y="587829"/>
            <a:ext cx="4878975"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3" name="Google Shape;383;p26"/>
          <p:cNvSpPr txBox="1"/>
          <p:nvPr>
            <p:ph idx="1" type="body"/>
          </p:nvPr>
        </p:nvSpPr>
        <p:spPr>
          <a:xfrm>
            <a:off x="4242163" y="1463039"/>
            <a:ext cx="4156790" cy="430044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Depends on:</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n-US" sz="1900"/>
              <a:t>Stage of disease.</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n-US" sz="1900"/>
              <a:t>Presence of metastasis</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n-US" sz="1900"/>
              <a:t>Skip lesions at the same bone</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n-US" sz="1900"/>
              <a:t>Histological Grade</a:t>
            </a:r>
            <a:endParaRPr/>
          </a:p>
          <a:p>
            <a:pPr indent="-514350" lvl="0" marL="514350" rtl="0" algn="l">
              <a:lnSpc>
                <a:spcPct val="90000"/>
              </a:lnSpc>
              <a:spcBef>
                <a:spcPts val="1000"/>
              </a:spcBef>
              <a:spcAft>
                <a:spcPts val="0"/>
              </a:spcAft>
              <a:buClr>
                <a:schemeClr val="dk1"/>
              </a:buClr>
              <a:buSzPts val="1900"/>
              <a:buFont typeface="Calibri"/>
              <a:buAutoNum type="arabicPeriod"/>
            </a:pPr>
            <a:r>
              <a:rPr lang="en-US" sz="1900"/>
              <a:t>Tumor size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sp>
        <p:nvSpPr>
          <p:cNvPr id="389" name="Google Shape;389;p2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0" name="Google Shape;390;p27"/>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Enneking System</a:t>
            </a:r>
            <a:endParaRPr/>
          </a:p>
        </p:txBody>
      </p:sp>
      <p:sp>
        <p:nvSpPr>
          <p:cNvPr id="391" name="Google Shape;391;p27"/>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2" name="Google Shape;392;p27"/>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screenshot of a cell phone&#10;&#10;Description automatically generated" id="393" name="Google Shape;393;p27"/>
          <p:cNvPicPr preferRelativeResize="0"/>
          <p:nvPr>
            <p:ph idx="2" type="body"/>
          </p:nvPr>
        </p:nvPicPr>
        <p:blipFill rotWithShape="1">
          <a:blip r:embed="rId3">
            <a:alphaModFix/>
          </a:blip>
          <a:srcRect b="0" l="0" r="0" t="0"/>
          <a:stretch/>
        </p:blipFill>
        <p:spPr>
          <a:xfrm>
            <a:off x="800099" y="302612"/>
            <a:ext cx="7543800" cy="3982960"/>
          </a:xfrm>
          <a:prstGeom prst="rect">
            <a:avLst/>
          </a:prstGeom>
          <a:noFill/>
          <a:ln>
            <a:noFill/>
          </a:ln>
        </p:spPr>
      </p:pic>
      <p:sp>
        <p:nvSpPr>
          <p:cNvPr id="394" name="Google Shape;394;p27"/>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5" name="Google Shape;395;p27"/>
          <p:cNvSpPr txBox="1"/>
          <p:nvPr>
            <p:ph idx="1" type="body"/>
          </p:nvPr>
        </p:nvSpPr>
        <p:spPr>
          <a:xfrm>
            <a:off x="3651241" y="4890796"/>
            <a:ext cx="5460102" cy="2017985"/>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400"/>
              <a:buChar char="•"/>
            </a:pPr>
            <a:r>
              <a:rPr lang="en-US" sz="1400"/>
              <a:t>Malignant Tumor classification, predicts outcome and prognosis of tumors.</a:t>
            </a:r>
            <a:endParaRPr/>
          </a:p>
          <a:p>
            <a:pPr indent="-228600" lvl="0" marL="228600" rtl="0" algn="l">
              <a:lnSpc>
                <a:spcPct val="90000"/>
              </a:lnSpc>
              <a:spcBef>
                <a:spcPts val="1600"/>
              </a:spcBef>
              <a:spcAft>
                <a:spcPts val="0"/>
              </a:spcAft>
              <a:buClr>
                <a:schemeClr val="dk1"/>
              </a:buClr>
              <a:buSzPts val="1400"/>
              <a:buChar char="•"/>
            </a:pPr>
            <a:r>
              <a:rPr lang="en-US" sz="1400"/>
              <a:t>Depends on:</a:t>
            </a:r>
            <a:endParaRPr/>
          </a:p>
          <a:p>
            <a:pPr indent="-228600" lvl="1" marL="685800" rtl="0" algn="l">
              <a:lnSpc>
                <a:spcPct val="90000"/>
              </a:lnSpc>
              <a:spcBef>
                <a:spcPts val="1100"/>
              </a:spcBef>
              <a:spcAft>
                <a:spcPts val="0"/>
              </a:spcAft>
              <a:buClr>
                <a:schemeClr val="dk1"/>
              </a:buClr>
              <a:buSzPts val="1400"/>
              <a:buFont typeface="Calibri"/>
              <a:buChar char="₋"/>
            </a:pPr>
            <a:r>
              <a:rPr lang="en-US" sz="1400"/>
              <a:t>Histological Grade.</a:t>
            </a:r>
            <a:endParaRPr/>
          </a:p>
          <a:p>
            <a:pPr indent="-228600" lvl="1" marL="685800" rtl="0" algn="l">
              <a:lnSpc>
                <a:spcPct val="90000"/>
              </a:lnSpc>
              <a:spcBef>
                <a:spcPts val="1100"/>
              </a:spcBef>
              <a:spcAft>
                <a:spcPts val="0"/>
              </a:spcAft>
              <a:buClr>
                <a:schemeClr val="dk1"/>
              </a:buClr>
              <a:buSzPts val="1400"/>
              <a:buFont typeface="Calibri"/>
              <a:buChar char="₋"/>
            </a:pPr>
            <a:r>
              <a:rPr lang="en-US" sz="1400"/>
              <a:t>If tumor is inside/outside compartment</a:t>
            </a:r>
            <a:endParaRPr/>
          </a:p>
          <a:p>
            <a:pPr indent="-139700" lvl="0" marL="228600" rtl="0" algn="l">
              <a:lnSpc>
                <a:spcPct val="90000"/>
              </a:lnSpc>
              <a:spcBef>
                <a:spcPts val="1600"/>
              </a:spcBef>
              <a:spcAft>
                <a:spcPts val="0"/>
              </a:spcAft>
              <a:buClr>
                <a:schemeClr val="dk1"/>
              </a:buClr>
              <a:buSzPts val="1400"/>
              <a:buNone/>
            </a:pPr>
            <a:r>
              <a:t/>
            </a:r>
            <a:endParaRPr sz="1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2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1" name="Google Shape;401;p28"/>
          <p:cNvSpPr txBox="1"/>
          <p:nvPr>
            <p:ph type="title"/>
          </p:nvPr>
        </p:nvSpPr>
        <p:spPr>
          <a:xfrm>
            <a:off x="483798" y="1463040"/>
            <a:ext cx="2847230"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Differential Diagnosis For Bone Tumors</a:t>
            </a:r>
            <a:endParaRPr/>
          </a:p>
        </p:txBody>
      </p:sp>
      <p:grpSp>
        <p:nvGrpSpPr>
          <p:cNvPr id="402" name="Google Shape;402;p28"/>
          <p:cNvGrpSpPr/>
          <p:nvPr/>
        </p:nvGrpSpPr>
        <p:grpSpPr>
          <a:xfrm>
            <a:off x="157250" y="4415245"/>
            <a:ext cx="8986749" cy="2087795"/>
            <a:chOff x="143163" y="5763486"/>
            <a:chExt cx="11982332" cy="739555"/>
          </a:xfrm>
        </p:grpSpPr>
        <p:sp>
          <p:nvSpPr>
            <p:cNvPr id="403" name="Google Shape;403;p28"/>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404" name="Google Shape;404;p28"/>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405" name="Google Shape;405;p28"/>
          <p:cNvSpPr/>
          <p:nvPr/>
        </p:nvSpPr>
        <p:spPr>
          <a:xfrm>
            <a:off x="3850279" y="587829"/>
            <a:ext cx="4878975" cy="5682342"/>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6" name="Google Shape;406;p28"/>
          <p:cNvSpPr txBox="1"/>
          <p:nvPr>
            <p:ph idx="1" type="body"/>
          </p:nvPr>
        </p:nvSpPr>
        <p:spPr>
          <a:xfrm>
            <a:off x="4242163" y="1463039"/>
            <a:ext cx="4156790" cy="43004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None/>
            </a:pPr>
            <a:r>
              <a:rPr lang="en-US" sz="1900"/>
              <a:t>1- Osteomyelitis (Mainly Chronic)</a:t>
            </a:r>
            <a:endParaRPr/>
          </a:p>
          <a:p>
            <a:pPr indent="0" lvl="0" marL="0" rtl="0" algn="l">
              <a:lnSpc>
                <a:spcPct val="90000"/>
              </a:lnSpc>
              <a:spcBef>
                <a:spcPts val="1000"/>
              </a:spcBef>
              <a:spcAft>
                <a:spcPts val="0"/>
              </a:spcAft>
              <a:buClr>
                <a:schemeClr val="dk1"/>
              </a:buClr>
              <a:buSzPts val="1900"/>
              <a:buNone/>
            </a:pPr>
            <a:r>
              <a:rPr lang="en-US" sz="1900"/>
              <a:t>2- Stress Fracture</a:t>
            </a:r>
            <a:endParaRPr/>
          </a:p>
          <a:p>
            <a:pPr indent="0" lvl="0" marL="0" rtl="0" algn="l">
              <a:lnSpc>
                <a:spcPct val="90000"/>
              </a:lnSpc>
              <a:spcBef>
                <a:spcPts val="1000"/>
              </a:spcBef>
              <a:spcAft>
                <a:spcPts val="0"/>
              </a:spcAft>
              <a:buClr>
                <a:schemeClr val="dk1"/>
              </a:buClr>
              <a:buSzPts val="1900"/>
              <a:buNone/>
            </a:pPr>
            <a:r>
              <a:rPr lang="en-US" sz="1900"/>
              <a:t>3- Gouty Tophi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sp>
        <p:nvSpPr>
          <p:cNvPr id="411" name="Google Shape;411;p2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12" name="Google Shape;412;p29"/>
          <p:cNvGrpSpPr/>
          <p:nvPr/>
        </p:nvGrpSpPr>
        <p:grpSpPr>
          <a:xfrm>
            <a:off x="1891743" y="0"/>
            <a:ext cx="5360514" cy="5777808"/>
            <a:chOff x="329184" y="1"/>
            <a:chExt cx="524256" cy="5777808"/>
          </a:xfrm>
        </p:grpSpPr>
        <p:cxnSp>
          <p:nvCxnSpPr>
            <p:cNvPr id="413" name="Google Shape;413;p29"/>
            <p:cNvCxnSpPr/>
            <p:nvPr/>
          </p:nvCxnSpPr>
          <p:spPr>
            <a:xfrm rot="10800000">
              <a:off x="329184" y="5777809"/>
              <a:ext cx="523824" cy="0"/>
            </a:xfrm>
            <a:prstGeom prst="straightConnector1">
              <a:avLst/>
            </a:prstGeom>
            <a:noFill/>
            <a:ln cap="flat" cmpd="sng" w="152400">
              <a:solidFill>
                <a:schemeClr val="accent4"/>
              </a:solidFill>
              <a:prstDash val="solid"/>
              <a:miter lim="800000"/>
              <a:headEnd len="sm" w="sm" type="none"/>
              <a:tailEnd len="sm" w="sm" type="none"/>
            </a:ln>
          </p:spPr>
        </p:cxnSp>
        <p:sp>
          <p:nvSpPr>
            <p:cNvPr id="414" name="Google Shape;414;p29"/>
            <p:cNvSpPr/>
            <p:nvPr/>
          </p:nvSpPr>
          <p:spPr>
            <a:xfrm>
              <a:off x="329184" y="1"/>
              <a:ext cx="524256" cy="55321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15" name="Google Shape;415;p29"/>
          <p:cNvSpPr/>
          <p:nvPr/>
        </p:nvSpPr>
        <p:spPr>
          <a:xfrm>
            <a:off x="447348" y="551961"/>
            <a:ext cx="8249304" cy="5325139"/>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6" name="Google Shape;416;p29"/>
          <p:cNvSpPr txBox="1"/>
          <p:nvPr>
            <p:ph type="title"/>
          </p:nvPr>
        </p:nvSpPr>
        <p:spPr>
          <a:xfrm>
            <a:off x="1143000" y="1231961"/>
            <a:ext cx="6858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solidFill>
                  <a:schemeClr val="dk1"/>
                </a:solidFill>
                <a:latin typeface="Calibri"/>
                <a:ea typeface="Calibri"/>
                <a:cs typeface="Calibri"/>
                <a:sym typeface="Calibri"/>
              </a:rPr>
              <a:t>Benign Bone Tumors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1" name="Google Shape;111;p3"/>
          <p:cNvGrpSpPr/>
          <p:nvPr/>
        </p:nvGrpSpPr>
        <p:grpSpPr>
          <a:xfrm flipH="1">
            <a:off x="8055851" y="-454724"/>
            <a:ext cx="1742741" cy="2323656"/>
            <a:chOff x="-872270" y="-454724"/>
            <a:chExt cx="2323655" cy="2323656"/>
          </a:xfrm>
        </p:grpSpPr>
        <p:sp>
          <p:nvSpPr>
            <p:cNvPr id="112" name="Google Shape;112;p3"/>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14" name="Google Shape;114;p3"/>
          <p:cNvSpPr/>
          <p:nvPr/>
        </p:nvSpPr>
        <p:spPr>
          <a:xfrm rot="2700000">
            <a:off x="1972226" y="6114337"/>
            <a:ext cx="645368" cy="484026"/>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a:off x="1007577" y="5721108"/>
            <a:ext cx="1696473"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screenshot of a cell phone&#10;&#10;Description automatically generated" id="116" name="Google Shape;116;p3"/>
          <p:cNvPicPr preferRelativeResize="0"/>
          <p:nvPr>
            <p:ph idx="4294967295" type="body"/>
          </p:nvPr>
        </p:nvPicPr>
        <p:blipFill rotWithShape="1">
          <a:blip r:embed="rId3">
            <a:alphaModFix/>
          </a:blip>
          <a:srcRect b="0" l="0" r="0" t="0"/>
          <a:stretch/>
        </p:blipFill>
        <p:spPr>
          <a:xfrm>
            <a:off x="729886" y="643467"/>
            <a:ext cx="7684226" cy="5571065"/>
          </a:xfrm>
          <a:prstGeom prst="rect">
            <a:avLst/>
          </a:prstGeom>
          <a:solidFill>
            <a:schemeClr val="lt1"/>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sp>
        <p:nvSpPr>
          <p:cNvPr id="421" name="Google Shape;421;p3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22" name="Google Shape;422;p30"/>
          <p:cNvGrpSpPr/>
          <p:nvPr/>
        </p:nvGrpSpPr>
        <p:grpSpPr>
          <a:xfrm>
            <a:off x="0" y="1216597"/>
            <a:ext cx="548639" cy="673460"/>
            <a:chOff x="3940602" y="308034"/>
            <a:chExt cx="2116791" cy="3428999"/>
          </a:xfrm>
        </p:grpSpPr>
        <p:sp>
          <p:nvSpPr>
            <p:cNvPr id="423" name="Google Shape;423;p3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4" name="Google Shape;424;p3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5" name="Google Shape;425;p3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26" name="Google Shape;426;p30"/>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7" name="Google Shape;427;p30"/>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Non-ossifying Fibroma [Fibrous Cortical Defect]</a:t>
            </a:r>
            <a:endParaRPr/>
          </a:p>
        </p:txBody>
      </p:sp>
      <p:sp>
        <p:nvSpPr>
          <p:cNvPr id="428" name="Google Shape;428;p30"/>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The commonest benign lesion of bone.</a:t>
            </a:r>
            <a:endParaRPr/>
          </a:p>
          <a:p>
            <a:pPr indent="-228600" lvl="0" marL="228600" rtl="0" algn="l">
              <a:lnSpc>
                <a:spcPct val="90000"/>
              </a:lnSpc>
              <a:spcBef>
                <a:spcPts val="1000"/>
              </a:spcBef>
              <a:spcAft>
                <a:spcPts val="0"/>
              </a:spcAft>
              <a:buClr>
                <a:schemeClr val="dk1"/>
              </a:buClr>
              <a:buSzPts val="2100"/>
              <a:buChar char="•"/>
            </a:pPr>
            <a:r>
              <a:rPr lang="en-US" sz="2100"/>
              <a:t>Developmental defect; nest of fibrous tissue appear within the bone and persist for years before ossifying.</a:t>
            </a:r>
            <a:endParaRPr/>
          </a:p>
          <a:p>
            <a:pPr indent="-228600" lvl="0" marL="228600" rtl="0" algn="l">
              <a:lnSpc>
                <a:spcPct val="90000"/>
              </a:lnSpc>
              <a:spcBef>
                <a:spcPts val="1000"/>
              </a:spcBef>
              <a:spcAft>
                <a:spcPts val="0"/>
              </a:spcAft>
              <a:buClr>
                <a:schemeClr val="dk1"/>
              </a:buClr>
              <a:buSzPts val="2100"/>
              <a:buChar char="•"/>
            </a:pPr>
            <a:r>
              <a:rPr lang="en-US" sz="2100"/>
              <a:t>Clinical features: asymptomatic and is almost always encountered as an incidental finding on x-ray.</a:t>
            </a:r>
            <a:endParaRPr/>
          </a:p>
          <a:p>
            <a:pPr indent="-228600" lvl="0" marL="228600" rtl="0" algn="l">
              <a:lnSpc>
                <a:spcPct val="90000"/>
              </a:lnSpc>
              <a:spcBef>
                <a:spcPts val="1000"/>
              </a:spcBef>
              <a:spcAft>
                <a:spcPts val="0"/>
              </a:spcAft>
              <a:buClr>
                <a:schemeClr val="dk1"/>
              </a:buClr>
              <a:buSzPts val="2100"/>
              <a:buChar char="•"/>
            </a:pPr>
            <a:r>
              <a:rPr lang="en-US" sz="2100"/>
              <a:t>Usually found in metaphysis of long bones.</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429" name="Google Shape;429;p30"/>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p3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35" name="Google Shape;435;p31"/>
          <p:cNvGrpSpPr/>
          <p:nvPr/>
        </p:nvGrpSpPr>
        <p:grpSpPr>
          <a:xfrm>
            <a:off x="0" y="1216597"/>
            <a:ext cx="548639" cy="673460"/>
            <a:chOff x="3940602" y="308034"/>
            <a:chExt cx="2116791" cy="3428999"/>
          </a:xfrm>
        </p:grpSpPr>
        <p:sp>
          <p:nvSpPr>
            <p:cNvPr id="436" name="Google Shape;436;p3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7" name="Google Shape;437;p3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8" name="Google Shape;438;p3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39" name="Google Shape;439;p31"/>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0" name="Google Shape;440;p31"/>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Non-ossifying Fibroma [Fibrous Cortical Defect]</a:t>
            </a:r>
            <a:endParaRPr/>
          </a:p>
        </p:txBody>
      </p:sp>
      <p:sp>
        <p:nvSpPr>
          <p:cNvPr id="441" name="Google Shape;441;p31"/>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X-rays: The appearance is unmistakable. There is a nearly oval radiolucent area in or adjacent to the cortex. The lesion is usually eccentric.</a:t>
            </a:r>
            <a:endParaRPr/>
          </a:p>
          <a:p>
            <a:pPr indent="-228600" lvl="0" marL="228600" rtl="0" algn="l">
              <a:lnSpc>
                <a:spcPct val="90000"/>
              </a:lnSpc>
              <a:spcBef>
                <a:spcPts val="1000"/>
              </a:spcBef>
              <a:spcAft>
                <a:spcPts val="0"/>
              </a:spcAft>
              <a:buClr>
                <a:schemeClr val="dk1"/>
              </a:buClr>
              <a:buSzPts val="2100"/>
              <a:buChar char="•"/>
            </a:pPr>
            <a:r>
              <a:rPr lang="en-US" sz="2100"/>
              <a:t>Although it looks cystic on x-ray, it is a solid lesion consisting of  unremarkable fibrous tissue.</a:t>
            </a:r>
            <a:endParaRPr/>
          </a:p>
          <a:p>
            <a:pPr indent="-228600" lvl="0" marL="228600" rtl="0" algn="l">
              <a:lnSpc>
                <a:spcPct val="90000"/>
              </a:lnSpc>
              <a:spcBef>
                <a:spcPts val="1000"/>
              </a:spcBef>
              <a:spcAft>
                <a:spcPts val="0"/>
              </a:spcAft>
              <a:buClr>
                <a:schemeClr val="dk1"/>
              </a:buClr>
              <a:buSzPts val="2100"/>
              <a:buChar char="•"/>
            </a:pPr>
            <a:r>
              <a:rPr lang="en-US" sz="2100"/>
              <a:t>As the bone grows it heals spontaneously, it may enlarge and cause pathological fracture.</a:t>
            </a:r>
            <a:endParaRPr/>
          </a:p>
          <a:p>
            <a:pPr indent="-228600" lvl="0" marL="228600" rtl="0" algn="l">
              <a:lnSpc>
                <a:spcPct val="90000"/>
              </a:lnSpc>
              <a:spcBef>
                <a:spcPts val="1000"/>
              </a:spcBef>
              <a:spcAft>
                <a:spcPts val="0"/>
              </a:spcAft>
              <a:buClr>
                <a:schemeClr val="dk1"/>
              </a:buClr>
              <a:buSzPts val="2100"/>
              <a:buChar char="•"/>
            </a:pPr>
            <a:r>
              <a:rPr lang="en-US" sz="2100"/>
              <a:t>Treated conservatively with follow up unless there’s a pathological fracture.</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442" name="Google Shape;442;p31"/>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 name="Shape 446"/>
        <p:cNvGrpSpPr/>
        <p:nvPr/>
      </p:nvGrpSpPr>
      <p:grpSpPr>
        <a:xfrm>
          <a:off x="0" y="0"/>
          <a:ext cx="0" cy="0"/>
          <a:chOff x="0" y="0"/>
          <a:chExt cx="0" cy="0"/>
        </a:xfrm>
      </p:grpSpPr>
      <p:sp>
        <p:nvSpPr>
          <p:cNvPr id="447" name="Google Shape;447;p3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8" name="Google Shape;448;p32"/>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Non-ossifying Fibroma [Fibrous Cortical Defect]</a:t>
            </a:r>
            <a:endParaRPr/>
          </a:p>
        </p:txBody>
      </p:sp>
      <p:sp>
        <p:nvSpPr>
          <p:cNvPr id="449" name="Google Shape;449;p32"/>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0" name="Google Shape;450;p32"/>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51" name="Google Shape;451;p32"/>
          <p:cNvPicPr preferRelativeResize="0"/>
          <p:nvPr>
            <p:ph idx="1" type="body"/>
          </p:nvPr>
        </p:nvPicPr>
        <p:blipFill rotWithShape="1">
          <a:blip r:embed="rId3">
            <a:alphaModFix/>
          </a:blip>
          <a:srcRect b="0" l="0" r="0" t="0"/>
          <a:stretch/>
        </p:blipFill>
        <p:spPr>
          <a:xfrm>
            <a:off x="372688" y="2662912"/>
            <a:ext cx="4841339" cy="3512643"/>
          </a:xfrm>
          <a:prstGeom prst="rect">
            <a:avLst/>
          </a:prstGeom>
          <a:noFill/>
          <a:ln>
            <a:noFill/>
          </a:ln>
        </p:spPr>
      </p:pic>
      <p:sp>
        <p:nvSpPr>
          <p:cNvPr id="452" name="Google Shape;452;p32"/>
          <p:cNvSpPr txBox="1"/>
          <p:nvPr>
            <p:ph idx="2" type="body"/>
          </p:nvPr>
        </p:nvSpPr>
        <p:spPr>
          <a:xfrm>
            <a:off x="5333999" y="2599509"/>
            <a:ext cx="2868995"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The x-ray shows an eccentric Lesion, with surrounding sclerosis, thinning of cortex and a well-defined margin.</a:t>
            </a:r>
            <a:endParaRPr/>
          </a:p>
          <a:p>
            <a:pPr indent="-228600" lvl="0" marL="228600" rtl="0" algn="l">
              <a:lnSpc>
                <a:spcPct val="90000"/>
              </a:lnSpc>
              <a:spcBef>
                <a:spcPts val="1000"/>
              </a:spcBef>
              <a:spcAft>
                <a:spcPts val="0"/>
              </a:spcAft>
              <a:buClr>
                <a:schemeClr val="dk1"/>
              </a:buClr>
              <a:buSzPts val="1800"/>
              <a:buChar char="•"/>
            </a:pPr>
            <a:r>
              <a:rPr lang="en-US" sz="1800"/>
              <a:t>X-ray C shows a pathological fracture through a fibrous cortical defect</a:t>
            </a:r>
            <a:endParaRPr/>
          </a:p>
        </p:txBody>
      </p:sp>
      <p:sp>
        <p:nvSpPr>
          <p:cNvPr id="453" name="Google Shape;453;p32"/>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3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60" name="Google Shape;460;p33"/>
          <p:cNvGrpSpPr/>
          <p:nvPr/>
        </p:nvGrpSpPr>
        <p:grpSpPr>
          <a:xfrm>
            <a:off x="0" y="1216597"/>
            <a:ext cx="548639" cy="673460"/>
            <a:chOff x="3940602" y="308034"/>
            <a:chExt cx="2116791" cy="3428999"/>
          </a:xfrm>
        </p:grpSpPr>
        <p:sp>
          <p:nvSpPr>
            <p:cNvPr id="461" name="Google Shape;461;p3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2" name="Google Shape;462;p3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3" name="Google Shape;463;p3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64" name="Google Shape;464;p33"/>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5" name="Google Shape;465;p33"/>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Fibrous Dysplasia</a:t>
            </a:r>
            <a:endParaRPr/>
          </a:p>
        </p:txBody>
      </p:sp>
      <p:sp>
        <p:nvSpPr>
          <p:cNvPr id="466" name="Google Shape;466;p33"/>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Developmental disorder.</a:t>
            </a:r>
            <a:endParaRPr/>
          </a:p>
          <a:p>
            <a:pPr indent="-228600" lvl="0" marL="228600" rtl="0" algn="l">
              <a:lnSpc>
                <a:spcPct val="90000"/>
              </a:lnSpc>
              <a:spcBef>
                <a:spcPts val="1000"/>
              </a:spcBef>
              <a:spcAft>
                <a:spcPts val="0"/>
              </a:spcAft>
              <a:buClr>
                <a:schemeClr val="dk1"/>
              </a:buClr>
              <a:buSzPts val="1900"/>
              <a:buChar char="•"/>
            </a:pPr>
            <a:r>
              <a:rPr lang="en-US" sz="1900"/>
              <a:t>Areas of trabecular bone are replaced by fibrous tissue, osteoid and woven bone.</a:t>
            </a:r>
            <a:endParaRPr/>
          </a:p>
          <a:p>
            <a:pPr indent="-228600" lvl="0" marL="228600" rtl="0" algn="l">
              <a:lnSpc>
                <a:spcPct val="90000"/>
              </a:lnSpc>
              <a:spcBef>
                <a:spcPts val="1000"/>
              </a:spcBef>
              <a:spcAft>
                <a:spcPts val="0"/>
              </a:spcAft>
              <a:buClr>
                <a:schemeClr val="dk1"/>
              </a:buClr>
              <a:buSzPts val="1900"/>
              <a:buChar char="•"/>
            </a:pPr>
            <a:r>
              <a:rPr lang="en-US" sz="1900"/>
              <a:t>The condition may affect one bone (</a:t>
            </a:r>
            <a:r>
              <a:rPr b="1" lang="en-US" sz="1900"/>
              <a:t>monostotic</a:t>
            </a:r>
            <a:r>
              <a:rPr lang="en-US" sz="1900"/>
              <a:t>), one limb (</a:t>
            </a:r>
            <a:r>
              <a:rPr b="1" lang="en-US" sz="1900"/>
              <a:t>monomelic</a:t>
            </a:r>
            <a:r>
              <a:rPr lang="en-US" sz="1900"/>
              <a:t>) or many bones (</a:t>
            </a:r>
            <a:r>
              <a:rPr b="1" lang="en-US" sz="1900"/>
              <a:t>polyostotic</a:t>
            </a:r>
            <a:r>
              <a:rPr lang="en-US" sz="1900"/>
              <a:t>).</a:t>
            </a:r>
            <a:endParaRPr/>
          </a:p>
          <a:p>
            <a:pPr indent="-228600" lvl="0" marL="228600" rtl="0" algn="l">
              <a:lnSpc>
                <a:spcPct val="90000"/>
              </a:lnSpc>
              <a:spcBef>
                <a:spcPts val="1000"/>
              </a:spcBef>
              <a:spcAft>
                <a:spcPts val="0"/>
              </a:spcAft>
              <a:buClr>
                <a:schemeClr val="dk1"/>
              </a:buClr>
              <a:buSzPts val="1900"/>
              <a:buChar char="•"/>
            </a:pPr>
            <a:r>
              <a:rPr lang="en-US" sz="1900"/>
              <a:t>Presentation: </a:t>
            </a:r>
            <a:endParaRPr/>
          </a:p>
          <a:p>
            <a:pPr indent="-228600" lvl="1" marL="685800" rtl="0" algn="l">
              <a:lnSpc>
                <a:spcPct val="90000"/>
              </a:lnSpc>
              <a:spcBef>
                <a:spcPts val="500"/>
              </a:spcBef>
              <a:spcAft>
                <a:spcPts val="0"/>
              </a:spcAft>
              <a:buClr>
                <a:schemeClr val="dk1"/>
              </a:buClr>
              <a:buSzPts val="1900"/>
              <a:buFont typeface="Calibri"/>
              <a:buChar char="-"/>
            </a:pPr>
            <a:r>
              <a:rPr lang="en-US" sz="1900"/>
              <a:t>Usually Asymptomatic in small lesions</a:t>
            </a:r>
            <a:endParaRPr/>
          </a:p>
          <a:p>
            <a:pPr indent="-228600" lvl="1" marL="685800" rtl="0" algn="l">
              <a:lnSpc>
                <a:spcPct val="90000"/>
              </a:lnSpc>
              <a:spcBef>
                <a:spcPts val="500"/>
              </a:spcBef>
              <a:spcAft>
                <a:spcPts val="0"/>
              </a:spcAft>
              <a:buClr>
                <a:schemeClr val="dk1"/>
              </a:buClr>
              <a:buSzPts val="1900"/>
              <a:buFont typeface="Calibri"/>
              <a:buChar char="-"/>
            </a:pPr>
            <a:r>
              <a:rPr lang="en-US" sz="1900"/>
              <a:t>Big lesions present with pain and/or deformity or pathological fracture</a:t>
            </a:r>
            <a:endParaRPr/>
          </a:p>
        </p:txBody>
      </p:sp>
      <p:cxnSp>
        <p:nvCxnSpPr>
          <p:cNvPr id="467" name="Google Shape;467;p33"/>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3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73" name="Google Shape;473;p34"/>
          <p:cNvGrpSpPr/>
          <p:nvPr/>
        </p:nvGrpSpPr>
        <p:grpSpPr>
          <a:xfrm>
            <a:off x="0" y="1216597"/>
            <a:ext cx="548639" cy="673460"/>
            <a:chOff x="3940602" y="308034"/>
            <a:chExt cx="2116791" cy="3428999"/>
          </a:xfrm>
        </p:grpSpPr>
        <p:sp>
          <p:nvSpPr>
            <p:cNvPr id="474" name="Google Shape;474;p34"/>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5" name="Google Shape;475;p34"/>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6" name="Google Shape;476;p34"/>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77" name="Google Shape;477;p34"/>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8" name="Google Shape;478;p34"/>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Fibrous Dysplasia</a:t>
            </a:r>
            <a:endParaRPr/>
          </a:p>
        </p:txBody>
      </p:sp>
      <p:sp>
        <p:nvSpPr>
          <p:cNvPr id="479" name="Google Shape;479;p34"/>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X-rays :Cyst-like areas in the metaphysis or shaft have a hazy (so-called ground-glass) appearance.</a:t>
            </a:r>
            <a:endParaRPr/>
          </a:p>
          <a:p>
            <a:pPr indent="-228600" lvl="0" marL="228600" rtl="0" algn="l">
              <a:lnSpc>
                <a:spcPct val="90000"/>
              </a:lnSpc>
              <a:spcBef>
                <a:spcPts val="1000"/>
              </a:spcBef>
              <a:spcAft>
                <a:spcPts val="0"/>
              </a:spcAft>
              <a:buClr>
                <a:schemeClr val="dk1"/>
              </a:buClr>
              <a:buSzPts val="2100"/>
              <a:buChar char="•"/>
            </a:pPr>
            <a:r>
              <a:rPr lang="en-US" sz="2100"/>
              <a:t>The weight-bearing bones may be bent, and one of the classic features is the ‘shepherd’s crook’ deformity of the proximal femur.</a:t>
            </a:r>
            <a:endParaRPr/>
          </a:p>
          <a:p>
            <a:pPr indent="-228600" lvl="0" marL="228600" rtl="0" algn="l">
              <a:lnSpc>
                <a:spcPct val="90000"/>
              </a:lnSpc>
              <a:spcBef>
                <a:spcPts val="1000"/>
              </a:spcBef>
              <a:spcAft>
                <a:spcPts val="0"/>
              </a:spcAft>
              <a:buClr>
                <a:schemeClr val="dk1"/>
              </a:buClr>
              <a:buSzPts val="2100"/>
              <a:buChar char="•"/>
            </a:pPr>
            <a:r>
              <a:rPr lang="en-US" sz="2100"/>
              <a:t>Pathology: The histological picture is of cellular fibrous tissue with patches of woven bone and scattered giant cells.</a:t>
            </a:r>
            <a:endParaRPr/>
          </a:p>
        </p:txBody>
      </p:sp>
      <p:cxnSp>
        <p:nvCxnSpPr>
          <p:cNvPr id="480" name="Google Shape;480;p34"/>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sp>
        <p:nvSpPr>
          <p:cNvPr id="486" name="Google Shape;486;p3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7" name="Google Shape;487;p35"/>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Fibrous Dysplasia</a:t>
            </a:r>
            <a:endParaRPr/>
          </a:p>
        </p:txBody>
      </p:sp>
      <p:sp>
        <p:nvSpPr>
          <p:cNvPr id="488" name="Google Shape;488;p35"/>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9" name="Google Shape;489;p35"/>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90" name="Google Shape;490;p35"/>
          <p:cNvPicPr preferRelativeResize="0"/>
          <p:nvPr>
            <p:ph idx="2" type="body"/>
          </p:nvPr>
        </p:nvPicPr>
        <p:blipFill rotWithShape="1">
          <a:blip r:embed="rId3">
            <a:alphaModFix/>
          </a:blip>
          <a:srcRect b="0" l="0" r="0" t="0"/>
          <a:stretch/>
        </p:blipFill>
        <p:spPr>
          <a:xfrm>
            <a:off x="476471" y="2601742"/>
            <a:ext cx="3775295" cy="3632157"/>
          </a:xfrm>
          <a:prstGeom prst="rect">
            <a:avLst/>
          </a:prstGeom>
          <a:noFill/>
          <a:ln>
            <a:noFill/>
          </a:ln>
        </p:spPr>
      </p:pic>
      <p:sp>
        <p:nvSpPr>
          <p:cNvPr id="491" name="Google Shape;491;p35"/>
          <p:cNvSpPr txBox="1"/>
          <p:nvPr>
            <p:ph idx="1"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Management:</a:t>
            </a:r>
            <a:endParaRPr/>
          </a:p>
          <a:p>
            <a:pPr indent="-228600" lvl="1" marL="685800" rtl="0" algn="l">
              <a:lnSpc>
                <a:spcPct val="90000"/>
              </a:lnSpc>
              <a:spcBef>
                <a:spcPts val="500"/>
              </a:spcBef>
              <a:spcAft>
                <a:spcPts val="0"/>
              </a:spcAft>
              <a:buClr>
                <a:schemeClr val="dk1"/>
              </a:buClr>
              <a:buSzPts val="1700"/>
              <a:buChar char="•"/>
            </a:pPr>
            <a:r>
              <a:rPr lang="en-US" sz="1700"/>
              <a:t>Small Lesions usually require no treatment</a:t>
            </a:r>
            <a:endParaRPr/>
          </a:p>
          <a:p>
            <a:pPr indent="-228600" lvl="1" marL="685800" rtl="0" algn="l">
              <a:lnSpc>
                <a:spcPct val="90000"/>
              </a:lnSpc>
              <a:spcBef>
                <a:spcPts val="500"/>
              </a:spcBef>
              <a:spcAft>
                <a:spcPts val="0"/>
              </a:spcAft>
              <a:buClr>
                <a:schemeClr val="dk1"/>
              </a:buClr>
              <a:buSzPts val="1700"/>
              <a:buChar char="•"/>
            </a:pPr>
            <a:r>
              <a:rPr lang="en-US" sz="1700"/>
              <a:t>Large lesions which has a big risk of pathological fractures may be treated by curettage and grafting, however it has a high risk of recurrence </a:t>
            </a:r>
            <a:endParaRPr/>
          </a:p>
        </p:txBody>
      </p:sp>
      <p:sp>
        <p:nvSpPr>
          <p:cNvPr id="492" name="Google Shape;492;p35"/>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6" name="Shape 496"/>
        <p:cNvGrpSpPr/>
        <p:nvPr/>
      </p:nvGrpSpPr>
      <p:grpSpPr>
        <a:xfrm>
          <a:off x="0" y="0"/>
          <a:ext cx="0" cy="0"/>
          <a:chOff x="0" y="0"/>
          <a:chExt cx="0" cy="0"/>
        </a:xfrm>
      </p:grpSpPr>
      <p:sp>
        <p:nvSpPr>
          <p:cNvPr id="497" name="Google Shape;497;p3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498" name="Google Shape;498;p36"/>
          <p:cNvGrpSpPr/>
          <p:nvPr/>
        </p:nvGrpSpPr>
        <p:grpSpPr>
          <a:xfrm>
            <a:off x="0" y="1216597"/>
            <a:ext cx="548639" cy="673460"/>
            <a:chOff x="3940602" y="308034"/>
            <a:chExt cx="2116791" cy="3428999"/>
          </a:xfrm>
        </p:grpSpPr>
        <p:sp>
          <p:nvSpPr>
            <p:cNvPr id="499" name="Google Shape;499;p3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0" name="Google Shape;500;p3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1" name="Google Shape;501;p3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02" name="Google Shape;502;p36"/>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3" name="Google Shape;503;p36"/>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Osteoid Osteoma</a:t>
            </a:r>
            <a:endParaRPr/>
          </a:p>
        </p:txBody>
      </p:sp>
      <p:sp>
        <p:nvSpPr>
          <p:cNvPr id="504" name="Google Shape;504;p36"/>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Benign tumor consisting of osteoid and newly formed bone.</a:t>
            </a:r>
            <a:endParaRPr/>
          </a:p>
          <a:p>
            <a:pPr indent="-228600" lvl="0" marL="228600" rtl="0" algn="l">
              <a:lnSpc>
                <a:spcPct val="90000"/>
              </a:lnSpc>
              <a:spcBef>
                <a:spcPts val="1000"/>
              </a:spcBef>
              <a:spcAft>
                <a:spcPts val="0"/>
              </a:spcAft>
              <a:buClr>
                <a:schemeClr val="dk1"/>
              </a:buClr>
              <a:buSzPts val="2100"/>
              <a:buChar char="•"/>
            </a:pPr>
            <a:r>
              <a:rPr lang="en-US" sz="2100"/>
              <a:t>It is small(usually less than 1 cm) round or oval shaped and encased in dense bone.</a:t>
            </a:r>
            <a:endParaRPr/>
          </a:p>
          <a:p>
            <a:pPr indent="-228600" lvl="0" marL="228600" rtl="0" algn="l">
              <a:lnSpc>
                <a:spcPct val="90000"/>
              </a:lnSpc>
              <a:spcBef>
                <a:spcPts val="1000"/>
              </a:spcBef>
              <a:spcAft>
                <a:spcPts val="0"/>
              </a:spcAft>
              <a:buClr>
                <a:schemeClr val="dk1"/>
              </a:buClr>
              <a:buSzPts val="2100"/>
              <a:buChar char="•"/>
            </a:pPr>
            <a:r>
              <a:rPr lang="en-US" sz="2100"/>
              <a:t>Usually in patient under 30 years, and over ½ of cases occur in the femur or tibia.</a:t>
            </a:r>
            <a:endParaRPr/>
          </a:p>
          <a:p>
            <a:pPr indent="-228600" lvl="0" marL="228600" rtl="0" algn="l">
              <a:lnSpc>
                <a:spcPct val="90000"/>
              </a:lnSpc>
              <a:spcBef>
                <a:spcPts val="1000"/>
              </a:spcBef>
              <a:spcAft>
                <a:spcPts val="0"/>
              </a:spcAft>
              <a:buClr>
                <a:schemeClr val="dk1"/>
              </a:buClr>
              <a:buSzPts val="2100"/>
              <a:buChar char="•"/>
            </a:pPr>
            <a:r>
              <a:rPr lang="en-US" sz="2100"/>
              <a:t>Clinical features: the leading symptom is severe night pain that awakens the patient from sleep and usually relieved by aspirin not by rest.</a:t>
            </a:r>
            <a:endParaRPr/>
          </a:p>
        </p:txBody>
      </p:sp>
      <p:cxnSp>
        <p:nvCxnSpPr>
          <p:cNvPr id="505" name="Google Shape;505;p36"/>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3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11" name="Google Shape;511;p37"/>
          <p:cNvGrpSpPr/>
          <p:nvPr/>
        </p:nvGrpSpPr>
        <p:grpSpPr>
          <a:xfrm>
            <a:off x="0" y="1216597"/>
            <a:ext cx="548639" cy="673460"/>
            <a:chOff x="3940602" y="308034"/>
            <a:chExt cx="2116791" cy="3428999"/>
          </a:xfrm>
        </p:grpSpPr>
        <p:sp>
          <p:nvSpPr>
            <p:cNvPr id="512" name="Google Shape;512;p37"/>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3" name="Google Shape;513;p37"/>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4" name="Google Shape;514;p37"/>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15" name="Google Shape;515;p37"/>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6" name="Google Shape;516;p37"/>
          <p:cNvSpPr txBox="1"/>
          <p:nvPr>
            <p:ph type="title"/>
          </p:nvPr>
        </p:nvSpPr>
        <p:spPr>
          <a:xfrm>
            <a:off x="782723" y="809898"/>
            <a:ext cx="762975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Osteoid Osteoma</a:t>
            </a:r>
            <a:endParaRPr/>
          </a:p>
        </p:txBody>
      </p:sp>
      <p:cxnSp>
        <p:nvCxnSpPr>
          <p:cNvPr id="517" name="Google Shape;517;p37"/>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grpSp>
        <p:nvGrpSpPr>
          <p:cNvPr id="518" name="Google Shape;518;p37"/>
          <p:cNvGrpSpPr/>
          <p:nvPr/>
        </p:nvGrpSpPr>
        <p:grpSpPr>
          <a:xfrm>
            <a:off x="707397" y="3261219"/>
            <a:ext cx="7725937" cy="2722501"/>
            <a:chOff x="28946" y="243700"/>
            <a:chExt cx="7725937" cy="2722501"/>
          </a:xfrm>
        </p:grpSpPr>
        <p:sp>
          <p:nvSpPr>
            <p:cNvPr id="519" name="Google Shape;519;p37"/>
            <p:cNvSpPr/>
            <p:nvPr/>
          </p:nvSpPr>
          <p:spPr>
            <a:xfrm>
              <a:off x="478664" y="243700"/>
              <a:ext cx="1406812" cy="1406812"/>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7"/>
            <p:cNvSpPr/>
            <p:nvPr/>
          </p:nvSpPr>
          <p:spPr>
            <a:xfrm>
              <a:off x="778477" y="543513"/>
              <a:ext cx="807187" cy="807187"/>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7"/>
            <p:cNvSpPr/>
            <p:nvPr/>
          </p:nvSpPr>
          <p:spPr>
            <a:xfrm>
              <a:off x="28946" y="2088701"/>
              <a:ext cx="2306250" cy="87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7"/>
            <p:cNvSpPr txBox="1"/>
            <p:nvPr/>
          </p:nvSpPr>
          <p:spPr>
            <a:xfrm>
              <a:off x="28946" y="2088701"/>
              <a:ext cx="2306250" cy="87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X-RAYS: THE IMPORTANT FEATURE IS A TINY RADIOLUCENT AREA, THE SO CALLED ‘NIDUS’</a:t>
              </a:r>
              <a:endParaRPr/>
            </a:p>
          </p:txBody>
        </p:sp>
        <p:sp>
          <p:nvSpPr>
            <p:cNvPr id="523" name="Google Shape;523;p37"/>
            <p:cNvSpPr/>
            <p:nvPr/>
          </p:nvSpPr>
          <p:spPr>
            <a:xfrm>
              <a:off x="3188508" y="243700"/>
              <a:ext cx="1406812" cy="1406812"/>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7"/>
            <p:cNvSpPr/>
            <p:nvPr/>
          </p:nvSpPr>
          <p:spPr>
            <a:xfrm>
              <a:off x="3488321" y="543513"/>
              <a:ext cx="807187" cy="807187"/>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7"/>
            <p:cNvSpPr/>
            <p:nvPr/>
          </p:nvSpPr>
          <p:spPr>
            <a:xfrm>
              <a:off x="2738790" y="2088701"/>
              <a:ext cx="2306250" cy="87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7"/>
            <p:cNvSpPr txBox="1"/>
            <p:nvPr/>
          </p:nvSpPr>
          <p:spPr>
            <a:xfrm>
              <a:off x="2738790" y="2088701"/>
              <a:ext cx="2306250" cy="87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DDX: SMALL BRODIE’S ABSCESS (MAY NEED BIOPSY).</a:t>
              </a:r>
              <a:endParaRPr/>
            </a:p>
          </p:txBody>
        </p:sp>
        <p:sp>
          <p:nvSpPr>
            <p:cNvPr id="527" name="Google Shape;527;p37"/>
            <p:cNvSpPr/>
            <p:nvPr/>
          </p:nvSpPr>
          <p:spPr>
            <a:xfrm>
              <a:off x="5898352" y="243700"/>
              <a:ext cx="1406812" cy="1406812"/>
            </a:xfrm>
            <a:prstGeom prst="ellipse">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7"/>
            <p:cNvSpPr/>
            <p:nvPr/>
          </p:nvSpPr>
          <p:spPr>
            <a:xfrm>
              <a:off x="6198164" y="543513"/>
              <a:ext cx="807187" cy="807187"/>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7"/>
            <p:cNvSpPr/>
            <p:nvPr/>
          </p:nvSpPr>
          <p:spPr>
            <a:xfrm>
              <a:off x="5448633" y="2088701"/>
              <a:ext cx="2306250" cy="87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7"/>
            <p:cNvSpPr txBox="1"/>
            <p:nvPr/>
          </p:nvSpPr>
          <p:spPr>
            <a:xfrm>
              <a:off x="5448633" y="2088701"/>
              <a:ext cx="2306250" cy="87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TREATMENT: COMPLETE REMOVAL OF THE NIDUS OR RADIOFREQUENCY ABLATION </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38"/>
          <p:cNvSpPr txBox="1"/>
          <p:nvPr>
            <p:ph type="title"/>
          </p:nvPr>
        </p:nvSpPr>
        <p:spPr>
          <a:xfrm>
            <a:off x="487836" y="4559523"/>
            <a:ext cx="8176104" cy="123644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700"/>
              <a:buFont typeface="Calibri"/>
              <a:buNone/>
            </a:pPr>
            <a:r>
              <a:rPr lang="en-US" sz="5700"/>
              <a:t>Osteoid Osteoma</a:t>
            </a:r>
            <a:endParaRPr/>
          </a:p>
        </p:txBody>
      </p:sp>
      <p:pic>
        <p:nvPicPr>
          <p:cNvPr descr="A picture containing rug&#10;&#10;Description automatically generated" id="536" name="Google Shape;536;p38"/>
          <p:cNvPicPr preferRelativeResize="0"/>
          <p:nvPr>
            <p:ph idx="2" type="pic"/>
          </p:nvPr>
        </p:nvPicPr>
        <p:blipFill rotWithShape="1">
          <a:blip r:embed="rId3">
            <a:alphaModFix/>
          </a:blip>
          <a:srcRect b="0" l="0" r="0" t="0"/>
          <a:stretch/>
        </p:blipFill>
        <p:spPr>
          <a:xfrm>
            <a:off x="-221" y="-29308"/>
            <a:ext cx="9144221" cy="4268791"/>
          </a:xfrm>
          <a:prstGeom prst="rect">
            <a:avLst/>
          </a:prstGeom>
          <a:noFill/>
          <a:ln>
            <a:noFill/>
          </a:ln>
        </p:spPr>
      </p:pic>
      <p:sp>
        <p:nvSpPr>
          <p:cNvPr id="537" name="Google Shape;537;p38"/>
          <p:cNvSpPr/>
          <p:nvPr/>
        </p:nvSpPr>
        <p:spPr>
          <a:xfrm rot="5400000">
            <a:off x="4508937" y="-269455"/>
            <a:ext cx="126124" cy="914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2" name="Shape 542"/>
        <p:cNvGrpSpPr/>
        <p:nvPr/>
      </p:nvGrpSpPr>
      <p:grpSpPr>
        <a:xfrm>
          <a:off x="0" y="0"/>
          <a:ext cx="0" cy="0"/>
          <a:chOff x="0" y="0"/>
          <a:chExt cx="0" cy="0"/>
        </a:xfrm>
      </p:grpSpPr>
      <p:sp>
        <p:nvSpPr>
          <p:cNvPr id="543" name="Google Shape;543;p3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44" name="Google Shape;544;p39"/>
          <p:cNvGrpSpPr/>
          <p:nvPr/>
        </p:nvGrpSpPr>
        <p:grpSpPr>
          <a:xfrm>
            <a:off x="0" y="1216597"/>
            <a:ext cx="548639" cy="673460"/>
            <a:chOff x="3940602" y="308034"/>
            <a:chExt cx="2116791" cy="3428999"/>
          </a:xfrm>
        </p:grpSpPr>
        <p:sp>
          <p:nvSpPr>
            <p:cNvPr id="545" name="Google Shape;545;p39"/>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6" name="Google Shape;546;p39"/>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7" name="Google Shape;547;p39"/>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48" name="Google Shape;548;p39"/>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9" name="Google Shape;549;p39"/>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Chondroma [Enchondroma]</a:t>
            </a:r>
            <a:endParaRPr/>
          </a:p>
        </p:txBody>
      </p:sp>
      <p:sp>
        <p:nvSpPr>
          <p:cNvPr id="550" name="Google Shape;550;p39"/>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The tensional tissue is indistinguishable from normal hyaline cartilage, but there is often a central area of degeneration and calcification.</a:t>
            </a:r>
            <a:endParaRPr/>
          </a:p>
          <a:p>
            <a:pPr indent="-228600" lvl="0" marL="228600" rtl="0" algn="l">
              <a:lnSpc>
                <a:spcPct val="90000"/>
              </a:lnSpc>
              <a:spcBef>
                <a:spcPts val="1000"/>
              </a:spcBef>
              <a:spcAft>
                <a:spcPts val="0"/>
              </a:spcAft>
              <a:buClr>
                <a:schemeClr val="dk1"/>
              </a:buClr>
              <a:buSzPts val="2100"/>
              <a:buChar char="•"/>
            </a:pPr>
            <a:r>
              <a:rPr lang="en-US" sz="2100"/>
              <a:t>Clinical features: Chondromas are usually asymptomatic and discovered incidentally on x-ray or after a pathological fracture.</a:t>
            </a:r>
            <a:endParaRPr/>
          </a:p>
        </p:txBody>
      </p:sp>
      <p:cxnSp>
        <p:nvCxnSpPr>
          <p:cNvPr id="551" name="Google Shape;551;p39"/>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sp>
        <p:nvSpPr>
          <p:cNvPr id="121" name="Google Shape;121;p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22" name="Google Shape;122;p4"/>
          <p:cNvGrpSpPr/>
          <p:nvPr/>
        </p:nvGrpSpPr>
        <p:grpSpPr>
          <a:xfrm>
            <a:off x="55725" y="2385102"/>
            <a:ext cx="430568" cy="2087796"/>
            <a:chOff x="209668" y="2857422"/>
            <a:chExt cx="463662" cy="2087796"/>
          </a:xfrm>
        </p:grpSpPr>
        <p:sp>
          <p:nvSpPr>
            <p:cNvPr id="123" name="Google Shape;123;p4"/>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24" name="Google Shape;124;p4"/>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25" name="Google Shape;125;p4"/>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4"/>
          <p:cNvSpPr/>
          <p:nvPr/>
        </p:nvSpPr>
        <p:spPr>
          <a:xfrm>
            <a:off x="434646" y="631767"/>
            <a:ext cx="8333796"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7" name="Google Shape;127;p4"/>
          <p:cNvSpPr txBox="1"/>
          <p:nvPr>
            <p:ph type="title"/>
          </p:nvPr>
        </p:nvSpPr>
        <p:spPr>
          <a:xfrm>
            <a:off x="865213" y="1239927"/>
            <a:ext cx="3006440"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500"/>
              <a:buFont typeface="Calibri"/>
              <a:buNone/>
            </a:pPr>
            <a:r>
              <a:rPr lang="en-US" sz="4500"/>
              <a:t>Diagnosis and approach</a:t>
            </a:r>
            <a:endParaRPr/>
          </a:p>
        </p:txBody>
      </p:sp>
      <p:sp>
        <p:nvSpPr>
          <p:cNvPr id="128" name="Google Shape;128;p4"/>
          <p:cNvSpPr txBox="1"/>
          <p:nvPr>
            <p:ph idx="1" type="body"/>
          </p:nvPr>
        </p:nvSpPr>
        <p:spPr>
          <a:xfrm>
            <a:off x="4718942" y="1239927"/>
            <a:ext cx="3728868" cy="468058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Start from precise history and physical examination </a:t>
            </a:r>
            <a:endParaRPr/>
          </a:p>
          <a:p>
            <a:pPr indent="-228600" lvl="0" marL="228600" rtl="0" algn="l">
              <a:lnSpc>
                <a:spcPct val="90000"/>
              </a:lnSpc>
              <a:spcBef>
                <a:spcPts val="1000"/>
              </a:spcBef>
              <a:spcAft>
                <a:spcPts val="0"/>
              </a:spcAft>
              <a:buClr>
                <a:schemeClr val="dk1"/>
              </a:buClr>
              <a:buSzPts val="1700"/>
              <a:buChar char="•"/>
            </a:pPr>
            <a:r>
              <a:rPr lang="en-US" sz="1700"/>
              <a:t>Most Benign tumors are asymptomatic and found incidentally</a:t>
            </a:r>
            <a:endParaRPr/>
          </a:p>
          <a:p>
            <a:pPr indent="-228600" lvl="0" marL="228600" rtl="0" algn="l">
              <a:lnSpc>
                <a:spcPct val="90000"/>
              </a:lnSpc>
              <a:spcBef>
                <a:spcPts val="1000"/>
              </a:spcBef>
              <a:spcAft>
                <a:spcPts val="0"/>
              </a:spcAft>
              <a:buClr>
                <a:schemeClr val="dk1"/>
              </a:buClr>
              <a:buSzPts val="1700"/>
              <a:buChar char="•"/>
            </a:pPr>
            <a:r>
              <a:rPr lang="en-US" sz="1700"/>
              <a:t>Most malignant tumors are present with symptoms such as</a:t>
            </a:r>
            <a:endParaRPr/>
          </a:p>
          <a:p>
            <a:pPr indent="-228600" lvl="1" marL="685800" rtl="0" algn="l">
              <a:lnSpc>
                <a:spcPct val="90000"/>
              </a:lnSpc>
              <a:spcBef>
                <a:spcPts val="500"/>
              </a:spcBef>
              <a:spcAft>
                <a:spcPts val="0"/>
              </a:spcAft>
              <a:buClr>
                <a:schemeClr val="dk1"/>
              </a:buClr>
              <a:buSzPts val="1700"/>
              <a:buFont typeface="Calibri"/>
              <a:buChar char="₋"/>
            </a:pPr>
            <a:r>
              <a:rPr lang="en-US" sz="1700"/>
              <a:t>Pain </a:t>
            </a:r>
            <a:endParaRPr/>
          </a:p>
          <a:p>
            <a:pPr indent="-228600" lvl="1" marL="685800" rtl="0" algn="l">
              <a:lnSpc>
                <a:spcPct val="90000"/>
              </a:lnSpc>
              <a:spcBef>
                <a:spcPts val="500"/>
              </a:spcBef>
              <a:spcAft>
                <a:spcPts val="0"/>
              </a:spcAft>
              <a:buClr>
                <a:schemeClr val="dk1"/>
              </a:buClr>
              <a:buSzPts val="1700"/>
              <a:buFont typeface="Calibri"/>
              <a:buChar char="₋"/>
            </a:pPr>
            <a:r>
              <a:rPr lang="en-US" sz="1700"/>
              <a:t>Lumpy Swelling </a:t>
            </a:r>
            <a:endParaRPr/>
          </a:p>
          <a:p>
            <a:pPr indent="-228600" lvl="1" marL="685800" rtl="0" algn="l">
              <a:lnSpc>
                <a:spcPct val="90000"/>
              </a:lnSpc>
              <a:spcBef>
                <a:spcPts val="500"/>
              </a:spcBef>
              <a:spcAft>
                <a:spcPts val="0"/>
              </a:spcAft>
              <a:buClr>
                <a:schemeClr val="dk1"/>
              </a:buClr>
              <a:buSzPts val="1700"/>
              <a:buFont typeface="Calibri"/>
              <a:buChar char="₋"/>
            </a:pPr>
            <a:r>
              <a:rPr lang="en-US" sz="1700"/>
              <a:t>Local Tenderness           </a:t>
            </a:r>
            <a:endParaRPr/>
          </a:p>
          <a:p>
            <a:pPr indent="-228600" lvl="1" marL="685800" rtl="0" algn="l">
              <a:lnSpc>
                <a:spcPct val="90000"/>
              </a:lnSpc>
              <a:spcBef>
                <a:spcPts val="500"/>
              </a:spcBef>
              <a:spcAft>
                <a:spcPts val="0"/>
              </a:spcAft>
              <a:buClr>
                <a:schemeClr val="dk1"/>
              </a:buClr>
              <a:buSzPts val="1700"/>
              <a:buFont typeface="Calibri"/>
              <a:buChar char="₋"/>
            </a:pPr>
            <a:r>
              <a:rPr lang="en-US" sz="1700"/>
              <a:t>Constitutional symptoms </a:t>
            </a:r>
            <a:endParaRPr/>
          </a:p>
          <a:p>
            <a:pPr indent="-228600" lvl="1" marL="685800" rtl="0" algn="l">
              <a:lnSpc>
                <a:spcPct val="90000"/>
              </a:lnSpc>
              <a:spcBef>
                <a:spcPts val="500"/>
              </a:spcBef>
              <a:spcAft>
                <a:spcPts val="0"/>
              </a:spcAft>
              <a:buClr>
                <a:schemeClr val="dk1"/>
              </a:buClr>
              <a:buSzPts val="1700"/>
              <a:buFont typeface="Calibri"/>
              <a:buChar char="₋"/>
            </a:pPr>
            <a:r>
              <a:rPr lang="en-US" sz="1700"/>
              <a:t>Pathological fractures</a:t>
            </a:r>
            <a:endParaRPr/>
          </a:p>
          <a:p>
            <a:pPr indent="-228600" lvl="0" marL="228600" rtl="0" algn="l">
              <a:lnSpc>
                <a:spcPct val="90000"/>
              </a:lnSpc>
              <a:spcBef>
                <a:spcPts val="1000"/>
              </a:spcBef>
              <a:spcAft>
                <a:spcPts val="0"/>
              </a:spcAft>
              <a:buClr>
                <a:schemeClr val="dk1"/>
              </a:buClr>
              <a:buSzPts val="1700"/>
              <a:buChar char="•"/>
            </a:pPr>
            <a:r>
              <a:rPr lang="en-US" sz="1700"/>
              <a:t>Exclude conditions that can mimic tumors.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p4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7" name="Google Shape;557;p40"/>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Chondroma [Enchondroma]</a:t>
            </a:r>
            <a:endParaRPr/>
          </a:p>
        </p:txBody>
      </p:sp>
      <p:sp>
        <p:nvSpPr>
          <p:cNvPr id="558" name="Google Shape;558;p40"/>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9" name="Google Shape;559;p40"/>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60" name="Google Shape;560;p40"/>
          <p:cNvPicPr preferRelativeResize="0"/>
          <p:nvPr>
            <p:ph idx="1" type="body"/>
          </p:nvPr>
        </p:nvPicPr>
        <p:blipFill rotWithShape="1">
          <a:blip r:embed="rId3">
            <a:alphaModFix/>
          </a:blip>
          <a:srcRect b="3601" l="0" r="2" t="0"/>
          <a:stretch/>
        </p:blipFill>
        <p:spPr>
          <a:xfrm>
            <a:off x="476471" y="2524715"/>
            <a:ext cx="3862708" cy="3714244"/>
          </a:xfrm>
          <a:prstGeom prst="rect">
            <a:avLst/>
          </a:prstGeom>
          <a:noFill/>
          <a:ln>
            <a:noFill/>
          </a:ln>
        </p:spPr>
      </p:pic>
      <p:sp>
        <p:nvSpPr>
          <p:cNvPr id="561" name="Google Shape;561;p40"/>
          <p:cNvSpPr txBox="1"/>
          <p:nvPr>
            <p:ph idx="2"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Characteristic X-ray of Chondroma.</a:t>
            </a:r>
            <a:endParaRPr/>
          </a:p>
          <a:p>
            <a:pPr indent="-228600" lvl="0" marL="228600" rtl="0" algn="l">
              <a:lnSpc>
                <a:spcPct val="90000"/>
              </a:lnSpc>
              <a:spcBef>
                <a:spcPts val="1000"/>
              </a:spcBef>
              <a:spcAft>
                <a:spcPts val="0"/>
              </a:spcAft>
              <a:buClr>
                <a:schemeClr val="dk1"/>
              </a:buClr>
              <a:buSzPts val="1700"/>
              <a:buChar char="•"/>
            </a:pPr>
            <a:r>
              <a:rPr lang="en-US" sz="1700"/>
              <a:t>Most common site is usually the hand.</a:t>
            </a:r>
            <a:endParaRPr/>
          </a:p>
          <a:p>
            <a:pPr indent="-228600" lvl="0" marL="228600" rtl="0" algn="l">
              <a:lnSpc>
                <a:spcPct val="90000"/>
              </a:lnSpc>
              <a:spcBef>
                <a:spcPts val="1000"/>
              </a:spcBef>
              <a:spcAft>
                <a:spcPts val="0"/>
              </a:spcAft>
              <a:buClr>
                <a:schemeClr val="dk1"/>
              </a:buClr>
              <a:buSzPts val="1700"/>
              <a:buChar char="•"/>
            </a:pPr>
            <a:r>
              <a:rPr lang="en-US" sz="1700"/>
              <a:t>X-ray shows thinning of cortex, a well-defined lesion and inside calcifications.</a:t>
            </a:r>
            <a:endParaRPr/>
          </a:p>
        </p:txBody>
      </p:sp>
      <p:sp>
        <p:nvSpPr>
          <p:cNvPr id="562" name="Google Shape;562;p40"/>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4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8" name="Google Shape;568;p41"/>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Chondroma [Enchondroma]</a:t>
            </a:r>
            <a:endParaRPr/>
          </a:p>
        </p:txBody>
      </p:sp>
      <p:sp>
        <p:nvSpPr>
          <p:cNvPr id="569" name="Google Shape;569;p41"/>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0" name="Google Shape;570;p41"/>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tattoo on his arm&#10;&#10;Description automatically generated" id="571" name="Google Shape;571;p41"/>
          <p:cNvPicPr preferRelativeResize="0"/>
          <p:nvPr>
            <p:ph idx="2" type="body"/>
          </p:nvPr>
        </p:nvPicPr>
        <p:blipFill rotWithShape="1">
          <a:blip r:embed="rId3">
            <a:alphaModFix/>
          </a:blip>
          <a:srcRect b="0" l="0" r="0" t="0"/>
          <a:stretch/>
        </p:blipFill>
        <p:spPr>
          <a:xfrm>
            <a:off x="718993" y="496036"/>
            <a:ext cx="7706012" cy="3596111"/>
          </a:xfrm>
          <a:prstGeom prst="rect">
            <a:avLst/>
          </a:prstGeom>
          <a:noFill/>
          <a:ln>
            <a:noFill/>
          </a:ln>
        </p:spPr>
      </p:pic>
      <p:sp>
        <p:nvSpPr>
          <p:cNvPr id="572" name="Google Shape;572;p41"/>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3" name="Google Shape;573;p41"/>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1600"/>
              <a:buChar char="•"/>
            </a:pPr>
            <a:r>
              <a:rPr lang="en-US" sz="1600"/>
              <a:t>The appearance of chondroma may sometimes mimic that of chondrosarcoma.</a:t>
            </a:r>
            <a:endParaRPr/>
          </a:p>
          <a:p>
            <a:pPr indent="-228600" lvl="0" marL="228600" rtl="0" algn="l">
              <a:lnSpc>
                <a:spcPct val="80000"/>
              </a:lnSpc>
              <a:spcBef>
                <a:spcPts val="1000"/>
              </a:spcBef>
              <a:spcAft>
                <a:spcPts val="0"/>
              </a:spcAft>
              <a:buClr>
                <a:schemeClr val="dk1"/>
              </a:buClr>
              <a:buSzPts val="1600"/>
              <a:buChar char="•"/>
            </a:pPr>
            <a:r>
              <a:rPr lang="en-US" sz="1600"/>
              <a:t>It’s difficult to differentiate between them on x-ray. A biopsy is needed when in doubt.</a:t>
            </a:r>
            <a:endParaRPr/>
          </a:p>
          <a:p>
            <a:pPr indent="-228600" lvl="0" marL="228600" rtl="0" algn="l">
              <a:lnSpc>
                <a:spcPct val="80000"/>
              </a:lnSpc>
              <a:spcBef>
                <a:spcPts val="1000"/>
              </a:spcBef>
              <a:spcAft>
                <a:spcPts val="0"/>
              </a:spcAft>
              <a:buClr>
                <a:schemeClr val="dk1"/>
              </a:buClr>
              <a:buSzPts val="1600"/>
              <a:buChar char="•"/>
            </a:pPr>
            <a:r>
              <a:rPr lang="en-US" sz="1600"/>
              <a:t>The x-rays above show a heterogenous bone lesion with calcifications.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8" name="Shape 578"/>
        <p:cNvGrpSpPr/>
        <p:nvPr/>
      </p:nvGrpSpPr>
      <p:grpSpPr>
        <a:xfrm>
          <a:off x="0" y="0"/>
          <a:ext cx="0" cy="0"/>
          <a:chOff x="0" y="0"/>
          <a:chExt cx="0" cy="0"/>
        </a:xfrm>
      </p:grpSpPr>
      <p:sp>
        <p:nvSpPr>
          <p:cNvPr id="579" name="Google Shape;579;p4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80" name="Google Shape;580;p42"/>
          <p:cNvGrpSpPr/>
          <p:nvPr/>
        </p:nvGrpSpPr>
        <p:grpSpPr>
          <a:xfrm>
            <a:off x="0" y="1216597"/>
            <a:ext cx="548639" cy="673460"/>
            <a:chOff x="3940602" y="308034"/>
            <a:chExt cx="2116791" cy="3428999"/>
          </a:xfrm>
        </p:grpSpPr>
        <p:sp>
          <p:nvSpPr>
            <p:cNvPr id="581" name="Google Shape;581;p42"/>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2" name="Google Shape;582;p42"/>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3" name="Google Shape;583;p42"/>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84" name="Google Shape;584;p42"/>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5" name="Google Shape;585;p42"/>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Chondroma [Enchondroma]</a:t>
            </a:r>
            <a:endParaRPr/>
          </a:p>
        </p:txBody>
      </p:sp>
      <p:sp>
        <p:nvSpPr>
          <p:cNvPr id="586" name="Google Shape;586;p42"/>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 </a:t>
            </a:r>
            <a:endParaRPr/>
          </a:p>
          <a:p>
            <a:pPr indent="-228600" lvl="1" marL="685800" rtl="0" algn="l">
              <a:lnSpc>
                <a:spcPct val="90000"/>
              </a:lnSpc>
              <a:spcBef>
                <a:spcPts val="500"/>
              </a:spcBef>
              <a:spcAft>
                <a:spcPts val="0"/>
              </a:spcAft>
              <a:buClr>
                <a:schemeClr val="dk1"/>
              </a:buClr>
              <a:buSzPts val="2100"/>
              <a:buFont typeface="Calibri"/>
              <a:buChar char="₋"/>
            </a:pPr>
            <a:r>
              <a:rPr lang="en-US" sz="2100"/>
              <a:t>Painful or enlarging or if it presents as a pathological fracture: removed as thoroughly as possible with curettage, the defect is filled by bone graft.</a:t>
            </a:r>
            <a:endParaRPr/>
          </a:p>
          <a:p>
            <a:pPr indent="-228600" lvl="1" marL="685800" rtl="0" algn="l">
              <a:lnSpc>
                <a:spcPct val="90000"/>
              </a:lnSpc>
              <a:spcBef>
                <a:spcPts val="500"/>
              </a:spcBef>
              <a:spcAft>
                <a:spcPts val="0"/>
              </a:spcAft>
              <a:buClr>
                <a:schemeClr val="dk1"/>
              </a:buClr>
              <a:buSzPts val="2100"/>
              <a:buFont typeface="Calibri"/>
              <a:buChar char="₋"/>
            </a:pPr>
            <a:r>
              <a:rPr lang="en-US" sz="2100"/>
              <a:t>There is a small risk of malignant transformation.</a:t>
            </a:r>
            <a:endParaRPr/>
          </a:p>
          <a:p>
            <a:pPr indent="-228600" lvl="1" marL="685800" rtl="0" algn="l">
              <a:lnSpc>
                <a:spcPct val="90000"/>
              </a:lnSpc>
              <a:spcBef>
                <a:spcPts val="500"/>
              </a:spcBef>
              <a:spcAft>
                <a:spcPts val="0"/>
              </a:spcAft>
              <a:buClr>
                <a:schemeClr val="dk1"/>
              </a:buClr>
              <a:buSzPts val="2100"/>
              <a:buFont typeface="Calibri"/>
              <a:buChar char="₋"/>
            </a:pPr>
            <a:r>
              <a:rPr lang="en-US" sz="2100"/>
              <a:t>The patient must be assessed regarding the onset of pain, if there is any enlargement of the lesion or involvement of the cortex.</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587" name="Google Shape;587;p42"/>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1" name="Shape 591"/>
        <p:cNvGrpSpPr/>
        <p:nvPr/>
      </p:nvGrpSpPr>
      <p:grpSpPr>
        <a:xfrm>
          <a:off x="0" y="0"/>
          <a:ext cx="0" cy="0"/>
          <a:chOff x="0" y="0"/>
          <a:chExt cx="0" cy="0"/>
        </a:xfrm>
      </p:grpSpPr>
      <p:sp>
        <p:nvSpPr>
          <p:cNvPr id="592" name="Google Shape;592;p4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593" name="Google Shape;593;p43"/>
          <p:cNvGrpSpPr/>
          <p:nvPr/>
        </p:nvGrpSpPr>
        <p:grpSpPr>
          <a:xfrm>
            <a:off x="0" y="1216597"/>
            <a:ext cx="548639" cy="673460"/>
            <a:chOff x="3940602" y="308034"/>
            <a:chExt cx="2116791" cy="3428999"/>
          </a:xfrm>
        </p:grpSpPr>
        <p:sp>
          <p:nvSpPr>
            <p:cNvPr id="594" name="Google Shape;594;p4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5" name="Google Shape;595;p4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6" name="Google Shape;596;p4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597" name="Google Shape;597;p43"/>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8" name="Google Shape;598;p43"/>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Osteochondroma [Cartilage Capped Exostosis]</a:t>
            </a:r>
            <a:endParaRPr/>
          </a:p>
        </p:txBody>
      </p:sp>
      <p:sp>
        <p:nvSpPr>
          <p:cNvPr id="599" name="Google Shape;599;p43"/>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There is a small risk of malignant transformation.</a:t>
            </a:r>
            <a:endParaRPr/>
          </a:p>
          <a:p>
            <a:pPr indent="-228600" lvl="0" marL="228600" rtl="0" algn="l">
              <a:lnSpc>
                <a:spcPct val="90000"/>
              </a:lnSpc>
              <a:spcBef>
                <a:spcPts val="1000"/>
              </a:spcBef>
              <a:spcAft>
                <a:spcPts val="0"/>
              </a:spcAft>
              <a:buClr>
                <a:schemeClr val="dk1"/>
              </a:buClr>
              <a:buSzPts val="2100"/>
              <a:buChar char="•"/>
            </a:pPr>
            <a:r>
              <a:rPr lang="en-US" sz="2100"/>
              <a:t>Clinical features: The patient is usually a teenager or young adult when the lump is first discovered. The exostosis may go on enlarging up to the end of the normal growth period for that bone; </a:t>
            </a:r>
            <a:r>
              <a:rPr b="1" lang="en-US" sz="2100"/>
              <a:t>any further enlargement after that is suggestive of malignant changes.</a:t>
            </a:r>
            <a:endParaRPr/>
          </a:p>
        </p:txBody>
      </p:sp>
      <p:cxnSp>
        <p:nvCxnSpPr>
          <p:cNvPr id="600" name="Google Shape;600;p43"/>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4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07" name="Google Shape;607;p44"/>
          <p:cNvGrpSpPr/>
          <p:nvPr/>
        </p:nvGrpSpPr>
        <p:grpSpPr>
          <a:xfrm>
            <a:off x="0" y="1062849"/>
            <a:ext cx="548639" cy="673460"/>
            <a:chOff x="3940602" y="308034"/>
            <a:chExt cx="2116791" cy="3428999"/>
          </a:xfrm>
        </p:grpSpPr>
        <p:sp>
          <p:nvSpPr>
            <p:cNvPr id="608" name="Google Shape;608;p44"/>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9" name="Google Shape;609;p44"/>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0" name="Google Shape;610;p44"/>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11" name="Google Shape;611;p44"/>
          <p:cNvSpPr/>
          <p:nvPr/>
        </p:nvSpPr>
        <p:spPr>
          <a:xfrm>
            <a:off x="480060" y="656150"/>
            <a:ext cx="4193090"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2" name="Google Shape;612;p44"/>
          <p:cNvSpPr txBox="1"/>
          <p:nvPr>
            <p:ph type="title"/>
          </p:nvPr>
        </p:nvSpPr>
        <p:spPr>
          <a:xfrm>
            <a:off x="782723" y="873940"/>
            <a:ext cx="3696218"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alibri"/>
              <a:buNone/>
            </a:pPr>
            <a:r>
              <a:rPr lang="en-US" sz="2400"/>
              <a:t>Osteochondroma [Cartilage Capped Exostosis]</a:t>
            </a:r>
            <a:endParaRPr/>
          </a:p>
        </p:txBody>
      </p:sp>
      <p:sp>
        <p:nvSpPr>
          <p:cNvPr id="613" name="Google Shape;613;p44"/>
          <p:cNvSpPr txBox="1"/>
          <p:nvPr>
            <p:ph idx="2" type="body"/>
          </p:nvPr>
        </p:nvSpPr>
        <p:spPr>
          <a:xfrm>
            <a:off x="783771" y="2524721"/>
            <a:ext cx="3743722"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The x-ray shows a defined bony protuberance (exostosis) arising from the surface of the bone usually in the metaphyseal area.</a:t>
            </a:r>
            <a:endParaRPr/>
          </a:p>
          <a:p>
            <a:pPr indent="-228600" lvl="0" marL="228600" rtl="0" algn="l">
              <a:lnSpc>
                <a:spcPct val="90000"/>
              </a:lnSpc>
              <a:spcBef>
                <a:spcPts val="1000"/>
              </a:spcBef>
              <a:spcAft>
                <a:spcPts val="0"/>
              </a:spcAft>
              <a:buClr>
                <a:schemeClr val="dk1"/>
              </a:buClr>
              <a:buSzPts val="1600"/>
              <a:buChar char="•"/>
            </a:pPr>
            <a:r>
              <a:rPr lang="en-US" sz="1600"/>
              <a:t>It looks smaller than it feels as the cartilage cap over the exostosis is not obvious on the x-ray.</a:t>
            </a:r>
            <a:endParaRPr/>
          </a:p>
          <a:p>
            <a:pPr indent="-228600" lvl="0" marL="228600" rtl="0" algn="l">
              <a:lnSpc>
                <a:spcPct val="90000"/>
              </a:lnSpc>
              <a:spcBef>
                <a:spcPts val="1000"/>
              </a:spcBef>
              <a:spcAft>
                <a:spcPts val="0"/>
              </a:spcAft>
              <a:buClr>
                <a:schemeClr val="dk1"/>
              </a:buClr>
              <a:buSzPts val="1600"/>
              <a:buChar char="•"/>
            </a:pPr>
            <a:r>
              <a:rPr lang="en-US" sz="1600"/>
              <a:t>Enlarged lesions  that undergo cartilage degeneration and calcification will show the bony exostosis surrounded by area of calcific material on x-ray.</a:t>
            </a:r>
            <a:endParaRPr/>
          </a:p>
          <a:p>
            <a:pPr indent="-228600" lvl="0" marL="228600" rtl="0" algn="l">
              <a:lnSpc>
                <a:spcPct val="90000"/>
              </a:lnSpc>
              <a:spcBef>
                <a:spcPts val="1000"/>
              </a:spcBef>
              <a:spcAft>
                <a:spcPts val="0"/>
              </a:spcAft>
              <a:buClr>
                <a:schemeClr val="dk1"/>
              </a:buClr>
              <a:buSzPts val="1600"/>
              <a:buChar char="•"/>
            </a:pPr>
            <a:r>
              <a:rPr lang="en-US" sz="1600"/>
              <a:t>Here its difficult to distinguish it from malignant transformation and biopsy is a must.</a:t>
            </a:r>
            <a:endParaRPr/>
          </a:p>
        </p:txBody>
      </p:sp>
      <p:pic>
        <p:nvPicPr>
          <p:cNvPr id="614" name="Google Shape;614;p44"/>
          <p:cNvPicPr preferRelativeResize="0"/>
          <p:nvPr>
            <p:ph idx="1" type="body"/>
          </p:nvPr>
        </p:nvPicPr>
        <p:blipFill rotWithShape="1">
          <a:blip r:embed="rId3">
            <a:alphaModFix/>
          </a:blip>
          <a:srcRect b="0" l="0" r="0" t="0"/>
          <a:stretch/>
        </p:blipFill>
        <p:spPr>
          <a:xfrm>
            <a:off x="5114213" y="656150"/>
            <a:ext cx="3401228" cy="5545676"/>
          </a:xfrm>
          <a:prstGeom prst="rect">
            <a:avLst/>
          </a:prstGeom>
          <a:noFill/>
          <a:ln>
            <a:noFill/>
          </a:ln>
        </p:spPr>
      </p:pic>
      <p:cxnSp>
        <p:nvCxnSpPr>
          <p:cNvPr id="615" name="Google Shape;615;p44"/>
          <p:cNvCxnSpPr/>
          <p:nvPr/>
        </p:nvCxnSpPr>
        <p:spPr>
          <a:xfrm rot="10800000">
            <a:off x="628650" y="6492240"/>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9" name="Shape 619"/>
        <p:cNvGrpSpPr/>
        <p:nvPr/>
      </p:nvGrpSpPr>
      <p:grpSpPr>
        <a:xfrm>
          <a:off x="0" y="0"/>
          <a:ext cx="0" cy="0"/>
          <a:chOff x="0" y="0"/>
          <a:chExt cx="0" cy="0"/>
        </a:xfrm>
      </p:grpSpPr>
      <p:sp>
        <p:nvSpPr>
          <p:cNvPr id="620" name="Google Shape;620;p45"/>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1" name="Google Shape;621;p45"/>
          <p:cNvSpPr txBox="1"/>
          <p:nvPr>
            <p:ph type="title"/>
          </p:nvPr>
        </p:nvSpPr>
        <p:spPr>
          <a:xfrm>
            <a:off x="627272" y="4071597"/>
            <a:ext cx="7886700" cy="128654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200"/>
              <a:buFont typeface="Calibri"/>
              <a:buNone/>
            </a:pPr>
            <a:r>
              <a:rPr lang="en-US" sz="4200"/>
              <a:t>Osteochondroma [Cartilage Capped Exostosis]</a:t>
            </a:r>
            <a:endParaRPr/>
          </a:p>
        </p:txBody>
      </p:sp>
      <p:pic>
        <p:nvPicPr>
          <p:cNvPr id="622" name="Google Shape;622;p45"/>
          <p:cNvPicPr preferRelativeResize="0"/>
          <p:nvPr/>
        </p:nvPicPr>
        <p:blipFill rotWithShape="1">
          <a:blip r:embed="rId3">
            <a:alphaModFix/>
          </a:blip>
          <a:srcRect b="10676" l="0" r="0" t="0"/>
          <a:stretch/>
        </p:blipFill>
        <p:spPr>
          <a:xfrm>
            <a:off x="20" y="2"/>
            <a:ext cx="9143979" cy="39001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6" name="Shape 626"/>
        <p:cNvGrpSpPr/>
        <p:nvPr/>
      </p:nvGrpSpPr>
      <p:grpSpPr>
        <a:xfrm>
          <a:off x="0" y="0"/>
          <a:ext cx="0" cy="0"/>
          <a:chOff x="0" y="0"/>
          <a:chExt cx="0" cy="0"/>
        </a:xfrm>
      </p:grpSpPr>
      <p:sp>
        <p:nvSpPr>
          <p:cNvPr id="627" name="Google Shape;627;p4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28" name="Google Shape;628;p46"/>
          <p:cNvGrpSpPr/>
          <p:nvPr/>
        </p:nvGrpSpPr>
        <p:grpSpPr>
          <a:xfrm>
            <a:off x="0" y="1216597"/>
            <a:ext cx="548639" cy="673460"/>
            <a:chOff x="3940602" y="308034"/>
            <a:chExt cx="2116791" cy="3428999"/>
          </a:xfrm>
        </p:grpSpPr>
        <p:sp>
          <p:nvSpPr>
            <p:cNvPr id="629" name="Google Shape;629;p4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0" name="Google Shape;630;p4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1" name="Google Shape;631;p4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32" name="Google Shape;632;p46"/>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3" name="Google Shape;633;p46"/>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Osteochondroma [Cartilage Capped Exostosis]</a:t>
            </a:r>
            <a:endParaRPr/>
          </a:p>
        </p:txBody>
      </p:sp>
      <p:sp>
        <p:nvSpPr>
          <p:cNvPr id="634" name="Google Shape;634;p46"/>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a:t>
            </a:r>
            <a:endParaRPr/>
          </a:p>
          <a:p>
            <a:pPr indent="-228600" lvl="1" marL="685800" rtl="0" algn="l">
              <a:lnSpc>
                <a:spcPct val="90000"/>
              </a:lnSpc>
              <a:spcBef>
                <a:spcPts val="500"/>
              </a:spcBef>
              <a:spcAft>
                <a:spcPts val="0"/>
              </a:spcAft>
              <a:buClr>
                <a:schemeClr val="dk1"/>
              </a:buClr>
              <a:buSzPts val="2100"/>
              <a:buFont typeface="Calibri"/>
              <a:buChar char="₋"/>
            </a:pPr>
            <a:r>
              <a:rPr lang="en-US" sz="2100"/>
              <a:t>If the tumor causes symptoms it should be excised.</a:t>
            </a:r>
            <a:endParaRPr/>
          </a:p>
          <a:p>
            <a:pPr indent="-228600" lvl="1" marL="685800" rtl="0" algn="l">
              <a:lnSpc>
                <a:spcPct val="90000"/>
              </a:lnSpc>
              <a:spcBef>
                <a:spcPts val="500"/>
              </a:spcBef>
              <a:spcAft>
                <a:spcPts val="0"/>
              </a:spcAft>
              <a:buClr>
                <a:schemeClr val="dk1"/>
              </a:buClr>
              <a:buSzPts val="2100"/>
              <a:buFont typeface="Calibri"/>
              <a:buChar char="₋"/>
            </a:pPr>
            <a:r>
              <a:rPr lang="en-US" sz="2100"/>
              <a:t>If it’s in an adult, has recently become bigger or painful then operation is urgent, for these features suggest malignancy, even if the histology looks ‘benign’.</a:t>
            </a:r>
            <a:endParaRPr/>
          </a:p>
          <a:p>
            <a:pPr indent="0" lvl="0" marL="0" rtl="0" algn="l">
              <a:lnSpc>
                <a:spcPct val="90000"/>
              </a:lnSpc>
              <a:spcBef>
                <a:spcPts val="1000"/>
              </a:spcBef>
              <a:spcAft>
                <a:spcPts val="0"/>
              </a:spcAft>
              <a:buClr>
                <a:schemeClr val="dk1"/>
              </a:buClr>
              <a:buSzPts val="2100"/>
              <a:buNone/>
            </a:pPr>
            <a:r>
              <a:t/>
            </a:r>
            <a:endParaRPr sz="2100"/>
          </a:p>
        </p:txBody>
      </p:sp>
      <p:cxnSp>
        <p:nvCxnSpPr>
          <p:cNvPr id="635" name="Google Shape;635;p46"/>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p4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41" name="Google Shape;641;p47"/>
          <p:cNvGrpSpPr/>
          <p:nvPr/>
        </p:nvGrpSpPr>
        <p:grpSpPr>
          <a:xfrm>
            <a:off x="0" y="1216597"/>
            <a:ext cx="548639" cy="673460"/>
            <a:chOff x="3940602" y="308034"/>
            <a:chExt cx="2116791" cy="3428999"/>
          </a:xfrm>
        </p:grpSpPr>
        <p:sp>
          <p:nvSpPr>
            <p:cNvPr id="642" name="Google Shape;642;p47"/>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3" name="Google Shape;643;p47"/>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4" name="Google Shape;644;p47"/>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45" name="Google Shape;645;p47"/>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6" name="Google Shape;646;p47"/>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Chondroblastoma</a:t>
            </a:r>
            <a:endParaRPr/>
          </a:p>
        </p:txBody>
      </p:sp>
      <p:sp>
        <p:nvSpPr>
          <p:cNvPr id="647" name="Google Shape;647;p47"/>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A rare tumor of immature cartilage cells. </a:t>
            </a:r>
            <a:endParaRPr/>
          </a:p>
          <a:p>
            <a:pPr indent="-228600" lvl="0" marL="228600" rtl="0" algn="l">
              <a:lnSpc>
                <a:spcPct val="90000"/>
              </a:lnSpc>
              <a:spcBef>
                <a:spcPts val="1000"/>
              </a:spcBef>
              <a:spcAft>
                <a:spcPts val="0"/>
              </a:spcAft>
              <a:buClr>
                <a:schemeClr val="dk1"/>
              </a:buClr>
              <a:buSzPts val="2100"/>
              <a:buChar char="•"/>
            </a:pPr>
            <a:r>
              <a:rPr lang="en-US" sz="2100"/>
              <a:t>It’s one of the very few lesions to appear primarily in the epiphysis, usually of the proximal humerus, femur or tibia. </a:t>
            </a:r>
            <a:endParaRPr/>
          </a:p>
          <a:p>
            <a:pPr indent="-228600" lvl="0" marL="228600" rtl="0" algn="l">
              <a:lnSpc>
                <a:spcPct val="90000"/>
              </a:lnSpc>
              <a:spcBef>
                <a:spcPts val="1000"/>
              </a:spcBef>
              <a:spcAft>
                <a:spcPts val="0"/>
              </a:spcAft>
              <a:buClr>
                <a:schemeClr val="dk1"/>
              </a:buClr>
              <a:buSzPts val="2100"/>
              <a:buChar char="•"/>
            </a:pPr>
            <a:r>
              <a:rPr lang="en-US" sz="2100"/>
              <a:t>Clinical features :The presenting symptom is aching and tenderness adjacent to the joint.</a:t>
            </a:r>
            <a:endParaRPr/>
          </a:p>
        </p:txBody>
      </p:sp>
      <p:cxnSp>
        <p:nvCxnSpPr>
          <p:cNvPr id="648" name="Google Shape;648;p47"/>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4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5" name="Google Shape;655;p48"/>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Chondroblastoma</a:t>
            </a:r>
            <a:endParaRPr/>
          </a:p>
        </p:txBody>
      </p:sp>
      <p:sp>
        <p:nvSpPr>
          <p:cNvPr id="656" name="Google Shape;656;p48"/>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7" name="Google Shape;657;p48"/>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58" name="Google Shape;658;p48"/>
          <p:cNvPicPr preferRelativeResize="0"/>
          <p:nvPr>
            <p:ph idx="2" type="body"/>
          </p:nvPr>
        </p:nvPicPr>
        <p:blipFill rotWithShape="1">
          <a:blip r:embed="rId3">
            <a:alphaModFix/>
          </a:blip>
          <a:srcRect b="29" l="0" r="0" t="0"/>
          <a:stretch/>
        </p:blipFill>
        <p:spPr>
          <a:xfrm>
            <a:off x="719403" y="364142"/>
            <a:ext cx="7777234" cy="3867993"/>
          </a:xfrm>
          <a:prstGeom prst="rect">
            <a:avLst/>
          </a:prstGeom>
          <a:noFill/>
          <a:ln>
            <a:noFill/>
          </a:ln>
        </p:spPr>
      </p:pic>
      <p:sp>
        <p:nvSpPr>
          <p:cNvPr id="659" name="Google Shape;659;p48"/>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0" name="Google Shape;660;p48"/>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The x-ray show the characteristic appearance of a well demarcated radiolucent area in the epiphysis of the bone.</a:t>
            </a:r>
            <a:endParaRPr/>
          </a:p>
          <a:p>
            <a:pPr indent="-127000" lvl="0" marL="228600" rtl="0" algn="l">
              <a:lnSpc>
                <a:spcPct val="90000"/>
              </a:lnSpc>
              <a:spcBef>
                <a:spcPts val="1000"/>
              </a:spcBef>
              <a:spcAft>
                <a:spcPts val="0"/>
              </a:spcAft>
              <a:buClr>
                <a:schemeClr val="dk1"/>
              </a:buClr>
              <a:buSzPts val="1600"/>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4" name="Shape 664"/>
        <p:cNvGrpSpPr/>
        <p:nvPr/>
      </p:nvGrpSpPr>
      <p:grpSpPr>
        <a:xfrm>
          <a:off x="0" y="0"/>
          <a:ext cx="0" cy="0"/>
          <a:chOff x="0" y="0"/>
          <a:chExt cx="0" cy="0"/>
        </a:xfrm>
      </p:grpSpPr>
      <p:sp>
        <p:nvSpPr>
          <p:cNvPr id="665" name="Google Shape;665;p4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66" name="Google Shape;666;p49"/>
          <p:cNvGrpSpPr/>
          <p:nvPr/>
        </p:nvGrpSpPr>
        <p:grpSpPr>
          <a:xfrm>
            <a:off x="0" y="1216597"/>
            <a:ext cx="548639" cy="673460"/>
            <a:chOff x="3940602" y="308034"/>
            <a:chExt cx="2116791" cy="3428999"/>
          </a:xfrm>
        </p:grpSpPr>
        <p:sp>
          <p:nvSpPr>
            <p:cNvPr id="667" name="Google Shape;667;p49"/>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8" name="Google Shape;668;p49"/>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9" name="Google Shape;669;p49"/>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70" name="Google Shape;670;p49"/>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1" name="Google Shape;671;p49"/>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Chondroblastoma</a:t>
            </a:r>
            <a:endParaRPr/>
          </a:p>
        </p:txBody>
      </p:sp>
      <p:sp>
        <p:nvSpPr>
          <p:cNvPr id="672" name="Google Shape;672;p49"/>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 </a:t>
            </a:r>
            <a:endParaRPr/>
          </a:p>
          <a:p>
            <a:pPr indent="-228600" lvl="1" marL="685800" rtl="0" algn="l">
              <a:lnSpc>
                <a:spcPct val="90000"/>
              </a:lnSpc>
              <a:spcBef>
                <a:spcPts val="500"/>
              </a:spcBef>
              <a:spcAft>
                <a:spcPts val="0"/>
              </a:spcAft>
              <a:buClr>
                <a:schemeClr val="dk1"/>
              </a:buClr>
              <a:buSzPts val="2100"/>
              <a:buFont typeface="Calibri"/>
              <a:buChar char="₋"/>
            </a:pPr>
            <a:r>
              <a:rPr lang="en-US" sz="2100"/>
              <a:t>In children the risk of damage to the growth plate makes it risky to remove the lesion.</a:t>
            </a:r>
            <a:endParaRPr/>
          </a:p>
          <a:p>
            <a:pPr indent="-228600" lvl="1" marL="685800" rtl="0" algn="l">
              <a:lnSpc>
                <a:spcPct val="90000"/>
              </a:lnSpc>
              <a:spcBef>
                <a:spcPts val="500"/>
              </a:spcBef>
              <a:spcAft>
                <a:spcPts val="0"/>
              </a:spcAft>
              <a:buClr>
                <a:schemeClr val="dk1"/>
              </a:buClr>
              <a:buSzPts val="2100"/>
              <a:buFont typeface="Calibri"/>
              <a:buChar char="₋"/>
            </a:pPr>
            <a:r>
              <a:rPr lang="en-US" sz="2100"/>
              <a:t>In adults this is not a problem; however, there is a high risk of recurrence  after incomplete removal, and if this happens repeatedly there may be serious damage to the nearby joint.</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673" name="Google Shape;673;p49"/>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34" name="Google Shape;134;p5"/>
          <p:cNvGrpSpPr/>
          <p:nvPr/>
        </p:nvGrpSpPr>
        <p:grpSpPr>
          <a:xfrm>
            <a:off x="55725" y="2385102"/>
            <a:ext cx="430568" cy="2087796"/>
            <a:chOff x="209668" y="2857422"/>
            <a:chExt cx="463662" cy="2087796"/>
          </a:xfrm>
        </p:grpSpPr>
        <p:sp>
          <p:nvSpPr>
            <p:cNvPr id="135" name="Google Shape;135;p5"/>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36" name="Google Shape;136;p5"/>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37" name="Google Shape;137;p5"/>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5"/>
          <p:cNvSpPr/>
          <p:nvPr/>
        </p:nvSpPr>
        <p:spPr>
          <a:xfrm>
            <a:off x="434646" y="631767"/>
            <a:ext cx="8333796" cy="575240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5"/>
          <p:cNvSpPr txBox="1"/>
          <p:nvPr>
            <p:ph type="title"/>
          </p:nvPr>
        </p:nvSpPr>
        <p:spPr>
          <a:xfrm>
            <a:off x="865213" y="1239927"/>
            <a:ext cx="3006440" cy="46805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Blood investigation and Imaging</a:t>
            </a:r>
            <a:endParaRPr/>
          </a:p>
        </p:txBody>
      </p:sp>
      <p:sp>
        <p:nvSpPr>
          <p:cNvPr id="140" name="Google Shape;140;p5"/>
          <p:cNvSpPr txBox="1"/>
          <p:nvPr>
            <p:ph idx="1" type="body"/>
          </p:nvPr>
        </p:nvSpPr>
        <p:spPr>
          <a:xfrm>
            <a:off x="4718942" y="1239927"/>
            <a:ext cx="3728868" cy="468058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CBC, CRP, ESR, alkaline Phosphate, LDH</a:t>
            </a:r>
            <a:endParaRPr/>
          </a:p>
          <a:p>
            <a:pPr indent="-228600" lvl="0" marL="228600" rtl="0" algn="l">
              <a:lnSpc>
                <a:spcPct val="90000"/>
              </a:lnSpc>
              <a:spcBef>
                <a:spcPts val="1000"/>
              </a:spcBef>
              <a:spcAft>
                <a:spcPts val="0"/>
              </a:spcAft>
              <a:buClr>
                <a:schemeClr val="dk1"/>
              </a:buClr>
              <a:buSzPts val="1700"/>
              <a:buChar char="•"/>
            </a:pPr>
            <a:r>
              <a:rPr lang="en-US" sz="1700"/>
              <a:t>Tumors may be discovered accidently during x-ray or after pathological fracture</a:t>
            </a:r>
            <a:endParaRPr/>
          </a:p>
          <a:p>
            <a:pPr indent="-228600" lvl="0" marL="228600" rtl="0" algn="l">
              <a:lnSpc>
                <a:spcPct val="90000"/>
              </a:lnSpc>
              <a:spcBef>
                <a:spcPts val="1000"/>
              </a:spcBef>
              <a:spcAft>
                <a:spcPts val="0"/>
              </a:spcAft>
              <a:buClr>
                <a:schemeClr val="dk1"/>
              </a:buClr>
              <a:buSzPts val="1700"/>
              <a:buChar char="•"/>
            </a:pPr>
            <a:r>
              <a:rPr lang="en-US" sz="1700"/>
              <a:t>X-ray is first imaging modality</a:t>
            </a:r>
            <a:endParaRPr/>
          </a:p>
          <a:p>
            <a:pPr indent="-228600" lvl="0" marL="228600" rtl="0" algn="l">
              <a:lnSpc>
                <a:spcPct val="90000"/>
              </a:lnSpc>
              <a:spcBef>
                <a:spcPts val="1000"/>
              </a:spcBef>
              <a:spcAft>
                <a:spcPts val="0"/>
              </a:spcAft>
              <a:buClr>
                <a:schemeClr val="dk1"/>
              </a:buClr>
              <a:buSzPts val="1700"/>
              <a:buChar char="•"/>
            </a:pPr>
            <a:r>
              <a:rPr lang="en-US" sz="1700"/>
              <a:t>Chest x-ray for metastasis</a:t>
            </a:r>
            <a:endParaRPr/>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7" name="Shape 677"/>
        <p:cNvGrpSpPr/>
        <p:nvPr/>
      </p:nvGrpSpPr>
      <p:grpSpPr>
        <a:xfrm>
          <a:off x="0" y="0"/>
          <a:ext cx="0" cy="0"/>
          <a:chOff x="0" y="0"/>
          <a:chExt cx="0" cy="0"/>
        </a:xfrm>
      </p:grpSpPr>
      <p:sp>
        <p:nvSpPr>
          <p:cNvPr id="678" name="Google Shape;678;p5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679" name="Google Shape;679;p50"/>
          <p:cNvGrpSpPr/>
          <p:nvPr/>
        </p:nvGrpSpPr>
        <p:grpSpPr>
          <a:xfrm>
            <a:off x="0" y="1216597"/>
            <a:ext cx="548639" cy="673460"/>
            <a:chOff x="3940602" y="308034"/>
            <a:chExt cx="2116791" cy="3428999"/>
          </a:xfrm>
        </p:grpSpPr>
        <p:sp>
          <p:nvSpPr>
            <p:cNvPr id="680" name="Google Shape;680;p5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1" name="Google Shape;681;p5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2" name="Google Shape;682;p5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683" name="Google Shape;683;p50"/>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4" name="Google Shape;684;p50"/>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Simple Bone Cyst</a:t>
            </a:r>
            <a:endParaRPr/>
          </a:p>
        </p:txBody>
      </p:sp>
      <p:sp>
        <p:nvSpPr>
          <p:cNvPr id="685" name="Google Shape;685;p50"/>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A true solitary or unicameral bone cyst.</a:t>
            </a:r>
            <a:endParaRPr/>
          </a:p>
          <a:p>
            <a:pPr indent="-228600" lvl="0" marL="228600" rtl="0" algn="l">
              <a:lnSpc>
                <a:spcPct val="90000"/>
              </a:lnSpc>
              <a:spcBef>
                <a:spcPts val="1000"/>
              </a:spcBef>
              <a:spcAft>
                <a:spcPts val="0"/>
              </a:spcAft>
              <a:buClr>
                <a:schemeClr val="dk1"/>
              </a:buClr>
              <a:buSzPts val="2100"/>
              <a:buChar char="•"/>
            </a:pPr>
            <a:r>
              <a:rPr lang="en-US" sz="2100"/>
              <a:t>It appears during childhood, typically in the metaphysis of one of the long bones and most commonly in the proximal humerus or femur. </a:t>
            </a:r>
            <a:endParaRPr/>
          </a:p>
          <a:p>
            <a:pPr indent="-228600" lvl="0" marL="228600" rtl="0" algn="l">
              <a:lnSpc>
                <a:spcPct val="90000"/>
              </a:lnSpc>
              <a:spcBef>
                <a:spcPts val="1000"/>
              </a:spcBef>
              <a:spcAft>
                <a:spcPts val="0"/>
              </a:spcAft>
              <a:buClr>
                <a:schemeClr val="dk1"/>
              </a:buClr>
              <a:buSzPts val="2100"/>
              <a:buChar char="•"/>
            </a:pPr>
            <a:r>
              <a:rPr lang="en-US" sz="2100"/>
              <a:t>It is not a tumor, tends to heal spontaneously and is seldom seen in adults.</a:t>
            </a:r>
            <a:endParaRPr/>
          </a:p>
          <a:p>
            <a:pPr indent="-228600" lvl="0" marL="228600" rtl="0" algn="l">
              <a:lnSpc>
                <a:spcPct val="90000"/>
              </a:lnSpc>
              <a:spcBef>
                <a:spcPts val="1000"/>
              </a:spcBef>
              <a:spcAft>
                <a:spcPts val="0"/>
              </a:spcAft>
              <a:buClr>
                <a:schemeClr val="dk1"/>
              </a:buClr>
              <a:buSzPts val="2100"/>
              <a:buChar char="•"/>
            </a:pPr>
            <a:r>
              <a:rPr lang="en-US" sz="2100"/>
              <a:t>Clinical features: The condition is usually discovered after a pathological fracture or as an incidental finding on x-ray.</a:t>
            </a:r>
            <a:endParaRPr/>
          </a:p>
        </p:txBody>
      </p:sp>
      <p:cxnSp>
        <p:nvCxnSpPr>
          <p:cNvPr id="686" name="Google Shape;686;p50"/>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1" name="Shape 691"/>
        <p:cNvGrpSpPr/>
        <p:nvPr/>
      </p:nvGrpSpPr>
      <p:grpSpPr>
        <a:xfrm>
          <a:off x="0" y="0"/>
          <a:ext cx="0" cy="0"/>
          <a:chOff x="0" y="0"/>
          <a:chExt cx="0" cy="0"/>
        </a:xfrm>
      </p:grpSpPr>
      <p:sp>
        <p:nvSpPr>
          <p:cNvPr id="692" name="Google Shape;692;p5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3" name="Google Shape;693;p51"/>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Simple Bone Cyst</a:t>
            </a:r>
            <a:endParaRPr/>
          </a:p>
        </p:txBody>
      </p:sp>
      <p:sp>
        <p:nvSpPr>
          <p:cNvPr id="694" name="Google Shape;694;p51"/>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5" name="Google Shape;695;p51"/>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96" name="Google Shape;696;p51"/>
          <p:cNvPicPr preferRelativeResize="0"/>
          <p:nvPr>
            <p:ph idx="1" type="body"/>
          </p:nvPr>
        </p:nvPicPr>
        <p:blipFill rotWithShape="1">
          <a:blip r:embed="rId3">
            <a:alphaModFix/>
          </a:blip>
          <a:srcRect b="29991" l="0" r="-1" t="9428"/>
          <a:stretch/>
        </p:blipFill>
        <p:spPr>
          <a:xfrm>
            <a:off x="476471" y="2524715"/>
            <a:ext cx="3862708" cy="3714244"/>
          </a:xfrm>
          <a:prstGeom prst="rect">
            <a:avLst/>
          </a:prstGeom>
          <a:noFill/>
          <a:ln>
            <a:noFill/>
          </a:ln>
        </p:spPr>
      </p:pic>
      <p:sp>
        <p:nvSpPr>
          <p:cNvPr id="697" name="Google Shape;697;p51"/>
          <p:cNvSpPr txBox="1"/>
          <p:nvPr>
            <p:ph idx="2"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The x-ray shows a large bubble inside the bone. It may occupy the entire metaphysis but doesn’t extend to the epiphyseal plate.</a:t>
            </a:r>
            <a:endParaRPr/>
          </a:p>
        </p:txBody>
      </p:sp>
      <p:sp>
        <p:nvSpPr>
          <p:cNvPr id="698" name="Google Shape;698;p51"/>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5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04" name="Google Shape;704;p52"/>
          <p:cNvGrpSpPr/>
          <p:nvPr/>
        </p:nvGrpSpPr>
        <p:grpSpPr>
          <a:xfrm>
            <a:off x="0" y="1216597"/>
            <a:ext cx="548639" cy="673460"/>
            <a:chOff x="3940602" y="308034"/>
            <a:chExt cx="2116791" cy="3428999"/>
          </a:xfrm>
        </p:grpSpPr>
        <p:sp>
          <p:nvSpPr>
            <p:cNvPr id="705" name="Google Shape;705;p52"/>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6" name="Google Shape;706;p52"/>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7" name="Google Shape;707;p52"/>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08" name="Google Shape;708;p52"/>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9" name="Google Shape;709;p52"/>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Simple Bone Cyst</a:t>
            </a:r>
            <a:br>
              <a:rPr lang="en-US" sz="4200"/>
            </a:br>
            <a:endParaRPr sz="4200"/>
          </a:p>
        </p:txBody>
      </p:sp>
      <p:sp>
        <p:nvSpPr>
          <p:cNvPr id="710" name="Google Shape;710;p52"/>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a:t>
            </a:r>
            <a:endParaRPr/>
          </a:p>
          <a:p>
            <a:pPr indent="-228600" lvl="1" marL="685800" rtl="0" algn="l">
              <a:lnSpc>
                <a:spcPct val="90000"/>
              </a:lnSpc>
              <a:spcBef>
                <a:spcPts val="500"/>
              </a:spcBef>
              <a:spcAft>
                <a:spcPts val="0"/>
              </a:spcAft>
              <a:buClr>
                <a:schemeClr val="dk1"/>
              </a:buClr>
              <a:buSzPts val="2100"/>
              <a:buFont typeface="Calibri"/>
              <a:buChar char="₋"/>
            </a:pPr>
            <a:r>
              <a:rPr lang="en-US" sz="2100"/>
              <a:t>Asymptomatic lesions in older children can be left alone but the patient should be cautioned to avoid injury which might cause a fracture.</a:t>
            </a:r>
            <a:endParaRPr/>
          </a:p>
          <a:p>
            <a:pPr indent="-228600" lvl="1" marL="685800" rtl="0" algn="l">
              <a:lnSpc>
                <a:spcPct val="90000"/>
              </a:lnSpc>
              <a:spcBef>
                <a:spcPts val="500"/>
              </a:spcBef>
              <a:spcAft>
                <a:spcPts val="0"/>
              </a:spcAft>
              <a:buClr>
                <a:schemeClr val="dk1"/>
              </a:buClr>
              <a:buSzPts val="2100"/>
              <a:buFont typeface="Calibri"/>
              <a:buChar char="₋"/>
            </a:pPr>
            <a:r>
              <a:rPr lang="en-US" sz="2100"/>
              <a:t>‘Active’ cysts (those in young children, usually abutting against the physeal plate and obviously enlarging in sequential x-rays) should be treated.</a:t>
            </a:r>
            <a:endParaRPr/>
          </a:p>
        </p:txBody>
      </p:sp>
      <p:cxnSp>
        <p:nvCxnSpPr>
          <p:cNvPr id="711" name="Google Shape;711;p52"/>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5" name="Shape 715"/>
        <p:cNvGrpSpPr/>
        <p:nvPr/>
      </p:nvGrpSpPr>
      <p:grpSpPr>
        <a:xfrm>
          <a:off x="0" y="0"/>
          <a:ext cx="0" cy="0"/>
          <a:chOff x="0" y="0"/>
          <a:chExt cx="0" cy="0"/>
        </a:xfrm>
      </p:grpSpPr>
      <p:sp>
        <p:nvSpPr>
          <p:cNvPr id="716" name="Google Shape;716;p53"/>
          <p:cNvSpPr txBox="1"/>
          <p:nvPr>
            <p:ph type="title"/>
          </p:nvPr>
        </p:nvSpPr>
        <p:spPr>
          <a:xfrm>
            <a:off x="483798" y="1463040"/>
            <a:ext cx="2847230" cy="26909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Aneurysmal bone cyst</a:t>
            </a:r>
            <a:endParaRPr/>
          </a:p>
        </p:txBody>
      </p:sp>
      <p:sp>
        <p:nvSpPr>
          <p:cNvPr id="717" name="Google Shape;717;p53"/>
          <p:cNvSpPr txBox="1"/>
          <p:nvPr>
            <p:ph idx="1" type="body"/>
          </p:nvPr>
        </p:nvSpPr>
        <p:spPr>
          <a:xfrm>
            <a:off x="4242163" y="1463039"/>
            <a:ext cx="4156790" cy="43004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None/>
            </a:pPr>
            <a:r>
              <a:rPr lang="en-US" sz="1900"/>
              <a:t>Cystic tumor like lesion, occurs </a:t>
            </a:r>
            <a:r>
              <a:rPr b="1" lang="en-US" sz="1900"/>
              <a:t>chiefly in the spine and metaphysis </a:t>
            </a:r>
            <a:r>
              <a:rPr lang="en-US" sz="1900"/>
              <a:t>of long bones.</a:t>
            </a:r>
            <a:endParaRPr/>
          </a:p>
          <a:p>
            <a:pPr indent="0" lvl="0" marL="0" rtl="0" algn="l">
              <a:lnSpc>
                <a:spcPct val="90000"/>
              </a:lnSpc>
              <a:spcBef>
                <a:spcPts val="1000"/>
              </a:spcBef>
              <a:spcAft>
                <a:spcPts val="0"/>
              </a:spcAft>
              <a:buClr>
                <a:schemeClr val="dk1"/>
              </a:buClr>
              <a:buSzPts val="1900"/>
              <a:buNone/>
            </a:pPr>
            <a:r>
              <a:t/>
            </a:r>
            <a:endParaRPr sz="1900"/>
          </a:p>
          <a:p>
            <a:pPr indent="0" lvl="0" marL="0" rtl="0" algn="l">
              <a:lnSpc>
                <a:spcPct val="90000"/>
              </a:lnSpc>
              <a:spcBef>
                <a:spcPts val="1000"/>
              </a:spcBef>
              <a:spcAft>
                <a:spcPts val="0"/>
              </a:spcAft>
              <a:buClr>
                <a:schemeClr val="dk1"/>
              </a:buClr>
              <a:buSzPts val="1900"/>
              <a:buNone/>
            </a:pPr>
            <a:r>
              <a:rPr lang="en-US" sz="1900"/>
              <a:t>Usually affects young adults, </a:t>
            </a:r>
            <a:r>
              <a:rPr b="1" lang="en-US" sz="1900"/>
              <a:t>no risk of malignant transformation.</a:t>
            </a:r>
            <a:endParaRPr/>
          </a:p>
          <a:p>
            <a:pPr indent="0" lvl="0" marL="0" rtl="0" algn="l">
              <a:lnSpc>
                <a:spcPct val="90000"/>
              </a:lnSpc>
              <a:spcBef>
                <a:spcPts val="1000"/>
              </a:spcBef>
              <a:spcAft>
                <a:spcPts val="0"/>
              </a:spcAft>
              <a:buClr>
                <a:schemeClr val="dk1"/>
              </a:buClr>
              <a:buSzPts val="1900"/>
              <a:buNone/>
            </a:pPr>
            <a:r>
              <a:rPr lang="en-US" sz="1900"/>
              <a:t>It may expand and cause marked thinning of the cortex.</a:t>
            </a:r>
            <a:endParaRPr/>
          </a:p>
          <a:p>
            <a:pPr indent="0" lvl="0" marL="0" rtl="0" algn="l">
              <a:lnSpc>
                <a:spcPct val="90000"/>
              </a:lnSpc>
              <a:spcBef>
                <a:spcPts val="1000"/>
              </a:spcBef>
              <a:spcAft>
                <a:spcPts val="0"/>
              </a:spcAft>
              <a:buClr>
                <a:schemeClr val="dk1"/>
              </a:buClr>
              <a:buSzPts val="1900"/>
              <a:buNone/>
            </a:pPr>
            <a:r>
              <a:t/>
            </a:r>
            <a:endParaRPr sz="1900"/>
          </a:p>
          <a:p>
            <a:pPr indent="0" lvl="0" marL="0" rtl="0" algn="l">
              <a:lnSpc>
                <a:spcPct val="90000"/>
              </a:lnSpc>
              <a:spcBef>
                <a:spcPts val="1000"/>
              </a:spcBef>
              <a:spcAft>
                <a:spcPts val="0"/>
              </a:spcAft>
              <a:buClr>
                <a:schemeClr val="dk1"/>
              </a:buClr>
              <a:buSzPts val="1900"/>
              <a:buNone/>
            </a:pPr>
            <a:r>
              <a:rPr lang="en-US" sz="1900"/>
              <a:t>Contains </a:t>
            </a:r>
            <a:r>
              <a:rPr b="1" lang="en-US" sz="1900"/>
              <a:t>clotted blood. Histologically</a:t>
            </a:r>
            <a:endParaRPr sz="1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 name="Shape 722"/>
        <p:cNvGrpSpPr/>
        <p:nvPr/>
      </p:nvGrpSpPr>
      <p:grpSpPr>
        <a:xfrm>
          <a:off x="0" y="0"/>
          <a:ext cx="0" cy="0"/>
          <a:chOff x="0" y="0"/>
          <a:chExt cx="0" cy="0"/>
        </a:xfrm>
      </p:grpSpPr>
      <p:sp>
        <p:nvSpPr>
          <p:cNvPr id="723" name="Google Shape;723;p5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4" name="Google Shape;724;p54"/>
          <p:cNvSpPr txBox="1"/>
          <p:nvPr>
            <p:ph type="title"/>
          </p:nvPr>
        </p:nvSpPr>
        <p:spPr>
          <a:xfrm>
            <a:off x="442170" y="856180"/>
            <a:ext cx="342043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Aneurysmal bone cyst</a:t>
            </a:r>
            <a:endParaRPr/>
          </a:p>
        </p:txBody>
      </p:sp>
      <p:grpSp>
        <p:nvGrpSpPr>
          <p:cNvPr id="725" name="Google Shape;725;p54"/>
          <p:cNvGrpSpPr/>
          <p:nvPr/>
        </p:nvGrpSpPr>
        <p:grpSpPr>
          <a:xfrm>
            <a:off x="0" y="1083484"/>
            <a:ext cx="266396" cy="673460"/>
            <a:chOff x="0" y="823811"/>
            <a:chExt cx="355196" cy="673460"/>
          </a:xfrm>
        </p:grpSpPr>
        <p:sp>
          <p:nvSpPr>
            <p:cNvPr id="726" name="Google Shape;726;p5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7" name="Google Shape;727;p5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28" name="Google Shape;728;p54"/>
          <p:cNvSpPr/>
          <p:nvPr/>
        </p:nvSpPr>
        <p:spPr>
          <a:xfrm flipH="1">
            <a:off x="498813" y="2090569"/>
            <a:ext cx="32232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9" name="Google Shape;729;p54"/>
          <p:cNvSpPr txBox="1"/>
          <p:nvPr>
            <p:ph idx="2" type="body"/>
          </p:nvPr>
        </p:nvSpPr>
        <p:spPr>
          <a:xfrm>
            <a:off x="443039" y="2330505"/>
            <a:ext cx="3419569"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X-ray: the cyst is always situated in the metaphysis and may resemble a simple cyst.</a:t>
            </a:r>
            <a:endParaRPr/>
          </a:p>
          <a:p>
            <a:pPr indent="-228600" lvl="0" marL="228600" rtl="0" algn="l">
              <a:lnSpc>
                <a:spcPct val="90000"/>
              </a:lnSpc>
              <a:spcBef>
                <a:spcPts val="1000"/>
              </a:spcBef>
              <a:spcAft>
                <a:spcPts val="0"/>
              </a:spcAft>
              <a:buClr>
                <a:schemeClr val="dk1"/>
              </a:buClr>
              <a:buSzPts val="1800"/>
              <a:buChar char="•"/>
            </a:pPr>
            <a:r>
              <a:rPr lang="en-US" sz="1800"/>
              <a:t>Usually found in the tubular bone. </a:t>
            </a:r>
            <a:endParaRPr/>
          </a:p>
          <a:p>
            <a:pPr indent="-228600" lvl="0" marL="228600" rtl="0" algn="l">
              <a:lnSpc>
                <a:spcPct val="90000"/>
              </a:lnSpc>
              <a:spcBef>
                <a:spcPts val="1000"/>
              </a:spcBef>
              <a:spcAft>
                <a:spcPts val="0"/>
              </a:spcAft>
              <a:buClr>
                <a:schemeClr val="dk1"/>
              </a:buClr>
              <a:buSzPts val="1800"/>
              <a:buChar char="•"/>
            </a:pPr>
            <a:r>
              <a:rPr lang="en-US" sz="1800"/>
              <a:t>Sometimes it is mistaken for giant cell tumor.</a:t>
            </a:r>
            <a:endParaRPr/>
          </a:p>
          <a:p>
            <a:pPr indent="-228600" lvl="0" marL="228600" rtl="0" algn="l">
              <a:lnSpc>
                <a:spcPct val="90000"/>
              </a:lnSpc>
              <a:spcBef>
                <a:spcPts val="1000"/>
              </a:spcBef>
              <a:spcAft>
                <a:spcPts val="0"/>
              </a:spcAft>
              <a:buClr>
                <a:schemeClr val="dk1"/>
              </a:buClr>
              <a:buSzPts val="1800"/>
              <a:buChar char="•"/>
            </a:pPr>
            <a:r>
              <a:rPr lang="en-US" sz="1800"/>
              <a:t>Treatment: Curettage and bone graft</a:t>
            </a:r>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730" name="Google Shape;730;p54"/>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1" name="Google Shape;731;p54"/>
          <p:cNvSpPr/>
          <p:nvPr/>
        </p:nvSpPr>
        <p:spPr>
          <a:xfrm>
            <a:off x="4264357" y="513853"/>
            <a:ext cx="4507025"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32" name="Google Shape;732;p54"/>
          <p:cNvPicPr preferRelativeResize="0"/>
          <p:nvPr>
            <p:ph idx="1" type="body"/>
          </p:nvPr>
        </p:nvPicPr>
        <p:blipFill rotWithShape="1">
          <a:blip r:embed="rId3">
            <a:alphaModFix/>
          </a:blip>
          <a:srcRect b="1359" l="0" r="-2" t="0"/>
          <a:stretch/>
        </p:blipFill>
        <p:spPr>
          <a:xfrm>
            <a:off x="4483341" y="799352"/>
            <a:ext cx="4069057" cy="52592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6" name="Shape 736"/>
        <p:cNvGrpSpPr/>
        <p:nvPr/>
      </p:nvGrpSpPr>
      <p:grpSpPr>
        <a:xfrm>
          <a:off x="0" y="0"/>
          <a:ext cx="0" cy="0"/>
          <a:chOff x="0" y="0"/>
          <a:chExt cx="0" cy="0"/>
        </a:xfrm>
      </p:grpSpPr>
      <p:sp>
        <p:nvSpPr>
          <p:cNvPr id="737" name="Google Shape;737;p5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38" name="Google Shape;738;p55"/>
          <p:cNvGrpSpPr/>
          <p:nvPr/>
        </p:nvGrpSpPr>
        <p:grpSpPr>
          <a:xfrm>
            <a:off x="0" y="1216597"/>
            <a:ext cx="548639" cy="673460"/>
            <a:chOff x="3940602" y="308034"/>
            <a:chExt cx="2116791" cy="3428999"/>
          </a:xfrm>
        </p:grpSpPr>
        <p:sp>
          <p:nvSpPr>
            <p:cNvPr id="739" name="Google Shape;739;p55"/>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0" name="Google Shape;740;p55"/>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1" name="Google Shape;741;p55"/>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742" name="Google Shape;742;p55"/>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3" name="Google Shape;743;p55"/>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Giant-cell Tumor</a:t>
            </a:r>
            <a:endParaRPr/>
          </a:p>
        </p:txBody>
      </p:sp>
      <p:sp>
        <p:nvSpPr>
          <p:cNvPr id="744" name="Google Shape;744;p55"/>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A lesion of uncertain origin that appears after the end of bone growth.</a:t>
            </a:r>
            <a:endParaRPr/>
          </a:p>
          <a:p>
            <a:pPr indent="-228600" lvl="0" marL="228600" rtl="0" algn="l">
              <a:lnSpc>
                <a:spcPct val="90000"/>
              </a:lnSpc>
              <a:spcBef>
                <a:spcPts val="1000"/>
              </a:spcBef>
              <a:spcAft>
                <a:spcPts val="0"/>
              </a:spcAft>
              <a:buClr>
                <a:schemeClr val="dk1"/>
              </a:buClr>
              <a:buSzPts val="2100"/>
              <a:buChar char="•"/>
            </a:pPr>
            <a:r>
              <a:rPr lang="en-US" sz="2100"/>
              <a:t>Aggressive lesions have a poorly-defined ‘floor’ and appear to extend into the surrounding bone. </a:t>
            </a:r>
            <a:endParaRPr/>
          </a:p>
          <a:p>
            <a:pPr indent="-228600" lvl="0" marL="228600" rtl="0" algn="l">
              <a:lnSpc>
                <a:spcPct val="90000"/>
              </a:lnSpc>
              <a:spcBef>
                <a:spcPts val="1000"/>
              </a:spcBef>
              <a:spcAft>
                <a:spcPts val="0"/>
              </a:spcAft>
              <a:buClr>
                <a:schemeClr val="dk1"/>
              </a:buClr>
              <a:buSzPts val="2100"/>
              <a:buChar char="•"/>
            </a:pPr>
            <a:r>
              <a:rPr lang="en-US" sz="2100"/>
              <a:t>About one-third of these tumor remain truly benign; one-third become locally invasive and one third metastasize.</a:t>
            </a:r>
            <a:endParaRPr/>
          </a:p>
          <a:p>
            <a:pPr indent="-228600" lvl="0" marL="228600" rtl="0" algn="l">
              <a:lnSpc>
                <a:spcPct val="90000"/>
              </a:lnSpc>
              <a:spcBef>
                <a:spcPts val="1000"/>
              </a:spcBef>
              <a:spcAft>
                <a:spcPts val="0"/>
              </a:spcAft>
              <a:buClr>
                <a:schemeClr val="dk1"/>
              </a:buClr>
              <a:buSzPts val="2100"/>
              <a:buChar char="•"/>
            </a:pPr>
            <a:r>
              <a:rPr i="1" lang="en-US" sz="2100"/>
              <a:t>Clinical features: </a:t>
            </a:r>
            <a:r>
              <a:rPr lang="en-US" sz="2100"/>
              <a:t>The patient is usually a young adult who complains of pain at the end of a long bone; sometimes there is slight swelling. Pathological fracture occurs in 10–15% of cases.</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745" name="Google Shape;745;p55"/>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0" name="Shape 750"/>
        <p:cNvGrpSpPr/>
        <p:nvPr/>
      </p:nvGrpSpPr>
      <p:grpSpPr>
        <a:xfrm>
          <a:off x="0" y="0"/>
          <a:ext cx="0" cy="0"/>
          <a:chOff x="0" y="0"/>
          <a:chExt cx="0" cy="0"/>
        </a:xfrm>
      </p:grpSpPr>
      <p:sp>
        <p:nvSpPr>
          <p:cNvPr id="751" name="Google Shape;751;p5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2" name="Google Shape;752;p56"/>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Giant-cell Tumor</a:t>
            </a:r>
            <a:endParaRPr/>
          </a:p>
        </p:txBody>
      </p:sp>
      <p:sp>
        <p:nvSpPr>
          <p:cNvPr id="753" name="Google Shape;753;p56"/>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4" name="Google Shape;754;p56"/>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55" name="Google Shape;755;p56"/>
          <p:cNvPicPr preferRelativeResize="0"/>
          <p:nvPr>
            <p:ph idx="2" type="pic"/>
          </p:nvPr>
        </p:nvPicPr>
        <p:blipFill rotWithShape="1">
          <a:blip r:embed="rId3">
            <a:alphaModFix/>
          </a:blip>
          <a:srcRect b="15773" l="0" r="0" t="9717"/>
          <a:stretch/>
        </p:blipFill>
        <p:spPr>
          <a:xfrm>
            <a:off x="719403" y="364142"/>
            <a:ext cx="7777234" cy="3867993"/>
          </a:xfrm>
          <a:prstGeom prst="rect">
            <a:avLst/>
          </a:prstGeom>
          <a:noFill/>
          <a:ln>
            <a:noFill/>
          </a:ln>
        </p:spPr>
      </p:pic>
      <p:sp>
        <p:nvSpPr>
          <p:cNvPr id="756" name="Google Shape;756;p56"/>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7" name="Google Shape;757;p56"/>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1600"/>
              <a:buFont typeface="Arial"/>
              <a:buChar char="•"/>
            </a:pPr>
            <a:r>
              <a:rPr lang="en-US"/>
              <a:t>Histologically, the striking feature is an abundance of multinucleated giant cells scattered on a background of stromal cells with little or nonvisible intercellular tissue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2" name="Shape 762"/>
        <p:cNvGrpSpPr/>
        <p:nvPr/>
      </p:nvGrpSpPr>
      <p:grpSpPr>
        <a:xfrm>
          <a:off x="0" y="0"/>
          <a:ext cx="0" cy="0"/>
          <a:chOff x="0" y="0"/>
          <a:chExt cx="0" cy="0"/>
        </a:xfrm>
      </p:grpSpPr>
      <p:sp>
        <p:nvSpPr>
          <p:cNvPr id="763" name="Google Shape;763;p5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4" name="Google Shape;764;p57"/>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Giant-cell Tumor</a:t>
            </a:r>
            <a:endParaRPr/>
          </a:p>
        </p:txBody>
      </p:sp>
      <p:sp>
        <p:nvSpPr>
          <p:cNvPr id="765" name="Google Shape;765;p57"/>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6" name="Google Shape;766;p57"/>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67" name="Google Shape;767;p57"/>
          <p:cNvPicPr preferRelativeResize="0"/>
          <p:nvPr>
            <p:ph idx="2" type="pic"/>
          </p:nvPr>
        </p:nvPicPr>
        <p:blipFill rotWithShape="1">
          <a:blip r:embed="rId3">
            <a:alphaModFix/>
          </a:blip>
          <a:srcRect b="1437" l="0" r="2" t="1436"/>
          <a:stretch/>
        </p:blipFill>
        <p:spPr>
          <a:xfrm>
            <a:off x="476471" y="2524715"/>
            <a:ext cx="3862708" cy="3714244"/>
          </a:xfrm>
          <a:prstGeom prst="rect">
            <a:avLst/>
          </a:prstGeom>
          <a:noFill/>
          <a:ln>
            <a:noFill/>
          </a:ln>
        </p:spPr>
      </p:pic>
      <p:sp>
        <p:nvSpPr>
          <p:cNvPr id="768" name="Google Shape;768;p57"/>
          <p:cNvSpPr txBox="1"/>
          <p:nvPr>
            <p:ph idx="1"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85750" rtl="0" algn="l">
              <a:lnSpc>
                <a:spcPct val="90000"/>
              </a:lnSpc>
              <a:spcBef>
                <a:spcPts val="0"/>
              </a:spcBef>
              <a:spcAft>
                <a:spcPts val="0"/>
              </a:spcAft>
              <a:buClr>
                <a:schemeClr val="dk1"/>
              </a:buClr>
              <a:buSzPts val="1700"/>
              <a:buFont typeface="Arial"/>
              <a:buChar char="•"/>
            </a:pPr>
            <a:r>
              <a:rPr lang="en-US" sz="1700"/>
              <a:t>X-ray: epiphyseal lesion that extends to the subchondral bone plate, the endosteal margin is clear cut but when its invasive it will be ill-defined.</a:t>
            </a:r>
            <a:endParaRPr/>
          </a:p>
          <a:p>
            <a:pPr indent="-228600" lvl="0" marL="285750" rtl="0" algn="l">
              <a:lnSpc>
                <a:spcPct val="90000"/>
              </a:lnSpc>
              <a:spcBef>
                <a:spcPts val="1000"/>
              </a:spcBef>
              <a:spcAft>
                <a:spcPts val="0"/>
              </a:spcAft>
              <a:buClr>
                <a:schemeClr val="dk1"/>
              </a:buClr>
              <a:buSzPts val="1700"/>
              <a:buFont typeface="Arial"/>
              <a:buChar char="•"/>
            </a:pPr>
            <a:r>
              <a:rPr lang="en-US" sz="1700"/>
              <a:t>X-ray (2) shows an osteolytic epiphyseal lesion with cortex thinning and well-defined margin</a:t>
            </a:r>
            <a:br>
              <a:rPr lang="en-US" sz="1700"/>
            </a:br>
            <a:endParaRPr sz="1700"/>
          </a:p>
          <a:p>
            <a:pPr indent="-228600" lvl="0" marL="285750" rtl="0" algn="l">
              <a:lnSpc>
                <a:spcPct val="90000"/>
              </a:lnSpc>
              <a:spcBef>
                <a:spcPts val="1000"/>
              </a:spcBef>
              <a:spcAft>
                <a:spcPts val="0"/>
              </a:spcAft>
              <a:buClr>
                <a:schemeClr val="dk1"/>
              </a:buClr>
              <a:buSzPts val="1700"/>
              <a:buFont typeface="Arial"/>
              <a:buChar char="•"/>
            </a:pPr>
            <a:r>
              <a:rPr lang="en-US" sz="1700"/>
              <a:t>X-ray (1) shows an epiphyseal lesion with ill-defined pattern</a:t>
            </a:r>
            <a:endParaRPr/>
          </a:p>
        </p:txBody>
      </p:sp>
      <p:sp>
        <p:nvSpPr>
          <p:cNvPr id="769" name="Google Shape;769;p57"/>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3" name="Shape 773"/>
        <p:cNvGrpSpPr/>
        <p:nvPr/>
      </p:nvGrpSpPr>
      <p:grpSpPr>
        <a:xfrm>
          <a:off x="0" y="0"/>
          <a:ext cx="0" cy="0"/>
          <a:chOff x="0" y="0"/>
          <a:chExt cx="0" cy="0"/>
        </a:xfrm>
      </p:grpSpPr>
      <p:sp>
        <p:nvSpPr>
          <p:cNvPr id="774" name="Google Shape;774;p5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775" name="Google Shape;775;p58"/>
          <p:cNvGrpSpPr/>
          <p:nvPr/>
        </p:nvGrpSpPr>
        <p:grpSpPr>
          <a:xfrm>
            <a:off x="1891743" y="0"/>
            <a:ext cx="5360514" cy="5777808"/>
            <a:chOff x="329184" y="1"/>
            <a:chExt cx="524256" cy="5777808"/>
          </a:xfrm>
        </p:grpSpPr>
        <p:cxnSp>
          <p:nvCxnSpPr>
            <p:cNvPr id="776" name="Google Shape;776;p58"/>
            <p:cNvCxnSpPr/>
            <p:nvPr/>
          </p:nvCxnSpPr>
          <p:spPr>
            <a:xfrm rot="10800000">
              <a:off x="329184" y="5777809"/>
              <a:ext cx="523824" cy="0"/>
            </a:xfrm>
            <a:prstGeom prst="straightConnector1">
              <a:avLst/>
            </a:prstGeom>
            <a:noFill/>
            <a:ln cap="flat" cmpd="sng" w="152400">
              <a:solidFill>
                <a:schemeClr val="accent4"/>
              </a:solidFill>
              <a:prstDash val="solid"/>
              <a:miter lim="800000"/>
              <a:headEnd len="sm" w="sm" type="none"/>
              <a:tailEnd len="sm" w="sm" type="none"/>
            </a:ln>
          </p:spPr>
        </p:cxnSp>
        <p:sp>
          <p:nvSpPr>
            <p:cNvPr id="777" name="Google Shape;777;p58"/>
            <p:cNvSpPr/>
            <p:nvPr/>
          </p:nvSpPr>
          <p:spPr>
            <a:xfrm>
              <a:off x="329184" y="1"/>
              <a:ext cx="524256" cy="55321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778" name="Google Shape;778;p58"/>
          <p:cNvSpPr/>
          <p:nvPr/>
        </p:nvSpPr>
        <p:spPr>
          <a:xfrm>
            <a:off x="447348" y="551961"/>
            <a:ext cx="8249304" cy="5325139"/>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9" name="Google Shape;779;p58"/>
          <p:cNvSpPr txBox="1"/>
          <p:nvPr>
            <p:ph type="title"/>
          </p:nvPr>
        </p:nvSpPr>
        <p:spPr>
          <a:xfrm>
            <a:off x="1143000" y="1231961"/>
            <a:ext cx="6858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Malignant</a:t>
            </a:r>
            <a:r>
              <a:rPr lang="en-US">
                <a:solidFill>
                  <a:schemeClr val="dk1"/>
                </a:solidFill>
                <a:latin typeface="Calibri"/>
                <a:ea typeface="Calibri"/>
                <a:cs typeface="Calibri"/>
                <a:sym typeface="Calibri"/>
              </a:rPr>
              <a:t> Bone Tumors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3" name="Shape 783"/>
        <p:cNvGrpSpPr/>
        <p:nvPr/>
      </p:nvGrpSpPr>
      <p:grpSpPr>
        <a:xfrm>
          <a:off x="0" y="0"/>
          <a:ext cx="0" cy="0"/>
          <a:chOff x="0" y="0"/>
          <a:chExt cx="0" cy="0"/>
        </a:xfrm>
      </p:grpSpPr>
      <p:sp>
        <p:nvSpPr>
          <p:cNvPr id="784" name="Google Shape;784;p5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85" name="Google Shape;785;p59"/>
          <p:cNvGrpSpPr/>
          <p:nvPr/>
        </p:nvGrpSpPr>
        <p:grpSpPr>
          <a:xfrm>
            <a:off x="157250" y="2380867"/>
            <a:ext cx="8986749" cy="2087795"/>
            <a:chOff x="143163" y="5763486"/>
            <a:chExt cx="11982332" cy="739555"/>
          </a:xfrm>
        </p:grpSpPr>
        <p:sp>
          <p:nvSpPr>
            <p:cNvPr id="786" name="Google Shape;786;p59"/>
            <p:cNvSpPr/>
            <p:nvPr/>
          </p:nvSpPr>
          <p:spPr>
            <a:xfrm rot="10800000">
              <a:off x="357444" y="5763486"/>
              <a:ext cx="11768051" cy="73955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787" name="Google Shape;787;p59"/>
            <p:cNvCxnSpPr/>
            <p:nvPr/>
          </p:nvCxnSpPr>
          <p:spPr>
            <a:xfrm flipH="1">
              <a:off x="143163" y="5763486"/>
              <a:ext cx="1" cy="739555"/>
            </a:xfrm>
            <a:prstGeom prst="straightConnector1">
              <a:avLst/>
            </a:prstGeom>
            <a:noFill/>
            <a:ln cap="flat" cmpd="sng" w="177800">
              <a:solidFill>
                <a:schemeClr val="accent4"/>
              </a:solidFill>
              <a:prstDash val="solid"/>
              <a:miter lim="800000"/>
              <a:headEnd len="sm" w="sm" type="none"/>
              <a:tailEnd len="sm" w="sm" type="none"/>
            </a:ln>
          </p:spPr>
        </p:cxnSp>
      </p:grpSp>
      <p:sp>
        <p:nvSpPr>
          <p:cNvPr id="788" name="Google Shape;788;p59"/>
          <p:cNvSpPr/>
          <p:nvPr/>
        </p:nvSpPr>
        <p:spPr>
          <a:xfrm>
            <a:off x="434646" y="466344"/>
            <a:ext cx="8333796" cy="591782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89" name="Google Shape;789;p59"/>
          <p:cNvGrpSpPr/>
          <p:nvPr/>
        </p:nvGrpSpPr>
        <p:grpSpPr>
          <a:xfrm>
            <a:off x="628650" y="1827749"/>
            <a:ext cx="7886700" cy="4347088"/>
            <a:chOff x="0" y="2124"/>
            <a:chExt cx="7886700" cy="4347088"/>
          </a:xfrm>
        </p:grpSpPr>
        <p:cxnSp>
          <p:nvCxnSpPr>
            <p:cNvPr id="790" name="Google Shape;790;p59"/>
            <p:cNvCxnSpPr/>
            <p:nvPr/>
          </p:nvCxnSpPr>
          <p:spPr>
            <a:xfrm>
              <a:off x="0" y="2124"/>
              <a:ext cx="7886700" cy="0"/>
            </a:xfrm>
            <a:prstGeom prst="straightConnector1">
              <a:avLst/>
            </a:prstGeom>
            <a:solidFill>
              <a:schemeClr val="accent4"/>
            </a:solidFill>
            <a:ln cap="flat" cmpd="sng" w="12700">
              <a:solidFill>
                <a:schemeClr val="accent4"/>
              </a:solidFill>
              <a:prstDash val="solid"/>
              <a:miter lim="800000"/>
              <a:headEnd len="sm" w="sm" type="none"/>
              <a:tailEnd len="sm" w="sm" type="none"/>
            </a:ln>
          </p:spPr>
        </p:cxnSp>
        <p:sp>
          <p:nvSpPr>
            <p:cNvPr id="791" name="Google Shape;791;p59"/>
            <p:cNvSpPr/>
            <p:nvPr/>
          </p:nvSpPr>
          <p:spPr>
            <a:xfrm>
              <a:off x="0" y="2124"/>
              <a:ext cx="1577340" cy="43470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9"/>
            <p:cNvSpPr txBox="1"/>
            <p:nvPr/>
          </p:nvSpPr>
          <p:spPr>
            <a:xfrm>
              <a:off x="0" y="2124"/>
              <a:ext cx="1577340" cy="434708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Classified</a:t>
              </a:r>
              <a:endParaRPr/>
            </a:p>
          </p:txBody>
        </p:sp>
        <p:sp>
          <p:nvSpPr>
            <p:cNvPr id="793" name="Google Shape;793;p59"/>
            <p:cNvSpPr/>
            <p:nvPr/>
          </p:nvSpPr>
          <p:spPr>
            <a:xfrm>
              <a:off x="1695640" y="148584"/>
              <a:ext cx="1984293" cy="29291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9"/>
            <p:cNvSpPr txBox="1"/>
            <p:nvPr/>
          </p:nvSpPr>
          <p:spPr>
            <a:xfrm>
              <a:off x="1695640" y="148584"/>
              <a:ext cx="1984293" cy="292919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Primary</a:t>
              </a:r>
              <a:endParaRPr/>
            </a:p>
          </p:txBody>
        </p:sp>
        <p:sp>
          <p:nvSpPr>
            <p:cNvPr id="795" name="Google Shape;795;p59"/>
            <p:cNvSpPr/>
            <p:nvPr/>
          </p:nvSpPr>
          <p:spPr>
            <a:xfrm>
              <a:off x="3798234" y="148584"/>
              <a:ext cx="1984293" cy="1464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9"/>
            <p:cNvSpPr txBox="1"/>
            <p:nvPr/>
          </p:nvSpPr>
          <p:spPr>
            <a:xfrm>
              <a:off x="3798234" y="148584"/>
              <a:ext cx="1984293" cy="14645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Osseous</a:t>
              </a:r>
              <a:endParaRPr/>
            </a:p>
          </p:txBody>
        </p:sp>
        <p:sp>
          <p:nvSpPr>
            <p:cNvPr id="797" name="Google Shape;797;p59"/>
            <p:cNvSpPr/>
            <p:nvPr/>
          </p:nvSpPr>
          <p:spPr>
            <a:xfrm>
              <a:off x="5900828" y="148584"/>
              <a:ext cx="1984293" cy="7322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9"/>
            <p:cNvSpPr txBox="1"/>
            <p:nvPr/>
          </p:nvSpPr>
          <p:spPr>
            <a:xfrm>
              <a:off x="5900828" y="148584"/>
              <a:ext cx="1984293" cy="73229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Osteosarcoma</a:t>
              </a:r>
              <a:endParaRPr/>
            </a:p>
          </p:txBody>
        </p:sp>
        <p:sp>
          <p:nvSpPr>
            <p:cNvPr id="799" name="Google Shape;799;p59"/>
            <p:cNvSpPr/>
            <p:nvPr/>
          </p:nvSpPr>
          <p:spPr>
            <a:xfrm>
              <a:off x="5900828" y="880881"/>
              <a:ext cx="1984293" cy="7322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9"/>
            <p:cNvSpPr txBox="1"/>
            <p:nvPr/>
          </p:nvSpPr>
          <p:spPr>
            <a:xfrm>
              <a:off x="5900828" y="880881"/>
              <a:ext cx="1984293" cy="73229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Chondrosarcoma</a:t>
              </a:r>
              <a:endParaRPr/>
            </a:p>
          </p:txBody>
        </p:sp>
        <p:cxnSp>
          <p:nvCxnSpPr>
            <p:cNvPr id="801" name="Google Shape;801;p59"/>
            <p:cNvCxnSpPr/>
            <p:nvPr/>
          </p:nvCxnSpPr>
          <p:spPr>
            <a:xfrm>
              <a:off x="3679934" y="1613179"/>
              <a:ext cx="4205188" cy="0"/>
            </a:xfrm>
            <a:prstGeom prst="straightConnector1">
              <a:avLst/>
            </a:prstGeom>
            <a:solidFill>
              <a:schemeClr val="accent4"/>
            </a:solidFill>
            <a:ln cap="flat" cmpd="sng" w="12700">
              <a:solidFill>
                <a:srgbClr val="FFE2BA"/>
              </a:solidFill>
              <a:prstDash val="solid"/>
              <a:miter lim="800000"/>
              <a:headEnd len="sm" w="sm" type="none"/>
              <a:tailEnd len="sm" w="sm" type="none"/>
            </a:ln>
          </p:spPr>
        </p:cxnSp>
        <p:sp>
          <p:nvSpPr>
            <p:cNvPr id="802" name="Google Shape;802;p59"/>
            <p:cNvSpPr/>
            <p:nvPr/>
          </p:nvSpPr>
          <p:spPr>
            <a:xfrm>
              <a:off x="3798234" y="1613179"/>
              <a:ext cx="1984293" cy="1464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9"/>
            <p:cNvSpPr txBox="1"/>
            <p:nvPr/>
          </p:nvSpPr>
          <p:spPr>
            <a:xfrm>
              <a:off x="3798234" y="1613179"/>
              <a:ext cx="1984293" cy="1464595"/>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Non-osseous</a:t>
              </a:r>
              <a:endParaRPr/>
            </a:p>
          </p:txBody>
        </p:sp>
        <p:sp>
          <p:nvSpPr>
            <p:cNvPr id="804" name="Google Shape;804;p59"/>
            <p:cNvSpPr/>
            <p:nvPr/>
          </p:nvSpPr>
          <p:spPr>
            <a:xfrm>
              <a:off x="5900828" y="1613179"/>
              <a:ext cx="1984293" cy="4877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9"/>
            <p:cNvSpPr txBox="1"/>
            <p:nvPr/>
          </p:nvSpPr>
          <p:spPr>
            <a:xfrm>
              <a:off x="5900828" y="1613179"/>
              <a:ext cx="1984293" cy="487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Ewing’s sarcoma</a:t>
              </a:r>
              <a:endParaRPr/>
            </a:p>
          </p:txBody>
        </p:sp>
        <p:sp>
          <p:nvSpPr>
            <p:cNvPr id="806" name="Google Shape;806;p59"/>
            <p:cNvSpPr/>
            <p:nvPr/>
          </p:nvSpPr>
          <p:spPr>
            <a:xfrm>
              <a:off x="5900828" y="2100901"/>
              <a:ext cx="1984293" cy="4877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9"/>
            <p:cNvSpPr txBox="1"/>
            <p:nvPr/>
          </p:nvSpPr>
          <p:spPr>
            <a:xfrm>
              <a:off x="5900828" y="2100901"/>
              <a:ext cx="1984293" cy="487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Multiple Myeloma / Plasmacytoma</a:t>
              </a:r>
              <a:endParaRPr/>
            </a:p>
          </p:txBody>
        </p:sp>
        <p:sp>
          <p:nvSpPr>
            <p:cNvPr id="808" name="Google Shape;808;p59"/>
            <p:cNvSpPr/>
            <p:nvPr/>
          </p:nvSpPr>
          <p:spPr>
            <a:xfrm>
              <a:off x="5878053" y="2621661"/>
              <a:ext cx="1984293" cy="4877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9"/>
            <p:cNvSpPr txBox="1"/>
            <p:nvPr/>
          </p:nvSpPr>
          <p:spPr>
            <a:xfrm>
              <a:off x="5878053" y="2621661"/>
              <a:ext cx="1984293" cy="48772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Non-Hodgkin’s lymphoma</a:t>
              </a:r>
              <a:endParaRPr/>
            </a:p>
          </p:txBody>
        </p:sp>
        <p:cxnSp>
          <p:nvCxnSpPr>
            <p:cNvPr id="810" name="Google Shape;810;p59"/>
            <p:cNvCxnSpPr/>
            <p:nvPr/>
          </p:nvCxnSpPr>
          <p:spPr>
            <a:xfrm>
              <a:off x="1577340" y="3206930"/>
              <a:ext cx="6309360" cy="0"/>
            </a:xfrm>
            <a:prstGeom prst="straightConnector1">
              <a:avLst/>
            </a:prstGeom>
            <a:solidFill>
              <a:schemeClr val="accent4"/>
            </a:solidFill>
            <a:ln cap="flat" cmpd="sng" w="12700">
              <a:solidFill>
                <a:srgbClr val="FFE2BA"/>
              </a:solidFill>
              <a:prstDash val="solid"/>
              <a:miter lim="800000"/>
              <a:headEnd len="sm" w="sm" type="none"/>
              <a:tailEnd len="sm" w="sm" type="none"/>
            </a:ln>
          </p:spPr>
        </p:cxnSp>
        <p:sp>
          <p:nvSpPr>
            <p:cNvPr id="811" name="Google Shape;811;p59"/>
            <p:cNvSpPr/>
            <p:nvPr/>
          </p:nvSpPr>
          <p:spPr>
            <a:xfrm>
              <a:off x="1733550" y="3203583"/>
              <a:ext cx="1984293" cy="975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9"/>
            <p:cNvSpPr txBox="1"/>
            <p:nvPr/>
          </p:nvSpPr>
          <p:spPr>
            <a:xfrm>
              <a:off x="1733550" y="3203583"/>
              <a:ext cx="1984293" cy="97556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Secondary</a:t>
              </a:r>
              <a:endParaRPr/>
            </a:p>
          </p:txBody>
        </p:sp>
        <p:sp>
          <p:nvSpPr>
            <p:cNvPr id="813" name="Google Shape;813;p59"/>
            <p:cNvSpPr/>
            <p:nvPr/>
          </p:nvSpPr>
          <p:spPr>
            <a:xfrm>
              <a:off x="3798234" y="3224234"/>
              <a:ext cx="1984293" cy="975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9"/>
            <p:cNvSpPr txBox="1"/>
            <p:nvPr/>
          </p:nvSpPr>
          <p:spPr>
            <a:xfrm>
              <a:off x="3798234" y="3224234"/>
              <a:ext cx="1984293" cy="97556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Metastatic Bone Disease (most common)</a:t>
              </a:r>
              <a:endParaRPr/>
            </a:p>
          </p:txBody>
        </p:sp>
        <p:cxnSp>
          <p:nvCxnSpPr>
            <p:cNvPr id="815" name="Google Shape;815;p59"/>
            <p:cNvCxnSpPr/>
            <p:nvPr/>
          </p:nvCxnSpPr>
          <p:spPr>
            <a:xfrm>
              <a:off x="1577340" y="4199801"/>
              <a:ext cx="6309360" cy="0"/>
            </a:xfrm>
            <a:prstGeom prst="straightConnector1">
              <a:avLst/>
            </a:prstGeom>
            <a:solidFill>
              <a:schemeClr val="accent4"/>
            </a:solidFill>
            <a:ln cap="flat" cmpd="sng" w="12700">
              <a:solidFill>
                <a:srgbClr val="FFE2BA"/>
              </a:solidFill>
              <a:prstDash val="solid"/>
              <a:miter lim="800000"/>
              <a:headEnd len="sm" w="sm" type="none"/>
              <a:tailEnd len="sm" w="sm" type="none"/>
            </a:ln>
          </p:spPr>
        </p:cxnSp>
      </p:grpSp>
      <p:sp>
        <p:nvSpPr>
          <p:cNvPr id="816" name="Google Shape;816;p5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Malignant Tumors</a:t>
            </a:r>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6"/>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Site</a:t>
            </a:r>
            <a:endParaRPr/>
          </a:p>
        </p:txBody>
      </p:sp>
      <p:sp>
        <p:nvSpPr>
          <p:cNvPr id="147" name="Google Shape;147;p6"/>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p6"/>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9" name="Google Shape;149;p6"/>
          <p:cNvPicPr preferRelativeResize="0"/>
          <p:nvPr>
            <p:ph idx="2" type="body"/>
          </p:nvPr>
        </p:nvPicPr>
        <p:blipFill rotWithShape="1">
          <a:blip r:embed="rId3">
            <a:alphaModFix/>
          </a:blip>
          <a:srcRect b="-2" l="237" r="232" t="0"/>
          <a:stretch/>
        </p:blipFill>
        <p:spPr>
          <a:xfrm>
            <a:off x="719403" y="364142"/>
            <a:ext cx="7777234" cy="3867993"/>
          </a:xfrm>
          <a:prstGeom prst="rect">
            <a:avLst/>
          </a:prstGeom>
          <a:noFill/>
          <a:ln>
            <a:noFill/>
          </a:ln>
        </p:spPr>
      </p:pic>
      <p:sp>
        <p:nvSpPr>
          <p:cNvPr id="150" name="Google Shape;150;p6"/>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6"/>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May give a clue on diagnosis </a:t>
            </a:r>
            <a:endParaRPr/>
          </a:p>
          <a:p>
            <a:pPr indent="-228600" lvl="1" marL="685800" rtl="0" algn="l">
              <a:lnSpc>
                <a:spcPct val="90000"/>
              </a:lnSpc>
              <a:spcBef>
                <a:spcPts val="500"/>
              </a:spcBef>
              <a:spcAft>
                <a:spcPts val="0"/>
              </a:spcAft>
              <a:buClr>
                <a:schemeClr val="dk1"/>
              </a:buClr>
              <a:buSzPts val="1600"/>
              <a:buChar char="•"/>
            </a:pPr>
            <a:r>
              <a:rPr lang="en-US" sz="1600"/>
              <a:t>Eccentric/Centric</a:t>
            </a:r>
            <a:endParaRPr/>
          </a:p>
          <a:p>
            <a:pPr indent="-228600" lvl="1" marL="685800" rtl="0" algn="l">
              <a:lnSpc>
                <a:spcPct val="90000"/>
              </a:lnSpc>
              <a:spcBef>
                <a:spcPts val="500"/>
              </a:spcBef>
              <a:spcAft>
                <a:spcPts val="0"/>
              </a:spcAft>
              <a:buClr>
                <a:schemeClr val="dk1"/>
              </a:buClr>
              <a:buSzPts val="1600"/>
              <a:buChar char="•"/>
            </a:pPr>
            <a:r>
              <a:rPr lang="en-US" sz="1600"/>
              <a:t>Metaphyseal (1) – Diaphyseal (2) – Epiphyseal (3)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sp>
        <p:nvSpPr>
          <p:cNvPr id="822" name="Google Shape;822;p6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823" name="Google Shape;823;p60"/>
          <p:cNvGrpSpPr/>
          <p:nvPr/>
        </p:nvGrpSpPr>
        <p:grpSpPr>
          <a:xfrm>
            <a:off x="0" y="1216597"/>
            <a:ext cx="548639" cy="673460"/>
            <a:chOff x="3940602" y="308034"/>
            <a:chExt cx="2116791" cy="3428999"/>
          </a:xfrm>
        </p:grpSpPr>
        <p:sp>
          <p:nvSpPr>
            <p:cNvPr id="824" name="Google Shape;824;p6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5" name="Google Shape;825;p6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6" name="Google Shape;826;p6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27" name="Google Shape;827;p60"/>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8" name="Google Shape;828;p60"/>
          <p:cNvSpPr txBox="1"/>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US" sz="4200" u="none" cap="none" strike="noStrike">
                <a:solidFill>
                  <a:schemeClr val="dk1"/>
                </a:solidFill>
                <a:latin typeface="Calibri"/>
                <a:ea typeface="Calibri"/>
                <a:cs typeface="Calibri"/>
                <a:sym typeface="Calibri"/>
              </a:rPr>
              <a:t>Osteosarcoma</a:t>
            </a:r>
            <a:endParaRPr/>
          </a:p>
          <a:p>
            <a:pPr indent="0" lvl="0" marL="0" marR="0" rtl="0" algn="l">
              <a:lnSpc>
                <a:spcPct val="90000"/>
              </a:lnSpc>
              <a:spcBef>
                <a:spcPts val="600"/>
              </a:spcBef>
              <a:spcAft>
                <a:spcPts val="0"/>
              </a:spcAft>
              <a:buNone/>
            </a:pPr>
            <a:r>
              <a:t/>
            </a:r>
            <a:endParaRPr b="0" i="0" sz="4200" u="none" cap="none" strike="noStrike">
              <a:solidFill>
                <a:schemeClr val="dk1"/>
              </a:solidFill>
              <a:latin typeface="Calibri"/>
              <a:ea typeface="Calibri"/>
              <a:cs typeface="Calibri"/>
              <a:sym typeface="Calibri"/>
            </a:endParaRPr>
          </a:p>
        </p:txBody>
      </p:sp>
      <p:sp>
        <p:nvSpPr>
          <p:cNvPr id="829" name="Google Shape;829;p60"/>
          <p:cNvSpPr txBox="1"/>
          <p:nvPr>
            <p:ph idx="1" type="body"/>
          </p:nvPr>
        </p:nvSpPr>
        <p:spPr>
          <a:xfrm>
            <a:off x="782723" y="2971800"/>
            <a:ext cx="7455989" cy="35818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Char char="•"/>
            </a:pPr>
            <a:r>
              <a:rPr b="0" i="0" lang="en-US" sz="1600"/>
              <a:t>A malignant tumor of bone were the tumor cells produce osteogenic matrix.</a:t>
            </a:r>
            <a:endParaRPr/>
          </a:p>
          <a:p>
            <a:pPr indent="0" lvl="0" marL="0" rtl="0" algn="l">
              <a:lnSpc>
                <a:spcPct val="90000"/>
              </a:lnSpc>
              <a:spcBef>
                <a:spcPts val="1000"/>
              </a:spcBef>
              <a:spcAft>
                <a:spcPts val="0"/>
              </a:spcAft>
              <a:buClr>
                <a:schemeClr val="dk1"/>
              </a:buClr>
              <a:buSzPts val="1600"/>
              <a:buChar char="•"/>
            </a:pPr>
            <a:r>
              <a:rPr b="0" i="0" lang="en-US" sz="1600"/>
              <a:t>Second most common malignant tumor of bone after multiple myeloma and most common primary sarcoma of bone.</a:t>
            </a:r>
            <a:endParaRPr sz="1600"/>
          </a:p>
          <a:p>
            <a:pPr indent="0" lvl="0" marL="0" rtl="0" algn="l">
              <a:lnSpc>
                <a:spcPct val="90000"/>
              </a:lnSpc>
              <a:spcBef>
                <a:spcPts val="1000"/>
              </a:spcBef>
              <a:spcAft>
                <a:spcPts val="0"/>
              </a:spcAft>
              <a:buClr>
                <a:schemeClr val="dk1"/>
              </a:buClr>
              <a:buSzPts val="1600"/>
              <a:buChar char="•"/>
            </a:pPr>
            <a:r>
              <a:rPr b="0" i="0" lang="en-US" sz="1600"/>
              <a:t>The peak incidence is in the second decade. </a:t>
            </a:r>
            <a:endParaRPr/>
          </a:p>
          <a:p>
            <a:pPr indent="0" lvl="0" marL="0" rtl="0" algn="l">
              <a:lnSpc>
                <a:spcPct val="90000"/>
              </a:lnSpc>
              <a:spcBef>
                <a:spcPts val="1000"/>
              </a:spcBef>
              <a:spcAft>
                <a:spcPts val="0"/>
              </a:spcAft>
              <a:buClr>
                <a:schemeClr val="dk1"/>
              </a:buClr>
              <a:buSzPts val="1600"/>
              <a:buChar char="•"/>
            </a:pPr>
            <a:r>
              <a:rPr b="0" i="0" lang="en-US" sz="1600"/>
              <a:t>It is either </a:t>
            </a:r>
            <a:endParaRPr/>
          </a:p>
          <a:p>
            <a:pPr indent="-342900" lvl="1" marL="571500" rtl="0" algn="l">
              <a:lnSpc>
                <a:spcPct val="90000"/>
              </a:lnSpc>
              <a:spcBef>
                <a:spcPts val="500"/>
              </a:spcBef>
              <a:spcAft>
                <a:spcPts val="0"/>
              </a:spcAft>
              <a:buClr>
                <a:schemeClr val="dk1"/>
              </a:buClr>
              <a:buSzPts val="1600"/>
              <a:buFont typeface="Calibri"/>
              <a:buAutoNum type="arabicPeriod"/>
            </a:pPr>
            <a:r>
              <a:rPr b="0" i="0" lang="en-US" sz="1600"/>
              <a:t>Primary </a:t>
            </a:r>
            <a:r>
              <a:rPr b="0" i="0" lang="en-US" sz="1600" strike="noStrike"/>
              <a:t>osteosarcoma</a:t>
            </a:r>
            <a:endParaRPr/>
          </a:p>
          <a:p>
            <a:pPr indent="-342900" lvl="1" marL="571500" rtl="0" algn="l">
              <a:lnSpc>
                <a:spcPct val="90000"/>
              </a:lnSpc>
              <a:spcBef>
                <a:spcPts val="500"/>
              </a:spcBef>
              <a:spcAft>
                <a:spcPts val="0"/>
              </a:spcAft>
              <a:buClr>
                <a:schemeClr val="dk1"/>
              </a:buClr>
              <a:buSzPts val="1600"/>
              <a:buFont typeface="Calibri"/>
              <a:buAutoNum type="arabicPeriod"/>
            </a:pPr>
            <a:r>
              <a:rPr b="0" i="0" lang="en-US" sz="1600"/>
              <a:t>Secondary </a:t>
            </a:r>
            <a:r>
              <a:rPr b="0" i="0" lang="en-US" sz="1600" strike="noStrike"/>
              <a:t>osteosarcoma</a:t>
            </a:r>
            <a:r>
              <a:rPr b="0" i="0" lang="en-US" sz="1600"/>
              <a:t>: </a:t>
            </a:r>
            <a:r>
              <a:rPr b="0" i="0" lang="en-US" sz="1600" strike="noStrike"/>
              <a:t>Paget's disease of bone</a:t>
            </a:r>
            <a:r>
              <a:rPr b="0" i="0" lang="en-US" sz="1600"/>
              <a:t>, radiation injury, bone infarction.</a:t>
            </a:r>
            <a:endParaRPr/>
          </a:p>
          <a:p>
            <a:pPr indent="0" lvl="0" marL="0" rtl="0" algn="l">
              <a:lnSpc>
                <a:spcPct val="90000"/>
              </a:lnSpc>
              <a:spcBef>
                <a:spcPts val="1000"/>
              </a:spcBef>
              <a:spcAft>
                <a:spcPts val="0"/>
              </a:spcAft>
              <a:buClr>
                <a:schemeClr val="dk1"/>
              </a:buClr>
              <a:buSzPts val="1600"/>
              <a:buChar char="•"/>
            </a:pPr>
            <a:r>
              <a:rPr b="0" i="0" lang="en-US" sz="1600"/>
              <a:t>Incidence: </a:t>
            </a:r>
            <a:r>
              <a:rPr b="0" i="0" lang="en-US" sz="1600" strike="noStrike"/>
              <a:t>bimodal distribution</a:t>
            </a:r>
            <a:endParaRPr sz="1600" strike="noStrike"/>
          </a:p>
          <a:p>
            <a:pPr indent="-285750" lvl="1" marL="514350" rtl="0" algn="l">
              <a:lnSpc>
                <a:spcPct val="90000"/>
              </a:lnSpc>
              <a:spcBef>
                <a:spcPts val="500"/>
              </a:spcBef>
              <a:spcAft>
                <a:spcPts val="0"/>
              </a:spcAft>
              <a:buClr>
                <a:schemeClr val="dk1"/>
              </a:buClr>
              <a:buSzPts val="1600"/>
              <a:buFont typeface="Calibri"/>
              <a:buChar char="₋"/>
            </a:pPr>
            <a:r>
              <a:rPr b="0" i="0" lang="en-US" sz="1600"/>
              <a:t>Primary </a:t>
            </a:r>
            <a:r>
              <a:rPr b="0" i="0" lang="en-US" sz="1600" strike="noStrike"/>
              <a:t>osteosarcoma</a:t>
            </a:r>
            <a:r>
              <a:rPr b="0" i="0" lang="en-US" sz="1600"/>
              <a:t>: </a:t>
            </a:r>
            <a:r>
              <a:rPr b="0" i="0" lang="en-US" sz="1600" strike="noStrike"/>
              <a:t>puberty</a:t>
            </a:r>
            <a:r>
              <a:rPr b="0" i="0" lang="en-US" sz="1600"/>
              <a:t>/adolescence </a:t>
            </a:r>
            <a:endParaRPr/>
          </a:p>
          <a:p>
            <a:pPr indent="-285750" lvl="1" marL="514350" rtl="0" algn="l">
              <a:lnSpc>
                <a:spcPct val="90000"/>
              </a:lnSpc>
              <a:spcBef>
                <a:spcPts val="500"/>
              </a:spcBef>
              <a:spcAft>
                <a:spcPts val="0"/>
              </a:spcAft>
              <a:buClr>
                <a:schemeClr val="dk1"/>
              </a:buClr>
              <a:buSzPts val="1600"/>
              <a:buFont typeface="Calibri"/>
              <a:buChar char="₋"/>
            </a:pPr>
            <a:r>
              <a:rPr b="0" i="0" lang="en-US" sz="1600"/>
              <a:t>Secondary </a:t>
            </a:r>
            <a:r>
              <a:rPr b="0" i="0" lang="en-US" sz="1600" strike="noStrike"/>
              <a:t>osteosarcoma</a:t>
            </a:r>
            <a:r>
              <a:rPr b="0" i="0" lang="en-US" sz="1600"/>
              <a:t>: advanced age </a:t>
            </a:r>
            <a:endParaRPr/>
          </a:p>
          <a:p>
            <a:pPr indent="0" lvl="1" marL="0" rtl="0" algn="l">
              <a:lnSpc>
                <a:spcPct val="90000"/>
              </a:lnSpc>
              <a:spcBef>
                <a:spcPts val="500"/>
              </a:spcBef>
              <a:spcAft>
                <a:spcPts val="0"/>
              </a:spcAft>
              <a:buClr>
                <a:schemeClr val="dk1"/>
              </a:buClr>
              <a:buSzPts val="1600"/>
              <a:buChar char="•"/>
            </a:pPr>
            <a:r>
              <a:rPr b="0" i="0" lang="en-US" sz="1600"/>
              <a:t>Sex: ♂ &gt; ♀</a:t>
            </a:r>
            <a:endParaRPr/>
          </a:p>
          <a:p>
            <a:pPr indent="-69850" lvl="1" marL="171450" rtl="0" algn="l">
              <a:lnSpc>
                <a:spcPct val="90000"/>
              </a:lnSpc>
              <a:spcBef>
                <a:spcPts val="500"/>
              </a:spcBef>
              <a:spcAft>
                <a:spcPts val="0"/>
              </a:spcAft>
              <a:buClr>
                <a:schemeClr val="dk1"/>
              </a:buClr>
              <a:buSzPts val="1600"/>
              <a:buNone/>
            </a:pPr>
            <a:r>
              <a:t/>
            </a:r>
            <a:endParaRPr b="0" i="0" sz="1600"/>
          </a:p>
          <a:p>
            <a:pPr indent="-69850" lvl="1" marL="171450" rtl="0" algn="l">
              <a:lnSpc>
                <a:spcPct val="90000"/>
              </a:lnSpc>
              <a:spcBef>
                <a:spcPts val="500"/>
              </a:spcBef>
              <a:spcAft>
                <a:spcPts val="0"/>
              </a:spcAft>
              <a:buClr>
                <a:schemeClr val="dk1"/>
              </a:buClr>
              <a:buSzPts val="1600"/>
              <a:buNone/>
            </a:pPr>
            <a:r>
              <a:t/>
            </a:r>
            <a:endParaRPr sz="1600"/>
          </a:p>
        </p:txBody>
      </p:sp>
      <p:cxnSp>
        <p:nvCxnSpPr>
          <p:cNvPr id="830" name="Google Shape;830;p60"/>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5" name="Shape 835"/>
        <p:cNvGrpSpPr/>
        <p:nvPr/>
      </p:nvGrpSpPr>
      <p:grpSpPr>
        <a:xfrm>
          <a:off x="0" y="0"/>
          <a:ext cx="0" cy="0"/>
          <a:chOff x="0" y="0"/>
          <a:chExt cx="0" cy="0"/>
        </a:xfrm>
      </p:grpSpPr>
      <p:sp>
        <p:nvSpPr>
          <p:cNvPr id="836" name="Google Shape;836;p6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837" name="Google Shape;837;p61"/>
          <p:cNvGrpSpPr/>
          <p:nvPr/>
        </p:nvGrpSpPr>
        <p:grpSpPr>
          <a:xfrm>
            <a:off x="0" y="1216597"/>
            <a:ext cx="548639" cy="673460"/>
            <a:chOff x="3940602" y="308034"/>
            <a:chExt cx="2116791" cy="3428999"/>
          </a:xfrm>
        </p:grpSpPr>
        <p:sp>
          <p:nvSpPr>
            <p:cNvPr id="838" name="Google Shape;838;p6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9" name="Google Shape;839;p6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0" name="Google Shape;840;p6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41" name="Google Shape;841;p61"/>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2" name="Google Shape;842;p61"/>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Osteosarcoma</a:t>
            </a:r>
            <a:endParaRPr/>
          </a:p>
        </p:txBody>
      </p:sp>
      <p:sp>
        <p:nvSpPr>
          <p:cNvPr id="843" name="Google Shape;843;p61"/>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Most commonly involve the metaphyseal region of long tubular bones, especially the region around knee joint 50%.</a:t>
            </a:r>
            <a:endParaRPr/>
          </a:p>
          <a:p>
            <a:pPr indent="-228600" lvl="0" marL="228600" rtl="0" algn="l">
              <a:lnSpc>
                <a:spcPct val="90000"/>
              </a:lnSpc>
              <a:spcBef>
                <a:spcPts val="1000"/>
              </a:spcBef>
              <a:spcAft>
                <a:spcPts val="0"/>
              </a:spcAft>
              <a:buClr>
                <a:schemeClr val="dk1"/>
              </a:buClr>
              <a:buSzPts val="2100"/>
              <a:buChar char="•"/>
            </a:pPr>
            <a:r>
              <a:rPr lang="en-US" sz="2100"/>
              <a:t>Pain is usually the first symptom; it is constant, worse at night and gradually increases in severity. Sometimes the patient presents with a lump.</a:t>
            </a:r>
            <a:endParaRPr/>
          </a:p>
          <a:p>
            <a:pPr indent="-228600" lvl="0" marL="228600" rtl="0" algn="l">
              <a:lnSpc>
                <a:spcPct val="90000"/>
              </a:lnSpc>
              <a:spcBef>
                <a:spcPts val="1000"/>
              </a:spcBef>
              <a:spcAft>
                <a:spcPts val="0"/>
              </a:spcAft>
              <a:buClr>
                <a:schemeClr val="dk1"/>
              </a:buClr>
              <a:buSzPts val="2100"/>
              <a:buChar char="•"/>
            </a:pPr>
            <a:r>
              <a:rPr lang="en-US" sz="2100"/>
              <a:t> Pathological fracture is rare.</a:t>
            </a:r>
            <a:endParaRPr/>
          </a:p>
          <a:p>
            <a:pPr indent="-228600" lvl="0" marL="228600" rtl="0" algn="l">
              <a:lnSpc>
                <a:spcPct val="90000"/>
              </a:lnSpc>
              <a:spcBef>
                <a:spcPts val="1000"/>
              </a:spcBef>
              <a:spcAft>
                <a:spcPts val="0"/>
              </a:spcAft>
              <a:buClr>
                <a:schemeClr val="dk1"/>
              </a:buClr>
              <a:buSzPts val="2100"/>
              <a:buChar char="•"/>
            </a:pPr>
            <a:r>
              <a:rPr lang="en-US" sz="2100"/>
              <a:t>Metastases lungs , skeletal system, regional lymph nodes</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844" name="Google Shape;844;p61"/>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sp>
        <p:nvSpPr>
          <p:cNvPr id="850" name="Google Shape;850;p6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1" name="Google Shape;851;p62"/>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Osteosarcoma</a:t>
            </a:r>
            <a:endParaRPr/>
          </a:p>
        </p:txBody>
      </p:sp>
      <p:sp>
        <p:nvSpPr>
          <p:cNvPr id="852" name="Google Shape;852;p62"/>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3" name="Google Shape;853;p62"/>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4" name="Google Shape;854;p62"/>
          <p:cNvPicPr preferRelativeResize="0"/>
          <p:nvPr>
            <p:ph idx="2" type="body"/>
          </p:nvPr>
        </p:nvPicPr>
        <p:blipFill rotWithShape="1">
          <a:blip r:embed="rId3">
            <a:alphaModFix/>
          </a:blip>
          <a:srcRect b="5" l="0" r="168" t="0"/>
          <a:stretch/>
        </p:blipFill>
        <p:spPr>
          <a:xfrm>
            <a:off x="476471" y="2524715"/>
            <a:ext cx="3862708" cy="3714244"/>
          </a:xfrm>
          <a:prstGeom prst="rect">
            <a:avLst/>
          </a:prstGeom>
          <a:noFill/>
          <a:ln>
            <a:noFill/>
          </a:ln>
        </p:spPr>
      </p:pic>
      <p:sp>
        <p:nvSpPr>
          <p:cNvPr id="855" name="Google Shape;855;p62"/>
          <p:cNvSpPr txBox="1"/>
          <p:nvPr>
            <p:ph idx="1"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Characteristic x-ray usually shows sun burst appearance and Codman's triangle; a sign of osteolysis adjacent to osteosclerotic lesion.</a:t>
            </a:r>
            <a:endParaRPr/>
          </a:p>
          <a:p>
            <a:pPr indent="-228600" lvl="0" marL="228600" rtl="0" algn="l">
              <a:lnSpc>
                <a:spcPct val="90000"/>
              </a:lnSpc>
              <a:spcBef>
                <a:spcPts val="1000"/>
              </a:spcBef>
              <a:spcAft>
                <a:spcPts val="0"/>
              </a:spcAft>
              <a:buClr>
                <a:schemeClr val="dk1"/>
              </a:buClr>
              <a:buSzPts val="1700"/>
              <a:buChar char="•"/>
            </a:pPr>
            <a:r>
              <a:rPr lang="en-US" sz="1700"/>
              <a:t>The lesion is heterogenous and the tumor margins are poorly defined. </a:t>
            </a:r>
            <a:endParaRPr/>
          </a:p>
          <a:p>
            <a:pPr indent="-228600" lvl="0" marL="228600" rtl="0" algn="l">
              <a:lnSpc>
                <a:spcPct val="90000"/>
              </a:lnSpc>
              <a:spcBef>
                <a:spcPts val="1000"/>
              </a:spcBef>
              <a:spcAft>
                <a:spcPts val="0"/>
              </a:spcAft>
              <a:buClr>
                <a:schemeClr val="dk1"/>
              </a:buClr>
              <a:buSzPts val="1700"/>
              <a:buChar char="•"/>
            </a:pPr>
            <a:r>
              <a:rPr lang="en-US" sz="1700"/>
              <a:t>While these two signs are typical of osteosarcoma, they can also be seen in other rapidly growing tumors</a:t>
            </a:r>
            <a:endParaRPr/>
          </a:p>
        </p:txBody>
      </p:sp>
      <p:sp>
        <p:nvSpPr>
          <p:cNvPr id="856" name="Google Shape;856;p62"/>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0" name="Shape 860"/>
        <p:cNvGrpSpPr/>
        <p:nvPr/>
      </p:nvGrpSpPr>
      <p:grpSpPr>
        <a:xfrm>
          <a:off x="0" y="0"/>
          <a:ext cx="0" cy="0"/>
          <a:chOff x="0" y="0"/>
          <a:chExt cx="0" cy="0"/>
        </a:xfrm>
      </p:grpSpPr>
      <p:sp>
        <p:nvSpPr>
          <p:cNvPr id="861" name="Google Shape;861;p6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862" name="Google Shape;862;p63"/>
          <p:cNvGrpSpPr/>
          <p:nvPr/>
        </p:nvGrpSpPr>
        <p:grpSpPr>
          <a:xfrm>
            <a:off x="0" y="1062849"/>
            <a:ext cx="548639" cy="673460"/>
            <a:chOff x="3940602" y="308034"/>
            <a:chExt cx="2116791" cy="3428999"/>
          </a:xfrm>
        </p:grpSpPr>
        <p:sp>
          <p:nvSpPr>
            <p:cNvPr id="863" name="Google Shape;863;p6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4" name="Google Shape;864;p6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5" name="Google Shape;865;p6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66" name="Google Shape;866;p63"/>
          <p:cNvSpPr/>
          <p:nvPr/>
        </p:nvSpPr>
        <p:spPr>
          <a:xfrm>
            <a:off x="480060" y="656150"/>
            <a:ext cx="4193090"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7" name="Google Shape;867;p63"/>
          <p:cNvSpPr txBox="1"/>
          <p:nvPr>
            <p:ph type="title"/>
          </p:nvPr>
        </p:nvSpPr>
        <p:spPr>
          <a:xfrm>
            <a:off x="782723" y="873940"/>
            <a:ext cx="3696218"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Calibri"/>
              <a:buNone/>
            </a:pPr>
            <a:r>
              <a:rPr lang="en-US" sz="3100"/>
              <a:t>Osteosarcoma</a:t>
            </a:r>
            <a:endParaRPr/>
          </a:p>
        </p:txBody>
      </p:sp>
      <p:sp>
        <p:nvSpPr>
          <p:cNvPr id="868" name="Google Shape;868;p63"/>
          <p:cNvSpPr txBox="1"/>
          <p:nvPr>
            <p:ph idx="2" type="body"/>
          </p:nvPr>
        </p:nvSpPr>
        <p:spPr>
          <a:xfrm>
            <a:off x="783771" y="2524721"/>
            <a:ext cx="3743722"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X-ray of the right knee (AP and lateral view)</a:t>
            </a:r>
            <a:endParaRPr/>
          </a:p>
          <a:p>
            <a:pPr indent="-228600" lvl="0" marL="228600" rtl="0" algn="l">
              <a:lnSpc>
                <a:spcPct val="90000"/>
              </a:lnSpc>
              <a:spcBef>
                <a:spcPts val="1000"/>
              </a:spcBef>
              <a:spcAft>
                <a:spcPts val="0"/>
              </a:spcAft>
              <a:buClr>
                <a:schemeClr val="dk1"/>
              </a:buClr>
              <a:buSzPts val="1600"/>
              <a:buChar char="•"/>
            </a:pPr>
            <a:r>
              <a:rPr lang="en-US" sz="1600"/>
              <a:t>Triangular area of a periosteal reaction (Codman triangle, C), especially visible in AP view. The radiating, newly formed periosteal bone, which has grown into the surrounding sot tissue, is called a spicule (S). </a:t>
            </a:r>
            <a:endParaRPr/>
          </a:p>
          <a:p>
            <a:pPr indent="-228600" lvl="0" marL="228600" rtl="0" algn="l">
              <a:lnSpc>
                <a:spcPct val="90000"/>
              </a:lnSpc>
              <a:spcBef>
                <a:spcPts val="1000"/>
              </a:spcBef>
              <a:spcAft>
                <a:spcPts val="0"/>
              </a:spcAft>
              <a:buClr>
                <a:schemeClr val="dk1"/>
              </a:buClr>
              <a:buSzPts val="1600"/>
              <a:buChar char="•"/>
            </a:pPr>
            <a:r>
              <a:rPr lang="en-US" sz="1600"/>
              <a:t>Both phenomena are a general malignancy criteria of bone tumors and frequently occur in osteosarcoma and Ewing sarcoma.</a:t>
            </a:r>
            <a:endParaRPr/>
          </a:p>
        </p:txBody>
      </p:sp>
      <p:pic>
        <p:nvPicPr>
          <p:cNvPr id="869" name="Google Shape;869;p63"/>
          <p:cNvPicPr preferRelativeResize="0"/>
          <p:nvPr>
            <p:ph idx="1" type="body"/>
          </p:nvPr>
        </p:nvPicPr>
        <p:blipFill rotWithShape="1">
          <a:blip r:embed="rId3">
            <a:alphaModFix/>
          </a:blip>
          <a:srcRect b="0" l="0" r="0" t="0"/>
          <a:stretch/>
        </p:blipFill>
        <p:spPr>
          <a:xfrm>
            <a:off x="4776379" y="666370"/>
            <a:ext cx="3724108" cy="5545686"/>
          </a:xfrm>
          <a:prstGeom prst="rect">
            <a:avLst/>
          </a:prstGeom>
          <a:noFill/>
          <a:ln>
            <a:noFill/>
          </a:ln>
        </p:spPr>
      </p:pic>
      <p:cxnSp>
        <p:nvCxnSpPr>
          <p:cNvPr id="870" name="Google Shape;870;p63"/>
          <p:cNvCxnSpPr/>
          <p:nvPr/>
        </p:nvCxnSpPr>
        <p:spPr>
          <a:xfrm rot="10800000">
            <a:off x="628650" y="6492240"/>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4" name="Shape 874"/>
        <p:cNvGrpSpPr/>
        <p:nvPr/>
      </p:nvGrpSpPr>
      <p:grpSpPr>
        <a:xfrm>
          <a:off x="0" y="0"/>
          <a:ext cx="0" cy="0"/>
          <a:chOff x="0" y="0"/>
          <a:chExt cx="0" cy="0"/>
        </a:xfrm>
      </p:grpSpPr>
      <p:sp>
        <p:nvSpPr>
          <p:cNvPr id="875" name="Google Shape;875;p6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6" name="Google Shape;876;p64"/>
          <p:cNvSpPr txBox="1"/>
          <p:nvPr>
            <p:ph type="title"/>
          </p:nvPr>
        </p:nvSpPr>
        <p:spPr>
          <a:xfrm>
            <a:off x="596646" y="386930"/>
            <a:ext cx="7606349" cy="13005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Osteosarcoma</a:t>
            </a:r>
            <a:endParaRPr/>
          </a:p>
        </p:txBody>
      </p:sp>
      <p:sp>
        <p:nvSpPr>
          <p:cNvPr id="877" name="Google Shape;877;p64"/>
          <p:cNvSpPr/>
          <p:nvPr/>
        </p:nvSpPr>
        <p:spPr>
          <a:xfrm rot="10800000">
            <a:off x="-1" y="1998845"/>
            <a:ext cx="8590945" cy="7816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8" name="Google Shape;878;p64"/>
          <p:cNvSpPr/>
          <p:nvPr/>
        </p:nvSpPr>
        <p:spPr>
          <a:xfrm>
            <a:off x="0" y="2203079"/>
            <a:ext cx="8537521" cy="42679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standing&#10;&#10;Description automatically generated" id="879" name="Google Shape;879;p64"/>
          <p:cNvPicPr preferRelativeResize="0"/>
          <p:nvPr>
            <p:ph idx="1" type="body"/>
          </p:nvPr>
        </p:nvPicPr>
        <p:blipFill rotWithShape="1">
          <a:blip r:embed="rId3">
            <a:alphaModFix/>
          </a:blip>
          <a:srcRect b="5768" l="0" r="2" t="0"/>
          <a:stretch/>
        </p:blipFill>
        <p:spPr>
          <a:xfrm>
            <a:off x="476471" y="2524715"/>
            <a:ext cx="3862708" cy="3714244"/>
          </a:xfrm>
          <a:prstGeom prst="rect">
            <a:avLst/>
          </a:prstGeom>
          <a:noFill/>
          <a:ln>
            <a:noFill/>
          </a:ln>
        </p:spPr>
      </p:pic>
      <p:sp>
        <p:nvSpPr>
          <p:cNvPr id="880" name="Google Shape;880;p64"/>
          <p:cNvSpPr txBox="1"/>
          <p:nvPr>
            <p:ph idx="2" type="body"/>
          </p:nvPr>
        </p:nvSpPr>
        <p:spPr>
          <a:xfrm>
            <a:off x="4804821" y="2599509"/>
            <a:ext cx="3398174" cy="363945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X-ray of the right femorotibial joint (AP view) of a 17-year-old male patient.</a:t>
            </a:r>
            <a:endParaRPr/>
          </a:p>
          <a:p>
            <a:pPr indent="-228600" lvl="0" marL="228600" rtl="0" algn="l">
              <a:lnSpc>
                <a:spcPct val="90000"/>
              </a:lnSpc>
              <a:spcBef>
                <a:spcPts val="1000"/>
              </a:spcBef>
              <a:spcAft>
                <a:spcPts val="0"/>
              </a:spcAft>
              <a:buClr>
                <a:schemeClr val="dk1"/>
              </a:buClr>
              <a:buSzPts val="1400"/>
              <a:buChar char="•"/>
            </a:pPr>
            <a:r>
              <a:rPr lang="en-US" sz="1400"/>
              <a:t>A sclerotic outgrowth of the bone (green overlay) surrounded by osteolytic destruction of medullary and cortical bone (red overlay)is visible on the medial metaphysis of the femur. The periosteum over the lesion (green dashed line) is noncontinuous, indicating rapid growth of the bone lesion.</a:t>
            </a:r>
            <a:endParaRPr/>
          </a:p>
          <a:p>
            <a:pPr indent="-228600" lvl="0" marL="228600" rtl="0" algn="l">
              <a:lnSpc>
                <a:spcPct val="90000"/>
              </a:lnSpc>
              <a:spcBef>
                <a:spcPts val="1000"/>
              </a:spcBef>
              <a:spcAft>
                <a:spcPts val="0"/>
              </a:spcAft>
              <a:buClr>
                <a:schemeClr val="dk1"/>
              </a:buClr>
              <a:buSzPts val="1400"/>
              <a:buChar char="•"/>
            </a:pPr>
            <a:r>
              <a:rPr lang="en-US" sz="1400"/>
              <a:t>This appearance of a mixed osteosclerotic and osteolytic lesion in the metaphysis of long bones is characteristic of osteosarcoma.</a:t>
            </a:r>
            <a:endParaRPr/>
          </a:p>
        </p:txBody>
      </p:sp>
      <p:sp>
        <p:nvSpPr>
          <p:cNvPr id="881" name="Google Shape;881;p64"/>
          <p:cNvSpPr/>
          <p:nvPr/>
        </p:nvSpPr>
        <p:spPr>
          <a:xfrm rot="5400000">
            <a:off x="8323318" y="2332075"/>
            <a:ext cx="781700" cy="114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6" name="Shape 886"/>
        <p:cNvGrpSpPr/>
        <p:nvPr/>
      </p:nvGrpSpPr>
      <p:grpSpPr>
        <a:xfrm>
          <a:off x="0" y="0"/>
          <a:ext cx="0" cy="0"/>
          <a:chOff x="0" y="0"/>
          <a:chExt cx="0" cy="0"/>
        </a:xfrm>
      </p:grpSpPr>
      <p:sp>
        <p:nvSpPr>
          <p:cNvPr id="887" name="Google Shape;887;p6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8" name="Google Shape;888;p65"/>
          <p:cNvSpPr txBox="1"/>
          <p:nvPr>
            <p:ph type="title"/>
          </p:nvPr>
        </p:nvSpPr>
        <p:spPr>
          <a:xfrm>
            <a:off x="442170" y="856180"/>
            <a:ext cx="342043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Osteosarcoma</a:t>
            </a:r>
            <a:endParaRPr/>
          </a:p>
        </p:txBody>
      </p:sp>
      <p:grpSp>
        <p:nvGrpSpPr>
          <p:cNvPr id="889" name="Google Shape;889;p65"/>
          <p:cNvGrpSpPr/>
          <p:nvPr/>
        </p:nvGrpSpPr>
        <p:grpSpPr>
          <a:xfrm>
            <a:off x="0" y="1083484"/>
            <a:ext cx="266396" cy="673460"/>
            <a:chOff x="0" y="823811"/>
            <a:chExt cx="355196" cy="673460"/>
          </a:xfrm>
        </p:grpSpPr>
        <p:sp>
          <p:nvSpPr>
            <p:cNvPr id="890" name="Google Shape;890;p6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1" name="Google Shape;891;p6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92" name="Google Shape;892;p65"/>
          <p:cNvSpPr/>
          <p:nvPr/>
        </p:nvSpPr>
        <p:spPr>
          <a:xfrm flipH="1">
            <a:off x="498813" y="2090569"/>
            <a:ext cx="32232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3" name="Google Shape;893;p65"/>
          <p:cNvSpPr txBox="1"/>
          <p:nvPr>
            <p:ph idx="1" type="body"/>
          </p:nvPr>
        </p:nvSpPr>
        <p:spPr>
          <a:xfrm>
            <a:off x="443039" y="2224323"/>
            <a:ext cx="3419569" cy="40857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300"/>
              <a:buChar char="•"/>
            </a:pPr>
            <a:r>
              <a:rPr lang="en-US" sz="1300"/>
              <a:t>Investigations</a:t>
            </a:r>
            <a:endParaRPr/>
          </a:p>
          <a:p>
            <a:pPr indent="-228600" lvl="1" marL="685800" rtl="0" algn="l">
              <a:lnSpc>
                <a:spcPct val="90000"/>
              </a:lnSpc>
              <a:spcBef>
                <a:spcPts val="500"/>
              </a:spcBef>
              <a:spcAft>
                <a:spcPts val="0"/>
              </a:spcAft>
              <a:buClr>
                <a:schemeClr val="dk1"/>
              </a:buClr>
              <a:buSzPts val="1300"/>
              <a:buChar char="•"/>
            </a:pPr>
            <a:r>
              <a:rPr lang="en-US" sz="1300"/>
              <a:t>ESR ( raised ) </a:t>
            </a:r>
            <a:endParaRPr/>
          </a:p>
          <a:p>
            <a:pPr indent="-228600" lvl="1" marL="685800" rtl="0" algn="l">
              <a:lnSpc>
                <a:spcPct val="90000"/>
              </a:lnSpc>
              <a:spcBef>
                <a:spcPts val="500"/>
              </a:spcBef>
              <a:spcAft>
                <a:spcPts val="0"/>
              </a:spcAft>
              <a:buClr>
                <a:schemeClr val="dk1"/>
              </a:buClr>
              <a:buSzPts val="1300"/>
              <a:buChar char="•"/>
            </a:pPr>
            <a:r>
              <a:rPr lang="en-US" sz="1300"/>
              <a:t>Serum alkaline phosphatase raised.</a:t>
            </a:r>
            <a:endParaRPr/>
          </a:p>
          <a:p>
            <a:pPr indent="-228600" lvl="1" marL="685800" rtl="0" algn="l">
              <a:lnSpc>
                <a:spcPct val="90000"/>
              </a:lnSpc>
              <a:spcBef>
                <a:spcPts val="500"/>
              </a:spcBef>
              <a:spcAft>
                <a:spcPts val="0"/>
              </a:spcAft>
              <a:buClr>
                <a:schemeClr val="dk1"/>
              </a:buClr>
              <a:buSzPts val="1300"/>
              <a:buChar char="•"/>
            </a:pPr>
            <a:r>
              <a:rPr lang="en-US" sz="1300"/>
              <a:t>X-ray.</a:t>
            </a:r>
            <a:endParaRPr/>
          </a:p>
          <a:p>
            <a:pPr indent="-228600" lvl="1" marL="685800" rtl="0" algn="l">
              <a:lnSpc>
                <a:spcPct val="90000"/>
              </a:lnSpc>
              <a:spcBef>
                <a:spcPts val="500"/>
              </a:spcBef>
              <a:spcAft>
                <a:spcPts val="0"/>
              </a:spcAft>
              <a:buClr>
                <a:schemeClr val="dk1"/>
              </a:buClr>
              <a:buSzPts val="1300"/>
              <a:buChar char="•"/>
            </a:pPr>
            <a:r>
              <a:rPr lang="en-US" sz="1300"/>
              <a:t>Radioisotope scan shows skip lesions or metastasis</a:t>
            </a:r>
            <a:endParaRPr/>
          </a:p>
          <a:p>
            <a:pPr indent="-228600" lvl="1" marL="685800" rtl="0" algn="l">
              <a:lnSpc>
                <a:spcPct val="90000"/>
              </a:lnSpc>
              <a:spcBef>
                <a:spcPts val="500"/>
              </a:spcBef>
              <a:spcAft>
                <a:spcPts val="0"/>
              </a:spcAft>
              <a:buClr>
                <a:schemeClr val="dk1"/>
              </a:buClr>
              <a:buSzPts val="1300"/>
              <a:buChar char="•"/>
            </a:pPr>
            <a:r>
              <a:rPr lang="en-US" sz="1300"/>
              <a:t>CT and MRI.</a:t>
            </a:r>
            <a:endParaRPr/>
          </a:p>
          <a:p>
            <a:pPr indent="-228600" lvl="1" marL="685800" rtl="0" algn="l">
              <a:lnSpc>
                <a:spcPct val="90000"/>
              </a:lnSpc>
              <a:spcBef>
                <a:spcPts val="500"/>
              </a:spcBef>
              <a:spcAft>
                <a:spcPts val="0"/>
              </a:spcAft>
              <a:buClr>
                <a:schemeClr val="dk1"/>
              </a:buClr>
              <a:buSzPts val="1300"/>
              <a:buChar char="•"/>
            </a:pPr>
            <a:r>
              <a:rPr lang="en-US" sz="1300"/>
              <a:t>Chest X-ray done routinely.</a:t>
            </a:r>
            <a:endParaRPr/>
          </a:p>
          <a:p>
            <a:pPr indent="-228600" lvl="1" marL="685800" rtl="0" algn="l">
              <a:lnSpc>
                <a:spcPct val="90000"/>
              </a:lnSpc>
              <a:spcBef>
                <a:spcPts val="500"/>
              </a:spcBef>
              <a:spcAft>
                <a:spcPts val="0"/>
              </a:spcAft>
              <a:buClr>
                <a:schemeClr val="dk1"/>
              </a:buClr>
              <a:buSzPts val="1300"/>
              <a:buChar char="•"/>
            </a:pPr>
            <a:r>
              <a:rPr lang="en-US" sz="1300"/>
              <a:t>Pulmonary CT ( to R/O metastatic dis.)</a:t>
            </a:r>
            <a:endParaRPr/>
          </a:p>
          <a:p>
            <a:pPr indent="-228600" lvl="1" marL="685800" rtl="0" algn="l">
              <a:lnSpc>
                <a:spcPct val="90000"/>
              </a:lnSpc>
              <a:spcBef>
                <a:spcPts val="500"/>
              </a:spcBef>
              <a:spcAft>
                <a:spcPts val="0"/>
              </a:spcAft>
              <a:buClr>
                <a:schemeClr val="dk1"/>
              </a:buClr>
              <a:buSzPts val="1300"/>
              <a:buChar char="•"/>
            </a:pPr>
            <a:r>
              <a:rPr lang="en-US" sz="1300"/>
              <a:t>Biopsy – Definitive diagnosis.</a:t>
            </a:r>
            <a:endParaRPr/>
          </a:p>
          <a:p>
            <a:pPr indent="-228600" lvl="0" marL="228600" rtl="0" algn="l">
              <a:lnSpc>
                <a:spcPct val="90000"/>
              </a:lnSpc>
              <a:spcBef>
                <a:spcPts val="1000"/>
              </a:spcBef>
              <a:spcAft>
                <a:spcPts val="0"/>
              </a:spcAft>
              <a:buClr>
                <a:schemeClr val="dk1"/>
              </a:buClr>
              <a:buSzPts val="1300"/>
              <a:buChar char="•"/>
            </a:pPr>
            <a:r>
              <a:rPr lang="en-US" sz="1300"/>
              <a:t>Osteosarcoma tends to metastasize hematogenous and almost always starts with the lung  thus a bone scan should be done as it expands intramedullary far from primary lesion, showing skip lesions or metastasis</a:t>
            </a:r>
            <a:endParaRPr/>
          </a:p>
          <a:p>
            <a:pPr indent="-146050" lvl="0" marL="228600" rtl="0" algn="l">
              <a:lnSpc>
                <a:spcPct val="90000"/>
              </a:lnSpc>
              <a:spcBef>
                <a:spcPts val="1000"/>
              </a:spcBef>
              <a:spcAft>
                <a:spcPts val="0"/>
              </a:spcAft>
              <a:buClr>
                <a:schemeClr val="dk1"/>
              </a:buClr>
              <a:buSzPts val="1300"/>
              <a:buNone/>
            </a:pPr>
            <a:r>
              <a:t/>
            </a:r>
            <a:endParaRPr sz="1300"/>
          </a:p>
        </p:txBody>
      </p:sp>
      <p:sp>
        <p:nvSpPr>
          <p:cNvPr id="894" name="Google Shape;894;p65"/>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5" name="Google Shape;895;p65"/>
          <p:cNvSpPr/>
          <p:nvPr/>
        </p:nvSpPr>
        <p:spPr>
          <a:xfrm>
            <a:off x="4264357" y="513853"/>
            <a:ext cx="4507025"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96" name="Google Shape;896;p65"/>
          <p:cNvPicPr preferRelativeResize="0"/>
          <p:nvPr>
            <p:ph idx="2" type="body"/>
          </p:nvPr>
        </p:nvPicPr>
        <p:blipFill rotWithShape="1">
          <a:blip r:embed="rId3">
            <a:alphaModFix/>
          </a:blip>
          <a:srcRect b="-1" l="6594" r="19131" t="0"/>
          <a:stretch/>
        </p:blipFill>
        <p:spPr>
          <a:xfrm>
            <a:off x="4483341" y="799352"/>
            <a:ext cx="4069057" cy="5259296"/>
          </a:xfrm>
          <a:prstGeom prst="rect">
            <a:avLst/>
          </a:prstGeom>
          <a:noFill/>
          <a:ln>
            <a:noFill/>
          </a:ln>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sp>
        <p:nvSpPr>
          <p:cNvPr id="902" name="Google Shape;902;p6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03" name="Google Shape;903;p66"/>
          <p:cNvGrpSpPr/>
          <p:nvPr/>
        </p:nvGrpSpPr>
        <p:grpSpPr>
          <a:xfrm>
            <a:off x="0" y="1216597"/>
            <a:ext cx="548639" cy="673460"/>
            <a:chOff x="3940602" y="308034"/>
            <a:chExt cx="2116791" cy="3428999"/>
          </a:xfrm>
        </p:grpSpPr>
        <p:sp>
          <p:nvSpPr>
            <p:cNvPr id="904" name="Google Shape;904;p6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5" name="Google Shape;905;p6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6" name="Google Shape;906;p6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07" name="Google Shape;907;p66"/>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8" name="Google Shape;908;p66"/>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Osteosarcoma</a:t>
            </a:r>
            <a:endParaRPr/>
          </a:p>
        </p:txBody>
      </p:sp>
      <p:sp>
        <p:nvSpPr>
          <p:cNvPr id="909" name="Google Shape;909;p66"/>
          <p:cNvSpPr txBox="1"/>
          <p:nvPr>
            <p:ph idx="1" type="body"/>
          </p:nvPr>
        </p:nvSpPr>
        <p:spPr>
          <a:xfrm>
            <a:off x="782723" y="3122024"/>
            <a:ext cx="7455989" cy="332277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Treatment</a:t>
            </a:r>
            <a:endParaRPr/>
          </a:p>
          <a:p>
            <a:pPr indent="-342900" lvl="1" marL="800100" rtl="0" algn="l">
              <a:lnSpc>
                <a:spcPct val="90000"/>
              </a:lnSpc>
              <a:spcBef>
                <a:spcPts val="500"/>
              </a:spcBef>
              <a:spcAft>
                <a:spcPts val="0"/>
              </a:spcAft>
              <a:buClr>
                <a:schemeClr val="dk1"/>
              </a:buClr>
              <a:buSzPts val="1800"/>
              <a:buFont typeface="Calibri"/>
              <a:buAutoNum type="arabicPeriod"/>
            </a:pPr>
            <a:r>
              <a:rPr lang="en-US" sz="1800"/>
              <a:t>Chemotherapy</a:t>
            </a:r>
            <a:endParaRPr/>
          </a:p>
          <a:p>
            <a:pPr indent="-342900" lvl="1" marL="800100" rtl="0" algn="l">
              <a:lnSpc>
                <a:spcPct val="90000"/>
              </a:lnSpc>
              <a:spcBef>
                <a:spcPts val="500"/>
              </a:spcBef>
              <a:spcAft>
                <a:spcPts val="0"/>
              </a:spcAft>
              <a:buClr>
                <a:schemeClr val="dk1"/>
              </a:buClr>
              <a:buSzPts val="1800"/>
              <a:buFont typeface="Calibri"/>
              <a:buAutoNum type="arabicPeriod"/>
            </a:pPr>
            <a:r>
              <a:rPr lang="en-US" sz="1800"/>
              <a:t>Surgery – Limb Salvage Surgery which is resecting the tumor and the bone with the surrounding tissue while leaving the bone in place. Followed by reconstruction of the limb with a prosthesis artificial joint.</a:t>
            </a:r>
            <a:endParaRPr/>
          </a:p>
          <a:p>
            <a:pPr indent="-342900" lvl="1" marL="800100" rtl="0" algn="l">
              <a:lnSpc>
                <a:spcPct val="90000"/>
              </a:lnSpc>
              <a:spcBef>
                <a:spcPts val="500"/>
              </a:spcBef>
              <a:spcAft>
                <a:spcPts val="0"/>
              </a:spcAft>
              <a:buClr>
                <a:schemeClr val="dk1"/>
              </a:buClr>
              <a:buSzPts val="1800"/>
              <a:buFont typeface="Calibri"/>
              <a:buAutoNum type="arabicPeriod"/>
            </a:pPr>
            <a:r>
              <a:rPr lang="en-US" sz="1800"/>
              <a:t>Amputation </a:t>
            </a:r>
            <a:endParaRPr/>
          </a:p>
          <a:p>
            <a:pPr indent="-228600" lvl="0" marL="228600" rtl="0" algn="l">
              <a:lnSpc>
                <a:spcPct val="90000"/>
              </a:lnSpc>
              <a:spcBef>
                <a:spcPts val="1000"/>
              </a:spcBef>
              <a:spcAft>
                <a:spcPts val="0"/>
              </a:spcAft>
              <a:buClr>
                <a:schemeClr val="dk1"/>
              </a:buClr>
              <a:buSzPts val="1800"/>
              <a:buChar char="•"/>
            </a:pPr>
            <a:r>
              <a:rPr lang="en-US" sz="1800"/>
              <a:t>Prognosis:</a:t>
            </a:r>
            <a:endParaRPr/>
          </a:p>
          <a:p>
            <a:pPr indent="-228600" lvl="1" marL="685800" rtl="0" algn="l">
              <a:lnSpc>
                <a:spcPct val="90000"/>
              </a:lnSpc>
              <a:spcBef>
                <a:spcPts val="500"/>
              </a:spcBef>
              <a:spcAft>
                <a:spcPts val="0"/>
              </a:spcAft>
              <a:buClr>
                <a:schemeClr val="dk1"/>
              </a:buClr>
              <a:buSzPts val="1800"/>
              <a:buFont typeface="Calibri"/>
              <a:buChar char="₋"/>
            </a:pPr>
            <a:r>
              <a:rPr lang="en-US" sz="1800"/>
              <a:t>Depends  mainly on the presence of metastasis at presentation </a:t>
            </a:r>
            <a:endParaRPr/>
          </a:p>
          <a:p>
            <a:pPr indent="-228600" lvl="1" marL="685800" rtl="0" algn="l">
              <a:lnSpc>
                <a:spcPct val="90000"/>
              </a:lnSpc>
              <a:spcBef>
                <a:spcPts val="500"/>
              </a:spcBef>
              <a:spcAft>
                <a:spcPts val="0"/>
              </a:spcAft>
              <a:buClr>
                <a:schemeClr val="dk1"/>
              </a:buClr>
              <a:buSzPts val="1800"/>
              <a:buFont typeface="Calibri"/>
              <a:buChar char="₋"/>
            </a:pPr>
            <a:r>
              <a:rPr lang="en-US" sz="1800"/>
              <a:t>Osteosarcoma in Paget’s Dis. Is very aggressive (2yrs survival is unusual with any type of surgery</a:t>
            </a:r>
            <a:endParaRPr/>
          </a:p>
          <a:p>
            <a:pPr indent="-114300" lvl="0" marL="228600" rtl="0" algn="l">
              <a:lnSpc>
                <a:spcPct val="90000"/>
              </a:lnSpc>
              <a:spcBef>
                <a:spcPts val="1000"/>
              </a:spcBef>
              <a:spcAft>
                <a:spcPts val="0"/>
              </a:spcAft>
              <a:buClr>
                <a:schemeClr val="dk1"/>
              </a:buClr>
              <a:buSzPts val="1800"/>
              <a:buNone/>
            </a:pPr>
            <a:r>
              <a:t/>
            </a:r>
            <a:endParaRPr sz="1800"/>
          </a:p>
          <a:p>
            <a:pPr indent="0" lvl="1" marL="457200" rtl="0" algn="l">
              <a:lnSpc>
                <a:spcPct val="90000"/>
              </a:lnSpc>
              <a:spcBef>
                <a:spcPts val="500"/>
              </a:spcBef>
              <a:spcAft>
                <a:spcPts val="0"/>
              </a:spcAft>
              <a:buClr>
                <a:schemeClr val="dk1"/>
              </a:buClr>
              <a:buSzPts val="1800"/>
              <a:buNone/>
            </a:pPr>
            <a:r>
              <a:t/>
            </a:r>
            <a:endParaRPr sz="1800"/>
          </a:p>
        </p:txBody>
      </p:sp>
      <p:cxnSp>
        <p:nvCxnSpPr>
          <p:cNvPr id="910" name="Google Shape;910;p66"/>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4" name="Shape 914"/>
        <p:cNvGrpSpPr/>
        <p:nvPr/>
      </p:nvGrpSpPr>
      <p:grpSpPr>
        <a:xfrm>
          <a:off x="0" y="0"/>
          <a:ext cx="0" cy="0"/>
          <a:chOff x="0" y="0"/>
          <a:chExt cx="0" cy="0"/>
        </a:xfrm>
      </p:grpSpPr>
      <p:sp>
        <p:nvSpPr>
          <p:cNvPr id="915" name="Google Shape;915;p6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16" name="Google Shape;916;p67"/>
          <p:cNvGrpSpPr/>
          <p:nvPr/>
        </p:nvGrpSpPr>
        <p:grpSpPr>
          <a:xfrm>
            <a:off x="0" y="1216597"/>
            <a:ext cx="548639" cy="673460"/>
            <a:chOff x="3940602" y="308034"/>
            <a:chExt cx="2116791" cy="3428999"/>
          </a:xfrm>
        </p:grpSpPr>
        <p:sp>
          <p:nvSpPr>
            <p:cNvPr id="917" name="Google Shape;917;p67"/>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8" name="Google Shape;918;p67"/>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9" name="Google Shape;919;p67"/>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20" name="Google Shape;920;p67"/>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1" name="Google Shape;921;p67"/>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Chondrosarcoma</a:t>
            </a:r>
            <a:br>
              <a:rPr lang="en-US" sz="4200"/>
            </a:br>
            <a:endParaRPr sz="4200"/>
          </a:p>
        </p:txBody>
      </p:sp>
      <p:sp>
        <p:nvSpPr>
          <p:cNvPr id="922" name="Google Shape;922;p67"/>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Arise from mesenchymal cells that produce cartilage.</a:t>
            </a:r>
            <a:endParaRPr/>
          </a:p>
          <a:p>
            <a:pPr indent="-228600" lvl="0" marL="228600" rtl="0" algn="l">
              <a:lnSpc>
                <a:spcPct val="90000"/>
              </a:lnSpc>
              <a:spcBef>
                <a:spcPts val="1000"/>
              </a:spcBef>
              <a:spcAft>
                <a:spcPts val="0"/>
              </a:spcAft>
              <a:buClr>
                <a:schemeClr val="dk1"/>
              </a:buClr>
              <a:buSzPts val="2100"/>
              <a:buChar char="•"/>
            </a:pPr>
            <a:r>
              <a:rPr lang="en-US" sz="2100"/>
              <a:t>Location: Arises in the medulla of the long tubular bones, mostly in the lower limbs. The next most common sites are the pelvis ,central skeleton and the ribs.</a:t>
            </a:r>
            <a:endParaRPr/>
          </a:p>
          <a:p>
            <a:pPr indent="-228600" lvl="0" marL="228600" rtl="0" algn="l">
              <a:lnSpc>
                <a:spcPct val="90000"/>
              </a:lnSpc>
              <a:spcBef>
                <a:spcPts val="1000"/>
              </a:spcBef>
              <a:spcAft>
                <a:spcPts val="0"/>
              </a:spcAft>
              <a:buClr>
                <a:schemeClr val="dk1"/>
              </a:buClr>
              <a:buSzPts val="2100"/>
              <a:buChar char="•"/>
            </a:pPr>
            <a:r>
              <a:rPr lang="en-US" sz="2100"/>
              <a:t>Occur either as primary tumor or a secondary change in a pre-existing benign chondroma or osteochondroma.</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923" name="Google Shape;923;p67"/>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8" name="Shape 928"/>
        <p:cNvGrpSpPr/>
        <p:nvPr/>
      </p:nvGrpSpPr>
      <p:grpSpPr>
        <a:xfrm>
          <a:off x="0" y="0"/>
          <a:ext cx="0" cy="0"/>
          <a:chOff x="0" y="0"/>
          <a:chExt cx="0" cy="0"/>
        </a:xfrm>
      </p:grpSpPr>
      <p:sp>
        <p:nvSpPr>
          <p:cNvPr id="929" name="Google Shape;929;p6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0" name="Google Shape;930;p68"/>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br>
              <a:rPr lang="en-US" sz="2800"/>
            </a:br>
            <a:r>
              <a:rPr lang="en-US" sz="2800"/>
              <a:t>Chondrosarcoma</a:t>
            </a:r>
            <a:endParaRPr/>
          </a:p>
        </p:txBody>
      </p:sp>
      <p:sp>
        <p:nvSpPr>
          <p:cNvPr id="931" name="Google Shape;931;p68"/>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2" name="Google Shape;932;p68"/>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hoto, colored, orange, colorful&#10;&#10;Description automatically generated" id="933" name="Google Shape;933;p68"/>
          <p:cNvPicPr preferRelativeResize="0"/>
          <p:nvPr>
            <p:ph idx="2" type="body"/>
          </p:nvPr>
        </p:nvPicPr>
        <p:blipFill rotWithShape="1">
          <a:blip r:embed="rId3">
            <a:alphaModFix/>
          </a:blip>
          <a:srcRect b="0" l="0" r="0" t="0"/>
          <a:stretch/>
        </p:blipFill>
        <p:spPr>
          <a:xfrm>
            <a:off x="914400" y="442488"/>
            <a:ext cx="7369464" cy="4050066"/>
          </a:xfrm>
          <a:prstGeom prst="rect">
            <a:avLst/>
          </a:prstGeom>
          <a:noFill/>
          <a:ln>
            <a:noFill/>
          </a:ln>
        </p:spPr>
      </p:pic>
      <p:sp>
        <p:nvSpPr>
          <p:cNvPr id="934" name="Google Shape;934;p68"/>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5" name="Google Shape;935;p68"/>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200"/>
              <a:buChar char="•"/>
            </a:pPr>
            <a:r>
              <a:rPr lang="en-US" sz="1200"/>
              <a:t>Xray (2) shows a heterogenous lesion with calcification of the proximal humerus. The DDx is  an enchondroma or chondrosarcoma.</a:t>
            </a:r>
            <a:br>
              <a:rPr lang="en-US" sz="1200"/>
            </a:br>
            <a:r>
              <a:rPr lang="en-US" sz="1200"/>
              <a:t>The CT scan shows  the calcification with endosteal filling of the cortical bone. The final diagnosis was after biopsy and is a low-grade chondrosarcoma.</a:t>
            </a:r>
            <a:endParaRPr/>
          </a:p>
          <a:p>
            <a:pPr indent="-228600" lvl="0" marL="228600" rtl="0" algn="l">
              <a:lnSpc>
                <a:spcPct val="90000"/>
              </a:lnSpc>
              <a:spcBef>
                <a:spcPts val="1000"/>
              </a:spcBef>
              <a:spcAft>
                <a:spcPts val="0"/>
              </a:spcAft>
              <a:buClr>
                <a:schemeClr val="dk1"/>
              </a:buClr>
              <a:buSzPts val="1200"/>
              <a:buChar char="•"/>
            </a:pPr>
            <a:r>
              <a:rPr lang="en-US" sz="1200"/>
              <a:t>X-ray (1): shows an endosteal scalloping  at the medial side, moth-eaten appearance, a hallmark of chondrosarcoma.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9" name="Shape 939"/>
        <p:cNvGrpSpPr/>
        <p:nvPr/>
      </p:nvGrpSpPr>
      <p:grpSpPr>
        <a:xfrm>
          <a:off x="0" y="0"/>
          <a:ext cx="0" cy="0"/>
          <a:chOff x="0" y="0"/>
          <a:chExt cx="0" cy="0"/>
        </a:xfrm>
      </p:grpSpPr>
      <p:sp>
        <p:nvSpPr>
          <p:cNvPr id="940" name="Google Shape;940;p6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1" name="Google Shape;941;p69"/>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a:t>Chondrosarcoma</a:t>
            </a:r>
            <a:br>
              <a:rPr b="1" lang="en-US" sz="2800"/>
            </a:br>
            <a:endParaRPr sz="2800"/>
          </a:p>
        </p:txBody>
      </p:sp>
      <p:sp>
        <p:nvSpPr>
          <p:cNvPr id="942" name="Google Shape;942;p69"/>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3" name="Google Shape;943;p69"/>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film, indoor, cup, table&#10;&#10;Description automatically generated" id="944" name="Google Shape;944;p69"/>
          <p:cNvPicPr preferRelativeResize="0"/>
          <p:nvPr>
            <p:ph idx="2" type="body"/>
          </p:nvPr>
        </p:nvPicPr>
        <p:blipFill rotWithShape="1">
          <a:blip r:embed="rId3">
            <a:alphaModFix/>
          </a:blip>
          <a:srcRect b="6600" l="0" r="0" t="0"/>
          <a:stretch/>
        </p:blipFill>
        <p:spPr>
          <a:xfrm>
            <a:off x="719403" y="364142"/>
            <a:ext cx="7777234" cy="3867993"/>
          </a:xfrm>
          <a:prstGeom prst="rect">
            <a:avLst/>
          </a:prstGeom>
          <a:noFill/>
          <a:ln>
            <a:noFill/>
          </a:ln>
        </p:spPr>
      </p:pic>
      <p:sp>
        <p:nvSpPr>
          <p:cNvPr id="945" name="Google Shape;945;p69"/>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6" name="Google Shape;946;p69"/>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An example of Chondrosarcoma arising from osteochondroma, measuring the cartilage cap will help in distinguishing between them, within 2 cm used as a cut off for distinguishing between benign osteochondroma from chondrosarcoma.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7"/>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7"/>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Growth Plate</a:t>
            </a:r>
            <a:endParaRPr/>
          </a:p>
        </p:txBody>
      </p:sp>
      <p:sp>
        <p:nvSpPr>
          <p:cNvPr id="158" name="Google Shape;158;p7"/>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7"/>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60" name="Google Shape;160;p7"/>
          <p:cNvPicPr preferRelativeResize="0"/>
          <p:nvPr>
            <p:ph idx="2" type="body"/>
          </p:nvPr>
        </p:nvPicPr>
        <p:blipFill rotWithShape="1">
          <a:blip r:embed="rId3">
            <a:alphaModFix/>
          </a:blip>
          <a:srcRect b="0" l="0" r="0" t="0"/>
          <a:stretch/>
        </p:blipFill>
        <p:spPr>
          <a:xfrm>
            <a:off x="730921" y="230417"/>
            <a:ext cx="7738797" cy="4127350"/>
          </a:xfrm>
          <a:prstGeom prst="rect">
            <a:avLst/>
          </a:prstGeom>
          <a:noFill/>
          <a:ln>
            <a:noFill/>
          </a:ln>
        </p:spPr>
      </p:pic>
      <p:sp>
        <p:nvSpPr>
          <p:cNvPr id="161" name="Google Shape;161;p7"/>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7"/>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Crosses Growth Plate  (1) </a:t>
            </a:r>
            <a:endParaRPr/>
          </a:p>
          <a:p>
            <a:pPr indent="-228600" lvl="0" marL="228600" rtl="0" algn="l">
              <a:lnSpc>
                <a:spcPct val="90000"/>
              </a:lnSpc>
              <a:spcBef>
                <a:spcPts val="1000"/>
              </a:spcBef>
              <a:spcAft>
                <a:spcPts val="0"/>
              </a:spcAft>
              <a:buClr>
                <a:schemeClr val="dk1"/>
              </a:buClr>
              <a:buSzPts val="1600"/>
              <a:buChar char="•"/>
            </a:pPr>
            <a:r>
              <a:rPr lang="en-US" sz="1600"/>
              <a:t>Stops Before Growth Plate (2)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0" name="Shape 950"/>
        <p:cNvGrpSpPr/>
        <p:nvPr/>
      </p:nvGrpSpPr>
      <p:grpSpPr>
        <a:xfrm>
          <a:off x="0" y="0"/>
          <a:ext cx="0" cy="0"/>
          <a:chOff x="0" y="0"/>
          <a:chExt cx="0" cy="0"/>
        </a:xfrm>
      </p:grpSpPr>
      <p:sp>
        <p:nvSpPr>
          <p:cNvPr id="951" name="Google Shape;951;p7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52" name="Google Shape;952;p70"/>
          <p:cNvGrpSpPr/>
          <p:nvPr/>
        </p:nvGrpSpPr>
        <p:grpSpPr>
          <a:xfrm>
            <a:off x="0" y="1062849"/>
            <a:ext cx="548639" cy="673460"/>
            <a:chOff x="3940602" y="308034"/>
            <a:chExt cx="2116791" cy="3428999"/>
          </a:xfrm>
        </p:grpSpPr>
        <p:sp>
          <p:nvSpPr>
            <p:cNvPr id="953" name="Google Shape;953;p7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4" name="Google Shape;954;p7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5" name="Google Shape;955;p7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56" name="Google Shape;956;p70"/>
          <p:cNvSpPr/>
          <p:nvPr/>
        </p:nvSpPr>
        <p:spPr>
          <a:xfrm>
            <a:off x="480060" y="656150"/>
            <a:ext cx="4254500"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7" name="Google Shape;957;p70"/>
          <p:cNvSpPr txBox="1"/>
          <p:nvPr>
            <p:ph type="title"/>
          </p:nvPr>
        </p:nvSpPr>
        <p:spPr>
          <a:xfrm>
            <a:off x="782723" y="873940"/>
            <a:ext cx="3789277"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Calibri"/>
              <a:buNone/>
            </a:pPr>
            <a:r>
              <a:rPr lang="en-US" sz="3100">
                <a:latin typeface="Calibri"/>
                <a:ea typeface="Calibri"/>
                <a:cs typeface="Calibri"/>
                <a:sym typeface="Calibri"/>
              </a:rPr>
              <a:t>Chondrosarcoma</a:t>
            </a:r>
            <a:br>
              <a:rPr lang="en-US" sz="3100">
                <a:latin typeface="Calibri"/>
                <a:ea typeface="Calibri"/>
                <a:cs typeface="Calibri"/>
                <a:sym typeface="Calibri"/>
              </a:rPr>
            </a:br>
            <a:endParaRPr sz="3100">
              <a:latin typeface="Calibri"/>
              <a:ea typeface="Calibri"/>
              <a:cs typeface="Calibri"/>
              <a:sym typeface="Calibri"/>
            </a:endParaRPr>
          </a:p>
        </p:txBody>
      </p:sp>
      <p:sp>
        <p:nvSpPr>
          <p:cNvPr id="958" name="Google Shape;958;p70"/>
          <p:cNvSpPr txBox="1"/>
          <p:nvPr>
            <p:ph idx="1" type="body"/>
          </p:nvPr>
        </p:nvSpPr>
        <p:spPr>
          <a:xfrm>
            <a:off x="783771" y="2524721"/>
            <a:ext cx="3743722"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An example of a chondrosarcoma arising from osteochondroma</a:t>
            </a:r>
            <a:endParaRPr/>
          </a:p>
          <a:p>
            <a:pPr indent="-228600" lvl="0" marL="228600" rtl="0" algn="l">
              <a:lnSpc>
                <a:spcPct val="90000"/>
              </a:lnSpc>
              <a:spcBef>
                <a:spcPts val="1000"/>
              </a:spcBef>
              <a:spcAft>
                <a:spcPts val="0"/>
              </a:spcAft>
              <a:buClr>
                <a:schemeClr val="dk1"/>
              </a:buClr>
              <a:buSzPts val="2000"/>
              <a:buChar char="•"/>
            </a:pPr>
            <a:r>
              <a:rPr lang="en-US" sz="2000"/>
              <a:t>Measuring the cartilage cap will help in distinguishing between them, within 2 cm used as a cut off for distinguishing between benign osteochondroma from chondrosarcoma.</a:t>
            </a:r>
            <a:endParaRPr/>
          </a:p>
        </p:txBody>
      </p:sp>
      <p:sp>
        <p:nvSpPr>
          <p:cNvPr id="959" name="Google Shape;959;p70"/>
          <p:cNvSpPr/>
          <p:nvPr/>
        </p:nvSpPr>
        <p:spPr>
          <a:xfrm>
            <a:off x="5037224" y="608401"/>
            <a:ext cx="3478126" cy="5593443"/>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60" name="Google Shape;960;p70"/>
          <p:cNvPicPr preferRelativeResize="0"/>
          <p:nvPr/>
        </p:nvPicPr>
        <p:blipFill rotWithShape="1">
          <a:blip r:embed="rId3">
            <a:alphaModFix/>
          </a:blip>
          <a:srcRect b="0" l="0" r="0" t="0"/>
          <a:stretch/>
        </p:blipFill>
        <p:spPr>
          <a:xfrm>
            <a:off x="5741768" y="901032"/>
            <a:ext cx="2079641" cy="5116220"/>
          </a:xfrm>
          <a:prstGeom prst="rect">
            <a:avLst/>
          </a:prstGeom>
          <a:noFill/>
          <a:ln>
            <a:noFill/>
          </a:ln>
        </p:spPr>
      </p:pic>
      <p:cxnSp>
        <p:nvCxnSpPr>
          <p:cNvPr id="961" name="Google Shape;961;p70"/>
          <p:cNvCxnSpPr/>
          <p:nvPr/>
        </p:nvCxnSpPr>
        <p:spPr>
          <a:xfrm rot="10800000">
            <a:off x="628650" y="6492240"/>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5" name="Shape 965"/>
        <p:cNvGrpSpPr/>
        <p:nvPr/>
      </p:nvGrpSpPr>
      <p:grpSpPr>
        <a:xfrm>
          <a:off x="0" y="0"/>
          <a:ext cx="0" cy="0"/>
          <a:chOff x="0" y="0"/>
          <a:chExt cx="0" cy="0"/>
        </a:xfrm>
      </p:grpSpPr>
      <p:sp>
        <p:nvSpPr>
          <p:cNvPr id="966" name="Google Shape;966;p7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67" name="Google Shape;967;p71"/>
          <p:cNvGrpSpPr/>
          <p:nvPr/>
        </p:nvGrpSpPr>
        <p:grpSpPr>
          <a:xfrm>
            <a:off x="0" y="1216597"/>
            <a:ext cx="548639" cy="673460"/>
            <a:chOff x="3940602" y="308034"/>
            <a:chExt cx="2116791" cy="3428999"/>
          </a:xfrm>
        </p:grpSpPr>
        <p:sp>
          <p:nvSpPr>
            <p:cNvPr id="968" name="Google Shape;968;p7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9" name="Google Shape;969;p7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0" name="Google Shape;970;p7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71" name="Google Shape;971;p71"/>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2" name="Google Shape;972;p71"/>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Chondrosarcoma</a:t>
            </a:r>
            <a:endParaRPr sz="4200"/>
          </a:p>
        </p:txBody>
      </p:sp>
      <p:sp>
        <p:nvSpPr>
          <p:cNvPr id="973" name="Google Shape;973;p71"/>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a:t>
            </a:r>
            <a:endParaRPr/>
          </a:p>
          <a:p>
            <a:pPr indent="-228600" lvl="1" marL="685800" rtl="0" algn="l">
              <a:lnSpc>
                <a:spcPct val="90000"/>
              </a:lnSpc>
              <a:spcBef>
                <a:spcPts val="500"/>
              </a:spcBef>
              <a:spcAft>
                <a:spcPts val="0"/>
              </a:spcAft>
              <a:buClr>
                <a:schemeClr val="dk1"/>
              </a:buClr>
              <a:buSzPts val="2100"/>
              <a:buChar char="•"/>
            </a:pPr>
            <a:r>
              <a:rPr lang="en-US" sz="2100"/>
              <a:t>Complete surgical excision, as these tumor doesn’t respond to chemotherapy.</a:t>
            </a:r>
            <a:endParaRPr/>
          </a:p>
          <a:p>
            <a:pPr indent="-228600" lvl="0" marL="228600" rtl="0" algn="l">
              <a:lnSpc>
                <a:spcPct val="90000"/>
              </a:lnSpc>
              <a:spcBef>
                <a:spcPts val="1000"/>
              </a:spcBef>
              <a:spcAft>
                <a:spcPts val="0"/>
              </a:spcAft>
              <a:buClr>
                <a:schemeClr val="dk1"/>
              </a:buClr>
              <a:buSzPts val="2100"/>
              <a:buChar char="•"/>
            </a:pPr>
            <a:r>
              <a:rPr lang="en-US" sz="2100"/>
              <a:t>Recurrence rate is high.</a:t>
            </a:r>
            <a:endParaRPr/>
          </a:p>
          <a:p>
            <a:pPr indent="-228600" lvl="0" marL="228600" rtl="0" algn="l">
              <a:lnSpc>
                <a:spcPct val="90000"/>
              </a:lnSpc>
              <a:spcBef>
                <a:spcPts val="1000"/>
              </a:spcBef>
              <a:spcAft>
                <a:spcPts val="0"/>
              </a:spcAft>
              <a:buClr>
                <a:schemeClr val="dk1"/>
              </a:buClr>
              <a:buSzPts val="2100"/>
              <a:buChar char="•"/>
            </a:pPr>
            <a:r>
              <a:rPr lang="en-US" sz="2100"/>
              <a:t>Prognosis is related to grade of tumor (Low grade🡪 better prognosis) and the ability to completely surgically remove it.</a:t>
            </a:r>
            <a:endParaRPr/>
          </a:p>
        </p:txBody>
      </p:sp>
      <p:cxnSp>
        <p:nvCxnSpPr>
          <p:cNvPr id="974" name="Google Shape;974;p71"/>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8" name="Shape 978"/>
        <p:cNvGrpSpPr/>
        <p:nvPr/>
      </p:nvGrpSpPr>
      <p:grpSpPr>
        <a:xfrm>
          <a:off x="0" y="0"/>
          <a:ext cx="0" cy="0"/>
          <a:chOff x="0" y="0"/>
          <a:chExt cx="0" cy="0"/>
        </a:xfrm>
      </p:grpSpPr>
      <p:sp>
        <p:nvSpPr>
          <p:cNvPr id="979" name="Google Shape;979;p7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80" name="Google Shape;980;p72"/>
          <p:cNvGrpSpPr/>
          <p:nvPr/>
        </p:nvGrpSpPr>
        <p:grpSpPr>
          <a:xfrm>
            <a:off x="0" y="1216597"/>
            <a:ext cx="548639" cy="673460"/>
            <a:chOff x="3940602" y="308034"/>
            <a:chExt cx="2116791" cy="3428999"/>
          </a:xfrm>
        </p:grpSpPr>
        <p:sp>
          <p:nvSpPr>
            <p:cNvPr id="981" name="Google Shape;981;p72"/>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2" name="Google Shape;982;p72"/>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3" name="Google Shape;983;p72"/>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84" name="Google Shape;984;p72"/>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5" name="Google Shape;985;p72"/>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Ewing’s Sarcoma</a:t>
            </a:r>
            <a:br>
              <a:rPr lang="en-US" sz="4200"/>
            </a:br>
            <a:endParaRPr sz="4200"/>
          </a:p>
        </p:txBody>
      </p:sp>
      <p:sp>
        <p:nvSpPr>
          <p:cNvPr id="986" name="Google Shape;986;p72"/>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Ewing’s sarcoma is believed to arise from endothelial cells in the bone marrow.</a:t>
            </a:r>
            <a:endParaRPr/>
          </a:p>
          <a:p>
            <a:pPr indent="-228600" lvl="0" marL="228600" rtl="0" algn="l">
              <a:lnSpc>
                <a:spcPct val="90000"/>
              </a:lnSpc>
              <a:spcBef>
                <a:spcPts val="1000"/>
              </a:spcBef>
              <a:spcAft>
                <a:spcPts val="0"/>
              </a:spcAft>
              <a:buClr>
                <a:schemeClr val="dk1"/>
              </a:buClr>
              <a:buSzPts val="2100"/>
              <a:buChar char="•"/>
            </a:pPr>
            <a:r>
              <a:rPr lang="en-US" sz="2100"/>
              <a:t>Incidence: peak at 10–15 years. </a:t>
            </a:r>
            <a:endParaRPr/>
          </a:p>
          <a:p>
            <a:pPr indent="-228600" lvl="0" marL="228600" rtl="0" algn="l">
              <a:lnSpc>
                <a:spcPct val="90000"/>
              </a:lnSpc>
              <a:spcBef>
                <a:spcPts val="1000"/>
              </a:spcBef>
              <a:spcAft>
                <a:spcPts val="0"/>
              </a:spcAft>
              <a:buClr>
                <a:schemeClr val="dk1"/>
              </a:buClr>
              <a:buSzPts val="2100"/>
              <a:buChar char="•"/>
            </a:pPr>
            <a:r>
              <a:rPr lang="en-US" sz="2100"/>
              <a:t>Primary tumor: often diaphysis of long bones (particularly femur, tibia, fibula, and humerus) and bones of the pelvis.</a:t>
            </a:r>
            <a:endParaRPr/>
          </a:p>
          <a:p>
            <a:pPr indent="-228600" lvl="0" marL="228600" rtl="0" algn="l">
              <a:lnSpc>
                <a:spcPct val="90000"/>
              </a:lnSpc>
              <a:spcBef>
                <a:spcPts val="1000"/>
              </a:spcBef>
              <a:spcAft>
                <a:spcPts val="0"/>
              </a:spcAft>
              <a:buClr>
                <a:schemeClr val="dk1"/>
              </a:buClr>
              <a:buSzPts val="2100"/>
              <a:buChar char="•"/>
            </a:pPr>
            <a:r>
              <a:rPr lang="en-US" sz="2100"/>
              <a:t>Metastasis: lungs, skeletal system, bone marrow </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987" name="Google Shape;987;p72"/>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1" name="Shape 991"/>
        <p:cNvGrpSpPr/>
        <p:nvPr/>
      </p:nvGrpSpPr>
      <p:grpSpPr>
        <a:xfrm>
          <a:off x="0" y="0"/>
          <a:ext cx="0" cy="0"/>
          <a:chOff x="0" y="0"/>
          <a:chExt cx="0" cy="0"/>
        </a:xfrm>
      </p:grpSpPr>
      <p:sp>
        <p:nvSpPr>
          <p:cNvPr id="992" name="Google Shape;992;p7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993" name="Google Shape;993;p73"/>
          <p:cNvGrpSpPr/>
          <p:nvPr/>
        </p:nvGrpSpPr>
        <p:grpSpPr>
          <a:xfrm>
            <a:off x="0" y="1216597"/>
            <a:ext cx="548639" cy="673460"/>
            <a:chOff x="3940602" y="308034"/>
            <a:chExt cx="2116791" cy="3428999"/>
          </a:xfrm>
        </p:grpSpPr>
        <p:sp>
          <p:nvSpPr>
            <p:cNvPr id="994" name="Google Shape;994;p7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5" name="Google Shape;995;p7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6" name="Google Shape;996;p7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997" name="Google Shape;997;p73"/>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8" name="Google Shape;998;p73"/>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Ewing’s Sarcoma</a:t>
            </a:r>
            <a:endParaRPr/>
          </a:p>
        </p:txBody>
      </p:sp>
      <p:sp>
        <p:nvSpPr>
          <p:cNvPr id="999" name="Google Shape;999;p73"/>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 The patient presents with pain – often throbbing in character – and swelling. Generalized illness and pyrexia, together with a warm, tender swelling and a raised ESR, may suggest a diagnosis of osteomyelitis (Sometimes can be very difficult to distinguish between them in history and physical examination)</a:t>
            </a:r>
            <a:endParaRPr/>
          </a:p>
        </p:txBody>
      </p:sp>
      <p:cxnSp>
        <p:nvCxnSpPr>
          <p:cNvPr id="1000" name="Google Shape;1000;p73"/>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5" name="Shape 1005"/>
        <p:cNvGrpSpPr/>
        <p:nvPr/>
      </p:nvGrpSpPr>
      <p:grpSpPr>
        <a:xfrm>
          <a:off x="0" y="0"/>
          <a:ext cx="0" cy="0"/>
          <a:chOff x="0" y="0"/>
          <a:chExt cx="0" cy="0"/>
        </a:xfrm>
      </p:grpSpPr>
      <p:sp>
        <p:nvSpPr>
          <p:cNvPr id="1006" name="Google Shape;1006;p74"/>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07" name="Google Shape;1007;p74"/>
          <p:cNvGrpSpPr/>
          <p:nvPr/>
        </p:nvGrpSpPr>
        <p:grpSpPr>
          <a:xfrm>
            <a:off x="0" y="1062849"/>
            <a:ext cx="548639" cy="673460"/>
            <a:chOff x="3940602" y="308034"/>
            <a:chExt cx="2116791" cy="3428999"/>
          </a:xfrm>
        </p:grpSpPr>
        <p:sp>
          <p:nvSpPr>
            <p:cNvPr id="1008" name="Google Shape;1008;p74"/>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9" name="Google Shape;1009;p74"/>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0" name="Google Shape;1010;p74"/>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11" name="Google Shape;1011;p74"/>
          <p:cNvSpPr/>
          <p:nvPr/>
        </p:nvSpPr>
        <p:spPr>
          <a:xfrm>
            <a:off x="480060" y="656150"/>
            <a:ext cx="4193090" cy="1431591"/>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2" name="Google Shape;1012;p74"/>
          <p:cNvSpPr txBox="1"/>
          <p:nvPr>
            <p:ph type="title"/>
          </p:nvPr>
        </p:nvSpPr>
        <p:spPr>
          <a:xfrm>
            <a:off x="782723" y="873940"/>
            <a:ext cx="3696218" cy="10357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Calibri"/>
              <a:buNone/>
            </a:pPr>
            <a:r>
              <a:rPr lang="en-US" sz="3100"/>
              <a:t>Ewing’s Sarcoma</a:t>
            </a:r>
            <a:endParaRPr/>
          </a:p>
        </p:txBody>
      </p:sp>
      <p:sp>
        <p:nvSpPr>
          <p:cNvPr id="1013" name="Google Shape;1013;p74"/>
          <p:cNvSpPr txBox="1"/>
          <p:nvPr>
            <p:ph idx="1" type="body"/>
          </p:nvPr>
        </p:nvSpPr>
        <p:spPr>
          <a:xfrm>
            <a:off x="783771" y="2524721"/>
            <a:ext cx="3743722" cy="3677123"/>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An example of Ewing's tumor: bone destruction in the mid-diaphysis with soft tissue swelling. The sun burst appearance and the Codman's triangle are usually associated with osteosarcoma but they're just as common in Ewing's sarcoma.</a:t>
            </a:r>
            <a:br>
              <a:rPr lang="en-US" sz="1800"/>
            </a:br>
            <a:r>
              <a:rPr lang="en-US" sz="1800"/>
              <a:t>In this example, the new bone formation may extend along the shaft of the long bone.</a:t>
            </a:r>
            <a:endParaRPr/>
          </a:p>
        </p:txBody>
      </p:sp>
      <p:pic>
        <p:nvPicPr>
          <p:cNvPr descr="A screenshot of a cell phone&#10;&#10;Description automatically generated" id="1014" name="Google Shape;1014;p74"/>
          <p:cNvPicPr preferRelativeResize="0"/>
          <p:nvPr>
            <p:ph idx="2" type="body"/>
          </p:nvPr>
        </p:nvPicPr>
        <p:blipFill rotWithShape="1">
          <a:blip r:embed="rId3">
            <a:alphaModFix/>
          </a:blip>
          <a:srcRect b="0" l="0" r="0" t="0"/>
          <a:stretch/>
        </p:blipFill>
        <p:spPr>
          <a:xfrm>
            <a:off x="4781604" y="422240"/>
            <a:ext cx="3937172" cy="5716165"/>
          </a:xfrm>
          <a:prstGeom prst="rect">
            <a:avLst/>
          </a:prstGeom>
          <a:noFill/>
          <a:ln>
            <a:noFill/>
          </a:ln>
        </p:spPr>
      </p:pic>
      <p:cxnSp>
        <p:nvCxnSpPr>
          <p:cNvPr id="1015" name="Google Shape;1015;p74"/>
          <p:cNvCxnSpPr/>
          <p:nvPr/>
        </p:nvCxnSpPr>
        <p:spPr>
          <a:xfrm rot="10800000">
            <a:off x="628650" y="6492240"/>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sp>
        <p:nvSpPr>
          <p:cNvPr id="1020" name="Google Shape;1020;p75"/>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1" name="Google Shape;1021;p75"/>
          <p:cNvSpPr txBox="1"/>
          <p:nvPr>
            <p:ph type="title"/>
          </p:nvPr>
        </p:nvSpPr>
        <p:spPr>
          <a:xfrm>
            <a:off x="442170" y="856180"/>
            <a:ext cx="3420438"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Ewing’s Sarcoma</a:t>
            </a:r>
            <a:endParaRPr/>
          </a:p>
        </p:txBody>
      </p:sp>
      <p:grpSp>
        <p:nvGrpSpPr>
          <p:cNvPr id="1022" name="Google Shape;1022;p75"/>
          <p:cNvGrpSpPr/>
          <p:nvPr/>
        </p:nvGrpSpPr>
        <p:grpSpPr>
          <a:xfrm>
            <a:off x="0" y="1083484"/>
            <a:ext cx="266396" cy="673460"/>
            <a:chOff x="0" y="823811"/>
            <a:chExt cx="355196" cy="673460"/>
          </a:xfrm>
        </p:grpSpPr>
        <p:sp>
          <p:nvSpPr>
            <p:cNvPr id="1023" name="Google Shape;1023;p7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4" name="Google Shape;1024;p7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25" name="Google Shape;1025;p75"/>
          <p:cNvSpPr/>
          <p:nvPr/>
        </p:nvSpPr>
        <p:spPr>
          <a:xfrm flipH="1">
            <a:off x="498813" y="2090569"/>
            <a:ext cx="322326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6" name="Google Shape;1026;p75"/>
          <p:cNvSpPr txBox="1"/>
          <p:nvPr>
            <p:ph idx="1" type="body"/>
          </p:nvPr>
        </p:nvSpPr>
        <p:spPr>
          <a:xfrm>
            <a:off x="443039" y="2330505"/>
            <a:ext cx="3419569"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X-ray (lateral view) of a child’s knee and lower leg.</a:t>
            </a:r>
            <a:endParaRPr/>
          </a:p>
          <a:p>
            <a:pPr indent="-228600" lvl="0" marL="228600" rtl="0" algn="l">
              <a:lnSpc>
                <a:spcPct val="90000"/>
              </a:lnSpc>
              <a:spcBef>
                <a:spcPts val="1000"/>
              </a:spcBef>
              <a:spcAft>
                <a:spcPts val="0"/>
              </a:spcAft>
              <a:buClr>
                <a:schemeClr val="dk1"/>
              </a:buClr>
              <a:buSzPts val="1700"/>
              <a:buChar char="•"/>
            </a:pPr>
            <a:r>
              <a:rPr lang="en-US" sz="1700"/>
              <a:t>Zone of decreased radiodensity in the proximal tibial diaphysis (red overlay) with a lamellated periosteal reaction producing the typical onion skin appearance (blue overlay and arrow) of Ewing sarcoma.</a:t>
            </a:r>
            <a:endParaRPr/>
          </a:p>
          <a:p>
            <a:pPr indent="-120650" lvl="0" marL="228600" rtl="0" algn="l">
              <a:lnSpc>
                <a:spcPct val="90000"/>
              </a:lnSpc>
              <a:spcBef>
                <a:spcPts val="1000"/>
              </a:spcBef>
              <a:spcAft>
                <a:spcPts val="0"/>
              </a:spcAft>
              <a:buClr>
                <a:schemeClr val="dk1"/>
              </a:buClr>
              <a:buSzPts val="1700"/>
              <a:buNone/>
            </a:pPr>
            <a:r>
              <a:t/>
            </a:r>
            <a:endParaRPr sz="1700"/>
          </a:p>
        </p:txBody>
      </p:sp>
      <p:sp>
        <p:nvSpPr>
          <p:cNvPr id="1027" name="Google Shape;1027;p75"/>
          <p:cNvSpPr/>
          <p:nvPr/>
        </p:nvSpPr>
        <p:spPr>
          <a:xfrm flipH="1">
            <a:off x="8023252" y="0"/>
            <a:ext cx="11207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8" name="Google Shape;1028;p75"/>
          <p:cNvSpPr/>
          <p:nvPr/>
        </p:nvSpPr>
        <p:spPr>
          <a:xfrm>
            <a:off x="4264357" y="513853"/>
            <a:ext cx="4507025"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indoor, sitting, small, table&#10;&#10;Description automatically generated" id="1029" name="Google Shape;1029;p75"/>
          <p:cNvPicPr preferRelativeResize="0"/>
          <p:nvPr>
            <p:ph idx="2" type="body"/>
          </p:nvPr>
        </p:nvPicPr>
        <p:blipFill rotWithShape="1">
          <a:blip r:embed="rId3">
            <a:alphaModFix/>
          </a:blip>
          <a:srcRect b="-2" l="17392" r="2223" t="0"/>
          <a:stretch/>
        </p:blipFill>
        <p:spPr>
          <a:xfrm>
            <a:off x="4483341" y="799352"/>
            <a:ext cx="4069057" cy="52592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3" name="Shape 1033"/>
        <p:cNvGrpSpPr/>
        <p:nvPr/>
      </p:nvGrpSpPr>
      <p:grpSpPr>
        <a:xfrm>
          <a:off x="0" y="0"/>
          <a:ext cx="0" cy="0"/>
          <a:chOff x="0" y="0"/>
          <a:chExt cx="0" cy="0"/>
        </a:xfrm>
      </p:grpSpPr>
      <p:sp>
        <p:nvSpPr>
          <p:cNvPr id="1034" name="Google Shape;1034;p76"/>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35" name="Google Shape;1035;p76"/>
          <p:cNvGrpSpPr/>
          <p:nvPr/>
        </p:nvGrpSpPr>
        <p:grpSpPr>
          <a:xfrm>
            <a:off x="0" y="1216597"/>
            <a:ext cx="548639" cy="673460"/>
            <a:chOff x="3940602" y="308034"/>
            <a:chExt cx="2116791" cy="3428999"/>
          </a:xfrm>
        </p:grpSpPr>
        <p:sp>
          <p:nvSpPr>
            <p:cNvPr id="1036" name="Google Shape;1036;p76"/>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7" name="Google Shape;1037;p76"/>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8" name="Google Shape;1038;p76"/>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39" name="Google Shape;1039;p76"/>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0" name="Google Shape;1040;p76"/>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Ewing’s Sarcoma</a:t>
            </a:r>
            <a:endParaRPr/>
          </a:p>
        </p:txBody>
      </p:sp>
      <p:sp>
        <p:nvSpPr>
          <p:cNvPr id="1041" name="Google Shape;1041;p76"/>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Prognosis: is always poor, and surgery alone does little to improve it.</a:t>
            </a:r>
            <a:endParaRPr/>
          </a:p>
          <a:p>
            <a:pPr indent="-228600" lvl="0" marL="228600" rtl="0" algn="l">
              <a:lnSpc>
                <a:spcPct val="90000"/>
              </a:lnSpc>
              <a:spcBef>
                <a:spcPts val="1000"/>
              </a:spcBef>
              <a:spcAft>
                <a:spcPts val="0"/>
              </a:spcAft>
              <a:buClr>
                <a:schemeClr val="dk1"/>
              </a:buClr>
              <a:buSzPts val="2100"/>
              <a:buChar char="•"/>
            </a:pPr>
            <a:r>
              <a:rPr lang="en-US" sz="2100"/>
              <a:t>Diagnosis: biopsy is a must</a:t>
            </a:r>
            <a:endParaRPr/>
          </a:p>
          <a:p>
            <a:pPr indent="-228600" lvl="0" marL="228600" rtl="0" algn="l">
              <a:lnSpc>
                <a:spcPct val="90000"/>
              </a:lnSpc>
              <a:spcBef>
                <a:spcPts val="1000"/>
              </a:spcBef>
              <a:spcAft>
                <a:spcPts val="0"/>
              </a:spcAft>
              <a:buClr>
                <a:schemeClr val="dk1"/>
              </a:buClr>
              <a:buSzPts val="2100"/>
              <a:buChar char="•"/>
            </a:pPr>
            <a:r>
              <a:rPr lang="en-US" sz="2100"/>
              <a:t>Treatment: a combination of chemotherapy and surgery followed with radiotherapy.</a:t>
            </a:r>
            <a:endParaRPr/>
          </a:p>
        </p:txBody>
      </p:sp>
      <p:cxnSp>
        <p:nvCxnSpPr>
          <p:cNvPr id="1042" name="Google Shape;1042;p76"/>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6" name="Shape 1046"/>
        <p:cNvGrpSpPr/>
        <p:nvPr/>
      </p:nvGrpSpPr>
      <p:grpSpPr>
        <a:xfrm>
          <a:off x="0" y="0"/>
          <a:ext cx="0" cy="0"/>
          <a:chOff x="0" y="0"/>
          <a:chExt cx="0" cy="0"/>
        </a:xfrm>
      </p:grpSpPr>
      <p:sp>
        <p:nvSpPr>
          <p:cNvPr id="1047" name="Google Shape;1047;p77"/>
          <p:cNvSpPr txBox="1"/>
          <p:nvPr>
            <p:ph type="title"/>
          </p:nvPr>
        </p:nvSpPr>
        <p:spPr>
          <a:xfrm>
            <a:off x="628650" y="5534025"/>
            <a:ext cx="7886700" cy="82232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u="sng"/>
              <a:t>Summary</a:t>
            </a:r>
            <a:endParaRPr/>
          </a:p>
        </p:txBody>
      </p:sp>
      <p:pic>
        <p:nvPicPr>
          <p:cNvPr descr="A screenshot of a cell phone&#10;&#10;Description automatically generated" id="1048" name="Google Shape;1048;p77"/>
          <p:cNvPicPr preferRelativeResize="0"/>
          <p:nvPr/>
        </p:nvPicPr>
        <p:blipFill rotWithShape="1">
          <a:blip r:embed="rId3">
            <a:alphaModFix/>
          </a:blip>
          <a:srcRect b="0" l="0" r="0" t="0"/>
          <a:stretch/>
        </p:blipFill>
        <p:spPr>
          <a:xfrm>
            <a:off x="20" y="10"/>
            <a:ext cx="9143980" cy="55839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3" name="Shape 1053"/>
        <p:cNvGrpSpPr/>
        <p:nvPr/>
      </p:nvGrpSpPr>
      <p:grpSpPr>
        <a:xfrm>
          <a:off x="0" y="0"/>
          <a:ext cx="0" cy="0"/>
          <a:chOff x="0" y="0"/>
          <a:chExt cx="0" cy="0"/>
        </a:xfrm>
      </p:grpSpPr>
      <p:sp>
        <p:nvSpPr>
          <p:cNvPr id="1054" name="Google Shape;1054;p7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55" name="Google Shape;1055;p78"/>
          <p:cNvGrpSpPr/>
          <p:nvPr/>
        </p:nvGrpSpPr>
        <p:grpSpPr>
          <a:xfrm>
            <a:off x="0" y="1216597"/>
            <a:ext cx="548639" cy="673460"/>
            <a:chOff x="3940602" y="308034"/>
            <a:chExt cx="2116791" cy="3428999"/>
          </a:xfrm>
        </p:grpSpPr>
        <p:sp>
          <p:nvSpPr>
            <p:cNvPr id="1056" name="Google Shape;1056;p78"/>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7" name="Google Shape;1057;p78"/>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8" name="Google Shape;1058;p78"/>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59" name="Google Shape;1059;p78"/>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0" name="Google Shape;1060;p78"/>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Multiple Myeloma</a:t>
            </a:r>
            <a:br>
              <a:rPr lang="en-US" sz="4200"/>
            </a:br>
            <a:endParaRPr sz="4200"/>
          </a:p>
        </p:txBody>
      </p:sp>
      <p:sp>
        <p:nvSpPr>
          <p:cNvPr id="1061" name="Google Shape;1061;p78"/>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One of the commonest causes of osteoporosis and vertebral compression fracture in men over 45-year-old.</a:t>
            </a:r>
            <a:endParaRPr/>
          </a:p>
          <a:p>
            <a:pPr indent="-228600" lvl="0" marL="228600" rtl="0" algn="l">
              <a:lnSpc>
                <a:spcPct val="90000"/>
              </a:lnSpc>
              <a:spcBef>
                <a:spcPts val="1000"/>
              </a:spcBef>
              <a:spcAft>
                <a:spcPts val="0"/>
              </a:spcAft>
              <a:buClr>
                <a:schemeClr val="dk1"/>
              </a:buClr>
              <a:buSzPts val="2100"/>
              <a:buChar char="•"/>
            </a:pPr>
            <a:r>
              <a:rPr lang="en-US" sz="2100"/>
              <a:t>A malignant B-cell lymphoproliferative disorder of the bone marrow with plasma cell predominating.</a:t>
            </a:r>
            <a:endParaRPr/>
          </a:p>
          <a:p>
            <a:pPr indent="-228600" lvl="0" marL="228600" rtl="0" algn="l">
              <a:lnSpc>
                <a:spcPct val="90000"/>
              </a:lnSpc>
              <a:spcBef>
                <a:spcPts val="1000"/>
              </a:spcBef>
              <a:spcAft>
                <a:spcPts val="0"/>
              </a:spcAft>
              <a:buClr>
                <a:schemeClr val="dk1"/>
              </a:buClr>
              <a:buSzPts val="2100"/>
              <a:buChar char="•"/>
            </a:pPr>
            <a:r>
              <a:rPr lang="en-US" sz="2100"/>
              <a:t>Results in bone marrow cell proliferation and increased osteoclastic activity which lead to osteoporosis and lytic lesions throughout the skeleton (myelomatosis).</a:t>
            </a:r>
            <a:endParaRPr/>
          </a:p>
          <a:p>
            <a:pPr indent="-228600" lvl="0" marL="228600" rtl="0" algn="l">
              <a:lnSpc>
                <a:spcPct val="90000"/>
              </a:lnSpc>
              <a:spcBef>
                <a:spcPts val="1000"/>
              </a:spcBef>
              <a:spcAft>
                <a:spcPts val="0"/>
              </a:spcAft>
              <a:buClr>
                <a:schemeClr val="dk1"/>
              </a:buClr>
              <a:buSzPts val="2100"/>
              <a:buChar char="•"/>
            </a:pPr>
            <a:r>
              <a:rPr lang="en-US" sz="2100"/>
              <a:t>Late secondary features are due to renal dysfunction and spinal cord or root compression caused by vertebral collapse.</a:t>
            </a:r>
            <a:endParaRPr/>
          </a:p>
          <a:p>
            <a:pPr indent="-95250" lvl="0" marL="228600" rtl="0" algn="l">
              <a:lnSpc>
                <a:spcPct val="90000"/>
              </a:lnSpc>
              <a:spcBef>
                <a:spcPts val="1000"/>
              </a:spcBef>
              <a:spcAft>
                <a:spcPts val="0"/>
              </a:spcAft>
              <a:buClr>
                <a:schemeClr val="dk1"/>
              </a:buClr>
              <a:buSzPts val="2100"/>
              <a:buNone/>
            </a:pPr>
            <a:r>
              <a:t/>
            </a:r>
            <a:endParaRPr sz="2100"/>
          </a:p>
        </p:txBody>
      </p:sp>
      <p:cxnSp>
        <p:nvCxnSpPr>
          <p:cNvPr id="1062" name="Google Shape;1062;p78"/>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7" name="Shape 1067"/>
        <p:cNvGrpSpPr/>
        <p:nvPr/>
      </p:nvGrpSpPr>
      <p:grpSpPr>
        <a:xfrm>
          <a:off x="0" y="0"/>
          <a:ext cx="0" cy="0"/>
          <a:chOff x="0" y="0"/>
          <a:chExt cx="0" cy="0"/>
        </a:xfrm>
      </p:grpSpPr>
      <p:sp>
        <p:nvSpPr>
          <p:cNvPr id="1068" name="Google Shape;1068;p7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9" name="Google Shape;1069;p79"/>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Multiple Myeloma</a:t>
            </a:r>
            <a:endParaRPr/>
          </a:p>
        </p:txBody>
      </p:sp>
      <p:sp>
        <p:nvSpPr>
          <p:cNvPr id="1070" name="Google Shape;1070;p79"/>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1" name="Google Shape;1071;p79"/>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72" name="Google Shape;1072;p79"/>
          <p:cNvPicPr preferRelativeResize="0"/>
          <p:nvPr>
            <p:ph idx="2" type="body"/>
          </p:nvPr>
        </p:nvPicPr>
        <p:blipFill rotWithShape="1">
          <a:blip r:embed="rId3">
            <a:alphaModFix/>
          </a:blip>
          <a:srcRect b="6642" l="0" r="0" t="3339"/>
          <a:stretch/>
        </p:blipFill>
        <p:spPr>
          <a:xfrm>
            <a:off x="719403" y="364142"/>
            <a:ext cx="7777234" cy="3867993"/>
          </a:xfrm>
          <a:prstGeom prst="rect">
            <a:avLst/>
          </a:prstGeom>
          <a:noFill/>
          <a:ln>
            <a:noFill/>
          </a:ln>
        </p:spPr>
      </p:pic>
      <p:sp>
        <p:nvSpPr>
          <p:cNvPr id="1073" name="Google Shape;1073;p79"/>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4" name="Google Shape;1074;p79"/>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An example of multiple punched out lesions of the skull and the femur, characteristic for multiple myeloma.</a:t>
            </a:r>
            <a:endParaRPr/>
          </a:p>
          <a:p>
            <a:pPr indent="-228600" lvl="0" marL="228600" rtl="0" algn="l">
              <a:lnSpc>
                <a:spcPct val="90000"/>
              </a:lnSpc>
              <a:spcBef>
                <a:spcPts val="1000"/>
              </a:spcBef>
              <a:spcAft>
                <a:spcPts val="0"/>
              </a:spcAft>
              <a:buClr>
                <a:schemeClr val="dk1"/>
              </a:buClr>
              <a:buSzPts val="1600"/>
              <a:buChar char="•"/>
            </a:pPr>
            <a:r>
              <a:rPr lang="en-US" sz="1600"/>
              <a:t>DDX is secondary malignant metastatic bone disease</a:t>
            </a:r>
            <a:endParaRPr sz="160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8"/>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8"/>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Origin </a:t>
            </a:r>
            <a:endParaRPr/>
          </a:p>
        </p:txBody>
      </p:sp>
      <p:sp>
        <p:nvSpPr>
          <p:cNvPr id="169" name="Google Shape;169;p8"/>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Google Shape;170;p8"/>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1" name="Google Shape;171;p8"/>
          <p:cNvPicPr preferRelativeResize="0"/>
          <p:nvPr>
            <p:ph idx="2" type="body"/>
          </p:nvPr>
        </p:nvPicPr>
        <p:blipFill rotWithShape="1">
          <a:blip r:embed="rId3">
            <a:alphaModFix/>
          </a:blip>
          <a:srcRect b="0" l="0" r="0" t="0"/>
          <a:stretch/>
        </p:blipFill>
        <p:spPr>
          <a:xfrm>
            <a:off x="661007" y="143627"/>
            <a:ext cx="7821983" cy="4300929"/>
          </a:xfrm>
          <a:prstGeom prst="rect">
            <a:avLst/>
          </a:prstGeom>
          <a:noFill/>
          <a:ln>
            <a:noFill/>
          </a:ln>
        </p:spPr>
      </p:pic>
      <p:sp>
        <p:nvSpPr>
          <p:cNvPr id="172" name="Google Shape;172;p8"/>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3" name="Google Shape;173;p8"/>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Arise From Bone Surface (1)</a:t>
            </a:r>
            <a:endParaRPr/>
          </a:p>
          <a:p>
            <a:pPr indent="-228600" lvl="0" marL="228600" rtl="0" algn="l">
              <a:lnSpc>
                <a:spcPct val="90000"/>
              </a:lnSpc>
              <a:spcBef>
                <a:spcPts val="1000"/>
              </a:spcBef>
              <a:spcAft>
                <a:spcPts val="0"/>
              </a:spcAft>
              <a:buClr>
                <a:schemeClr val="dk1"/>
              </a:buClr>
              <a:buSzPts val="1600"/>
              <a:buChar char="•"/>
            </a:pPr>
            <a:r>
              <a:rPr lang="en-US" sz="1600"/>
              <a:t>Arise within Medullary Canal (2)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8" name="Shape 1078"/>
        <p:cNvGrpSpPr/>
        <p:nvPr/>
      </p:nvGrpSpPr>
      <p:grpSpPr>
        <a:xfrm>
          <a:off x="0" y="0"/>
          <a:ext cx="0" cy="0"/>
          <a:chOff x="0" y="0"/>
          <a:chExt cx="0" cy="0"/>
        </a:xfrm>
      </p:grpSpPr>
      <p:sp>
        <p:nvSpPr>
          <p:cNvPr id="1079" name="Google Shape;1079;p80"/>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80" name="Google Shape;1080;p80"/>
          <p:cNvGrpSpPr/>
          <p:nvPr/>
        </p:nvGrpSpPr>
        <p:grpSpPr>
          <a:xfrm>
            <a:off x="0" y="1216597"/>
            <a:ext cx="548639" cy="673460"/>
            <a:chOff x="3940602" y="308034"/>
            <a:chExt cx="2116791" cy="3428999"/>
          </a:xfrm>
        </p:grpSpPr>
        <p:sp>
          <p:nvSpPr>
            <p:cNvPr id="1081" name="Google Shape;1081;p8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2" name="Google Shape;1082;p8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3" name="Google Shape;1083;p8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84" name="Google Shape;1084;p80"/>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5" name="Google Shape;1085;p80"/>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Multiple Myeloma</a:t>
            </a:r>
            <a:br>
              <a:rPr b="1" lang="en-US" sz="4200"/>
            </a:br>
            <a:endParaRPr sz="4200"/>
          </a:p>
        </p:txBody>
      </p:sp>
      <p:sp>
        <p:nvSpPr>
          <p:cNvPr id="1086" name="Google Shape;1086;p80"/>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en-US" sz="1900"/>
              <a:t>Investigations:</a:t>
            </a:r>
            <a:endParaRPr/>
          </a:p>
          <a:p>
            <a:pPr indent="-228600" lvl="1" marL="685800" rtl="0" algn="l">
              <a:lnSpc>
                <a:spcPct val="90000"/>
              </a:lnSpc>
              <a:spcBef>
                <a:spcPts val="500"/>
              </a:spcBef>
              <a:spcAft>
                <a:spcPts val="0"/>
              </a:spcAft>
              <a:buClr>
                <a:schemeClr val="dk1"/>
              </a:buClr>
              <a:buSzPts val="1900"/>
              <a:buFont typeface="Calibri"/>
              <a:buChar char="₋"/>
            </a:pPr>
            <a:r>
              <a:rPr lang="en-US" sz="1900"/>
              <a:t>Mild anemia </a:t>
            </a:r>
            <a:endParaRPr/>
          </a:p>
          <a:p>
            <a:pPr indent="-228600" lvl="1" marL="685800" rtl="0" algn="l">
              <a:lnSpc>
                <a:spcPct val="90000"/>
              </a:lnSpc>
              <a:spcBef>
                <a:spcPts val="500"/>
              </a:spcBef>
              <a:spcAft>
                <a:spcPts val="0"/>
              </a:spcAft>
              <a:buClr>
                <a:schemeClr val="dk1"/>
              </a:buClr>
              <a:buSzPts val="1900"/>
              <a:buFont typeface="Calibri"/>
              <a:buChar char="₋"/>
            </a:pPr>
            <a:r>
              <a:rPr lang="en-US" sz="1900"/>
              <a:t>High ESR </a:t>
            </a:r>
            <a:endParaRPr/>
          </a:p>
          <a:p>
            <a:pPr indent="-228600" lvl="1" marL="685800" rtl="0" algn="l">
              <a:lnSpc>
                <a:spcPct val="90000"/>
              </a:lnSpc>
              <a:spcBef>
                <a:spcPts val="500"/>
              </a:spcBef>
              <a:spcAft>
                <a:spcPts val="0"/>
              </a:spcAft>
              <a:buClr>
                <a:schemeClr val="dk1"/>
              </a:buClr>
              <a:buSzPts val="1900"/>
              <a:buFont typeface="Calibri"/>
              <a:buChar char="₋"/>
            </a:pPr>
            <a:r>
              <a:rPr lang="en-US" sz="1900"/>
              <a:t>Bence-jones proteins in urine </a:t>
            </a:r>
            <a:endParaRPr/>
          </a:p>
          <a:p>
            <a:pPr indent="-228600" lvl="1" marL="685800" rtl="0" algn="l">
              <a:lnSpc>
                <a:spcPct val="90000"/>
              </a:lnSpc>
              <a:spcBef>
                <a:spcPts val="500"/>
              </a:spcBef>
              <a:spcAft>
                <a:spcPts val="0"/>
              </a:spcAft>
              <a:buClr>
                <a:schemeClr val="dk1"/>
              </a:buClr>
              <a:buSzPts val="1900"/>
              <a:buFont typeface="Calibri"/>
              <a:buChar char="₋"/>
            </a:pPr>
            <a:r>
              <a:rPr lang="en-US" sz="1900"/>
              <a:t>Abnormal band in electrophoresis</a:t>
            </a:r>
            <a:endParaRPr/>
          </a:p>
          <a:p>
            <a:pPr indent="-228600" lvl="1" marL="685800" rtl="0" algn="l">
              <a:lnSpc>
                <a:spcPct val="90000"/>
              </a:lnSpc>
              <a:spcBef>
                <a:spcPts val="500"/>
              </a:spcBef>
              <a:spcAft>
                <a:spcPts val="0"/>
              </a:spcAft>
              <a:buClr>
                <a:schemeClr val="dk1"/>
              </a:buClr>
              <a:buSzPts val="1900"/>
              <a:buFont typeface="Calibri"/>
              <a:buChar char="₋"/>
            </a:pPr>
            <a:r>
              <a:rPr lang="en-US" sz="1900"/>
              <a:t>Increased creatinine and calcium.</a:t>
            </a:r>
            <a:endParaRPr/>
          </a:p>
          <a:p>
            <a:pPr indent="-228600" lvl="1" marL="685800" rtl="0" algn="l">
              <a:lnSpc>
                <a:spcPct val="90000"/>
              </a:lnSpc>
              <a:spcBef>
                <a:spcPts val="500"/>
              </a:spcBef>
              <a:spcAft>
                <a:spcPts val="0"/>
              </a:spcAft>
              <a:buClr>
                <a:schemeClr val="dk1"/>
              </a:buClr>
              <a:buSzPts val="1900"/>
              <a:buFont typeface="Calibri"/>
              <a:buChar char="₋"/>
            </a:pPr>
            <a:r>
              <a:rPr lang="en-US" sz="1900"/>
              <a:t>Plasmacytosis with typical ‘myeloma’ cells in bone marrow puncture.</a:t>
            </a:r>
            <a:endParaRPr/>
          </a:p>
          <a:p>
            <a:pPr indent="-228600" lvl="1" marL="685800" rtl="0" algn="l">
              <a:lnSpc>
                <a:spcPct val="90000"/>
              </a:lnSpc>
              <a:spcBef>
                <a:spcPts val="500"/>
              </a:spcBef>
              <a:spcAft>
                <a:spcPts val="0"/>
              </a:spcAft>
              <a:buClr>
                <a:schemeClr val="dk1"/>
              </a:buClr>
              <a:buSzPts val="1900"/>
              <a:buFont typeface="Calibri"/>
              <a:buChar char="₋"/>
            </a:pPr>
            <a:r>
              <a:rPr lang="en-US" sz="1900"/>
              <a:t>Most common immunoglobulin in MM : </a:t>
            </a:r>
            <a:r>
              <a:rPr b="1" lang="en-US" sz="1900"/>
              <a:t>IgG </a:t>
            </a:r>
            <a:endParaRPr/>
          </a:p>
        </p:txBody>
      </p:sp>
      <p:cxnSp>
        <p:nvCxnSpPr>
          <p:cNvPr id="1087" name="Google Shape;1087;p80"/>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1" name="Shape 1091"/>
        <p:cNvGrpSpPr/>
        <p:nvPr/>
      </p:nvGrpSpPr>
      <p:grpSpPr>
        <a:xfrm>
          <a:off x="0" y="0"/>
          <a:ext cx="0" cy="0"/>
          <a:chOff x="0" y="0"/>
          <a:chExt cx="0" cy="0"/>
        </a:xfrm>
      </p:grpSpPr>
      <p:sp>
        <p:nvSpPr>
          <p:cNvPr id="1092" name="Google Shape;1092;p81"/>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093" name="Google Shape;1093;p81"/>
          <p:cNvGrpSpPr/>
          <p:nvPr/>
        </p:nvGrpSpPr>
        <p:grpSpPr>
          <a:xfrm>
            <a:off x="0" y="1216597"/>
            <a:ext cx="548639" cy="673460"/>
            <a:chOff x="3940602" y="308034"/>
            <a:chExt cx="2116791" cy="3428999"/>
          </a:xfrm>
        </p:grpSpPr>
        <p:sp>
          <p:nvSpPr>
            <p:cNvPr id="1094" name="Google Shape;1094;p81"/>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5" name="Google Shape;1095;p81"/>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6" name="Google Shape;1096;p81"/>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97" name="Google Shape;1097;p81"/>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8" name="Google Shape;1098;p81"/>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Multiple Myeloma</a:t>
            </a:r>
            <a:endParaRPr/>
          </a:p>
        </p:txBody>
      </p:sp>
      <p:sp>
        <p:nvSpPr>
          <p:cNvPr id="1099" name="Google Shape;1099;p81"/>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Treatment</a:t>
            </a:r>
            <a:endParaRPr/>
          </a:p>
          <a:p>
            <a:pPr indent="-228600" lvl="1" marL="685800" rtl="0" algn="l">
              <a:lnSpc>
                <a:spcPct val="90000"/>
              </a:lnSpc>
              <a:spcBef>
                <a:spcPts val="500"/>
              </a:spcBef>
              <a:spcAft>
                <a:spcPts val="0"/>
              </a:spcAft>
              <a:buClr>
                <a:schemeClr val="dk1"/>
              </a:buClr>
              <a:buSzPts val="2100"/>
              <a:buFont typeface="Calibri"/>
              <a:buChar char="₋"/>
            </a:pPr>
            <a:r>
              <a:rPr lang="en-US" sz="2100"/>
              <a:t>Consult hematologist.</a:t>
            </a:r>
            <a:endParaRPr/>
          </a:p>
          <a:p>
            <a:pPr indent="-228600" lvl="1" marL="685800" rtl="0" algn="l">
              <a:lnSpc>
                <a:spcPct val="90000"/>
              </a:lnSpc>
              <a:spcBef>
                <a:spcPts val="500"/>
              </a:spcBef>
              <a:spcAft>
                <a:spcPts val="0"/>
              </a:spcAft>
              <a:buClr>
                <a:schemeClr val="dk1"/>
              </a:buClr>
              <a:buSzPts val="2100"/>
              <a:buFont typeface="Calibri"/>
              <a:buChar char="₋"/>
            </a:pPr>
            <a:r>
              <a:rPr lang="en-US" sz="2100"/>
              <a:t>Immediate correction of spinal Fracture.</a:t>
            </a:r>
            <a:endParaRPr/>
          </a:p>
          <a:p>
            <a:pPr indent="-228600" lvl="1" marL="685800" rtl="0" algn="l">
              <a:lnSpc>
                <a:spcPct val="90000"/>
              </a:lnSpc>
              <a:spcBef>
                <a:spcPts val="500"/>
              </a:spcBef>
              <a:spcAft>
                <a:spcPts val="0"/>
              </a:spcAft>
              <a:buClr>
                <a:schemeClr val="dk1"/>
              </a:buClr>
              <a:buSzPts val="2100"/>
              <a:buFont typeface="Calibri"/>
              <a:buChar char="₋"/>
            </a:pPr>
            <a:r>
              <a:rPr lang="en-US" sz="2100"/>
              <a:t>Alkylating cytotoxic agents.</a:t>
            </a:r>
            <a:endParaRPr/>
          </a:p>
          <a:p>
            <a:pPr indent="-228600" lvl="1" marL="685800" rtl="0" algn="l">
              <a:lnSpc>
                <a:spcPct val="90000"/>
              </a:lnSpc>
              <a:spcBef>
                <a:spcPts val="500"/>
              </a:spcBef>
              <a:spcAft>
                <a:spcPts val="0"/>
              </a:spcAft>
              <a:buClr>
                <a:schemeClr val="dk1"/>
              </a:buClr>
              <a:buSzPts val="2100"/>
              <a:buFont typeface="Calibri"/>
              <a:buChar char="₋"/>
            </a:pPr>
            <a:r>
              <a:rPr lang="en-US" sz="2100"/>
              <a:t>Corticosteroids</a:t>
            </a:r>
            <a:endParaRPr/>
          </a:p>
          <a:p>
            <a:pPr indent="-228600" lvl="1" marL="685800" rtl="0" algn="l">
              <a:lnSpc>
                <a:spcPct val="90000"/>
              </a:lnSpc>
              <a:spcBef>
                <a:spcPts val="500"/>
              </a:spcBef>
              <a:spcAft>
                <a:spcPts val="0"/>
              </a:spcAft>
              <a:buClr>
                <a:schemeClr val="dk1"/>
              </a:buClr>
              <a:buSzPts val="2100"/>
              <a:buFont typeface="Calibri"/>
              <a:buChar char="₋"/>
            </a:pPr>
            <a:r>
              <a:rPr lang="en-US" sz="2100"/>
              <a:t>Radiotherapy for solitary plasmacytoma.</a:t>
            </a:r>
            <a:endParaRPr/>
          </a:p>
        </p:txBody>
      </p:sp>
      <p:cxnSp>
        <p:nvCxnSpPr>
          <p:cNvPr id="1100" name="Google Shape;1100;p81"/>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4" name="Shape 1104"/>
        <p:cNvGrpSpPr/>
        <p:nvPr/>
      </p:nvGrpSpPr>
      <p:grpSpPr>
        <a:xfrm>
          <a:off x="0" y="0"/>
          <a:ext cx="0" cy="0"/>
          <a:chOff x="0" y="0"/>
          <a:chExt cx="0" cy="0"/>
        </a:xfrm>
      </p:grpSpPr>
      <p:sp>
        <p:nvSpPr>
          <p:cNvPr id="1105" name="Google Shape;1105;p82"/>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06" name="Google Shape;1106;p82"/>
          <p:cNvGrpSpPr/>
          <p:nvPr/>
        </p:nvGrpSpPr>
        <p:grpSpPr>
          <a:xfrm>
            <a:off x="0" y="1216597"/>
            <a:ext cx="548639" cy="673460"/>
            <a:chOff x="3940602" y="308034"/>
            <a:chExt cx="2116791" cy="3428999"/>
          </a:xfrm>
        </p:grpSpPr>
        <p:sp>
          <p:nvSpPr>
            <p:cNvPr id="1107" name="Google Shape;1107;p82"/>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8" name="Google Shape;1108;p82"/>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9" name="Google Shape;1109;p82"/>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110" name="Google Shape;1110;p82"/>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1" name="Google Shape;1111;p82"/>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Secondary Malignant Tumors (Metastases)</a:t>
            </a:r>
            <a:endParaRPr/>
          </a:p>
        </p:txBody>
      </p:sp>
      <p:sp>
        <p:nvSpPr>
          <p:cNvPr id="1112" name="Google Shape;1112;p82"/>
          <p:cNvSpPr txBox="1"/>
          <p:nvPr>
            <p:ph idx="1" type="body"/>
          </p:nvPr>
        </p:nvSpPr>
        <p:spPr>
          <a:xfrm>
            <a:off x="548639" y="2704014"/>
            <a:ext cx="8112035" cy="3540029"/>
          </a:xfrm>
          <a:prstGeom prst="rect">
            <a:avLst/>
          </a:prstGeom>
          <a:noFill/>
          <a:ln>
            <a:noFill/>
          </a:ln>
        </p:spPr>
        <p:txBody>
          <a:bodyPr anchorCtr="0" anchor="ctr"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1530"/>
              <a:buChar char="•"/>
            </a:pPr>
            <a:r>
              <a:rPr lang="en-US" sz="1530"/>
              <a:t>Most Common malignant bone tumor .</a:t>
            </a:r>
            <a:endParaRPr/>
          </a:p>
          <a:p>
            <a:pPr indent="-228600" lvl="0" marL="228600" rtl="0" algn="l">
              <a:lnSpc>
                <a:spcPct val="80000"/>
              </a:lnSpc>
              <a:spcBef>
                <a:spcPts val="1000"/>
              </a:spcBef>
              <a:spcAft>
                <a:spcPts val="0"/>
              </a:spcAft>
              <a:buClr>
                <a:schemeClr val="dk1"/>
              </a:buClr>
              <a:buSzPts val="1530"/>
              <a:buChar char="•"/>
            </a:pPr>
            <a:r>
              <a:rPr lang="en-US" sz="1530"/>
              <a:t>Arise from epithelial carcinoma; Thyroid, lung, breast (commonest), kidney, prostate, GIT, bladder.</a:t>
            </a:r>
            <a:endParaRPr/>
          </a:p>
          <a:p>
            <a:pPr indent="-228600" lvl="0" marL="228600" rtl="0" algn="l">
              <a:lnSpc>
                <a:spcPct val="80000"/>
              </a:lnSpc>
              <a:spcBef>
                <a:spcPts val="1000"/>
              </a:spcBef>
              <a:spcAft>
                <a:spcPts val="0"/>
              </a:spcAft>
              <a:buClr>
                <a:schemeClr val="dk1"/>
              </a:buClr>
              <a:buSzPts val="1530"/>
              <a:buChar char="•"/>
            </a:pPr>
            <a:r>
              <a:rPr lang="en-US" sz="1530"/>
              <a:t>Most appears as osteolytic lesions on x-ray except for prostate tumor … appears osteosclerotic</a:t>
            </a:r>
            <a:endParaRPr/>
          </a:p>
          <a:p>
            <a:pPr indent="-228600" lvl="0" marL="228600" rtl="0" algn="l">
              <a:lnSpc>
                <a:spcPct val="80000"/>
              </a:lnSpc>
              <a:spcBef>
                <a:spcPts val="1000"/>
              </a:spcBef>
              <a:spcAft>
                <a:spcPts val="0"/>
              </a:spcAft>
              <a:buClr>
                <a:schemeClr val="dk1"/>
              </a:buClr>
              <a:buSzPts val="1530"/>
              <a:buChar char="•"/>
            </a:pPr>
            <a:r>
              <a:rPr lang="en-US" sz="1530"/>
              <a:t>10% of cases NO primary tumor is found!</a:t>
            </a:r>
            <a:endParaRPr/>
          </a:p>
          <a:p>
            <a:pPr indent="-228600" lvl="0" marL="228600" rtl="0" algn="l">
              <a:lnSpc>
                <a:spcPct val="80000"/>
              </a:lnSpc>
              <a:spcBef>
                <a:spcPts val="1000"/>
              </a:spcBef>
              <a:spcAft>
                <a:spcPts val="0"/>
              </a:spcAft>
              <a:buClr>
                <a:schemeClr val="dk1"/>
              </a:buClr>
              <a:buSzPts val="1530"/>
              <a:buChar char="•"/>
            </a:pPr>
            <a:r>
              <a:rPr lang="en-US" sz="1530"/>
              <a:t>The comments sites for bone metastases are the vertebrae, proximal femur, pelvis, the proximal half of the femur and the humerus.</a:t>
            </a:r>
            <a:endParaRPr/>
          </a:p>
          <a:p>
            <a:pPr indent="-228600" lvl="0" marL="228600" rtl="0" algn="l">
              <a:lnSpc>
                <a:spcPct val="80000"/>
              </a:lnSpc>
              <a:spcBef>
                <a:spcPts val="1000"/>
              </a:spcBef>
              <a:spcAft>
                <a:spcPts val="0"/>
              </a:spcAft>
              <a:buClr>
                <a:schemeClr val="dk1"/>
              </a:buClr>
              <a:buSzPts val="1530"/>
              <a:buChar char="•"/>
            </a:pPr>
            <a:r>
              <a:rPr lang="en-US" sz="1530"/>
              <a:t>Most Common tumors metastasize to bones</a:t>
            </a:r>
            <a:endParaRPr/>
          </a:p>
          <a:p>
            <a:pPr indent="-457200" lvl="1" marL="914400" rtl="0" algn="l">
              <a:lnSpc>
                <a:spcPct val="80000"/>
              </a:lnSpc>
              <a:spcBef>
                <a:spcPts val="500"/>
              </a:spcBef>
              <a:spcAft>
                <a:spcPts val="0"/>
              </a:spcAft>
              <a:buClr>
                <a:schemeClr val="dk1"/>
              </a:buClr>
              <a:buSzPts val="1530"/>
              <a:buFont typeface="Calibri"/>
              <a:buAutoNum type="arabicPeriod"/>
            </a:pPr>
            <a:r>
              <a:rPr lang="en-US" sz="1530"/>
              <a:t> Lung</a:t>
            </a:r>
            <a:endParaRPr/>
          </a:p>
          <a:p>
            <a:pPr indent="-457200" lvl="1" marL="914400" rtl="0" algn="l">
              <a:lnSpc>
                <a:spcPct val="80000"/>
              </a:lnSpc>
              <a:spcBef>
                <a:spcPts val="500"/>
              </a:spcBef>
              <a:spcAft>
                <a:spcPts val="0"/>
              </a:spcAft>
              <a:buClr>
                <a:schemeClr val="dk1"/>
              </a:buClr>
              <a:buSzPts val="1530"/>
              <a:buFont typeface="Calibri"/>
              <a:buAutoNum type="arabicPeriod"/>
            </a:pPr>
            <a:r>
              <a:rPr lang="en-US" sz="1530"/>
              <a:t>Breast</a:t>
            </a:r>
            <a:endParaRPr/>
          </a:p>
          <a:p>
            <a:pPr indent="-457200" lvl="1" marL="914400" rtl="0" algn="l">
              <a:lnSpc>
                <a:spcPct val="80000"/>
              </a:lnSpc>
              <a:spcBef>
                <a:spcPts val="500"/>
              </a:spcBef>
              <a:spcAft>
                <a:spcPts val="0"/>
              </a:spcAft>
              <a:buClr>
                <a:schemeClr val="dk1"/>
              </a:buClr>
              <a:buSzPts val="1530"/>
              <a:buFont typeface="Calibri"/>
              <a:buAutoNum type="arabicPeriod"/>
            </a:pPr>
            <a:r>
              <a:rPr lang="en-US" sz="1530"/>
              <a:t>Thyroid</a:t>
            </a:r>
            <a:endParaRPr/>
          </a:p>
          <a:p>
            <a:pPr indent="-457200" lvl="1" marL="914400" rtl="0" algn="l">
              <a:lnSpc>
                <a:spcPct val="80000"/>
              </a:lnSpc>
              <a:spcBef>
                <a:spcPts val="500"/>
              </a:spcBef>
              <a:spcAft>
                <a:spcPts val="0"/>
              </a:spcAft>
              <a:buClr>
                <a:schemeClr val="dk1"/>
              </a:buClr>
              <a:buSzPts val="1530"/>
              <a:buFont typeface="Calibri"/>
              <a:buAutoNum type="arabicPeriod"/>
            </a:pPr>
            <a:r>
              <a:rPr lang="en-US" sz="1530"/>
              <a:t>Renal</a:t>
            </a:r>
            <a:endParaRPr/>
          </a:p>
          <a:p>
            <a:pPr indent="-457200" lvl="1" marL="914400" rtl="0" algn="l">
              <a:lnSpc>
                <a:spcPct val="80000"/>
              </a:lnSpc>
              <a:spcBef>
                <a:spcPts val="500"/>
              </a:spcBef>
              <a:spcAft>
                <a:spcPts val="0"/>
              </a:spcAft>
              <a:buClr>
                <a:schemeClr val="dk1"/>
              </a:buClr>
              <a:buSzPts val="1530"/>
              <a:buFont typeface="Calibri"/>
              <a:buAutoNum type="arabicPeriod"/>
            </a:pPr>
            <a:r>
              <a:rPr lang="en-US" sz="1530"/>
              <a:t>Prostate</a:t>
            </a:r>
            <a:endParaRPr/>
          </a:p>
          <a:p>
            <a:pPr indent="-131445" lvl="0" marL="228600" rtl="0" algn="l">
              <a:lnSpc>
                <a:spcPct val="80000"/>
              </a:lnSpc>
              <a:spcBef>
                <a:spcPts val="1000"/>
              </a:spcBef>
              <a:spcAft>
                <a:spcPts val="0"/>
              </a:spcAft>
              <a:buClr>
                <a:schemeClr val="dk1"/>
              </a:buClr>
              <a:buSzPts val="1530"/>
              <a:buNone/>
            </a:pPr>
            <a:r>
              <a:t/>
            </a:r>
            <a:endParaRPr sz="1530"/>
          </a:p>
        </p:txBody>
      </p:sp>
      <p:cxnSp>
        <p:nvCxnSpPr>
          <p:cNvPr id="1113" name="Google Shape;1113;p82"/>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7" name="Shape 1117"/>
        <p:cNvGrpSpPr/>
        <p:nvPr/>
      </p:nvGrpSpPr>
      <p:grpSpPr>
        <a:xfrm>
          <a:off x="0" y="0"/>
          <a:ext cx="0" cy="0"/>
          <a:chOff x="0" y="0"/>
          <a:chExt cx="0" cy="0"/>
        </a:xfrm>
      </p:grpSpPr>
      <p:sp>
        <p:nvSpPr>
          <p:cNvPr id="1118" name="Google Shape;1118;p83"/>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19" name="Google Shape;1119;p83"/>
          <p:cNvGrpSpPr/>
          <p:nvPr/>
        </p:nvGrpSpPr>
        <p:grpSpPr>
          <a:xfrm>
            <a:off x="0" y="1216597"/>
            <a:ext cx="548639" cy="673460"/>
            <a:chOff x="3940602" y="308034"/>
            <a:chExt cx="2116791" cy="3428999"/>
          </a:xfrm>
        </p:grpSpPr>
        <p:sp>
          <p:nvSpPr>
            <p:cNvPr id="1120" name="Google Shape;1120;p83"/>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1" name="Google Shape;1121;p83"/>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2" name="Google Shape;1122;p83"/>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123" name="Google Shape;1123;p83"/>
          <p:cNvSpPr/>
          <p:nvPr/>
        </p:nvSpPr>
        <p:spPr>
          <a:xfrm>
            <a:off x="480059" y="613954"/>
            <a:ext cx="8180615" cy="1894116"/>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4" name="Google Shape;1124;p83"/>
          <p:cNvSpPr txBox="1"/>
          <p:nvPr>
            <p:ph type="title"/>
          </p:nvPr>
        </p:nvSpPr>
        <p:spPr>
          <a:xfrm>
            <a:off x="782723" y="809898"/>
            <a:ext cx="7457037" cy="15544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t>Secondary Malignant Tumors (Metastases)</a:t>
            </a:r>
            <a:endParaRPr/>
          </a:p>
        </p:txBody>
      </p:sp>
      <p:sp>
        <p:nvSpPr>
          <p:cNvPr id="1125" name="Google Shape;1125;p83"/>
          <p:cNvSpPr txBox="1"/>
          <p:nvPr>
            <p:ph idx="1" type="body"/>
          </p:nvPr>
        </p:nvSpPr>
        <p:spPr>
          <a:xfrm>
            <a:off x="783771" y="3017522"/>
            <a:ext cx="7455989" cy="312465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100"/>
              <a:buChar char="•"/>
            </a:pPr>
            <a:r>
              <a:rPr lang="en-US" sz="2100"/>
              <a:t>Bone Resorption and Osteolytic characteristics are due to:</a:t>
            </a:r>
            <a:endParaRPr/>
          </a:p>
          <a:p>
            <a:pPr indent="-457200" lvl="1" marL="914400" rtl="0" algn="l">
              <a:lnSpc>
                <a:spcPct val="90000"/>
              </a:lnSpc>
              <a:spcBef>
                <a:spcPts val="500"/>
              </a:spcBef>
              <a:spcAft>
                <a:spcPts val="0"/>
              </a:spcAft>
              <a:buClr>
                <a:schemeClr val="dk1"/>
              </a:buClr>
              <a:buSzPts val="2100"/>
              <a:buFont typeface="Calibri"/>
              <a:buAutoNum type="arabicPeriod"/>
            </a:pPr>
            <a:r>
              <a:rPr lang="en-US" sz="2100"/>
              <a:t>Direct action of the tumor cells.</a:t>
            </a:r>
            <a:endParaRPr/>
          </a:p>
          <a:p>
            <a:pPr indent="-457200" lvl="1" marL="914400" rtl="0" algn="l">
              <a:lnSpc>
                <a:spcPct val="90000"/>
              </a:lnSpc>
              <a:spcBef>
                <a:spcPts val="500"/>
              </a:spcBef>
              <a:spcAft>
                <a:spcPts val="0"/>
              </a:spcAft>
              <a:buClr>
                <a:schemeClr val="dk1"/>
              </a:buClr>
              <a:buSzPts val="2100"/>
              <a:buFont typeface="Calibri"/>
              <a:buAutoNum type="arabicPeriod"/>
            </a:pPr>
            <a:r>
              <a:rPr lang="en-US" sz="2100"/>
              <a:t>Tumor derived factors that stimulate osteoclasts.</a:t>
            </a:r>
            <a:endParaRPr/>
          </a:p>
          <a:p>
            <a:pPr indent="-228600" lvl="0" marL="228600" rtl="0" algn="l">
              <a:lnSpc>
                <a:spcPct val="90000"/>
              </a:lnSpc>
              <a:spcBef>
                <a:spcPts val="1000"/>
              </a:spcBef>
              <a:spcAft>
                <a:spcPts val="0"/>
              </a:spcAft>
              <a:buClr>
                <a:schemeClr val="dk1"/>
              </a:buClr>
              <a:buSzPts val="2100"/>
              <a:buChar char="•"/>
            </a:pPr>
            <a:r>
              <a:rPr lang="en-US" sz="2100"/>
              <a:t>The commonest feature is pain.</a:t>
            </a:r>
            <a:endParaRPr/>
          </a:p>
          <a:p>
            <a:pPr indent="-228600" lvl="0" marL="228600" rtl="0" algn="l">
              <a:lnSpc>
                <a:spcPct val="90000"/>
              </a:lnSpc>
              <a:spcBef>
                <a:spcPts val="1000"/>
              </a:spcBef>
              <a:spcAft>
                <a:spcPts val="0"/>
              </a:spcAft>
              <a:buClr>
                <a:schemeClr val="dk1"/>
              </a:buClr>
              <a:buSzPts val="2100"/>
              <a:buChar char="•"/>
            </a:pPr>
            <a:r>
              <a:rPr lang="en-US" sz="2100"/>
              <a:t>Other presentations include pathological fracture, incidental finding and symptoms of hypercalcemia</a:t>
            </a:r>
            <a:endParaRPr/>
          </a:p>
        </p:txBody>
      </p:sp>
      <p:cxnSp>
        <p:nvCxnSpPr>
          <p:cNvPr id="1126" name="Google Shape;1126;p83"/>
          <p:cNvCxnSpPr/>
          <p:nvPr/>
        </p:nvCxnSpPr>
        <p:spPr>
          <a:xfrm rot="10800000">
            <a:off x="628650" y="6485313"/>
            <a:ext cx="78867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1" name="Shape 1131"/>
        <p:cNvGrpSpPr/>
        <p:nvPr/>
      </p:nvGrpSpPr>
      <p:grpSpPr>
        <a:xfrm>
          <a:off x="0" y="0"/>
          <a:ext cx="0" cy="0"/>
          <a:chOff x="0" y="0"/>
          <a:chExt cx="0" cy="0"/>
        </a:xfrm>
      </p:grpSpPr>
      <p:sp>
        <p:nvSpPr>
          <p:cNvPr id="1132" name="Google Shape;1132;p84"/>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Secondary Malignant Tumors (Metastases)</a:t>
            </a:r>
            <a:endParaRPr/>
          </a:p>
        </p:txBody>
      </p:sp>
      <p:pic>
        <p:nvPicPr>
          <p:cNvPr id="1133" name="Google Shape;1133;p84"/>
          <p:cNvPicPr preferRelativeResize="0"/>
          <p:nvPr/>
        </p:nvPicPr>
        <p:blipFill rotWithShape="1">
          <a:blip r:embed="rId3">
            <a:alphaModFix/>
          </a:blip>
          <a:srcRect b="0" l="0" r="1" t="16160"/>
          <a:stretch/>
        </p:blipFill>
        <p:spPr>
          <a:xfrm>
            <a:off x="621506" y="2098588"/>
            <a:ext cx="7893844" cy="38054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9"/>
          <p:cNvSpPr/>
          <p:nvPr/>
        </p:nvSpPr>
        <p:spPr>
          <a:xfrm>
            <a:off x="0" y="0"/>
            <a:ext cx="9143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9" name="Google Shape;179;p9"/>
          <p:cNvSpPr txBox="1"/>
          <p:nvPr>
            <p:ph type="title"/>
          </p:nvPr>
        </p:nvSpPr>
        <p:spPr>
          <a:xfrm>
            <a:off x="388416" y="4883544"/>
            <a:ext cx="2907065" cy="15569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sz="2800"/>
              <a:t>Description – size/Number </a:t>
            </a:r>
            <a:endParaRPr/>
          </a:p>
        </p:txBody>
      </p:sp>
      <p:sp>
        <p:nvSpPr>
          <p:cNvPr id="180" name="Google Shape;180;p9"/>
          <p:cNvSpPr/>
          <p:nvPr/>
        </p:nvSpPr>
        <p:spPr>
          <a:xfrm>
            <a:off x="0" y="0"/>
            <a:ext cx="9144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9"/>
          <p:cNvSpPr/>
          <p:nvPr/>
        </p:nvSpPr>
        <p:spPr>
          <a:xfrm>
            <a:off x="388416" y="0"/>
            <a:ext cx="8423809" cy="4588184"/>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82" name="Google Shape;182;p9"/>
          <p:cNvPicPr preferRelativeResize="0"/>
          <p:nvPr>
            <p:ph idx="2" type="body"/>
          </p:nvPr>
        </p:nvPicPr>
        <p:blipFill rotWithShape="1">
          <a:blip r:embed="rId3">
            <a:alphaModFix/>
          </a:blip>
          <a:srcRect b="0" l="0" r="0" t="8743"/>
          <a:stretch/>
        </p:blipFill>
        <p:spPr>
          <a:xfrm>
            <a:off x="719403" y="364142"/>
            <a:ext cx="7777234" cy="3867993"/>
          </a:xfrm>
          <a:prstGeom prst="rect">
            <a:avLst/>
          </a:prstGeom>
          <a:noFill/>
          <a:ln>
            <a:noFill/>
          </a:ln>
        </p:spPr>
      </p:pic>
      <p:sp>
        <p:nvSpPr>
          <p:cNvPr id="183" name="Google Shape;183;p9"/>
          <p:cNvSpPr/>
          <p:nvPr/>
        </p:nvSpPr>
        <p:spPr>
          <a:xfrm flipH="1" rot="5400000">
            <a:off x="2817950" y="5666847"/>
            <a:ext cx="1463040" cy="3428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4" name="Google Shape;184;p9"/>
          <p:cNvSpPr txBox="1"/>
          <p:nvPr>
            <p:ph idx="1" type="body"/>
          </p:nvPr>
        </p:nvSpPr>
        <p:spPr>
          <a:xfrm>
            <a:off x="3872039" y="4883544"/>
            <a:ext cx="4940186" cy="155690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lang="en-US" sz="1600"/>
              <a:t>Whether 1/3, ½,  2/3 or entire diameter of bone </a:t>
            </a:r>
            <a:endParaRPr/>
          </a:p>
          <a:p>
            <a:pPr indent="-228600" lvl="0" marL="228600" rtl="0" algn="l">
              <a:lnSpc>
                <a:spcPct val="90000"/>
              </a:lnSpc>
              <a:spcBef>
                <a:spcPts val="1000"/>
              </a:spcBef>
              <a:spcAft>
                <a:spcPts val="0"/>
              </a:spcAft>
              <a:buClr>
                <a:schemeClr val="dk1"/>
              </a:buClr>
              <a:buSzPts val="1600"/>
              <a:buChar char="•"/>
            </a:pPr>
            <a:r>
              <a:rPr lang="en-US" sz="1600"/>
              <a:t>Unilocular (1) or Multilocular (2)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2020-08-15T17:28:44Z</dcterms:created>
  <dc:creator>lana Sabateen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0x01010092FC767E030A0F4E997A16C5FCEB1318</vt:lpwstr>
  </property>
</Properties>
</file>