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890" r:id="rId1"/>
  </p:sldMasterIdLst>
  <p:notesMasterIdLst>
    <p:notesMasterId r:id="rId30"/>
  </p:notesMasterIdLst>
  <p:sldIdLst>
    <p:sldId id="321" r:id="rId2"/>
    <p:sldId id="323" r:id="rId3"/>
    <p:sldId id="324" r:id="rId4"/>
    <p:sldId id="325" r:id="rId5"/>
    <p:sldId id="326" r:id="rId6"/>
    <p:sldId id="327" r:id="rId7"/>
    <p:sldId id="396" r:id="rId8"/>
    <p:sldId id="397" r:id="rId9"/>
    <p:sldId id="328" r:id="rId10"/>
    <p:sldId id="329" r:id="rId11"/>
    <p:sldId id="330" r:id="rId12"/>
    <p:sldId id="404" r:id="rId13"/>
    <p:sldId id="398" r:id="rId14"/>
    <p:sldId id="399" r:id="rId15"/>
    <p:sldId id="400" r:id="rId16"/>
    <p:sldId id="401" r:id="rId17"/>
    <p:sldId id="402" r:id="rId18"/>
    <p:sldId id="405" r:id="rId19"/>
    <p:sldId id="331" r:id="rId20"/>
    <p:sldId id="332" r:id="rId21"/>
    <p:sldId id="333" r:id="rId22"/>
    <p:sldId id="334" r:id="rId23"/>
    <p:sldId id="335" r:id="rId24"/>
    <p:sldId id="406" r:id="rId25"/>
    <p:sldId id="341" r:id="rId26"/>
    <p:sldId id="342" r:id="rId27"/>
    <p:sldId id="343" r:id="rId28"/>
    <p:sldId id="344" r:id="rId29"/>
  </p:sldIdLst>
  <p:sldSz cx="9144000" cy="5143500" type="screen16x9"/>
  <p:notesSz cx="6858000" cy="9144000"/>
  <p:embeddedFontLst>
    <p:embeddedFont>
      <p:font typeface="Bahnschrift SemiLight SemiConde" panose="020B0502040204020203" pitchFamily="34" charset="0"/>
      <p:regular r:id="rId31"/>
    </p:embeddedFont>
    <p:embeddedFont>
      <p:font typeface="Barlow" panose="00000500000000000000" pitchFamily="2" charset="0"/>
      <p:regular r:id="rId32"/>
      <p:bold r:id="rId33"/>
      <p:italic r:id="rId34"/>
      <p:boldItalic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Cambria" panose="02040503050406030204" pitchFamily="18" charset="0"/>
      <p:regular r:id="rId40"/>
      <p:bold r:id="rId41"/>
      <p:italic r:id="rId42"/>
      <p:boldItalic r:id="rId43"/>
    </p:embeddedFont>
    <p:embeddedFont>
      <p:font typeface="Poppins" panose="00000500000000000000" pitchFamily="2" charset="0"/>
      <p:regular r:id="rId44"/>
      <p:bold r:id="rId45"/>
      <p:italic r:id="rId46"/>
      <p:boldItalic r:id="rId47"/>
    </p:embeddedFont>
    <p:embeddedFont>
      <p:font typeface="Rockwell" panose="02060603020205020403" pitchFamily="18" charset="0"/>
      <p:regular r:id="rId48"/>
      <p:bold r:id="rId49"/>
      <p:italic r:id="rId50"/>
      <p:boldItalic r:id="rId51"/>
    </p:embeddedFont>
    <p:embeddedFont>
      <p:font typeface="Rockwell Condensed" panose="02060603050405020104" pitchFamily="18" charset="0"/>
      <p:regular r:id="rId52"/>
      <p:bold r:id="rId5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6CD6DCC-DBB9-4AD2-8DF8-13B3148492F7}">
  <a:tblStyle styleId="{D6CD6DCC-DBB9-4AD2-8DF8-13B3148492F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5758FB7-9AC5-4552-8A53-C91805E547FA}" styleName="نمط ذو نسُق 1 - تميي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نمط ذو نسُق 1 - تمييز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نمط ذو نسُق 1 - تميي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ABFCF23-3B69-468F-B69F-88F6DE6A72F2}" styleName="نمط متوسط 1 - تميي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1592" autoAdjust="0"/>
  </p:normalViewPr>
  <p:slideViewPr>
    <p:cSldViewPr>
      <p:cViewPr varScale="1">
        <p:scale>
          <a:sx n="90" d="100"/>
          <a:sy n="90" d="100"/>
        </p:scale>
        <p:origin x="756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font" Target="fonts/font17.fntdata"/><Relationship Id="rId50" Type="http://schemas.openxmlformats.org/officeDocument/2006/relationships/font" Target="fonts/font20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3" Type="http://schemas.openxmlformats.org/officeDocument/2006/relationships/font" Target="fonts/font23.fntdata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font" Target="fonts/font18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2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20" Type="http://schemas.openxmlformats.org/officeDocument/2006/relationships/slide" Target="slides/slide19.xml"/><Relationship Id="rId41" Type="http://schemas.openxmlformats.org/officeDocument/2006/relationships/font" Target="fonts/font11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49" Type="http://schemas.openxmlformats.org/officeDocument/2006/relationships/font" Target="fonts/font19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52" Type="http://schemas.openxmlformats.org/officeDocument/2006/relationships/font" Target="fonts/font2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732806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Syndrome of inappropriate antidiuretic hormone secretion (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SIADH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)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Total parenteral nutrition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 (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TPN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)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90626" y="1010210"/>
            <a:ext cx="7667244" cy="60512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0626" y="3224773"/>
            <a:ext cx="7667244" cy="60512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90626" y="1113584"/>
            <a:ext cx="7667244" cy="20574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7236911" y="3051692"/>
            <a:ext cx="810678" cy="810677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074167"/>
            <a:ext cx="7475220" cy="2276856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72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3291840"/>
            <a:ext cx="5918454" cy="802386"/>
          </a:xfrm>
        </p:spPr>
        <p:txBody>
          <a:bodyPr>
            <a:normAutofit/>
          </a:bodyPr>
          <a:lstStyle>
            <a:lvl1pPr marL="0" indent="0" algn="l">
              <a:buNone/>
              <a:defRPr sz="1650">
                <a:solidFill>
                  <a:schemeClr val="tx1"/>
                </a:solidFill>
              </a:defRPr>
            </a:lvl1pPr>
            <a:lvl2pPr marL="342900" indent="0" algn="ctr">
              <a:buNone/>
              <a:defRPr sz="1650"/>
            </a:lvl2pPr>
            <a:lvl3pPr marL="685800" indent="0" algn="ctr">
              <a:buNone/>
              <a:defRPr sz="165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297C9-9711-4F38-93C9-7B56F429077C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94550" y="3217001"/>
            <a:ext cx="895401" cy="480060"/>
          </a:xfrm>
        </p:spPr>
        <p:txBody>
          <a:bodyPr/>
          <a:lstStyle>
            <a:lvl1pPr>
              <a:defRPr sz="2100"/>
            </a:lvl1pPr>
          </a:lstStyle>
          <a:p>
            <a:fld id="{642DE270-CB54-432D-91B4-2C62C54CC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119076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297C9-9711-4F38-93C9-7B56F429077C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DE270-CB54-432D-91B4-2C62C54CC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936937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00050"/>
            <a:ext cx="1914525" cy="4229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400050"/>
            <a:ext cx="5629275" cy="4229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297C9-9711-4F38-93C9-7B56F429077C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DE270-CB54-432D-91B4-2C62C54CC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38398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lt1"/>
        </a:solidFill>
        <a:effectLst/>
      </p:bgPr>
    </p:bg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p36"/>
          <p:cNvSpPr txBox="1">
            <a:spLocks noGrp="1"/>
          </p:cNvSpPr>
          <p:nvPr>
            <p:ph type="title"/>
          </p:nvPr>
        </p:nvSpPr>
        <p:spPr>
          <a:xfrm>
            <a:off x="720000" y="1432825"/>
            <a:ext cx="3624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CAEAE"/>
              </a:buClr>
              <a:buSzPts val="3600"/>
              <a:buNone/>
              <a:defRPr sz="3800">
                <a:solidFill>
                  <a:srgbClr val="FCAEAE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15" name="Google Shape;915;p36"/>
          <p:cNvSpPr txBox="1">
            <a:spLocks noGrp="1"/>
          </p:cNvSpPr>
          <p:nvPr>
            <p:ph type="subTitle" idx="1"/>
          </p:nvPr>
        </p:nvSpPr>
        <p:spPr>
          <a:xfrm>
            <a:off x="713225" y="2337950"/>
            <a:ext cx="3624600" cy="143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06633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297C9-9711-4F38-93C9-7B56F429077C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DE270-CB54-432D-91B4-2C62C54CC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182996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688492"/>
            <a:ext cx="9144000" cy="1455008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918972"/>
            <a:ext cx="6960870" cy="264033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1" y="3765042"/>
            <a:ext cx="6789420" cy="800100"/>
          </a:xfrm>
        </p:spPr>
        <p:txBody>
          <a:bodyPr anchor="t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4704588"/>
            <a:ext cx="1983232" cy="273844"/>
          </a:xfrm>
        </p:spPr>
        <p:txBody>
          <a:bodyPr/>
          <a:lstStyle/>
          <a:p>
            <a:fld id="{C19297C9-9711-4F38-93C9-7B56F429077C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7031" y="4704588"/>
            <a:ext cx="4745736" cy="273844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673049" y="1744386"/>
            <a:ext cx="810678" cy="810677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2776" y="1879600"/>
            <a:ext cx="891224" cy="540249"/>
          </a:xfrm>
        </p:spPr>
        <p:txBody>
          <a:bodyPr/>
          <a:lstStyle>
            <a:lvl1pPr>
              <a:defRPr sz="2100"/>
            </a:lvl1pPr>
          </a:lstStyle>
          <a:p>
            <a:fld id="{642DE270-CB54-432D-91B4-2C62C54CC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782567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2386" y="1645920"/>
            <a:ext cx="3566160" cy="298323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3168" y="1645920"/>
            <a:ext cx="3566160" cy="298323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297C9-9711-4F38-93C9-7B56F429077C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DE270-CB54-432D-91B4-2C62C54CC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550170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1536192"/>
            <a:ext cx="3566160" cy="480060"/>
          </a:xfrm>
        </p:spPr>
        <p:txBody>
          <a:bodyPr anchor="ctr">
            <a:normAutofit/>
          </a:bodyPr>
          <a:lstStyle>
            <a:lvl1pPr marL="0" indent="0">
              <a:buNone/>
              <a:defRPr sz="1500" b="1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6" y="2057400"/>
            <a:ext cx="3566160" cy="246888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168" y="1536192"/>
            <a:ext cx="3566160" cy="480060"/>
          </a:xfrm>
        </p:spPr>
        <p:txBody>
          <a:bodyPr anchor="ctr">
            <a:normAutofit/>
          </a:bodyPr>
          <a:lstStyle>
            <a:lvl1pPr marL="0" indent="0">
              <a:buNone/>
              <a:defRPr sz="1500" b="1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168" y="2057400"/>
            <a:ext cx="3566160" cy="246888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297C9-9711-4F38-93C9-7B56F429077C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DE270-CB54-432D-91B4-2C62C54CC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612066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297C9-9711-4F38-93C9-7B56F429077C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DE270-CB54-432D-91B4-2C62C54CC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149248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297C9-9711-4F38-93C9-7B56F429077C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DE270-CB54-432D-91B4-2C62C54CC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38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51434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514350"/>
            <a:ext cx="2400300" cy="1303020"/>
          </a:xfrm>
        </p:spPr>
        <p:txBody>
          <a:bodyPr anchor="b">
            <a:normAutofit/>
          </a:bodyPr>
          <a:lstStyle>
            <a:lvl1pPr>
              <a:defRPr sz="24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514350"/>
            <a:ext cx="5033772" cy="3765042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1817370"/>
            <a:ext cx="2400300" cy="24688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050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297C9-9711-4F38-93C9-7B56F429077C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8551294" y="4672261"/>
            <a:ext cx="342900" cy="3429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DE270-CB54-432D-91B4-2C62C54CC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395458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51434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514350"/>
            <a:ext cx="2400300" cy="1303020"/>
          </a:xfrm>
        </p:spPr>
        <p:txBody>
          <a:bodyPr anchor="b">
            <a:normAutofit/>
          </a:bodyPr>
          <a:lstStyle>
            <a:lvl1pPr>
              <a:defRPr sz="24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51435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1817370"/>
            <a:ext cx="2400300" cy="24688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050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297C9-9711-4F38-93C9-7B56F429077C}" type="datetimeFigureOut">
              <a:rPr lang="en-US" smtClean="0"/>
              <a:t>10/28/2021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8551294" y="4672261"/>
            <a:ext cx="342900" cy="3429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DE270-CB54-432D-91B4-2C62C54CC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639592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2386" y="363474"/>
            <a:ext cx="7543800" cy="1207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386" y="1591056"/>
            <a:ext cx="7543800" cy="30380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3318" y="4704588"/>
            <a:ext cx="24551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6102" y="4704588"/>
            <a:ext cx="474573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8551294" y="4672261"/>
            <a:ext cx="342900" cy="3429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4704588"/>
            <a:ext cx="48006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rgbClr val="FFFFFF"/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673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  <p:sldLayoutId id="2147483903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50" kern="1200" cap="all" baseline="0">
          <a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37160" indent="-137160" algn="l" defTabSz="685800" rtl="0" eaLnBrk="1" latinLnBrk="0" hangingPunct="1">
        <a:lnSpc>
          <a:spcPct val="90000"/>
        </a:lnSpc>
        <a:spcBef>
          <a:spcPts val="9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60120" indent="-13716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200000" indent="-17145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425000" indent="-17145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650000" indent="-17145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75000" indent="-17145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279;p53"/>
          <p:cNvSpPr txBox="1">
            <a:spLocks noGrp="1"/>
          </p:cNvSpPr>
          <p:nvPr>
            <p:ph type="ctrTitle"/>
          </p:nvPr>
        </p:nvSpPr>
        <p:spPr>
          <a:xfrm>
            <a:off x="1835696" y="1563638"/>
            <a:ext cx="5616624" cy="1368152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6600" b="1" dirty="0">
                <a:solidFill>
                  <a:schemeClr val="dk1"/>
                </a:solidFill>
              </a:rPr>
              <a:t>Electrolytes</a:t>
            </a:r>
            <a:endParaRPr sz="5200" b="1" dirty="0">
              <a:solidFill>
                <a:schemeClr val="dk1"/>
              </a:solidFill>
            </a:endParaRPr>
          </a:p>
        </p:txBody>
      </p:sp>
      <p:sp>
        <p:nvSpPr>
          <p:cNvPr id="4" name="Google Shape;1279;p53">
            <a:extLst>
              <a:ext uri="{FF2B5EF4-FFF2-40B4-BE49-F238E27FC236}">
                <a16:creationId xmlns:a16="http://schemas.microsoft.com/office/drawing/2014/main" id="{2BA4A211-E8EC-4D5C-B239-FB0E0DC5037C}"/>
              </a:ext>
            </a:extLst>
          </p:cNvPr>
          <p:cNvSpPr txBox="1">
            <a:spLocks/>
          </p:cNvSpPr>
          <p:nvPr/>
        </p:nvSpPr>
        <p:spPr>
          <a:xfrm>
            <a:off x="323528" y="3311465"/>
            <a:ext cx="5616624" cy="1800200"/>
          </a:xfrm>
          <a:prstGeom prst="rect">
            <a:avLst/>
          </a:prstGeom>
          <a:solidFill>
            <a:schemeClr val="bg1"/>
          </a:solidFill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7200" kern="1200" cap="all" baseline="0">
                <a:blipFill dpi="0" rotWithShape="1">
                  <a:blip r:embed="rId2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3200" b="1" dirty="0">
                <a:solidFill>
                  <a:schemeClr val="tx1"/>
                </a:solidFill>
              </a:rPr>
              <a:t>Presented BY:</a:t>
            </a:r>
          </a:p>
          <a:p>
            <a:pPr algn="ctr">
              <a:spcBef>
                <a:spcPts val="0"/>
              </a:spcBef>
            </a:pPr>
            <a:r>
              <a:rPr lang="en-US" sz="2400" b="1" dirty="0">
                <a:solidFill>
                  <a:schemeClr val="tx1"/>
                </a:solidFill>
              </a:rPr>
              <a:t>Hassan al-</a:t>
            </a:r>
            <a:r>
              <a:rPr lang="en-US" sz="2400" b="1" dirty="0" err="1">
                <a:solidFill>
                  <a:schemeClr val="tx1"/>
                </a:solidFill>
              </a:rPr>
              <a:t>abbadi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</a:p>
          <a:p>
            <a:pPr algn="ctr">
              <a:spcBef>
                <a:spcPts val="0"/>
              </a:spcBef>
            </a:pPr>
            <a:r>
              <a:rPr lang="en-US" sz="2400" b="1" dirty="0" err="1">
                <a:solidFill>
                  <a:schemeClr val="tx1"/>
                </a:solidFill>
              </a:rPr>
              <a:t>Orwa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masarwa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</a:p>
          <a:p>
            <a:pPr algn="ctr">
              <a:spcBef>
                <a:spcPts val="0"/>
              </a:spcBef>
            </a:pPr>
            <a:r>
              <a:rPr lang="en-US" sz="2400" b="1" dirty="0">
                <a:solidFill>
                  <a:schemeClr val="tx1"/>
                </a:solidFill>
              </a:rPr>
              <a:t>Othman </a:t>
            </a:r>
            <a:r>
              <a:rPr lang="en-US" sz="2400" b="1" dirty="0" err="1">
                <a:solidFill>
                  <a:schemeClr val="tx1"/>
                </a:solidFill>
              </a:rPr>
              <a:t>ali</a:t>
            </a:r>
            <a:endParaRPr lang="en-US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151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443" y="11450"/>
            <a:ext cx="5184576" cy="648072"/>
          </a:xfrm>
        </p:spPr>
        <p:txBody>
          <a:bodyPr/>
          <a:lstStyle/>
          <a:p>
            <a:r>
              <a:rPr lang="en-US" sz="2800" dirty="0"/>
              <a:t>HYPERnatremia </a:t>
            </a:r>
            <a:br>
              <a:rPr lang="en-US" sz="2800" dirty="0"/>
            </a:br>
            <a:r>
              <a:rPr lang="en-US" sz="1400" b="0" dirty="0"/>
              <a:t>plasma Na+ concentration &gt;145 mmol/L</a:t>
            </a:r>
            <a:endParaRPr lang="en-US" sz="1400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67040" y="1307222"/>
            <a:ext cx="4542155" cy="1603375"/>
          </a:xfrm>
        </p:spPr>
        <p:txBody>
          <a:bodyPr/>
          <a:lstStyle/>
          <a:p>
            <a:pPr marL="425450" indent="-285750">
              <a:buFont typeface="Wingdings" panose="05000000000000000000" pitchFamily="2" charset="2"/>
              <a:buChar char="q"/>
            </a:pPr>
            <a:r>
              <a:rPr lang="en-US" b="1" dirty="0"/>
              <a:t>Hypovolemic hypernatremia </a:t>
            </a:r>
            <a:r>
              <a:rPr lang="en-US" dirty="0"/>
              <a:t>(sodium stores are depleted, but relatively more water has been lost)</a:t>
            </a:r>
          </a:p>
          <a:p>
            <a:r>
              <a:rPr lang="en-US" b="1" dirty="0">
                <a:solidFill>
                  <a:schemeClr val="accent5">
                    <a:lumMod val="90000"/>
                  </a:schemeClr>
                </a:solidFill>
              </a:rPr>
              <a:t>Renal loss</a:t>
            </a:r>
            <a:r>
              <a:rPr lang="en-US" dirty="0"/>
              <a:t>—from diuretics, </a:t>
            </a:r>
            <a:r>
              <a:rPr lang="en-US" b="1" dirty="0"/>
              <a:t>osmotic diuresis </a:t>
            </a:r>
            <a:r>
              <a:rPr lang="en-US" dirty="0"/>
              <a:t>(most commonly due to</a:t>
            </a:r>
            <a:r>
              <a:rPr lang="en-GB" altLang="en-US" dirty="0"/>
              <a:t> </a:t>
            </a:r>
            <a:r>
              <a:rPr lang="en-US" dirty="0"/>
              <a:t>glycosuria in diabetics), renal failure</a:t>
            </a:r>
          </a:p>
          <a:p>
            <a:r>
              <a:rPr lang="en-US" b="1" dirty="0">
                <a:solidFill>
                  <a:schemeClr val="accent5">
                    <a:lumMod val="90000"/>
                  </a:schemeClr>
                </a:solidFill>
              </a:rPr>
              <a:t>Extrarenal loss</a:t>
            </a:r>
            <a:r>
              <a:rPr lang="en-US" dirty="0"/>
              <a:t>—from </a:t>
            </a:r>
            <a:r>
              <a:rPr lang="en-US" b="1" dirty="0"/>
              <a:t>diarrhea, </a:t>
            </a:r>
            <a:r>
              <a:rPr lang="en-US" dirty="0"/>
              <a:t>diaphoresis,</a:t>
            </a:r>
            <a:r>
              <a:rPr lang="en-GB" altLang="en-US" dirty="0"/>
              <a:t> </a:t>
            </a:r>
            <a:r>
              <a:rPr lang="en-US" dirty="0"/>
              <a:t>respiratory losses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167040" y="659522"/>
            <a:ext cx="8571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2060"/>
              </a:buClr>
              <a:buFont typeface="Wingdings" panose="05000000000000000000" charset="0"/>
              <a:buChar char="q"/>
            </a:pP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Refers to excess sodium in relation to water; can result from water loss or rarely, sodium infusion.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4996215" y="1236102"/>
            <a:ext cx="373380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Isovolemic hypernatremia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(sodium stores normal, water lost)</a:t>
            </a:r>
          </a:p>
          <a:p>
            <a:r>
              <a:rPr lang="en-US" b="1" dirty="0">
                <a:solidFill>
                  <a:schemeClr val="accent5">
                    <a:lumMod val="90000"/>
                  </a:schemeClr>
                </a:solidFill>
              </a:rPr>
              <a:t>  Diabetes insipidus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: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central or peripheral</a:t>
            </a: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(causes include lithium toxicity, hypercalcemia, hypokalemia, renal disease, drugs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-33536" y="3021315"/>
            <a:ext cx="572960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Hypervolemic hypernatremia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(sodium excess)—occurs infrequently</a:t>
            </a:r>
          </a:p>
          <a:p>
            <a:r>
              <a:rPr lang="en-US" b="1" dirty="0">
                <a:solidFill>
                  <a:schemeClr val="accent5">
                    <a:lumMod val="90000"/>
                  </a:schemeClr>
                </a:solidFill>
              </a:rPr>
              <a:t>Iatrogenic—most common cause of </a:t>
            </a:r>
            <a:r>
              <a:rPr lang="en-US" b="1" dirty="0" err="1">
                <a:solidFill>
                  <a:schemeClr val="accent5">
                    <a:lumMod val="90000"/>
                  </a:schemeClr>
                </a:solidFill>
              </a:rPr>
              <a:t>hypervolemic</a:t>
            </a:r>
            <a:r>
              <a:rPr lang="en-US" b="1" dirty="0">
                <a:solidFill>
                  <a:schemeClr val="accent5">
                    <a:lumMod val="90000"/>
                  </a:schemeClr>
                </a:solidFill>
              </a:rPr>
              <a:t> hypernatremia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(e.g., large amounts of parenteral NaHCO3, TPN)</a:t>
            </a:r>
          </a:p>
          <a:p>
            <a:r>
              <a:rPr lang="en-US" dirty="0">
                <a:solidFill>
                  <a:schemeClr val="accent5">
                    <a:lumMod val="90000"/>
                  </a:schemeClr>
                </a:solidFill>
              </a:rPr>
              <a:t>Exogenous glucocorticoids (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Bahnschrift SemiLight SemiConde" panose="020B0502040204020203" pitchFamily="34" charset="0"/>
              </a:rPr>
              <a:t> increases in Na retention)</a:t>
            </a:r>
          </a:p>
          <a:p>
            <a:r>
              <a:rPr lang="en-US" dirty="0">
                <a:solidFill>
                  <a:schemeClr val="accent5">
                    <a:lumMod val="90000"/>
                  </a:schemeClr>
                </a:solidFill>
              </a:rPr>
              <a:t>Cushing syndrome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96042" y="269518"/>
            <a:ext cx="5184576" cy="648072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HYPERnatremia 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plasma Na+ concentration &gt;145 mmol/L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عنوان فرعي 4"/>
          <p:cNvSpPr>
            <a:spLocks noGrp="1"/>
          </p:cNvSpPr>
          <p:nvPr>
            <p:ph type="subTitle" idx="1"/>
          </p:nvPr>
        </p:nvSpPr>
        <p:spPr>
          <a:xfrm>
            <a:off x="616800" y="1012962"/>
            <a:ext cx="1800200" cy="504056"/>
          </a:xfrm>
        </p:spPr>
        <p:txBody>
          <a:bodyPr/>
          <a:lstStyle/>
          <a:p>
            <a:r>
              <a:rPr lang="en-US" sz="24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Diagnosis</a:t>
            </a:r>
          </a:p>
        </p:txBody>
      </p:sp>
      <p:cxnSp>
        <p:nvCxnSpPr>
          <p:cNvPr id="9" name="رابط مستقيم 8"/>
          <p:cNvCxnSpPr/>
          <p:nvPr/>
        </p:nvCxnSpPr>
        <p:spPr>
          <a:xfrm>
            <a:off x="616800" y="1517018"/>
            <a:ext cx="180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مستقيم 9"/>
          <p:cNvCxnSpPr/>
          <p:nvPr/>
        </p:nvCxnSpPr>
        <p:spPr>
          <a:xfrm>
            <a:off x="627179" y="3046576"/>
            <a:ext cx="180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عنوان فرعي 4"/>
          <p:cNvSpPr txBox="1"/>
          <p:nvPr/>
        </p:nvSpPr>
        <p:spPr>
          <a:xfrm>
            <a:off x="627306" y="2542409"/>
            <a:ext cx="1800200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Barlow" panose="00000500000000000000"/>
              <a:buNone/>
              <a:defRPr sz="1400" b="0" i="0" u="none" strike="noStrike" cap="none">
                <a:solidFill>
                  <a:schemeClr val="lt1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 panose="00000500000000000000"/>
              <a:buNone/>
              <a:defRPr sz="1400" b="0" i="0" u="none" strike="noStrike" cap="none">
                <a:solidFill>
                  <a:schemeClr val="lt1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 panose="00000500000000000000"/>
              <a:buNone/>
              <a:defRPr sz="1400" b="0" i="0" u="none" strike="noStrike" cap="none">
                <a:solidFill>
                  <a:schemeClr val="lt1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 panose="00000500000000000000"/>
              <a:buNone/>
              <a:defRPr sz="1400" b="0" i="0" u="none" strike="noStrike" cap="none">
                <a:solidFill>
                  <a:schemeClr val="lt1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 panose="00000500000000000000"/>
              <a:buNone/>
              <a:defRPr sz="1400" b="0" i="0" u="none" strike="noStrike" cap="none">
                <a:solidFill>
                  <a:schemeClr val="lt1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 panose="00000500000000000000"/>
              <a:buNone/>
              <a:defRPr sz="1400" b="0" i="0" u="none" strike="noStrike" cap="none">
                <a:solidFill>
                  <a:schemeClr val="lt1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 panose="00000500000000000000"/>
              <a:buNone/>
              <a:defRPr sz="1400" b="0" i="0" u="none" strike="noStrike" cap="none">
                <a:solidFill>
                  <a:schemeClr val="lt1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 panose="00000500000000000000"/>
              <a:buNone/>
              <a:defRPr sz="1400" b="0" i="0" u="none" strike="noStrike" cap="none">
                <a:solidFill>
                  <a:schemeClr val="lt1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Barlow" panose="00000500000000000000"/>
              <a:buNone/>
              <a:defRPr sz="1400" b="0" i="0" u="none" strike="noStrike" cap="none">
                <a:solidFill>
                  <a:schemeClr val="lt1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9pPr>
          </a:lstStyle>
          <a:p>
            <a:r>
              <a:rPr lang="en-US" sz="24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</a:t>
            </a:r>
          </a:p>
        </p:txBody>
      </p:sp>
      <p:sp>
        <p:nvSpPr>
          <p:cNvPr id="12" name="مستطيل 11"/>
          <p:cNvSpPr/>
          <p:nvPr/>
        </p:nvSpPr>
        <p:spPr>
          <a:xfrm>
            <a:off x="627179" y="1612390"/>
            <a:ext cx="648072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Urine volume should be low if the kidneys are responding appropriately.</a:t>
            </a: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Urine osmolality should be &gt;800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mOsm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/kg.</a:t>
            </a:r>
          </a:p>
        </p:txBody>
      </p:sp>
      <p:sp>
        <p:nvSpPr>
          <p:cNvPr id="13" name="مستطيل 12"/>
          <p:cNvSpPr/>
          <p:nvPr/>
        </p:nvSpPr>
        <p:spPr>
          <a:xfrm>
            <a:off x="468050" y="3046579"/>
            <a:ext cx="7848872" cy="1691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Hypovolemic hypernatremia</a:t>
            </a:r>
            <a:r>
              <a:rPr lang="en-US" sz="13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—Give isotonic </a:t>
            </a:r>
            <a:r>
              <a:rPr lang="en-US" sz="1300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NaCl</a:t>
            </a:r>
            <a:r>
              <a:rPr lang="en-US" sz="13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achieve </a:t>
            </a:r>
            <a:r>
              <a:rPr lang="en-US" sz="1300" dirty="0" err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euvolemia</a:t>
            </a:r>
            <a:r>
              <a:rPr lang="en-US" sz="13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restore hemodynamics initially. Correction of hypernatremia can wait until the patient is hemodynamically stable, then replace the free water deficit.</a:t>
            </a:r>
          </a:p>
          <a:p>
            <a:r>
              <a:rPr lang="en-US" sz="13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Isovolemic hypernatremia</a:t>
            </a:r>
            <a:r>
              <a:rPr lang="en-US" sz="13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—Patients with diabetes insipidus require vasopressin, low sodium diet, and thiazide diuretics. </a:t>
            </a:r>
            <a:r>
              <a:rPr lang="en-US" sz="1300" b="1" dirty="0">
                <a:solidFill>
                  <a:schemeClr val="accent5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Prescribe oral fluids, or if the patient cannot drink, give D5W. </a:t>
            </a:r>
          </a:p>
          <a:p>
            <a:r>
              <a:rPr lang="en-US" sz="13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Hypervolemic hypernatremia</a:t>
            </a:r>
            <a:r>
              <a:rPr lang="en-US" sz="13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—Give diuretics (such as furosemide, to correct</a:t>
            </a:r>
          </a:p>
          <a:p>
            <a:r>
              <a:rPr lang="en-US" sz="13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volume status) and D5W (to achieve normal sodium concentration) to remove</a:t>
            </a:r>
          </a:p>
          <a:p>
            <a:r>
              <a:rPr lang="en-US" sz="13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excess sodium. Dialyze patients with renal failure.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4D3BC9A-074E-4143-979D-546F72513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وان 1">
            <a:extLst>
              <a:ext uri="{FF2B5EF4-FFF2-40B4-BE49-F238E27FC236}">
                <a16:creationId xmlns:a16="http://schemas.microsoft.com/office/drawing/2014/main" id="{7C99E375-0DFF-4841-85C1-1E9874FBF0C9}"/>
              </a:ext>
            </a:extLst>
          </p:cNvPr>
          <p:cNvSpPr txBox="1">
            <a:spLocks/>
          </p:cNvSpPr>
          <p:nvPr/>
        </p:nvSpPr>
        <p:spPr>
          <a:xfrm>
            <a:off x="2437142" y="1403485"/>
            <a:ext cx="5976664" cy="172819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CAEAE"/>
              </a:buClr>
              <a:buSzPts val="3600"/>
              <a:buNone/>
              <a:defRPr sz="3800" kern="1200" cap="all" baseline="0">
                <a:solidFill>
                  <a:srgbClr val="FCAEAE"/>
                </a:solidFill>
                <a:latin typeface="+mj-lt"/>
                <a:ea typeface="+mj-ea"/>
                <a:cs typeface="+mj-c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 sz="9600" dirty="0"/>
              <a:t>Calcium</a:t>
            </a:r>
            <a:endParaRPr lang="ar-JO" sz="9600" dirty="0"/>
          </a:p>
          <a:p>
            <a:r>
              <a:rPr lang="en-US" sz="4800" dirty="0"/>
              <a:t>(8.5 to 10.5 mg/dL</a:t>
            </a:r>
            <a:r>
              <a:rPr lang="en-US" sz="4800" dirty="0">
                <a:solidFill>
                  <a:schemeClr val="accent5"/>
                </a:solidFill>
              </a:rPr>
              <a:t>)</a:t>
            </a:r>
            <a:endParaRPr lang="en-US" sz="96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1805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27584" y="483518"/>
            <a:ext cx="4032448" cy="841800"/>
          </a:xfrm>
        </p:spPr>
        <p:txBody>
          <a:bodyPr/>
          <a:lstStyle/>
          <a:p>
            <a:r>
              <a:rPr lang="en-US" dirty="0"/>
              <a:t>Calcium</a:t>
            </a:r>
            <a:r>
              <a:rPr lang="en-US" sz="1400" dirty="0"/>
              <a:t>(</a:t>
            </a:r>
            <a:r>
              <a:rPr lang="en-US" sz="1400" b="0" dirty="0"/>
              <a:t>8.5 to 10.5 mg/</a:t>
            </a:r>
            <a:r>
              <a:rPr lang="en-US" sz="1400" b="0" dirty="0" err="1"/>
              <a:t>dL</a:t>
            </a:r>
            <a:r>
              <a:rPr lang="en-US" sz="1400" dirty="0">
                <a:solidFill>
                  <a:schemeClr val="accent5"/>
                </a:solidFill>
              </a:rPr>
              <a:t>)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827584" y="1325318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Barlow" panose="00000500000000000000" charset="0"/>
              </a:rPr>
              <a:t>Calcium balance is regulated by </a:t>
            </a: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  <a:latin typeface="Barlow" panose="00000500000000000000" charset="0"/>
              </a:rPr>
              <a:t>hormonal control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Barlow" panose="00000500000000000000" charset="0"/>
              </a:rPr>
              <a:t>, but the levels are also affected by </a:t>
            </a: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  <a:latin typeface="Barlow" panose="00000500000000000000" charset="0"/>
              </a:rPr>
              <a:t>albumin</a:t>
            </a:r>
            <a:r>
              <a:rPr lang="en-US" dirty="0">
                <a:solidFill>
                  <a:srgbClr val="FF0000"/>
                </a:solidFill>
                <a:latin typeface="Barlow" panose="00000500000000000000" charset="0"/>
              </a:rPr>
              <a:t>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Barlow" panose="00000500000000000000" charset="0"/>
              </a:rPr>
              <a:t>and </a:t>
            </a:r>
            <a:r>
              <a:rPr lang="en-US" b="1" dirty="0" err="1">
                <a:solidFill>
                  <a:srgbClr val="FF0000"/>
                </a:solidFill>
                <a:highlight>
                  <a:srgbClr val="FFFF00"/>
                </a:highlight>
                <a:latin typeface="Barlow" panose="00000500000000000000" charset="0"/>
              </a:rPr>
              <a:t>pH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Barlow" panose="00000500000000000000" charset="0"/>
              </a:rPr>
              <a:t>.</a:t>
            </a:r>
            <a:endParaRPr lang="en-US" dirty="0">
              <a:solidFill>
                <a:schemeClr val="bg2">
                  <a:lumMod val="75000"/>
                </a:schemeClr>
              </a:solidFill>
              <a:latin typeface="Barlow" panose="00000500000000000000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683568" y="1848538"/>
            <a:ext cx="360040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5">
                    <a:lumMod val="90000"/>
                  </a:schemeClr>
                </a:solidFill>
                <a:latin typeface="Barlow" panose="00000500000000000000" charset="0"/>
              </a:rPr>
              <a:t>Albumin</a:t>
            </a:r>
          </a:p>
          <a:p>
            <a:r>
              <a:rPr lang="en-US" sz="1300" dirty="0">
                <a:solidFill>
                  <a:schemeClr val="bg2">
                    <a:lumMod val="75000"/>
                  </a:schemeClr>
                </a:solidFill>
                <a:latin typeface="Barlow" panose="00000500000000000000" charset="0"/>
              </a:rPr>
              <a:t>Calcium in plasma exists in two forms:</a:t>
            </a:r>
          </a:p>
          <a:p>
            <a:r>
              <a:rPr lang="en-US" sz="1300" b="1" dirty="0">
                <a:solidFill>
                  <a:srgbClr val="0070C0"/>
                </a:solidFill>
                <a:latin typeface="Barlow" panose="00000500000000000000" charset="0"/>
              </a:rPr>
              <a:t>Protein-bound form:</a:t>
            </a:r>
            <a:r>
              <a:rPr lang="en-US" sz="1300" dirty="0">
                <a:solidFill>
                  <a:srgbClr val="0070C0"/>
                </a:solidFill>
                <a:latin typeface="Barlow" panose="00000500000000000000" charset="0"/>
              </a:rPr>
              <a:t> </a:t>
            </a:r>
            <a:r>
              <a:rPr lang="en-US" sz="1300" dirty="0">
                <a:solidFill>
                  <a:schemeClr val="bg2">
                    <a:lumMod val="75000"/>
                  </a:schemeClr>
                </a:solidFill>
                <a:latin typeface="Barlow" panose="00000500000000000000" charset="0"/>
              </a:rPr>
              <a:t>most calcium ions are bound to albumin, so the total calcium concentration fluctuates with the protein (albumin) concentration.</a:t>
            </a:r>
          </a:p>
          <a:p>
            <a:r>
              <a:rPr lang="en-US" sz="1300" b="1" dirty="0">
                <a:solidFill>
                  <a:srgbClr val="0070C0"/>
                </a:solidFill>
                <a:latin typeface="Barlow" panose="00000500000000000000" charset="0"/>
              </a:rPr>
              <a:t>Free ionized form: </a:t>
            </a:r>
            <a:r>
              <a:rPr lang="en-US" sz="1300" b="1" dirty="0">
                <a:solidFill>
                  <a:schemeClr val="bg2">
                    <a:lumMod val="75000"/>
                  </a:schemeClr>
                </a:solidFill>
                <a:latin typeface="Barlow" panose="00000500000000000000" charset="0"/>
              </a:rPr>
              <a:t>physiologically active </a:t>
            </a:r>
            <a:r>
              <a:rPr lang="en-US" sz="1300" dirty="0">
                <a:solidFill>
                  <a:schemeClr val="bg2">
                    <a:lumMod val="75000"/>
                  </a:schemeClr>
                </a:solidFill>
                <a:latin typeface="Barlow" panose="00000500000000000000" charset="0"/>
              </a:rPr>
              <a:t>fraction; under tight hormonal control (PTH), </a:t>
            </a:r>
            <a:r>
              <a:rPr lang="en-US" sz="1300" b="1" dirty="0">
                <a:solidFill>
                  <a:schemeClr val="bg2">
                    <a:lumMod val="75000"/>
                  </a:schemeClr>
                </a:solidFill>
                <a:latin typeface="Barlow" panose="00000500000000000000" charset="0"/>
              </a:rPr>
              <a:t>independent of albumin levels.</a:t>
            </a:r>
          </a:p>
          <a:p>
            <a:r>
              <a:rPr lang="en-US" sz="1300" dirty="0">
                <a:solidFill>
                  <a:schemeClr val="bg2">
                    <a:lumMod val="75000"/>
                  </a:schemeClr>
                </a:solidFill>
                <a:latin typeface="Barlow" panose="00000500000000000000" charset="0"/>
              </a:rPr>
              <a:t>In hypoalbuminemia, the total calcium is low, but ionized calcium is normal, and can be estimated by the following formula:</a:t>
            </a:r>
          </a:p>
          <a:p>
            <a:r>
              <a:rPr lang="en-US" sz="1300" dirty="0">
                <a:solidFill>
                  <a:schemeClr val="bg2">
                    <a:lumMod val="75000"/>
                  </a:schemeClr>
                </a:solidFill>
                <a:latin typeface="Barlow" panose="00000500000000000000" charset="0"/>
              </a:rPr>
              <a:t> total calcium—(serum albumin ×0.8).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4597000" y="1791241"/>
            <a:ext cx="4206581" cy="136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5">
                    <a:lumMod val="90000"/>
                  </a:schemeClr>
                </a:solidFill>
                <a:latin typeface="Barlow" panose="00000500000000000000" charset="0"/>
              </a:rPr>
              <a:t>pH</a:t>
            </a:r>
          </a:p>
          <a:p>
            <a:r>
              <a:rPr lang="en-US" sz="1300" dirty="0">
                <a:solidFill>
                  <a:schemeClr val="bg2">
                    <a:lumMod val="75000"/>
                  </a:schemeClr>
                </a:solidFill>
                <a:latin typeface="Barlow" panose="00000500000000000000" charset="0"/>
              </a:rPr>
              <a:t>An </a:t>
            </a:r>
            <a:r>
              <a:rPr lang="en-US" sz="1300" b="1" dirty="0">
                <a:solidFill>
                  <a:schemeClr val="bg2">
                    <a:lumMod val="75000"/>
                  </a:schemeClr>
                </a:solidFill>
                <a:latin typeface="Barlow" panose="00000500000000000000" charset="0"/>
              </a:rPr>
              <a:t>increase in pH increases the binding of calcium to albumin</a:t>
            </a:r>
            <a:r>
              <a:rPr lang="en-US" sz="1300" dirty="0">
                <a:solidFill>
                  <a:schemeClr val="bg2">
                    <a:lumMod val="75000"/>
                  </a:schemeClr>
                </a:solidFill>
                <a:latin typeface="Barlow" panose="00000500000000000000" charset="0"/>
              </a:rPr>
              <a:t>. Therefore, in alkalemic states (especially acute</a:t>
            </a:r>
          </a:p>
          <a:p>
            <a:r>
              <a:rPr lang="en-US" sz="1300" dirty="0">
                <a:solidFill>
                  <a:schemeClr val="bg2">
                    <a:lumMod val="75000"/>
                  </a:schemeClr>
                </a:solidFill>
                <a:latin typeface="Barlow" panose="00000500000000000000" charset="0"/>
              </a:rPr>
              <a:t>respiratory alkalosis), total calcium is normal, but ionized calcium is low and the patient frequently manifests the signs and symptoms of hypocalcemia..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4572000" y="3363838"/>
            <a:ext cx="433832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5">
                    <a:lumMod val="90000"/>
                  </a:schemeClr>
                </a:solidFill>
                <a:latin typeface="Barlow" panose="00000500000000000000" charset="0"/>
              </a:rPr>
              <a:t>Hormonal Control</a:t>
            </a:r>
          </a:p>
          <a:p>
            <a:r>
              <a:rPr lang="en-US" sz="1300" dirty="0">
                <a:solidFill>
                  <a:schemeClr val="bg2">
                    <a:lumMod val="75000"/>
                  </a:schemeClr>
                </a:solidFill>
                <a:latin typeface="Barlow" panose="00000500000000000000" charset="0"/>
              </a:rPr>
              <a:t>Maintenance of calcium balance is a function of PTH , calcitonin(secreted from parafollicular cells in thyroid gland ), and   vitamin D, and their target organs bone,</a:t>
            </a:r>
          </a:p>
          <a:p>
            <a:r>
              <a:rPr lang="en-US" sz="1300" dirty="0">
                <a:solidFill>
                  <a:schemeClr val="bg2">
                    <a:lumMod val="75000"/>
                  </a:schemeClr>
                </a:solidFill>
                <a:latin typeface="Barlow" panose="00000500000000000000" charset="0"/>
              </a:rPr>
              <a:t>kidney, and gut.</a:t>
            </a:r>
          </a:p>
        </p:txBody>
      </p:sp>
      <p:cxnSp>
        <p:nvCxnSpPr>
          <p:cNvPr id="11" name="رابط كسهم مستقيم 10"/>
          <p:cNvCxnSpPr/>
          <p:nvPr/>
        </p:nvCxnSpPr>
        <p:spPr>
          <a:xfrm flipV="1">
            <a:off x="8388424" y="3651870"/>
            <a:ext cx="0" cy="196716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/>
          <p:nvPr/>
        </p:nvCxnSpPr>
        <p:spPr>
          <a:xfrm flipV="1">
            <a:off x="5508104" y="4016052"/>
            <a:ext cx="0" cy="235332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كسهم مستقيم 17"/>
          <p:cNvCxnSpPr/>
          <p:nvPr/>
        </p:nvCxnSpPr>
        <p:spPr>
          <a:xfrm>
            <a:off x="4597000" y="3898386"/>
            <a:ext cx="0" cy="235332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78160" y="-92546"/>
            <a:ext cx="4032448" cy="841800"/>
          </a:xfrm>
        </p:spPr>
        <p:txBody>
          <a:bodyPr/>
          <a:lstStyle/>
          <a:p>
            <a:r>
              <a:rPr lang="en-US" dirty="0"/>
              <a:t>Calcium</a:t>
            </a:r>
            <a:r>
              <a:rPr lang="en-US" sz="1400" dirty="0"/>
              <a:t>(</a:t>
            </a:r>
            <a:r>
              <a:rPr lang="en-US" sz="1400" b="0" dirty="0"/>
              <a:t>8.5 to 10.5 mg/</a:t>
            </a:r>
            <a:r>
              <a:rPr lang="en-US" sz="1400" b="0" dirty="0" err="1"/>
              <a:t>dL</a:t>
            </a:r>
            <a:r>
              <a:rPr lang="en-US" sz="1400" dirty="0">
                <a:solidFill>
                  <a:schemeClr val="accent5"/>
                </a:solidFill>
              </a:rPr>
              <a:t>)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-9872" y="1275606"/>
            <a:ext cx="396044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5">
                    <a:lumMod val="90000"/>
                  </a:schemeClr>
                </a:solidFill>
                <a:latin typeface="Barlow" panose="00000500000000000000" charset="0"/>
              </a:rPr>
              <a:t>HYPOcalcemia</a:t>
            </a:r>
          </a:p>
          <a:p>
            <a:pPr algn="ctr"/>
            <a:endParaRPr lang="en-US" sz="1800" b="1" dirty="0">
              <a:solidFill>
                <a:schemeClr val="accent5">
                  <a:lumMod val="90000"/>
                </a:schemeClr>
              </a:solidFill>
              <a:latin typeface="Barlow" panose="00000500000000000000" charset="0"/>
            </a:endParaRPr>
          </a:p>
          <a:p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Barlow" panose="00000500000000000000" charset="0"/>
              </a:rPr>
              <a:t>1.  Hypoparathyroidism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Barlow" panose="00000500000000000000" charset="0"/>
              </a:rPr>
              <a:t> (most common cause)</a:t>
            </a:r>
          </a:p>
          <a:p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Barlow" panose="00000500000000000000" charset="0"/>
              </a:rPr>
              <a:t>2. Renal insufficiency/ pancreatitis</a:t>
            </a:r>
          </a:p>
          <a:p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Barlow" panose="00000500000000000000" charset="0"/>
              </a:rPr>
              <a:t>3.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Barlow" panose="00000500000000000000" charset="0"/>
              </a:rPr>
              <a:t> 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Barlow" panose="00000500000000000000" charset="0"/>
              </a:rPr>
              <a:t>Hyperphosphatemia </a:t>
            </a:r>
          </a:p>
          <a:p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Barlow" panose="00000500000000000000" charset="0"/>
              </a:rPr>
              <a:t>4.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Barlow" panose="00000500000000000000" charset="0"/>
              </a:rPr>
              <a:t> 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Barlow" panose="00000500000000000000" charset="0"/>
              </a:rPr>
              <a:t>Hypomagnesemia—results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Barlow" panose="00000500000000000000" charset="0"/>
              </a:rPr>
              <a:t> in decreased PTH secretion. </a:t>
            </a:r>
          </a:p>
          <a:p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Barlow" panose="00000500000000000000" charset="0"/>
              </a:rPr>
              <a:t>5.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Barlow" panose="00000500000000000000" charset="0"/>
              </a:rPr>
              <a:t> 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Barlow" panose="00000500000000000000" charset="0"/>
              </a:rPr>
              <a:t>Alkalemia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Barlow" panose="00000500000000000000" charset="0"/>
              </a:rPr>
              <a:t>— increase in pH causes increased calcium binding, serum levels will be normal but clinically important as ionized fraction is low</a:t>
            </a:r>
          </a:p>
          <a:p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Barlow" panose="00000500000000000000" charset="0"/>
              </a:rPr>
              <a:t>6.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Barlow" panose="00000500000000000000" charset="0"/>
              </a:rPr>
              <a:t> 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Barlow" panose="00000500000000000000" charset="0"/>
              </a:rPr>
              <a:t>Blood transfusion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Barlow" panose="00000500000000000000" charset="0"/>
              </a:rPr>
              <a:t> (with citrated blood)—calcium binds to citrate </a:t>
            </a:r>
            <a:endParaRPr lang="en-US" b="1" dirty="0">
              <a:solidFill>
                <a:schemeClr val="bg2">
                  <a:lumMod val="75000"/>
                </a:schemeClr>
              </a:solidFill>
              <a:latin typeface="Barlow" panose="00000500000000000000" charset="0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4310608" y="1275606"/>
            <a:ext cx="367240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5">
                    <a:lumMod val="90000"/>
                  </a:schemeClr>
                </a:solidFill>
                <a:latin typeface="Barlow" panose="00000500000000000000" charset="0"/>
              </a:rPr>
              <a:t>HYPERcalcemia</a:t>
            </a:r>
          </a:p>
          <a:p>
            <a:endParaRPr lang="en-US" b="1" dirty="0">
              <a:solidFill>
                <a:schemeClr val="accent5">
                  <a:lumMod val="90000"/>
                </a:schemeClr>
              </a:solidFill>
              <a:latin typeface="Barlow" panose="00000500000000000000" charset="0"/>
            </a:endParaRPr>
          </a:p>
          <a:p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Barlow" panose="00000500000000000000" charset="0"/>
              </a:rPr>
              <a:t>1.  Hyperparathyroidism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Barlow" panose="00000500000000000000" charset="0"/>
              </a:rPr>
              <a:t>(most common cause in outpatients)</a:t>
            </a:r>
          </a:p>
          <a:p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Barlow" panose="00000500000000000000" charset="0"/>
              </a:rPr>
              <a:t>2. Malignancies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Barlow" panose="00000500000000000000" charset="0"/>
              </a:rPr>
              <a:t> (most common cause in inpatients) -- bony metastases, Multiple Myeloma</a:t>
            </a:r>
          </a:p>
        </p:txBody>
      </p:sp>
      <p:sp>
        <p:nvSpPr>
          <p:cNvPr id="13" name="مربع نص 12"/>
          <p:cNvSpPr txBox="1"/>
          <p:nvPr/>
        </p:nvSpPr>
        <p:spPr>
          <a:xfrm>
            <a:off x="387253" y="719325"/>
            <a:ext cx="1584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2">
                    <a:lumMod val="75000"/>
                  </a:schemeClr>
                </a:solidFill>
              </a:rPr>
              <a:t>Causes</a:t>
            </a:r>
          </a:p>
        </p:txBody>
      </p:sp>
      <p:cxnSp>
        <p:nvCxnSpPr>
          <p:cNvPr id="14" name="رابط مستقيم 13"/>
          <p:cNvCxnSpPr/>
          <p:nvPr/>
        </p:nvCxnSpPr>
        <p:spPr>
          <a:xfrm flipV="1">
            <a:off x="278160" y="1135140"/>
            <a:ext cx="1692188" cy="15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95536" y="123478"/>
            <a:ext cx="4032448" cy="841800"/>
          </a:xfrm>
        </p:spPr>
        <p:txBody>
          <a:bodyPr/>
          <a:lstStyle/>
          <a:p>
            <a:r>
              <a:rPr lang="en-US" dirty="0"/>
              <a:t>Calcium</a:t>
            </a:r>
            <a:r>
              <a:rPr lang="en-US" sz="1400" dirty="0"/>
              <a:t>(</a:t>
            </a:r>
            <a:r>
              <a:rPr lang="en-US" sz="1400" b="0" dirty="0"/>
              <a:t>8.5 to 10.5 mg/</a:t>
            </a:r>
            <a:r>
              <a:rPr lang="en-US" sz="1400" b="0" dirty="0" err="1"/>
              <a:t>dL</a:t>
            </a:r>
            <a:r>
              <a:rPr lang="en-US" sz="1400" dirty="0">
                <a:solidFill>
                  <a:schemeClr val="accent5"/>
                </a:solidFill>
              </a:rPr>
              <a:t>)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07504" y="1537796"/>
            <a:ext cx="396044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5">
                    <a:lumMod val="90000"/>
                  </a:schemeClr>
                </a:solidFill>
                <a:latin typeface="Barlow" panose="00000500000000000000" charset="0"/>
              </a:rPr>
              <a:t>HYPOcalcemia</a:t>
            </a:r>
          </a:p>
          <a:p>
            <a:pPr algn="ctr"/>
            <a:endParaRPr lang="en-US" sz="1800" b="1" dirty="0">
              <a:solidFill>
                <a:schemeClr val="bg2">
                  <a:lumMod val="75000"/>
                </a:schemeClr>
              </a:solidFill>
              <a:latin typeface="Barlow" panose="00000500000000000000" charset="0"/>
            </a:endParaRP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Barlow" panose="00000500000000000000" charset="0"/>
              </a:rPr>
              <a:t>1. Asymptomatic</a:t>
            </a: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Barlow" panose="00000500000000000000" charset="0"/>
              </a:rPr>
              <a:t>2. Rickets and osteomalacia</a:t>
            </a: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Barlow" panose="00000500000000000000" charset="0"/>
              </a:rPr>
              <a:t>3. Increased neuromuscular irritability</a:t>
            </a: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Barlow" panose="00000500000000000000" charset="0"/>
              </a:rPr>
              <a:t>Numbness /tingling /tetany /</a:t>
            </a: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Barlow" panose="00000500000000000000" charset="0"/>
              </a:rPr>
              <a:t>Hyperactive deep tendon reflexes</a:t>
            </a: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Barlow" panose="00000500000000000000" charset="0"/>
              </a:rPr>
              <a:t>4. Cardiac manifestations</a:t>
            </a: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Barlow" panose="00000500000000000000" charset="0"/>
              </a:rPr>
              <a:t>a. Arrhythmias</a:t>
            </a: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Barlow" panose="00000500000000000000" charset="0"/>
              </a:rPr>
              <a:t>b. Prolonged QT interval on ECG—hypocalcemia should always be in the differential diagnosis for a prolonged QT interval</a:t>
            </a:r>
            <a:endParaRPr lang="en-US" b="1" dirty="0">
              <a:solidFill>
                <a:schemeClr val="bg2">
                  <a:lumMod val="75000"/>
                </a:schemeClr>
              </a:solidFill>
              <a:latin typeface="Barlow" panose="00000500000000000000" charset="0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5004048" y="1537796"/>
            <a:ext cx="31683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5">
                    <a:lumMod val="90000"/>
                  </a:schemeClr>
                </a:solidFill>
                <a:latin typeface="Barlow" panose="00000500000000000000" charset="0"/>
              </a:rPr>
              <a:t>HYPERcalcemia</a:t>
            </a:r>
          </a:p>
          <a:p>
            <a:endParaRPr lang="en-US" b="1" dirty="0">
              <a:solidFill>
                <a:schemeClr val="bg2">
                  <a:lumMod val="75000"/>
                </a:schemeClr>
              </a:solidFill>
              <a:latin typeface="Barlow" panose="00000500000000000000" charset="0"/>
            </a:endParaRP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Barlow" panose="00000500000000000000" charset="0"/>
              </a:rPr>
              <a:t>“Stones”</a:t>
            </a: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Barlow" panose="00000500000000000000" charset="0"/>
              </a:rPr>
              <a:t>“Bones”  </a:t>
            </a: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Barlow" panose="00000500000000000000" charset="0"/>
              </a:rPr>
              <a:t>“Psychiatric overtones”</a:t>
            </a: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Barlow" panose="00000500000000000000" charset="0"/>
              </a:rPr>
              <a:t>“ECG—shortened QT interval”</a:t>
            </a:r>
          </a:p>
        </p:txBody>
      </p:sp>
      <p:sp>
        <p:nvSpPr>
          <p:cNvPr id="13" name="مربع نص 12"/>
          <p:cNvSpPr txBox="1"/>
          <p:nvPr/>
        </p:nvSpPr>
        <p:spPr>
          <a:xfrm>
            <a:off x="251520" y="935349"/>
            <a:ext cx="24831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2">
                    <a:lumMod val="75000"/>
                  </a:schemeClr>
                </a:solidFill>
              </a:rPr>
              <a:t>Clinical features</a:t>
            </a:r>
          </a:p>
        </p:txBody>
      </p:sp>
      <p:cxnSp>
        <p:nvCxnSpPr>
          <p:cNvPr id="14" name="رابط مستقيم 13"/>
          <p:cNvCxnSpPr/>
          <p:nvPr/>
        </p:nvCxnSpPr>
        <p:spPr>
          <a:xfrm>
            <a:off x="395536" y="1366236"/>
            <a:ext cx="23391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صورة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575" y="3651870"/>
            <a:ext cx="3933825" cy="1162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27584" y="483518"/>
            <a:ext cx="4032448" cy="841800"/>
          </a:xfrm>
        </p:spPr>
        <p:txBody>
          <a:bodyPr/>
          <a:lstStyle/>
          <a:p>
            <a:r>
              <a:rPr lang="en-US" dirty="0"/>
              <a:t>Calcium</a:t>
            </a:r>
            <a:r>
              <a:rPr lang="en-US" sz="1400" dirty="0"/>
              <a:t>(</a:t>
            </a:r>
            <a:r>
              <a:rPr lang="en-US" sz="1400" b="0" dirty="0"/>
              <a:t>8.5 to 10.5 mg/</a:t>
            </a:r>
            <a:r>
              <a:rPr lang="en-US" sz="1400" b="0" dirty="0" err="1"/>
              <a:t>dL</a:t>
            </a:r>
            <a:r>
              <a:rPr lang="en-US" sz="1400" dirty="0">
                <a:solidFill>
                  <a:schemeClr val="accent5"/>
                </a:solidFill>
              </a:rPr>
              <a:t>)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683568" y="1995686"/>
            <a:ext cx="3960440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5">
                    <a:lumMod val="90000"/>
                  </a:schemeClr>
                </a:solidFill>
                <a:latin typeface="Barlow" panose="00000500000000000000" charset="0"/>
              </a:rPr>
              <a:t>HYPOcalcemia &amp; HYPERcalcemia</a:t>
            </a:r>
          </a:p>
          <a:p>
            <a:endParaRPr lang="en-US" sz="1800" b="1" dirty="0">
              <a:solidFill>
                <a:schemeClr val="bg2">
                  <a:lumMod val="75000"/>
                </a:schemeClr>
              </a:solidFill>
              <a:latin typeface="Barlow" panose="00000500000000000000" charset="0"/>
            </a:endParaRP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Barlow" panose="00000500000000000000" charset="0"/>
              </a:rPr>
              <a:t>1. To evaluate for the above-listed etiologies, obtain the following: BUN, Cr,</a:t>
            </a: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Barlow" panose="00000500000000000000" charset="0"/>
              </a:rPr>
              <a:t>magnesium, albumin, and ionized calcium. Amylase, lipase, and liver function </a:t>
            </a: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Barlow" panose="00000500000000000000" charset="0"/>
              </a:rPr>
              <a:t>tests may also be warranted.</a:t>
            </a: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Barlow" panose="00000500000000000000" charset="0"/>
              </a:rPr>
              <a:t>2. Serum PO43</a:t>
            </a: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Barlow" panose="00000500000000000000" charset="0"/>
              </a:rPr>
              <a:t>3. PTH</a:t>
            </a:r>
            <a:endParaRPr lang="en-US" b="1" dirty="0">
              <a:solidFill>
                <a:schemeClr val="bg2">
                  <a:lumMod val="75000"/>
                </a:schemeClr>
              </a:solidFill>
              <a:latin typeface="Barlow" panose="00000500000000000000" charset="0"/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971600" y="1279033"/>
            <a:ext cx="24831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2">
                    <a:lumMod val="75000"/>
                  </a:schemeClr>
                </a:solidFill>
              </a:rPr>
              <a:t>Diagnosis</a:t>
            </a:r>
          </a:p>
        </p:txBody>
      </p:sp>
      <p:cxnSp>
        <p:nvCxnSpPr>
          <p:cNvPr id="14" name="رابط مستقيم 13"/>
          <p:cNvCxnSpPr/>
          <p:nvPr/>
        </p:nvCxnSpPr>
        <p:spPr>
          <a:xfrm flipV="1">
            <a:off x="827584" y="1709920"/>
            <a:ext cx="1836204" cy="163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9552" y="-11782"/>
            <a:ext cx="4032448" cy="841800"/>
          </a:xfrm>
        </p:spPr>
        <p:txBody>
          <a:bodyPr/>
          <a:lstStyle/>
          <a:p>
            <a:r>
              <a:rPr lang="en-US" dirty="0"/>
              <a:t>Calcium</a:t>
            </a:r>
            <a:r>
              <a:rPr lang="en-US" sz="1400" dirty="0"/>
              <a:t>(</a:t>
            </a:r>
            <a:r>
              <a:rPr lang="en-US" sz="1400" b="0" dirty="0"/>
              <a:t>8.5 to 10.5 mg/</a:t>
            </a:r>
            <a:r>
              <a:rPr lang="en-US" sz="1400" b="0" dirty="0" err="1"/>
              <a:t>dL</a:t>
            </a:r>
            <a:r>
              <a:rPr lang="en-US" sz="1400" dirty="0">
                <a:solidFill>
                  <a:schemeClr val="accent5"/>
                </a:solidFill>
              </a:rPr>
              <a:t>)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287524" y="1356370"/>
            <a:ext cx="399644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5">
                    <a:lumMod val="90000"/>
                  </a:schemeClr>
                </a:solidFill>
                <a:latin typeface="Barlow" panose="00000500000000000000" charset="0"/>
              </a:rPr>
              <a:t>HYPOcalcemia</a:t>
            </a:r>
          </a:p>
          <a:p>
            <a:pPr algn="ctr"/>
            <a:endParaRPr lang="en-US" b="1" dirty="0">
              <a:solidFill>
                <a:schemeClr val="bg2">
                  <a:lumMod val="75000"/>
                </a:schemeClr>
              </a:solidFill>
              <a:latin typeface="Barlow" panose="00000500000000000000" charset="0"/>
            </a:endParaRPr>
          </a:p>
          <a:p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Barlow" panose="00000500000000000000" charset="0"/>
              </a:rPr>
              <a:t>1. If symptomatic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Barlow" panose="00000500000000000000" charset="0"/>
              </a:rPr>
              <a:t>, provide emergency treatment with IV calcium gluconate.</a:t>
            </a:r>
          </a:p>
          <a:p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Barlow" panose="00000500000000000000" charset="0"/>
              </a:rPr>
              <a:t>2. For long-term management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Barlow" panose="00000500000000000000" charset="0"/>
              </a:rPr>
              <a:t>, use oral calcium supplements (calcium carbonate) and vitamin D.</a:t>
            </a:r>
          </a:p>
          <a:p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Barlow" panose="00000500000000000000" charset="0"/>
              </a:rPr>
              <a:t>3. It is also important to correct hypomagnesemia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Barlow" panose="00000500000000000000" charset="0"/>
              </a:rPr>
              <a:t>. It is very difficult to correct the calcium level if the magnesium is not replaced first.</a:t>
            </a:r>
            <a:endParaRPr lang="en-US" b="1" dirty="0">
              <a:solidFill>
                <a:schemeClr val="bg2">
                  <a:lumMod val="75000"/>
                </a:schemeClr>
              </a:solidFill>
              <a:latin typeface="Barlow" panose="00000500000000000000" charset="0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4572000" y="1059582"/>
            <a:ext cx="38164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5">
                    <a:lumMod val="90000"/>
                  </a:schemeClr>
                </a:solidFill>
                <a:latin typeface="Barlow" panose="00000500000000000000" charset="0"/>
              </a:rPr>
              <a:t>HYPERcalcemia</a:t>
            </a:r>
            <a:endParaRPr lang="en-US" sz="1800" b="1" dirty="0">
              <a:solidFill>
                <a:schemeClr val="bg2">
                  <a:lumMod val="75000"/>
                </a:schemeClr>
              </a:solidFill>
              <a:latin typeface="Barlow" panose="00000500000000000000" charset="0"/>
            </a:endParaRPr>
          </a:p>
          <a:p>
            <a:endParaRPr lang="en-US" b="1" dirty="0">
              <a:solidFill>
                <a:schemeClr val="bg2">
                  <a:lumMod val="75000"/>
                </a:schemeClr>
              </a:solidFill>
              <a:latin typeface="Barlow" panose="00000500000000000000" charset="0"/>
            </a:endParaRP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Barlow" panose="00000500000000000000" charset="0"/>
              </a:rPr>
              <a:t>1. Patients usually do not require management beyond correction of underlying etiology unless hypercalcemia is severe (&gt;14 mg/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Barlow" panose="00000500000000000000" charset="0"/>
              </a:rPr>
              <a:t>dL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Barlow" panose="00000500000000000000" charset="0"/>
              </a:rPr>
              <a:t>) or significant symptoms are present.</a:t>
            </a: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Barlow" panose="00000500000000000000" charset="0"/>
              </a:rPr>
              <a:t>2. Increase urinary excretion in all patients.</a:t>
            </a: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Barlow" panose="00000500000000000000" charset="0"/>
              </a:rPr>
              <a:t>a. IV fluids (NS)—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Barlow" panose="00000500000000000000" charset="0"/>
              </a:rPr>
              <a:t>first step in management</a:t>
            </a: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Barlow" panose="00000500000000000000" charset="0"/>
              </a:rPr>
              <a:t>b. Diuretics (furosemide)—further inhibit calcium reabsorption</a:t>
            </a:r>
          </a:p>
        </p:txBody>
      </p:sp>
      <p:sp>
        <p:nvSpPr>
          <p:cNvPr id="13" name="مربع نص 12"/>
          <p:cNvSpPr txBox="1"/>
          <p:nvPr/>
        </p:nvSpPr>
        <p:spPr>
          <a:xfrm>
            <a:off x="609192" y="800089"/>
            <a:ext cx="20905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2">
                    <a:lumMod val="75000"/>
                  </a:schemeClr>
                </a:solidFill>
              </a:rPr>
              <a:t>Treatment</a:t>
            </a:r>
          </a:p>
        </p:txBody>
      </p:sp>
      <p:cxnSp>
        <p:nvCxnSpPr>
          <p:cNvPr id="14" name="رابط مستقيم 13"/>
          <p:cNvCxnSpPr/>
          <p:nvPr/>
        </p:nvCxnSpPr>
        <p:spPr>
          <a:xfrm flipV="1">
            <a:off x="539552" y="1215904"/>
            <a:ext cx="1692188" cy="15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E11F11C-577F-48E1-ADD8-D16EF689A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وان 1">
            <a:extLst>
              <a:ext uri="{FF2B5EF4-FFF2-40B4-BE49-F238E27FC236}">
                <a16:creationId xmlns:a16="http://schemas.microsoft.com/office/drawing/2014/main" id="{1D1D4293-7A5C-4B46-889E-423962CD07E7}"/>
              </a:ext>
            </a:extLst>
          </p:cNvPr>
          <p:cNvSpPr txBox="1">
            <a:spLocks/>
          </p:cNvSpPr>
          <p:nvPr/>
        </p:nvSpPr>
        <p:spPr>
          <a:xfrm>
            <a:off x="2195736" y="2005510"/>
            <a:ext cx="4752528" cy="841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CAEAE"/>
              </a:buClr>
              <a:buSzPts val="3600"/>
              <a:buNone/>
              <a:defRPr sz="3800" kern="1200" cap="all" baseline="0">
                <a:solidFill>
                  <a:srgbClr val="FCAEAE"/>
                </a:solidFill>
                <a:latin typeface="+mj-lt"/>
                <a:ea typeface="+mj-ea"/>
                <a:cs typeface="+mj-c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 sz="9600" dirty="0"/>
              <a:t>Potassium</a:t>
            </a:r>
            <a:r>
              <a:rPr lang="en-US" sz="4800" dirty="0"/>
              <a:t>(</a:t>
            </a:r>
            <a:r>
              <a:rPr lang="en-US" sz="4800" dirty="0">
                <a:solidFill>
                  <a:schemeClr val="accent5"/>
                </a:solidFill>
              </a:rPr>
              <a:t>3.5 - 5 </a:t>
            </a:r>
            <a:r>
              <a:rPr lang="en-US" sz="4800" dirty="0" err="1">
                <a:solidFill>
                  <a:schemeClr val="accent5"/>
                </a:solidFill>
              </a:rPr>
              <a:t>mEq</a:t>
            </a:r>
            <a:r>
              <a:rPr lang="en-US" sz="4800" dirty="0">
                <a:solidFill>
                  <a:schemeClr val="accent5"/>
                </a:solidFill>
              </a:rPr>
              <a:t>/L)</a:t>
            </a:r>
            <a:endParaRPr lang="en-US" sz="96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3170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27584" y="483518"/>
            <a:ext cx="4752528" cy="841800"/>
          </a:xfrm>
        </p:spPr>
        <p:txBody>
          <a:bodyPr/>
          <a:lstStyle/>
          <a:p>
            <a:r>
              <a:rPr lang="en-US" dirty="0"/>
              <a:t>Potassium</a:t>
            </a:r>
            <a:r>
              <a:rPr lang="en-US" sz="1400" dirty="0"/>
              <a:t>(</a:t>
            </a:r>
            <a:r>
              <a:rPr lang="en-US" sz="1400" dirty="0">
                <a:solidFill>
                  <a:schemeClr val="accent5"/>
                </a:solidFill>
              </a:rPr>
              <a:t>3.5 - 5 mEq/L)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4572000" y="1664900"/>
            <a:ext cx="410445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Barlow" panose="00000500000000000000" charset="0"/>
              </a:rPr>
              <a:t>Potassium secretion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Barlow" panose="00000500000000000000" charset="0"/>
              </a:rPr>
              <a:t>—most of the excretion of potassium occurs through the kidneys (80%); the remainder occurs via the GI tract. Aldosterone plays an important role in renal potassium secretion.</a:t>
            </a:r>
            <a:endParaRPr lang="en-US" b="1" dirty="0">
              <a:solidFill>
                <a:schemeClr val="bg2">
                  <a:lumMod val="75000"/>
                </a:schemeClr>
              </a:solidFill>
              <a:latin typeface="Barlow" panose="00000500000000000000" charset="0"/>
            </a:endParaRPr>
          </a:p>
          <a:p>
            <a:pPr>
              <a:buClr>
                <a:schemeClr val="bg2">
                  <a:lumMod val="75000"/>
                </a:schemeClr>
              </a:buClr>
            </a:pPr>
            <a:br>
              <a:rPr lang="en-US" dirty="0">
                <a:solidFill>
                  <a:schemeClr val="bg2">
                    <a:lumMod val="75000"/>
                  </a:schemeClr>
                </a:solidFill>
                <a:latin typeface="Barlow" panose="00000500000000000000" charset="0"/>
              </a:rPr>
            </a:br>
            <a:endParaRPr lang="en-US" dirty="0">
              <a:solidFill>
                <a:schemeClr val="bg2">
                  <a:lumMod val="75000"/>
                </a:schemeClr>
              </a:solidFill>
              <a:latin typeface="Barlow" panose="00000500000000000000" charset="0"/>
            </a:endParaRPr>
          </a:p>
        </p:txBody>
      </p:sp>
      <p:sp>
        <p:nvSpPr>
          <p:cNvPr id="5" name="عنوان فرعي 2"/>
          <p:cNvSpPr>
            <a:spLocks noGrp="1"/>
          </p:cNvSpPr>
          <p:nvPr>
            <p:ph type="subTitle" idx="1"/>
          </p:nvPr>
        </p:nvSpPr>
        <p:spPr>
          <a:xfrm>
            <a:off x="811294" y="1633697"/>
            <a:ext cx="3688697" cy="2843388"/>
          </a:xfrm>
        </p:spPr>
        <p:txBody>
          <a:bodyPr/>
          <a:lstStyle/>
          <a:p>
            <a:pPr marL="425450" indent="-285750">
              <a:buFont typeface="Wingdings" panose="05000000000000000000" pitchFamily="2" charset="2"/>
              <a:buChar char="§"/>
            </a:pPr>
            <a:r>
              <a:rPr lang="en-US" dirty="0"/>
              <a:t>Most of the body’s potassium (98%) is intracellular.</a:t>
            </a:r>
          </a:p>
          <a:p>
            <a:r>
              <a:rPr lang="en-US" b="1" dirty="0"/>
              <a:t>Hypokalemia</a:t>
            </a:r>
            <a:r>
              <a:rPr lang="en-US" dirty="0"/>
              <a:t>—alkalosis and insulin administration may cause hypokalemia</a:t>
            </a:r>
          </a:p>
          <a:p>
            <a:r>
              <a:rPr lang="en-US" dirty="0"/>
              <a:t>         because they cause a shift of potassium into the cells.</a:t>
            </a:r>
          </a:p>
          <a:p>
            <a:r>
              <a:rPr lang="en-US" b="1" dirty="0"/>
              <a:t>Hyperkalemia</a:t>
            </a:r>
            <a:r>
              <a:rPr lang="en-US" dirty="0"/>
              <a:t>—acidosis and anything resulting in cell lysis increase serum K+ (both force K+ out of cells into the ECF).</a:t>
            </a:r>
          </a:p>
          <a:p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89318" y="2150745"/>
            <a:ext cx="7365365" cy="842010"/>
          </a:xfrm>
        </p:spPr>
        <p:txBody>
          <a:bodyPr/>
          <a:lstStyle/>
          <a:p>
            <a:pPr algn="ctr"/>
            <a:r>
              <a:rPr lang="en-US" sz="9600" dirty="0"/>
              <a:t>Sodium </a:t>
            </a:r>
            <a:br>
              <a:rPr lang="en-US" sz="9600" dirty="0"/>
            </a:br>
            <a:r>
              <a:rPr lang="en-US" sz="4800" dirty="0"/>
              <a:t>(</a:t>
            </a:r>
            <a:r>
              <a:rPr lang="en-US" sz="4800" dirty="0">
                <a:solidFill>
                  <a:schemeClr val="accent5"/>
                </a:solidFill>
              </a:rPr>
              <a:t>135 - 145 mEq/L)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27584" y="483518"/>
            <a:ext cx="4752528" cy="841800"/>
          </a:xfrm>
        </p:spPr>
        <p:txBody>
          <a:bodyPr/>
          <a:lstStyle/>
          <a:p>
            <a:r>
              <a:rPr lang="en-US" dirty="0"/>
              <a:t>Hypokalemia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5049053" y="2067694"/>
            <a:ext cx="36904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Barlow" panose="00000500000000000000" charset="0"/>
              </a:rPr>
              <a:t>1. 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Barlow" panose="00000500000000000000" charset="0"/>
              </a:rPr>
              <a:t>Arrhythmias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Barlow" panose="00000500000000000000" charset="0"/>
              </a:rPr>
              <a:t>—prolongs normal cardiac conduction</a:t>
            </a: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Barlow" panose="00000500000000000000" charset="0"/>
              </a:rPr>
              <a:t>2. Muscular weakness, fatigue, paralysis, and muscle cramps</a:t>
            </a: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Barlow" panose="00000500000000000000" charset="0"/>
              </a:rPr>
              <a:t>3. Decreased deep tendon reflexes</a:t>
            </a: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Barlow" panose="00000500000000000000" charset="0"/>
              </a:rPr>
              <a:t>4. Paralytic ileus</a:t>
            </a: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Barlow" panose="00000500000000000000" charset="0"/>
              </a:rPr>
              <a:t>5. Polyuria and polydipsia</a:t>
            </a: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Barlow" panose="00000500000000000000" charset="0"/>
              </a:rPr>
              <a:t>6. Nausea/vomiting</a:t>
            </a:r>
            <a:br>
              <a:rPr lang="en-US" dirty="0">
                <a:solidFill>
                  <a:schemeClr val="bg2">
                    <a:lumMod val="75000"/>
                  </a:schemeClr>
                </a:solidFill>
                <a:latin typeface="Barlow" panose="00000500000000000000" charset="0"/>
              </a:rPr>
            </a:br>
            <a:endParaRPr lang="en-US" dirty="0">
              <a:solidFill>
                <a:schemeClr val="bg2">
                  <a:lumMod val="75000"/>
                </a:schemeClr>
              </a:solidFill>
              <a:latin typeface="Barlow" panose="00000500000000000000" charset="0"/>
            </a:endParaRPr>
          </a:p>
        </p:txBody>
      </p:sp>
      <p:sp>
        <p:nvSpPr>
          <p:cNvPr id="5" name="عنوان فرعي 2"/>
          <p:cNvSpPr>
            <a:spLocks noGrp="1"/>
          </p:cNvSpPr>
          <p:nvPr>
            <p:ph type="subTitle" idx="1"/>
          </p:nvPr>
        </p:nvSpPr>
        <p:spPr>
          <a:xfrm>
            <a:off x="539552" y="1923678"/>
            <a:ext cx="3960440" cy="284338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600" b="1" dirty="0"/>
              <a:t>GI losses </a:t>
            </a:r>
          </a:p>
          <a:p>
            <a:r>
              <a:rPr lang="en-US" dirty="0"/>
              <a:t>         (</a:t>
            </a:r>
            <a:r>
              <a:rPr lang="en-US" u="sng" dirty="0"/>
              <a:t>diarrhea</a:t>
            </a:r>
            <a:r>
              <a:rPr lang="en-US" dirty="0"/>
              <a:t>, Vomiting and nasogastric drainage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{volume depletion and metabolic alkalosis also result} </a:t>
            </a:r>
            <a:r>
              <a:rPr lang="en-US" dirty="0"/>
              <a:t>, intestinal malabsorption)</a:t>
            </a:r>
          </a:p>
          <a:p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600" b="1" dirty="0"/>
              <a:t>Renal losses</a:t>
            </a:r>
            <a:br>
              <a:rPr lang="en-US" dirty="0"/>
            </a:br>
            <a:r>
              <a:rPr lang="en-US" dirty="0"/>
              <a:t>(Diuretics, Renal tubular or parenchymal disease, Primary and secondary hyperaldosteronism)</a:t>
            </a:r>
          </a:p>
          <a:p>
            <a:pPr marL="139700" indent="0"/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Other causes </a:t>
            </a:r>
            <a:r>
              <a:rPr lang="en-US" dirty="0"/>
              <a:t>(insulin administration, </a:t>
            </a:r>
            <a:r>
              <a:rPr lang="el-GR" dirty="0"/>
              <a:t>β</a:t>
            </a:r>
            <a:r>
              <a:rPr lang="en-US" dirty="0"/>
              <a:t>2 agonists)</a:t>
            </a:r>
          </a:p>
        </p:txBody>
      </p:sp>
      <p:sp>
        <p:nvSpPr>
          <p:cNvPr id="3" name="مربع نص 2"/>
          <p:cNvSpPr txBox="1"/>
          <p:nvPr/>
        </p:nvSpPr>
        <p:spPr>
          <a:xfrm>
            <a:off x="935596" y="1302925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2">
                    <a:lumMod val="75000"/>
                  </a:schemeClr>
                </a:solidFill>
              </a:rPr>
              <a:t>Causes</a:t>
            </a:r>
          </a:p>
        </p:txBody>
      </p:sp>
      <p:cxnSp>
        <p:nvCxnSpPr>
          <p:cNvPr id="7" name="رابط مستقيم 6"/>
          <p:cNvCxnSpPr/>
          <p:nvPr/>
        </p:nvCxnSpPr>
        <p:spPr>
          <a:xfrm flipV="1">
            <a:off x="827584" y="1764590"/>
            <a:ext cx="1692188" cy="15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مربع نص 7"/>
          <p:cNvSpPr txBox="1"/>
          <p:nvPr/>
        </p:nvSpPr>
        <p:spPr>
          <a:xfrm>
            <a:off x="5431436" y="1325318"/>
            <a:ext cx="2916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2">
                    <a:lumMod val="75000"/>
                  </a:schemeClr>
                </a:solidFill>
              </a:rPr>
              <a:t>Clinical features</a:t>
            </a:r>
          </a:p>
        </p:txBody>
      </p:sp>
      <p:cxnSp>
        <p:nvCxnSpPr>
          <p:cNvPr id="9" name="رابط مستقيم 8"/>
          <p:cNvCxnSpPr/>
          <p:nvPr/>
        </p:nvCxnSpPr>
        <p:spPr>
          <a:xfrm>
            <a:off x="5436096" y="1764590"/>
            <a:ext cx="25202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27584" y="483518"/>
            <a:ext cx="4752528" cy="841800"/>
          </a:xfrm>
        </p:spPr>
        <p:txBody>
          <a:bodyPr/>
          <a:lstStyle/>
          <a:p>
            <a:r>
              <a:rPr lang="en-US" dirty="0"/>
              <a:t>Hypokalemia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5076058" y="1430080"/>
            <a:ext cx="369041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Barlow" panose="00000500000000000000" charset="0"/>
              </a:rPr>
              <a:t>1. Treat the underlying cause &amp; stop any medication that may cause hypokalemia.</a:t>
            </a: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Barlow" panose="00000500000000000000" charset="0"/>
              </a:rPr>
              <a:t>2. Oral KCl is the preferred (safest) method of replacement and is appropriate in most instances, IV if severe</a:t>
            </a:r>
          </a:p>
        </p:txBody>
      </p:sp>
      <p:sp>
        <p:nvSpPr>
          <p:cNvPr id="5" name="عنوان فرعي 2"/>
          <p:cNvSpPr>
            <a:spLocks noGrp="1"/>
          </p:cNvSpPr>
          <p:nvPr>
            <p:ph type="subTitle" idx="1"/>
          </p:nvPr>
        </p:nvSpPr>
        <p:spPr>
          <a:xfrm>
            <a:off x="539552" y="1923678"/>
            <a:ext cx="3528392" cy="284338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ECG changes :</a:t>
            </a:r>
            <a:r>
              <a:rPr lang="en-US" dirty="0"/>
              <a:t> T wave flattens out; if severe, T wave inverts, U wave appears</a:t>
            </a:r>
            <a:endParaRPr lang="en-US" sz="12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urine potassium in hypokalemia: </a:t>
            </a:r>
          </a:p>
          <a:p>
            <a:pPr marL="139700" indent="0"/>
            <a:r>
              <a:rPr lang="en-US" b="1" dirty="0"/>
              <a:t>         </a:t>
            </a:r>
            <a:r>
              <a:rPr lang="en-US" dirty="0"/>
              <a:t>Low with GI losses (&lt;20 mEq/L)</a:t>
            </a:r>
          </a:p>
          <a:p>
            <a:r>
              <a:rPr lang="en-US" dirty="0"/>
              <a:t>         High with renal losses (&gt;20 mEq/L</a:t>
            </a:r>
            <a:r>
              <a:rPr lang="en-US" sz="1200" dirty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Serum K+ </a:t>
            </a:r>
            <a:r>
              <a:rPr lang="ar-JO" b="1" dirty="0"/>
              <a:t>&gt;</a:t>
            </a:r>
            <a:r>
              <a:rPr lang="en-US" b="1" dirty="0"/>
              <a:t> 3.5 mEq/L</a:t>
            </a:r>
          </a:p>
          <a:p>
            <a:pPr marL="139700" indent="0"/>
            <a:endParaRPr lang="en-US" sz="1200" dirty="0"/>
          </a:p>
        </p:txBody>
      </p:sp>
      <p:sp>
        <p:nvSpPr>
          <p:cNvPr id="3" name="مربع نص 2"/>
          <p:cNvSpPr txBox="1"/>
          <p:nvPr/>
        </p:nvSpPr>
        <p:spPr>
          <a:xfrm>
            <a:off x="791580" y="1296818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2">
                    <a:lumMod val="75000"/>
                  </a:schemeClr>
                </a:solidFill>
              </a:rPr>
              <a:t>Diagnosis</a:t>
            </a:r>
          </a:p>
        </p:txBody>
      </p:sp>
      <p:cxnSp>
        <p:nvCxnSpPr>
          <p:cNvPr id="7" name="رابط مستقيم 6"/>
          <p:cNvCxnSpPr/>
          <p:nvPr/>
        </p:nvCxnSpPr>
        <p:spPr>
          <a:xfrm flipV="1">
            <a:off x="827584" y="1764590"/>
            <a:ext cx="1692188" cy="15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مربع نص 7"/>
          <p:cNvSpPr txBox="1"/>
          <p:nvPr/>
        </p:nvSpPr>
        <p:spPr>
          <a:xfrm>
            <a:off x="5508104" y="1076827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2">
                    <a:lumMod val="75000"/>
                  </a:schemeClr>
                </a:solidFill>
              </a:rPr>
              <a:t>Treatment</a:t>
            </a:r>
          </a:p>
        </p:txBody>
      </p:sp>
      <p:cxnSp>
        <p:nvCxnSpPr>
          <p:cNvPr id="9" name="رابط مستقيم 8"/>
          <p:cNvCxnSpPr/>
          <p:nvPr/>
        </p:nvCxnSpPr>
        <p:spPr>
          <a:xfrm>
            <a:off x="5615332" y="1455408"/>
            <a:ext cx="1728192" cy="15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مربع نص 9"/>
          <p:cNvSpPr txBox="1"/>
          <p:nvPr/>
        </p:nvSpPr>
        <p:spPr>
          <a:xfrm>
            <a:off x="5724128" y="3350175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2">
                    <a:lumMod val="75000"/>
                  </a:schemeClr>
                </a:solidFill>
              </a:rPr>
              <a:t>Cautions</a:t>
            </a:r>
          </a:p>
        </p:txBody>
      </p:sp>
      <p:cxnSp>
        <p:nvCxnSpPr>
          <p:cNvPr id="11" name="رابط مستقيم 10"/>
          <p:cNvCxnSpPr/>
          <p:nvPr/>
        </p:nvCxnSpPr>
        <p:spPr>
          <a:xfrm>
            <a:off x="5734020" y="3723878"/>
            <a:ext cx="1728192" cy="15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مستطيل 11"/>
          <p:cNvSpPr/>
          <p:nvPr/>
        </p:nvSpPr>
        <p:spPr>
          <a:xfrm>
            <a:off x="4788024" y="3786840"/>
            <a:ext cx="3816424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300" dirty="0">
                <a:solidFill>
                  <a:schemeClr val="bg2">
                    <a:lumMod val="75000"/>
                  </a:schemeClr>
                </a:solidFill>
                <a:latin typeface="Barlow" panose="00000500000000000000" charset="0"/>
              </a:rPr>
              <a:t>Monitor K+ concentration and monitor cardiac rhythm when giving IV potassium.</a:t>
            </a:r>
          </a:p>
          <a:p>
            <a:pPr marL="285750" indent="-285750"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300" dirty="0">
                <a:solidFill>
                  <a:schemeClr val="bg2">
                    <a:lumMod val="75000"/>
                  </a:schemeClr>
                </a:solidFill>
                <a:latin typeface="Barlow" panose="00000500000000000000" charset="0"/>
              </a:rPr>
              <a:t>May add 1% lidocaine to bag to decrease pain (potassium burns!)</a:t>
            </a:r>
          </a:p>
          <a:p>
            <a:pPr marL="285750" indent="-285750"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300" dirty="0">
                <a:solidFill>
                  <a:schemeClr val="bg2">
                    <a:lumMod val="75000"/>
                  </a:schemeClr>
                </a:solidFill>
                <a:latin typeface="Barlow" panose="00000500000000000000" charset="0"/>
              </a:rPr>
              <a:t>Correct hypomagnesemia</a:t>
            </a: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5" b="50396"/>
          <a:stretch>
            <a:fillRect/>
          </a:stretch>
        </p:blipFill>
        <p:spPr>
          <a:xfrm>
            <a:off x="670700" y="3542930"/>
            <a:ext cx="3266095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78908" y="420374"/>
            <a:ext cx="4752528" cy="841800"/>
          </a:xfrm>
        </p:spPr>
        <p:txBody>
          <a:bodyPr/>
          <a:lstStyle/>
          <a:p>
            <a:r>
              <a:rPr lang="en-US" dirty="0"/>
              <a:t>Hyperkalemia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5" name="عنوان فرعي 2"/>
          <p:cNvSpPr>
            <a:spLocks noGrp="1"/>
          </p:cNvSpPr>
          <p:nvPr>
            <p:ph type="subTitle" idx="1"/>
          </p:nvPr>
        </p:nvSpPr>
        <p:spPr>
          <a:xfrm>
            <a:off x="467544" y="1923678"/>
            <a:ext cx="3636404" cy="293619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b="1" dirty="0"/>
              <a:t>Transcellular shifting</a:t>
            </a:r>
          </a:p>
          <a:p>
            <a:r>
              <a:rPr lang="en-US" b="1" dirty="0"/>
              <a:t>(from intracellular to extracellular)</a:t>
            </a:r>
          </a:p>
          <a:p>
            <a:pPr marL="139700" indent="0"/>
            <a:r>
              <a:rPr lang="en-US" dirty="0"/>
              <a:t>a.  Acidosis </a:t>
            </a:r>
          </a:p>
          <a:p>
            <a:pPr marL="139700" indent="0"/>
            <a:r>
              <a:rPr lang="en-US" dirty="0"/>
              <a:t>b. Tissue/cell breakdown (chemotherapy,</a:t>
            </a:r>
          </a:p>
          <a:p>
            <a:r>
              <a:rPr lang="en-US" dirty="0"/>
              <a:t>hemolysis, burns)</a:t>
            </a:r>
          </a:p>
          <a:p>
            <a:r>
              <a:rPr lang="en-US" dirty="0"/>
              <a:t>c. GI bleeding</a:t>
            </a:r>
          </a:p>
          <a:p>
            <a:r>
              <a:rPr lang="en-US" dirty="0"/>
              <a:t>d. Insulin deficiency—insulin stimulates </a:t>
            </a:r>
          </a:p>
          <a:p>
            <a:r>
              <a:rPr lang="en-US" dirty="0"/>
              <a:t>the Na+-K+-ATPase and causes K+ to shift into cells. </a:t>
            </a:r>
          </a:p>
          <a:p>
            <a:r>
              <a:rPr lang="en-US" dirty="0"/>
              <a:t>e. Rapid administration of β-blocker</a:t>
            </a:r>
          </a:p>
        </p:txBody>
      </p:sp>
      <p:sp>
        <p:nvSpPr>
          <p:cNvPr id="3" name="مربع نص 2"/>
          <p:cNvSpPr txBox="1"/>
          <p:nvPr/>
        </p:nvSpPr>
        <p:spPr>
          <a:xfrm>
            <a:off x="935596" y="1302925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2">
                    <a:lumMod val="75000"/>
                  </a:schemeClr>
                </a:solidFill>
              </a:rPr>
              <a:t>Causes</a:t>
            </a:r>
          </a:p>
        </p:txBody>
      </p:sp>
      <p:cxnSp>
        <p:nvCxnSpPr>
          <p:cNvPr id="7" name="رابط مستقيم 6"/>
          <p:cNvCxnSpPr/>
          <p:nvPr/>
        </p:nvCxnSpPr>
        <p:spPr>
          <a:xfrm flipV="1">
            <a:off x="827584" y="1764590"/>
            <a:ext cx="1692188" cy="15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عنوان فرعي 2"/>
          <p:cNvSpPr txBox="1"/>
          <p:nvPr/>
        </p:nvSpPr>
        <p:spPr>
          <a:xfrm>
            <a:off x="4572000" y="1135990"/>
            <a:ext cx="4176464" cy="3723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Barlow" panose="00000500000000000000"/>
              <a:buNone/>
              <a:defRPr sz="1400" b="0" i="0" u="none" strike="noStrike" cap="none">
                <a:solidFill>
                  <a:schemeClr val="lt1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 panose="00000500000000000000"/>
              <a:buNone/>
              <a:defRPr sz="1400" b="0" i="0" u="none" strike="noStrike" cap="none">
                <a:solidFill>
                  <a:schemeClr val="lt1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 panose="00000500000000000000"/>
              <a:buNone/>
              <a:defRPr sz="1400" b="0" i="0" u="none" strike="noStrike" cap="none">
                <a:solidFill>
                  <a:schemeClr val="lt1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 panose="00000500000000000000"/>
              <a:buNone/>
              <a:defRPr sz="1400" b="0" i="0" u="none" strike="noStrike" cap="none">
                <a:solidFill>
                  <a:schemeClr val="lt1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 panose="00000500000000000000"/>
              <a:buNone/>
              <a:defRPr sz="1400" b="0" i="0" u="none" strike="noStrike" cap="none">
                <a:solidFill>
                  <a:schemeClr val="lt1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 panose="00000500000000000000"/>
              <a:buNone/>
              <a:defRPr sz="1400" b="0" i="0" u="none" strike="noStrike" cap="none">
                <a:solidFill>
                  <a:schemeClr val="lt1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 panose="00000500000000000000"/>
              <a:buNone/>
              <a:defRPr sz="1400" b="0" i="0" u="none" strike="noStrike" cap="none">
                <a:solidFill>
                  <a:schemeClr val="lt1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 panose="00000500000000000000"/>
              <a:buNone/>
              <a:defRPr sz="1400" b="0" i="0" u="none" strike="noStrike" cap="none">
                <a:solidFill>
                  <a:schemeClr val="lt1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Barlow" panose="00000500000000000000"/>
              <a:buNone/>
              <a:defRPr sz="1400" b="0" i="0" u="none" strike="noStrike" cap="none">
                <a:solidFill>
                  <a:schemeClr val="lt1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tx1"/>
                </a:solidFill>
              </a:rPr>
              <a:t>Increased total-body potassium </a:t>
            </a:r>
          </a:p>
          <a:p>
            <a:pPr marL="139700" indent="0"/>
            <a:r>
              <a:rPr lang="en-US" dirty="0">
                <a:solidFill>
                  <a:schemeClr val="tx1"/>
                </a:solidFill>
              </a:rPr>
              <a:t>a. Renal failure (acute or chronic)</a:t>
            </a:r>
          </a:p>
          <a:p>
            <a:r>
              <a:rPr lang="en-US" dirty="0">
                <a:solidFill>
                  <a:schemeClr val="tx1"/>
                </a:solidFill>
              </a:rPr>
              <a:t>b. Hypoaldosterone states</a:t>
            </a:r>
          </a:p>
          <a:p>
            <a:r>
              <a:rPr lang="en-US" dirty="0">
                <a:solidFill>
                  <a:schemeClr val="tx1"/>
                </a:solidFill>
              </a:rPr>
              <a:t>         ACE inhibitors, potassium-sparing diuretics (spironolactone)</a:t>
            </a:r>
          </a:p>
          <a:p>
            <a:r>
              <a:rPr lang="en-US" dirty="0">
                <a:solidFill>
                  <a:schemeClr val="tx1"/>
                </a:solidFill>
              </a:rPr>
              <a:t>c. Blood transfusion—usually due to lysed cells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tx1"/>
                </a:solidFill>
              </a:rPr>
              <a:t>Pseudohyperkalemia (spurious)</a:t>
            </a:r>
          </a:p>
          <a:p>
            <a:r>
              <a:rPr lang="en-US" dirty="0">
                <a:solidFill>
                  <a:schemeClr val="tx1"/>
                </a:solidFill>
              </a:rPr>
              <a:t>a. This refers to an artificially elevated plasma K+ concentration due to K+ movement out of cells immediately before or after </a:t>
            </a:r>
            <a:r>
              <a:rPr lang="en-US" b="1" dirty="0">
                <a:solidFill>
                  <a:schemeClr val="tx1"/>
                </a:solidFill>
              </a:rPr>
              <a:t>venipuncture</a:t>
            </a:r>
            <a:r>
              <a:rPr lang="en-US" dirty="0">
                <a:solidFill>
                  <a:schemeClr val="tx1"/>
                </a:solidFill>
              </a:rPr>
              <a:t>. (Repeat the test to confirm)</a:t>
            </a:r>
          </a:p>
          <a:p>
            <a:r>
              <a:rPr lang="en-US" dirty="0">
                <a:solidFill>
                  <a:schemeClr val="tx1"/>
                </a:solidFill>
              </a:rPr>
              <a:t>b. if the sample is not processed quickly, some </a:t>
            </a:r>
            <a:r>
              <a:rPr lang="en-US" b="1" dirty="0">
                <a:solidFill>
                  <a:schemeClr val="tx1"/>
                </a:solidFill>
              </a:rPr>
              <a:t>red blood cells will hemolyze </a:t>
            </a:r>
            <a:r>
              <a:rPr lang="en-US" dirty="0">
                <a:solidFill>
                  <a:schemeClr val="tx1"/>
                </a:solidFill>
              </a:rPr>
              <a:t>and cause spillage of K+ leading to a falsely elevate result.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06328" y="9178"/>
            <a:ext cx="5209502" cy="841800"/>
          </a:xfrm>
        </p:spPr>
        <p:txBody>
          <a:bodyPr/>
          <a:lstStyle/>
          <a:p>
            <a:r>
              <a:rPr lang="en-US" dirty="0"/>
              <a:t>Hyperkalemia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4482792" y="1404367"/>
            <a:ext cx="46429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Barlow" panose="00000500000000000000" charset="0"/>
              </a:rPr>
              <a:t>1.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If the hyperkalemia is severe, or if ECG changes are present, first give 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IV Calcium, </a:t>
            </a:r>
            <a:r>
              <a:rPr lang="en-US" sz="1600" b="1" dirty="0">
                <a:solidFill>
                  <a:schemeClr val="bg2">
                    <a:lumMod val="75000"/>
                  </a:schemeClr>
                </a:solidFill>
              </a:rPr>
              <a:t>Why?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5">
                    <a:lumMod val="90000"/>
                  </a:schemeClr>
                </a:solidFill>
              </a:rPr>
              <a:t>Calcium stabilizes the resting membrane potential of the myocardial membrane that is, it decreases membrane excitability</a:t>
            </a:r>
          </a:p>
          <a:p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2. Shift potassium into the intracellular compartment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(by glucose &amp; insulin, β-agonists)</a:t>
            </a:r>
          </a:p>
          <a:p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3. Remove potassium from the body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.</a:t>
            </a: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a. Kayexalate </a:t>
            </a: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b. Hemodialysis</a:t>
            </a:r>
            <a:endParaRPr lang="en-US" dirty="0">
              <a:solidFill>
                <a:schemeClr val="bg2">
                  <a:lumMod val="75000"/>
                </a:schemeClr>
              </a:solidFill>
              <a:latin typeface="Barlow" panose="00000500000000000000" charset="0"/>
            </a:endParaRPr>
          </a:p>
        </p:txBody>
      </p:sp>
      <p:sp>
        <p:nvSpPr>
          <p:cNvPr id="5" name="عنوان فرعي 2"/>
          <p:cNvSpPr>
            <a:spLocks noGrp="1"/>
          </p:cNvSpPr>
          <p:nvPr>
            <p:ph type="subTitle" idx="1"/>
          </p:nvPr>
        </p:nvSpPr>
        <p:spPr>
          <a:xfrm>
            <a:off x="18296" y="1449338"/>
            <a:ext cx="3867660" cy="284338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ECG changes (when K+ &gt;6)</a:t>
            </a:r>
          </a:p>
          <a:p>
            <a:pPr marL="139700" indent="0"/>
            <a:r>
              <a:rPr lang="en-US" dirty="0"/>
              <a:t>        </a:t>
            </a:r>
          </a:p>
          <a:p>
            <a:pPr marL="139700" indent="0"/>
            <a:r>
              <a:rPr lang="en-US" dirty="0"/>
              <a:t>          Peaked T waves (by 10 mm)</a:t>
            </a:r>
          </a:p>
          <a:p>
            <a:r>
              <a:rPr lang="en-US" dirty="0"/>
              <a:t>          A prolonged PR interval</a:t>
            </a:r>
          </a:p>
          <a:p>
            <a:r>
              <a:rPr lang="en-US" dirty="0"/>
              <a:t>         Widening of QRS and merging of QRS with T wave</a:t>
            </a:r>
          </a:p>
          <a:p>
            <a:r>
              <a:rPr lang="en-US" dirty="0"/>
              <a:t>          Ventricular fibrillation and cardiac arrest (with increasing levels of K+)</a:t>
            </a:r>
          </a:p>
        </p:txBody>
      </p:sp>
      <p:sp>
        <p:nvSpPr>
          <p:cNvPr id="3" name="مربع نص 2"/>
          <p:cNvSpPr txBox="1"/>
          <p:nvPr/>
        </p:nvSpPr>
        <p:spPr>
          <a:xfrm>
            <a:off x="270324" y="822478"/>
            <a:ext cx="2052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2">
                    <a:lumMod val="75000"/>
                  </a:schemeClr>
                </a:solidFill>
              </a:rPr>
              <a:t>Diagnosis</a:t>
            </a:r>
          </a:p>
        </p:txBody>
      </p:sp>
      <p:cxnSp>
        <p:nvCxnSpPr>
          <p:cNvPr id="7" name="رابط مستقيم 6"/>
          <p:cNvCxnSpPr>
            <a:cxnSpLocks/>
          </p:cNvCxnSpPr>
          <p:nvPr/>
        </p:nvCxnSpPr>
        <p:spPr>
          <a:xfrm flipV="1">
            <a:off x="306328" y="1282896"/>
            <a:ext cx="1854898" cy="224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مربع نص 7"/>
          <p:cNvSpPr txBox="1"/>
          <p:nvPr/>
        </p:nvSpPr>
        <p:spPr>
          <a:xfrm>
            <a:off x="4914840" y="828585"/>
            <a:ext cx="1894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2">
                    <a:lumMod val="75000"/>
                  </a:schemeClr>
                </a:solidFill>
              </a:rPr>
              <a:t>Treatment</a:t>
            </a:r>
          </a:p>
        </p:txBody>
      </p:sp>
      <p:cxnSp>
        <p:nvCxnSpPr>
          <p:cNvPr id="9" name="رابط مستقيم 8"/>
          <p:cNvCxnSpPr>
            <a:cxnSpLocks/>
          </p:cNvCxnSpPr>
          <p:nvPr/>
        </p:nvCxnSpPr>
        <p:spPr>
          <a:xfrm>
            <a:off x="4914840" y="1290250"/>
            <a:ext cx="1894364" cy="224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1" t="58714" r="1001" b="-809"/>
          <a:stretch>
            <a:fillRect/>
          </a:stretch>
        </p:blipFill>
        <p:spPr>
          <a:xfrm>
            <a:off x="398874" y="3288160"/>
            <a:ext cx="3033316" cy="1148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1">
            <a:extLst>
              <a:ext uri="{FF2B5EF4-FFF2-40B4-BE49-F238E27FC236}">
                <a16:creationId xmlns:a16="http://schemas.microsoft.com/office/drawing/2014/main" id="{223427E0-E0A5-4AE3-8BF3-66BDAB418E94}"/>
              </a:ext>
            </a:extLst>
          </p:cNvPr>
          <p:cNvSpPr txBox="1">
            <a:spLocks/>
          </p:cNvSpPr>
          <p:nvPr/>
        </p:nvSpPr>
        <p:spPr>
          <a:xfrm>
            <a:off x="2099102" y="1872269"/>
            <a:ext cx="5400600" cy="841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CAEAE"/>
              </a:buClr>
              <a:buSzPts val="3600"/>
              <a:buNone/>
              <a:defRPr sz="3800" kern="1200" cap="all" baseline="0">
                <a:solidFill>
                  <a:srgbClr val="FCAEAE"/>
                </a:solidFill>
                <a:latin typeface="+mj-lt"/>
                <a:ea typeface="+mj-ea"/>
                <a:cs typeface="+mj-c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 sz="9600" dirty="0"/>
              <a:t>Magnesium</a:t>
            </a:r>
            <a:r>
              <a:rPr lang="en-US" sz="4800" dirty="0"/>
              <a:t> (1.8 to 2.5 mg/dL</a:t>
            </a:r>
            <a:r>
              <a:rPr lang="en-US" sz="4800" dirty="0">
                <a:solidFill>
                  <a:schemeClr val="accent5"/>
                </a:solidFill>
              </a:rPr>
              <a:t>)</a:t>
            </a:r>
            <a:endParaRPr lang="en-US" sz="9600" dirty="0">
              <a:solidFill>
                <a:schemeClr val="accent5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F4EE7E2-A727-4F75-AD71-9D85DA8A0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9791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27584" y="483518"/>
            <a:ext cx="5400600" cy="841800"/>
          </a:xfrm>
        </p:spPr>
        <p:txBody>
          <a:bodyPr/>
          <a:lstStyle/>
          <a:p>
            <a:r>
              <a:rPr lang="en-US" dirty="0"/>
              <a:t>Magnesium</a:t>
            </a:r>
            <a:r>
              <a:rPr lang="en-US" sz="1400" dirty="0"/>
              <a:t> (</a:t>
            </a:r>
            <a:r>
              <a:rPr lang="en-US" sz="1400" b="0" dirty="0"/>
              <a:t>1.8 to 2.5 mg/</a:t>
            </a:r>
            <a:r>
              <a:rPr lang="en-US" sz="1400" b="0" dirty="0" err="1"/>
              <a:t>dL</a:t>
            </a:r>
            <a:r>
              <a:rPr lang="en-US" sz="1400" dirty="0">
                <a:solidFill>
                  <a:schemeClr val="accent5"/>
                </a:solidFill>
              </a:rPr>
              <a:t>)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827584" y="1779662"/>
            <a:ext cx="734481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accent5">
                    <a:lumMod val="90000"/>
                  </a:schemeClr>
                </a:solidFill>
                <a:latin typeface="Barlow" panose="00000500000000000000" charset="0"/>
              </a:rPr>
              <a:t>Location in the body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Barlow" panose="00000500000000000000" charset="0"/>
              </a:rPr>
              <a:t>—Most of the magnesium in the body (two-thirds) is in bones.</a:t>
            </a:r>
          </a:p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Barlow" panose="00000500000000000000" charset="0"/>
              </a:rPr>
              <a:t>The remainder (one-third) is intracellular. Only 1% of magnesium is extracellular.</a:t>
            </a:r>
          </a:p>
          <a:p>
            <a:r>
              <a:rPr lang="en-US" sz="1600" b="1" dirty="0">
                <a:solidFill>
                  <a:schemeClr val="accent5">
                    <a:lumMod val="90000"/>
                  </a:schemeClr>
                </a:solidFill>
                <a:latin typeface="Barlow" panose="00000500000000000000" charset="0"/>
              </a:rPr>
              <a:t>Many hormones can alter urinary magnesium excretion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Barlow" panose="00000500000000000000" charset="0"/>
              </a:rPr>
              <a:t> (e.g., insulin/glucagon, PTH, calcitonin, ADH, and steroids).</a:t>
            </a:r>
          </a:p>
          <a:p>
            <a:r>
              <a:rPr lang="en-US" sz="1600" b="1" dirty="0">
                <a:solidFill>
                  <a:schemeClr val="accent5">
                    <a:lumMod val="90000"/>
                  </a:schemeClr>
                </a:solidFill>
                <a:latin typeface="Barlow" panose="00000500000000000000" charset="0"/>
              </a:rPr>
              <a:t>Magnesium absorption and balance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Barlow" panose="00000500000000000000" charset="0"/>
              </a:rPr>
              <a:t>—About 30% to 40% of dietary magnesium is</a:t>
            </a:r>
          </a:p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Barlow" panose="00000500000000000000" charset="0"/>
              </a:rPr>
              <a:t>absorbed in the </a:t>
            </a:r>
            <a:r>
              <a:rPr lang="en-US" sz="1600" b="1" dirty="0">
                <a:solidFill>
                  <a:schemeClr val="bg2">
                    <a:lumMod val="75000"/>
                  </a:schemeClr>
                </a:solidFill>
                <a:latin typeface="Barlow" panose="00000500000000000000" charset="0"/>
              </a:rPr>
              <a:t>GI tract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Barlow" panose="00000500000000000000" charset="0"/>
              </a:rPr>
              <a:t>, but this percentage increases when magnesium levels are low. The </a:t>
            </a:r>
            <a:r>
              <a:rPr lang="en-US" sz="1600" b="1" dirty="0">
                <a:solidFill>
                  <a:schemeClr val="bg2">
                    <a:lumMod val="75000"/>
                  </a:schemeClr>
                </a:solidFill>
                <a:latin typeface="Barlow" panose="00000500000000000000" charset="0"/>
              </a:rPr>
              <a:t>kidney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Barlow" panose="00000500000000000000" charset="0"/>
              </a:rPr>
              <a:t> has a great capacity to reabsorb magnesium and is the major regulator of magnesium balance.</a:t>
            </a:r>
            <a:endParaRPr lang="en-US" sz="1600" b="1" dirty="0">
              <a:solidFill>
                <a:schemeClr val="bg2">
                  <a:lumMod val="75000"/>
                </a:schemeClr>
              </a:solidFill>
              <a:latin typeface="Barlow" panose="00000500000000000000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323529" y="1593567"/>
            <a:ext cx="442637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5">
                    <a:lumMod val="90000"/>
                  </a:schemeClr>
                </a:solidFill>
                <a:latin typeface="Barlow" panose="00000500000000000000" charset="0"/>
              </a:rPr>
              <a:t>HYPOmagnesemia</a:t>
            </a:r>
          </a:p>
          <a:p>
            <a:endParaRPr lang="en-US" sz="1800" b="1" dirty="0">
              <a:solidFill>
                <a:schemeClr val="accent5">
                  <a:lumMod val="90000"/>
                </a:schemeClr>
              </a:solidFill>
              <a:latin typeface="Barlow" panose="00000500000000000000" charset="0"/>
            </a:endParaRPr>
          </a:p>
          <a:p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1. GI causes</a:t>
            </a: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Malabsorption, 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steatorrheic states (most common cause),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Prolonged fasting</a:t>
            </a:r>
          </a:p>
          <a:p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2. Alcoholism (common cause)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—due to increased urinary excretion as well as</a:t>
            </a: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frequently concomitant diarrhea, pancreatitis, and poor diet</a:t>
            </a:r>
          </a:p>
          <a:p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3. Renal causes</a:t>
            </a:r>
          </a:p>
          <a:p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4.DKA, burns, pancreatitis, lactation</a:t>
            </a:r>
            <a:endParaRPr lang="en-US" sz="1100" b="1" dirty="0">
              <a:solidFill>
                <a:schemeClr val="bg2">
                  <a:lumMod val="75000"/>
                </a:schemeClr>
              </a:solidFill>
              <a:latin typeface="Barlow" panose="00000500000000000000" charset="0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4644009" y="1593567"/>
            <a:ext cx="41044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5">
                    <a:lumMod val="90000"/>
                  </a:schemeClr>
                </a:solidFill>
                <a:latin typeface="Barlow" panose="00000500000000000000" charset="0"/>
              </a:rPr>
              <a:t>HYPERmagnesemia</a:t>
            </a:r>
          </a:p>
          <a:p>
            <a:endParaRPr lang="en-US" sz="1800" b="1" dirty="0">
              <a:solidFill>
                <a:schemeClr val="bg2">
                  <a:lumMod val="75000"/>
                </a:schemeClr>
              </a:solidFill>
              <a:latin typeface="Barlow" panose="00000500000000000000" charset="0"/>
            </a:endParaRPr>
          </a:p>
          <a:p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Barlow" panose="00000500000000000000" charset="0"/>
              </a:rPr>
              <a:t>1. Renal failure (most common cause)</a:t>
            </a: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Barlow" panose="00000500000000000000" charset="0"/>
              </a:rPr>
              <a:t>2. Early-stage burns, 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Barlow" panose="00000500000000000000" charset="0"/>
              </a:rPr>
              <a:t>massive trauma or surgical stress,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Barlow" panose="00000500000000000000" charset="0"/>
              </a:rPr>
              <a:t> severe ECF volume deficit,</a:t>
            </a: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Barlow" panose="00000500000000000000" charset="0"/>
              </a:rPr>
              <a:t>severe acidosis</a:t>
            </a:r>
          </a:p>
          <a:p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Barlow" panose="00000500000000000000" charset="0"/>
              </a:rPr>
              <a:t>3. Rhabdomyolysis</a:t>
            </a:r>
          </a:p>
          <a:p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Barlow" panose="00000500000000000000" charset="0"/>
              </a:rPr>
              <a:t>4. Iatrogenic—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Barlow" panose="00000500000000000000" charset="0"/>
              </a:rPr>
              <a:t>usually in the obstetric setting in women with preeclampsia or</a:t>
            </a: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Barlow" panose="00000500000000000000" charset="0"/>
              </a:rPr>
              <a:t>eclampsia being treated with magnesium sulfate</a:t>
            </a:r>
          </a:p>
        </p:txBody>
      </p:sp>
      <p:sp>
        <p:nvSpPr>
          <p:cNvPr id="13" name="مربع نص 12"/>
          <p:cNvSpPr txBox="1"/>
          <p:nvPr/>
        </p:nvSpPr>
        <p:spPr>
          <a:xfrm>
            <a:off x="720654" y="1037286"/>
            <a:ext cx="17705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2">
                    <a:lumMod val="75000"/>
                  </a:schemeClr>
                </a:solidFill>
              </a:rPr>
              <a:t>Causes</a:t>
            </a:r>
          </a:p>
        </p:txBody>
      </p:sp>
      <p:cxnSp>
        <p:nvCxnSpPr>
          <p:cNvPr id="14" name="رابط مستقيم 13"/>
          <p:cNvCxnSpPr>
            <a:cxnSpLocks/>
          </p:cNvCxnSpPr>
          <p:nvPr/>
        </p:nvCxnSpPr>
        <p:spPr>
          <a:xfrm flipV="1">
            <a:off x="611561" y="1445383"/>
            <a:ext cx="1891269" cy="227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عنوان 1"/>
          <p:cNvSpPr txBox="1"/>
          <p:nvPr/>
        </p:nvSpPr>
        <p:spPr>
          <a:xfrm>
            <a:off x="611560" y="195486"/>
            <a:ext cx="6035965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AEAE"/>
              </a:buClr>
              <a:buSzPts val="3600"/>
              <a:buFont typeface="Poppins" panose="00000500000000000000"/>
              <a:buNone/>
              <a:defRPr sz="3800" b="1" i="0" u="none" strike="noStrike" cap="none">
                <a:solidFill>
                  <a:srgbClr val="FCAEAE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ebas Neue" panose="020B0606020202050201"/>
              <a:buNone/>
              <a:defRPr sz="3600" b="0" i="0" u="none" strike="noStrike" cap="none">
                <a:solidFill>
                  <a:schemeClr val="accent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ebas Neue" panose="020B0606020202050201"/>
              <a:buNone/>
              <a:defRPr sz="3600" b="0" i="0" u="none" strike="noStrike" cap="none">
                <a:solidFill>
                  <a:schemeClr val="accent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ebas Neue" panose="020B0606020202050201"/>
              <a:buNone/>
              <a:defRPr sz="3600" b="0" i="0" u="none" strike="noStrike" cap="none">
                <a:solidFill>
                  <a:schemeClr val="accent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ebas Neue" panose="020B0606020202050201"/>
              <a:buNone/>
              <a:defRPr sz="3600" b="0" i="0" u="none" strike="noStrike" cap="none">
                <a:solidFill>
                  <a:schemeClr val="accent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ebas Neue" panose="020B0606020202050201"/>
              <a:buNone/>
              <a:defRPr sz="3600" b="0" i="0" u="none" strike="noStrike" cap="none">
                <a:solidFill>
                  <a:schemeClr val="accent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ebas Neue" panose="020B0606020202050201"/>
              <a:buNone/>
              <a:defRPr sz="3600" b="0" i="0" u="none" strike="noStrike" cap="none">
                <a:solidFill>
                  <a:schemeClr val="accent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ebas Neue" panose="020B0606020202050201"/>
              <a:buNone/>
              <a:defRPr sz="3600" b="0" i="0" u="none" strike="noStrike" cap="none">
                <a:solidFill>
                  <a:schemeClr val="accent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ebas Neue" panose="020B0606020202050201"/>
              <a:buNone/>
              <a:defRPr sz="3600" b="0" i="0" u="none" strike="noStrike" cap="none">
                <a:solidFill>
                  <a:schemeClr val="accent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r>
              <a:rPr lang="en-US" dirty="0"/>
              <a:t>Magnesium</a:t>
            </a:r>
            <a:r>
              <a:rPr lang="en-US" sz="1400" dirty="0"/>
              <a:t> (</a:t>
            </a:r>
            <a:r>
              <a:rPr lang="en-US" sz="1400" b="0" dirty="0"/>
              <a:t>1.8 to 2.5 mg/</a:t>
            </a:r>
            <a:r>
              <a:rPr lang="en-US" sz="1400" b="0" dirty="0" err="1"/>
              <a:t>dL</a:t>
            </a:r>
            <a:r>
              <a:rPr lang="en-US" sz="1400" dirty="0">
                <a:solidFill>
                  <a:schemeClr val="accent5"/>
                </a:solidFill>
              </a:rPr>
              <a:t>)</a:t>
            </a:r>
            <a:endParaRPr lang="en-US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107503" y="1347614"/>
            <a:ext cx="4340247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5">
                    <a:lumMod val="90000"/>
                  </a:schemeClr>
                </a:solidFill>
                <a:latin typeface="Barlow" panose="00000500000000000000" charset="0"/>
              </a:rPr>
              <a:t>HYPOmagnesemia</a:t>
            </a:r>
          </a:p>
          <a:p>
            <a:endParaRPr lang="en-US" sz="1300" b="1" dirty="0">
              <a:solidFill>
                <a:schemeClr val="bg2">
                  <a:lumMod val="75000"/>
                </a:schemeClr>
              </a:solidFill>
              <a:latin typeface="Barlow" panose="00000500000000000000" charset="0"/>
            </a:endParaRPr>
          </a:p>
          <a:p>
            <a:r>
              <a:rPr lang="en-US" sz="1300" b="1" dirty="0">
                <a:solidFill>
                  <a:schemeClr val="bg2">
                    <a:lumMod val="75000"/>
                  </a:schemeClr>
                </a:solidFill>
              </a:rPr>
              <a:t>1. Marked neuromuscular and CNS hyperirritability</a:t>
            </a:r>
          </a:p>
          <a:p>
            <a:r>
              <a:rPr lang="en-US" sz="1300" b="1" dirty="0">
                <a:solidFill>
                  <a:schemeClr val="bg2">
                    <a:lumMod val="75000"/>
                  </a:schemeClr>
                </a:solidFill>
              </a:rPr>
              <a:t>2. Effect on calcium levels: </a:t>
            </a:r>
            <a:r>
              <a:rPr lang="en-US" sz="1300" dirty="0">
                <a:solidFill>
                  <a:schemeClr val="bg2">
                    <a:lumMod val="75000"/>
                  </a:schemeClr>
                </a:solidFill>
              </a:rPr>
              <a:t>coexisting hypocalcemia is common because of decreased release of PTH and bone resistance to PTH when Mg2+ is low</a:t>
            </a:r>
          </a:p>
          <a:p>
            <a:r>
              <a:rPr lang="en-US" sz="1300" b="1" dirty="0">
                <a:solidFill>
                  <a:schemeClr val="bg2">
                    <a:lumMod val="75000"/>
                  </a:schemeClr>
                </a:solidFill>
              </a:rPr>
              <a:t>3. Effect on potassium levels</a:t>
            </a:r>
          </a:p>
          <a:p>
            <a:r>
              <a:rPr lang="en-US" sz="1300" dirty="0">
                <a:solidFill>
                  <a:schemeClr val="bg2">
                    <a:lumMod val="75000"/>
                  </a:schemeClr>
                </a:solidFill>
              </a:rPr>
              <a:t>Coexisting hypokalemia—in up to 50% of cases, usually due to etiology which leads to loss of both </a:t>
            </a:r>
          </a:p>
          <a:p>
            <a:r>
              <a:rPr lang="en-US" sz="1300" b="1" dirty="0">
                <a:solidFill>
                  <a:schemeClr val="bg2">
                    <a:lumMod val="75000"/>
                  </a:schemeClr>
                </a:solidFill>
              </a:rPr>
              <a:t>4. ECG changes</a:t>
            </a:r>
            <a:r>
              <a:rPr lang="en-US" sz="1300" dirty="0">
                <a:solidFill>
                  <a:schemeClr val="bg2">
                    <a:lumMod val="75000"/>
                  </a:schemeClr>
                </a:solidFill>
              </a:rPr>
              <a:t>—prolonged QT interval, T-wave flattening, and ultimately, torsade de pointes</a:t>
            </a:r>
            <a:endParaRPr lang="en-US" sz="1300" b="1" dirty="0">
              <a:solidFill>
                <a:schemeClr val="bg2">
                  <a:lumMod val="75000"/>
                </a:schemeClr>
              </a:solidFill>
              <a:latin typeface="Barlow" panose="00000500000000000000" charset="0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4499992" y="1347614"/>
            <a:ext cx="381642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5">
                    <a:lumMod val="90000"/>
                  </a:schemeClr>
                </a:solidFill>
                <a:latin typeface="Barlow" panose="00000500000000000000" charset="0"/>
              </a:rPr>
              <a:t>HYPERmagnesemia</a:t>
            </a:r>
          </a:p>
          <a:p>
            <a:endParaRPr lang="en-US" sz="1800" b="1" dirty="0">
              <a:solidFill>
                <a:schemeClr val="bg2">
                  <a:lumMod val="75000"/>
                </a:schemeClr>
              </a:solidFill>
              <a:latin typeface="Barlow" panose="00000500000000000000" charset="0"/>
            </a:endParaRP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Barlow" panose="00000500000000000000" charset="0"/>
              </a:rPr>
              <a:t>1. Nausea, weakness</a:t>
            </a: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Barlow" panose="00000500000000000000" charset="0"/>
              </a:rPr>
              <a:t>2. Facial paresthesia</a:t>
            </a: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Barlow" panose="00000500000000000000" charset="0"/>
              </a:rPr>
              <a:t>3. Progressive loss of deep tendon reflexes (classically the first sign)</a:t>
            </a: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Barlow" panose="00000500000000000000" charset="0"/>
              </a:rPr>
              <a:t>4. 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Barlow" panose="00000500000000000000" charset="0"/>
              </a:rPr>
              <a:t>ECG changes resemble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Barlow" panose="00000500000000000000" charset="0"/>
              </a:rPr>
              <a:t> those seen with 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Barlow" panose="00000500000000000000" charset="0"/>
              </a:rPr>
              <a:t>hyperkalemia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Barlow" panose="00000500000000000000" charset="0"/>
              </a:rPr>
              <a:t> (increased P-R interval,</a:t>
            </a: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Barlow" panose="00000500000000000000" charset="0"/>
              </a:rPr>
              <a:t>widened QRS complex, and elevated T waves)</a:t>
            </a:r>
          </a:p>
          <a:p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Barlow" panose="00000500000000000000" charset="0"/>
              </a:rPr>
              <a:t>5.Death is usually caused by respiratory failure or cardiac arrest</a:t>
            </a:r>
          </a:p>
        </p:txBody>
      </p:sp>
      <p:sp>
        <p:nvSpPr>
          <p:cNvPr id="13" name="مربع نص 12"/>
          <p:cNvSpPr txBox="1"/>
          <p:nvPr/>
        </p:nvSpPr>
        <p:spPr>
          <a:xfrm>
            <a:off x="323527" y="749937"/>
            <a:ext cx="31792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2">
                    <a:lumMod val="75000"/>
                  </a:schemeClr>
                </a:solidFill>
              </a:rPr>
              <a:t>Clinical features</a:t>
            </a:r>
          </a:p>
        </p:txBody>
      </p:sp>
      <p:cxnSp>
        <p:nvCxnSpPr>
          <p:cNvPr id="14" name="رابط مستقيم 13"/>
          <p:cNvCxnSpPr>
            <a:cxnSpLocks/>
          </p:cNvCxnSpPr>
          <p:nvPr/>
        </p:nvCxnSpPr>
        <p:spPr>
          <a:xfrm>
            <a:off x="467544" y="1222220"/>
            <a:ext cx="2103864" cy="68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عنوان 1"/>
          <p:cNvSpPr txBox="1"/>
          <p:nvPr/>
        </p:nvSpPr>
        <p:spPr>
          <a:xfrm>
            <a:off x="251520" y="-91863"/>
            <a:ext cx="5612388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AEAE"/>
              </a:buClr>
              <a:buSzPts val="3600"/>
              <a:buFont typeface="Poppins" panose="00000500000000000000"/>
              <a:buNone/>
              <a:defRPr sz="3800" b="1" i="0" u="none" strike="noStrike" cap="none">
                <a:solidFill>
                  <a:srgbClr val="FCAEAE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ebas Neue" panose="020B0606020202050201"/>
              <a:buNone/>
              <a:defRPr sz="3600" b="0" i="0" u="none" strike="noStrike" cap="none">
                <a:solidFill>
                  <a:schemeClr val="accent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ebas Neue" panose="020B0606020202050201"/>
              <a:buNone/>
              <a:defRPr sz="3600" b="0" i="0" u="none" strike="noStrike" cap="none">
                <a:solidFill>
                  <a:schemeClr val="accent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ebas Neue" panose="020B0606020202050201"/>
              <a:buNone/>
              <a:defRPr sz="3600" b="0" i="0" u="none" strike="noStrike" cap="none">
                <a:solidFill>
                  <a:schemeClr val="accent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ebas Neue" panose="020B0606020202050201"/>
              <a:buNone/>
              <a:defRPr sz="3600" b="0" i="0" u="none" strike="noStrike" cap="none">
                <a:solidFill>
                  <a:schemeClr val="accent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ebas Neue" panose="020B0606020202050201"/>
              <a:buNone/>
              <a:defRPr sz="3600" b="0" i="0" u="none" strike="noStrike" cap="none">
                <a:solidFill>
                  <a:schemeClr val="accent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ebas Neue" panose="020B0606020202050201"/>
              <a:buNone/>
              <a:defRPr sz="3600" b="0" i="0" u="none" strike="noStrike" cap="none">
                <a:solidFill>
                  <a:schemeClr val="accent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ebas Neue" panose="020B0606020202050201"/>
              <a:buNone/>
              <a:defRPr sz="3600" b="0" i="0" u="none" strike="noStrike" cap="none">
                <a:solidFill>
                  <a:schemeClr val="accent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Bebas Neue" panose="020B0606020202050201"/>
              <a:buNone/>
              <a:defRPr sz="3600" b="0" i="0" u="none" strike="noStrike" cap="none">
                <a:solidFill>
                  <a:schemeClr val="accent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r>
              <a:rPr lang="en-US" dirty="0"/>
              <a:t>Magnesium</a:t>
            </a:r>
            <a:r>
              <a:rPr lang="en-US" sz="1400" dirty="0"/>
              <a:t> (</a:t>
            </a:r>
            <a:r>
              <a:rPr lang="en-US" sz="1400" b="0" dirty="0"/>
              <a:t>1.8 to 2.5 mg/</a:t>
            </a:r>
            <a:r>
              <a:rPr lang="en-US" sz="1400" b="0" dirty="0" err="1"/>
              <a:t>dL</a:t>
            </a:r>
            <a:r>
              <a:rPr lang="en-US" sz="1400" dirty="0">
                <a:solidFill>
                  <a:schemeClr val="accent5"/>
                </a:solidFill>
              </a:rPr>
              <a:t>)</a:t>
            </a:r>
            <a:endParaRPr lang="en-US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115753" y="1379190"/>
            <a:ext cx="46002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5">
                    <a:lumMod val="90000"/>
                  </a:schemeClr>
                </a:solidFill>
                <a:latin typeface="Barlow" panose="00000500000000000000" charset="0"/>
              </a:rPr>
              <a:t>HYPOmagnesemia</a:t>
            </a:r>
          </a:p>
          <a:p>
            <a:endParaRPr lang="en-US" b="1" dirty="0">
              <a:solidFill>
                <a:schemeClr val="bg2">
                  <a:lumMod val="75000"/>
                </a:schemeClr>
              </a:solidFill>
              <a:latin typeface="Barlow" panose="00000500000000000000" charset="0"/>
            </a:endParaRP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Barlow" panose="00000500000000000000" charset="0"/>
              </a:rPr>
              <a:t>1. For mild hypomagnesemia—oral Mg2+ (e.g., magnesium oxide)</a:t>
            </a: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Barlow" panose="00000500000000000000" charset="0"/>
              </a:rPr>
              <a:t>2. For severe hypomagnesemia—parenteral Mg2+ (e.g., magnesium sulfate)</a:t>
            </a:r>
            <a:endParaRPr lang="en-US" b="1" dirty="0">
              <a:solidFill>
                <a:schemeClr val="bg2">
                  <a:lumMod val="75000"/>
                </a:schemeClr>
              </a:solidFill>
              <a:latin typeface="Barlow" panose="00000500000000000000" charset="0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4602440" y="1379190"/>
            <a:ext cx="42484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5">
                    <a:lumMod val="90000"/>
                  </a:schemeClr>
                </a:solidFill>
                <a:latin typeface="Barlow" panose="00000500000000000000" charset="0"/>
              </a:rPr>
              <a:t>HYPERmagnesemia</a:t>
            </a:r>
          </a:p>
          <a:p>
            <a:endParaRPr lang="en-US" dirty="0">
              <a:solidFill>
                <a:schemeClr val="bg2">
                  <a:lumMod val="75000"/>
                </a:schemeClr>
              </a:solidFill>
              <a:latin typeface="Barlow" panose="00000500000000000000" charset="0"/>
            </a:endParaRP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Barlow" panose="00000500000000000000" charset="0"/>
              </a:rPr>
              <a:t>1. Withhold exogenously administered magnesium.</a:t>
            </a: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Barlow" panose="00000500000000000000" charset="0"/>
              </a:rPr>
              <a:t>2. Prescribe 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Barlow" panose="00000500000000000000" charset="0"/>
              </a:rPr>
              <a:t>IV calcium gluconate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Barlow" panose="00000500000000000000" charset="0"/>
              </a:rPr>
              <a:t>for emergent symptoms (cardioprotection as in</a:t>
            </a: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Barlow" panose="00000500000000000000" charset="0"/>
              </a:rPr>
              <a:t>hyperkalemia).</a:t>
            </a: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Barlow" panose="00000500000000000000" charset="0"/>
              </a:rPr>
              <a:t>3. Administer saline and furosemide.</a:t>
            </a: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Barlow" panose="00000500000000000000" charset="0"/>
              </a:rPr>
              <a:t>4. Order dialysis in renal failure patients.</a:t>
            </a: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Barlow" panose="00000500000000000000" charset="0"/>
              </a:rPr>
              <a:t>5. Prepare to intubate if respiratory depression is severe.</a:t>
            </a:r>
          </a:p>
        </p:txBody>
      </p:sp>
      <p:sp>
        <p:nvSpPr>
          <p:cNvPr id="13" name="مربع نص 12"/>
          <p:cNvSpPr txBox="1"/>
          <p:nvPr/>
        </p:nvSpPr>
        <p:spPr>
          <a:xfrm>
            <a:off x="395535" y="770475"/>
            <a:ext cx="22491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2">
                    <a:lumMod val="75000"/>
                  </a:schemeClr>
                </a:solidFill>
              </a:rPr>
              <a:t>Treatment</a:t>
            </a:r>
          </a:p>
        </p:txBody>
      </p:sp>
      <p:cxnSp>
        <p:nvCxnSpPr>
          <p:cNvPr id="14" name="رابط مستقيم 13"/>
          <p:cNvCxnSpPr>
            <a:cxnSpLocks/>
          </p:cNvCxnSpPr>
          <p:nvPr/>
        </p:nvCxnSpPr>
        <p:spPr>
          <a:xfrm>
            <a:off x="179512" y="1201362"/>
            <a:ext cx="2342037" cy="67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عنوان 1"/>
          <p:cNvSpPr>
            <a:spLocks noGrp="1"/>
          </p:cNvSpPr>
          <p:nvPr>
            <p:ph type="title"/>
          </p:nvPr>
        </p:nvSpPr>
        <p:spPr>
          <a:xfrm>
            <a:off x="179511" y="0"/>
            <a:ext cx="6247753" cy="841800"/>
          </a:xfrm>
        </p:spPr>
        <p:txBody>
          <a:bodyPr/>
          <a:lstStyle/>
          <a:p>
            <a:r>
              <a:rPr lang="en-US" dirty="0"/>
              <a:t>Magnesium</a:t>
            </a:r>
            <a:r>
              <a:rPr lang="en-US" sz="1400" dirty="0"/>
              <a:t> (</a:t>
            </a:r>
            <a:r>
              <a:rPr lang="en-US" sz="1400" b="0" dirty="0"/>
              <a:t>1.8 to 2.5 mg/</a:t>
            </a:r>
            <a:r>
              <a:rPr lang="en-US" sz="1400" b="0" dirty="0" err="1"/>
              <a:t>dL</a:t>
            </a:r>
            <a:r>
              <a:rPr lang="en-US" sz="1400" dirty="0">
                <a:solidFill>
                  <a:schemeClr val="accent5"/>
                </a:solidFill>
              </a:rPr>
              <a:t>)</a:t>
            </a:r>
            <a:endParaRPr lang="en-US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9552" y="483518"/>
            <a:ext cx="6408712" cy="1080120"/>
          </a:xfrm>
        </p:spPr>
        <p:txBody>
          <a:bodyPr/>
          <a:lstStyle/>
          <a:p>
            <a:r>
              <a:rPr lang="en-US" sz="2800" dirty="0"/>
              <a:t>HYPOnatremia </a:t>
            </a:r>
            <a:br>
              <a:rPr lang="en-US" sz="2800" dirty="0"/>
            </a:br>
            <a:r>
              <a:rPr lang="en-US" sz="1200" b="0" dirty="0"/>
              <a:t>plasma Na+ concentration &lt;135 mmol/L.</a:t>
            </a:r>
            <a:br>
              <a:rPr lang="en-US" sz="1200" b="0" dirty="0"/>
            </a:br>
            <a:r>
              <a:rPr lang="en-US" sz="1200" b="0" dirty="0"/>
              <a:t>Symptoms usually begin when the Na+ level falls to &lt;120 mEq/L.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683260" y="1563370"/>
            <a:ext cx="7355840" cy="2952115"/>
          </a:xfrm>
        </p:spPr>
        <p:txBody>
          <a:bodyPr/>
          <a:lstStyle/>
          <a:p>
            <a:r>
              <a:rPr lang="en-US" sz="1600" b="1" dirty="0"/>
              <a:t>Hyponatremia Plasma Osmolality  </a:t>
            </a:r>
          </a:p>
          <a:p>
            <a:endParaRPr lang="en-US" sz="1600" dirty="0"/>
          </a:p>
          <a:p>
            <a:r>
              <a:rPr lang="en-US" sz="1600" dirty="0"/>
              <a:t>• Amount of solutes present in plasma </a:t>
            </a:r>
          </a:p>
          <a:p>
            <a:r>
              <a:rPr lang="en-US" sz="1600" dirty="0"/>
              <a:t>• Key solute: sodium </a:t>
            </a:r>
          </a:p>
          <a:p>
            <a:r>
              <a:rPr lang="en-US" sz="1600" dirty="0"/>
              <a:t>• Osmolality should be LOW in HYPOnatremia </a:t>
            </a:r>
          </a:p>
          <a:p>
            <a:endParaRPr lang="en-US" sz="1600" dirty="0"/>
          </a:p>
          <a:p>
            <a:r>
              <a:rPr lang="en-US" sz="1600" dirty="0"/>
              <a:t>• 1st step in hyponatremia is to make sure it's low </a:t>
            </a:r>
          </a:p>
          <a:p>
            <a:r>
              <a:rPr lang="en-US" sz="1600" dirty="0"/>
              <a:t>                  </a:t>
            </a:r>
          </a:p>
          <a:p>
            <a:r>
              <a:rPr lang="en-US" sz="1600" dirty="0"/>
              <a:t>           Serum Osmolality = 2 * [Na] + </a:t>
            </a:r>
            <a:r>
              <a:rPr lang="en-GB" altLang="en-US" sz="1600" dirty="0"/>
              <a:t>(</a:t>
            </a:r>
            <a:r>
              <a:rPr lang="en-US" sz="1600" dirty="0"/>
              <a:t>Glucose/18</a:t>
            </a:r>
            <a:r>
              <a:rPr lang="en-GB" altLang="en-US" sz="1600" dirty="0"/>
              <a:t>)</a:t>
            </a:r>
            <a:r>
              <a:rPr lang="en-US" sz="1600" dirty="0"/>
              <a:t> + </a:t>
            </a:r>
            <a:r>
              <a:rPr lang="en-GB" altLang="en-US" sz="1600" dirty="0"/>
              <a:t>(</a:t>
            </a:r>
            <a:r>
              <a:rPr lang="en-US" sz="1600" dirty="0"/>
              <a:t>BUN/2.8</a:t>
            </a:r>
            <a:r>
              <a:rPr lang="en-GB" altLang="en-US" sz="1600" dirty="0"/>
              <a:t>)</a:t>
            </a:r>
            <a:endParaRPr lang="en-US" sz="1600" dirty="0"/>
          </a:p>
          <a:p>
            <a:r>
              <a:rPr lang="en-US" dirty="0"/>
              <a:t>              </a:t>
            </a:r>
          </a:p>
          <a:p>
            <a:r>
              <a:rPr lang="en-US" dirty="0"/>
              <a:t>*Normal = 285 (275 to 295)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620" y="123825"/>
            <a:ext cx="8587105" cy="497649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31349" y="267236"/>
            <a:ext cx="5904656" cy="648072"/>
          </a:xfrm>
        </p:spPr>
        <p:txBody>
          <a:bodyPr/>
          <a:lstStyle/>
          <a:p>
            <a:r>
              <a:rPr lang="en-US" sz="2800" dirty="0"/>
              <a:t>HYPOnatremia </a:t>
            </a:r>
            <a:r>
              <a:rPr lang="en-US" sz="1600" dirty="0"/>
              <a:t>(hypo/ hyper/ euvolemic)</a:t>
            </a:r>
          </a:p>
        </p:txBody>
      </p:sp>
      <p:sp>
        <p:nvSpPr>
          <p:cNvPr id="4" name="عنوان فرعي 3"/>
          <p:cNvSpPr>
            <a:spLocks noGrp="1"/>
          </p:cNvSpPr>
          <p:nvPr>
            <p:ph type="subTitle" idx="1"/>
          </p:nvPr>
        </p:nvSpPr>
        <p:spPr>
          <a:xfrm>
            <a:off x="323215" y="843280"/>
            <a:ext cx="2868930" cy="504190"/>
          </a:xfrm>
        </p:spPr>
        <p:txBody>
          <a:bodyPr/>
          <a:lstStyle/>
          <a:p>
            <a:r>
              <a:rPr lang="en-GB" altLang="en-US" sz="2000" b="1" dirty="0"/>
              <a:t>1) </a:t>
            </a:r>
            <a:r>
              <a:rPr lang="en-US" sz="2000" b="1" dirty="0"/>
              <a:t>Hypovolemic</a:t>
            </a:r>
          </a:p>
        </p:txBody>
      </p:sp>
      <p:cxnSp>
        <p:nvCxnSpPr>
          <p:cNvPr id="8" name="رابط مستقيم 7"/>
          <p:cNvCxnSpPr/>
          <p:nvPr/>
        </p:nvCxnSpPr>
        <p:spPr>
          <a:xfrm>
            <a:off x="395531" y="1347609"/>
            <a:ext cx="232981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مستطيل 8"/>
          <p:cNvSpPr/>
          <p:nvPr/>
        </p:nvSpPr>
        <p:spPr>
          <a:xfrm>
            <a:off x="306070" y="1537970"/>
            <a:ext cx="8351520" cy="3291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GB" altLang="en-US" sz="16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There’s a depletion of both Na+ and water, but sodium deficit exceeds wter deficit</a:t>
            </a:r>
          </a:p>
          <a:p>
            <a:pPr marL="285750" indent="-285750"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GB" altLang="en-US" sz="16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Causes of Na+ loss:</a:t>
            </a:r>
          </a:p>
          <a:p>
            <a:pPr marL="800100" lvl="1" indent="-342900">
              <a:buClr>
                <a:srgbClr val="191919"/>
              </a:buClr>
              <a:buFont typeface="+mj-lt"/>
              <a:buAutoNum type="arabicParenR"/>
            </a:pPr>
            <a:r>
              <a:rPr lang="en-GB" altLang="en-US" sz="16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Extra-renal causes:</a:t>
            </a:r>
          </a:p>
          <a:p>
            <a:pPr marL="1257300" lvl="2" indent="-342900">
              <a:buClr>
                <a:srgbClr val="191919"/>
              </a:buClr>
              <a:buFont typeface="Wingdings" panose="05000000000000000000" charset="0"/>
              <a:buChar char="ü"/>
            </a:pPr>
            <a:r>
              <a:rPr lang="en-US" sz="16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urine sodium (&lt;10 mEq/L)</a:t>
            </a:r>
          </a:p>
          <a:p>
            <a:pPr marL="1200150" lvl="2" indent="-285750">
              <a:buFont typeface="Wingdings" panose="05000000000000000000" charset="0"/>
              <a:buChar char="ü"/>
            </a:pP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implies increased sodium retention by the kidneys to compensate for </a:t>
            </a:r>
            <a:r>
              <a:rPr lang="en-US" sz="1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extrarenal losses of sodium containing</a:t>
            </a:r>
            <a:r>
              <a:rPr lang="en-GB" altLang="en-US" sz="1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fluid.</a:t>
            </a:r>
          </a:p>
          <a:p>
            <a:pPr marL="1200150" lvl="2" indent="-285750">
              <a:buFont typeface="Wingdings" panose="05000000000000000000" charset="0"/>
              <a:buChar char="ü"/>
            </a:pPr>
            <a:r>
              <a:rPr lang="en-GB" altLang="en-US" sz="1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Na+ loss can be from GIT or skin </a:t>
            </a:r>
            <a:r>
              <a:rPr lang="en-US" sz="1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diarrhea, vomiting, diaphoresis, burn, nasogastric suction</a:t>
            </a:r>
            <a:r>
              <a:rPr lang="en-GB" alt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800100" lvl="1" indent="-342900">
              <a:buFont typeface="+mj-lt"/>
              <a:buAutoNum type="arabicParenR"/>
            </a:pPr>
            <a:r>
              <a:rPr lang="en-GB" alt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Renal causes:</a:t>
            </a:r>
          </a:p>
          <a:p>
            <a:pPr marL="1257300" lvl="2" indent="-342900">
              <a:buFont typeface="Wingdings" panose="05000000000000000000" charset="0"/>
              <a:buChar char="ü"/>
            </a:pPr>
            <a:r>
              <a:rPr lang="en-US" sz="16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High urine sodium (&gt;20 mEq/L)</a:t>
            </a:r>
            <a:endParaRPr lang="en-US" sz="1600" b="1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>
              <a:buFont typeface="Wingdings" panose="05000000000000000000" charset="0"/>
              <a:buChar char="ü"/>
            </a:pPr>
            <a:r>
              <a:rPr lang="en-GB" alt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Causes are either :</a:t>
            </a:r>
          </a:p>
          <a:p>
            <a:pPr marL="1714500" lvl="3" indent="-342900">
              <a:buFont typeface="+mj-lt"/>
              <a:buAutoNum type="romanLcPeriod"/>
            </a:pPr>
            <a:r>
              <a:rPr lang="en-GB" alt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Diuretic therapy, esp thiazides</a:t>
            </a:r>
          </a:p>
          <a:p>
            <a:pPr marL="1714500" lvl="3" indent="-342900">
              <a:buFont typeface="+mj-lt"/>
              <a:buAutoNum type="romanLcPeriod"/>
            </a:pPr>
            <a:r>
              <a:rPr lang="en-GB" alt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Adrenocortical failure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360" y="339090"/>
            <a:ext cx="5904865" cy="271145"/>
          </a:xfrm>
        </p:spPr>
        <p:txBody>
          <a:bodyPr/>
          <a:lstStyle/>
          <a:p>
            <a:r>
              <a:rPr lang="en-US" sz="2800" dirty="0"/>
              <a:t>HYPOnatremia </a:t>
            </a:r>
            <a:r>
              <a:rPr lang="en-US" sz="1600" dirty="0"/>
              <a:t>(hypo/ hyper/ euvolemic)</a:t>
            </a:r>
          </a:p>
        </p:txBody>
      </p:sp>
      <p:sp>
        <p:nvSpPr>
          <p:cNvPr id="4" name="عنوان فرعي 3"/>
          <p:cNvSpPr>
            <a:spLocks noGrp="1"/>
          </p:cNvSpPr>
          <p:nvPr>
            <p:ph type="subTitle" idx="1"/>
          </p:nvPr>
        </p:nvSpPr>
        <p:spPr>
          <a:xfrm>
            <a:off x="251386" y="733406"/>
            <a:ext cx="2304256" cy="504056"/>
          </a:xfrm>
        </p:spPr>
        <p:txBody>
          <a:bodyPr/>
          <a:lstStyle/>
          <a:p>
            <a:r>
              <a:rPr lang="en-US" sz="2000" b="1" dirty="0"/>
              <a:t>Euvolemic</a:t>
            </a:r>
          </a:p>
        </p:txBody>
      </p:sp>
      <p:cxnSp>
        <p:nvCxnSpPr>
          <p:cNvPr id="8" name="رابط مستقيم 7"/>
          <p:cNvCxnSpPr/>
          <p:nvPr/>
        </p:nvCxnSpPr>
        <p:spPr>
          <a:xfrm>
            <a:off x="251386" y="1184796"/>
            <a:ext cx="1872208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مستطيل 8"/>
          <p:cNvSpPr/>
          <p:nvPr/>
        </p:nvSpPr>
        <p:spPr>
          <a:xfrm>
            <a:off x="-108520" y="1111627"/>
            <a:ext cx="561662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GB" altLang="en-US" sz="1600" b="1" dirty="0">
                <a:solidFill>
                  <a:schemeClr val="bg2">
                    <a:lumMod val="75000"/>
                  </a:schemeClr>
                </a:solidFill>
              </a:rPr>
              <a:t>There’s no evidence of ECF expansion or contraction</a:t>
            </a:r>
          </a:p>
          <a:p>
            <a:pPr marL="285750" indent="-285750"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GB" altLang="en-US" sz="1600" b="1" dirty="0">
                <a:solidFill>
                  <a:schemeClr val="bg2">
                    <a:lumMod val="75000"/>
                  </a:schemeClr>
                </a:solidFill>
              </a:rPr>
              <a:t>Caused by:</a:t>
            </a:r>
          </a:p>
          <a:p>
            <a:pPr marL="800100" lvl="1" indent="-342900"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AutoNum type="arabicPeriod"/>
            </a:pPr>
            <a:r>
              <a:rPr lang="en-GB" altLang="en-US" sz="1600" b="1" dirty="0">
                <a:solidFill>
                  <a:schemeClr val="bg2">
                    <a:lumMod val="75000"/>
                  </a:schemeClr>
                </a:solidFill>
              </a:rPr>
              <a:t>Primary polydipsia</a:t>
            </a:r>
          </a:p>
          <a:p>
            <a:pPr marL="800100" lvl="1" indent="-342900"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AutoNum type="arabicPeriod"/>
            </a:pPr>
            <a:r>
              <a:rPr lang="en-US" sz="1600" b="1" dirty="0">
                <a:solidFill>
                  <a:schemeClr val="bg2">
                    <a:lumMod val="75000"/>
                  </a:schemeClr>
                </a:solidFill>
              </a:rPr>
              <a:t>SIADH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: Causes are numerous and include: CNS pathologies, malignancy (most commonly small cell lung cancer), surgery (postoperative hyponatremia)</a:t>
            </a:r>
          </a:p>
          <a:p>
            <a:pPr marL="800100" lvl="1" indent="-342900"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AutoNum type="arabicPeriod"/>
            </a:pPr>
            <a:r>
              <a:rPr lang="en-GB" altLang="en-US" sz="1600" b="1" dirty="0">
                <a:solidFill>
                  <a:schemeClr val="bg2">
                    <a:lumMod val="75000"/>
                  </a:schemeClr>
                </a:solidFill>
              </a:rPr>
              <a:t>Excessive electrolyte-free water infusion</a:t>
            </a:r>
            <a:r>
              <a:rPr lang="en-US" sz="1600" b="1" dirty="0">
                <a:solidFill>
                  <a:schemeClr val="bg2">
                    <a:lumMod val="75000"/>
                  </a:schemeClr>
                </a:solidFill>
              </a:rPr>
              <a:t>: 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if a patient is given D5W (or other hypotonic solution) to replace fluids, or if water alone is consumed after intensive exertion (with profuse sweating)</a:t>
            </a:r>
          </a:p>
          <a:p>
            <a:pPr marL="800100" lvl="1" indent="-342900"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AutoNum type="arabicPeriod"/>
            </a:pPr>
            <a:r>
              <a:rPr lang="en-GB" altLang="en-US" sz="1600" dirty="0">
                <a:solidFill>
                  <a:schemeClr val="bg2">
                    <a:lumMod val="75000"/>
                  </a:schemeClr>
                </a:solidFill>
              </a:rPr>
              <a:t>Hypothyroidism</a:t>
            </a:r>
          </a:p>
          <a:p>
            <a:pPr marL="342900" lvl="0" indent="-342900">
              <a:buClr>
                <a:schemeClr val="bg2">
                  <a:lumMod val="75000"/>
                </a:schemeClr>
              </a:buClr>
              <a:buFont typeface="Wingdings" panose="05000000000000000000" charset="0"/>
              <a:buChar char="q"/>
            </a:pPr>
            <a:r>
              <a:rPr lang="en-GB" altLang="en-US" sz="1600" dirty="0">
                <a:solidFill>
                  <a:schemeClr val="bg2">
                    <a:lumMod val="75000"/>
                  </a:schemeClr>
                </a:solidFill>
              </a:rPr>
              <a:t>Diagnosis mandates that the patient is euvolemic with the absence of renal, cardiac or hepatic diseases</a:t>
            </a:r>
          </a:p>
        </p:txBody>
      </p:sp>
      <p:cxnSp>
        <p:nvCxnSpPr>
          <p:cNvPr id="11" name="رابط مستقيم 10"/>
          <p:cNvCxnSpPr/>
          <p:nvPr/>
        </p:nvCxnSpPr>
        <p:spPr>
          <a:xfrm>
            <a:off x="6587167" y="1203572"/>
            <a:ext cx="1872208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عنوان فرعي 3"/>
          <p:cNvSpPr txBox="1"/>
          <p:nvPr/>
        </p:nvSpPr>
        <p:spPr>
          <a:xfrm>
            <a:off x="6587678" y="733646"/>
            <a:ext cx="2304256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Barlow" panose="00000500000000000000"/>
              <a:buNone/>
              <a:defRPr sz="1400" b="0" i="0" u="none" strike="noStrike" cap="none">
                <a:solidFill>
                  <a:schemeClr val="lt1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 panose="00000500000000000000"/>
              <a:buNone/>
              <a:defRPr sz="1400" b="0" i="0" u="none" strike="noStrike" cap="none">
                <a:solidFill>
                  <a:schemeClr val="lt1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 panose="00000500000000000000"/>
              <a:buNone/>
              <a:defRPr sz="1400" b="0" i="0" u="none" strike="noStrike" cap="none">
                <a:solidFill>
                  <a:schemeClr val="lt1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 panose="00000500000000000000"/>
              <a:buNone/>
              <a:defRPr sz="1400" b="0" i="0" u="none" strike="noStrike" cap="none">
                <a:solidFill>
                  <a:schemeClr val="lt1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 panose="00000500000000000000"/>
              <a:buNone/>
              <a:defRPr sz="1400" b="0" i="0" u="none" strike="noStrike" cap="none">
                <a:solidFill>
                  <a:schemeClr val="lt1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 panose="00000500000000000000"/>
              <a:buNone/>
              <a:defRPr sz="1400" b="0" i="0" u="none" strike="noStrike" cap="none">
                <a:solidFill>
                  <a:schemeClr val="lt1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 panose="00000500000000000000"/>
              <a:buNone/>
              <a:defRPr sz="1400" b="0" i="0" u="none" strike="noStrike" cap="none">
                <a:solidFill>
                  <a:schemeClr val="lt1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 panose="00000500000000000000"/>
              <a:buNone/>
              <a:defRPr sz="1400" b="0" i="0" u="none" strike="noStrike" cap="none">
                <a:solidFill>
                  <a:schemeClr val="lt1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Barlow" panose="00000500000000000000"/>
              <a:buNone/>
              <a:defRPr sz="1400" b="0" i="0" u="none" strike="noStrike" cap="none">
                <a:solidFill>
                  <a:schemeClr val="lt1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9pPr>
          </a:lstStyle>
          <a:p>
            <a:r>
              <a:rPr lang="en-US" sz="2000" b="1" dirty="0">
                <a:solidFill>
                  <a:schemeClr val="tx1"/>
                </a:solidFill>
              </a:rPr>
              <a:t>Hypervolemic</a:t>
            </a:r>
          </a:p>
        </p:txBody>
      </p:sp>
      <p:sp>
        <p:nvSpPr>
          <p:cNvPr id="13" name="مستطيل 12"/>
          <p:cNvSpPr/>
          <p:nvPr/>
        </p:nvSpPr>
        <p:spPr>
          <a:xfrm>
            <a:off x="5770592" y="1658269"/>
            <a:ext cx="3337560" cy="2245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This is due to water-retaining states</a:t>
            </a:r>
            <a:r>
              <a:rPr lang="en-GB" altLang="en-US" dirty="0">
                <a:solidFill>
                  <a:schemeClr val="bg2">
                    <a:lumMod val="75000"/>
                  </a:schemeClr>
                </a:solidFill>
              </a:rPr>
              <a:t> that’re ass with volume expansion</a:t>
            </a:r>
          </a:p>
          <a:p>
            <a:pPr marL="285750" indent="-285750"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The relative excess of water in relation to sodium results in hyponatremia</a:t>
            </a:r>
          </a:p>
          <a:p>
            <a:pPr marL="285750" indent="-285750"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GB" altLang="en-US" dirty="0">
                <a:solidFill>
                  <a:schemeClr val="bg2">
                    <a:lumMod val="75000"/>
                  </a:schemeClr>
                </a:solidFill>
              </a:rPr>
              <a:t>Causes are:</a:t>
            </a:r>
          </a:p>
          <a:p>
            <a:pPr marL="800100" lvl="1" indent="-342900"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AutoNum type="arabicPeriod"/>
            </a:pPr>
            <a:r>
              <a:rPr lang="en-GB" altLang="en-US" dirty="0">
                <a:solidFill>
                  <a:schemeClr val="bg2">
                    <a:lumMod val="75000"/>
                  </a:schemeClr>
                </a:solidFill>
              </a:rPr>
              <a:t>CHF</a:t>
            </a:r>
          </a:p>
          <a:p>
            <a:pPr marL="800100" lvl="1" indent="-342900"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AutoNum type="arabicPeriod"/>
            </a:pPr>
            <a:r>
              <a:rPr lang="en-GB" altLang="en-US" dirty="0">
                <a:solidFill>
                  <a:schemeClr val="bg2">
                    <a:lumMod val="75000"/>
                  </a:schemeClr>
                </a:solidFill>
              </a:rPr>
              <a:t>Cirrhosis</a:t>
            </a:r>
          </a:p>
          <a:p>
            <a:pPr marL="800100" lvl="1" indent="-342900"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AutoNum type="arabicPeriod"/>
            </a:pPr>
            <a:r>
              <a:rPr lang="en-GB" altLang="en-US" dirty="0">
                <a:solidFill>
                  <a:schemeClr val="bg2">
                    <a:lumMod val="75000"/>
                  </a:schemeClr>
                </a:solidFill>
              </a:rPr>
              <a:t>Nephrotic syndrome</a:t>
            </a:r>
          </a:p>
          <a:p>
            <a:pPr marL="800100" lvl="1" indent="-342900"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AutoNum type="arabicPeriod"/>
            </a:pPr>
            <a:r>
              <a:rPr lang="en-GB" altLang="en-US" dirty="0">
                <a:solidFill>
                  <a:schemeClr val="bg2">
                    <a:lumMod val="75000"/>
                  </a:schemeClr>
                </a:solidFill>
              </a:rPr>
              <a:t>CKD; during free water intake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فرعي 3"/>
          <p:cNvSpPr>
            <a:spLocks noGrp="1"/>
          </p:cNvSpPr>
          <p:nvPr>
            <p:ph type="subTitle" idx="1"/>
          </p:nvPr>
        </p:nvSpPr>
        <p:spPr>
          <a:xfrm>
            <a:off x="395605" y="411480"/>
            <a:ext cx="2743200" cy="504190"/>
          </a:xfrm>
        </p:spPr>
        <p:txBody>
          <a:bodyPr/>
          <a:lstStyle/>
          <a:p>
            <a:r>
              <a:rPr lang="en-GB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*Clinical Features</a:t>
            </a:r>
          </a:p>
        </p:txBody>
      </p:sp>
      <p:cxnSp>
        <p:nvCxnSpPr>
          <p:cNvPr id="8" name="رابط مستقيم 7"/>
          <p:cNvCxnSpPr/>
          <p:nvPr/>
        </p:nvCxnSpPr>
        <p:spPr>
          <a:xfrm flipV="1">
            <a:off x="395605" y="843280"/>
            <a:ext cx="2448560" cy="19685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مستطيل 8"/>
          <p:cNvSpPr/>
          <p:nvPr/>
        </p:nvSpPr>
        <p:spPr>
          <a:xfrm>
            <a:off x="323215" y="916305"/>
            <a:ext cx="8516620" cy="3688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GB" sz="1800" b="1" dirty="0">
                <a:solidFill>
                  <a:schemeClr val="bg2">
                    <a:lumMod val="75000"/>
                  </a:schemeClr>
                </a:solidFill>
              </a:rPr>
              <a:t>Symptoms development is upon rapidity of development of hyponatremia than severity of it</a:t>
            </a:r>
          </a:p>
          <a:p>
            <a:pPr marL="285750" indent="-285750">
              <a:lnSpc>
                <a:spcPct val="130000"/>
              </a:lnSpc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GB" sz="1800" dirty="0">
                <a:solidFill>
                  <a:schemeClr val="bg2">
                    <a:lumMod val="75000"/>
                  </a:schemeClr>
                </a:solidFill>
              </a:rPr>
              <a:t>Hyponatremia can be classified into:</a:t>
            </a:r>
          </a:p>
          <a:p>
            <a:pPr marL="800100" lvl="1" indent="-342900">
              <a:lnSpc>
                <a:spcPct val="130000"/>
              </a:lnSpc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AutoNum type="arabicPeriod"/>
            </a:pPr>
            <a:r>
              <a:rPr lang="en-GB" sz="1800" dirty="0">
                <a:solidFill>
                  <a:schemeClr val="bg2">
                    <a:lumMod val="75000"/>
                  </a:schemeClr>
                </a:solidFill>
              </a:rPr>
              <a:t>Upon chronicity:</a:t>
            </a:r>
          </a:p>
          <a:p>
            <a:pPr marL="1257300" lvl="2" indent="-342900">
              <a:lnSpc>
                <a:spcPct val="130000"/>
              </a:lnSpc>
              <a:buClr>
                <a:schemeClr val="bg2">
                  <a:lumMod val="75000"/>
                </a:schemeClr>
              </a:buClr>
              <a:buFont typeface="+mj-lt"/>
              <a:buAutoNum type="romanLcPeriod"/>
            </a:pPr>
            <a:r>
              <a:rPr lang="en-GB" sz="1800" dirty="0">
                <a:solidFill>
                  <a:schemeClr val="bg2">
                    <a:lumMod val="75000"/>
                  </a:schemeClr>
                </a:solidFill>
              </a:rPr>
              <a:t>Acute: develops within (24-48) hrs</a:t>
            </a:r>
          </a:p>
          <a:p>
            <a:pPr marL="1257300" lvl="2" indent="-342900">
              <a:lnSpc>
                <a:spcPct val="130000"/>
              </a:lnSpc>
              <a:buClr>
                <a:schemeClr val="bg2">
                  <a:lumMod val="75000"/>
                </a:schemeClr>
              </a:buClr>
              <a:buFont typeface="+mj-lt"/>
              <a:buAutoNum type="romanLcPeriod"/>
            </a:pPr>
            <a:r>
              <a:rPr lang="en-GB" sz="1800" dirty="0">
                <a:solidFill>
                  <a:schemeClr val="bg2">
                    <a:lumMod val="75000"/>
                  </a:schemeClr>
                </a:solidFill>
              </a:rPr>
              <a:t>Chronic: develops after 48 hrs</a:t>
            </a:r>
          </a:p>
          <a:p>
            <a:pPr marL="800100" lvl="1" indent="-342900">
              <a:lnSpc>
                <a:spcPct val="130000"/>
              </a:lnSpc>
              <a:buClr>
                <a:schemeClr val="bg2">
                  <a:lumMod val="75000"/>
                </a:schemeClr>
              </a:buClr>
              <a:buFont typeface="+mj-lt"/>
              <a:buAutoNum type="arabicPeriod"/>
            </a:pPr>
            <a:r>
              <a:rPr lang="en-GB" sz="1800" dirty="0">
                <a:solidFill>
                  <a:schemeClr val="bg2">
                    <a:lumMod val="75000"/>
                  </a:schemeClr>
                </a:solidFill>
              </a:rPr>
              <a:t>Upon severity:</a:t>
            </a:r>
          </a:p>
          <a:p>
            <a:pPr marL="1257300" lvl="2" indent="-342900">
              <a:lnSpc>
                <a:spcPct val="130000"/>
              </a:lnSpc>
              <a:buClr>
                <a:schemeClr val="bg2">
                  <a:lumMod val="75000"/>
                </a:schemeClr>
              </a:buClr>
              <a:buFont typeface="+mj-lt"/>
              <a:buAutoNum type="romanLcPeriod"/>
            </a:pPr>
            <a:r>
              <a:rPr lang="en-GB" sz="1800" dirty="0">
                <a:solidFill>
                  <a:schemeClr val="bg2">
                    <a:lumMod val="75000"/>
                  </a:schemeClr>
                </a:solidFill>
              </a:rPr>
              <a:t>Mild: (130-135) mmol/L</a:t>
            </a:r>
          </a:p>
          <a:p>
            <a:pPr marL="1257300" lvl="2" indent="-342900">
              <a:lnSpc>
                <a:spcPct val="130000"/>
              </a:lnSpc>
              <a:buClr>
                <a:schemeClr val="bg2">
                  <a:lumMod val="75000"/>
                </a:schemeClr>
              </a:buClr>
              <a:buFont typeface="+mj-lt"/>
              <a:buAutoNum type="romanLcPeriod"/>
            </a:pPr>
            <a:r>
              <a:rPr lang="en-GB" sz="1800" dirty="0">
                <a:solidFill>
                  <a:schemeClr val="bg2">
                    <a:lumMod val="75000"/>
                  </a:schemeClr>
                </a:solidFill>
              </a:rPr>
              <a:t>Moderate: (125-129) mmol/L</a:t>
            </a:r>
          </a:p>
          <a:p>
            <a:pPr marL="1257300" lvl="2" indent="-342900">
              <a:lnSpc>
                <a:spcPct val="130000"/>
              </a:lnSpc>
              <a:buClr>
                <a:schemeClr val="bg2">
                  <a:lumMod val="75000"/>
                </a:schemeClr>
              </a:buClr>
              <a:buFont typeface="+mj-lt"/>
              <a:buAutoNum type="romanLcPeriod"/>
            </a:pPr>
            <a:r>
              <a:rPr lang="en-GB" sz="1800" dirty="0">
                <a:solidFill>
                  <a:schemeClr val="bg2">
                    <a:lumMod val="75000"/>
                  </a:schemeClr>
                </a:solidFill>
              </a:rPr>
              <a:t>Severe: less than 124 mmol/L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/>
          <p:cNvSpPr/>
          <p:nvPr/>
        </p:nvSpPr>
        <p:spPr>
          <a:xfrm>
            <a:off x="323215" y="414020"/>
            <a:ext cx="8516620" cy="4408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20000"/>
              </a:lnSpc>
              <a:buClr>
                <a:schemeClr val="bg2">
                  <a:lumMod val="75000"/>
                </a:schemeClr>
              </a:buClr>
              <a:buFont typeface="Wingdings" panose="05000000000000000000" charset="0"/>
              <a:buChar char="q"/>
            </a:pPr>
            <a:r>
              <a:rPr lang="en-GB" sz="1800" dirty="0">
                <a:solidFill>
                  <a:schemeClr val="bg2">
                    <a:lumMod val="75000"/>
                  </a:schemeClr>
                </a:solidFill>
                <a:sym typeface="+mn-ea"/>
              </a:rPr>
              <a:t>Symptoms:</a:t>
            </a:r>
            <a:endParaRPr lang="en-GB" sz="1800" dirty="0">
              <a:solidFill>
                <a:schemeClr val="bg2">
                  <a:lumMod val="75000"/>
                </a:schemeClr>
              </a:solidFill>
            </a:endParaRPr>
          </a:p>
          <a:p>
            <a:pPr marL="800100" lvl="1" indent="-342900">
              <a:lnSpc>
                <a:spcPct val="120000"/>
              </a:lnSpc>
              <a:buClr>
                <a:schemeClr val="bg2">
                  <a:lumMod val="75000"/>
                </a:schemeClr>
              </a:buClr>
              <a:buFont typeface="Wingdings" panose="05000000000000000000" charset="0"/>
              <a:buAutoNum type="arabicPeriod"/>
            </a:pPr>
            <a:r>
              <a:rPr lang="en-GB" sz="1800" dirty="0">
                <a:solidFill>
                  <a:schemeClr val="bg2">
                    <a:lumMod val="75000"/>
                  </a:schemeClr>
                </a:solidFill>
                <a:sym typeface="+mn-ea"/>
              </a:rPr>
              <a:t>Neurologic: </a:t>
            </a:r>
            <a:endParaRPr lang="en-GB" sz="1800" dirty="0">
              <a:solidFill>
                <a:schemeClr val="bg2">
                  <a:lumMod val="75000"/>
                </a:schemeClr>
              </a:solidFill>
            </a:endParaRPr>
          </a:p>
          <a:p>
            <a:pPr marL="1257300" lvl="2" indent="-342900">
              <a:lnSpc>
                <a:spcPct val="120000"/>
              </a:lnSpc>
              <a:buClr>
                <a:schemeClr val="bg2">
                  <a:lumMod val="75000"/>
                </a:schemeClr>
              </a:buClr>
              <a:buFont typeface="Wingdings" panose="05000000000000000000" charset="0"/>
              <a:buChar char="ü"/>
            </a:pPr>
            <a:r>
              <a:rPr lang="en-GB" sz="1800" dirty="0">
                <a:solidFill>
                  <a:schemeClr val="bg2">
                    <a:lumMod val="75000"/>
                  </a:schemeClr>
                </a:solidFill>
                <a:sym typeface="+mn-ea"/>
              </a:rPr>
              <a:t>Water shifts to brain causing brain swelling or oedema</a:t>
            </a:r>
            <a:endParaRPr lang="en-GB" sz="1800" dirty="0">
              <a:solidFill>
                <a:schemeClr val="bg2">
                  <a:lumMod val="75000"/>
                </a:schemeClr>
              </a:solidFill>
            </a:endParaRPr>
          </a:p>
          <a:p>
            <a:pPr marL="1257300" lvl="2" indent="-342900">
              <a:lnSpc>
                <a:spcPct val="120000"/>
              </a:lnSpc>
              <a:buClr>
                <a:schemeClr val="bg2">
                  <a:lumMod val="75000"/>
                </a:schemeClr>
              </a:buClr>
              <a:buFont typeface="Wingdings" panose="05000000000000000000" charset="0"/>
              <a:buChar char="ü"/>
            </a:pPr>
            <a:r>
              <a:rPr lang="en-GB" sz="1800" dirty="0">
                <a:solidFill>
                  <a:schemeClr val="bg2">
                    <a:lumMod val="75000"/>
                  </a:schemeClr>
                </a:solidFill>
                <a:sym typeface="+mn-ea"/>
              </a:rPr>
              <a:t>Headache, dilirium and irritability</a:t>
            </a:r>
            <a:endParaRPr lang="en-GB" sz="1800" dirty="0">
              <a:solidFill>
                <a:schemeClr val="bg2">
                  <a:lumMod val="75000"/>
                </a:schemeClr>
              </a:solidFill>
            </a:endParaRPr>
          </a:p>
          <a:p>
            <a:pPr marL="1257300" lvl="2" indent="-342900">
              <a:lnSpc>
                <a:spcPct val="120000"/>
              </a:lnSpc>
              <a:buClr>
                <a:schemeClr val="bg2">
                  <a:lumMod val="75000"/>
                </a:schemeClr>
              </a:buClr>
              <a:buFont typeface="Wingdings" panose="05000000000000000000" charset="0"/>
              <a:buChar char="ü"/>
            </a:pPr>
            <a:r>
              <a:rPr lang="en-GB" sz="1800" dirty="0">
                <a:solidFill>
                  <a:schemeClr val="bg2">
                    <a:lumMod val="75000"/>
                  </a:schemeClr>
                </a:solidFill>
                <a:sym typeface="+mn-ea"/>
              </a:rPr>
              <a:t>Muscle twitching and weakness</a:t>
            </a:r>
            <a:endParaRPr lang="en-GB" sz="1800" dirty="0">
              <a:solidFill>
                <a:schemeClr val="bg2">
                  <a:lumMod val="75000"/>
                </a:schemeClr>
              </a:solidFill>
            </a:endParaRPr>
          </a:p>
          <a:p>
            <a:pPr marL="1257300" lvl="2" indent="-342900">
              <a:lnSpc>
                <a:spcPct val="120000"/>
              </a:lnSpc>
              <a:buClr>
                <a:schemeClr val="bg2">
                  <a:lumMod val="75000"/>
                </a:schemeClr>
              </a:buClr>
              <a:buFont typeface="Wingdings" panose="05000000000000000000" charset="0"/>
              <a:buChar char="ü"/>
            </a:pPr>
            <a:r>
              <a:rPr lang="en-GB" sz="1800" dirty="0">
                <a:solidFill>
                  <a:schemeClr val="bg2">
                    <a:lumMod val="75000"/>
                  </a:schemeClr>
                </a:solidFill>
                <a:sym typeface="+mn-ea"/>
              </a:rPr>
              <a:t>Hyperactive deep tendon reflexes</a:t>
            </a:r>
            <a:endParaRPr lang="en-GB" sz="1800" dirty="0">
              <a:solidFill>
                <a:schemeClr val="bg2">
                  <a:lumMod val="75000"/>
                </a:schemeClr>
              </a:solidFill>
            </a:endParaRPr>
          </a:p>
          <a:p>
            <a:pPr marL="1257300" lvl="2" indent="-342900">
              <a:lnSpc>
                <a:spcPct val="120000"/>
              </a:lnSpc>
              <a:buClr>
                <a:schemeClr val="bg2">
                  <a:lumMod val="75000"/>
                </a:schemeClr>
              </a:buClr>
              <a:buFont typeface="Wingdings" panose="05000000000000000000" charset="0"/>
              <a:buChar char="ü"/>
            </a:pPr>
            <a:r>
              <a:rPr lang="en-GB" sz="1800" dirty="0">
                <a:solidFill>
                  <a:schemeClr val="bg2">
                    <a:lumMod val="75000"/>
                  </a:schemeClr>
                </a:solidFill>
                <a:sym typeface="+mn-ea"/>
              </a:rPr>
              <a:t>Increased ICP and coma</a:t>
            </a:r>
          </a:p>
          <a:p>
            <a:pPr marL="800100" lvl="1" indent="-342900">
              <a:lnSpc>
                <a:spcPct val="120000"/>
              </a:lnSpc>
              <a:buClr>
                <a:schemeClr val="bg2">
                  <a:lumMod val="75000"/>
                </a:schemeClr>
              </a:buClr>
              <a:buFont typeface="Wingdings" panose="05000000000000000000" charset="0"/>
              <a:buAutoNum type="arabicPeriod"/>
            </a:pPr>
            <a:r>
              <a:rPr lang="en-GB" sz="1800" dirty="0">
                <a:solidFill>
                  <a:schemeClr val="bg2">
                    <a:lumMod val="75000"/>
                  </a:schemeClr>
                </a:solidFill>
                <a:sym typeface="+mn-ea"/>
              </a:rPr>
              <a:t>GIT:</a:t>
            </a:r>
            <a:endParaRPr lang="en-GB" sz="1800" dirty="0">
              <a:solidFill>
                <a:schemeClr val="bg2">
                  <a:lumMod val="75000"/>
                </a:schemeClr>
              </a:solidFill>
            </a:endParaRPr>
          </a:p>
          <a:p>
            <a:pPr marL="1257300" lvl="2" indent="-342900">
              <a:lnSpc>
                <a:spcPct val="120000"/>
              </a:lnSpc>
              <a:buClr>
                <a:schemeClr val="bg2">
                  <a:lumMod val="75000"/>
                </a:schemeClr>
              </a:buClr>
              <a:buFont typeface="Wingdings" panose="05000000000000000000" charset="0"/>
              <a:buChar char="ü"/>
            </a:pPr>
            <a:r>
              <a:rPr lang="en-GB" sz="1800" dirty="0">
                <a:solidFill>
                  <a:schemeClr val="bg2">
                    <a:lumMod val="75000"/>
                  </a:schemeClr>
                </a:solidFill>
                <a:sym typeface="+mn-ea"/>
              </a:rPr>
              <a:t>N &amp; V, Ileus and watery diarrhoea</a:t>
            </a:r>
            <a:endParaRPr lang="en-GB" sz="1800" dirty="0">
              <a:solidFill>
                <a:schemeClr val="bg2">
                  <a:lumMod val="75000"/>
                </a:schemeClr>
              </a:solidFill>
            </a:endParaRPr>
          </a:p>
          <a:p>
            <a:pPr marL="800100" lvl="1" indent="-342900">
              <a:lnSpc>
                <a:spcPct val="120000"/>
              </a:lnSpc>
              <a:buClr>
                <a:schemeClr val="bg2">
                  <a:lumMod val="75000"/>
                </a:schemeClr>
              </a:buClr>
              <a:buFont typeface="+mj-lt"/>
              <a:buAutoNum type="arabicPeriod" startAt="3"/>
            </a:pPr>
            <a:r>
              <a:rPr lang="en-GB" sz="1800" dirty="0">
                <a:solidFill>
                  <a:schemeClr val="bg2">
                    <a:lumMod val="75000"/>
                  </a:schemeClr>
                </a:solidFill>
              </a:rPr>
              <a:t>CVS: HTN from increased ICP</a:t>
            </a:r>
          </a:p>
          <a:p>
            <a:pPr marL="800100" lvl="1" indent="-342900">
              <a:lnSpc>
                <a:spcPct val="120000"/>
              </a:lnSpc>
              <a:buClr>
                <a:schemeClr val="bg2">
                  <a:lumMod val="75000"/>
                </a:schemeClr>
              </a:buClr>
              <a:buFont typeface="+mj-lt"/>
              <a:buAutoNum type="arabicPeriod" startAt="3"/>
            </a:pPr>
            <a:r>
              <a:rPr lang="en-GB" sz="1800" dirty="0">
                <a:solidFill>
                  <a:schemeClr val="bg2">
                    <a:lumMod val="75000"/>
                  </a:schemeClr>
                </a:solidFill>
              </a:rPr>
              <a:t>Increased salivation and lacrimation</a:t>
            </a:r>
          </a:p>
          <a:p>
            <a:pPr marL="800100" lvl="1" indent="-342900">
              <a:lnSpc>
                <a:spcPct val="120000"/>
              </a:lnSpc>
              <a:buClr>
                <a:schemeClr val="bg2">
                  <a:lumMod val="75000"/>
                </a:schemeClr>
              </a:buClr>
              <a:buFont typeface="+mj-lt"/>
              <a:buAutoNum type="arabicPeriod" startAt="3"/>
            </a:pPr>
            <a:r>
              <a:rPr lang="en-GB" sz="1800" dirty="0">
                <a:solidFill>
                  <a:schemeClr val="bg2">
                    <a:lumMod val="75000"/>
                  </a:schemeClr>
                </a:solidFill>
              </a:rPr>
              <a:t>Oliguria and anuria</a:t>
            </a:r>
          </a:p>
          <a:p>
            <a:pPr marL="1257300" lvl="2" indent="-342900">
              <a:lnSpc>
                <a:spcPct val="120000"/>
              </a:lnSpc>
              <a:buClr>
                <a:schemeClr val="bg2">
                  <a:lumMod val="75000"/>
                </a:schemeClr>
              </a:buClr>
              <a:buFont typeface="Wingdings" panose="05000000000000000000" charset="0"/>
              <a:buChar char="ü"/>
            </a:pPr>
            <a:r>
              <a:rPr lang="en-GB" sz="1800" dirty="0">
                <a:solidFill>
                  <a:schemeClr val="bg2">
                    <a:lumMod val="75000"/>
                  </a:schemeClr>
                </a:solidFill>
              </a:rPr>
              <a:t>May ot be revesable if treatment wasn’t ASAP leading to ARF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95789" y="267236"/>
            <a:ext cx="5904656" cy="648072"/>
          </a:xfrm>
        </p:spPr>
        <p:txBody>
          <a:bodyPr/>
          <a:lstStyle/>
          <a:p>
            <a:r>
              <a:rPr lang="en-US" sz="2800" dirty="0"/>
              <a:t>HYPOnatremia </a:t>
            </a:r>
            <a:r>
              <a:rPr lang="en-US" sz="1600" dirty="0"/>
              <a:t>(hypo/ hyper/ euvolemic)</a:t>
            </a:r>
          </a:p>
        </p:txBody>
      </p:sp>
      <p:sp>
        <p:nvSpPr>
          <p:cNvPr id="5" name="عنوان فرعي 4"/>
          <p:cNvSpPr>
            <a:spLocks noGrp="1"/>
          </p:cNvSpPr>
          <p:nvPr>
            <p:ph type="subTitle" idx="1"/>
          </p:nvPr>
        </p:nvSpPr>
        <p:spPr>
          <a:xfrm>
            <a:off x="325552" y="763665"/>
            <a:ext cx="1800200" cy="504056"/>
          </a:xfrm>
        </p:spPr>
        <p:txBody>
          <a:bodyPr/>
          <a:lstStyle/>
          <a:p>
            <a:r>
              <a:rPr lang="en-US" sz="2400" b="1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Diagnosis</a:t>
            </a:r>
          </a:p>
        </p:txBody>
      </p:sp>
      <p:cxnSp>
        <p:nvCxnSpPr>
          <p:cNvPr id="7" name="رابط مستقيم 6"/>
          <p:cNvCxnSpPr/>
          <p:nvPr/>
        </p:nvCxnSpPr>
        <p:spPr>
          <a:xfrm>
            <a:off x="325552" y="1267721"/>
            <a:ext cx="180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مستطيل 9"/>
          <p:cNvSpPr/>
          <p:nvPr/>
        </p:nvSpPr>
        <p:spPr>
          <a:xfrm>
            <a:off x="323215" y="1427480"/>
            <a:ext cx="8493125" cy="1168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1. Plasma osmolality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— low in a patient with true hyponatremia </a:t>
            </a:r>
          </a:p>
          <a:p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2. Urine osmolality (low</a:t>
            </a:r>
            <a:r>
              <a:rPr lang="en-GB" altLang="en-US" b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 when kidneys respond appropriately and dilute urine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, high</a:t>
            </a:r>
            <a:r>
              <a:rPr lang="en-GB" altLang="en-US" b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 when ADH is increased as in SIADH, Hypothyroidism and CHF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)</a:t>
            </a:r>
          </a:p>
          <a:p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3. Urine sodium concentration</a:t>
            </a: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 Urine Na</a:t>
            </a:r>
            <a:r>
              <a:rPr lang="en-US" sz="11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+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should be low in the setting of hyponatremia</a:t>
            </a:r>
          </a:p>
        </p:txBody>
      </p:sp>
      <p:cxnSp>
        <p:nvCxnSpPr>
          <p:cNvPr id="11" name="رابط مستقيم 10"/>
          <p:cNvCxnSpPr/>
          <p:nvPr/>
        </p:nvCxnSpPr>
        <p:spPr>
          <a:xfrm>
            <a:off x="251603" y="3147575"/>
            <a:ext cx="180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عنوان فرعي 4"/>
          <p:cNvSpPr txBox="1"/>
          <p:nvPr/>
        </p:nvSpPr>
        <p:spPr>
          <a:xfrm>
            <a:off x="251460" y="2643505"/>
            <a:ext cx="1800225" cy="356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Barlow" panose="00000500000000000000"/>
              <a:buNone/>
              <a:defRPr sz="1400" b="0" i="0" u="none" strike="noStrike" cap="none">
                <a:solidFill>
                  <a:schemeClr val="lt1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 panose="00000500000000000000"/>
              <a:buNone/>
              <a:defRPr sz="1400" b="0" i="0" u="none" strike="noStrike" cap="none">
                <a:solidFill>
                  <a:schemeClr val="lt1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 panose="00000500000000000000"/>
              <a:buNone/>
              <a:defRPr sz="1400" b="0" i="0" u="none" strike="noStrike" cap="none">
                <a:solidFill>
                  <a:schemeClr val="lt1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 panose="00000500000000000000"/>
              <a:buNone/>
              <a:defRPr sz="1400" b="0" i="0" u="none" strike="noStrike" cap="none">
                <a:solidFill>
                  <a:schemeClr val="lt1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 panose="00000500000000000000"/>
              <a:buNone/>
              <a:defRPr sz="1400" b="0" i="0" u="none" strike="noStrike" cap="none">
                <a:solidFill>
                  <a:schemeClr val="lt1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 panose="00000500000000000000"/>
              <a:buNone/>
              <a:defRPr sz="1400" b="0" i="0" u="none" strike="noStrike" cap="none">
                <a:solidFill>
                  <a:schemeClr val="lt1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 panose="00000500000000000000"/>
              <a:buNone/>
              <a:defRPr sz="1400" b="0" i="0" u="none" strike="noStrike" cap="none">
                <a:solidFill>
                  <a:schemeClr val="lt1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 panose="00000500000000000000"/>
              <a:buNone/>
              <a:defRPr sz="1400" b="0" i="0" u="none" strike="noStrike" cap="none">
                <a:solidFill>
                  <a:schemeClr val="lt1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Barlow" panose="00000500000000000000"/>
              <a:buNone/>
              <a:defRPr sz="1400" b="0" i="0" u="none" strike="noStrike" cap="none">
                <a:solidFill>
                  <a:schemeClr val="lt1"/>
                </a:solidFill>
                <a:latin typeface="Barlow" panose="00000500000000000000"/>
                <a:ea typeface="Barlow" panose="00000500000000000000"/>
                <a:cs typeface="Barlow" panose="00000500000000000000"/>
                <a:sym typeface="Barlow" panose="00000500000000000000"/>
              </a:defRPr>
            </a:lvl9pPr>
          </a:lstStyle>
          <a:p>
            <a:r>
              <a:rPr lang="en-US" sz="2400" b="1" dirty="0">
                <a:solidFill>
                  <a:schemeClr val="bg2">
                    <a:lumMod val="75000"/>
                  </a:schemeClr>
                </a:solidFill>
              </a:rPr>
              <a:t>Treatment</a:t>
            </a:r>
          </a:p>
        </p:txBody>
      </p:sp>
      <p:sp>
        <p:nvSpPr>
          <p:cNvPr id="13" name="مربع نص 12"/>
          <p:cNvSpPr txBox="1"/>
          <p:nvPr/>
        </p:nvSpPr>
        <p:spPr>
          <a:xfrm>
            <a:off x="325755" y="3176905"/>
            <a:ext cx="8490585" cy="1691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>
                <a:solidFill>
                  <a:schemeClr val="bg2">
                    <a:lumMod val="75000"/>
                  </a:schemeClr>
                </a:solidFill>
              </a:rPr>
              <a:t>1.Isotonic &amp; hypertonic</a:t>
            </a:r>
            <a:r>
              <a:rPr lang="en-US" sz="1300" dirty="0">
                <a:solidFill>
                  <a:schemeClr val="bg2">
                    <a:lumMod val="75000"/>
                  </a:schemeClr>
                </a:solidFill>
              </a:rPr>
              <a:t>--- treat the underlying cause</a:t>
            </a:r>
          </a:p>
          <a:p>
            <a:r>
              <a:rPr lang="en-US" sz="1300" b="1" dirty="0">
                <a:solidFill>
                  <a:schemeClr val="bg2">
                    <a:lumMod val="75000"/>
                  </a:schemeClr>
                </a:solidFill>
              </a:rPr>
              <a:t>2. Hypotonic</a:t>
            </a:r>
          </a:p>
          <a:p>
            <a:r>
              <a:rPr lang="en-US" sz="1300" b="1" dirty="0">
                <a:solidFill>
                  <a:schemeClr val="accent5">
                    <a:lumMod val="90000"/>
                  </a:schemeClr>
                </a:solidFill>
              </a:rPr>
              <a:t>Mild (Na+ 120 to 130 mmol/L)—</a:t>
            </a:r>
            <a:r>
              <a:rPr lang="en-GB" altLang="en-US" sz="1300" b="1" dirty="0">
                <a:solidFill>
                  <a:schemeClr val="accent5">
                    <a:lumMod val="90000"/>
                  </a:schemeClr>
                </a:solidFill>
              </a:rPr>
              <a:t> </a:t>
            </a:r>
            <a:r>
              <a:rPr lang="en-US" sz="1300" dirty="0">
                <a:solidFill>
                  <a:schemeClr val="bg2">
                    <a:lumMod val="75000"/>
                  </a:schemeClr>
                </a:solidFill>
              </a:rPr>
              <a:t>withhold free water, allow the patient to re</a:t>
            </a:r>
            <a:r>
              <a:rPr lang="en-GB" altLang="en-US" sz="1300" dirty="0">
                <a:solidFill>
                  <a:schemeClr val="bg2">
                    <a:lumMod val="75000"/>
                  </a:schemeClr>
                </a:solidFill>
              </a:rPr>
              <a:t>-</a:t>
            </a:r>
            <a:r>
              <a:rPr lang="en-US" sz="1300" dirty="0">
                <a:solidFill>
                  <a:schemeClr val="bg2">
                    <a:lumMod val="75000"/>
                  </a:schemeClr>
                </a:solidFill>
              </a:rPr>
              <a:t>equilibrate spontaneously</a:t>
            </a:r>
            <a:r>
              <a:rPr lang="en-GB" altLang="en-US" sz="1300" dirty="0">
                <a:solidFill>
                  <a:schemeClr val="bg2">
                    <a:lumMod val="75000"/>
                  </a:schemeClr>
                </a:solidFill>
              </a:rPr>
              <a:t> asalt tablets for SIADH</a:t>
            </a:r>
            <a:endParaRPr lang="en-US" sz="1300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sz="1300" b="1" dirty="0">
                <a:solidFill>
                  <a:schemeClr val="accent5">
                    <a:lumMod val="90000"/>
                  </a:schemeClr>
                </a:solidFill>
              </a:rPr>
              <a:t>Moderate (Na+ 110 to 120 </a:t>
            </a:r>
            <a:r>
              <a:rPr lang="en-US" sz="1300" b="1" dirty="0" err="1">
                <a:solidFill>
                  <a:schemeClr val="accent5">
                    <a:lumMod val="90000"/>
                  </a:schemeClr>
                </a:solidFill>
              </a:rPr>
              <a:t>mmol</a:t>
            </a:r>
            <a:r>
              <a:rPr lang="en-US" sz="1300" b="1" dirty="0">
                <a:solidFill>
                  <a:schemeClr val="accent5">
                    <a:lumMod val="90000"/>
                  </a:schemeClr>
                </a:solidFill>
              </a:rPr>
              <a:t>/L)—</a:t>
            </a:r>
            <a:r>
              <a:rPr lang="en-GB" altLang="en-US" sz="1300" b="1" dirty="0">
                <a:solidFill>
                  <a:schemeClr val="accent5">
                    <a:lumMod val="90000"/>
                  </a:schemeClr>
                </a:solidFill>
              </a:rPr>
              <a:t> </a:t>
            </a:r>
            <a:r>
              <a:rPr lang="en-US" sz="1300" dirty="0">
                <a:solidFill>
                  <a:schemeClr val="bg2">
                    <a:lumMod val="75000"/>
                  </a:schemeClr>
                </a:solidFill>
              </a:rPr>
              <a:t>loop diuretics (given with saline to prevent renal concentration of urine due to high ADH).</a:t>
            </a:r>
          </a:p>
          <a:p>
            <a:r>
              <a:rPr lang="en-US" sz="1300" b="1" dirty="0">
                <a:solidFill>
                  <a:schemeClr val="accent5">
                    <a:lumMod val="90000"/>
                  </a:schemeClr>
                </a:solidFill>
              </a:rPr>
              <a:t>Severe (Na+ &lt;110 </a:t>
            </a:r>
            <a:r>
              <a:rPr lang="en-US" sz="1300" b="1" dirty="0" err="1">
                <a:solidFill>
                  <a:schemeClr val="accent5">
                    <a:lumMod val="90000"/>
                  </a:schemeClr>
                </a:solidFill>
              </a:rPr>
              <a:t>mmol</a:t>
            </a:r>
            <a:r>
              <a:rPr lang="en-US" sz="1300" b="1" dirty="0">
                <a:solidFill>
                  <a:schemeClr val="accent5">
                    <a:lumMod val="90000"/>
                  </a:schemeClr>
                </a:solidFill>
              </a:rPr>
              <a:t>/L) or if symptomatic— </a:t>
            </a:r>
            <a:r>
              <a:rPr lang="en-US" sz="1300" dirty="0">
                <a:solidFill>
                  <a:schemeClr val="bg2">
                    <a:lumMod val="75000"/>
                  </a:schemeClr>
                </a:solidFill>
              </a:rPr>
              <a:t>give hypertonic saline to</a:t>
            </a:r>
            <a:r>
              <a:rPr lang="en-GB" altLang="en-US" sz="13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300" dirty="0">
                <a:solidFill>
                  <a:schemeClr val="bg2">
                    <a:lumMod val="75000"/>
                  </a:schemeClr>
                </a:solidFill>
              </a:rPr>
              <a:t>increase serum sodium by 1 to 2 mEq/L/</a:t>
            </a:r>
            <a:r>
              <a:rPr lang="en-US" sz="1300" dirty="0" err="1">
                <a:solidFill>
                  <a:schemeClr val="bg2">
                    <a:lumMod val="75000"/>
                  </a:schemeClr>
                </a:solidFill>
              </a:rPr>
              <a:t>hr</a:t>
            </a:r>
            <a:r>
              <a:rPr lang="en-US" sz="1300" dirty="0">
                <a:solidFill>
                  <a:schemeClr val="bg2">
                    <a:lumMod val="75000"/>
                  </a:schemeClr>
                </a:solidFill>
              </a:rPr>
              <a:t> until symptoms improve.</a:t>
            </a:r>
          </a:p>
        </p:txBody>
      </p:sp>
      <p:sp>
        <p:nvSpPr>
          <p:cNvPr id="14" name="مستطيل 13"/>
          <p:cNvSpPr/>
          <p:nvPr/>
        </p:nvSpPr>
        <p:spPr>
          <a:xfrm>
            <a:off x="6083791" y="123376"/>
            <a:ext cx="2808312" cy="138366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200" dirty="0">
                <a:latin typeface="Calibri" panose="020F0502020204030204" charset="0"/>
                <a:cs typeface="Calibri" panose="020F0502020204030204" charset="0"/>
              </a:rPr>
              <a:t>Hypertonic saline rapidly increases the tonicity of ECF.</a:t>
            </a:r>
          </a:p>
          <a:p>
            <a:r>
              <a:rPr lang="en-US" sz="1200" dirty="0">
                <a:latin typeface="Calibri" panose="020F0502020204030204" charset="0"/>
                <a:cs typeface="Calibri" panose="020F0502020204030204" charset="0"/>
              </a:rPr>
              <a:t>Do not increase sodium more than 8 </a:t>
            </a:r>
            <a:r>
              <a:rPr lang="en-US" sz="1200" dirty="0" err="1">
                <a:latin typeface="Calibri" panose="020F0502020204030204" charset="0"/>
                <a:cs typeface="Calibri" panose="020F0502020204030204" charset="0"/>
              </a:rPr>
              <a:t>mmol</a:t>
            </a:r>
            <a:r>
              <a:rPr lang="en-US" sz="1200" dirty="0">
                <a:latin typeface="Calibri" panose="020F0502020204030204" charset="0"/>
                <a:cs typeface="Calibri" panose="020F0502020204030204" charset="0"/>
              </a:rPr>
              <a:t>/L during the first 24 hours. An overly rapid increase in serum sodium concentration may produce </a:t>
            </a:r>
            <a:r>
              <a:rPr lang="en-US" sz="1200" b="1" dirty="0">
                <a:latin typeface="Calibri" panose="020F0502020204030204" charset="0"/>
                <a:cs typeface="Calibri" panose="020F0502020204030204" charset="0"/>
              </a:rPr>
              <a:t>central</a:t>
            </a:r>
          </a:p>
          <a:p>
            <a:r>
              <a:rPr lang="en-US" sz="1200" b="1" dirty="0">
                <a:latin typeface="Calibri" panose="020F0502020204030204" charset="0"/>
                <a:cs typeface="Calibri" panose="020F0502020204030204" charset="0"/>
              </a:rPr>
              <a:t>pontine demyelination.</a:t>
            </a:r>
            <a:endParaRPr lang="en-US" sz="1200" dirty="0"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7467</TotalTime>
  <Words>2676</Words>
  <Application>Microsoft Office PowerPoint</Application>
  <PresentationFormat>On-screen Show (16:9)</PresentationFormat>
  <Paragraphs>308</Paragraphs>
  <Slides>28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Rockwell</vt:lpstr>
      <vt:lpstr>Wingdings</vt:lpstr>
      <vt:lpstr>Poppins</vt:lpstr>
      <vt:lpstr>Calibri</vt:lpstr>
      <vt:lpstr>Cambria</vt:lpstr>
      <vt:lpstr>Bahnschrift SemiLight SemiConde</vt:lpstr>
      <vt:lpstr>Rockwell Condensed</vt:lpstr>
      <vt:lpstr>Barlow</vt:lpstr>
      <vt:lpstr>Arial</vt:lpstr>
      <vt:lpstr>Wood Type</vt:lpstr>
      <vt:lpstr>Electrolytes</vt:lpstr>
      <vt:lpstr>Sodium  (135 - 145 mEq/L)</vt:lpstr>
      <vt:lpstr>HYPOnatremia  plasma Na+ concentration &lt;135 mmol/L. Symptoms usually begin when the Na+ level falls to &lt;120 mEq/L.</vt:lpstr>
      <vt:lpstr>PowerPoint Presentation</vt:lpstr>
      <vt:lpstr>HYPOnatremia (hypo/ hyper/ euvolemic)</vt:lpstr>
      <vt:lpstr>HYPOnatremia (hypo/ hyper/ euvolemic)</vt:lpstr>
      <vt:lpstr>PowerPoint Presentation</vt:lpstr>
      <vt:lpstr>PowerPoint Presentation</vt:lpstr>
      <vt:lpstr>HYPOnatremia (hypo/ hyper/ euvolemic)</vt:lpstr>
      <vt:lpstr>HYPERnatremia  plasma Na+ concentration &gt;145 mmol/L</vt:lpstr>
      <vt:lpstr>HYPERnatremia  plasma Na+ concentration &gt;145 mmol/L</vt:lpstr>
      <vt:lpstr>PowerPoint Presentation</vt:lpstr>
      <vt:lpstr>Calcium(8.5 to 10.5 mg/dL)</vt:lpstr>
      <vt:lpstr>Calcium(8.5 to 10.5 mg/dL)</vt:lpstr>
      <vt:lpstr>Calcium(8.5 to 10.5 mg/dL)</vt:lpstr>
      <vt:lpstr>Calcium(8.5 to 10.5 mg/dL)</vt:lpstr>
      <vt:lpstr>Calcium(8.5 to 10.5 mg/dL)</vt:lpstr>
      <vt:lpstr>PowerPoint Presentation</vt:lpstr>
      <vt:lpstr>Potassium(3.5 - 5 mEq/L)</vt:lpstr>
      <vt:lpstr>Hypokalemia</vt:lpstr>
      <vt:lpstr>Hypokalemia</vt:lpstr>
      <vt:lpstr>Hyperkalemia</vt:lpstr>
      <vt:lpstr>Hyperkalemia</vt:lpstr>
      <vt:lpstr>PowerPoint Presentation</vt:lpstr>
      <vt:lpstr>Magnesium (1.8 to 2.5 mg/dL)</vt:lpstr>
      <vt:lpstr>PowerPoint Presentation</vt:lpstr>
      <vt:lpstr>PowerPoint Presentation</vt:lpstr>
      <vt:lpstr>Magnesium (1.8 to 2.5 mg/dL)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IV Fluids- electrolytes</dc:title>
  <dc:creator>Montaha</dc:creator>
  <cp:lastModifiedBy>othmanali197@gmail.com</cp:lastModifiedBy>
  <cp:revision>107</cp:revision>
  <dcterms:modified xsi:type="dcterms:W3CDTF">2021-10-28T10:00:13Z</dcterms:modified>
</cp:coreProperties>
</file>