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2" r:id="rId4"/>
    <p:sldId id="273" r:id="rId5"/>
    <p:sldId id="290" r:id="rId6"/>
    <p:sldId id="280" r:id="rId7"/>
    <p:sldId id="289" r:id="rId8"/>
    <p:sldId id="284" r:id="rId9"/>
    <p:sldId id="283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F"/>
    <a:srgbClr val="FFFF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A786D2-C57F-45AF-AD6B-C11B47CCFCEC}" type="datetimeFigureOut">
              <a:rPr lang="ar-JO" smtClean="0"/>
              <a:pPr/>
              <a:t>13/08/1439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1065BC-3C4D-474C-A389-88C8EDFCDAE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74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6D2-3ABE-47FA-B26C-0C79DB63C14A}" type="datetime1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8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1DED-7BF2-46CE-8B96-F8E100E50FC4}" type="datetime1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8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BF9-BC4D-4775-9393-E20EC8975530}" type="datetime1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D7E0-AD2C-4FD2-B911-9A516D155D9F}" type="datetime1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DAE3-E0FD-4F91-867E-EDFC645D9F11}" type="datetime1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6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3498-840E-46DA-9AFD-375DB23BF074}" type="datetime1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7517-AE7B-4290-B13E-641E3A0C6B1B}" type="datetime1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74E7-31AC-4191-94BA-DA361F11F0D8}" type="datetime1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DE57-20DC-4D34-B75C-CD09C72F1702}" type="datetime1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FF4F-0593-4BC8-A99A-35506DE1AD5F}" type="datetime1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F19A-B6D3-47C8-91B3-7F7715AFD769}" type="datetime1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19AD-BFB0-488E-95AD-25DDB684627C}" type="datetime1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8020-FCCF-4C24-8867-F2F5530EE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Respiratory system</a:t>
            </a:r>
            <a:br>
              <a:rPr lang="en-US" sz="4000" b="1" dirty="0" smtClean="0"/>
            </a:br>
            <a:r>
              <a:rPr lang="en-US" sz="4000" b="1" dirty="0" smtClean="0"/>
              <a:t>practical lab, 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year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pic>
        <p:nvPicPr>
          <p:cNvPr id="6" name="Picture 2" descr="http://www.teachpe.com/images/respiratory_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4572032" cy="359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3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>
                <a:solidFill>
                  <a:srgbClr val="0070C0"/>
                </a:solidFill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</a:rPr>
              <a:t>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E84-4F79-484D-B862-356329CFE18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2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50" y="2780928"/>
            <a:ext cx="3714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/>
              <a:t>Microscopic slides to be seen:</a:t>
            </a:r>
          </a:p>
          <a:p>
            <a:pPr>
              <a:buNone/>
            </a:pPr>
            <a:r>
              <a:rPr lang="en-US" dirty="0" smtClean="0"/>
              <a:t>1- Trachea</a:t>
            </a:r>
          </a:p>
          <a:p>
            <a:pPr>
              <a:buNone/>
            </a:pPr>
            <a:r>
              <a:rPr lang="en-US" dirty="0" smtClean="0"/>
              <a:t>2- Respiratory epithelium</a:t>
            </a:r>
          </a:p>
          <a:p>
            <a:pPr>
              <a:buNone/>
            </a:pPr>
            <a:r>
              <a:rPr lang="en-US" dirty="0" smtClean="0"/>
              <a:t>3- Lung  + bronchus</a:t>
            </a:r>
          </a:p>
          <a:p>
            <a:pPr>
              <a:buNone/>
            </a:pPr>
            <a:r>
              <a:rPr lang="en-US" dirty="0" smtClean="0"/>
              <a:t>               + bronchiole</a:t>
            </a:r>
          </a:p>
          <a:p>
            <a:pPr>
              <a:buNone/>
            </a:pPr>
            <a:r>
              <a:rPr lang="en-US" dirty="0" smtClean="0"/>
              <a:t>4- lung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290" name="Picture 2" descr="http://upload.wikimedia.org/wikipedia/commons/thumb/7/77/Blausen_0770_RespiratorySystem_02.png/1280px-Blausen_0770_RespiratorySystem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29190" y="1124744"/>
            <a:ext cx="3857652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Trachea &amp; Esophagus</a:t>
            </a:r>
            <a:endParaRPr lang="en-US" sz="3200" b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552727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Cross section in trachea</a:t>
            </a:r>
            <a:endParaRPr lang="ar-JO" sz="32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4008" y="1772816"/>
            <a:ext cx="714380" cy="1008112"/>
          </a:xfrm>
          <a:prstGeom prst="rect">
            <a:avLst/>
          </a:prstGeom>
          <a:solidFill>
            <a:srgbClr val="FF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TextBox 11"/>
          <p:cNvSpPr txBox="1"/>
          <p:nvPr/>
        </p:nvSpPr>
        <p:spPr>
          <a:xfrm>
            <a:off x="357158" y="1268760"/>
            <a:ext cx="23689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Respiratory epithelium</a:t>
            </a:r>
            <a:endParaRPr lang="ar-JO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9601" y="2420888"/>
            <a:ext cx="16521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Tracheal glands</a:t>
            </a:r>
            <a:endParaRPr lang="ar-JO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2844" y="3789040"/>
            <a:ext cx="27932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Tracheal (hyaline) cartilage</a:t>
            </a:r>
            <a:endParaRPr lang="ar-JO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2051720" y="1196752"/>
            <a:ext cx="6382364" cy="4824536"/>
            <a:chOff x="2051720" y="1196752"/>
            <a:chExt cx="6382364" cy="4824536"/>
          </a:xfrm>
        </p:grpSpPr>
        <p:grpSp>
          <p:nvGrpSpPr>
            <p:cNvPr id="31" name="Group 30"/>
            <p:cNvGrpSpPr/>
            <p:nvPr/>
          </p:nvGrpSpPr>
          <p:grpSpPr>
            <a:xfrm>
              <a:off x="2051720" y="1196752"/>
              <a:ext cx="6382364" cy="4824536"/>
              <a:chOff x="2051720" y="1196752"/>
              <a:chExt cx="6382364" cy="482453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699792" y="1196752"/>
                <a:ext cx="5734292" cy="4824536"/>
                <a:chOff x="2726140" y="1196752"/>
                <a:chExt cx="5734292" cy="4824536"/>
              </a:xfrm>
            </p:grpSpPr>
            <p:pic>
              <p:nvPicPr>
                <p:cNvPr id="5122" name="Picture 2" descr="http://eugraph.com/histology/resp/respimag/trach40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6045" y="1196752"/>
                  <a:ext cx="5524387" cy="48245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7" name="Straight Arrow Connector 16"/>
                <p:cNvCxnSpPr>
                  <a:stCxn id="12" idx="3"/>
                </p:cNvCxnSpPr>
                <p:nvPr/>
              </p:nvCxnSpPr>
              <p:spPr>
                <a:xfrm>
                  <a:off x="2726140" y="1453426"/>
                  <a:ext cx="1413812" cy="39139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Arrow Connector 27"/>
              <p:cNvCxnSpPr>
                <a:stCxn id="16" idx="3"/>
              </p:cNvCxnSpPr>
              <p:nvPr/>
            </p:nvCxnSpPr>
            <p:spPr>
              <a:xfrm>
                <a:off x="2051720" y="2605554"/>
                <a:ext cx="2056517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 flipV="1">
              <a:off x="2339752" y="4158372"/>
              <a:ext cx="1440160" cy="267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2"/>
            <a:ext cx="8229600" cy="642942"/>
          </a:xfrm>
        </p:spPr>
        <p:txBody>
          <a:bodyPr/>
          <a:lstStyle/>
          <a:p>
            <a:r>
              <a:rPr lang="en-US" sz="3200" b="1" u="sng" dirty="0" smtClean="0"/>
              <a:t>Respiratory epithelium</a:t>
            </a:r>
            <a:endParaRPr lang="ar-JO" sz="3200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3688" y="557214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Pseudo stratified columnar ciliated with goblet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8460" y="1201396"/>
            <a:ext cx="1613340" cy="139369"/>
          </a:xfrm>
          <a:prstGeom prst="rect">
            <a:avLst/>
          </a:prstGeom>
          <a:solidFill>
            <a:schemeClr val="bg1"/>
          </a:solidFill>
          <a:ln>
            <a:solidFill>
              <a:srgbClr val="FFF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8" y="904221"/>
            <a:ext cx="6400800" cy="4541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Bronchus</a:t>
            </a:r>
            <a:endParaRPr lang="ar-JO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9698" name="Picture 2" descr="http://www.lab.anhb.uwa.edu.au/mb140/addons/quiz/Q3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8834" y="1268760"/>
            <a:ext cx="5667542" cy="4662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119036" y="2883525"/>
            <a:ext cx="1508748" cy="5148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19036" y="2883525"/>
            <a:ext cx="2999062" cy="19550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988840"/>
            <a:ext cx="182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Cartilage plates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Bronchiole</a:t>
            </a:r>
            <a:endParaRPr lang="ar-JO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06" y="3140968"/>
            <a:ext cx="211634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/>
              <a:t>Layer of circularly </a:t>
            </a:r>
          </a:p>
          <a:p>
            <a:r>
              <a:rPr lang="en-US" sz="2000" b="1" dirty="0" smtClean="0"/>
              <a:t>arranged</a:t>
            </a:r>
          </a:p>
          <a:p>
            <a:r>
              <a:rPr lang="en-US" sz="2000" b="1" dirty="0" smtClean="0"/>
              <a:t> smooth muscle</a:t>
            </a:r>
            <a:endParaRPr lang="ar-JO" sz="2000" b="1" dirty="0"/>
          </a:p>
        </p:txBody>
      </p:sp>
      <p:pic>
        <p:nvPicPr>
          <p:cNvPr id="3076" name="Picture 4" descr="http://www.lab.anhb.uwa.edu.au/mb140/big/lun12h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5029199" cy="4752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917964" y="3576436"/>
            <a:ext cx="1285884" cy="4286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Lung  </a:t>
            </a:r>
            <a:endParaRPr lang="ar-JO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#118 Lung, Human H&amp;E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9"/>
            <a:ext cx="5904656" cy="496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Alveolar type II </a:t>
            </a:r>
            <a:r>
              <a:rPr lang="en-US" sz="3200" b="1" u="sng" dirty="0" err="1" smtClean="0"/>
              <a:t>pneumocyte</a:t>
            </a:r>
            <a:endParaRPr lang="ar-JO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Pro.Dr. Hala Elmazar/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020-FCCF-4C24-8867-F2F5530EE84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6866" name="Picture 2" descr="http://www.lab.anhb.uwa.edu.au/mb140/addons/quiz/Q0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7704" y="1220660"/>
            <a:ext cx="5307502" cy="4422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136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Respiratory system practical lab, 3rd year</vt:lpstr>
      <vt:lpstr>PowerPoint Presentation</vt:lpstr>
      <vt:lpstr>Trachea &amp; Esophagus</vt:lpstr>
      <vt:lpstr>Cross section in trachea</vt:lpstr>
      <vt:lpstr>Respiratory epithelium</vt:lpstr>
      <vt:lpstr>Bronchus</vt:lpstr>
      <vt:lpstr>Bronchiole</vt:lpstr>
      <vt:lpstr>Lung  </vt:lpstr>
      <vt:lpstr>Alveolar type II pneumocyte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practical</dc:title>
  <dc:creator>lion</dc:creator>
  <cp:lastModifiedBy>lion</cp:lastModifiedBy>
  <cp:revision>207</cp:revision>
  <dcterms:created xsi:type="dcterms:W3CDTF">2014-09-17T05:39:42Z</dcterms:created>
  <dcterms:modified xsi:type="dcterms:W3CDTF">2018-04-28T18:18:21Z</dcterms:modified>
</cp:coreProperties>
</file>