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8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8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6" r:id="rId18"/>
    <p:sldId id="275" r:id="rId19"/>
    <p:sldId id="276" r:id="rId20"/>
    <p:sldId id="277" r:id="rId21"/>
    <p:sldId id="296" r:id="rId22"/>
    <p:sldId id="288" r:id="rId23"/>
    <p:sldId id="295" r:id="rId24"/>
    <p:sldId id="287" r:id="rId25"/>
    <p:sldId id="289" r:id="rId26"/>
    <p:sldId id="290" r:id="rId27"/>
    <p:sldId id="291" r:id="rId28"/>
    <p:sldId id="292" r:id="rId29"/>
    <p:sldId id="293" r:id="rId30"/>
    <p:sldId id="294" r:id="rId31"/>
    <p:sldId id="278" r:id="rId32"/>
    <p:sldId id="279" r:id="rId33"/>
    <p:sldId id="297" r:id="rId34"/>
    <p:sldId id="299" r:id="rId35"/>
    <p:sldId id="280" r:id="rId36"/>
    <p:sldId id="300" r:id="rId37"/>
    <p:sldId id="301" r:id="rId38"/>
    <p:sldId id="281" r:id="rId39"/>
    <p:sldId id="282" r:id="rId40"/>
    <p:sldId id="283" r:id="rId41"/>
    <p:sldId id="284" r:id="rId42"/>
    <p:sldId id="302" r:id="rId43"/>
    <p:sldId id="257" r:id="rId44"/>
    <p:sldId id="258" r:id="rId45"/>
    <p:sldId id="259" r:id="rId46"/>
    <p:sldId id="26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87D7A-AC47-4C88-BDCA-EBF8358D7F6B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3A5D6-D070-4EE6-9E4F-31B04E02F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7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11872-BE08-4B3B-80A6-1C4B7B2B67FF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0965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50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853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6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85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7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8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4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6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6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23B4BB-D058-4982-8027-1B95705067F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71E1D-DE45-4059-BEA0-640AB7C5E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66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BC046-3EA4-C258-532C-5BC917BB6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582" y="1861653"/>
            <a:ext cx="8551522" cy="330717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lgerian" panose="04020705040A02060702" pitchFamily="82" charset="0"/>
              </a:rPr>
              <a:t>THE HAND</a:t>
            </a:r>
            <a:br>
              <a:rPr lang="en-US" dirty="0">
                <a:solidFill>
                  <a:schemeClr val="tx2">
                    <a:lumMod val="25000"/>
                  </a:schemeClr>
                </a:solidFill>
                <a:latin typeface="Algerian" panose="04020705040A02060702" pitchFamily="82" charset="0"/>
              </a:rPr>
            </a:br>
            <a:r>
              <a:rPr lang="en-US" dirty="0">
                <a:solidFill>
                  <a:schemeClr val="tx2">
                    <a:lumMod val="25000"/>
                  </a:schemeClr>
                </a:solidFill>
                <a:latin typeface="Algerian" panose="04020705040A02060702" pitchFamily="82" charset="0"/>
              </a:rPr>
              <a:t>BRACHIAL PLEXUS INJURY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016C8-A5F2-F65F-12F7-0FED83092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6475" y="5059316"/>
            <a:ext cx="4340899" cy="1471983"/>
          </a:xfrm>
        </p:spPr>
        <p:txBody>
          <a:bodyPr>
            <a:normAutofit/>
          </a:bodyPr>
          <a:lstStyle/>
          <a:p>
            <a:pPr algn="ctr"/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MOH’d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SAID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DAWod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M.D</a:t>
            </a:r>
          </a:p>
          <a:p>
            <a:pPr algn="ctr"/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Orthopedics and traumatology</a:t>
            </a:r>
          </a:p>
          <a:p>
            <a:pPr algn="ctr"/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Faculty of medicine,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Mutah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highlight>
                  <a:srgbClr val="C0C0C0"/>
                </a:highlight>
                <a:latin typeface="Bahnschrift SemiBold" panose="020B0502040204020203" pitchFamily="34" charset="0"/>
              </a:rPr>
              <a:t> University</a:t>
            </a:r>
          </a:p>
        </p:txBody>
      </p:sp>
      <p:pic>
        <p:nvPicPr>
          <p:cNvPr id="1026" name="Picture 2" descr="Human Hand Diagram - Ligaments and Bones 2 Drawing by Vintage Anatomy  Prints - Fine Art America">
            <a:extLst>
              <a:ext uri="{FF2B5EF4-FFF2-40B4-BE49-F238E27FC236}">
                <a16:creationId xmlns:a16="http://schemas.microsoft.com/office/drawing/2014/main" id="{28C74A7B-9F6F-F953-ECA7-92C914C4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264"/>
            <a:ext cx="3377401" cy="31594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70FD-3FF5-5C87-AF0A-6F9BCBE6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 </a:t>
            </a:r>
            <a:br>
              <a:rPr lang="en-US" altLang="ar-JO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63EA6-CB19-FFF2-67FC-D639EFA21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l" rtl="0" eaLnBrk="1" hangingPunct="1">
              <a:buFont typeface="Wingdings" panose="05000000000000000000" pitchFamily="2" charset="2"/>
              <a:buChar char="Ø"/>
            </a:pPr>
            <a:r>
              <a:rPr lang="en-US" altLang="ar-JO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Stenosing tenosynovitis of the extensor pollicis brevis  and abductor pollicis longus</a:t>
            </a:r>
          </a:p>
          <a:p>
            <a:pPr lvl="1" algn="l" rtl="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5D1867-15D0-96C7-E606-410DF67B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565" y="3895724"/>
            <a:ext cx="4762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B8DC816-7DF2-417C-D6E7-D7AFD6A0D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5" y="3094462"/>
            <a:ext cx="2592596" cy="33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319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0764-7357-223D-A2AF-BCD5ED11F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8B447-25F4-6622-CCD9-7DD8F16C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Incidence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very common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~1 per 1000 annually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9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Demographics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woman &gt; men</a:t>
            </a:r>
          </a:p>
          <a:p>
            <a:pPr marL="0" indent="0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       30 - 50 years old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6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Anatomic location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       most commonly in the dominant wrist</a:t>
            </a:r>
          </a:p>
          <a:p>
            <a:pPr algn="l" fontAlgn="base">
              <a:buFont typeface="Wingdings" panose="05000000000000000000" pitchFamily="2" charset="2"/>
              <a:buChar char="ü"/>
            </a:pPr>
            <a:r>
              <a:rPr lang="en-US" sz="29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Risk factors</a:t>
            </a:r>
          </a:p>
          <a:p>
            <a:pPr marL="400050" lvl="1" indent="0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Overuse golfers and racquet sports</a:t>
            </a:r>
          </a:p>
          <a:p>
            <a:pPr marL="400050" lvl="1" indent="0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ost-traumatic</a:t>
            </a:r>
          </a:p>
          <a:p>
            <a:pPr marL="400050" lvl="1" indent="0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ostpartum  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7170" name="Picture 2" descr="DeQuervain's Tenosynovitis Treatment &amp; Surgery (SG)">
            <a:extLst>
              <a:ext uri="{FF2B5EF4-FFF2-40B4-BE49-F238E27FC236}">
                <a16:creationId xmlns:a16="http://schemas.microsoft.com/office/drawing/2014/main" id="{FEB1D70A-239E-C294-B489-D97C9D8D4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82" y="1984659"/>
            <a:ext cx="5822950" cy="40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32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3AB5-CA11-C0E0-73A3-62472131A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24C2D-F7FA-A088-F8A1-47B38B78F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45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Symptoms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G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radual onset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adial sided wrist pain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ain exacerbated by gripping and raising objects with wrist in neutral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58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847B1-6329-E974-27B0-391FFF2E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0270-2BDE-FEB9-BD79-DCE0E3128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620" y="1806523"/>
            <a:ext cx="8946541" cy="4195481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48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Physical exam</a:t>
            </a:r>
            <a:endParaRPr lang="en-US" sz="1700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  T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enderness over 1st dorsal compartment at level of radial styloid 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Finkelstein maneuver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On grasping the patient’s thumb and quickly abducting the hand 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ulnarward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, the pain over the styloid tip is painful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1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Eichhoff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 maneuver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ulnar deviated wrist while patient clenches thumb in fist, followed by relief of pain once the thumb is extended even if the wrist remains ulnar deviated</a:t>
            </a:r>
          </a:p>
        </p:txBody>
      </p:sp>
    </p:spTree>
    <p:extLst>
      <p:ext uri="{BB962C8B-B14F-4D97-AF65-F5344CB8AC3E}">
        <p14:creationId xmlns:p14="http://schemas.microsoft.com/office/powerpoint/2010/main" val="287310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9B51-5E77-0216-1B3A-70B8D301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QUERVAIN’S DISEASE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62329-7EF9-1844-99A1-C148E71EA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9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Nonoperative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est, NSAIDS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humb spica splint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Steroid injection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9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urgical release of 1st dorsal compartment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severe symptoms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usually consider after 6 months of failed nonoperative management</a:t>
            </a:r>
          </a:p>
          <a:p>
            <a:pPr marL="0" indent="0" algn="l" fontAlgn="base">
              <a:buNone/>
            </a:pP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194" name="Picture 2" descr="De Quervain Tenosynovitis">
            <a:extLst>
              <a:ext uri="{FF2B5EF4-FFF2-40B4-BE49-F238E27FC236}">
                <a16:creationId xmlns:a16="http://schemas.microsoft.com/office/drawing/2014/main" id="{27054FC9-BA70-7C2A-3661-063B1492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72" y="1921882"/>
            <a:ext cx="3282531" cy="328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5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D940-30B6-19AF-3EC8-BADD241A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7DEA2-4F65-446A-9724-732AE0F7A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722566" cy="4195481"/>
          </a:xfrm>
        </p:spPr>
        <p:txBody>
          <a:bodyPr/>
          <a:lstStyle/>
          <a:p>
            <a:r>
              <a:rPr lang="en-US" altLang="ar-JO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altLang="ar-JO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odular hypertrophy and contracture of the superficial palmar fascia (palmar aponeurosis).</a:t>
            </a:r>
          </a:p>
          <a:p>
            <a:r>
              <a:rPr lang="en-US" altLang="ar-JO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altLang="ar-JO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ue to proliferation of </a:t>
            </a:r>
            <a:r>
              <a:rPr lang="en-US" altLang="ar-JO" sz="20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Myofibroblasts </a:t>
            </a:r>
            <a:r>
              <a:rPr lang="en-US" altLang="ar-JO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fibrous tissue formation causing flexion deformities of the MCP and PIP joints.</a:t>
            </a:r>
          </a:p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4027444-793F-DD58-B6F1-F4370FAE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22" y="1051286"/>
            <a:ext cx="4615670" cy="53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68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7952B-795A-B2D4-98FA-D8D66C361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D8F90-6597-18E6-F447-EB0218B71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74046"/>
            <a:ext cx="7389109" cy="4474353"/>
          </a:xfrm>
        </p:spPr>
        <p:txBody>
          <a:bodyPr>
            <a:normAutofit fontScale="77500" lnSpcReduction="20000"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3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Incidence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       ~30 per 100,000 annually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Demographics</a:t>
            </a:r>
            <a:endParaRPr lang="en-US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2:1 male to female ratio 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more severe disease in men than women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most commonly occurs in 5-7th decade of life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presents earlier in men (mean 55y) than women (mean 65y)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ethnicity</a:t>
            </a:r>
            <a:endParaRPr lang="en-US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most commonly in 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caucasian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males of northern European descent</a:t>
            </a:r>
          </a:p>
          <a:p>
            <a:pPr marL="0" indent="0" algn="l" fontAlgn="base"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rare in south America, Africa, China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Genetics</a:t>
            </a:r>
            <a:endParaRPr lang="en-US" b="1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autosomal dominant with variable penetrance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6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Anatomic location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	ring &gt; small &gt; middle &gt; index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4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7A71-306C-DE1F-2EC5-9EFCAE51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9CBD7-9DD5-5475-8E6B-3F07BF06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6841565" cy="4195481"/>
          </a:xfrm>
        </p:spPr>
        <p:txBody>
          <a:bodyPr/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Associated conditions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HIV, alcoholism, diabetes, antiseizure medications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232323"/>
                </a:solidFill>
                <a:latin typeface="Arial" panose="020B0604020202020204" pitchFamily="34" charset="0"/>
              </a:rPr>
              <a:t>E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ctopic manifestations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Ledderhose</a:t>
            </a:r>
            <a:r>
              <a:rPr lang="en-US" sz="18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disease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(plantar fascia) 10-30%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Peyronie's</a:t>
            </a:r>
            <a:r>
              <a:rPr lang="en-US" sz="18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disease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(dartos fascia of penis) 2-8%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Garrod disease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(knuckle pads) 40-50%</a:t>
            </a:r>
          </a:p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8FDF094-A11D-A74A-D73F-59C250F1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37" y="4254424"/>
            <a:ext cx="4638907" cy="23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nformation About Plantar Fibromatosis">
            <a:extLst>
              <a:ext uri="{FF2B5EF4-FFF2-40B4-BE49-F238E27FC236}">
                <a16:creationId xmlns:a16="http://schemas.microsoft.com/office/drawing/2014/main" id="{95705A43-EA84-A9D1-023B-FAC0523F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92" y="2332541"/>
            <a:ext cx="3900653" cy="17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4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8202E-D7F6-7599-E9FD-C4B061E5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EC49A-9FDB-492E-4C7D-F83ECC7C4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346767" cy="4195481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1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Symptoms</a:t>
            </a:r>
            <a:endParaRPr lang="en-US" b="1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decreased ROM , painful nodules   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3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Physical exam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1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Hueston's</a:t>
            </a:r>
            <a:r>
              <a:rPr lang="en-US" sz="18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tabletop test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ask patient to place palm flat on table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look for MCP or PIP contracture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look for bilateral involvement and ectopic associations (plantar fascia)indicative of more aggressive form (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Dupuytren's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diathesis)</a:t>
            </a:r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EFB3D90-0DBA-FAD4-486F-DFD55486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33" y="2754151"/>
            <a:ext cx="5290424" cy="396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4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C2266-FAB4-9EC6-E610-D92BDBF6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22963-E2A1-107A-D8F5-A0E7A6B00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943591" cy="4195481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Nonoperative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R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ange of motion exercises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I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njection of Clostridium histolyticum collagenase (</a:t>
            </a:r>
            <a:r>
              <a:rPr lang="en-US" b="1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Xiaflex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may be attempted but condition will not spontaneously resolve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early efficacy seen with injections of clostridial collagenase into 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Dupuytren's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cords   causes lysis and rupture of cords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N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eedle aponeurotomy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4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F56B7-3577-53E3-490F-99CDD6166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2050" name="Picture 2" descr="Hand &amp; Wrist Anatomy | Hand Institute of Charleston">
            <a:extLst>
              <a:ext uri="{FF2B5EF4-FFF2-40B4-BE49-F238E27FC236}">
                <a16:creationId xmlns:a16="http://schemas.microsoft.com/office/drawing/2014/main" id="{326FAEE1-8E6C-5B95-FFBF-89E35AAE64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84" y="1243120"/>
            <a:ext cx="3978322" cy="48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nd Anatomy - eOrthopod.com">
            <a:extLst>
              <a:ext uri="{FF2B5EF4-FFF2-40B4-BE49-F238E27FC236}">
                <a16:creationId xmlns:a16="http://schemas.microsoft.com/office/drawing/2014/main" id="{E2803A73-1162-2B4B-443A-E2E03FBB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77" y="1181954"/>
            <a:ext cx="4807139" cy="480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19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F223D-EC53-4563-8676-C8AFDF5E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ar-JO" b="1" dirty="0" err="1">
                <a:solidFill>
                  <a:schemeClr val="tx1"/>
                </a:solidFill>
              </a:rPr>
              <a:t>Dupuytren’s</a:t>
            </a:r>
            <a:r>
              <a:rPr lang="en-US" altLang="ar-JO" b="1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EF24D-C68D-E12A-9793-B370F544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urgical resection/fasciectomy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partial fasciectomy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open palm fasciectomy (</a:t>
            </a:r>
            <a:r>
              <a:rPr lang="en-US" b="0" i="0" dirty="0" err="1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McCash</a:t>
            </a: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technique)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total/radial fasciectomy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urgical resection/fasciectomy with skin graft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2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7149C-BB18-9F06-4801-CD800391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11D83-ECF3-B252-380B-9B50F669B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3313" y="2052638"/>
            <a:ext cx="8947150" cy="4195762"/>
          </a:xfrm>
        </p:spPr>
        <p:txBody>
          <a:bodyPr>
            <a:noAutofit/>
          </a:bodyPr>
          <a:lstStyle/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Cellulitis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Paronychia.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Pulp space infection (felon)</a:t>
            </a:r>
            <a:endParaRPr lang="ar-JO" sz="32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Tendon sheath infection.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Deep fascial space infection.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Joints infection.</a:t>
            </a:r>
          </a:p>
          <a:p>
            <a:pPr algn="l" rtl="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Bites.</a:t>
            </a:r>
          </a:p>
        </p:txBody>
      </p:sp>
    </p:spTree>
    <p:extLst>
      <p:ext uri="{BB962C8B-B14F-4D97-AF65-F5344CB8AC3E}">
        <p14:creationId xmlns:p14="http://schemas.microsoft.com/office/powerpoint/2010/main" val="104745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3702-6483-ABC2-46A6-28C0798E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</a:p>
        </p:txBody>
      </p:sp>
      <p:pic>
        <p:nvPicPr>
          <p:cNvPr id="12290" name="Picture 2" descr="Infection around the Hand and Wrist – Fife Virtual Hand Clinic">
            <a:extLst>
              <a:ext uri="{FF2B5EF4-FFF2-40B4-BE49-F238E27FC236}">
                <a16:creationId xmlns:a16="http://schemas.microsoft.com/office/drawing/2014/main" id="{E2B081C6-6526-F0E1-6C75-3A401E4267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70" y="1339598"/>
            <a:ext cx="3854078" cy="513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5B01-254B-181B-C149-4E35D4EE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  <a:br>
              <a:rPr lang="en-US" dirty="0"/>
            </a:br>
            <a:r>
              <a:rPr lang="en-US" dirty="0"/>
              <a:t>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61D90-EEC7-CDDF-4B26-1A7AE1467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Most common pathogen </a:t>
            </a:r>
            <a:r>
              <a:rPr lang="en-US" sz="2000" b="1" u="sng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Staphylococcus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Usually there is history of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Trauma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 can be unnoticed).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Within a day or two the finger or hand becomes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painful and tensely swollen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patient may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feel ill and feverish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the pain becomes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throbbing.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There is obvious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redness and tenderness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over the site of infection.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Finger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movement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may be markedly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restricted.</a:t>
            </a:r>
          </a:p>
          <a:p>
            <a:pPr marL="0" indent="0" algn="l" rtl="0">
              <a:buNone/>
            </a:pPr>
            <a:endParaRPr lang="en-US" sz="10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**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arm should be examined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for lymphangitis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swollen glands, and the patient examined more generally for signs </a:t>
            </a:r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of septicemia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3544-1B0D-E1A6-36DA-14F87864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INFECTIONS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1BBF0-1AEB-A746-EE6A-55E541F42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PRINCIPLES Of TREATMENT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Antibiotics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Rest, splintage and elevation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Drainage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Rehabilitation.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6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5768-B753-94E2-9F59-56BBDC4D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cellulitis</a:t>
            </a:r>
          </a:p>
        </p:txBody>
      </p:sp>
      <p:pic>
        <p:nvPicPr>
          <p:cNvPr id="13314" name="Picture 2" descr="What Cellulitis Looks Like and How to Treat It">
            <a:extLst>
              <a:ext uri="{FF2B5EF4-FFF2-40B4-BE49-F238E27FC236}">
                <a16:creationId xmlns:a16="http://schemas.microsoft.com/office/drawing/2014/main" id="{0F882751-82A8-DDF3-8634-F3951DDD6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41" y="1717259"/>
            <a:ext cx="5784347" cy="43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99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933F-139F-E904-8957-9149AA76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PARONYCHIA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F99C3-C2FA-7ECF-09B6-5E5C6FFD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941584" cy="4195481"/>
          </a:xfrm>
        </p:spPr>
        <p:txBody>
          <a:bodyPr/>
          <a:lstStyle/>
          <a:p>
            <a:pPr algn="l" rtl="0">
              <a:buFont typeface="Garamond" panose="02020404030301010803" pitchFamily="18" charset="0"/>
              <a:buChar char="►"/>
            </a:pPr>
            <a:r>
              <a:rPr lang="en-US" sz="2000" b="1" dirty="0"/>
              <a:t>infection of the perionychium </a:t>
            </a:r>
            <a:r>
              <a:rPr lang="en-US" sz="2000" dirty="0"/>
              <a:t>(also called eponychium),it is the </a:t>
            </a:r>
            <a:r>
              <a:rPr lang="en-US" sz="2000" b="1" dirty="0"/>
              <a:t>commonest</a:t>
            </a:r>
            <a:r>
              <a:rPr lang="en-US" sz="2000" dirty="0"/>
              <a:t> hand infection  </a:t>
            </a:r>
          </a:p>
          <a:p>
            <a:pPr algn="l" rtl="0">
              <a:buFont typeface="Garamond" panose="02020404030301010803" pitchFamily="18" charset="0"/>
              <a:buChar char="►"/>
            </a:pPr>
            <a:r>
              <a:rPr lang="en-US" sz="2000" dirty="0"/>
              <a:t>Acute paronychia is usually the result of </a:t>
            </a:r>
            <a:r>
              <a:rPr lang="en-US" sz="2000" b="1" dirty="0"/>
              <a:t>localized trauma</a:t>
            </a:r>
            <a:r>
              <a:rPr lang="en-US" sz="2000" dirty="0"/>
              <a:t> to the skin surrounding the nail plate 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>
                <a:effectLst/>
                <a:latin typeface="Arial" panose="020B0604020202020204" pitchFamily="34" charset="0"/>
              </a:rPr>
              <a:t>after nail biting, thumb sucking, manicure.</a:t>
            </a:r>
            <a:endParaRPr lang="ar-JO" sz="2000" b="1" dirty="0"/>
          </a:p>
          <a:p>
            <a:pPr algn="l" rtl="0">
              <a:buFont typeface="Garamond" panose="02020404030301010803" pitchFamily="18" charset="0"/>
              <a:buChar char="►"/>
            </a:pPr>
            <a:r>
              <a:rPr lang="en-US" sz="2000" dirty="0"/>
              <a:t>A tiny </a:t>
            </a:r>
            <a:r>
              <a:rPr lang="en-US" sz="2000" b="1" dirty="0"/>
              <a:t>abscess </a:t>
            </a:r>
            <a:r>
              <a:rPr lang="en-US" sz="2000" dirty="0"/>
              <a:t> may form in the nail-fold; if this is left untreated, pus can spread under the nail.</a:t>
            </a:r>
            <a:endParaRPr lang="ar-JO" sz="2000" dirty="0"/>
          </a:p>
          <a:p>
            <a:r>
              <a:rPr lang="en-US" dirty="0"/>
              <a:t>Fungal infection may be the cause of chronic PARONYCHIA</a:t>
            </a:r>
          </a:p>
        </p:txBody>
      </p:sp>
      <p:pic>
        <p:nvPicPr>
          <p:cNvPr id="14340" name="Picture 4" descr="What is Paronychia? | Knysna-Plett Herald">
            <a:extLst>
              <a:ext uri="{FF2B5EF4-FFF2-40B4-BE49-F238E27FC236}">
                <a16:creationId xmlns:a16="http://schemas.microsoft.com/office/drawing/2014/main" id="{7A2ECDAE-3915-AE5B-F17F-45F380C6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38" y="642453"/>
            <a:ext cx="3606496" cy="36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aronychia">
            <a:extLst>
              <a:ext uri="{FF2B5EF4-FFF2-40B4-BE49-F238E27FC236}">
                <a16:creationId xmlns:a16="http://schemas.microsoft.com/office/drawing/2014/main" id="{AE04A4D6-AA2E-4DCF-DF55-3BB830EB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856" y="3761634"/>
            <a:ext cx="3803394" cy="26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30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B8B9-CBBE-FAB7-ACB7-70FD042B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Felon </a:t>
            </a:r>
            <a:b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Pulp space infection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BE8A1-4E61-5B1B-BB3A-5E80C891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992688" cy="4195481"/>
          </a:xfrm>
        </p:spPr>
        <p:txBody>
          <a:bodyPr/>
          <a:lstStyle/>
          <a:p>
            <a:r>
              <a:rPr lang="en-US" sz="1800" dirty="0">
                <a:cs typeface="Tahoma" pitchFamily="34" charset="0"/>
              </a:rPr>
              <a:t>Pulp space infection ( usually due to prick or splinter injury) causes throbbing pain.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The distal finger pad is essentially a closed fascial compartment filled with compact fat and subdivided by radiating fibrous septa</a:t>
            </a:r>
          </a:p>
          <a:p>
            <a:pPr algn="l"/>
            <a:r>
              <a:rPr lang="en-US" sz="1800" dirty="0"/>
              <a:t> A rise in pressure within the pulp space causes intense pain and, if unrelieved, may threaten the terminal branches of the digital artery which supply most of the terminal phalanx</a:t>
            </a:r>
          </a:p>
          <a:p>
            <a:endParaRPr lang="en-US" dirty="0"/>
          </a:p>
        </p:txBody>
      </p:sp>
      <p:pic>
        <p:nvPicPr>
          <p:cNvPr id="15362" name="Picture 2" descr="Felon Finger Infection: Causes, Symptoms &amp; Treatment">
            <a:extLst>
              <a:ext uri="{FF2B5EF4-FFF2-40B4-BE49-F238E27FC236}">
                <a16:creationId xmlns:a16="http://schemas.microsoft.com/office/drawing/2014/main" id="{B9D9C0D3-265D-C1A7-27E0-A6EC24A85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5"/>
          <a:stretch/>
        </p:blipFill>
        <p:spPr bwMode="auto">
          <a:xfrm>
            <a:off x="6872516" y="1346960"/>
            <a:ext cx="1722303" cy="29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OTD: Felon — Maimonides Emergency Medicine Residency">
            <a:extLst>
              <a:ext uri="{FF2B5EF4-FFF2-40B4-BE49-F238E27FC236}">
                <a16:creationId xmlns:a16="http://schemas.microsoft.com/office/drawing/2014/main" id="{C157FA9B-00FC-748A-BF62-75CC1870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34" y="424894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9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1BE76-559F-51C6-DFBB-0E40B41D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Herpetic whitlow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4FB8FA7-3E76-B312-8162-73FA707A3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0" y="2283263"/>
            <a:ext cx="5496026" cy="41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erpetic Whitlow - Hand - Orthobullets">
            <a:extLst>
              <a:ext uri="{FF2B5EF4-FFF2-40B4-BE49-F238E27FC236}">
                <a16:creationId xmlns:a16="http://schemas.microsoft.com/office/drawing/2014/main" id="{2FF161AB-0183-0CF4-2B34-C3E64E8C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03" y="2661068"/>
            <a:ext cx="4926597" cy="37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91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D0D29-0946-2740-2A33-6A34FC462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INFECTIVE TENOSYNOVITIS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ACEAA-202B-5B72-E22A-646771BAE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166077" cy="4195481"/>
          </a:xfrm>
        </p:spPr>
        <p:txBody>
          <a:bodyPr/>
          <a:lstStyle/>
          <a:p>
            <a:r>
              <a:rPr lang="en-US" b="1" dirty="0"/>
              <a:t>Infection of the synovial sheath that surrounds the flexor tendons</a:t>
            </a:r>
          </a:p>
          <a:p>
            <a:r>
              <a:rPr lang="en-US" sz="1800" dirty="0"/>
              <a:t>The tendon sheath is a closed compartment extending from the distal palmar crease to the DIP joint. </a:t>
            </a:r>
          </a:p>
          <a:p>
            <a:r>
              <a:rPr lang="en-US" sz="1800" dirty="0"/>
              <a:t>In the thumb and little finger, the sheaths are co-extensive with the radial and ulnar bursae, which envelop the flexor tendons in the proximal part of the palm and across the wrist.</a:t>
            </a:r>
          </a:p>
          <a:p>
            <a:r>
              <a:rPr lang="en-US" sz="1800" dirty="0"/>
              <a:t>these bursae also communicate with </a:t>
            </a:r>
            <a:r>
              <a:rPr lang="en-US" sz="1800" dirty="0" err="1"/>
              <a:t>Parona’s</a:t>
            </a:r>
            <a:r>
              <a:rPr lang="en-US" sz="1800" dirty="0"/>
              <a:t> space in the lower forearm</a:t>
            </a:r>
          </a:p>
          <a:p>
            <a:endParaRPr lang="en-US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B4D498D-ECDF-927A-1F23-7148F687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804" y="1505749"/>
            <a:ext cx="4200048" cy="50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7F69-F5DA-04D9-8A18-47930070B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PLEXUS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53F91B-5A05-47A9-8FD0-C5DFA2952E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25" y="1349284"/>
            <a:ext cx="7484939" cy="48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207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58C6-886C-71B3-C8EE-71A63E8F3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INFECTIVE TENOSYNOVITIS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E355A-709F-788D-4783-03B12492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4569253" cy="4195481"/>
          </a:xfrm>
        </p:spPr>
        <p:txBody>
          <a:bodyPr/>
          <a:lstStyle/>
          <a:p>
            <a:r>
              <a:rPr lang="en-US" dirty="0"/>
              <a:t>Penetrating trauma to the tendon sheath, or spread from adjacent infection (felon, septic joint or deep space infection)</a:t>
            </a:r>
          </a:p>
          <a:p>
            <a:r>
              <a:rPr lang="en-US" dirty="0"/>
              <a:t>Symptoms usually pain and swelling of the affected digit, later decrease range of motion and </a:t>
            </a:r>
            <a:r>
              <a:rPr lang="en-US" dirty="0" err="1"/>
              <a:t>stifess</a:t>
            </a:r>
            <a:endParaRPr lang="en-US" dirty="0"/>
          </a:p>
          <a:p>
            <a:r>
              <a:rPr lang="en-US" dirty="0"/>
              <a:t>Signs:</a:t>
            </a:r>
          </a:p>
          <a:p>
            <a:pPr marL="0" indent="0">
              <a:buNone/>
            </a:pPr>
            <a:r>
              <a:rPr lang="en-US" dirty="0"/>
              <a:t>CANAVAL SIGNS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1EE87B-E4B5-5142-F92D-E2A35FFDB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4" t="35177" r="52942" b="55260"/>
          <a:stretch/>
        </p:blipFill>
        <p:spPr>
          <a:xfrm rot="20830569">
            <a:off x="3841159" y="4591757"/>
            <a:ext cx="6532725" cy="152765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5B7164-903A-0A76-9E89-A85D4DD29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8" t="47632" r="74751" b="34415"/>
          <a:stretch/>
        </p:blipFill>
        <p:spPr>
          <a:xfrm>
            <a:off x="8372876" y="1089055"/>
            <a:ext cx="2673446" cy="34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38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1E9F-AB09-450E-DD6E-AC85B099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INFECTIVE TENOSYNOVITIS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5081-98AE-DC8D-D2F9-3D010C2A0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COMPLICATIONS:</a:t>
            </a:r>
          </a:p>
          <a:p>
            <a:r>
              <a:rPr lang="en-US" dirty="0"/>
              <a:t>STIFFNESS</a:t>
            </a:r>
          </a:p>
          <a:p>
            <a:r>
              <a:rPr lang="en-US" dirty="0"/>
              <a:t>TENDON OR PULLEY RUPTURE</a:t>
            </a:r>
          </a:p>
          <a:p>
            <a:r>
              <a:rPr lang="en-US" dirty="0"/>
              <a:t>SPREAD OF INFECTION</a:t>
            </a:r>
          </a:p>
          <a:p>
            <a:r>
              <a:rPr lang="en-US" dirty="0"/>
              <a:t>LOSS OF SOFT TISSUE</a:t>
            </a:r>
          </a:p>
          <a:p>
            <a:r>
              <a:rPr lang="en-US" dirty="0"/>
              <a:t>OSTEOMYELITIS</a:t>
            </a:r>
          </a:p>
        </p:txBody>
      </p:sp>
    </p:spTree>
    <p:extLst>
      <p:ext uri="{BB962C8B-B14F-4D97-AF65-F5344CB8AC3E}">
        <p14:creationId xmlns:p14="http://schemas.microsoft.com/office/powerpoint/2010/main" val="3027288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301D-08FF-973F-F311-0FE045F6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INFECTIVE TENOSYNOVITIS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290D-613F-6586-FFCB-E1F47972A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  <a:p>
            <a:r>
              <a:rPr lang="en-US" dirty="0"/>
              <a:t>Incision and drainage</a:t>
            </a:r>
          </a:p>
          <a:p>
            <a:r>
              <a:rPr lang="en-US" dirty="0"/>
              <a:t>I.V Antibiotics</a:t>
            </a:r>
          </a:p>
        </p:txBody>
      </p:sp>
    </p:spTree>
    <p:extLst>
      <p:ext uri="{BB962C8B-B14F-4D97-AF65-F5344CB8AC3E}">
        <p14:creationId xmlns:p14="http://schemas.microsoft.com/office/powerpoint/2010/main" val="1360186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5DE1BCD3-63AF-401B-A32E-D4BA4570F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5400" b="1" dirty="0">
                <a:solidFill>
                  <a:schemeClr val="tx1"/>
                </a:solidFill>
                <a:cs typeface="Times New Roman" panose="02020603050405020304" pitchFamily="18" charset="0"/>
              </a:rPr>
              <a:t>BITES</a:t>
            </a:r>
            <a:endParaRPr altLang="en-US" sz="5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عنصر نائب للمحتوى 1"/>
          <p:cNvSpPr>
            <a:spLocks noGrp="1"/>
          </p:cNvSpPr>
          <p:nvPr>
            <p:ph sz="half" idx="2"/>
          </p:nvPr>
        </p:nvSpPr>
        <p:spPr>
          <a:xfrm>
            <a:off x="4792718" y="1814203"/>
            <a:ext cx="3547241" cy="4365879"/>
          </a:xfrm>
        </p:spPr>
        <p:txBody>
          <a:bodyPr>
            <a:noAutofit/>
          </a:bodyPr>
          <a:lstStyle/>
          <a:p>
            <a:pPr algn="l">
              <a:buClr>
                <a:schemeClr val="tx2"/>
              </a:buClr>
            </a:pPr>
            <a:r>
              <a:rPr lang="en-US" alt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Cat bite (10%)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more frequently lead to infection, deeper penetration ( in face)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&gt; 50% </a:t>
            </a:r>
            <a:r>
              <a:rPr lang="en-US" altLang="en-US" sz="24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Pasteurella</a:t>
            </a:r>
            <a:r>
              <a:rPr lang="en-US" altLang="en-US" sz="24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multocida</a:t>
            </a:r>
            <a:endParaRPr lang="en-US" altLang="en-US" sz="24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rapid inflammatory response (within 24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hrs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l" rtl="0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ar-JO" sz="24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418786" y="1860329"/>
            <a:ext cx="3773214" cy="457200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Human bite (  15%) 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often delayed presentation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may not give accurate history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fist fights cause 60-80% of human bites</a:t>
            </a:r>
          </a:p>
          <a:p>
            <a:pPr algn="l" rtl="0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S. aureus, Streptococci….</a:t>
            </a:r>
          </a:p>
          <a:p>
            <a:pPr marL="0" indent="0" algn="l" rtl="0">
              <a:buClr>
                <a:schemeClr val="tx2"/>
              </a:buClr>
              <a:buSzPct val="70000"/>
              <a:buNone/>
            </a:pPr>
            <a:endParaRPr lang="en-US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AC15DA2-2F87-5204-FCCE-0670BE5F6B0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09448" y="1845733"/>
            <a:ext cx="4262260" cy="4397411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</a:pPr>
            <a:r>
              <a:rPr lang="en-US" altLang="en-US" sz="3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Dog bite (70%)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rarely involve hand ( lower part of body ) </a:t>
            </a: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Streptococcus, Staphylococcus,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Pasteurella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multocida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Clr>
                <a:schemeClr val="tx2"/>
              </a:buClr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207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b="1" dirty="0"/>
              <a:t>BITES</a:t>
            </a:r>
            <a:endParaRPr lang="ar-JO" altLang="en-US" sz="5400" b="1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 eaLnBrk="1" hangingPunct="1"/>
            <a:r>
              <a:rPr lang="en-US" altLang="en-US" sz="2800" dirty="0"/>
              <a:t>Gram stain results should guide initial antibiotic therapy. </a:t>
            </a:r>
          </a:p>
          <a:p>
            <a:pPr algn="l" eaLnBrk="1" hangingPunct="1"/>
            <a:r>
              <a:rPr lang="en-US" altLang="en-US" sz="2800" dirty="0"/>
              <a:t>The wound should not be sutured but allowed to heal by secondary intention. </a:t>
            </a:r>
          </a:p>
          <a:p>
            <a:pPr algn="l" eaLnBrk="1" hangingPunct="1"/>
            <a:r>
              <a:rPr lang="en-US" altLang="en-US" sz="2800" dirty="0"/>
              <a:t>The hand should be splinted in a position of function and elevated.</a:t>
            </a:r>
          </a:p>
          <a:p>
            <a:pPr algn="l" eaLnBrk="1" hangingPunct="1"/>
            <a:r>
              <a:rPr lang="en-US" altLang="en-US" sz="2800" dirty="0"/>
              <a:t>Occupational rehabilitation can be considered once the infection has cleared.</a:t>
            </a:r>
          </a:p>
        </p:txBody>
      </p:sp>
    </p:spTree>
    <p:extLst>
      <p:ext uri="{BB962C8B-B14F-4D97-AF65-F5344CB8AC3E}">
        <p14:creationId xmlns:p14="http://schemas.microsoft.com/office/powerpoint/2010/main" val="42118358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B642F-1F9F-E8AD-ED05-439EA1E19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latin typeface="Arial Rounded MT Bold" panose="020F0704030504030204" pitchFamily="34" charset="0"/>
              </a:rPr>
              <a:t>BRACHIAL PLEXUS INJURY</a:t>
            </a:r>
          </a:p>
        </p:txBody>
      </p:sp>
    </p:spTree>
    <p:extLst>
      <p:ext uri="{BB962C8B-B14F-4D97-AF65-F5344CB8AC3E}">
        <p14:creationId xmlns:p14="http://schemas.microsoft.com/office/powerpoint/2010/main" val="1140863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E36E-05F6-65C7-5B6D-764DE0B6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5026E-71AA-E3E6-BD82-6FB6BCF1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9AF7A-A891-96E2-FAA6-1DDD94EA5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4" b="10092"/>
          <a:stretch/>
        </p:blipFill>
        <p:spPr>
          <a:xfrm>
            <a:off x="217413" y="109056"/>
            <a:ext cx="11510395" cy="66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49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667E-A5A7-7AF5-421C-240C1051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EBED4-0068-43AE-5A20-D7A62B0A7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C1F4A-069F-3BDF-03B2-712C9797A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497" y="233998"/>
            <a:ext cx="10684691" cy="641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F771-5816-2D5B-FAF1-F97B9BA1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BRACHIAL PLEXUS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BCDA7-7ADE-8D72-1BC1-375005441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81" y="1544681"/>
            <a:ext cx="8946541" cy="4195481"/>
          </a:xfrm>
        </p:spPr>
        <p:txBody>
          <a:bodyPr/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raumatic injury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bstetric brachial plexus injury  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Erb's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Klumpke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urners and stingers  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Parsonage-Turner Syndrome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807C1CAD-5209-F80E-35C4-7DDAB4392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9"/>
          <a:stretch/>
        </p:blipFill>
        <p:spPr bwMode="auto">
          <a:xfrm>
            <a:off x="9564796" y="109185"/>
            <a:ext cx="2374029" cy="379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2F298A-F39D-09E5-7D61-B27B3455A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29"/>
          <a:stretch/>
        </p:blipFill>
        <p:spPr>
          <a:xfrm>
            <a:off x="7594345" y="947274"/>
            <a:ext cx="1629351" cy="2376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722D5-7330-AC53-5C60-E6AA108CE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103" y="3642421"/>
            <a:ext cx="4688897" cy="31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57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631C-287E-E8C8-93FC-E16E5D78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bstetric brachial plexus injury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5FE74-BB0A-B1ED-0CD5-3BDFC4054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09" y="1283067"/>
            <a:ext cx="7224846" cy="419548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njury to the brachial plexus that occurs during birth usually as a result of a stretching injury from a difficult vaginal delivery.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U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sually a stretching injury from a difficult vaginal delivery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Risk factors :</a:t>
            </a:r>
          </a:p>
          <a:p>
            <a:pPr lvl="1" fontAlgn="base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large for gestational age (macrosomia)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ultiparous pregnancy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ifficult presentation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houlder dystocia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orceps delivery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reech position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rolonged labor</a:t>
            </a:r>
          </a:p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3742F7E-CDD7-6DA8-A34A-F26A6DA60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32" y="350831"/>
            <a:ext cx="3090789" cy="36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D362F-066C-7FD8-E677-EA25653D4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344" y="4047078"/>
            <a:ext cx="2207132" cy="196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C7194-5742-2720-2EFD-9FF73FAE0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662" y="5004753"/>
            <a:ext cx="2361721" cy="1328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D89E4-5B2E-62FB-59D7-848ED18C1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334" y="4150658"/>
            <a:ext cx="3538742" cy="26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8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0F45-7D41-C1C6-1D20-4FE08CCA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3074" name="Picture 2" descr="Flexor Tendon Injuries – Fife Virtual Hand Clinic">
            <a:extLst>
              <a:ext uri="{FF2B5EF4-FFF2-40B4-BE49-F238E27FC236}">
                <a16:creationId xmlns:a16="http://schemas.microsoft.com/office/drawing/2014/main" id="{8A11E374-5F0F-AB5F-844C-1175B78F8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9" y="2080015"/>
            <a:ext cx="4262074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xtensor Tendon Injuries – Fife Virtual Hand Clinic">
            <a:extLst>
              <a:ext uri="{FF2B5EF4-FFF2-40B4-BE49-F238E27FC236}">
                <a16:creationId xmlns:a16="http://schemas.microsoft.com/office/drawing/2014/main" id="{724D6232-B0F0-78C2-8EE1-E6CB42A8D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261357"/>
            <a:ext cx="5080901" cy="51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89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CA45-8C12-3568-5BE9-2B0019FE6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Erb's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 (c5,6) - upper lesion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30E33-9008-05EF-0C99-74F096E4C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08" y="1853248"/>
            <a:ext cx="5122274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Wingdings" panose="05000000000000000000" pitchFamily="2" charset="2"/>
              <a:buChar char="§"/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Most common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type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est prognosis 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spontaneous recovery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adducted, internally rotated shoulder; pronated forearm, extended elbow (“waiter’s tip”)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C5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xilllary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nerve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uprascapular nerve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usculocutaneous nerve deficiency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C6 deficiency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radial nerve deficiency</a:t>
            </a:r>
          </a:p>
          <a:p>
            <a:pPr marL="0" indent="0" algn="l" fontAlgn="base">
              <a:buNone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Oregon Erb's Palsy Lawyers – Brachial Plexus Attorneys – shoulder dystocia  – BEND | PORTLAND Medical Malpractice Law Firm">
            <a:extLst>
              <a:ext uri="{FF2B5EF4-FFF2-40B4-BE49-F238E27FC236}">
                <a16:creationId xmlns:a16="http://schemas.microsoft.com/office/drawing/2014/main" id="{8FA999DF-9FBF-78BD-B91D-CE849894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71" y="3810913"/>
            <a:ext cx="3866101" cy="285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is Erb's Palsy? Why Should You Care This Injury?">
            <a:extLst>
              <a:ext uri="{FF2B5EF4-FFF2-40B4-BE49-F238E27FC236}">
                <a16:creationId xmlns:a16="http://schemas.microsoft.com/office/drawing/2014/main" id="{93E8DC89-2FB9-70D8-3EB0-4A96BEA81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0" t="12623" r="13955"/>
          <a:stretch/>
        </p:blipFill>
        <p:spPr bwMode="auto">
          <a:xfrm>
            <a:off x="9789902" y="847790"/>
            <a:ext cx="2058769" cy="27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5BF55-7DAF-EA01-1F1E-D6A02963D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573" y="1710009"/>
            <a:ext cx="2231329" cy="2011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45B3C-7B21-F176-1E03-8A0374714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85" b="57798"/>
          <a:stretch/>
        </p:blipFill>
        <p:spPr>
          <a:xfrm>
            <a:off x="9680823" y="3700890"/>
            <a:ext cx="2058769" cy="289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50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B38E-EC74-3680-AD95-40D1A2EE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Klumpke's</a:t>
            </a:r>
            <a: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 (c8,t1) - lower lesion</a:t>
            </a:r>
            <a:br>
              <a:rPr lang="en-US" sz="4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16907-8B05-A872-A804-713FF3380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03" y="2019362"/>
            <a:ext cx="4953538" cy="4195481"/>
          </a:xfrm>
        </p:spPr>
        <p:txBody>
          <a:bodyPr>
            <a:normAutofit fontScale="77500" lnSpcReduction="20000"/>
          </a:bodyPr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rare in obstetric palsy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poor prognosis for spontaneous recovery</a:t>
            </a: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usually arm presentation with subsequent traction/abduction from trunk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Physical exam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deficit of all of the small muscles of the hand 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(ulnar and median nerves) “claw hand”  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wrist in extreme extension because of the unopposed wrist extensors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hyperextension of MCP due to loss of hand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intrinsics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flexion of IP joints due to loss of hand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intrinsics</a:t>
            </a: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frequently associated with a preganglionic injury and Horner's Syndrome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Brachial plexus injury: Clinical case, anatomy, symptoms | Kenhub">
            <a:extLst>
              <a:ext uri="{FF2B5EF4-FFF2-40B4-BE49-F238E27FC236}">
                <a16:creationId xmlns:a16="http://schemas.microsoft.com/office/drawing/2014/main" id="{7C5D0CFD-D750-CFBC-4042-84A03906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12" y="1217803"/>
            <a:ext cx="2080061" cy="18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F68BA2-D397-4DE6-6306-B389B902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95" y="1304184"/>
            <a:ext cx="4749771" cy="4547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8C920F-438A-E74A-2133-52ABB1E77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541" y="3108173"/>
            <a:ext cx="2001302" cy="1804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CC3C1-D6AD-1ACE-4658-6B8DB34084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09" t="62508" b="-1"/>
          <a:stretch/>
        </p:blipFill>
        <p:spPr>
          <a:xfrm>
            <a:off x="5414313" y="4951518"/>
            <a:ext cx="1787656" cy="19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72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FA4C-3870-6A66-4163-05CF3147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94C2-5128-EA81-62A2-F6A5EAAC3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8D13E-5178-C7DE-0BF9-CA28E9DCA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4224"/>
            <a:ext cx="8786069" cy="658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9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5E69-77E8-912F-7401-B6697E5C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Total plexus palsy (c5-t1)</a:t>
            </a:r>
            <a:b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FB19-A3AB-6A58-554B-97667B442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26" y="1599912"/>
            <a:ext cx="5182504" cy="4195481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tretch, rupture, and avulsion injury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laccid arm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oth motor and sensory deficits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hest radiograph to look for ipsilateral hemidiaphragm paralysis from phrenic nerve injury  </a:t>
            </a:r>
          </a:p>
          <a:p>
            <a:pPr marL="0" indent="0" algn="l" fontAlgn="base">
              <a:buNone/>
            </a:pPr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W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orst prognosis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Total brachial plexus birth injury">
            <a:extLst>
              <a:ext uri="{FF2B5EF4-FFF2-40B4-BE49-F238E27FC236}">
                <a16:creationId xmlns:a16="http://schemas.microsoft.com/office/drawing/2014/main" id="{13EBF642-C695-4373-2486-2BD53F89B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368" y="1489677"/>
            <a:ext cx="3433606" cy="44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7E36DC-8291-0A8B-CD0A-D7D944B9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161" y="4102217"/>
            <a:ext cx="2923473" cy="26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40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AF64B-5AD1-6667-111E-CE271082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9C801-7501-5B8F-DABE-466C1FD93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6" y="1675413"/>
            <a:ext cx="4017802" cy="419548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bservation &amp; daily passive exercises by parents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icrosurgical nerve grafting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Ne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rve transfer or neurotization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atissimus dorsi and teres major transfer (Hoffer procedure)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ectoralis major and +/- subscapularis lengthening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roximal humeral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derotation</a:t>
            </a:r>
            <a:r>
              <a:rPr lang="en-US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osteotomy (Wickstrom)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8E3CD-4C6D-8173-E240-56249DF21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118" y="149789"/>
            <a:ext cx="3291503" cy="2352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342BF-5937-91E5-7064-AE00DA67B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118" y="2385320"/>
            <a:ext cx="3291503" cy="3152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C9E29-3F88-B258-213A-620AF8BE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230" y="149789"/>
            <a:ext cx="4471332" cy="3195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66A20A-769B-045F-C1ED-9CAF47AB0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750" y="3513073"/>
            <a:ext cx="2219293" cy="261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45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F025-48CD-66D6-E76C-54C3DD72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BRACHIAL PLEXUS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B0ED5-A2E0-0A30-F916-E7ECB58E0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POOR PROGNOSIS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ack of biceps function by 3 months   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sz="1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reganglionic injuries (worst prognosis)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oss of rhomboid function (dorsal scapular nerve)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levated hemidiaphragm (phrenic nerve)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Horner's syndrome (ptosis, miosis, </a:t>
            </a:r>
            <a:r>
              <a:rPr lang="en-US" sz="1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anhydrosis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C7 involvement</a:t>
            </a:r>
          </a:p>
          <a:p>
            <a:pPr algn="l" fontAlgn="base">
              <a:buFont typeface="Wingdings" panose="05000000000000000000" pitchFamily="2" charset="2"/>
              <a:buChar char="Ø"/>
            </a:pPr>
            <a:r>
              <a:rPr lang="en-US" sz="1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Klumpke's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Palsy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3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396E3-A389-E8FE-75B4-CC9F37C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BAE2-1B76-F5DD-51F1-70E0BA8FA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A146-B0BE-B7AC-A3D4-E3295FD9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4098" name="Picture 2" descr="Trigger Finger - Trigger Thumb - OrthoInfo - AAOS">
            <a:extLst>
              <a:ext uri="{FF2B5EF4-FFF2-40B4-BE49-F238E27FC236}">
                <a16:creationId xmlns:a16="http://schemas.microsoft.com/office/drawing/2014/main" id="{38D6BCBE-6D51-8076-53B6-E66F2FF60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54" y="2978644"/>
            <a:ext cx="4817491" cy="16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paces of Hand - Anatomy and Significance | Bone and Spine">
            <a:extLst>
              <a:ext uri="{FF2B5EF4-FFF2-40B4-BE49-F238E27FC236}">
                <a16:creationId xmlns:a16="http://schemas.microsoft.com/office/drawing/2014/main" id="{1B092EAF-00AB-329A-958E-714A02D9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6" y="2075195"/>
            <a:ext cx="5879544" cy="447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6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DCE5-76AB-947C-3F4F-4860A6383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Hand Disorders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E9F3-3115-4890-7765-6253DA445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Trigger finger</a:t>
            </a:r>
          </a:p>
          <a:p>
            <a:r>
              <a:rPr lang="en-US" dirty="0" err="1"/>
              <a:t>Dequervian</a:t>
            </a:r>
            <a:r>
              <a:rPr lang="en-US" dirty="0"/>
              <a:t> tenosynovitis</a:t>
            </a:r>
          </a:p>
          <a:p>
            <a:r>
              <a:rPr lang="en-US" altLang="ar-JO" dirty="0" err="1">
                <a:solidFill>
                  <a:schemeClr val="tx1"/>
                </a:solidFill>
              </a:rPr>
              <a:t>Dupuytren’s</a:t>
            </a:r>
            <a:r>
              <a:rPr lang="en-US" altLang="ar-JO" dirty="0">
                <a:solidFill>
                  <a:schemeClr val="tx1"/>
                </a:solidFill>
              </a:rPr>
              <a:t> Contracture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3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458E-62E2-FA09-5244-BAA35F0D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E288-2DB9-7D3C-BB44-72E18F279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he inhibition of smooth tendon gliding due to mechanical impingement at the level of the A1 pulley .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P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rogressive pain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licking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C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atching</a:t>
            </a:r>
          </a:p>
          <a:p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ocking of the digit.</a:t>
            </a:r>
            <a:endParaRPr lang="en-US" dirty="0"/>
          </a:p>
        </p:txBody>
      </p:sp>
      <p:pic>
        <p:nvPicPr>
          <p:cNvPr id="5122" name="Picture 2" descr="Trigger Finger - Trigger Thumb - OrthoInfo - AAOS">
            <a:extLst>
              <a:ext uri="{FF2B5EF4-FFF2-40B4-BE49-F238E27FC236}">
                <a16:creationId xmlns:a16="http://schemas.microsoft.com/office/drawing/2014/main" id="{9DCCE7E8-CC0A-53B5-6B2E-AFD32677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08" y="4654132"/>
            <a:ext cx="4959786" cy="21008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igger finger - Wikipedia">
            <a:extLst>
              <a:ext uri="{FF2B5EF4-FFF2-40B4-BE49-F238E27FC236}">
                <a16:creationId xmlns:a16="http://schemas.microsoft.com/office/drawing/2014/main" id="{4C7A207E-B65A-E403-1BF4-3BA5F245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33" y="2631368"/>
            <a:ext cx="3565968" cy="38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8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BD69-1836-D7E6-C9D0-0AD26224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B08A-A6EE-5A15-E08D-0496E219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812" y="1812374"/>
            <a:ext cx="9004042" cy="4436025"/>
          </a:xfrm>
        </p:spPr>
        <p:txBody>
          <a:bodyPr>
            <a:normAutofit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Incidence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	2-3% of general population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10% of diabetic population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Demographics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more common in diabetics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	more common in females older than 50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Anatomic location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R</a:t>
            </a: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ing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ong</a:t>
            </a:r>
            <a:r>
              <a:rPr lang="en-US" b="0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 fingers are most commonly involved in adults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Risk factors</a:t>
            </a:r>
          </a:p>
          <a:p>
            <a:pPr marL="0" indent="0" algn="l" fontAlgn="base">
              <a:buNone/>
            </a:pPr>
            <a:r>
              <a:rPr lang="en-US" b="0" i="0" dirty="0">
                <a:solidFill>
                  <a:srgbClr val="5372A6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iabetes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0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D787-0EF5-8017-4391-5F1808E3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  <a:br>
              <a:rPr lang="en-US" dirty="0"/>
            </a:br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15E1A-9435-2EFA-BF74-805CB2A23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89" y="2447526"/>
            <a:ext cx="9724398" cy="3957756"/>
          </a:xfrm>
        </p:spPr>
        <p:txBody>
          <a:bodyPr>
            <a:normAutofit/>
          </a:bodyPr>
          <a:lstStyle/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232323"/>
                </a:solidFill>
                <a:effectLst/>
                <a:latin typeface="Bahnschrift SemiBold" panose="020B0502040204020203" pitchFamily="34" charset="0"/>
              </a:rPr>
              <a:t>Nonoperative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plinting, activity modification, NSAIDs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orticosteroid injection</a:t>
            </a:r>
            <a:endParaRPr lang="en-US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 algn="l" fontAlgn="base">
              <a:buNone/>
            </a:pPr>
            <a:endParaRPr lang="en-US" sz="2800" b="0" i="0" dirty="0">
              <a:solidFill>
                <a:srgbClr val="232323"/>
              </a:solidFill>
              <a:effectLst/>
              <a:latin typeface="Bahnschrift SemiBold" panose="020B0502040204020203" pitchFamily="34" charset="0"/>
            </a:endParaRPr>
          </a:p>
          <a:p>
            <a:pPr algn="l" fontAlgn="base">
              <a:buFont typeface="Wingdings" panose="05000000000000000000" pitchFamily="2" charset="2"/>
              <a:buChar char="q"/>
            </a:pPr>
            <a:r>
              <a:rPr lang="en-US" sz="2800" b="1" i="0" dirty="0">
                <a:solidFill>
                  <a:srgbClr val="232323"/>
                </a:solidFill>
                <a:effectLst/>
                <a:latin typeface="Bahnschrift SemiBold" panose="020B0502040204020203" pitchFamily="34" charset="0"/>
              </a:rPr>
              <a:t>Operative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open surgical debridement and release of the A1 pulley</a:t>
            </a:r>
            <a:endParaRPr lang="en-US" sz="2400" b="0" i="0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ahnschrift SemiBold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94F85-3AC0-D658-F4B7-9B63DC5F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3" t="40559" r="39875" b="45070"/>
          <a:stretch/>
        </p:blipFill>
        <p:spPr>
          <a:xfrm>
            <a:off x="6018955" y="2142270"/>
            <a:ext cx="5923000" cy="12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0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11586</TotalTime>
  <Words>1476</Words>
  <Application>Microsoft Office PowerPoint</Application>
  <PresentationFormat>Widescreen</PresentationFormat>
  <Paragraphs>266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Aharoni</vt:lpstr>
      <vt:lpstr>Algerian</vt:lpstr>
      <vt:lpstr>Arial</vt:lpstr>
      <vt:lpstr>Arial Rounded MT Bold</vt:lpstr>
      <vt:lpstr>Bahnschrift SemiBold</vt:lpstr>
      <vt:lpstr>Calibri</vt:lpstr>
      <vt:lpstr>Century Gothic</vt:lpstr>
      <vt:lpstr>Garamond</vt:lpstr>
      <vt:lpstr>Times New Roman</vt:lpstr>
      <vt:lpstr>Wingdings</vt:lpstr>
      <vt:lpstr>Wingdings 3</vt:lpstr>
      <vt:lpstr>Ion</vt:lpstr>
      <vt:lpstr>THE HAND BRACHIAL PLEXUS INJURY</vt:lpstr>
      <vt:lpstr>ANATOMY</vt:lpstr>
      <vt:lpstr>BRACHIAL PLEXUS</vt:lpstr>
      <vt:lpstr>ANATOMY</vt:lpstr>
      <vt:lpstr>ANATOMY</vt:lpstr>
      <vt:lpstr>Common Hand Disorders</vt:lpstr>
      <vt:lpstr>TRIGGER FINGER</vt:lpstr>
      <vt:lpstr>TRIGGER FINGER</vt:lpstr>
      <vt:lpstr>TRIGGER FINGER TREATMENT</vt:lpstr>
      <vt:lpstr>DE QUERVAIN’S DISEASE  </vt:lpstr>
      <vt:lpstr>DE QUERVAIN’S DISEASE</vt:lpstr>
      <vt:lpstr>DE QUERVAIN’S DISEASE</vt:lpstr>
      <vt:lpstr>DE QUERVAIN’S DISEASE</vt:lpstr>
      <vt:lpstr>DE QUERVAIN’S DISEASE</vt:lpstr>
      <vt:lpstr>Dupuytren’s Contracture</vt:lpstr>
      <vt:lpstr>Dupuytren’s Contracture</vt:lpstr>
      <vt:lpstr>Dupuytren’s Contracture</vt:lpstr>
      <vt:lpstr>Dupuytren’s Contracture</vt:lpstr>
      <vt:lpstr>Dupuytren’s Contracture</vt:lpstr>
      <vt:lpstr>Dupuytren’s Contracture</vt:lpstr>
      <vt:lpstr>HAND INFECTIONS</vt:lpstr>
      <vt:lpstr>HAND INFECTIONS</vt:lpstr>
      <vt:lpstr>HAND INFECTIONS Presentations</vt:lpstr>
      <vt:lpstr>HAND INFECTIONS</vt:lpstr>
      <vt:lpstr>cellulitis</vt:lpstr>
      <vt:lpstr>PARONYCHIA</vt:lpstr>
      <vt:lpstr>Felon  Pulp space infection</vt:lpstr>
      <vt:lpstr>Herpetic whitlow</vt:lpstr>
      <vt:lpstr>INFECTIVE TENOSYNOVITIS</vt:lpstr>
      <vt:lpstr>INFECTIVE TENOSYNOVITIS</vt:lpstr>
      <vt:lpstr>INFECTIVE TENOSYNOVITIS</vt:lpstr>
      <vt:lpstr>INFECTIVE TENOSYNOVITIS</vt:lpstr>
      <vt:lpstr>BITES</vt:lpstr>
      <vt:lpstr>BITES</vt:lpstr>
      <vt:lpstr>PowerPoint Presentation</vt:lpstr>
      <vt:lpstr>PowerPoint Presentation</vt:lpstr>
      <vt:lpstr>PowerPoint Presentation</vt:lpstr>
      <vt:lpstr>BRACHIAL PLEXUS INJURY</vt:lpstr>
      <vt:lpstr>Obstetric brachial plexus injury</vt:lpstr>
      <vt:lpstr>Erb's palsy (c5,6) - upper lesion </vt:lpstr>
      <vt:lpstr>Klumpke's palsy (c8,t1) - lower lesion </vt:lpstr>
      <vt:lpstr>PowerPoint Presentation</vt:lpstr>
      <vt:lpstr>Total plexus palsy (c5-t1) </vt:lpstr>
      <vt:lpstr>TREATMENT</vt:lpstr>
      <vt:lpstr>BRACHIAL PLEXUS INJURY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HAND BRACHIAL PLEXUS INJURY</dc:title>
  <dc:creator>Moh'd Said Dawod</dc:creator>
  <cp:lastModifiedBy>Ne'meh Issa Naser</cp:lastModifiedBy>
  <cp:revision>20</cp:revision>
  <dcterms:created xsi:type="dcterms:W3CDTF">2023-01-29T06:28:48Z</dcterms:created>
  <dcterms:modified xsi:type="dcterms:W3CDTF">2023-09-25T22:20:35Z</dcterms:modified>
</cp:coreProperties>
</file>