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39"/>
  </p:notesMasterIdLst>
  <p:sldIdLst>
    <p:sldId id="256" r:id="rId5"/>
    <p:sldId id="259" r:id="rId6"/>
    <p:sldId id="257" r:id="rId7"/>
    <p:sldId id="284" r:id="rId8"/>
    <p:sldId id="286" r:id="rId9"/>
    <p:sldId id="285" r:id="rId10"/>
    <p:sldId id="287" r:id="rId11"/>
    <p:sldId id="288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Gabriola" panose="04040605051002020D02" pitchFamily="82" charset="0"/>
      <p:regular r:id="rId44"/>
    </p:embeddedFont>
    <p:embeddedFont>
      <p:font typeface="Libre Baskerville" panose="020B0604020202020204" charset="0"/>
      <p:regular r:id="rId45"/>
      <p:bold r:id="rId46"/>
      <p:italic r:id="rId47"/>
    </p:embeddedFont>
    <p:embeddedFont>
      <p:font typeface="Montserrat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FBC2E9-8907-4E87-8254-D9A236EE0693}" v="13" dt="2021-02-22T21:15:38.447"/>
  </p1510:revLst>
</p1510:revInfo>
</file>

<file path=ppt/tableStyles.xml><?xml version="1.0" encoding="utf-8"?>
<a:tblStyleLst xmlns:a="http://schemas.openxmlformats.org/drawingml/2006/main" def="{16DBA0E1-F927-4B43-8F2D-2DF7D0DBA771}">
  <a:tblStyle styleId="{16DBA0E1-F927-4B43-8F2D-2DF7D0DBA7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4FBC2E9-8907-4E87-8254-D9A236EE0693}"/>
    <pc:docChg chg="modSld">
      <pc:chgData name="" userId="" providerId="" clId="Web-{F4FBC2E9-8907-4E87-8254-D9A236EE0693}" dt="2021-02-22T21:15:21.588" v="0" actId="20577"/>
      <pc:docMkLst>
        <pc:docMk/>
      </pc:docMkLst>
      <pc:sldChg chg="modSp">
        <pc:chgData name="" userId="" providerId="" clId="Web-{F4FBC2E9-8907-4E87-8254-D9A236EE0693}" dt="2021-02-22T21:15:21.588" v="0" actId="20577"/>
        <pc:sldMkLst>
          <pc:docMk/>
          <pc:sldMk cId="0" sldId="256"/>
        </pc:sldMkLst>
        <pc:spChg chg="mod">
          <ac:chgData name="" userId="" providerId="" clId="Web-{F4FBC2E9-8907-4E87-8254-D9A236EE0693}" dt="2021-02-22T21:15:21.588" v="0" actId="20577"/>
          <ac:spMkLst>
            <pc:docMk/>
            <pc:sldMk cId="0" sldId="256"/>
            <ac:spMk id="8" creationId="{00000000-0000-0000-0000-000000000000}"/>
          </ac:spMkLst>
        </pc:spChg>
      </pc:sldChg>
    </pc:docChg>
  </pc:docChgLst>
  <pc:docChgLst>
    <pc:chgData name="Ghadeer H. Almuhaisen" userId="S::ghadeerhm@mutah.edu.jo::72194269-2573-4dbe-baa7-93389cacd335" providerId="AD" clId="Web-{F4FBC2E9-8907-4E87-8254-D9A236EE0693}"/>
    <pc:docChg chg="modSld">
      <pc:chgData name="Ghadeer H. Almuhaisen" userId="S::ghadeerhm@mutah.edu.jo::72194269-2573-4dbe-baa7-93389cacd335" providerId="AD" clId="Web-{F4FBC2E9-8907-4E87-8254-D9A236EE0693}" dt="2021-02-22T21:15:37.666" v="4" actId="20577"/>
      <pc:docMkLst>
        <pc:docMk/>
      </pc:docMkLst>
      <pc:sldChg chg="modSp">
        <pc:chgData name="Ghadeer H. Almuhaisen" userId="S::ghadeerhm@mutah.edu.jo::72194269-2573-4dbe-baa7-93389cacd335" providerId="AD" clId="Web-{F4FBC2E9-8907-4E87-8254-D9A236EE0693}" dt="2021-02-22T21:15:37.666" v="4" actId="20577"/>
        <pc:sldMkLst>
          <pc:docMk/>
          <pc:sldMk cId="0" sldId="256"/>
        </pc:sldMkLst>
        <pc:spChg chg="mod">
          <ac:chgData name="Ghadeer H. Almuhaisen" userId="S::ghadeerhm@mutah.edu.jo::72194269-2573-4dbe-baa7-93389cacd335" providerId="AD" clId="Web-{F4FBC2E9-8907-4E87-8254-D9A236EE0693}" dt="2021-02-22T21:15:37.666" v="4" actId="20577"/>
          <ac:spMkLst>
            <pc:docMk/>
            <pc:sldMk cId="0" sldId="25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6201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Irregular poorly defined areas of </a:t>
            </a:r>
            <a:r>
              <a:rPr lang="en-US" sz="1100" b="1" dirty="0"/>
              <a:t>Demyelination</a:t>
            </a:r>
            <a:r>
              <a:rPr lang="en-US" sz="1100" b="1" baseline="0" dirty="0"/>
              <a:t> due to PML (JC)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70041E"/>
                </a:solidFill>
              </a:rPr>
              <a:t>Pathologic change mainly in the white matter </a:t>
            </a:r>
            <a:r>
              <a:rPr lang="en-US" sz="1100" dirty="0">
                <a:solidFill>
                  <a:srgbClr val="70041E"/>
                </a:solidFill>
                <a:sym typeface="Wingdings" pitchFamily="2" charset="2"/>
              </a:rPr>
              <a:t> </a:t>
            </a:r>
            <a:r>
              <a:rPr lang="en-US" sz="1100" u="sng" dirty="0">
                <a:solidFill>
                  <a:srgbClr val="70041E"/>
                </a:solidFill>
              </a:rPr>
              <a:t>diffusely</a:t>
            </a:r>
            <a:r>
              <a:rPr lang="en-US" sz="1100" dirty="0">
                <a:solidFill>
                  <a:srgbClr val="70041E"/>
                </a:solidFill>
              </a:rPr>
              <a:t> abnormal in color (gray and translucent) and volume (decreased)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SOURCE: https://www.jci.org/articles/view/24761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genetic epidemiology of neurodegenerative disease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Lars Bertram and Rudolph E.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Tanzi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8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Alois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Alzheimer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Auguste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https://www.theguardian.com/culture/2015/jul/19/dementia-and-the-arts-fiction-films-drama-poetry-painting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28981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15850" y="0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6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40600" y="2040550"/>
            <a:ext cx="586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640600" y="3373454"/>
            <a:ext cx="5862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92275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 i="1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0" y="3968825"/>
            <a:ext cx="9144000" cy="3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d">
  <p:cSld name="BLANK_1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8A0A36"/>
                </a:solidFill>
              </a:defRPr>
            </a:lvl1pPr>
            <a:lvl2pPr lvl="1" rtl="0">
              <a:buNone/>
              <a:defRPr>
                <a:solidFill>
                  <a:srgbClr val="8A0A36"/>
                </a:solidFill>
              </a:defRPr>
            </a:lvl2pPr>
            <a:lvl3pPr lvl="2" rtl="0">
              <a:buNone/>
              <a:defRPr>
                <a:solidFill>
                  <a:srgbClr val="8A0A36"/>
                </a:solidFill>
              </a:defRPr>
            </a:lvl3pPr>
            <a:lvl4pPr lvl="3" rtl="0">
              <a:buNone/>
              <a:defRPr>
                <a:solidFill>
                  <a:srgbClr val="8A0A36"/>
                </a:solidFill>
              </a:defRPr>
            </a:lvl4pPr>
            <a:lvl5pPr lvl="4" rtl="0">
              <a:buNone/>
              <a:defRPr>
                <a:solidFill>
                  <a:srgbClr val="8A0A36"/>
                </a:solidFill>
              </a:defRPr>
            </a:lvl5pPr>
            <a:lvl6pPr lvl="5" rtl="0">
              <a:buNone/>
              <a:defRPr>
                <a:solidFill>
                  <a:srgbClr val="8A0A36"/>
                </a:solidFill>
              </a:defRPr>
            </a:lvl6pPr>
            <a:lvl7pPr lvl="6" rtl="0">
              <a:buNone/>
              <a:defRPr>
                <a:solidFill>
                  <a:srgbClr val="8A0A36"/>
                </a:solidFill>
              </a:defRPr>
            </a:lvl7pPr>
            <a:lvl8pPr lvl="7" rtl="0">
              <a:buNone/>
              <a:defRPr>
                <a:solidFill>
                  <a:srgbClr val="8A0A36"/>
                </a:solidFill>
              </a:defRPr>
            </a:lvl8pPr>
            <a:lvl9pPr lvl="8" rtl="0">
              <a:buNone/>
              <a:defRPr>
                <a:solidFill>
                  <a:srgbClr val="8A0A3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A0A3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3325" y="1737125"/>
            <a:ext cx="71172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▪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115850" y="0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Neuroscience II</a:t>
            </a:r>
            <a:br>
              <a:rPr lang="en" dirty="0"/>
            </a:br>
            <a:r>
              <a:rPr lang="en" dirty="0"/>
              <a:t>Pathology</a:t>
            </a:r>
            <a:endParaRPr dirty="0"/>
          </a:p>
        </p:txBody>
      </p:sp>
      <p:grpSp>
        <p:nvGrpSpPr>
          <p:cNvPr id="62" name="Google Shape;62;p13"/>
          <p:cNvGrpSpPr/>
          <p:nvPr/>
        </p:nvGrpSpPr>
        <p:grpSpPr>
          <a:xfrm>
            <a:off x="3851067" y="3565742"/>
            <a:ext cx="1427583" cy="978829"/>
            <a:chOff x="1814513" y="571500"/>
            <a:chExt cx="1200062" cy="722263"/>
          </a:xfrm>
        </p:grpSpPr>
        <p:sp>
          <p:nvSpPr>
            <p:cNvPr id="63" name="Google Shape;63;p13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مربع نص 7"/>
          <p:cNvSpPr txBox="1"/>
          <p:nvPr/>
        </p:nvSpPr>
        <p:spPr>
          <a:xfrm>
            <a:off x="0" y="4613498"/>
            <a:ext cx="208857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Montserrat"/>
              </a:rPr>
              <a:t>Ghadeer Hayel, MD</a:t>
            </a:r>
          </a:p>
          <a:p>
            <a:r>
              <a:rPr lang="en-US" b="1" dirty="0">
                <a:latin typeface="Montserrat"/>
              </a:rPr>
              <a:t>Feb 23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119073" y="-238992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5400" dirty="0"/>
              <a:t>Demyelinating </a:t>
            </a:r>
            <a:br>
              <a:rPr lang="en-US" sz="5400" dirty="0"/>
            </a:br>
            <a:r>
              <a:rPr lang="en-US" sz="5400" dirty="0"/>
              <a:t>diseases of CNS</a:t>
            </a:r>
            <a:endParaRPr sz="5400" dirty="0"/>
          </a:p>
        </p:txBody>
      </p:sp>
      <p:grpSp>
        <p:nvGrpSpPr>
          <p:cNvPr id="62" name="Google Shape;62;p13"/>
          <p:cNvGrpSpPr/>
          <p:nvPr/>
        </p:nvGrpSpPr>
        <p:grpSpPr>
          <a:xfrm>
            <a:off x="3971973" y="3919325"/>
            <a:ext cx="1200062" cy="722263"/>
            <a:chOff x="1814513" y="571500"/>
            <a:chExt cx="1200062" cy="722263"/>
          </a:xfrm>
        </p:grpSpPr>
        <p:sp>
          <p:nvSpPr>
            <p:cNvPr id="63" name="Google Shape;63;p13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124690" y="4634737"/>
            <a:ext cx="2088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Montserrat" charset="0"/>
              </a:rPr>
              <a:t>Ghadeer</a:t>
            </a:r>
            <a:r>
              <a:rPr lang="en-US" b="1" dirty="0">
                <a:latin typeface="Montserrat" charset="0"/>
              </a:rPr>
              <a:t> </a:t>
            </a:r>
            <a:r>
              <a:rPr lang="en-US" b="1" dirty="0" err="1">
                <a:latin typeface="Montserrat" charset="0"/>
              </a:rPr>
              <a:t>Hayel</a:t>
            </a:r>
            <a:r>
              <a:rPr lang="en-US" b="1" dirty="0">
                <a:latin typeface="Montserrat" charset="0"/>
              </a:rPr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19356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013400" y="150155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Myelin..</a:t>
            </a:r>
            <a:endParaRPr sz="36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535132" y="1576368"/>
            <a:ext cx="8073736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Axons in CNS are tightly </a:t>
            </a:r>
            <a:r>
              <a:rPr lang="en-US" sz="2000" dirty="0" err="1"/>
              <a:t>ensheathed</a:t>
            </a:r>
            <a:r>
              <a:rPr lang="en-US" sz="2000" dirty="0"/>
              <a:t> by myelin.</a:t>
            </a:r>
          </a:p>
          <a:p>
            <a:r>
              <a:rPr lang="en-US" sz="2000" dirty="0"/>
              <a:t>It is an electrical insulator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allows rapid propagation of neural impulses. </a:t>
            </a:r>
          </a:p>
          <a:p>
            <a:r>
              <a:rPr lang="en-US" sz="2000" dirty="0"/>
              <a:t>Consists of multiple layers of highly specialized, closely apposed plasma membranes.</a:t>
            </a:r>
          </a:p>
          <a:p>
            <a:r>
              <a:rPr lang="en-US" sz="2000" dirty="0"/>
              <a:t>Assembled by </a:t>
            </a:r>
            <a:r>
              <a:rPr lang="en-US" sz="2000" dirty="0" err="1"/>
              <a:t>oligodendrocytes</a:t>
            </a:r>
            <a:r>
              <a:rPr lang="en-US" sz="2000" dirty="0"/>
              <a:t>. </a:t>
            </a:r>
          </a:p>
          <a:p>
            <a:r>
              <a:rPr lang="en-US" sz="2000" dirty="0"/>
              <a:t>Dominant component in the white matter, </a:t>
            </a:r>
            <a:r>
              <a:rPr lang="en-US" sz="2000"/>
              <a:t>so  most </a:t>
            </a:r>
            <a:r>
              <a:rPr lang="en-US" sz="2000" dirty="0"/>
              <a:t>diseases of myelin are primarily white matter disorders.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sp>
        <p:nvSpPr>
          <p:cNvPr id="76" name="Google Shape;76;p14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6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013400" y="150155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Differences b/w CNS &amp; PNS Myelin</a:t>
            </a:r>
            <a:endParaRPr sz="28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535132" y="1358158"/>
            <a:ext cx="8073736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457200">
              <a:buFont typeface="+mj-lt"/>
              <a:buAutoNum type="arabicParenR"/>
            </a:pPr>
            <a:r>
              <a:rPr lang="en-US" sz="2000" dirty="0"/>
              <a:t>PNS myelin is made by Schwann cells, CNS myelin is made by </a:t>
            </a:r>
            <a:r>
              <a:rPr lang="en-US" sz="2000" dirty="0" err="1"/>
              <a:t>oligodendrocytes</a:t>
            </a:r>
            <a:r>
              <a:rPr lang="en-US" sz="2000" dirty="0"/>
              <a:t>.</a:t>
            </a:r>
          </a:p>
          <a:p>
            <a:pPr marL="571500" indent="-457200">
              <a:buFont typeface="+mj-lt"/>
              <a:buAutoNum type="arabicParenR"/>
            </a:pPr>
            <a:r>
              <a:rPr lang="en-US" sz="2000" dirty="0"/>
              <a:t>In PNS each Schwann cells provides myelin for only one internode, while in the CNS, many internodes are created by </a:t>
            </a:r>
            <a:r>
              <a:rPr lang="en-US" sz="2000" u="sng" dirty="0"/>
              <a:t>processes</a:t>
            </a:r>
            <a:r>
              <a:rPr lang="en-US" sz="2000" dirty="0"/>
              <a:t> coming from a single </a:t>
            </a:r>
            <a:r>
              <a:rPr lang="en-US" sz="2000" dirty="0" err="1"/>
              <a:t>oligodendrocyte</a:t>
            </a:r>
            <a:r>
              <a:rPr lang="en-US" sz="2000" dirty="0"/>
              <a:t>.</a:t>
            </a:r>
          </a:p>
          <a:p>
            <a:pPr marL="571500" indent="-457200">
              <a:buFont typeface="+mj-lt"/>
              <a:buAutoNum type="arabicParenR"/>
            </a:pPr>
            <a:r>
              <a:rPr lang="en-US" sz="2000" dirty="0"/>
              <a:t>The specialized proteins and lipids are also different.</a:t>
            </a:r>
          </a:p>
          <a:p>
            <a:pPr marL="571500" indent="-457200">
              <a:buFont typeface="+mj-lt"/>
              <a:buAutoNum type="arabicParenR"/>
            </a:pPr>
            <a:r>
              <a:rPr lang="en-US" sz="2000" dirty="0"/>
              <a:t>Most diseases of CNS myelin do not involve the PNS to any significant extent, and vice versa.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46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270515" y="1255955"/>
            <a:ext cx="4640532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4000" indent="0">
              <a:buNone/>
            </a:pPr>
            <a:r>
              <a:rPr lang="en-US" sz="2000" b="1" dirty="0"/>
              <a:t>I. Demyelinating</a:t>
            </a:r>
            <a:r>
              <a:rPr lang="en-US" sz="2000" dirty="0"/>
              <a:t> </a:t>
            </a:r>
            <a:r>
              <a:rPr lang="en-US" sz="2000" b="1" dirty="0"/>
              <a:t>diseases</a:t>
            </a:r>
            <a:endParaRPr lang="en-US" sz="2000" dirty="0"/>
          </a:p>
          <a:p>
            <a:pPr marL="144000" indent="0">
              <a:buNone/>
            </a:pPr>
            <a:r>
              <a:rPr lang="en-US" sz="2000" dirty="0"/>
              <a:t>+</a:t>
            </a:r>
            <a:r>
              <a:rPr lang="en-US" sz="2000" u="sng" dirty="0"/>
              <a:t>acquired</a:t>
            </a:r>
            <a:r>
              <a:rPr lang="en-US" sz="2000" dirty="0"/>
              <a:t> conditions.</a:t>
            </a:r>
            <a:br>
              <a:rPr lang="en-US" sz="2000" dirty="0"/>
            </a:br>
            <a:r>
              <a:rPr lang="en-US" sz="2000" dirty="0"/>
              <a:t>+damage to previously normal myelin.</a:t>
            </a:r>
            <a:br>
              <a:rPr lang="en-US" sz="2000" dirty="0"/>
            </a:br>
            <a:r>
              <a:rPr lang="en-US" sz="2000" dirty="0"/>
              <a:t>+causes: (1)immune mediated, (2)</a:t>
            </a:r>
            <a:r>
              <a:rPr lang="en-US" sz="2000" dirty="0" err="1"/>
              <a:t>oligodendrocytes</a:t>
            </a:r>
            <a:r>
              <a:rPr lang="en-US" sz="2000" dirty="0"/>
              <a:t> viral infection (progressive multifocal </a:t>
            </a:r>
            <a:r>
              <a:rPr lang="en-US" sz="2000" dirty="0" err="1"/>
              <a:t>leukoencephalopathy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JC virus, a </a:t>
            </a:r>
            <a:r>
              <a:rPr lang="en-US" sz="2000" dirty="0" err="1"/>
              <a:t>polyomavirus</a:t>
            </a:r>
            <a:r>
              <a:rPr lang="en-US" sz="2000" dirty="0">
                <a:sym typeface="Wingdings" pitchFamily="2" charset="2"/>
              </a:rPr>
              <a:t>), or (3) </a:t>
            </a:r>
            <a:r>
              <a:rPr lang="en-US" sz="2000" dirty="0"/>
              <a:t>injury caused by drugs or other toxic agents.</a:t>
            </a:r>
            <a:endParaRPr sz="2000"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74072" y="83126"/>
            <a:ext cx="8198427" cy="629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dirty="0"/>
              <a:t>Diseases of myelin are separated to two groups:</a:t>
            </a:r>
            <a:endParaRPr sz="2400" b="1"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139" name="Google Shape;139;p20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r="935"/>
          <a:stretch/>
        </p:blipFill>
        <p:spPr bwMode="auto">
          <a:xfrm>
            <a:off x="4856993" y="1526646"/>
            <a:ext cx="4030153" cy="31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7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01337" y="1255955"/>
            <a:ext cx="3790132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2000" b="1" dirty="0"/>
              <a:t>II. </a:t>
            </a:r>
            <a:r>
              <a:rPr lang="en-US" sz="2000" b="1" dirty="0" err="1"/>
              <a:t>Leukodystrophy</a:t>
            </a:r>
            <a:r>
              <a:rPr lang="en-US" sz="2000" b="1" dirty="0"/>
              <a:t> or </a:t>
            </a:r>
            <a:r>
              <a:rPr lang="en-US" sz="2000" b="1" dirty="0" err="1"/>
              <a:t>dysmyelinating</a:t>
            </a:r>
            <a:r>
              <a:rPr lang="en-US" sz="2000" b="1" dirty="0"/>
              <a:t> diseases:</a:t>
            </a:r>
          </a:p>
          <a:p>
            <a:pPr marL="114300" indent="0">
              <a:buNone/>
            </a:pPr>
            <a:r>
              <a:rPr lang="en-US" sz="2000" b="1" dirty="0"/>
              <a:t>+</a:t>
            </a:r>
            <a:r>
              <a:rPr lang="en-US" sz="2000" dirty="0"/>
              <a:t>Myelin is not formed properly or has abnormal kinetics</a:t>
            </a:r>
          </a:p>
          <a:p>
            <a:pPr marL="114300" indent="0">
              <a:buNone/>
            </a:pPr>
            <a:r>
              <a:rPr lang="en-US" sz="2000" dirty="0"/>
              <a:t>+Caused by mutations that disrupt the function of proteins required for the formation of normal myelin sheaths.</a:t>
            </a:r>
            <a:endParaRPr sz="2000"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74072" y="83126"/>
            <a:ext cx="8198427" cy="629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dirty="0"/>
              <a:t>diseases of myelin are separated to two groups:</a:t>
            </a:r>
            <a:endParaRPr sz="2400" b="1"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sp>
        <p:nvSpPr>
          <p:cNvPr id="139" name="Google Shape;139;p20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Adrenoleukodystrophy (AL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Adrenoleukodystrophy (ALD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69" y="1398203"/>
            <a:ext cx="4762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2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10213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>
                <a:solidFill>
                  <a:srgbClr val="70041E"/>
                </a:solidFill>
              </a:rPr>
              <a:t>Multiple Sclerosis (MS)</a:t>
            </a:r>
            <a:endParaRPr sz="3000" b="1" dirty="0">
              <a:solidFill>
                <a:srgbClr val="70041E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4294967295"/>
          </p:nvPr>
        </p:nvSpPr>
        <p:spPr>
          <a:xfrm>
            <a:off x="1369749" y="899573"/>
            <a:ext cx="7404381" cy="3115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6"/>
              </a:buClr>
              <a:defRPr/>
            </a:pPr>
            <a:r>
              <a:rPr lang="en-US" sz="2000" dirty="0">
                <a:solidFill>
                  <a:srgbClr val="70041E"/>
                </a:solidFill>
              </a:rPr>
              <a:t>The most common demyelinating disease.</a:t>
            </a:r>
          </a:p>
          <a:p>
            <a:pPr>
              <a:buClr>
                <a:schemeClr val="accent6"/>
              </a:buClr>
            </a:pPr>
            <a:r>
              <a:rPr lang="en-US" sz="2000" dirty="0">
                <a:solidFill>
                  <a:srgbClr val="70041E"/>
                </a:solidFill>
              </a:rPr>
              <a:t>Episodes of disease activity, separated in time which produce white matter lesions, separated in space.   </a:t>
            </a:r>
          </a:p>
          <a:p>
            <a:pPr>
              <a:buClr>
                <a:schemeClr val="accent6"/>
              </a:buClr>
            </a:pPr>
            <a:r>
              <a:rPr lang="en-US" sz="2000" dirty="0">
                <a:solidFill>
                  <a:srgbClr val="70041E"/>
                </a:solidFill>
              </a:rPr>
              <a:t>M:F 1:2, rare in childhood &amp; after the age of 50.</a:t>
            </a:r>
          </a:p>
          <a:p>
            <a:pPr>
              <a:buClr>
                <a:schemeClr val="accent6"/>
              </a:buClr>
            </a:pPr>
            <a:r>
              <a:rPr lang="en-US" sz="2000" dirty="0">
                <a:solidFill>
                  <a:srgbClr val="70041E"/>
                </a:solidFill>
              </a:rPr>
              <a:t>The lesions of are caused by an autoimmune response directed against components of the myelin sheath. </a:t>
            </a:r>
          </a:p>
          <a:p>
            <a:pPr>
              <a:buClr>
                <a:schemeClr val="accent6"/>
              </a:buClr>
            </a:pPr>
            <a:r>
              <a:rPr lang="en-US" sz="2000" dirty="0">
                <a:solidFill>
                  <a:srgbClr val="70041E"/>
                </a:solidFill>
              </a:rPr>
              <a:t>Course is variable, commonly multiple relapses followed by episodes of remission; typically, recovery during remissions is </a:t>
            </a:r>
            <a:r>
              <a:rPr lang="en-US" sz="2000" u="sng" dirty="0">
                <a:solidFill>
                  <a:srgbClr val="70041E"/>
                </a:solidFill>
              </a:rPr>
              <a:t>not complete.</a:t>
            </a:r>
          </a:p>
          <a:p>
            <a:pPr>
              <a:buClr>
                <a:schemeClr val="accent6"/>
              </a:buClr>
            </a:pPr>
            <a:endParaRPr lang="en-US" sz="2000" dirty="0">
              <a:solidFill>
                <a:srgbClr val="70041E"/>
              </a:solidFill>
            </a:endParaRPr>
          </a:p>
          <a:p>
            <a:pPr marL="285750" indent="-285750" algn="ctr">
              <a:buClr>
                <a:schemeClr val="accent6"/>
              </a:buClr>
            </a:pPr>
            <a:endParaRPr sz="2000" dirty="0">
              <a:solidFill>
                <a:srgbClr val="70041E"/>
              </a:solidFill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60739" y="248375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05052" y="1065517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15</a:t>
            </a:fld>
            <a:endParaRPr dirty="0">
              <a:solidFill>
                <a:srgbClr val="8A0A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71874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>
                <a:solidFill>
                  <a:srgbClr val="70041E"/>
                </a:solidFill>
              </a:rPr>
              <a:t>Multiple Sclerosis (MS)</a:t>
            </a:r>
            <a:endParaRPr sz="3000" b="1" dirty="0">
              <a:solidFill>
                <a:srgbClr val="70041E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4294967295"/>
          </p:nvPr>
        </p:nvSpPr>
        <p:spPr>
          <a:xfrm>
            <a:off x="1158101" y="1354255"/>
            <a:ext cx="7393617" cy="3248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>
              <a:buClr>
                <a:schemeClr val="accent6"/>
              </a:buClr>
            </a:pPr>
            <a:endParaRPr lang="en-US" sz="2000" b="1" dirty="0">
              <a:solidFill>
                <a:schemeClr val="accent6"/>
              </a:solidFill>
            </a:endParaRPr>
          </a:p>
          <a:p>
            <a:pPr marL="0" indent="0" algn="ctr">
              <a:buClr>
                <a:schemeClr val="accent6"/>
              </a:buClr>
              <a:buNone/>
            </a:pPr>
            <a:endParaRPr sz="2000" b="1" dirty="0">
              <a:solidFill>
                <a:schemeClr val="accent6"/>
              </a:solidFill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60739" y="248375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16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989" y="1177173"/>
            <a:ext cx="7546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So over time there is usually a gradual accumulation of neurologic deficits.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000" u="sng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Unilateral visual impairment</a:t>
            </a: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due to optic nerve involvement is a frequent initial manifestation.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Brainstem </a:t>
            </a: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involvement produces cranial nerve signs; ataxia &amp; </a:t>
            </a:r>
            <a:r>
              <a:rPr lang="en-US" sz="2000" dirty="0" err="1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nystagmus</a:t>
            </a: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, while spinal cord lesion give rise to motor &amp; sensory impairment.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The CSF in patients shows a mildly elevated protein level, moderate </a:t>
            </a:r>
            <a:r>
              <a:rPr lang="en-US" sz="2000" dirty="0" err="1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pleocytosis</a:t>
            </a: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,  &amp; increased immunoglobulin(</a:t>
            </a:r>
            <a:r>
              <a:rPr lang="en-US" sz="2000" dirty="0" err="1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Ig</a:t>
            </a: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) with </a:t>
            </a:r>
            <a:r>
              <a:rPr lang="en-US" sz="2000" dirty="0" err="1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oligoclonal</a:t>
            </a:r>
            <a:r>
              <a:rPr lang="en-US" sz="2000" dirty="0">
                <a:solidFill>
                  <a:srgbClr val="70041E"/>
                </a:solidFill>
                <a:latin typeface="Libre Baskerville"/>
                <a:ea typeface="Libre Baskerville"/>
                <a:cs typeface="Libre Baskerville"/>
              </a:rPr>
              <a:t> bands.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endParaRPr lang="en-US" sz="2000" dirty="0">
              <a:solidFill>
                <a:srgbClr val="70041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18903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26" y="181782"/>
            <a:ext cx="3886200" cy="452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9988" y="198891"/>
            <a:ext cx="3215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A white matter disease. </a:t>
            </a:r>
          </a:p>
          <a:p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Lesions 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b="1" dirty="0">
                <a:solidFill>
                  <a:schemeClr val="bg1"/>
                </a:solidFill>
                <a:latin typeface="Libre Baskerville" charset="0"/>
              </a:rPr>
              <a:t>plaques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: </a:t>
            </a:r>
            <a:r>
              <a:rPr lang="en-US" sz="2000" b="1" u="sng" dirty="0">
                <a:solidFill>
                  <a:schemeClr val="bg1"/>
                </a:solidFill>
                <a:latin typeface="Libre Baskerville" charset="0"/>
              </a:rPr>
              <a:t>discrete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, slightly depressed, glassy-appearing, and gray in color, and commonly near the ventricles.</a:t>
            </a:r>
          </a:p>
        </p:txBody>
      </p:sp>
      <p:pic>
        <p:nvPicPr>
          <p:cNvPr id="1028" name="Picture 4" descr="https://library.med.utah.edu/WebPath/jpeg5/CNS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27" y="2507314"/>
            <a:ext cx="3673636" cy="240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0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6" y="369664"/>
            <a:ext cx="3886200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9189" y="369664"/>
            <a:ext cx="402747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lesions are sharply defined microscopically: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chemeClr val="bg1"/>
                </a:solidFill>
                <a:latin typeface="Libre Baskerville" charset="0"/>
              </a:rPr>
              <a:t>+ Active plaques (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ongoing myelin breakdown):</a:t>
            </a:r>
            <a:r>
              <a:rPr lang="fr-FR" sz="2000" b="1" dirty="0">
                <a:solidFill>
                  <a:schemeClr val="bg1"/>
                </a:solidFill>
                <a:latin typeface="Libre Baskerville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Libre Baskerville" charset="0"/>
              </a:rPr>
              <a:t>contain</a:t>
            </a:r>
            <a:r>
              <a:rPr lang="fr-FR" sz="2000" dirty="0">
                <a:solidFill>
                  <a:schemeClr val="bg1"/>
                </a:solidFill>
                <a:latin typeface="Libre Baskerville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Libre Baskerville" charset="0"/>
              </a:rPr>
              <a:t>abundant</a:t>
            </a:r>
            <a:r>
              <a:rPr lang="fr-FR" sz="2000" dirty="0">
                <a:solidFill>
                  <a:schemeClr val="bg1"/>
                </a:solidFill>
                <a:latin typeface="Libre Baskerville" charset="0"/>
              </a:rPr>
              <a:t> macrophages </a:t>
            </a:r>
            <a:r>
              <a:rPr lang="fr-FR" sz="2000" dirty="0" err="1">
                <a:solidFill>
                  <a:schemeClr val="bg1"/>
                </a:solidFill>
                <a:latin typeface="Libre Baskerville" charset="0"/>
              </a:rPr>
              <a:t>stuffed</a:t>
            </a:r>
            <a:r>
              <a:rPr lang="fr-FR" sz="2000" dirty="0">
                <a:solidFill>
                  <a:schemeClr val="bg1"/>
                </a:solidFill>
                <a:latin typeface="Libre Baskerville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with myelin debris (lipid), also perivascular cuffs of Lymphocytes.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Libre Baskerville" charset="0"/>
              </a:rPr>
              <a:t>+Inactive plaques (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quiescent</a:t>
            </a:r>
            <a:r>
              <a:rPr lang="en-US" sz="2000" b="1" dirty="0">
                <a:solidFill>
                  <a:schemeClr val="bg1"/>
                </a:solidFill>
                <a:latin typeface="Libre Baskerville" charset="0"/>
              </a:rPr>
              <a:t>): 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inflammation mostly disappears, leaving little to no myelin,  &amp; gliosis.</a:t>
            </a:r>
          </a:p>
        </p:txBody>
      </p:sp>
    </p:spTree>
    <p:extLst>
      <p:ext uri="{BB962C8B-B14F-4D97-AF65-F5344CB8AC3E}">
        <p14:creationId xmlns:p14="http://schemas.microsoft.com/office/powerpoint/2010/main" val="334404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935977" y="1174193"/>
            <a:ext cx="923700" cy="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7004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38" y="170654"/>
            <a:ext cx="8260422" cy="11598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700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NEURODEGENERATIVE DISEASES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803" y="1825081"/>
            <a:ext cx="819877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Progressive loss of neurons, affecting groups of neurons with functional interconnections</a:t>
            </a:r>
            <a:r>
              <a:rPr lang="en-US" dirty="0">
                <a:solidFill>
                  <a:schemeClr val="bg1"/>
                </a:solidFill>
                <a:latin typeface="Libre Baskerville" charset="0"/>
              </a:rPr>
              <a:t>. (even if not immediately adjacent.)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Caused by the accumulation of protein aggregates, often are resistant to degradation by normal cellular proteases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The clinical phenotype is determined more by the </a:t>
            </a:r>
            <a:r>
              <a:rPr lang="en-US" sz="2000" b="1" dirty="0">
                <a:solidFill>
                  <a:schemeClr val="bg1"/>
                </a:solidFill>
                <a:latin typeface="Libre Baskerville" charset="0"/>
              </a:rPr>
              <a:t>distribution of the aggregates 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than by the nature of the aggregating protein.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Many of the protein aggregates are capable of spreading to healthy neurons.(like prions).</a:t>
            </a:r>
          </a:p>
        </p:txBody>
      </p:sp>
    </p:spTree>
    <p:extLst>
      <p:ext uri="{BB962C8B-B14F-4D97-AF65-F5344CB8AC3E}">
        <p14:creationId xmlns:p14="http://schemas.microsoft.com/office/powerpoint/2010/main" val="33985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/>
          </p:nvPr>
        </p:nvSpPr>
        <p:spPr>
          <a:xfrm>
            <a:off x="-135294" y="-93305"/>
            <a:ext cx="9414587" cy="1688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5400" b="1" dirty="0">
                <a:solidFill>
                  <a:srgbClr val="990033"/>
                </a:solidFill>
              </a:rPr>
              <a:t>Central nervous system </a:t>
            </a:r>
            <a:endParaRPr sz="5400" b="1" dirty="0">
              <a:solidFill>
                <a:srgbClr val="990033"/>
              </a:solidFill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4110150" y="3500475"/>
            <a:ext cx="923700" cy="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724" y="2360645"/>
            <a:ext cx="700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ibre Baskerville" charset="0"/>
              </a:rPr>
              <a:t>Characteristic Features of Cellular Pathology in CNS</a:t>
            </a:r>
            <a:endParaRPr lang="en-US" sz="2800" dirty="0">
              <a:solidFill>
                <a:schemeClr val="bg1"/>
              </a:solidFill>
              <a:latin typeface="Libre Baskerville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1026" name="Picture 2" descr="https://dm5migu4zj3pb.cloudfront.net/manuscripts/24000/24761/large/JCI0524761.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45"/>
            <a:ext cx="9150153" cy="46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2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1148340" y="393640"/>
            <a:ext cx="6593700" cy="15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000" b="1" dirty="0">
                <a:latin typeface="Montserrat" charset="0"/>
              </a:rPr>
              <a:t>Alzheimer Disease (AD)</a:t>
            </a:r>
            <a:endParaRPr sz="4000" b="1" i="1" dirty="0">
              <a:latin typeface="Montserrat" charset="0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grpSp>
        <p:nvGrpSpPr>
          <p:cNvPr id="84" name="Google Shape;84;p15"/>
          <p:cNvGrpSpPr/>
          <p:nvPr/>
        </p:nvGrpSpPr>
        <p:grpSpPr>
          <a:xfrm>
            <a:off x="3765065" y="2377013"/>
            <a:ext cx="1200062" cy="722263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 descr="Alois Alzheimer 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4" y="1619250"/>
            <a:ext cx="2095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1/1d/Auguste_D_aus_Marktbreit.jpg/220px-Auguste_D_aus_Marktbre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08" y="1585912"/>
            <a:ext cx="2095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38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497624" y="171874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  <a:latin typeface="Montserrat" charset="0"/>
              </a:rPr>
              <a:t>Alzheimer Disease (AD)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60739" y="248375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22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988" y="1212755"/>
            <a:ext cx="75462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The most common cause of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dementia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 in older adults.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Rare before 50, incidence increases with age (1%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60 to 64,  reaching 47% in 85 and older).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Manifests with the insidious onset of impaired higher intellectual function,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memory impairment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, &amp; altered mood and behavior.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A</a:t>
            </a:r>
            <a:r>
              <a:rPr lang="el-GR" sz="2000" b="1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β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 (amyloid </a:t>
            </a:r>
            <a:r>
              <a:rPr lang="el-GR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β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) and </a:t>
            </a:r>
            <a:r>
              <a:rPr lang="en-US" sz="2000" b="1" i="1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tau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 proteins accumulation is t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</a:rPr>
              <a:t>he fundamental abnormality.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  <a:ea typeface="Libre Baskerville"/>
                <a:cs typeface="Libre Baskerville"/>
                <a:sym typeface="Libre Baskerville"/>
              </a:rPr>
              <a:t>AD is an eventual feature of the cognitive impairment in trisomy 21 individuals (Down syndrome).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Arial" pitchFamily="34" charset="0"/>
              <a:buChar char="•"/>
            </a:pPr>
            <a:endParaRPr lang="en-US" sz="2000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00844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21931" y="328774"/>
            <a:ext cx="7500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ibre Baskerville" charset="0"/>
              </a:rPr>
              <a:t>Dementia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 is a general term for loss of memory and other mental abilities severe enough to interfere with daily life of a conscious patient 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 it is not a specific disease it’s an umbrella term.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2" y="1652213"/>
            <a:ext cx="7418060" cy="31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47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050" name="Picture 2" descr="Image result for dement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49" y="2078183"/>
            <a:ext cx="3448608" cy="288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5096" r="3309" b="1756"/>
          <a:stretch/>
        </p:blipFill>
        <p:spPr bwMode="auto">
          <a:xfrm>
            <a:off x="353292" y="238991"/>
            <a:ext cx="5663045" cy="42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62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 idx="4294967295"/>
          </p:nvPr>
        </p:nvSpPr>
        <p:spPr>
          <a:xfrm>
            <a:off x="1507898" y="101170"/>
            <a:ext cx="7054094" cy="919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200" b="1" dirty="0">
                <a:solidFill>
                  <a:srgbClr val="70041E"/>
                </a:solidFill>
                <a:latin typeface="Montserrat" charset="0"/>
              </a:rPr>
              <a:t>AD – Pathogenesis </a:t>
            </a:r>
            <a:endParaRPr lang="en-US" sz="3200" b="1" i="1" dirty="0">
              <a:solidFill>
                <a:srgbClr val="70041E"/>
              </a:solidFill>
              <a:latin typeface="Montserrat" charset="0"/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34912" y="132779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768337" y="1120946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25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812" y="947734"/>
            <a:ext cx="796687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Aβ generation is the critical initiating event to develop AD,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it’s derived from a membrane protein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amyloid precursor protein (APP). 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APP processed in 2 ways pathways: </a:t>
            </a:r>
            <a:br>
              <a:rPr lang="en-US" sz="2000" dirty="0">
                <a:solidFill>
                  <a:srgbClr val="70041E"/>
                </a:solidFill>
                <a:latin typeface="Libre Baskerville" charset="0"/>
              </a:rPr>
            </a:b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(1)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Starts with </a:t>
            </a:r>
            <a:r>
              <a:rPr lang="el-GR" sz="2000" dirty="0">
                <a:solidFill>
                  <a:srgbClr val="70041E"/>
                </a:solidFill>
                <a:latin typeface="Libre Baskerville" charset="0"/>
              </a:rPr>
              <a:t>α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secretase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(non-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amyloidogenic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),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no Aβ generation.</a:t>
            </a:r>
            <a:br>
              <a:rPr lang="en-US" sz="2000" b="1" dirty="0">
                <a:solidFill>
                  <a:srgbClr val="70041E"/>
                </a:solidFill>
                <a:latin typeface="Libre Baskerville" charset="0"/>
              </a:rPr>
            </a:b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(2)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Starts with </a:t>
            </a:r>
            <a:r>
              <a:rPr lang="el-GR" sz="2000" dirty="0">
                <a:solidFill>
                  <a:srgbClr val="70041E"/>
                </a:solidFill>
                <a:latin typeface="Libre Baskerville" charset="0"/>
              </a:rPr>
              <a:t>β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-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secretase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(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amyloidoigenic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), </a:t>
            </a:r>
            <a:r>
              <a:rPr lang="en-US" sz="2000" b="1" dirty="0">
                <a:solidFill>
                  <a:srgbClr val="70041E"/>
                </a:solidFill>
                <a:latin typeface="Libre Baskerville" charset="0"/>
              </a:rPr>
              <a:t>Aβ generation.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APP gene located on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chr.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21 (~Down syndrome).</a:t>
            </a:r>
          </a:p>
          <a:p>
            <a:pPr marL="342900" indent="-342900">
              <a:spcAft>
                <a:spcPts val="600"/>
              </a:spcAft>
              <a:buClr>
                <a:srgbClr val="70041E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Aβ is highly prone to aggregation and causing neural dysfunction, &amp; elicits a local inflammatory response that can result in further cell injury.</a:t>
            </a:r>
            <a:endParaRPr lang="en-US" sz="2000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676226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"/>
          <a:stretch/>
        </p:blipFill>
        <p:spPr>
          <a:xfrm>
            <a:off x="462337" y="123291"/>
            <a:ext cx="8342615" cy="47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6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193"/>
            <a:ext cx="9144000" cy="47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19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272809" y="263975"/>
            <a:ext cx="1200062" cy="722263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65852" y="816827"/>
            <a:ext cx="3287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A variable degree of cortical atrophy,</a:t>
            </a:r>
          </a:p>
          <a:p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resulting in a widening of the cerebral sulci that is most pronounced</a:t>
            </a:r>
          </a:p>
          <a:p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in the frontal, temporal, and parietal lobes.</a:t>
            </a:r>
          </a:p>
        </p:txBody>
      </p:sp>
      <p:pic>
        <p:nvPicPr>
          <p:cNvPr id="2050" name="Picture 2" descr="https://library.med.utah.edu/WebPath/jpeg5/CNS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70" y="345038"/>
            <a:ext cx="3812863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2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272809" y="263975"/>
            <a:ext cx="1200062" cy="722263"/>
            <a:chOff x="1814513" y="571500"/>
            <a:chExt cx="1200062" cy="722263"/>
          </a:xfrm>
        </p:grpSpPr>
        <p:sp>
          <p:nvSpPr>
            <p:cNvPr id="85" name="Google Shape;85;p15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31437" y="345038"/>
            <a:ext cx="5969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The atrophy produces a compensatory ventricular enlargement (hydrocephalus</a:t>
            </a:r>
          </a:p>
          <a:p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ex </a:t>
            </a:r>
            <a:r>
              <a:rPr lang="en-US" sz="2000" dirty="0" err="1">
                <a:solidFill>
                  <a:schemeClr val="bg1"/>
                </a:solidFill>
                <a:latin typeface="Libre Baskerville" charset="0"/>
              </a:rPr>
              <a:t>vacuo</a:t>
            </a:r>
            <a:r>
              <a:rPr lang="en-US" sz="2000" dirty="0">
                <a:solidFill>
                  <a:schemeClr val="bg1"/>
                </a:solidFill>
                <a:latin typeface="Libre Baskerville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09" y="1490206"/>
            <a:ext cx="3033511" cy="3269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69" y="1490205"/>
            <a:ext cx="3183221" cy="32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Neurons – Acute neuronal injury </a:t>
            </a:r>
            <a:endParaRPr sz="28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139959" y="1390261"/>
            <a:ext cx="5113175" cy="263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Within </a:t>
            </a:r>
            <a:r>
              <a:rPr lang="en-US" sz="2000" b="1" dirty="0"/>
              <a:t>12-24</a:t>
            </a:r>
            <a:r>
              <a:rPr lang="en-US" sz="2000" dirty="0"/>
              <a:t> hours of an irreversible hypoxic-ischemic insult, </a:t>
            </a:r>
            <a:r>
              <a:rPr lang="en-US" sz="2000" b="1" dirty="0"/>
              <a:t>neuronal injury </a:t>
            </a:r>
            <a:r>
              <a:rPr lang="en-US" sz="2000" dirty="0"/>
              <a:t>becomes evident microscopically </a:t>
            </a:r>
          </a:p>
          <a:p>
            <a:r>
              <a:rPr lang="en-US" sz="2000" dirty="0"/>
              <a:t>Shrinkage of the cell body, </a:t>
            </a:r>
            <a:r>
              <a:rPr lang="en-US" sz="2000" dirty="0" err="1"/>
              <a:t>pyknosis</a:t>
            </a:r>
            <a:r>
              <a:rPr lang="en-US" sz="2000" dirty="0"/>
              <a:t> of the nucleus, disappearance of the nucleolus, loss of </a:t>
            </a:r>
            <a:r>
              <a:rPr lang="en-US" sz="2000" dirty="0" err="1"/>
              <a:t>Nissl</a:t>
            </a:r>
            <a:r>
              <a:rPr lang="en-US" sz="2000" dirty="0"/>
              <a:t> substance, and intense eosinophilia of the cytoplasm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“red neurons”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56" y="1577709"/>
            <a:ext cx="4046162" cy="30409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ubTitle" idx="4294967295"/>
          </p:nvPr>
        </p:nvSpPr>
        <p:spPr>
          <a:xfrm>
            <a:off x="1158101" y="1354255"/>
            <a:ext cx="7393617" cy="3248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>
              <a:buClr>
                <a:schemeClr val="accent6"/>
              </a:buClr>
            </a:pPr>
            <a:endParaRPr lang="en-US" sz="2000" b="1" dirty="0">
              <a:solidFill>
                <a:schemeClr val="accent6"/>
              </a:solidFill>
            </a:endParaRPr>
          </a:p>
          <a:p>
            <a:pPr marL="0" indent="0" algn="ctr">
              <a:buClr>
                <a:schemeClr val="accent6"/>
              </a:buClr>
              <a:buNone/>
            </a:pPr>
            <a:endParaRPr sz="2000" b="1" dirty="0">
              <a:solidFill>
                <a:schemeClr val="accent6"/>
              </a:solidFill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60739" y="248375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30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8133" y="248375"/>
            <a:ext cx="7546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Microscopy: Amyloid plaques (extracellular - accumulation of A</a:t>
            </a:r>
            <a:r>
              <a:rPr lang="el-GR" sz="2000" dirty="0">
                <a:solidFill>
                  <a:srgbClr val="70041E"/>
                </a:solidFill>
                <a:latin typeface="Libre Baskerville" charset="0"/>
              </a:rPr>
              <a:t>β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amyloid) and neurofibrillary tangles (intracellular -</a:t>
            </a:r>
            <a:r>
              <a:rPr lang="en-US" sz="2000" i="1" dirty="0">
                <a:solidFill>
                  <a:srgbClr val="70041E"/>
                </a:solidFill>
                <a:latin typeface="Libre Baskerville" charset="0"/>
              </a:rPr>
              <a:t>Tau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accumulation).</a:t>
            </a:r>
            <a:endParaRPr lang="en-US" sz="2000" b="1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074" name="Picture 2" descr="Image result for amyloid plaq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46" y="1352536"/>
            <a:ext cx="5455576" cy="33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32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ubTitle" idx="4294967295"/>
          </p:nvPr>
        </p:nvSpPr>
        <p:spPr>
          <a:xfrm>
            <a:off x="1158101" y="1354255"/>
            <a:ext cx="7393617" cy="3248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>
              <a:buClr>
                <a:schemeClr val="accent6"/>
              </a:buClr>
            </a:pPr>
            <a:endParaRPr lang="en-US" sz="2000" b="1" dirty="0">
              <a:solidFill>
                <a:schemeClr val="accent6"/>
              </a:solidFill>
            </a:endParaRPr>
          </a:p>
          <a:p>
            <a:pPr marL="0" indent="0" algn="ctr">
              <a:buClr>
                <a:schemeClr val="accent6"/>
              </a:buClr>
              <a:buNone/>
            </a:pPr>
            <a:endParaRPr sz="2000" b="1" dirty="0">
              <a:solidFill>
                <a:schemeClr val="accent6"/>
              </a:solidFill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260739" y="248375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96130" y="478932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369750" y="899573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159445" y="522861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31</a:t>
            </a:fld>
            <a:endParaRPr dirty="0">
              <a:solidFill>
                <a:srgbClr val="8A0A36"/>
              </a:solidFill>
            </a:endParaRPr>
          </a:p>
        </p:txBody>
      </p:sp>
      <p:pic>
        <p:nvPicPr>
          <p:cNvPr id="1026" name="Picture 2" descr="http://missinglink.ucsf.edu/lm/ids_104_neurodegenerative/case1/Case1Images/PlqHnE2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5" y="1598407"/>
            <a:ext cx="4540587" cy="324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ssinglink.ucsf.edu/lm/ids_104_neurodegenerative/case1/Case1Images/PlqHnE40x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01" y="1598407"/>
            <a:ext cx="3346665" cy="32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8703" y="301149"/>
            <a:ext cx="6918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70041E"/>
                </a:solidFill>
                <a:latin typeface="Libre Baskerville" charset="0"/>
              </a:rPr>
              <a:t>Neuritic</a:t>
            </a:r>
            <a:r>
              <a:rPr lang="en-US" sz="1800" b="1" dirty="0">
                <a:solidFill>
                  <a:srgbClr val="70041E"/>
                </a:solidFill>
                <a:latin typeface="Libre Baskerville" charset="0"/>
              </a:rPr>
              <a:t> plaques </a:t>
            </a:r>
            <a:r>
              <a:rPr lang="en-US" sz="1800" dirty="0">
                <a:solidFill>
                  <a:srgbClr val="70041E"/>
                </a:solidFill>
                <a:latin typeface="Libre Baskerville" charset="0"/>
              </a:rPr>
              <a:t>are focal, spherical collections of dilated, tortuous, processes of dystrophic </a:t>
            </a:r>
            <a:r>
              <a:rPr lang="en-US" sz="1800" dirty="0" err="1">
                <a:solidFill>
                  <a:srgbClr val="70041E"/>
                </a:solidFill>
                <a:latin typeface="Libre Baskerville" charset="0"/>
              </a:rPr>
              <a:t>neurites</a:t>
            </a:r>
            <a:r>
              <a:rPr lang="en-US" sz="1800" dirty="0">
                <a:solidFill>
                  <a:srgbClr val="70041E"/>
                </a:solidFill>
                <a:latin typeface="Libre Baskerville" charset="0"/>
              </a:rPr>
              <a:t> around a central amyloid (A</a:t>
            </a:r>
            <a:r>
              <a:rPr lang="el-GR" sz="1800" dirty="0">
                <a:solidFill>
                  <a:srgbClr val="70041E"/>
                </a:solidFill>
                <a:latin typeface="Libre Baskerville" charset="0"/>
              </a:rPr>
              <a:t>β</a:t>
            </a:r>
            <a:r>
              <a:rPr lang="en-US" sz="1800" dirty="0">
                <a:solidFill>
                  <a:srgbClr val="70041E"/>
                </a:solidFill>
                <a:latin typeface="Libre Baskerville" charset="0"/>
              </a:rPr>
              <a:t>) core. A</a:t>
            </a:r>
            <a:r>
              <a:rPr lang="el-GR" sz="1800" dirty="0">
                <a:solidFill>
                  <a:srgbClr val="70041E"/>
                </a:solidFill>
                <a:latin typeface="Libre Baskerville" charset="0"/>
              </a:rPr>
              <a:t>β</a:t>
            </a:r>
            <a:r>
              <a:rPr lang="en-US" sz="1800" dirty="0">
                <a:solidFill>
                  <a:srgbClr val="70041E"/>
                </a:solidFill>
                <a:latin typeface="Libre Baskerville" charset="0"/>
              </a:rPr>
              <a:t> deposition without </a:t>
            </a:r>
            <a:r>
              <a:rPr lang="en-US" sz="1800" dirty="0" err="1">
                <a:solidFill>
                  <a:srgbClr val="70041E"/>
                </a:solidFill>
                <a:latin typeface="Libre Baskerville" charset="0"/>
              </a:rPr>
              <a:t>neurites</a:t>
            </a:r>
            <a:r>
              <a:rPr lang="en-US" sz="1800" dirty="0">
                <a:solidFill>
                  <a:srgbClr val="70041E"/>
                </a:solidFill>
                <a:latin typeface="Libre Baskerville" charset="0"/>
              </a:rPr>
              <a:t> termed </a:t>
            </a:r>
            <a:r>
              <a:rPr lang="en-US" sz="1800" b="1" dirty="0">
                <a:solidFill>
                  <a:srgbClr val="70041E"/>
                </a:solidFill>
                <a:latin typeface="Libre Baskerville" charset="0"/>
              </a:rPr>
              <a:t>diffuse plaques.</a:t>
            </a:r>
            <a:br>
              <a:rPr lang="en-US" sz="1800" dirty="0">
                <a:solidFill>
                  <a:srgbClr val="70041E"/>
                </a:solidFill>
                <a:latin typeface="Libre Baskerville" charset="0"/>
              </a:rPr>
            </a:br>
            <a:endParaRPr lang="en-US" sz="1800" dirty="0">
              <a:solidFill>
                <a:srgbClr val="70041E"/>
              </a:solidFill>
              <a:latin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31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ubTitle" idx="4294967295"/>
          </p:nvPr>
        </p:nvSpPr>
        <p:spPr>
          <a:xfrm>
            <a:off x="1158101" y="1354255"/>
            <a:ext cx="7393617" cy="3248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>
              <a:buClr>
                <a:schemeClr val="accent6"/>
              </a:buClr>
            </a:pPr>
            <a:endParaRPr lang="en-US" sz="2000" b="1" dirty="0">
              <a:solidFill>
                <a:schemeClr val="accent6"/>
              </a:solidFill>
            </a:endParaRPr>
          </a:p>
          <a:p>
            <a:pPr marL="0" indent="0" algn="ctr">
              <a:buClr>
                <a:schemeClr val="accent6"/>
              </a:buClr>
              <a:buNone/>
            </a:pPr>
            <a:endParaRPr sz="2000" b="1" dirty="0">
              <a:solidFill>
                <a:schemeClr val="accent6"/>
              </a:solidFill>
            </a:endParaRPr>
          </a:p>
        </p:txBody>
      </p:sp>
      <p:grpSp>
        <p:nvGrpSpPr>
          <p:cNvPr id="118" name="Google Shape;118;p19"/>
          <p:cNvGrpSpPr/>
          <p:nvPr/>
        </p:nvGrpSpPr>
        <p:grpSpPr>
          <a:xfrm>
            <a:off x="126314" y="223899"/>
            <a:ext cx="1035173" cy="1035155"/>
            <a:chOff x="6643075" y="3664250"/>
            <a:chExt cx="407950" cy="407975"/>
          </a:xfrm>
        </p:grpSpPr>
        <p:sp>
          <p:nvSpPr>
            <p:cNvPr id="119" name="Google Shape;11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9"/>
          <p:cNvGrpSpPr/>
          <p:nvPr/>
        </p:nvGrpSpPr>
        <p:grpSpPr>
          <a:xfrm rot="-587406">
            <a:off x="293822" y="1385622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9"/>
          <p:cNvSpPr/>
          <p:nvPr/>
        </p:nvSpPr>
        <p:spPr>
          <a:xfrm>
            <a:off x="260739" y="22389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rot="2697385">
            <a:off x="1208437" y="489765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112294" y="993549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1280154">
            <a:off x="67596" y="492877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8A0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32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8134" y="301149"/>
            <a:ext cx="727920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70041E"/>
                </a:solidFill>
                <a:latin typeface="Libre Baskerville" charset="0"/>
              </a:rPr>
              <a:t>Neurofibrillary tangles</a:t>
            </a:r>
            <a:r>
              <a:rPr lang="en-US" sz="1600" dirty="0">
                <a:solidFill>
                  <a:srgbClr val="70041E"/>
                </a:solidFill>
                <a:latin typeface="Libre Baskerville" charset="0"/>
              </a:rPr>
              <a:t>: Tau containing bundles of filaments in neurons cytoplasm (encircle the nucleus), &lt;</a:t>
            </a:r>
            <a:r>
              <a:rPr lang="en-US" sz="1600" b="1" dirty="0">
                <a:solidFill>
                  <a:srgbClr val="70041E"/>
                </a:solidFill>
                <a:latin typeface="Libre Baskerville" charset="0"/>
              </a:rPr>
              <a:t>flame</a:t>
            </a:r>
            <a:r>
              <a:rPr lang="en-US" sz="1600" dirty="0">
                <a:solidFill>
                  <a:srgbClr val="70041E"/>
                </a:solidFill>
                <a:latin typeface="Libre Baskerville" charset="0"/>
              </a:rPr>
              <a:t> shapes&gt;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70041E"/>
                </a:solidFill>
                <a:latin typeface="Libre Baskerville" charset="0"/>
              </a:rPr>
              <a:t>Where ? </a:t>
            </a:r>
            <a:r>
              <a:rPr lang="en-US" sz="1600" dirty="0">
                <a:solidFill>
                  <a:srgbClr val="70041E"/>
                </a:solidFill>
                <a:latin typeface="Libre Baskerville" charset="0"/>
              </a:rPr>
              <a:t>cortical neurons (</a:t>
            </a:r>
            <a:r>
              <a:rPr lang="en-US" sz="1600" dirty="0" err="1">
                <a:solidFill>
                  <a:srgbClr val="70041E"/>
                </a:solidFill>
                <a:latin typeface="Libre Baskerville" charset="0"/>
              </a:rPr>
              <a:t>entorhinal</a:t>
            </a:r>
            <a:r>
              <a:rPr lang="en-US" sz="1600" dirty="0">
                <a:solidFill>
                  <a:srgbClr val="70041E"/>
                </a:solidFill>
                <a:latin typeface="Libre Baskerville" charset="0"/>
              </a:rPr>
              <a:t> cortex), &amp; the pyramidal cells of hippocampus, amygdala, basal forebrain, the raphe nuclei.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8" y="1455311"/>
            <a:ext cx="4353933" cy="328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library.med.utah.edu/WebPath/jpeg5/CNS0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26" y="1455311"/>
            <a:ext cx="3271214" cy="32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27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ubTitle" idx="4294967295"/>
          </p:nvPr>
        </p:nvSpPr>
        <p:spPr>
          <a:xfrm>
            <a:off x="1158101" y="1354255"/>
            <a:ext cx="7393617" cy="3248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>
              <a:buClr>
                <a:schemeClr val="accent6"/>
              </a:buClr>
            </a:pPr>
            <a:endParaRPr lang="en-US" sz="2000" b="1" dirty="0">
              <a:solidFill>
                <a:schemeClr val="accent6"/>
              </a:solidFill>
            </a:endParaRPr>
          </a:p>
          <a:p>
            <a:pPr marL="0" indent="0" algn="ctr">
              <a:buClr>
                <a:schemeClr val="accent6"/>
              </a:buClr>
              <a:buNone/>
            </a:pPr>
            <a:endParaRPr sz="2000" b="1" dirty="0">
              <a:solidFill>
                <a:schemeClr val="accent6"/>
              </a:solidFill>
            </a:endParaRPr>
          </a:p>
        </p:txBody>
      </p:sp>
      <p:grpSp>
        <p:nvGrpSpPr>
          <p:cNvPr id="121" name="Google Shape;121;p19"/>
          <p:cNvGrpSpPr/>
          <p:nvPr/>
        </p:nvGrpSpPr>
        <p:grpSpPr>
          <a:xfrm rot="-587406">
            <a:off x="8588656" y="111190"/>
            <a:ext cx="425594" cy="425570"/>
            <a:chOff x="576250" y="4319400"/>
            <a:chExt cx="442075" cy="442050"/>
          </a:xfrm>
        </p:grpSpPr>
        <p:sp>
          <p:nvSpPr>
            <p:cNvPr id="122" name="Google Shape;12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8A0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33</a:t>
            </a:fld>
            <a:endParaRPr dirty="0">
              <a:solidFill>
                <a:srgbClr val="8A0A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901" y="578205"/>
            <a:ext cx="37089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Clinically: Insidious onset of impaired higher intellectual function &amp; memory, &amp; altered mood &amp; behavior.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Over time, disorientation &amp; aphasia. In final stages they are disabled, mute &amp; immobile.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Death 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70041E"/>
                </a:solidFill>
                <a:latin typeface="Libre Baskerville" charset="0"/>
              </a:rPr>
              <a:t>intercurrent</a:t>
            </a:r>
            <a:r>
              <a:rPr lang="en-US" sz="2000" dirty="0">
                <a:solidFill>
                  <a:srgbClr val="70041E"/>
                </a:solidFill>
                <a:latin typeface="Libre Baskerville" charset="0"/>
              </a:rPr>
              <a:t> pneumonia or other infections.</a:t>
            </a:r>
            <a:endParaRPr lang="en-US" sz="2000" b="1" dirty="0">
              <a:solidFill>
                <a:srgbClr val="70041E"/>
              </a:solidFill>
              <a:latin typeface="Libre Baskerville" charset="0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73" y="334366"/>
            <a:ext cx="4406507" cy="44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15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0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4100" name="Picture 4" descr="Image result for william utermohlen alzheimer's self portra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2" y="61443"/>
            <a:ext cx="6522628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2590" y="154111"/>
            <a:ext cx="1972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abriola" pitchFamily="82" charset="0"/>
              </a:rPr>
              <a:t>“can the arts ever illuminate a condition that by its very nature resists all understanding?”</a:t>
            </a:r>
          </a:p>
          <a:p>
            <a:endParaRPr lang="en-US" sz="2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3687" y="3256799"/>
            <a:ext cx="19315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Libre Baskerville" charset="0"/>
              </a:rPr>
              <a:t>William </a:t>
            </a:r>
            <a:r>
              <a:rPr lang="en-US" sz="1100" dirty="0" err="1">
                <a:solidFill>
                  <a:schemeClr val="bg1"/>
                </a:solidFill>
                <a:latin typeface="Libre Baskerville" charset="0"/>
              </a:rPr>
              <a:t>Utermohlen’s</a:t>
            </a:r>
            <a:r>
              <a:rPr lang="en-US" sz="1100" dirty="0">
                <a:solidFill>
                  <a:schemeClr val="bg1"/>
                </a:solidFill>
                <a:latin typeface="Libre Baskerville" charset="0"/>
              </a:rPr>
              <a:t> self-portraits, the first, made in 1967, the rest from 1996 the year following his diagnosis of Alzheimer’s disease, to 2000, charting his decline.</a:t>
            </a:r>
          </a:p>
        </p:txBody>
      </p:sp>
    </p:spTree>
    <p:extLst>
      <p:ext uri="{BB962C8B-B14F-4D97-AF65-F5344CB8AC3E}">
        <p14:creationId xmlns:p14="http://schemas.microsoft.com/office/powerpoint/2010/main" val="2921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800" b="1" dirty="0"/>
              <a:t>Neurons – </a:t>
            </a:r>
            <a:r>
              <a:rPr lang="en-US" sz="2800" b="1" dirty="0"/>
              <a:t>Axonal injury/reaction</a:t>
            </a:r>
            <a:endParaRPr sz="28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251926" y="1255955"/>
            <a:ext cx="5057192" cy="263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change observed in the cell body of the neurons during regeneration of the axon (sprouting).</a:t>
            </a:r>
          </a:p>
          <a:p>
            <a:r>
              <a:rPr lang="en-US" sz="2000" dirty="0"/>
              <a:t>Cell body enlargement and rounding, peripheral displacement of the nucleus, enlargement of the nucleolus, and peripheral dispersion of </a:t>
            </a:r>
            <a:r>
              <a:rPr lang="en-US" sz="2000" dirty="0" err="1"/>
              <a:t>Nissl</a:t>
            </a:r>
            <a:r>
              <a:rPr lang="en-US" sz="2000" dirty="0"/>
              <a:t> substance </a:t>
            </a:r>
            <a:r>
              <a:rPr lang="en-US" sz="2000" b="1" dirty="0"/>
              <a:t>(central </a:t>
            </a:r>
            <a:r>
              <a:rPr lang="en-US" sz="2000" b="1" dirty="0" err="1"/>
              <a:t>chromatolysis</a:t>
            </a:r>
            <a:r>
              <a:rPr lang="en-US" sz="2000" b="1" dirty="0"/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76" name="Google Shape;76;p14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1662108"/>
            <a:ext cx="3657600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b="1" dirty="0"/>
              <a:t>Astrocyte Injury and Repair</a:t>
            </a:r>
            <a:endParaRPr sz="28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167949" y="1255955"/>
            <a:ext cx="5187822" cy="263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Astrocytes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repair &amp; scar formation in CNS, (</a:t>
            </a:r>
            <a:r>
              <a:rPr lang="en-US" sz="2000" b="1" dirty="0"/>
              <a:t>gliosis)</a:t>
            </a:r>
          </a:p>
          <a:p>
            <a:r>
              <a:rPr lang="en-US" sz="2000" dirty="0"/>
              <a:t>After injury they undergo hypertrophy and hyperplasia. </a:t>
            </a:r>
          </a:p>
          <a:p>
            <a:r>
              <a:rPr lang="en-US" sz="2000" dirty="0"/>
              <a:t>The nucleus enlarges (more vesicular) &amp; the nucleolus becomes prominent. The cytoplasm expands with bright pink hue &amp; extends multiple processes (</a:t>
            </a:r>
            <a:r>
              <a:rPr lang="en-US" sz="2000" b="1" dirty="0" err="1"/>
              <a:t>gemistocytic</a:t>
            </a:r>
            <a:r>
              <a:rPr lang="en-US" sz="2000" b="1" dirty="0"/>
              <a:t> astrocyte).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dirty="0"/>
          </a:p>
        </p:txBody>
      </p:sp>
      <p:sp>
        <p:nvSpPr>
          <p:cNvPr id="76" name="Google Shape;76;p14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01" y="1520890"/>
            <a:ext cx="3734835" cy="29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b="1" dirty="0"/>
              <a:t>Astrocyte Injury and Repair</a:t>
            </a:r>
            <a:endParaRPr sz="28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121298" y="1520890"/>
            <a:ext cx="4805265" cy="263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2000" dirty="0"/>
          </a:p>
          <a:p>
            <a:r>
              <a:rPr lang="en-US" sz="2000" dirty="0"/>
              <a:t>Unlike elsewhere in the body, fibroblasts participate in healing after brain injury </a:t>
            </a:r>
            <a:r>
              <a:rPr lang="en-US" sz="2000" u="sng" dirty="0"/>
              <a:t>to a limited extent</a:t>
            </a:r>
            <a:r>
              <a:rPr lang="en-US" sz="2000" dirty="0"/>
              <a:t> except in specific settings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penetrating brain trauma or around abscesses).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dirty="0"/>
          </a:p>
        </p:txBody>
      </p:sp>
      <p:sp>
        <p:nvSpPr>
          <p:cNvPr id="76" name="Google Shape;76;p14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1520891"/>
            <a:ext cx="3846802" cy="29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1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b="1" dirty="0"/>
              <a:t>Astrocyte Injury and Repair</a:t>
            </a:r>
            <a:endParaRPr sz="28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139959" y="1214955"/>
            <a:ext cx="5094514" cy="263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In long-standing gliosis, the cytoplasm of reactive astrocytes shrinks in size, &amp; cellular processes become tightly interwoven </a:t>
            </a:r>
            <a:r>
              <a:rPr lang="en-US" sz="2000" b="1" dirty="0"/>
              <a:t>(</a:t>
            </a:r>
            <a:r>
              <a:rPr lang="en-US" sz="2000" b="1" dirty="0" err="1"/>
              <a:t>fibrillary</a:t>
            </a:r>
            <a:r>
              <a:rPr lang="en-US" sz="2000" b="1" dirty="0"/>
              <a:t> astrocytes).</a:t>
            </a:r>
          </a:p>
          <a:p>
            <a:r>
              <a:rPr lang="en-US" sz="2000" b="1" dirty="0"/>
              <a:t>Rosenthal fibers:</a:t>
            </a:r>
            <a:r>
              <a:rPr lang="en-US" sz="2000" dirty="0"/>
              <a:t> thick, elongated, </a:t>
            </a:r>
            <a:r>
              <a:rPr lang="en-US" sz="2000" u="sng" dirty="0"/>
              <a:t>brightly</a:t>
            </a:r>
            <a:r>
              <a:rPr lang="en-US" sz="2000" dirty="0"/>
              <a:t> </a:t>
            </a:r>
            <a:r>
              <a:rPr lang="en-US" sz="2000" dirty="0" err="1"/>
              <a:t>eosinophilic</a:t>
            </a:r>
            <a:r>
              <a:rPr lang="en-US" sz="2000" dirty="0"/>
              <a:t> protein aggregates  in </a:t>
            </a:r>
            <a:r>
              <a:rPr lang="en-US" sz="2000" dirty="0" err="1"/>
              <a:t>astrocytic</a:t>
            </a:r>
            <a:r>
              <a:rPr lang="en-US" sz="2000" dirty="0"/>
              <a:t> processes in chronic gliosis &amp; in some low-grade </a:t>
            </a:r>
            <a:r>
              <a:rPr lang="en-US" sz="2000" dirty="0" err="1"/>
              <a:t>gliomas</a:t>
            </a:r>
            <a:r>
              <a:rPr lang="en-US" sz="2000" dirty="0"/>
              <a:t>. (</a:t>
            </a:r>
            <a:r>
              <a:rPr lang="en-US" sz="2000" dirty="0" err="1"/>
              <a:t>pilocytic</a:t>
            </a:r>
            <a:r>
              <a:rPr lang="en-US" sz="2000" dirty="0"/>
              <a:t> astrocytoma)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dirty="0"/>
          </a:p>
        </p:txBody>
      </p:sp>
      <p:sp>
        <p:nvSpPr>
          <p:cNvPr id="76" name="Google Shape;76;p14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45" y="1408922"/>
            <a:ext cx="3722914" cy="31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7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/>
              <a:t>Microglial cells</a:t>
            </a:r>
            <a:endParaRPr sz="3200" b="1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214603" y="1352940"/>
            <a:ext cx="5225144" cy="263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Long-lived resident phagocytes in CNS, derived from embryonic yolk sac.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Activated by tissue injury, infection, or trauma.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May develop elongated nuclei - </a:t>
            </a:r>
            <a:r>
              <a:rPr lang="en-US" sz="2000" b="1" u="sng" dirty="0"/>
              <a:t>rod cells </a:t>
            </a:r>
            <a:r>
              <a:rPr lang="en-US" sz="2000" dirty="0"/>
              <a:t>(infections).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Aggregates  around necrosis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u="sng" dirty="0"/>
              <a:t>microglial nodules .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around a dying neuron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Neuronophagia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.</a:t>
            </a:r>
            <a:endParaRPr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dirty="0"/>
          </a:p>
        </p:txBody>
      </p:sp>
      <p:sp>
        <p:nvSpPr>
          <p:cNvPr id="76" name="Google Shape;76;p14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Image result for rod cell his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57" y="1436915"/>
            <a:ext cx="3554963" cy="32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4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97" y="919134"/>
            <a:ext cx="3733800" cy="3522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6" y="919134"/>
            <a:ext cx="3694923" cy="352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33373"/>
      </p:ext>
    </p:extLst>
  </p:cSld>
  <p:clrMapOvr>
    <a:masterClrMapping/>
  </p:clrMapOvr>
</p:sld>
</file>

<file path=ppt/theme/theme1.xml><?xml version="1.0" encoding="utf-8"?>
<a:theme xmlns:a="http://schemas.openxmlformats.org/drawingml/2006/main" name="Neriss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4E3F62F58E31954599AF5D7BF24514D4" ma:contentTypeVersion="2" ma:contentTypeDescription="إنشاء مستند جديد." ma:contentTypeScope="" ma:versionID="82b47cfbd103cc834f9c4c83d3ea4925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2617fb8f117924669a22166e7ae082f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876EA3-E2B3-455A-8C42-EABDBB2C65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F32B42-09EA-4443-A275-D0E8E9EE4739}"/>
</file>

<file path=customXml/itemProps3.xml><?xml version="1.0" encoding="utf-8"?>
<ds:datastoreItem xmlns:ds="http://schemas.openxmlformats.org/officeDocument/2006/customXml" ds:itemID="{0382575E-6FDA-4BCD-B693-65E600E93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1275</Words>
  <Application>Microsoft Office PowerPoint</Application>
  <PresentationFormat>On-screen Show (16:9)</PresentationFormat>
  <Paragraphs>136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Nerissa template</vt:lpstr>
      <vt:lpstr>Neuroscience II Pathology</vt:lpstr>
      <vt:lpstr>Central nervous system </vt:lpstr>
      <vt:lpstr>Neurons – Acute neuronal injury </vt:lpstr>
      <vt:lpstr>Neurons – Axonal injury/reaction</vt:lpstr>
      <vt:lpstr>Astrocyte Injury and Repair</vt:lpstr>
      <vt:lpstr>Astrocyte Injury and Repair</vt:lpstr>
      <vt:lpstr>Astrocyte Injury and Repair</vt:lpstr>
      <vt:lpstr>Microglial cells</vt:lpstr>
      <vt:lpstr>PowerPoint Presentation</vt:lpstr>
      <vt:lpstr>Demyelinating  diseases of CNS</vt:lpstr>
      <vt:lpstr>Myelin..</vt:lpstr>
      <vt:lpstr>Differences b/w CNS &amp; PNS Myelin</vt:lpstr>
      <vt:lpstr>Diseases of myelin are separated to two groups:</vt:lpstr>
      <vt:lpstr>diseases of myelin are separated to two groups:</vt:lpstr>
      <vt:lpstr>Multiple Sclerosis (MS)</vt:lpstr>
      <vt:lpstr>Multiple Sclerosis (MS)</vt:lpstr>
      <vt:lpstr>PowerPoint Presentation</vt:lpstr>
      <vt:lpstr>PowerPoint Presentation</vt:lpstr>
      <vt:lpstr>NEURODEGENERATIVE DISEASES</vt:lpstr>
      <vt:lpstr>PowerPoint Presentation</vt:lpstr>
      <vt:lpstr>PowerPoint Presentation</vt:lpstr>
      <vt:lpstr>Alzheimer Disease (AD)</vt:lpstr>
      <vt:lpstr>PowerPoint Presentation</vt:lpstr>
      <vt:lpstr>PowerPoint Presentation</vt:lpstr>
      <vt:lpstr>AD – Pathogenesis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 II Pathology</dc:title>
  <dc:creator>mohammed hayel</dc:creator>
  <cp:lastModifiedBy>mohammed hayel</cp:lastModifiedBy>
  <cp:revision>123</cp:revision>
  <dcterms:modified xsi:type="dcterms:W3CDTF">2021-02-22T21:15:43Z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