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256" r:id="rId5"/>
    <p:sldId id="257" r:id="rId6"/>
    <p:sldId id="258" r:id="rId7"/>
    <p:sldId id="261" r:id="rId8"/>
    <p:sldId id="259" r:id="rId9"/>
    <p:sldId id="262" r:id="rId10"/>
    <p:sldId id="263" r:id="rId11"/>
    <p:sldId id="260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2T20:37:09.0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2T22:41:21.7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2T22:59:18.8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02T22:52:39.8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7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4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9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5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8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4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9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7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5.jpeg"/><Relationship Id="rId7" Type="http://schemas.openxmlformats.org/officeDocument/2006/relationships/image" Target="../media/image79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10" Type="http://schemas.openxmlformats.org/officeDocument/2006/relationships/image" Target="../media/image82.gif"/><Relationship Id="rId4" Type="http://schemas.openxmlformats.org/officeDocument/2006/relationships/image" Target="../media/image76.jpg"/><Relationship Id="rId9" Type="http://schemas.openxmlformats.org/officeDocument/2006/relationships/image" Target="../media/image8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9" Type="http://schemas.openxmlformats.org/officeDocument/2006/relationships/image" Target="../media/image33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5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86B90-8D55-4F88-B3C1-11EDA3717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Visual pathway &amp; visual field defects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C816754-6727-4D9D-BFB8-153D3389F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593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347ADE-8525-4CEF-9552-08C86E9B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Superior quadrantanopia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94D216D9-EC7C-4384-9ED4-4431C8CD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US" dirty="0"/>
              <a:t>Described as “pie in the sky”</a:t>
            </a:r>
          </a:p>
          <a:p>
            <a:r>
              <a:rPr lang="en-US" dirty="0"/>
              <a:t>Causes are strokes, tumors and traumas.</a:t>
            </a:r>
          </a:p>
          <a:p>
            <a:r>
              <a:rPr lang="en-US" dirty="0"/>
              <a:t>Occurs when the lesion affects the temporal lobe (inferior fibers of the optic radiation, i.e., Meyer’s loop).</a:t>
            </a:r>
          </a:p>
          <a:p>
            <a:r>
              <a:rPr lang="en-US" dirty="0"/>
              <a:t>Pupillary reflex is normal.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4EBE52F-C297-4A5D-A2C8-BC410063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02217"/>
            <a:ext cx="4014216" cy="2037214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C3D9341-A095-4F5F-9300-AD89F1647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470822"/>
            <a:ext cx="3995928" cy="19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5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4AB95-3A36-40F3-9F45-7C08A122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 fontScale="90000"/>
          </a:bodyPr>
          <a:lstStyle/>
          <a:p>
            <a:r>
              <a:rPr lang="en-US" sz="7200" dirty="0"/>
              <a:t>inferior quadrantanopia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56CCDB-5D4A-4011-B3D6-1D0169ECE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US" dirty="0"/>
              <a:t>Described as “pie in the floor”.</a:t>
            </a:r>
          </a:p>
          <a:p>
            <a:r>
              <a:rPr lang="en-US" dirty="0"/>
              <a:t>Causes are also strokes, tumors and traumas.</a:t>
            </a:r>
          </a:p>
          <a:p>
            <a:r>
              <a:rPr lang="en-US" dirty="0"/>
              <a:t>Occurs when the lesion affects the parietal lobe (superior fibers of the optic radiation, i.e., Baum’s loop)..</a:t>
            </a:r>
          </a:p>
          <a:p>
            <a:r>
              <a:rPr lang="en-US" dirty="0"/>
              <a:t>Pupillary reflexes are also normal.</a:t>
            </a:r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FFE75AF-DA12-4583-8604-E5325D24E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97199"/>
            <a:ext cx="4014216" cy="204725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7B43ED5-D863-4A61-8629-873B9BA3B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435857"/>
            <a:ext cx="3995928" cy="202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1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001F816-B8B8-438E-A94F-2D896564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51352-09C3-48E3-AD19-03C34E3E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320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n-US" dirty="0"/>
              <a:t>lastly</a:t>
            </a:r>
          </a:p>
        </p:txBody>
      </p:sp>
      <p:pic>
        <p:nvPicPr>
          <p:cNvPr id="7" name="Picture 6" descr="A picture containing person, stuffed&#10;&#10;Description automatically generated">
            <a:extLst>
              <a:ext uri="{FF2B5EF4-FFF2-40B4-BE49-F238E27FC236}">
                <a16:creationId xmlns:a16="http://schemas.microsoft.com/office/drawing/2014/main" id="{FC0ACB4C-04CD-44C9-AB6F-F60BB01B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9" y="403224"/>
            <a:ext cx="2542032" cy="21183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B7F35E-7309-4830-BDF9-6913A9A7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6412" y="614000"/>
            <a:ext cx="2542032" cy="16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6">
            <a:extLst>
              <a:ext uri="{FF2B5EF4-FFF2-40B4-BE49-F238E27FC236}">
                <a16:creationId xmlns:a16="http://schemas.microsoft.com/office/drawing/2014/main" id="{35AD8443-F80F-481A-A3DE-89A2D0BA7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320" y="265475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blue&#10;&#10;Description automatically generated">
            <a:extLst>
              <a:ext uri="{FF2B5EF4-FFF2-40B4-BE49-F238E27FC236}">
                <a16:creationId xmlns:a16="http://schemas.microsoft.com/office/drawing/2014/main" id="{EF763ED8-7645-422A-BB45-804F48B64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2" y="2766251"/>
            <a:ext cx="5116068" cy="341071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DE9CA7-69BF-4C57-812C-ABCBB9F5D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320" y="2908005"/>
            <a:ext cx="5295015" cy="3268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Macular degeneration occurs in DM patients.</a:t>
            </a:r>
          </a:p>
          <a:p>
            <a:r>
              <a:rPr lang="en-US" dirty="0"/>
              <a:t>tunneling of vision does exist!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Arigato</a:t>
            </a:r>
            <a:r>
              <a:rPr lang="en-US" dirty="0"/>
              <a:t> </a:t>
            </a:r>
            <a:r>
              <a:rPr lang="en-US" dirty="0" err="1"/>
              <a:t>gozaimasu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9D2891B-7AF8-4416-A8F6-7C6EC8182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569" y="592019"/>
            <a:ext cx="1876425" cy="20764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B019B09-1422-4344-8421-9E58EBA94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718" y="3715194"/>
            <a:ext cx="2152234" cy="2940839"/>
          </a:xfrm>
          <a:prstGeom prst="rect">
            <a:avLst/>
          </a:prstGeom>
        </p:spPr>
      </p:pic>
      <p:pic>
        <p:nvPicPr>
          <p:cNvPr id="20" name="Picture 19" descr="A picture containing chain&#10;&#10;Description automatically generated">
            <a:extLst>
              <a:ext uri="{FF2B5EF4-FFF2-40B4-BE49-F238E27FC236}">
                <a16:creationId xmlns:a16="http://schemas.microsoft.com/office/drawing/2014/main" id="{48AA59A1-C79D-44FD-83A1-CDDED88D8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03" y="3898752"/>
            <a:ext cx="1095241" cy="178697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22AA316-E93E-495E-AF14-831E73F6A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0"/>
            <a:ext cx="1749483" cy="174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377454-599D-4520-81DD-F134C6C3E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27" y="5535825"/>
            <a:ext cx="1221192" cy="12211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EEEE31-6D9E-4C97-8033-0B41FEB1D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8" y="4020402"/>
            <a:ext cx="931650" cy="11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E98A39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48A26-E4E0-41BF-8691-5D50B93F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135" y="2156348"/>
            <a:ext cx="3971495" cy="1866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</a:rPr>
              <a:t>Normal visual pathway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EA31920-7B93-41F1-8C76-40464CA62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1" y="228601"/>
            <a:ext cx="6289894" cy="62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AC21220C-9704-479F-A6E9-59B708D4C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-22860"/>
            <a:ext cx="6728460" cy="6728460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 with medium confidence">
            <a:extLst>
              <a:ext uri="{FF2B5EF4-FFF2-40B4-BE49-F238E27FC236}">
                <a16:creationId xmlns:a16="http://schemas.microsoft.com/office/drawing/2014/main" id="{2EDD7CF7-38DA-47B9-92E6-15C604F19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05" y="23337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1627-115C-441B-A3B5-4FBEC79C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99513-DC93-45DB-9243-CF418451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DE0E681-8655-4092-9C87-C86D7CEB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2E170-0C63-4BC9-86C9-B0DF83CF5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AECC3-EE94-47E2-873E-AE8CBF677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A309258-ED10-40AC-B1D2-8E88F31A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CC133B8-7079-45A8-8FDD-A40230850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CE74D5-B0AB-4AEF-965A-53C7B6891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6CB232C-88A9-4B04-80C8-1E536EB49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id="{0FBBF191-66C6-46B5-8809-2E23179CF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6D6FD898-8EDE-4C81-A3C5-3D458790D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Diagram, arrow&#10;&#10;Description automatically generated">
            <a:extLst>
              <a:ext uri="{FF2B5EF4-FFF2-40B4-BE49-F238E27FC236}">
                <a16:creationId xmlns:a16="http://schemas.microsoft.com/office/drawing/2014/main" id="{1AE702EE-666C-4C46-8570-41B9DC9EC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E0AEA7B8-33EF-4C24-8508-294328989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1F1C98A4-990D-402F-9A48-3C0CCA3BE2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B21C2064-BCE0-46DF-BE6F-D31D857097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 descr="Diagram&#10;&#10;Description automatically generated with low confidence">
            <a:extLst>
              <a:ext uri="{FF2B5EF4-FFF2-40B4-BE49-F238E27FC236}">
                <a16:creationId xmlns:a16="http://schemas.microsoft.com/office/drawing/2014/main" id="{9CB44916-1D5C-4816-88E8-ED833E8902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2B760DC-A504-46EB-8684-E494B1706D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E7861D93-5C54-4110-9251-878926B7FB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4964C84C-B0A3-4209-BC17-6E34C2D2DE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EB3D9CC-C1B4-40A3-B8B7-1F9122F13D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8C4011AC-C0D0-44DF-B80D-D3EE2CBDCD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A981C8A5-066E-4A52-9DFD-C6889AB2A0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21D7E8FD-9FDF-4E5A-94F6-8F00201C2F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6F224E45-58EE-4C44-8052-A1C3642AA5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AFB2B510-C2DA-4C43-8021-E9A0CDCEC6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50" descr="Diagram&#10;&#10;Description automatically generated">
            <a:extLst>
              <a:ext uri="{FF2B5EF4-FFF2-40B4-BE49-F238E27FC236}">
                <a16:creationId xmlns:a16="http://schemas.microsoft.com/office/drawing/2014/main" id="{43511393-85E5-4E81-B3FE-79E0EDF376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5D502FBD-99C8-443F-9B45-46C003990F3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 descr="Diagram&#10;&#10;Description automatically generated">
            <a:extLst>
              <a:ext uri="{FF2B5EF4-FFF2-40B4-BE49-F238E27FC236}">
                <a16:creationId xmlns:a16="http://schemas.microsoft.com/office/drawing/2014/main" id="{00B99735-1479-4902-9422-A339C4AB7A9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58713108-3868-4F06-AFF0-A8E6B96A74D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 descr="Diagram&#10;&#10;Description automatically generated">
            <a:extLst>
              <a:ext uri="{FF2B5EF4-FFF2-40B4-BE49-F238E27FC236}">
                <a16:creationId xmlns:a16="http://schemas.microsoft.com/office/drawing/2014/main" id="{4B612561-1B5F-4A81-AC93-F309A711B77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Picture 60" descr="Diagram&#10;&#10;Description automatically generated">
            <a:extLst>
              <a:ext uri="{FF2B5EF4-FFF2-40B4-BE49-F238E27FC236}">
                <a16:creationId xmlns:a16="http://schemas.microsoft.com/office/drawing/2014/main" id="{7F921DA6-E3E2-4230-8932-7D7B6716B44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3" name="Picture 62" descr="Diagram&#10;&#10;Description automatically generated">
            <a:extLst>
              <a:ext uri="{FF2B5EF4-FFF2-40B4-BE49-F238E27FC236}">
                <a16:creationId xmlns:a16="http://schemas.microsoft.com/office/drawing/2014/main" id="{CA0FADB3-F697-4516-B00D-3BB261D0CAC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9C364AED-4055-4FFC-8CD8-1F955130EAF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 descr="Diagram&#10;&#10;Description automatically generated">
            <a:extLst>
              <a:ext uri="{FF2B5EF4-FFF2-40B4-BE49-F238E27FC236}">
                <a16:creationId xmlns:a16="http://schemas.microsoft.com/office/drawing/2014/main" id="{8B5985F4-C2A0-4E79-9C42-D20795951E8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9" name="Picture 68" descr="Diagram&#10;&#10;Description automatically generated">
            <a:extLst>
              <a:ext uri="{FF2B5EF4-FFF2-40B4-BE49-F238E27FC236}">
                <a16:creationId xmlns:a16="http://schemas.microsoft.com/office/drawing/2014/main" id="{3C3C33E3-65D4-41CA-BD72-3E0D7626FF2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Picture 70" descr="Diagram&#10;&#10;Description automatically generated">
            <a:extLst>
              <a:ext uri="{FF2B5EF4-FFF2-40B4-BE49-F238E27FC236}">
                <a16:creationId xmlns:a16="http://schemas.microsoft.com/office/drawing/2014/main" id="{8D4D37E3-8925-416F-82C7-7CC037148CE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 descr="Diagram&#10;&#10;Description automatically generated">
            <a:extLst>
              <a:ext uri="{FF2B5EF4-FFF2-40B4-BE49-F238E27FC236}">
                <a16:creationId xmlns:a16="http://schemas.microsoft.com/office/drawing/2014/main" id="{4CF841DE-7165-4A53-B9CF-1386FA48517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5" name="Picture 74" descr="Diagram&#10;&#10;Description automatically generated">
            <a:extLst>
              <a:ext uri="{FF2B5EF4-FFF2-40B4-BE49-F238E27FC236}">
                <a16:creationId xmlns:a16="http://schemas.microsoft.com/office/drawing/2014/main" id="{3328B905-6995-4A84-8224-D8E17990CA4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7" name="Picture 76" descr="Diagram&#10;&#10;Description automatically generated">
            <a:extLst>
              <a:ext uri="{FF2B5EF4-FFF2-40B4-BE49-F238E27FC236}">
                <a16:creationId xmlns:a16="http://schemas.microsoft.com/office/drawing/2014/main" id="{5F528D8A-765C-437A-B1F9-17E4604DC2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Picture 78" descr="Diagram&#10;&#10;Description automatically generated">
            <a:extLst>
              <a:ext uri="{FF2B5EF4-FFF2-40B4-BE49-F238E27FC236}">
                <a16:creationId xmlns:a16="http://schemas.microsoft.com/office/drawing/2014/main" id="{2BCDB410-F8AA-427D-AC7B-0E9D84A02C0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" name="Picture 80" descr="Diagram&#10;&#10;Description automatically generated">
            <a:extLst>
              <a:ext uri="{FF2B5EF4-FFF2-40B4-BE49-F238E27FC236}">
                <a16:creationId xmlns:a16="http://schemas.microsoft.com/office/drawing/2014/main" id="{40CC8B43-81B7-42AF-B59F-81E922E12E2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3" name="Picture 82" descr="Diagram&#10;&#10;Description automatically generated">
            <a:extLst>
              <a:ext uri="{FF2B5EF4-FFF2-40B4-BE49-F238E27FC236}">
                <a16:creationId xmlns:a16="http://schemas.microsoft.com/office/drawing/2014/main" id="{76640EA4-B552-40C3-BCDD-1BCBC1C1879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5" name="Picture 84" descr="Diagram&#10;&#10;Description automatically generated">
            <a:extLst>
              <a:ext uri="{FF2B5EF4-FFF2-40B4-BE49-F238E27FC236}">
                <a16:creationId xmlns:a16="http://schemas.microsoft.com/office/drawing/2014/main" id="{3EAD525E-C075-4A2D-A1B7-0429227398E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7" name="Picture 86" descr="Diagram&#10;&#10;Description automatically generated">
            <a:extLst>
              <a:ext uri="{FF2B5EF4-FFF2-40B4-BE49-F238E27FC236}">
                <a16:creationId xmlns:a16="http://schemas.microsoft.com/office/drawing/2014/main" id="{7E69B9EA-05E6-4A11-B642-5FC584EBFBB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9" name="Picture 88" descr="Diagram&#10;&#10;Description automatically generated">
            <a:extLst>
              <a:ext uri="{FF2B5EF4-FFF2-40B4-BE49-F238E27FC236}">
                <a16:creationId xmlns:a16="http://schemas.microsoft.com/office/drawing/2014/main" id="{8A2E3D49-C7BF-4C1B-9375-227605F43C44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 descr="Diagram&#10;&#10;Description automatically generated">
            <a:extLst>
              <a:ext uri="{FF2B5EF4-FFF2-40B4-BE49-F238E27FC236}">
                <a16:creationId xmlns:a16="http://schemas.microsoft.com/office/drawing/2014/main" id="{4F158B0C-3FE9-43A3-8B1E-0C406C83A5F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4C8DA44B-AFFA-43CD-9DB7-A5D9B2BE7D4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5" name="Picture 94" descr="Diagram&#10;&#10;Description automatically generated">
            <a:extLst>
              <a:ext uri="{FF2B5EF4-FFF2-40B4-BE49-F238E27FC236}">
                <a16:creationId xmlns:a16="http://schemas.microsoft.com/office/drawing/2014/main" id="{11C70C20-A774-4026-8119-C17E0992394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7" name="Picture 96" descr="Diagram&#10;&#10;Description automatically generated">
            <a:extLst>
              <a:ext uri="{FF2B5EF4-FFF2-40B4-BE49-F238E27FC236}">
                <a16:creationId xmlns:a16="http://schemas.microsoft.com/office/drawing/2014/main" id="{D2578F50-2BF6-4F31-B2DC-0B872FDBAF8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9" name="Picture 98" descr="Diagram&#10;&#10;Description automatically generated">
            <a:extLst>
              <a:ext uri="{FF2B5EF4-FFF2-40B4-BE49-F238E27FC236}">
                <a16:creationId xmlns:a16="http://schemas.microsoft.com/office/drawing/2014/main" id="{FC2CFEAF-E177-467E-8A81-80AE8160AB1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" name="Picture 10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BAA74E-D0F9-45FA-87A8-F70E78D0FC5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5" name="Picture 104" descr="A picture containing shape&#10;&#10;Description automatically generated">
            <a:extLst>
              <a:ext uri="{FF2B5EF4-FFF2-40B4-BE49-F238E27FC236}">
                <a16:creationId xmlns:a16="http://schemas.microsoft.com/office/drawing/2014/main" id="{1933F6D5-A833-419D-8529-9BD4337FCF04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7" name="Picture 106" descr="Diagram&#10;&#10;Description automatically generated">
            <a:extLst>
              <a:ext uri="{FF2B5EF4-FFF2-40B4-BE49-F238E27FC236}">
                <a16:creationId xmlns:a16="http://schemas.microsoft.com/office/drawing/2014/main" id="{60C730AD-1818-441C-8C9B-F3BBBB8CB8D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9" name="Picture 108" descr="A picture containing text&#10;&#10;Description automatically generated">
            <a:extLst>
              <a:ext uri="{FF2B5EF4-FFF2-40B4-BE49-F238E27FC236}">
                <a16:creationId xmlns:a16="http://schemas.microsoft.com/office/drawing/2014/main" id="{D3E7A287-B3B3-46E0-8C0A-F6D4484521B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1" name="Picture 110" descr="Diagram&#10;&#10;Description automatically generated">
            <a:extLst>
              <a:ext uri="{FF2B5EF4-FFF2-40B4-BE49-F238E27FC236}">
                <a16:creationId xmlns:a16="http://schemas.microsoft.com/office/drawing/2014/main" id="{13EC58AC-293E-4DE4-9DB1-90FACBC9586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3" name="Picture 112" descr="A picture containing shape&#10;&#10;Description automatically generated">
            <a:extLst>
              <a:ext uri="{FF2B5EF4-FFF2-40B4-BE49-F238E27FC236}">
                <a16:creationId xmlns:a16="http://schemas.microsoft.com/office/drawing/2014/main" id="{C7707170-1433-49EC-851A-4EF602FC47B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5" name="Picture 114" descr="Diagram&#10;&#10;Description automatically generated">
            <a:extLst>
              <a:ext uri="{FF2B5EF4-FFF2-40B4-BE49-F238E27FC236}">
                <a16:creationId xmlns:a16="http://schemas.microsoft.com/office/drawing/2014/main" id="{DD293167-AB6A-4E23-B695-78716985E11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7" name="Picture 116" descr="A picture containing chart&#10;&#10;Description automatically generated">
            <a:extLst>
              <a:ext uri="{FF2B5EF4-FFF2-40B4-BE49-F238E27FC236}">
                <a16:creationId xmlns:a16="http://schemas.microsoft.com/office/drawing/2014/main" id="{DC38BB83-2C4F-48A0-AFE0-052F9512DD3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9" name="Picture 118" descr="Diagram&#10;&#10;Description automatically generated">
            <a:extLst>
              <a:ext uri="{FF2B5EF4-FFF2-40B4-BE49-F238E27FC236}">
                <a16:creationId xmlns:a16="http://schemas.microsoft.com/office/drawing/2014/main" id="{A7B81C47-46E9-4696-8D7F-83EA8C28299E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1" name="Picture 120" descr="Chart, pie chart&#10;&#10;Description automatically generated">
            <a:extLst>
              <a:ext uri="{FF2B5EF4-FFF2-40B4-BE49-F238E27FC236}">
                <a16:creationId xmlns:a16="http://schemas.microsoft.com/office/drawing/2014/main" id="{18DBEDF4-0BAA-41CB-9D62-EF197223DF8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2" descr="Diagram&#10;&#10;Description automatically generated">
            <a:extLst>
              <a:ext uri="{FF2B5EF4-FFF2-40B4-BE49-F238E27FC236}">
                <a16:creationId xmlns:a16="http://schemas.microsoft.com/office/drawing/2014/main" id="{885E9509-6E9F-4257-83A6-BC70F9DC9B8F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5" name="Picture 124" descr="Text&#10;&#10;Description automatically generated with medium confidence">
            <a:extLst>
              <a:ext uri="{FF2B5EF4-FFF2-40B4-BE49-F238E27FC236}">
                <a16:creationId xmlns:a16="http://schemas.microsoft.com/office/drawing/2014/main" id="{3ABCE89C-A280-406A-B46B-5FF2D41DC5D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7" name="Picture 126" descr="Diagram&#10;&#10;Description automatically generated">
            <a:extLst>
              <a:ext uri="{FF2B5EF4-FFF2-40B4-BE49-F238E27FC236}">
                <a16:creationId xmlns:a16="http://schemas.microsoft.com/office/drawing/2014/main" id="{1FAE380A-ED94-43DE-964E-4B73C3893A5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11B7F-213D-4C6A-B79F-A48FAF24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016" y="640080"/>
            <a:ext cx="3432048" cy="1714065"/>
          </a:xfrm>
        </p:spPr>
        <p:txBody>
          <a:bodyPr anchor="b">
            <a:normAutofit/>
          </a:bodyPr>
          <a:lstStyle/>
          <a:p>
            <a:r>
              <a:rPr lang="en-US" dirty="0"/>
              <a:t>Normal vision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CC25F96-1F0A-4C34-8E40-49136F77C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694440"/>
            <a:ext cx="6903720" cy="34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8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E3118-A266-468E-8B50-A3B405FB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016" y="640080"/>
            <a:ext cx="3432048" cy="1714065"/>
          </a:xfrm>
        </p:spPr>
        <p:txBody>
          <a:bodyPr anchor="b">
            <a:normAutofit/>
          </a:bodyPr>
          <a:lstStyle/>
          <a:p>
            <a:r>
              <a:rPr lang="en-US" dirty="0"/>
              <a:t>Monocular anopia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D42BD-98A6-438D-89E1-823AEA4E4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6" y="2803470"/>
            <a:ext cx="3432048" cy="3414450"/>
          </a:xfrm>
        </p:spPr>
        <p:txBody>
          <a:bodyPr anchor="t">
            <a:normAutofit/>
          </a:bodyPr>
          <a:lstStyle/>
          <a:p>
            <a:r>
              <a:rPr lang="en-US" sz="2400"/>
              <a:t>Complete blindness in affected eye with loss of both direct and consensual reflex</a:t>
            </a:r>
          </a:p>
          <a:p>
            <a:r>
              <a:rPr lang="en-US" sz="2400"/>
              <a:t>Can be caused by</a:t>
            </a:r>
          </a:p>
          <a:p>
            <a:pPr marL="0" indent="0">
              <a:buNone/>
            </a:pPr>
            <a:r>
              <a:rPr lang="en-US" sz="2400"/>
              <a:t>Optic atrophy</a:t>
            </a:r>
          </a:p>
          <a:p>
            <a:pPr marL="0" indent="0">
              <a:buNone/>
            </a:pPr>
            <a:r>
              <a:rPr lang="en-US" sz="2400"/>
              <a:t>Acute optic neuritis</a:t>
            </a:r>
          </a:p>
          <a:p>
            <a:pPr marL="0" indent="0">
              <a:buNone/>
            </a:pPr>
            <a:r>
              <a:rPr lang="en-US" sz="2400"/>
              <a:t>Trauma</a:t>
            </a:r>
          </a:p>
          <a:p>
            <a:pPr marL="0" indent="0">
              <a:buNone/>
            </a:pPr>
            <a:endParaRPr lang="en-US" sz="2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780AC80-74D8-4A82-8C8B-C059079B8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694440"/>
            <a:ext cx="6903720" cy="34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AD74C-A881-40E7-B8A3-6A730774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016" y="640080"/>
            <a:ext cx="3432048" cy="1714065"/>
          </a:xfrm>
        </p:spPr>
        <p:txBody>
          <a:bodyPr anchor="b">
            <a:normAutofit/>
          </a:bodyPr>
          <a:lstStyle/>
          <a:p>
            <a:r>
              <a:rPr lang="en-US" sz="4400"/>
              <a:t>Bitemporal hemianopia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6CC6D-291B-44C5-AE37-E75DE5C3D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6" y="2803470"/>
            <a:ext cx="3432048" cy="341445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Vision is missing in the outer (</a:t>
            </a:r>
            <a:r>
              <a:rPr lang="en-US" sz="2000" u="sng" dirty="0"/>
              <a:t>temporal</a:t>
            </a:r>
            <a:r>
              <a:rPr lang="en-US" sz="2000" dirty="0"/>
              <a:t>) half of </a:t>
            </a:r>
            <a:r>
              <a:rPr lang="en-US" sz="2000" u="sng" dirty="0"/>
              <a:t>both</a:t>
            </a:r>
            <a:r>
              <a:rPr lang="en-US" sz="2000" dirty="0"/>
              <a:t> the right and left visual fields.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Ass/w paralysis of pupillary reflex.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Caused by compression/lesion affecting the optic chiasm such as: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tumors, e.g., pituitary adenomas and craniopharyngiomas.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aneurysms e.g., anterior communicating artery aneurysm.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4841B97-5224-445D-A635-70D3A2015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694440"/>
            <a:ext cx="6903720" cy="34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4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EAA85-9D5C-4FE0-80FA-342AE3336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Homonymous hemianopia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98A39"/>
          </a:solidFill>
          <a:ln w="38100" cap="rnd">
            <a:solidFill>
              <a:srgbClr val="E98A3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9D71CC3-9AF9-4FDB-A884-6167E831C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496312"/>
            <a:ext cx="6755626" cy="41433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be congenital or caused by tumors, strokes</a:t>
            </a:r>
            <a:r>
              <a:rPr lang="en-US" sz="1600" dirty="0"/>
              <a:t>(thalamus)</a:t>
            </a:r>
            <a:r>
              <a:rPr lang="en-US" dirty="0"/>
              <a:t>, traumas, infections or by aneurysms </a:t>
            </a:r>
            <a:r>
              <a:rPr lang="en-US" sz="1600" dirty="0"/>
              <a:t>of superior cerebellar or posterior cerebral arteries</a:t>
            </a:r>
            <a:r>
              <a:rPr lang="en-US" dirty="0"/>
              <a:t>.</a:t>
            </a:r>
          </a:p>
          <a:p>
            <a:r>
              <a:rPr lang="en-US" dirty="0"/>
              <a:t>If transient, it can constitute the aura phase of migraine.</a:t>
            </a:r>
          </a:p>
          <a:p>
            <a:r>
              <a:rPr lang="en-US" dirty="0"/>
              <a:t>If the lesion is in the optic tract, it will be ass/w RAPD in the contralateral side and retrograde optic atrophy.</a:t>
            </a:r>
          </a:p>
          <a:p>
            <a:r>
              <a:rPr lang="en-US" dirty="0"/>
              <a:t>If the lesion is in the cerebral cortex, the hemianopsia will be congruous and macular sparing. Also, pupillary light reflex will be normal.</a:t>
            </a:r>
          </a:p>
          <a:p>
            <a:r>
              <a:rPr lang="en-US" dirty="0"/>
              <a:t>If the lesion is in optic radiation (complete), pupillary reflex will be intact.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0ACCD7-F613-49CE-AD34-E6C6FAE6F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11188"/>
            <a:ext cx="4014216" cy="201927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CB8156D-570E-44A2-A8FC-11486BEA3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445847"/>
            <a:ext cx="3995928" cy="20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7017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313820"/>
      </a:dk2>
      <a:lt2>
        <a:srgbClr val="E2E5E8"/>
      </a:lt2>
      <a:accent1>
        <a:srgbClr val="E98A39"/>
      </a:accent1>
      <a:accent2>
        <a:srgbClr val="B0A23A"/>
      </a:accent2>
      <a:accent3>
        <a:srgbClr val="91AD4D"/>
      </a:accent3>
      <a:accent4>
        <a:srgbClr val="5BB536"/>
      </a:accent4>
      <a:accent5>
        <a:srgbClr val="2EBA40"/>
      </a:accent5>
      <a:accent6>
        <a:srgbClr val="32B67A"/>
      </a:accent6>
      <a:hlink>
        <a:srgbClr val="5D85A8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92FC767E030A0F4E997A16C5FCEB1318" ma:contentTypeVersion="7" ma:contentTypeDescription="إنشاء مستند جديد." ma:contentTypeScope="" ma:versionID="508cddab69c4c1590aad8ebaccc7a876">
  <xsd:schema xmlns:xsd="http://www.w3.org/2001/XMLSchema" xmlns:xs="http://www.w3.org/2001/XMLSchema" xmlns:p="http://schemas.microsoft.com/office/2006/metadata/properties" xmlns:ns3="c9944ac0-e089-47bb-9235-b9ed5708b971" xmlns:ns4="a1a18701-a7da-4974-b987-f38adfd80839" targetNamespace="http://schemas.microsoft.com/office/2006/metadata/properties" ma:root="true" ma:fieldsID="9eecfbd87deb395ba6983ad3d1774116" ns3:_="" ns4:_="">
    <xsd:import namespace="c9944ac0-e089-47bb-9235-b9ed5708b971"/>
    <xsd:import namespace="a1a18701-a7da-4974-b987-f38adfd808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44ac0-e089-47bb-9235-b9ed5708b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18701-a7da-4974-b987-f38adfd8083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تجزئة تلميح المشاركة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A9D139-65EB-4C9C-9A98-6955DC0580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944ac0-e089-47bb-9235-b9ed5708b971"/>
    <ds:schemaRef ds:uri="a1a18701-a7da-4974-b987-f38adfd808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5426CF-4FAE-4DBD-88AB-8B824D4AE251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a1a18701-a7da-4974-b987-f38adfd80839"/>
    <ds:schemaRef ds:uri="c9944ac0-e089-47bb-9235-b9ed5708b971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9D5938-E27A-4079-AD11-AB78BE27A7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317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Modern Love</vt:lpstr>
      <vt:lpstr>The Hand</vt:lpstr>
      <vt:lpstr>SketchyVTI</vt:lpstr>
      <vt:lpstr>Visual pathway &amp; visual field defects</vt:lpstr>
      <vt:lpstr>Normal visual pathway</vt:lpstr>
      <vt:lpstr>PowerPoint Presentation</vt:lpstr>
      <vt:lpstr>PowerPoint Presentation</vt:lpstr>
      <vt:lpstr>PowerPoint Presentation</vt:lpstr>
      <vt:lpstr>Normal vision</vt:lpstr>
      <vt:lpstr>Monocular anopia</vt:lpstr>
      <vt:lpstr>Bitemporal hemianopia</vt:lpstr>
      <vt:lpstr>Homonymous hemianopia</vt:lpstr>
      <vt:lpstr>Superior quadrantanopia</vt:lpstr>
      <vt:lpstr>inferior quadrantanopia</vt:lpstr>
      <vt:lpstr>lastly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pathway &amp; visual field defects</dc:title>
  <dc:creator>أنس السطري</dc:creator>
  <cp:lastModifiedBy>أنس السطري</cp:lastModifiedBy>
  <cp:revision>4</cp:revision>
  <dcterms:created xsi:type="dcterms:W3CDTF">2021-08-02T20:28:12Z</dcterms:created>
  <dcterms:modified xsi:type="dcterms:W3CDTF">2021-08-03T00:16:07Z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0x01010092FC767E030A0F4E997A16C5FCEB1318</vt:lpwstr>
  </property>
</Properties>
</file>