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72" r:id="rId5"/>
    <p:sldId id="258" r:id="rId6"/>
    <p:sldId id="273" r:id="rId7"/>
    <p:sldId id="260" r:id="rId8"/>
    <p:sldId id="259" r:id="rId9"/>
    <p:sldId id="274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8ABCD4-1946-44DF-94D6-3D8279452B6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8E0D60C-94B7-4EE2-AB4E-52BF9F2C98E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67073" y="1154317"/>
            <a:ext cx="6400800" cy="1143000"/>
          </a:xfrm>
        </p:spPr>
        <p:txBody>
          <a:bodyPr>
            <a:normAutofit/>
          </a:bodyPr>
          <a:lstStyle/>
          <a:p>
            <a:r>
              <a:rPr lang="en-US" sz="1800" b="1" dirty="0"/>
              <a:t>inflammatory arthritis (joints that are swollen and painful and warm) for which the usual blood tests for rheumatoid arthritis are negative.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95400" y="228600"/>
            <a:ext cx="5943600" cy="7620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Algerian" panose="04020705040A02060702" pitchFamily="82" charset="0"/>
              </a:rPr>
              <a:t>Seronegative – </a:t>
            </a:r>
            <a:r>
              <a:rPr lang="en-US" sz="2800" b="1" dirty="0" err="1" smtClean="0">
                <a:latin typeface="Algerian" panose="04020705040A02060702" pitchFamily="82" charset="0"/>
              </a:rPr>
              <a:t>spondyloarthropathies</a:t>
            </a:r>
            <a:endParaRPr lang="en-US" sz="2800" b="1" dirty="0">
              <a:latin typeface="Algerian" panose="04020705040A02060702" pitchFamily="82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4320" y="2286000"/>
            <a:ext cx="4572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/>
              <a:t>Features of seronegative arthritis: </a:t>
            </a:r>
            <a:endParaRPr lang="en-US" sz="2400" b="1" i="1" u="sng" dirty="0"/>
          </a:p>
        </p:txBody>
      </p:sp>
      <p:sp>
        <p:nvSpPr>
          <p:cNvPr id="6" name="مستطيل 5"/>
          <p:cNvSpPr/>
          <p:nvPr/>
        </p:nvSpPr>
        <p:spPr>
          <a:xfrm>
            <a:off x="-4527" y="265409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 Autoimmune, chronic, inflammatory, and systemic disease</a:t>
            </a:r>
          </a:p>
          <a:p>
            <a:r>
              <a:rPr lang="en-US" dirty="0" smtClean="0"/>
              <a:t>• </a:t>
            </a:r>
            <a:r>
              <a:rPr lang="en-US" dirty="0" err="1" smtClean="0"/>
              <a:t>Oligoarthritis</a:t>
            </a:r>
            <a:r>
              <a:rPr lang="en-US" dirty="0" smtClean="0"/>
              <a:t> (2-3 joint)</a:t>
            </a:r>
          </a:p>
          <a:p>
            <a:r>
              <a:rPr lang="en-US" dirty="0" smtClean="0"/>
              <a:t>• (Asymmetrical joint)</a:t>
            </a:r>
          </a:p>
          <a:p>
            <a:r>
              <a:rPr lang="en-US" dirty="0" smtClean="0"/>
              <a:t>• affect usually large joint and lower limb usually</a:t>
            </a:r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4343400" y="25908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Arthritis without rheumatoid factor (no anti-IgG antibody) = seronegative</a:t>
            </a:r>
          </a:p>
          <a:p>
            <a:pPr marL="285750" indent="-285750">
              <a:buFont typeface="Wingdings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Strong association with HLA-B27 (MHC class I serotype).</a:t>
            </a:r>
          </a:p>
          <a:p>
            <a:pPr marL="285750" indent="-285750">
              <a:buFont typeface="Wingdings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 Family history common</a:t>
            </a:r>
          </a:p>
          <a:p>
            <a:pPr marL="285750" indent="-285750">
              <a:buFont typeface="Wingdings"/>
              <a:buChar char="Ø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066800" y="4599160"/>
            <a:ext cx="4572000" cy="19082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i="1" u="sng" dirty="0" smtClean="0"/>
              <a:t>Subtypes (PAIR):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1. Psoriatic arthritis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2. Ankylosing spondylitis (SIJ) SACROILIAC ARTHRITIS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3. </a:t>
            </a:r>
            <a:r>
              <a:rPr lang="en-US" b="1" dirty="0" err="1" smtClean="0">
                <a:solidFill>
                  <a:srgbClr val="FF0000"/>
                </a:solidFill>
              </a:rPr>
              <a:t>Enteropathic-arthropathy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4. Reactive arthritis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37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 </a:t>
            </a:r>
            <a:r>
              <a:rPr lang="en-US" dirty="0"/>
              <a:t>NSAID</a:t>
            </a:r>
          </a:p>
          <a:p>
            <a:r>
              <a:rPr lang="en-US" dirty="0"/>
              <a:t> physical therapy</a:t>
            </a:r>
          </a:p>
          <a:p>
            <a:r>
              <a:rPr lang="en-US" dirty="0"/>
              <a:t> For severe and/or persistent peripheral joint involvement, both SSZ and MTX</a:t>
            </a:r>
          </a:p>
          <a:p>
            <a:r>
              <a:rPr lang="en-US" dirty="0"/>
              <a:t> In patients who fail to respond adequately or who cannot tolerate NSAIDs, progression</a:t>
            </a:r>
          </a:p>
          <a:p>
            <a:r>
              <a:rPr lang="en-US" dirty="0"/>
              <a:t>to biologic therapy with either TNF-</a:t>
            </a:r>
            <a:r>
              <a:rPr lang="el-GR" dirty="0"/>
              <a:t>α, </a:t>
            </a:r>
            <a:r>
              <a:rPr lang="en-US" dirty="0"/>
              <a:t>or IL-17A inhibitors.</a:t>
            </a:r>
          </a:p>
          <a:p>
            <a:r>
              <a:rPr lang="en-US" dirty="0"/>
              <a:t> Anti-TNF</a:t>
            </a:r>
            <a:r>
              <a:rPr lang="el-GR" dirty="0"/>
              <a:t>α </a:t>
            </a:r>
            <a:r>
              <a:rPr lang="en-US" dirty="0"/>
              <a:t>therapy is effective for both the axial and peripheral lesions</a:t>
            </a:r>
          </a:p>
          <a:p>
            <a:r>
              <a:rPr lang="en-US" dirty="0"/>
              <a:t> Local glucocorticoid injections can be useful for persistent plantar fasciitis, other</a:t>
            </a:r>
          </a:p>
          <a:p>
            <a:r>
              <a:rPr lang="en-US" dirty="0" err="1"/>
              <a:t>enthesopathies</a:t>
            </a:r>
            <a:r>
              <a:rPr lang="en-US" dirty="0"/>
              <a:t> and peripheral arthritis.</a:t>
            </a:r>
          </a:p>
          <a:p>
            <a:r>
              <a:rPr lang="en-US" dirty="0"/>
              <a:t> Oral glucocorticoids may be required for acute uveitis, but do not help spinal disease.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Management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132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 </a:t>
            </a:r>
            <a:r>
              <a:rPr lang="en-US" dirty="0"/>
              <a:t>Associated with skin psoriasis and nail lesions</a:t>
            </a:r>
          </a:p>
          <a:p>
            <a:r>
              <a:rPr lang="en-US" dirty="0"/>
              <a:t>1. (90% has nail pitting)</a:t>
            </a:r>
          </a:p>
          <a:p>
            <a:r>
              <a:rPr lang="en-US" dirty="0"/>
              <a:t> 2. (</a:t>
            </a:r>
            <a:r>
              <a:rPr lang="en-US" dirty="0" err="1"/>
              <a:t>onycholysis</a:t>
            </a:r>
            <a:r>
              <a:rPr lang="en-US" dirty="0"/>
              <a:t>)</a:t>
            </a:r>
          </a:p>
          <a:p>
            <a:r>
              <a:rPr lang="en-US" dirty="0"/>
              <a:t> Asymmetric and patchy involvement.</a:t>
            </a:r>
          </a:p>
          <a:p>
            <a:r>
              <a:rPr lang="en-US" dirty="0"/>
              <a:t> Psoriatic differ in its effect</a:t>
            </a:r>
          </a:p>
          <a:p>
            <a:r>
              <a:rPr lang="en-US" dirty="0"/>
              <a:t>small joint of the hand (DIJ)</a:t>
            </a:r>
          </a:p>
          <a:p>
            <a:r>
              <a:rPr lang="en-US" dirty="0"/>
              <a:t> DIJ: found in:</a:t>
            </a:r>
          </a:p>
          <a:p>
            <a:r>
              <a:rPr lang="en-US" dirty="0"/>
              <a:t>1. osteoarthritis</a:t>
            </a:r>
          </a:p>
          <a:p>
            <a:r>
              <a:rPr lang="en-US" dirty="0"/>
              <a:t>2. psoriatic arthritis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2- Psoriatic arthritis</a:t>
            </a:r>
            <a:br>
              <a:rPr lang="en-US" b="1" i="1" dirty="0"/>
            </a:br>
            <a:endParaRPr lang="en-US" b="1" i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514600" y="6324600"/>
            <a:ext cx="6107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 :Psoriasis and psoriatic arthritis maybe </a:t>
            </a:r>
            <a:r>
              <a:rPr lang="en-US" dirty="0" err="1" smtClean="0">
                <a:solidFill>
                  <a:srgbClr val="FF0000"/>
                </a:solidFill>
              </a:rPr>
              <a:t>ocure</a:t>
            </a:r>
            <a:r>
              <a:rPr lang="en-US" dirty="0" smtClean="0">
                <a:solidFill>
                  <a:srgbClr val="FF0000"/>
                </a:solidFill>
              </a:rPr>
              <a:t> to </a:t>
            </a:r>
            <a:r>
              <a:rPr lang="en-US" dirty="0" err="1" smtClean="0">
                <a:solidFill>
                  <a:srgbClr val="FF0000"/>
                </a:solidFill>
              </a:rPr>
              <a:t>gother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133600"/>
            <a:ext cx="2590800" cy="198120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4114800"/>
            <a:ext cx="2819400" cy="185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801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8153400" cy="3810000"/>
          </a:xfrm>
        </p:spPr>
      </p:pic>
    </p:spTree>
    <p:extLst>
      <p:ext uri="{BB962C8B-B14F-4D97-AF65-F5344CB8AC3E}">
        <p14:creationId xmlns:p14="http://schemas.microsoft.com/office/powerpoint/2010/main" val="2453768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diagnosis is made on clinical grounds.</a:t>
            </a:r>
          </a:p>
          <a:p>
            <a:r>
              <a:rPr lang="en-US" dirty="0"/>
              <a:t>Autoantibodies are usually negative, though low-dose RF, ACPA</a:t>
            </a:r>
          </a:p>
          <a:p>
            <a:r>
              <a:rPr lang="en-US" dirty="0"/>
              <a:t>and ANA can be detected, and acute phase reactants, such as ESR</a:t>
            </a:r>
          </a:p>
          <a:p>
            <a:r>
              <a:rPr lang="en-US" dirty="0"/>
              <a:t>and CRP, are raised in only a proportion of patients with active disease.</a:t>
            </a:r>
          </a:p>
          <a:p>
            <a:r>
              <a:rPr lang="en-US" dirty="0"/>
              <a:t>X-rays may be normal or show juxta-articular </a:t>
            </a:r>
            <a:r>
              <a:rPr lang="en-US" dirty="0" err="1"/>
              <a:t>osteoproliferation</a:t>
            </a:r>
            <a:endParaRPr lang="en-US" dirty="0"/>
          </a:p>
          <a:p>
            <a:r>
              <a:rPr lang="en-US" dirty="0"/>
              <a:t>or erosive change with joint space narrowing.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Investigations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388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X-ray hands (PA view)</a:t>
            </a:r>
          </a:p>
          <a:p>
            <a:r>
              <a:rPr lang="en-US" dirty="0"/>
              <a:t>Asymmetric advanced arthritis involves the left hand, with </a:t>
            </a:r>
            <a:r>
              <a:rPr lang="en-US" dirty="0" err="1"/>
              <a:t>ankylosis</a:t>
            </a:r>
            <a:r>
              <a:rPr lang="en-US" dirty="0"/>
              <a:t> of several proximal and</a:t>
            </a:r>
          </a:p>
          <a:p>
            <a:r>
              <a:rPr lang="en-US" dirty="0"/>
              <a:t>distal interphalangeal (PIP and DIP) joints (examples indicated by green overlay) along with</a:t>
            </a:r>
          </a:p>
          <a:p>
            <a:r>
              <a:rPr lang="en-US" dirty="0"/>
              <a:t>multiple flexion deformities. Marginal erosions are present at the bases of the small finger</a:t>
            </a:r>
          </a:p>
          <a:p>
            <a:r>
              <a:rPr lang="en-US" dirty="0"/>
              <a:t>proximal phalanx and thumb distal phalanx (red overlay). Central subchondral erosions and</a:t>
            </a:r>
          </a:p>
          <a:p>
            <a:r>
              <a:rPr lang="en-US" dirty="0"/>
              <a:t>proliferative changes with a gull-wing deformity are seen at the right ring finger DIP joint.</a:t>
            </a:r>
          </a:p>
          <a:p>
            <a:r>
              <a:rPr lang="en-US" dirty="0"/>
              <a:t>Also shown is an illustration of a pencil-in-cup deformity (not present here), which can occur</a:t>
            </a:r>
          </a:p>
          <a:p>
            <a:r>
              <a:rPr lang="en-US" dirty="0"/>
              <a:t>in psoriatic arthritis and several other inflammatory </a:t>
            </a:r>
            <a:r>
              <a:rPr lang="en-US" dirty="0" err="1"/>
              <a:t>arthritides</a:t>
            </a:r>
            <a:r>
              <a:rPr lang="en-US" dirty="0"/>
              <a:t>.</a:t>
            </a:r>
          </a:p>
          <a:p>
            <a:r>
              <a:rPr lang="en-US" dirty="0"/>
              <a:t>Advanced degenerative changes additionally involve multiple left carpal and metacarpal</a:t>
            </a:r>
          </a:p>
          <a:p>
            <a:r>
              <a:rPr lang="en-US" dirty="0"/>
              <a:t>joints.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976" y="4267200"/>
            <a:ext cx="3649980" cy="225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5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• </a:t>
            </a:r>
            <a:r>
              <a:rPr lang="en-US" dirty="0"/>
              <a:t>Weight loss may play a therapeutic role to limit clinical impact.</a:t>
            </a:r>
          </a:p>
          <a:p>
            <a:r>
              <a:rPr lang="en-US" dirty="0"/>
              <a:t>• Therapy with NSAIDs and analgesics may be sufficient to manage symptoms in mild disease.</a:t>
            </a:r>
          </a:p>
          <a:p>
            <a:r>
              <a:rPr lang="en-US" dirty="0"/>
              <a:t>• Intra-articular glucocorticoid injections can control isolated synovitis or </a:t>
            </a:r>
            <a:r>
              <a:rPr lang="en-US" dirty="0" err="1"/>
              <a:t>enthesitis</a:t>
            </a:r>
            <a:r>
              <a:rPr lang="en-US" dirty="0"/>
              <a:t>.</a:t>
            </a:r>
          </a:p>
          <a:p>
            <a:r>
              <a:rPr lang="en-US" dirty="0"/>
              <a:t>• Splints and prolonged rest should be avoided because of the tendency to fibrous</a:t>
            </a:r>
          </a:p>
          <a:p>
            <a:r>
              <a:rPr lang="en-US" dirty="0"/>
              <a:t>and bony </a:t>
            </a:r>
            <a:r>
              <a:rPr lang="en-US" dirty="0" err="1"/>
              <a:t>ankylosis</a:t>
            </a:r>
            <a:r>
              <a:rPr lang="en-US" dirty="0"/>
              <a:t>.</a:t>
            </a:r>
          </a:p>
          <a:p>
            <a:r>
              <a:rPr lang="en-US" dirty="0"/>
              <a:t>• Therapy with </a:t>
            </a:r>
            <a:r>
              <a:rPr lang="en-US" dirty="0" err="1"/>
              <a:t>cDMARDs</a:t>
            </a:r>
            <a:r>
              <a:rPr lang="en-US" dirty="0"/>
              <a:t> should be considered for </a:t>
            </a:r>
            <a:r>
              <a:rPr lang="en-US" dirty="0" err="1"/>
              <a:t>polyenthesitis</a:t>
            </a:r>
            <a:r>
              <a:rPr lang="en-US" dirty="0"/>
              <a:t> or synovitis unresponsive</a:t>
            </a:r>
          </a:p>
          <a:p>
            <a:r>
              <a:rPr lang="en-US" dirty="0"/>
              <a:t>to conservative treatment.</a:t>
            </a:r>
          </a:p>
          <a:p>
            <a:r>
              <a:rPr lang="en-US" dirty="0"/>
              <a:t>• MTX is the drug of choice and is also effective for skin disease.</a:t>
            </a:r>
          </a:p>
          <a:p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Management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8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 </a:t>
            </a:r>
            <a:r>
              <a:rPr lang="en-US" dirty="0"/>
              <a:t>Arthritis is preceded by an infectious process that is remote from the site of arthritis</a:t>
            </a:r>
          </a:p>
          <a:p>
            <a:r>
              <a:rPr lang="en-US" dirty="0"/>
              <a:t>(1 to 4 weeks prior)</a:t>
            </a:r>
          </a:p>
          <a:p>
            <a:r>
              <a:rPr lang="en-US" dirty="0"/>
              <a:t> Usually after GI or urogenital infections</a:t>
            </a:r>
          </a:p>
          <a:p>
            <a:r>
              <a:rPr lang="en-US" dirty="0"/>
              <a:t> Before called (Reiter syndrome)</a:t>
            </a:r>
          </a:p>
          <a:p>
            <a:r>
              <a:rPr lang="en-US" dirty="0"/>
              <a:t>Classic triad:</a:t>
            </a:r>
          </a:p>
          <a:p>
            <a:r>
              <a:rPr lang="en-US" dirty="0"/>
              <a:t>1) Conjunctivitis (anterior uveitis)</a:t>
            </a:r>
          </a:p>
          <a:p>
            <a:r>
              <a:rPr lang="en-US" dirty="0"/>
              <a:t>2) Urethritis (cervicitis, prostatitis)</a:t>
            </a:r>
          </a:p>
          <a:p>
            <a:r>
              <a:rPr lang="en-US" dirty="0"/>
              <a:t>3) Arthritis (asymmetric)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 3- Reactive arthritis</a:t>
            </a:r>
            <a:br>
              <a:rPr lang="en-US" b="1" i="1" dirty="0"/>
            </a:br>
            <a:endParaRPr lang="en-US" b="1" i="1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428999"/>
            <a:ext cx="3048000" cy="3252457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5257800" y="304800"/>
            <a:ext cx="39741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Associated with infections by </a:t>
            </a:r>
            <a:r>
              <a:rPr lang="en-US" dirty="0" err="1" smtClean="0"/>
              <a:t>Shigella</a:t>
            </a:r>
            <a:r>
              <a:rPr lang="en-US" dirty="0" smtClean="0"/>
              <a:t>,</a:t>
            </a:r>
          </a:p>
          <a:p>
            <a:r>
              <a:rPr lang="en-US" dirty="0" smtClean="0"/>
              <a:t>Campylobacter, E coli, Salmonella,</a:t>
            </a:r>
          </a:p>
          <a:p>
            <a:r>
              <a:rPr lang="en-US" dirty="0" smtClean="0"/>
              <a:t>Chlamydia, Yersinia enteric or</a:t>
            </a:r>
          </a:p>
          <a:p>
            <a:r>
              <a:rPr lang="en-US" dirty="0" smtClean="0"/>
              <a:t>urogenital infections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539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4572000"/>
          </a:xfrm>
        </p:spPr>
        <p:txBody>
          <a:bodyPr/>
          <a:lstStyle/>
          <a:p>
            <a:r>
              <a:rPr lang="en-US" dirty="0"/>
              <a:t> The diagnosis is usually made clinically,</a:t>
            </a:r>
          </a:p>
          <a:p>
            <a:r>
              <a:rPr lang="en-US" dirty="0"/>
              <a:t> ESR and CRP are raised.</a:t>
            </a:r>
          </a:p>
          <a:p>
            <a:r>
              <a:rPr lang="en-US" dirty="0"/>
              <a:t> High vaginal swabs may reveal Chlamydia on culture.</a:t>
            </a:r>
          </a:p>
          <a:p>
            <a:r>
              <a:rPr lang="en-US" dirty="0"/>
              <a:t> For post-Salmonella arthritis, stool cultures are usually negative by the time the arthritis</a:t>
            </a:r>
          </a:p>
          <a:p>
            <a:r>
              <a:rPr lang="en-US" dirty="0"/>
              <a:t>presents, but serology may help conform previous dysentery.</a:t>
            </a:r>
          </a:p>
          <a:p>
            <a:r>
              <a:rPr lang="en-US" dirty="0"/>
              <a:t> RF, ACPA and ANA are negative</a:t>
            </a:r>
          </a:p>
        </p:txBody>
      </p:sp>
    </p:spTree>
    <p:extLst>
      <p:ext uri="{BB962C8B-B14F-4D97-AF65-F5344CB8AC3E}">
        <p14:creationId xmlns:p14="http://schemas.microsoft.com/office/powerpoint/2010/main" val="2203434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 </a:t>
            </a:r>
            <a:r>
              <a:rPr lang="en-US" dirty="0"/>
              <a:t>Acute Reactive arthritis should be treated with rest, NSAIDs and analgesics.</a:t>
            </a:r>
          </a:p>
          <a:p>
            <a:r>
              <a:rPr lang="en-US" dirty="0"/>
              <a:t> Intraarticular or systemic glucocorticoids may be required in patients with Severe</a:t>
            </a:r>
          </a:p>
          <a:p>
            <a:r>
              <a:rPr lang="en-US" dirty="0" err="1"/>
              <a:t>monarticular</a:t>
            </a:r>
            <a:r>
              <a:rPr lang="en-US" dirty="0"/>
              <a:t> synovitis or </a:t>
            </a:r>
            <a:r>
              <a:rPr lang="en-US" dirty="0" err="1"/>
              <a:t>polyarticular</a:t>
            </a:r>
            <a:r>
              <a:rPr lang="en-US" dirty="0"/>
              <a:t> disease</a:t>
            </a:r>
          </a:p>
          <a:p>
            <a:r>
              <a:rPr lang="en-US" dirty="0"/>
              <a:t> There is no convincing evidence for the use of antibiotics unless</a:t>
            </a:r>
          </a:p>
          <a:p>
            <a:r>
              <a:rPr lang="en-US" dirty="0"/>
              <a:t>a triggering infection is identified.</a:t>
            </a:r>
          </a:p>
          <a:p>
            <a:r>
              <a:rPr lang="en-US" dirty="0"/>
              <a:t> If chlamydial urethritis is diagnosed, it should be treated empirically with a short course</a:t>
            </a:r>
          </a:p>
          <a:p>
            <a:r>
              <a:rPr lang="en-US" dirty="0"/>
              <a:t>of doxycycline or a single dose of azithromycin.</a:t>
            </a:r>
          </a:p>
          <a:p>
            <a:r>
              <a:rPr lang="en-US" dirty="0"/>
              <a:t> Treatment with DMARDs (usually SSZ or MTX) should be considered for patients with</a:t>
            </a:r>
          </a:p>
          <a:p>
            <a:r>
              <a:rPr lang="en-US" dirty="0"/>
              <a:t>persistent marked symptoms, recurrent arthritis or severe keratoderma </a:t>
            </a:r>
            <a:r>
              <a:rPr lang="en-US" dirty="0" err="1"/>
              <a:t>blennorrhagica</a:t>
            </a:r>
            <a:r>
              <a:rPr lang="en-US" dirty="0"/>
              <a:t>.</a:t>
            </a:r>
          </a:p>
          <a:p>
            <a:r>
              <a:rPr lang="en-US" dirty="0"/>
              <a:t> Anterior uveitis is a medical emergency requiring topical, subconjunctival or systemic</a:t>
            </a:r>
          </a:p>
          <a:p>
            <a:r>
              <a:rPr lang="en-US" dirty="0"/>
              <a:t>glucocorticoids. </a:t>
            </a:r>
          </a:p>
          <a:p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097252" y="533400"/>
            <a:ext cx="2225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Management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705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 seronegative </a:t>
            </a:r>
            <a:r>
              <a:rPr lang="en-US" dirty="0" err="1"/>
              <a:t>spondyloarthropathy</a:t>
            </a:r>
            <a:r>
              <a:rPr lang="en-US" dirty="0"/>
              <a:t> that develops in association with inflammatory bowel disease</a:t>
            </a:r>
          </a:p>
          <a:p>
            <a:r>
              <a:rPr lang="en-US" dirty="0"/>
              <a:t>Typically affects joints of the lower extremities but can also involve the spine (e.g., </a:t>
            </a:r>
            <a:r>
              <a:rPr lang="en-US" dirty="0" err="1"/>
              <a:t>sacroiliitis</a:t>
            </a:r>
            <a:r>
              <a:rPr lang="en-US" dirty="0"/>
              <a:t>, spondylitis, inflammation of peripheral joints</a:t>
            </a:r>
          </a:p>
          <a:p>
            <a:endParaRPr lang="en-US" dirty="0" smtClean="0"/>
          </a:p>
          <a:p>
            <a:r>
              <a:rPr lang="en-US" dirty="0" smtClean="0"/>
              <a:t> </a:t>
            </a:r>
            <a:r>
              <a:rPr lang="en-US" dirty="0"/>
              <a:t>Crohn disease and ulcerative colitis (IBD) are often associated with </a:t>
            </a:r>
            <a:r>
              <a:rPr lang="en-US" dirty="0" err="1" smtClean="0"/>
              <a:t>spondylarthritis</a:t>
            </a:r>
            <a:r>
              <a:rPr lang="en-US" dirty="0" smtClean="0"/>
              <a:t>.</a:t>
            </a:r>
          </a:p>
          <a:p>
            <a:r>
              <a:rPr lang="en-US" dirty="0"/>
              <a:t>Symptoms</a:t>
            </a:r>
          </a:p>
          <a:p>
            <a:r>
              <a:rPr lang="en-US" dirty="0"/>
              <a:t> fever</a:t>
            </a:r>
          </a:p>
          <a:p>
            <a:r>
              <a:rPr lang="en-US" dirty="0"/>
              <a:t> weight loss</a:t>
            </a:r>
          </a:p>
          <a:p>
            <a:r>
              <a:rPr lang="en-US" dirty="0"/>
              <a:t> mild lymphadenopathy may occur during</a:t>
            </a:r>
          </a:p>
          <a:p>
            <a:r>
              <a:rPr lang="en-US" dirty="0"/>
              <a:t> fatigue</a:t>
            </a:r>
          </a:p>
          <a:p>
            <a:r>
              <a:rPr lang="en-US" dirty="0"/>
              <a:t> low-grade joint pains can be constant and not particularly associated with</a:t>
            </a:r>
          </a:p>
          <a:p>
            <a:r>
              <a:rPr lang="en-US" dirty="0"/>
              <a:t>active inflammatory disease.</a:t>
            </a:r>
          </a:p>
          <a:p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4- </a:t>
            </a:r>
            <a:r>
              <a:rPr lang="en-US" b="1" i="1" dirty="0" err="1"/>
              <a:t>Enteropathic-arthropathy</a:t>
            </a:r>
            <a:r>
              <a:rPr lang="en-US" b="1" i="1" dirty="0"/>
              <a:t/>
            </a:r>
            <a:br>
              <a:rPr lang="en-US" b="1" i="1" dirty="0"/>
            </a:b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75669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72000"/>
          </a:xfrm>
        </p:spPr>
        <p:txBody>
          <a:bodyPr/>
          <a:lstStyle/>
          <a:p>
            <a:r>
              <a:rPr lang="en-US" dirty="0"/>
              <a:t> Inflammatory back pain (associated with morning stiffness, improves with exercise and</a:t>
            </a:r>
          </a:p>
          <a:p>
            <a:r>
              <a:rPr lang="en-US" dirty="0"/>
              <a:t>hot shower and worse with rest and inactivity</a:t>
            </a:r>
          </a:p>
          <a:p>
            <a:r>
              <a:rPr lang="en-US" dirty="0"/>
              <a:t> Peripheral arthritis</a:t>
            </a:r>
          </a:p>
          <a:p>
            <a:r>
              <a:rPr lang="en-US" dirty="0"/>
              <a:t> </a:t>
            </a:r>
            <a:r>
              <a:rPr lang="en-US" dirty="0" err="1"/>
              <a:t>Enthesitis</a:t>
            </a:r>
            <a:r>
              <a:rPr lang="en-US" dirty="0"/>
              <a:t> (inflamed insertion sites of tendons, </a:t>
            </a:r>
            <a:r>
              <a:rPr lang="en-US" dirty="0" err="1"/>
              <a:t>eg</a:t>
            </a:r>
            <a:r>
              <a:rPr lang="en-US" dirty="0"/>
              <a:t>, Achilles) tendonitis, plantar fasciitis</a:t>
            </a:r>
          </a:p>
          <a:p>
            <a:r>
              <a:rPr lang="en-US" dirty="0"/>
              <a:t> </a:t>
            </a:r>
            <a:r>
              <a:rPr lang="en-US" dirty="0" err="1"/>
              <a:t>Dactylitis</a:t>
            </a:r>
            <a:r>
              <a:rPr lang="en-US" dirty="0"/>
              <a:t> (“sausage fingers”),</a:t>
            </a:r>
          </a:p>
          <a:p>
            <a:r>
              <a:rPr lang="en-US" dirty="0"/>
              <a:t> Uveitis. </a:t>
            </a:r>
          </a:p>
          <a:p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 the types share variable occurrence of: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00600"/>
            <a:ext cx="2705100" cy="192786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495800"/>
            <a:ext cx="2362200" cy="193167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733800"/>
            <a:ext cx="2971800" cy="182880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1" y="1828800"/>
            <a:ext cx="1953284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&gt;</a:t>
            </a:r>
            <a:r>
              <a:rPr lang="en-US" dirty="0" err="1"/>
              <a:t>spondyloarthropathies</a:t>
            </a:r>
            <a:r>
              <a:rPr lang="en-US" dirty="0"/>
              <a:t>:</a:t>
            </a:r>
          </a:p>
          <a:p>
            <a:r>
              <a:rPr lang="en-US" dirty="0"/>
              <a:t>1.radiographic axial </a:t>
            </a:r>
            <a:r>
              <a:rPr lang="en-US" dirty="0" err="1"/>
              <a:t>spondyloarthritis</a:t>
            </a:r>
            <a:r>
              <a:rPr lang="en-US" dirty="0"/>
              <a:t>.</a:t>
            </a:r>
          </a:p>
          <a:p>
            <a:r>
              <a:rPr lang="en-US" dirty="0"/>
              <a:t>2.non-radiographic axial </a:t>
            </a:r>
            <a:r>
              <a:rPr lang="en-US" dirty="0" err="1"/>
              <a:t>spondyloarthritis</a:t>
            </a:r>
            <a:endParaRPr lang="en-US" dirty="0"/>
          </a:p>
        </p:txBody>
      </p:sp>
      <p:sp>
        <p:nvSpPr>
          <p:cNvPr id="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1-Ankylosing spondylitis </a:t>
            </a:r>
          </a:p>
        </p:txBody>
      </p:sp>
    </p:spTree>
    <p:extLst>
      <p:ext uri="{BB962C8B-B14F-4D97-AF65-F5344CB8AC3E}">
        <p14:creationId xmlns:p14="http://schemas.microsoft.com/office/powerpoint/2010/main" val="399393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increase </a:t>
            </a:r>
            <a:r>
              <a:rPr lang="en-US" dirty="0"/>
              <a:t>osteoclast activity, joint erosion+ subchondral sclerosis.</a:t>
            </a:r>
          </a:p>
          <a:p>
            <a:r>
              <a:rPr lang="en-US" dirty="0"/>
              <a:t>Initiation of innate immune response </a:t>
            </a:r>
            <a:r>
              <a:rPr lang="en-US" dirty="0" smtClean="0"/>
              <a:t>&gt;The </a:t>
            </a:r>
            <a:r>
              <a:rPr lang="en-US" dirty="0"/>
              <a:t>mechanism for triggering innate immunity is unclear, but is thought to be associated with pathogens invading the systemic circulation via disruption in the gut mucosal barrier.</a:t>
            </a:r>
          </a:p>
          <a:p>
            <a:r>
              <a:rPr lang="en-US" dirty="0"/>
              <a:t>Release of cytokines (TGF-beta and TNF-α) and interleukins (IL-17 and IL-23)</a:t>
            </a:r>
          </a:p>
          <a:p>
            <a:r>
              <a:rPr lang="en-US" dirty="0"/>
              <a:t>Infiltration of paravertebral and sacroiliac </a:t>
            </a:r>
            <a:r>
              <a:rPr lang="en-US" dirty="0" err="1"/>
              <a:t>entheses</a:t>
            </a:r>
            <a:r>
              <a:rPr lang="en-US" dirty="0"/>
              <a:t> with macrophages, CD4 T cells, and CD8 T cells</a:t>
            </a:r>
          </a:p>
          <a:p>
            <a:r>
              <a:rPr lang="en-US" dirty="0"/>
              <a:t>Chronic </a:t>
            </a:r>
            <a:r>
              <a:rPr lang="en-US" dirty="0" err="1"/>
              <a:t>enthesitis</a:t>
            </a:r>
            <a:r>
              <a:rPr lang="en-US" dirty="0"/>
              <a:t> leads to: </a:t>
            </a:r>
          </a:p>
          <a:p>
            <a:r>
              <a:rPr lang="en-US" dirty="0"/>
              <a:t>Erosion of the iliac part of the sacroiliac joints This is the earliest radiological sign of ankylosing spondylitis.</a:t>
            </a:r>
          </a:p>
          <a:p>
            <a:r>
              <a:rPr lang="en-US" dirty="0"/>
              <a:t>Vertical formation of </a:t>
            </a:r>
            <a:r>
              <a:rPr lang="en-US" dirty="0" err="1"/>
              <a:t>syndesmophytes</a:t>
            </a:r>
            <a:r>
              <a:rPr lang="en-US" dirty="0"/>
              <a:t> along the spinal ligament or around the annulus </a:t>
            </a:r>
            <a:r>
              <a:rPr lang="en-US" dirty="0" err="1"/>
              <a:t>fibrosus</a:t>
            </a:r>
            <a:r>
              <a:rPr lang="en-US" dirty="0"/>
              <a:t> of the intervertebral discs 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Fusion</a:t>
            </a:r>
            <a:r>
              <a:rPr lang="en-US" dirty="0"/>
              <a:t> of </a:t>
            </a:r>
            <a:r>
              <a:rPr lang="en-US" dirty="0" err="1"/>
              <a:t>syndesmophytes</a:t>
            </a:r>
            <a:r>
              <a:rPr lang="en-US" dirty="0"/>
              <a:t> → </a:t>
            </a:r>
            <a:r>
              <a:rPr lang="en-US" dirty="0" err="1"/>
              <a:t>ankylosis</a:t>
            </a:r>
            <a:r>
              <a:rPr lang="en-US" dirty="0"/>
              <a:t> of intervertebral discs and vertebral bodies 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Pathophysiology: </a:t>
            </a:r>
          </a:p>
        </p:txBody>
      </p:sp>
    </p:spTree>
    <p:extLst>
      <p:ext uri="{BB962C8B-B14F-4D97-AF65-F5344CB8AC3E}">
        <p14:creationId xmlns:p14="http://schemas.microsoft.com/office/powerpoint/2010/main" val="71541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727" y="2381082"/>
            <a:ext cx="2636520" cy="213360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5105400"/>
            <a:ext cx="2705100" cy="1465928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304800" y="457200"/>
            <a:ext cx="825437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Articular </a:t>
            </a:r>
            <a:r>
              <a:rPr lang="en-US" b="1" dirty="0">
                <a:solidFill>
                  <a:srgbClr val="FF0000"/>
                </a:solidFill>
              </a:rPr>
              <a:t>manifestations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Features </a:t>
            </a:r>
            <a:r>
              <a:rPr lang="en-US" dirty="0"/>
              <a:t>of inflammatory back pain (most common presenting symptom) [4][5]</a:t>
            </a:r>
          </a:p>
          <a:p>
            <a:r>
              <a:rPr lang="en-US" dirty="0"/>
              <a:t> Symmetric(bilateral) involvement of spine and sacroiliac </a:t>
            </a:r>
            <a:r>
              <a:rPr lang="en-US" dirty="0" smtClean="0"/>
              <a:t>joints</a:t>
            </a:r>
          </a:p>
          <a:p>
            <a:r>
              <a:rPr lang="en-US" dirty="0" smtClean="0"/>
              <a:t>Age </a:t>
            </a:r>
            <a:r>
              <a:rPr lang="en-US" dirty="0"/>
              <a:t>at onset &lt; 45 </a:t>
            </a:r>
            <a:r>
              <a:rPr lang="en-US" dirty="0" smtClean="0"/>
              <a:t>years male </a:t>
            </a:r>
            <a:endParaRPr lang="en-US" dirty="0"/>
          </a:p>
          <a:p>
            <a:r>
              <a:rPr lang="en-US" dirty="0"/>
              <a:t>Insidious onset of dull pain that progresses slowly</a:t>
            </a:r>
          </a:p>
          <a:p>
            <a:r>
              <a:rPr lang="en-US" dirty="0"/>
              <a:t>Morning stiffness &gt; 30 minutes that improves with activity</a:t>
            </a:r>
          </a:p>
          <a:p>
            <a:r>
              <a:rPr lang="en-US" dirty="0"/>
              <a:t>Pain is independent of positioning</a:t>
            </a:r>
          </a:p>
          <a:p>
            <a:r>
              <a:rPr lang="en-US" dirty="0"/>
              <a:t>Pain persists with rest and is also present at night. </a:t>
            </a:r>
          </a:p>
          <a:p>
            <a:r>
              <a:rPr lang="en-US" dirty="0"/>
              <a:t>Alternating gluteal pain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Tenderness </a:t>
            </a:r>
            <a:r>
              <a:rPr lang="en-US" dirty="0"/>
              <a:t>over the sacroiliac joints (SIJ) 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3-</a:t>
            </a:r>
            <a:r>
              <a:rPr lang="en-US" dirty="0" smtClean="0"/>
              <a:t>Reduced </a:t>
            </a:r>
            <a:r>
              <a:rPr lang="en-US" dirty="0"/>
              <a:t>spinal mobility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4-</a:t>
            </a:r>
            <a:r>
              <a:rPr lang="en-US" dirty="0" smtClean="0"/>
              <a:t>Extraspinal</a:t>
            </a:r>
            <a:r>
              <a:rPr lang="en-US" dirty="0"/>
              <a:t> joint pain</a:t>
            </a:r>
          </a:p>
          <a:p>
            <a:r>
              <a:rPr lang="en-US" dirty="0"/>
              <a:t>Inflammatory </a:t>
            </a:r>
            <a:r>
              <a:rPr lang="en-US" dirty="0" err="1"/>
              <a:t>enthesitis</a:t>
            </a:r>
            <a:r>
              <a:rPr lang="en-US" dirty="0"/>
              <a:t> </a:t>
            </a:r>
          </a:p>
          <a:p>
            <a:r>
              <a:rPr lang="en-US" dirty="0" err="1"/>
              <a:t>Dactylitis</a:t>
            </a:r>
            <a:r>
              <a:rPr lang="en-US" dirty="0"/>
              <a:t> </a:t>
            </a:r>
          </a:p>
          <a:p>
            <a:r>
              <a:rPr lang="en-US" dirty="0"/>
              <a:t>Arthritis outside the spine (hip, shoulder, knee joint</a:t>
            </a:r>
            <a:r>
              <a:rPr lang="en-US" dirty="0" smtClean="0"/>
              <a:t>)</a:t>
            </a:r>
          </a:p>
          <a:p>
            <a:r>
              <a:rPr lang="en-US" dirty="0"/>
              <a:t> Aortic regurgitation :</a:t>
            </a:r>
          </a:p>
          <a:p>
            <a:r>
              <a:rPr lang="en-US" dirty="0"/>
              <a:t>(Ascending </a:t>
            </a:r>
            <a:r>
              <a:rPr lang="en-US" dirty="0" err="1"/>
              <a:t>aortitis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1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Extraarticular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manifestations</a:t>
            </a:r>
          </a:p>
          <a:p>
            <a:r>
              <a:rPr lang="en-US" dirty="0"/>
              <a:t>Acute, unilateral anterior uveitis (most common </a:t>
            </a:r>
            <a:r>
              <a:rPr lang="en-US" dirty="0" err="1"/>
              <a:t>extraarticular</a:t>
            </a:r>
            <a:r>
              <a:rPr lang="en-US" dirty="0"/>
              <a:t> manifestation; ∼ 25% of patients) </a:t>
            </a:r>
          </a:p>
          <a:p>
            <a:r>
              <a:rPr lang="en-US" dirty="0"/>
              <a:t>Constitutional symptoms such as fatigue , weakness, fever, and weight loss</a:t>
            </a:r>
          </a:p>
          <a:p>
            <a:r>
              <a:rPr lang="en-US" dirty="0"/>
              <a:t>Restrictive pulmonary disease</a:t>
            </a:r>
          </a:p>
          <a:p>
            <a:r>
              <a:rPr lang="en-US" dirty="0"/>
              <a:t>Due to decreased mobility of the thoracic spine and costovertebral joints</a:t>
            </a:r>
          </a:p>
          <a:p>
            <a:r>
              <a:rPr lang="en-US" dirty="0"/>
              <a:t>Secondary to apical pulmonary fibrosis or more widespread interstitial lung </a:t>
            </a:r>
            <a:r>
              <a:rPr lang="en-US" dirty="0" smtClean="0"/>
              <a:t>disease </a:t>
            </a:r>
          </a:p>
          <a:p>
            <a:r>
              <a:rPr lang="en-US" dirty="0" smtClean="0"/>
              <a:t>Gastrointestinal </a:t>
            </a:r>
            <a:r>
              <a:rPr lang="en-US" dirty="0"/>
              <a:t>symptoms: due to associated chronic IBD (∼ 5–10% of patients) </a:t>
            </a:r>
          </a:p>
          <a:p>
            <a:r>
              <a:rPr lang="en-US" dirty="0"/>
              <a:t>Prostatitis</a:t>
            </a:r>
          </a:p>
          <a:p>
            <a:r>
              <a:rPr lang="en-US" dirty="0"/>
              <a:t>Aortic root inflammation and subsequent aortic valve insufficiency, atrioventricular blocks  </a:t>
            </a:r>
            <a:r>
              <a:rPr lang="en-US" dirty="0" smtClean="0"/>
              <a:t>IgA </a:t>
            </a:r>
            <a:r>
              <a:rPr lang="en-US" dirty="0"/>
              <a:t>nephropathy (rare)</a:t>
            </a:r>
          </a:p>
          <a:p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9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• </a:t>
            </a:r>
            <a:r>
              <a:rPr lang="en-US" sz="2000" dirty="0"/>
              <a:t>Fatigue, </a:t>
            </a:r>
            <a:r>
              <a:rPr lang="en-US" sz="2000" dirty="0" err="1"/>
              <a:t>anaemia</a:t>
            </a:r>
            <a:endParaRPr lang="en-US" sz="2000" dirty="0"/>
          </a:p>
          <a:p>
            <a:r>
              <a:rPr lang="en-US" sz="2000" dirty="0"/>
              <a:t>• Anterior uveitis (25%)</a:t>
            </a:r>
          </a:p>
          <a:p>
            <a:r>
              <a:rPr lang="en-US" sz="2000" dirty="0"/>
              <a:t>• Prostatitis (80% of men) and sterile urethritis</a:t>
            </a:r>
          </a:p>
          <a:p>
            <a:r>
              <a:rPr lang="en-US" sz="2000" dirty="0"/>
              <a:t>• Inflammatory bowel disease (in up to 50%)</a:t>
            </a:r>
          </a:p>
          <a:p>
            <a:r>
              <a:rPr lang="en-US" sz="2000" dirty="0"/>
              <a:t>• Osteoporosis</a:t>
            </a:r>
          </a:p>
          <a:p>
            <a:r>
              <a:rPr lang="en-US" sz="2000" dirty="0"/>
              <a:t>• </a:t>
            </a:r>
            <a:r>
              <a:rPr lang="en-US" sz="2000" dirty="0" err="1"/>
              <a:t>Osteoproliferation</a:t>
            </a:r>
            <a:r>
              <a:rPr lang="en-US" sz="2000" dirty="0"/>
              <a:t> and </a:t>
            </a:r>
            <a:r>
              <a:rPr lang="en-US" sz="2000" dirty="0" err="1"/>
              <a:t>osteosclerosis</a:t>
            </a:r>
            <a:endParaRPr lang="en-US" sz="2000" dirty="0"/>
          </a:p>
          <a:p>
            <a:r>
              <a:rPr lang="en-US" sz="2000" dirty="0"/>
              <a:t>• Cardiovascular disease (aortic valve disease 20%)</a:t>
            </a:r>
          </a:p>
          <a:p>
            <a:r>
              <a:rPr lang="en-US" sz="2000" dirty="0"/>
              <a:t>• Amyloidosis (rare)</a:t>
            </a:r>
          </a:p>
          <a:p>
            <a:r>
              <a:rPr lang="en-US" sz="2000" dirty="0"/>
              <a:t>• Atypical upper lobe pulmonary fibrosis (very rare</a:t>
            </a:r>
            <a:r>
              <a:rPr lang="en-US" sz="2000" dirty="0" smtClean="0"/>
              <a:t>)</a:t>
            </a:r>
          </a:p>
          <a:p>
            <a:r>
              <a:rPr lang="en-US" sz="2400" dirty="0"/>
              <a:t>Costovertebral and </a:t>
            </a:r>
            <a:r>
              <a:rPr lang="en-US" sz="2400" dirty="0" err="1"/>
              <a:t>costosternal</a:t>
            </a:r>
            <a:endParaRPr lang="en-US" sz="2400" dirty="0"/>
          </a:p>
          <a:p>
            <a:r>
              <a:rPr lang="en-US" sz="2400" dirty="0" err="1"/>
              <a:t>ankylosis</a:t>
            </a:r>
            <a:r>
              <a:rPr lang="en-US" sz="2400" dirty="0"/>
              <a:t> may cause restrictive lung</a:t>
            </a:r>
          </a:p>
          <a:p>
            <a:r>
              <a:rPr lang="en-US" sz="2400" dirty="0"/>
              <a:t>disease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Extra-articular features of axial </a:t>
            </a:r>
            <a:r>
              <a:rPr lang="en-US" dirty="0" err="1">
                <a:solidFill>
                  <a:srgbClr val="FF0000"/>
                </a:solidFill>
              </a:rPr>
              <a:t>spondyloarthritis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155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774826"/>
            <a:ext cx="8229600" cy="4572000"/>
          </a:xfrm>
        </p:spPr>
        <p:txBody>
          <a:bodyPr>
            <a:noAutofit/>
          </a:bodyPr>
          <a:lstStyle/>
          <a:p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. imaging studies of lumbar spine and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pelvis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sz="1400" dirty="0" smtClean="0"/>
              <a:t>Sacroiliac </a:t>
            </a:r>
            <a:r>
              <a:rPr lang="en-US" sz="1400" dirty="0"/>
              <a:t>joints (PA view)  [4]</a:t>
            </a:r>
          </a:p>
          <a:p>
            <a:r>
              <a:rPr lang="en-US" sz="1400" dirty="0"/>
              <a:t>Indication: best initial test to confirm the diagnosis of AS and evaluate disease severity</a:t>
            </a:r>
          </a:p>
          <a:p>
            <a:r>
              <a:rPr lang="en-US" sz="1400" dirty="0"/>
              <a:t>Characteristic findings (usually symmetrical) </a:t>
            </a:r>
          </a:p>
          <a:p>
            <a:r>
              <a:rPr lang="en-US" sz="1400" dirty="0"/>
              <a:t>Signs of </a:t>
            </a:r>
            <a:r>
              <a:rPr lang="en-US" sz="1400" dirty="0" err="1"/>
              <a:t>sacroiliitis</a:t>
            </a:r>
            <a:r>
              <a:rPr lang="en-US" sz="1400" dirty="0"/>
              <a:t>: erosion and sclerosis (increased </a:t>
            </a:r>
            <a:r>
              <a:rPr lang="en-US" sz="1400" dirty="0" err="1"/>
              <a:t>radiodensity</a:t>
            </a:r>
            <a:r>
              <a:rPr lang="en-US" sz="1400" dirty="0"/>
              <a:t>) of the sacroiliac joints </a:t>
            </a:r>
          </a:p>
          <a:p>
            <a:r>
              <a:rPr lang="en-US" sz="1400" dirty="0" err="1"/>
              <a:t>Ankylosis</a:t>
            </a:r>
            <a:r>
              <a:rPr lang="en-US" sz="1400" dirty="0"/>
              <a:t>: fusion of the articular surfaces</a:t>
            </a:r>
          </a:p>
          <a:p>
            <a:r>
              <a:rPr lang="en-US" sz="1400" dirty="0"/>
              <a:t>Spine (AP and lateral views)</a:t>
            </a:r>
          </a:p>
          <a:p>
            <a:r>
              <a:rPr lang="en-US" sz="1400" b="1" dirty="0"/>
              <a:t>Characteristic findings</a:t>
            </a:r>
          </a:p>
          <a:p>
            <a:r>
              <a:rPr lang="en-US" sz="1400" dirty="0"/>
              <a:t>Loss of lumbar lordosis: abnormal straightening of the spine</a:t>
            </a:r>
          </a:p>
          <a:p>
            <a:r>
              <a:rPr lang="en-US" sz="1400" dirty="0" err="1"/>
              <a:t>Ankylosis</a:t>
            </a:r>
            <a:r>
              <a:rPr lang="en-US" sz="1400" dirty="0"/>
              <a:t> of </a:t>
            </a:r>
            <a:r>
              <a:rPr lang="en-US" sz="1400" dirty="0" err="1"/>
              <a:t>costosternal</a:t>
            </a:r>
            <a:r>
              <a:rPr lang="en-US" sz="1400" dirty="0"/>
              <a:t> and costovertebral joints</a:t>
            </a:r>
          </a:p>
          <a:p>
            <a:r>
              <a:rPr lang="en-US" sz="1400" dirty="0"/>
              <a:t>Dagger sign </a:t>
            </a:r>
            <a:r>
              <a:rPr lang="en-US" sz="1400" dirty="0" smtClean="0"/>
              <a:t>; </a:t>
            </a:r>
            <a:r>
              <a:rPr lang="en-US" sz="1400" dirty="0" err="1" smtClean="0"/>
              <a:t>radiodense</a:t>
            </a:r>
            <a:r>
              <a:rPr lang="en-US" sz="1400" dirty="0"/>
              <a:t>.</a:t>
            </a:r>
          </a:p>
          <a:p>
            <a:r>
              <a:rPr lang="en-US" sz="1400" dirty="0" smtClean="0"/>
              <a:t>Bamboo </a:t>
            </a:r>
            <a:r>
              <a:rPr lang="en-US" sz="1400" dirty="0"/>
              <a:t>spine: seen in later stages and is caused by the following </a:t>
            </a:r>
          </a:p>
          <a:p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. (plain film, MRI, or CT)</a:t>
            </a:r>
            <a:r>
              <a:rPr lang="en-US" sz="1400" dirty="0"/>
              <a:t> reveal </a:t>
            </a:r>
            <a:r>
              <a:rPr lang="en-US" sz="1400" dirty="0" err="1"/>
              <a:t>sacroiliitis</a:t>
            </a:r>
            <a:endParaRPr lang="en-US" sz="1400" dirty="0"/>
          </a:p>
          <a:p>
            <a:r>
              <a:rPr lang="en-US" sz="1400" dirty="0"/>
              <a:t> In AS, X-rays of the sacroiliac joint show irregularity</a:t>
            </a:r>
          </a:p>
          <a:p>
            <a:r>
              <a:rPr lang="en-US" sz="1400" dirty="0"/>
              <a:t>and loss of cortical margins ,widening of the joint space</a:t>
            </a:r>
          </a:p>
          <a:p>
            <a:r>
              <a:rPr lang="en-US" sz="1400" dirty="0"/>
              <a:t>and subsequently sclerosis, joint space narrowing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“bamboo spine.” vertebral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fusion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4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Elevated ESR in up to 75% of patients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93581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Diagnosis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962400" y="381000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Imaging +lab</a:t>
            </a:r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5029200" y="41910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iagnosis </a:t>
            </a:r>
            <a:r>
              <a:rPr lang="en-US" b="1" dirty="0" smtClean="0">
                <a:solidFill>
                  <a:srgbClr val="FF0000"/>
                </a:solidFill>
              </a:rPr>
              <a:t>by </a:t>
            </a:r>
            <a:r>
              <a:rPr lang="en-US" dirty="0" smtClean="0">
                <a:solidFill>
                  <a:srgbClr val="FF0000"/>
                </a:solidFill>
              </a:rPr>
              <a:t>: 1.typical clinical feature. 2.image finding. 3.labs </a:t>
            </a:r>
            <a:r>
              <a:rPr lang="en-US" dirty="0" err="1" smtClean="0">
                <a:solidFill>
                  <a:srgbClr val="FF0000"/>
                </a:solidFill>
              </a:rPr>
              <a:t>inflamatory</a:t>
            </a:r>
            <a:r>
              <a:rPr lang="en-US" dirty="0" smtClean="0">
                <a:solidFill>
                  <a:srgbClr val="FF0000"/>
                </a:solidFill>
              </a:rPr>
              <a:t> marker. 4. HLAB27 +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140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76600"/>
            <a:ext cx="2554971" cy="2917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2438400" cy="282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1" y="304800"/>
            <a:ext cx="6248400" cy="514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270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121</TotalTime>
  <Words>1015</Words>
  <Application>Microsoft Office PowerPoint</Application>
  <PresentationFormat>عرض على الشاشة (3:4)‏</PresentationFormat>
  <Paragraphs>184</Paragraphs>
  <Slides>19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ورق</vt:lpstr>
      <vt:lpstr>Seronegative – spondyloarthropathies</vt:lpstr>
      <vt:lpstr>All the types share variable occurrence of:  </vt:lpstr>
      <vt:lpstr>1-Ankylosing spondylitis </vt:lpstr>
      <vt:lpstr>Pathophysiology: </vt:lpstr>
      <vt:lpstr>عرض تقديمي في PowerPoint</vt:lpstr>
      <vt:lpstr>عرض تقديمي في PowerPoint</vt:lpstr>
      <vt:lpstr>Extra-articular features of axial spondyloarthritis </vt:lpstr>
      <vt:lpstr>Diagnosis: </vt:lpstr>
      <vt:lpstr>عرض تقديمي في PowerPoint</vt:lpstr>
      <vt:lpstr>Management </vt:lpstr>
      <vt:lpstr>2- Psoriatic arthritis </vt:lpstr>
      <vt:lpstr>عرض تقديمي في PowerPoint</vt:lpstr>
      <vt:lpstr>Investigations </vt:lpstr>
      <vt:lpstr>عرض تقديمي في PowerPoint</vt:lpstr>
      <vt:lpstr>Management </vt:lpstr>
      <vt:lpstr> 3- Reactive arthritis </vt:lpstr>
      <vt:lpstr>عرض تقديمي في PowerPoint</vt:lpstr>
      <vt:lpstr>عرض تقديمي في PowerPoint</vt:lpstr>
      <vt:lpstr>4- Enteropathic-arthropathy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Seronegative – spondyloarthropathies</dc:title>
  <dc:creator>Dell_i5_th11</dc:creator>
  <cp:lastModifiedBy>Dell_i5_th11</cp:lastModifiedBy>
  <cp:revision>12</cp:revision>
  <dcterms:created xsi:type="dcterms:W3CDTF">2024-12-09T14:44:40Z</dcterms:created>
  <dcterms:modified xsi:type="dcterms:W3CDTF">2024-12-09T17:18:53Z</dcterms:modified>
</cp:coreProperties>
</file>