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93" r:id="rId3"/>
    <p:sldId id="294" r:id="rId4"/>
    <p:sldId id="295" r:id="rId5"/>
    <p:sldId id="296" r:id="rId6"/>
    <p:sldId id="297" r:id="rId7"/>
    <p:sldId id="298" r:id="rId8"/>
    <p:sldId id="299" r:id="rId9"/>
    <p:sldId id="300" r:id="rId10"/>
    <p:sldId id="301" r:id="rId11"/>
    <p:sldId id="266" r:id="rId12"/>
    <p:sldId id="302" r:id="rId13"/>
    <p:sldId id="257" r:id="rId14"/>
    <p:sldId id="260" r:id="rId15"/>
    <p:sldId id="261" r:id="rId16"/>
    <p:sldId id="262" r:id="rId17"/>
    <p:sldId id="263" r:id="rId18"/>
    <p:sldId id="264" r:id="rId19"/>
    <p:sldId id="267" r:id="rId20"/>
    <p:sldId id="269" r:id="rId21"/>
    <p:sldId id="270" r:id="rId22"/>
    <p:sldId id="271" r:id="rId23"/>
    <p:sldId id="272" r:id="rId24"/>
    <p:sldId id="273" r:id="rId25"/>
    <p:sldId id="258" r:id="rId26"/>
    <p:sldId id="259" r:id="rId27"/>
    <p:sldId id="274" r:id="rId28"/>
    <p:sldId id="275" r:id="rId29"/>
    <p:sldId id="276" r:id="rId30"/>
    <p:sldId id="277" r:id="rId31"/>
    <p:sldId id="265"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303"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p:scale>
          <a:sx n="91" d="100"/>
          <a:sy n="91" d="100"/>
        </p:scale>
        <p:origin x="36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2A1A2-4E41-4B21-915B-D9F954069A07}"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B60F6-41C0-47F8-8AF1-D7384DE15563}" type="slidenum">
              <a:rPr lang="en-US" smtClean="0"/>
              <a:t>‹#›</a:t>
            </a:fld>
            <a:endParaRPr lang="en-US"/>
          </a:p>
        </p:txBody>
      </p:sp>
    </p:spTree>
    <p:extLst>
      <p:ext uri="{BB962C8B-B14F-4D97-AF65-F5344CB8AC3E}">
        <p14:creationId xmlns:p14="http://schemas.microsoft.com/office/powerpoint/2010/main" val="187190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FB60F6-41C0-47F8-8AF1-D7384DE15563}" type="slidenum">
              <a:rPr lang="en-US" smtClean="0"/>
              <a:t>13</a:t>
            </a:fld>
            <a:endParaRPr lang="en-US"/>
          </a:p>
        </p:txBody>
      </p:sp>
    </p:spTree>
    <p:extLst>
      <p:ext uri="{BB962C8B-B14F-4D97-AF65-F5344CB8AC3E}">
        <p14:creationId xmlns:p14="http://schemas.microsoft.com/office/powerpoint/2010/main" val="3945389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17177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310495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3807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248662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2930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1164258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4206408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47075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429093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580BBF-F4D1-4CA5-B1EB-F8D77953A141}"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310802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E580BBF-F4D1-4CA5-B1EB-F8D77953A141}"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304411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E580BBF-F4D1-4CA5-B1EB-F8D77953A141}"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213146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E580BBF-F4D1-4CA5-B1EB-F8D77953A141}"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399525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80BBF-F4D1-4CA5-B1EB-F8D77953A141}"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227605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E580BBF-F4D1-4CA5-B1EB-F8D77953A141}"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290210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E580BBF-F4D1-4CA5-B1EB-F8D77953A141}"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2297D-FEF7-4FEB-A792-83AAB23C9B50}" type="slidenum">
              <a:rPr lang="en-US" smtClean="0"/>
              <a:t>‹#›</a:t>
            </a:fld>
            <a:endParaRPr lang="en-US"/>
          </a:p>
        </p:txBody>
      </p:sp>
    </p:spTree>
    <p:extLst>
      <p:ext uri="{BB962C8B-B14F-4D97-AF65-F5344CB8AC3E}">
        <p14:creationId xmlns:p14="http://schemas.microsoft.com/office/powerpoint/2010/main" val="78901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580BBF-F4D1-4CA5-B1EB-F8D77953A141}" type="datetimeFigureOut">
              <a:rPr lang="en-US" smtClean="0"/>
              <a:t>10/18/2024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532297D-FEF7-4FEB-A792-83AAB23C9B50}" type="slidenum">
              <a:rPr lang="en-US" smtClean="0"/>
              <a:t>‹#›</a:t>
            </a:fld>
            <a:endParaRPr lang="en-US"/>
          </a:p>
        </p:txBody>
      </p:sp>
    </p:spTree>
    <p:extLst>
      <p:ext uri="{BB962C8B-B14F-4D97-AF65-F5344CB8AC3E}">
        <p14:creationId xmlns:p14="http://schemas.microsoft.com/office/powerpoint/2010/main" val="713173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57" y="17430"/>
            <a:ext cx="839990" cy="5647494"/>
          </a:xfrm>
          <a:custGeom>
            <a:avLst/>
            <a:gdLst/>
            <a:ahLst/>
            <a:cxnLst/>
            <a:rect l="l" t="t" r="r" b="b"/>
            <a:pathLst>
              <a:path w="695325" h="4674870">
                <a:moveTo>
                  <a:pt x="695182" y="0"/>
                </a:moveTo>
                <a:lnTo>
                  <a:pt x="0" y="0"/>
                </a:lnTo>
                <a:lnTo>
                  <a:pt x="0" y="4674536"/>
                </a:lnTo>
                <a:lnTo>
                  <a:pt x="695182" y="0"/>
                </a:lnTo>
                <a:close/>
              </a:path>
            </a:pathLst>
          </a:custGeom>
          <a:solidFill>
            <a:srgbClr val="90C226">
              <a:alpha val="84709"/>
            </a:srgbClr>
          </a:solidFill>
        </p:spPr>
        <p:txBody>
          <a:bodyPr wrap="square" lIns="0" tIns="0" rIns="0" bIns="0" rtlCol="0"/>
          <a:lstStyle/>
          <a:p>
            <a:endParaRPr sz="2175"/>
          </a:p>
        </p:txBody>
      </p:sp>
      <p:sp>
        <p:nvSpPr>
          <p:cNvPr id="3" name="object 3"/>
          <p:cNvSpPr txBox="1"/>
          <p:nvPr/>
        </p:nvSpPr>
        <p:spPr>
          <a:xfrm>
            <a:off x="2739741" y="3128299"/>
            <a:ext cx="6448361" cy="843544"/>
          </a:xfrm>
          <a:prstGeom prst="rect">
            <a:avLst/>
          </a:prstGeom>
        </p:spPr>
        <p:txBody>
          <a:bodyPr vert="horz" wrap="square" lIns="0" tIns="16109" rIns="0" bIns="0" rtlCol="0">
            <a:spAutoFit/>
          </a:bodyPr>
          <a:lstStyle/>
          <a:p>
            <a:pPr marL="15343">
              <a:spcBef>
                <a:spcPts val="127"/>
              </a:spcBef>
            </a:pPr>
            <a:r>
              <a:rPr sz="5376" dirty="0">
                <a:solidFill>
                  <a:srgbClr val="90C226"/>
                </a:solidFill>
                <a:latin typeface="Trebuchet MS"/>
                <a:cs typeface="Trebuchet MS"/>
              </a:rPr>
              <a:t>Obesity</a:t>
            </a:r>
            <a:r>
              <a:rPr sz="5376" spc="-42" dirty="0">
                <a:solidFill>
                  <a:srgbClr val="90C226"/>
                </a:solidFill>
                <a:latin typeface="Trebuchet MS"/>
                <a:cs typeface="Trebuchet MS"/>
              </a:rPr>
              <a:t> </a:t>
            </a:r>
            <a:r>
              <a:rPr sz="5376" dirty="0">
                <a:solidFill>
                  <a:srgbClr val="90C226"/>
                </a:solidFill>
                <a:latin typeface="Trebuchet MS"/>
                <a:cs typeface="Trebuchet MS"/>
              </a:rPr>
              <a:t>in</a:t>
            </a:r>
            <a:r>
              <a:rPr sz="5376" spc="-42" dirty="0">
                <a:solidFill>
                  <a:srgbClr val="90C226"/>
                </a:solidFill>
                <a:latin typeface="Trebuchet MS"/>
                <a:cs typeface="Trebuchet MS"/>
              </a:rPr>
              <a:t> </a:t>
            </a:r>
            <a:r>
              <a:rPr sz="5376" dirty="0">
                <a:solidFill>
                  <a:srgbClr val="90C226"/>
                </a:solidFill>
                <a:latin typeface="Trebuchet MS"/>
                <a:cs typeface="Trebuchet MS"/>
              </a:rPr>
              <a:t>pregnancy</a:t>
            </a:r>
            <a:endParaRPr sz="5376">
              <a:latin typeface="Trebuchet MS"/>
              <a:cs typeface="Trebuchet MS"/>
            </a:endParaRPr>
          </a:p>
        </p:txBody>
      </p:sp>
      <p:sp>
        <p:nvSpPr>
          <p:cNvPr id="4" name="object 4"/>
          <p:cNvSpPr txBox="1"/>
          <p:nvPr/>
        </p:nvSpPr>
        <p:spPr>
          <a:xfrm>
            <a:off x="854424" y="4071320"/>
            <a:ext cx="1713733" cy="1984404"/>
          </a:xfrm>
          <a:prstGeom prst="rect">
            <a:avLst/>
          </a:prstGeom>
        </p:spPr>
        <p:txBody>
          <a:bodyPr vert="horz" wrap="square" lIns="0" tIns="11507" rIns="0" bIns="0" rtlCol="0">
            <a:spAutoFit/>
          </a:bodyPr>
          <a:lstStyle/>
          <a:p>
            <a:pPr marL="15343" marR="6137">
              <a:lnSpc>
                <a:spcPct val="149800"/>
              </a:lnSpc>
              <a:spcBef>
                <a:spcPts val="91"/>
              </a:spcBef>
            </a:pPr>
            <a:r>
              <a:rPr sz="1752" spc="6" dirty="0">
                <a:solidFill>
                  <a:srgbClr val="808080"/>
                </a:solidFill>
                <a:latin typeface="Trebuchet MS"/>
                <a:cs typeface="Trebuchet MS"/>
              </a:rPr>
              <a:t>Presented by </a:t>
            </a:r>
            <a:r>
              <a:rPr sz="1752" spc="12" dirty="0">
                <a:solidFill>
                  <a:srgbClr val="808080"/>
                </a:solidFill>
                <a:latin typeface="Trebuchet MS"/>
                <a:cs typeface="Trebuchet MS"/>
              </a:rPr>
              <a:t> </a:t>
            </a:r>
            <a:r>
              <a:rPr sz="1752" spc="18" dirty="0">
                <a:solidFill>
                  <a:srgbClr val="808080"/>
                </a:solidFill>
                <a:latin typeface="Trebuchet MS"/>
                <a:cs typeface="Trebuchet MS"/>
              </a:rPr>
              <a:t>Maha Qudah </a:t>
            </a:r>
            <a:r>
              <a:rPr sz="1752" spc="24" dirty="0">
                <a:solidFill>
                  <a:srgbClr val="808080"/>
                </a:solidFill>
                <a:latin typeface="Trebuchet MS"/>
                <a:cs typeface="Trebuchet MS"/>
              </a:rPr>
              <a:t> </a:t>
            </a:r>
            <a:r>
              <a:rPr sz="1752" spc="18" dirty="0">
                <a:solidFill>
                  <a:srgbClr val="808080"/>
                </a:solidFill>
                <a:latin typeface="Trebuchet MS"/>
                <a:cs typeface="Trebuchet MS"/>
              </a:rPr>
              <a:t>Abeer </a:t>
            </a:r>
            <a:r>
              <a:rPr sz="1752" spc="12" dirty="0">
                <a:solidFill>
                  <a:srgbClr val="808080"/>
                </a:solidFill>
                <a:latin typeface="Trebuchet MS"/>
                <a:cs typeface="Trebuchet MS"/>
              </a:rPr>
              <a:t>Al </a:t>
            </a:r>
            <a:r>
              <a:rPr sz="1752" spc="12" dirty="0" err="1">
                <a:solidFill>
                  <a:srgbClr val="808080"/>
                </a:solidFill>
                <a:latin typeface="Trebuchet MS"/>
                <a:cs typeface="Trebuchet MS"/>
              </a:rPr>
              <a:t>J</a:t>
            </a:r>
            <a:r>
              <a:rPr lang="en-US" sz="1752" spc="12" dirty="0" err="1">
                <a:solidFill>
                  <a:srgbClr val="808080"/>
                </a:solidFill>
                <a:latin typeface="Trebuchet MS"/>
                <a:cs typeface="Trebuchet MS"/>
              </a:rPr>
              <a:t>u</a:t>
            </a:r>
            <a:r>
              <a:rPr sz="1752" spc="12" dirty="0" err="1">
                <a:solidFill>
                  <a:srgbClr val="808080"/>
                </a:solidFill>
                <a:latin typeface="Trebuchet MS"/>
                <a:cs typeface="Trebuchet MS"/>
              </a:rPr>
              <a:t>fout</a:t>
            </a:r>
            <a:r>
              <a:rPr sz="1752" spc="12" dirty="0">
                <a:solidFill>
                  <a:srgbClr val="808080"/>
                </a:solidFill>
                <a:latin typeface="Trebuchet MS"/>
                <a:cs typeface="Trebuchet MS"/>
              </a:rPr>
              <a:t> </a:t>
            </a:r>
            <a:r>
              <a:rPr sz="1752" spc="18" dirty="0">
                <a:solidFill>
                  <a:srgbClr val="808080"/>
                </a:solidFill>
                <a:latin typeface="Trebuchet MS"/>
                <a:cs typeface="Trebuchet MS"/>
              </a:rPr>
              <a:t> Kareem</a:t>
            </a:r>
            <a:r>
              <a:rPr sz="1752" spc="-54" dirty="0">
                <a:solidFill>
                  <a:srgbClr val="808080"/>
                </a:solidFill>
                <a:latin typeface="Trebuchet MS"/>
                <a:cs typeface="Trebuchet MS"/>
              </a:rPr>
              <a:t> </a:t>
            </a:r>
            <a:r>
              <a:rPr sz="1752" spc="12" dirty="0">
                <a:solidFill>
                  <a:srgbClr val="808080"/>
                </a:solidFill>
                <a:latin typeface="Trebuchet MS"/>
                <a:cs typeface="Trebuchet MS"/>
              </a:rPr>
              <a:t>Sennawi </a:t>
            </a:r>
            <a:r>
              <a:rPr sz="1752" spc="-507" dirty="0">
                <a:solidFill>
                  <a:srgbClr val="808080"/>
                </a:solidFill>
                <a:latin typeface="Trebuchet MS"/>
                <a:cs typeface="Trebuchet MS"/>
              </a:rPr>
              <a:t> </a:t>
            </a:r>
            <a:r>
              <a:rPr sz="1752" spc="12" dirty="0">
                <a:solidFill>
                  <a:srgbClr val="808080"/>
                </a:solidFill>
                <a:latin typeface="Trebuchet MS"/>
                <a:cs typeface="Trebuchet MS"/>
              </a:rPr>
              <a:t>Abdallah</a:t>
            </a:r>
            <a:r>
              <a:rPr sz="1752" spc="-30" dirty="0">
                <a:solidFill>
                  <a:srgbClr val="808080"/>
                </a:solidFill>
                <a:latin typeface="Trebuchet MS"/>
                <a:cs typeface="Trebuchet MS"/>
              </a:rPr>
              <a:t> </a:t>
            </a:r>
            <a:r>
              <a:rPr sz="1752" spc="18" dirty="0">
                <a:solidFill>
                  <a:srgbClr val="808080"/>
                </a:solidFill>
                <a:latin typeface="Trebuchet MS"/>
                <a:cs typeface="Trebuchet MS"/>
              </a:rPr>
              <a:t>Nawaf</a:t>
            </a:r>
            <a:endParaRPr sz="1752"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201" y="629046"/>
            <a:ext cx="7925823" cy="1476394"/>
          </a:xfrm>
          <a:prstGeom prst="rect">
            <a:avLst/>
          </a:prstGeom>
        </p:spPr>
        <p:txBody>
          <a:bodyPr vert="horz" wrap="square" lIns="0" tIns="13808" rIns="0" bIns="0" rtlCol="0" anchor="t">
            <a:spAutoFit/>
          </a:bodyPr>
          <a:lstStyle/>
          <a:p>
            <a:pPr marL="15343" marR="6137">
              <a:lnSpc>
                <a:spcPct val="100899"/>
              </a:lnSpc>
              <a:spcBef>
                <a:spcPts val="109"/>
              </a:spcBef>
            </a:pPr>
            <a:r>
              <a:rPr sz="3201" spc="6" dirty="0"/>
              <a:t>Recommendations for total weight gain </a:t>
            </a:r>
            <a:r>
              <a:rPr sz="3201" dirty="0"/>
              <a:t>for </a:t>
            </a:r>
            <a:r>
              <a:rPr sz="3201" spc="-948" dirty="0"/>
              <a:t> </a:t>
            </a:r>
            <a:r>
              <a:rPr sz="3201" spc="6" dirty="0"/>
              <a:t>singleton pregnancies according </a:t>
            </a:r>
            <a:r>
              <a:rPr sz="3201" spc="12" dirty="0"/>
              <a:t>to </a:t>
            </a:r>
            <a:r>
              <a:rPr sz="3201" spc="6" dirty="0"/>
              <a:t>pre </a:t>
            </a:r>
            <a:r>
              <a:rPr sz="3201" spc="12" dirty="0"/>
              <a:t> pregnancy</a:t>
            </a:r>
            <a:r>
              <a:rPr sz="3201" spc="-6" dirty="0"/>
              <a:t> </a:t>
            </a:r>
            <a:r>
              <a:rPr sz="3201" spc="6" dirty="0"/>
              <a:t>BMI</a:t>
            </a:r>
            <a:endParaRPr sz="3201"/>
          </a:p>
        </p:txBody>
      </p:sp>
      <p:pic>
        <p:nvPicPr>
          <p:cNvPr id="3" name="object 3"/>
          <p:cNvPicPr/>
          <p:nvPr/>
        </p:nvPicPr>
        <p:blipFill>
          <a:blip r:embed="rId2" cstate="print"/>
          <a:stretch>
            <a:fillRect/>
          </a:stretch>
        </p:blipFill>
        <p:spPr>
          <a:xfrm>
            <a:off x="3634771" y="1941353"/>
            <a:ext cx="4669308" cy="42978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202" y="626767"/>
            <a:ext cx="5172650" cy="571040"/>
          </a:xfrm>
          <a:prstGeom prst="rect">
            <a:avLst/>
          </a:prstGeom>
        </p:spPr>
        <p:txBody>
          <a:bodyPr vert="horz" wrap="square" lIns="0" tIns="16877" rIns="0" bIns="0" rtlCol="0" anchor="t">
            <a:spAutoFit/>
          </a:bodyPr>
          <a:lstStyle/>
          <a:p>
            <a:pPr marL="15343">
              <a:spcBef>
                <a:spcPts val="133"/>
              </a:spcBef>
            </a:pPr>
            <a:r>
              <a:rPr dirty="0"/>
              <a:t>Role</a:t>
            </a:r>
            <a:r>
              <a:rPr spc="-30" dirty="0"/>
              <a:t> </a:t>
            </a:r>
            <a:r>
              <a:rPr dirty="0"/>
              <a:t>of</a:t>
            </a:r>
            <a:r>
              <a:rPr spc="-24" dirty="0"/>
              <a:t> </a:t>
            </a:r>
            <a:r>
              <a:rPr dirty="0"/>
              <a:t>pharmacotherapy</a:t>
            </a:r>
          </a:p>
        </p:txBody>
      </p:sp>
      <p:sp>
        <p:nvSpPr>
          <p:cNvPr id="3" name="object 3"/>
          <p:cNvSpPr txBox="1"/>
          <p:nvPr/>
        </p:nvSpPr>
        <p:spPr>
          <a:xfrm>
            <a:off x="771202" y="2186119"/>
            <a:ext cx="7968014" cy="1221243"/>
          </a:xfrm>
          <a:prstGeom prst="rect">
            <a:avLst/>
          </a:prstGeom>
        </p:spPr>
        <p:txBody>
          <a:bodyPr vert="horz" wrap="square" lIns="0" tIns="20712" rIns="0" bIns="0" rtlCol="0">
            <a:spAutoFit/>
          </a:bodyPr>
          <a:lstStyle/>
          <a:p>
            <a:pPr marL="15343">
              <a:spcBef>
                <a:spcPts val="163"/>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Patients taking metformin for weight loss </a:t>
            </a:r>
            <a:r>
              <a:rPr sz="1752" spc="18" dirty="0">
                <a:solidFill>
                  <a:srgbClr val="404040"/>
                </a:solidFill>
                <a:latin typeface="Trebuchet MS"/>
                <a:cs typeface="Trebuchet MS"/>
              </a:rPr>
              <a:t>may</a:t>
            </a:r>
            <a:r>
              <a:rPr sz="1752" spc="12" dirty="0">
                <a:solidFill>
                  <a:srgbClr val="404040"/>
                </a:solidFill>
                <a:latin typeface="Trebuchet MS"/>
                <a:cs typeface="Trebuchet MS"/>
              </a:rPr>
              <a:t> consider continuation after</a:t>
            </a:r>
            <a:endParaRPr sz="1752">
              <a:latin typeface="Trebuchet MS"/>
              <a:cs typeface="Trebuchet MS"/>
            </a:endParaRPr>
          </a:p>
          <a:p>
            <a:pPr marL="356722">
              <a:spcBef>
                <a:spcPts val="48"/>
              </a:spcBef>
            </a:pPr>
            <a:r>
              <a:rPr sz="1752" spc="12" dirty="0">
                <a:solidFill>
                  <a:srgbClr val="404040"/>
                </a:solidFill>
                <a:latin typeface="Trebuchet MS"/>
                <a:cs typeface="Trebuchet MS"/>
              </a:rPr>
              <a:t>conception since pregnancy</a:t>
            </a:r>
            <a:r>
              <a:rPr sz="1752" spc="18" dirty="0">
                <a:solidFill>
                  <a:srgbClr val="404040"/>
                </a:solidFill>
                <a:latin typeface="Trebuchet MS"/>
                <a:cs typeface="Trebuchet MS"/>
              </a:rPr>
              <a:t> </a:t>
            </a:r>
            <a:r>
              <a:rPr sz="1752" spc="12" dirty="0">
                <a:solidFill>
                  <a:srgbClr val="404040"/>
                </a:solidFill>
                <a:latin typeface="Trebuchet MS"/>
                <a:cs typeface="Trebuchet MS"/>
              </a:rPr>
              <a:t>safety is</a:t>
            </a:r>
            <a:r>
              <a:rPr sz="1752" spc="18" dirty="0">
                <a:solidFill>
                  <a:srgbClr val="404040"/>
                </a:solidFill>
                <a:latin typeface="Trebuchet MS"/>
                <a:cs typeface="Trebuchet MS"/>
              </a:rPr>
              <a:t> </a:t>
            </a:r>
            <a:r>
              <a:rPr sz="1752" spc="12" dirty="0">
                <a:solidFill>
                  <a:srgbClr val="404040"/>
                </a:solidFill>
                <a:latin typeface="Trebuchet MS"/>
                <a:cs typeface="Trebuchet MS"/>
              </a:rPr>
              <a:t>available for</a:t>
            </a:r>
            <a:r>
              <a:rPr sz="1752" spc="18" dirty="0">
                <a:solidFill>
                  <a:srgbClr val="404040"/>
                </a:solidFill>
                <a:latin typeface="Trebuchet MS"/>
                <a:cs typeface="Trebuchet MS"/>
              </a:rPr>
              <a:t> </a:t>
            </a:r>
            <a:r>
              <a:rPr sz="1752" spc="12" dirty="0">
                <a:solidFill>
                  <a:srgbClr val="404040"/>
                </a:solidFill>
                <a:latin typeface="Trebuchet MS"/>
                <a:cs typeface="Trebuchet MS"/>
              </a:rPr>
              <a:t>this drug</a:t>
            </a:r>
            <a:endParaRPr sz="1752">
              <a:latin typeface="Trebuchet MS"/>
              <a:cs typeface="Trebuchet MS"/>
            </a:endParaRPr>
          </a:p>
          <a:p>
            <a:pPr marL="356722" marR="6137" indent="-342146">
              <a:lnSpc>
                <a:spcPct val="102400"/>
              </a:lnSpc>
              <a:spcBef>
                <a:spcPts val="997"/>
              </a:spcBef>
              <a:tabLst>
                <a:tab pos="356722" algn="l"/>
              </a:tabLst>
            </a:pPr>
            <a:r>
              <a:rPr sz="1752" spc="-272" dirty="0">
                <a:solidFill>
                  <a:srgbClr val="90C226"/>
                </a:solidFill>
                <a:latin typeface="Lucida Sans Unicode"/>
                <a:cs typeface="Lucida Sans Unicode"/>
              </a:rPr>
              <a:t>¾	</a:t>
            </a:r>
            <a:r>
              <a:rPr sz="1752" spc="18" dirty="0">
                <a:solidFill>
                  <a:srgbClr val="404040"/>
                </a:solidFill>
                <a:latin typeface="Trebuchet MS"/>
                <a:cs typeface="Trebuchet MS"/>
              </a:rPr>
              <a:t>Most </a:t>
            </a:r>
            <a:r>
              <a:rPr sz="1752" spc="12" dirty="0">
                <a:solidFill>
                  <a:srgbClr val="404040"/>
                </a:solidFill>
                <a:latin typeface="Trebuchet MS"/>
                <a:cs typeface="Trebuchet MS"/>
              </a:rPr>
              <a:t>anti-obesity drugs </a:t>
            </a:r>
            <a:r>
              <a:rPr sz="1752" spc="18" dirty="0">
                <a:solidFill>
                  <a:srgbClr val="404040"/>
                </a:solidFill>
                <a:latin typeface="Trebuchet MS"/>
                <a:cs typeface="Trebuchet MS"/>
              </a:rPr>
              <a:t>have not been </a:t>
            </a:r>
            <a:r>
              <a:rPr sz="1752" spc="12" dirty="0">
                <a:solidFill>
                  <a:srgbClr val="404040"/>
                </a:solidFill>
                <a:latin typeface="Trebuchet MS"/>
                <a:cs typeface="Trebuchet MS"/>
              </a:rPr>
              <a:t>studied in </a:t>
            </a:r>
            <a:r>
              <a:rPr sz="1752" spc="18" dirty="0">
                <a:solidFill>
                  <a:srgbClr val="404040"/>
                </a:solidFill>
                <a:latin typeface="Trebuchet MS"/>
                <a:cs typeface="Trebuchet MS"/>
              </a:rPr>
              <a:t>the </a:t>
            </a:r>
            <a:r>
              <a:rPr sz="1752" spc="12" dirty="0">
                <a:solidFill>
                  <a:srgbClr val="404040"/>
                </a:solidFill>
                <a:latin typeface="Trebuchet MS"/>
                <a:cs typeface="Trebuchet MS"/>
              </a:rPr>
              <a:t>pregnant population, </a:t>
            </a:r>
            <a:r>
              <a:rPr sz="1752" spc="-513" dirty="0">
                <a:solidFill>
                  <a:srgbClr val="404040"/>
                </a:solidFill>
                <a:latin typeface="Trebuchet MS"/>
                <a:cs typeface="Trebuchet MS"/>
              </a:rPr>
              <a:t> </a:t>
            </a:r>
            <a:r>
              <a:rPr sz="1752" spc="12" dirty="0">
                <a:solidFill>
                  <a:srgbClr val="404040"/>
                </a:solidFill>
                <a:latin typeface="Trebuchet MS"/>
                <a:cs typeface="Trebuchet MS"/>
              </a:rPr>
              <a:t>therefore</a:t>
            </a:r>
            <a:r>
              <a:rPr sz="1752" dirty="0">
                <a:solidFill>
                  <a:srgbClr val="404040"/>
                </a:solidFill>
                <a:latin typeface="Trebuchet MS"/>
                <a:cs typeface="Trebuchet MS"/>
              </a:rPr>
              <a:t> </a:t>
            </a:r>
            <a:r>
              <a:rPr sz="1752" spc="54" dirty="0">
                <a:solidFill>
                  <a:srgbClr val="404040"/>
                </a:solidFill>
                <a:latin typeface="Trebuchet MS"/>
                <a:cs typeface="Trebuchet MS"/>
              </a:rPr>
              <a:t>shouldn't</a:t>
            </a:r>
            <a:r>
              <a:rPr sz="1752" spc="6" dirty="0">
                <a:solidFill>
                  <a:srgbClr val="404040"/>
                </a:solidFill>
                <a:latin typeface="Trebuchet MS"/>
                <a:cs typeface="Trebuchet MS"/>
              </a:rPr>
              <a:t> </a:t>
            </a:r>
            <a:r>
              <a:rPr sz="1752" spc="18" dirty="0">
                <a:solidFill>
                  <a:srgbClr val="404040"/>
                </a:solidFill>
                <a:latin typeface="Trebuchet MS"/>
                <a:cs typeface="Trebuchet MS"/>
              </a:rPr>
              <a:t>be</a:t>
            </a:r>
            <a:r>
              <a:rPr sz="1752" spc="6" dirty="0">
                <a:solidFill>
                  <a:srgbClr val="404040"/>
                </a:solidFill>
                <a:latin typeface="Trebuchet MS"/>
                <a:cs typeface="Trebuchet MS"/>
              </a:rPr>
              <a:t> </a:t>
            </a:r>
            <a:r>
              <a:rPr sz="1752" spc="12" dirty="0">
                <a:solidFill>
                  <a:srgbClr val="404040"/>
                </a:solidFill>
                <a:latin typeface="Trebuchet MS"/>
                <a:cs typeface="Trebuchet MS"/>
              </a:rPr>
              <a:t>used</a:t>
            </a:r>
            <a:endParaRPr sz="1752">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57" y="4017163"/>
            <a:ext cx="447228" cy="2835254"/>
          </a:xfrm>
          <a:custGeom>
            <a:avLst/>
            <a:gdLst/>
            <a:ahLst/>
            <a:cxnLst/>
            <a:rect l="l" t="t" r="r" b="b"/>
            <a:pathLst>
              <a:path w="370205" h="2346960">
                <a:moveTo>
                  <a:pt x="0" y="0"/>
                </a:moveTo>
                <a:lnTo>
                  <a:pt x="0" y="2346960"/>
                </a:lnTo>
                <a:lnTo>
                  <a:pt x="370117" y="2346960"/>
                </a:lnTo>
                <a:lnTo>
                  <a:pt x="0" y="0"/>
                </a:lnTo>
                <a:close/>
              </a:path>
            </a:pathLst>
          </a:custGeom>
          <a:solidFill>
            <a:srgbClr val="90C226">
              <a:alpha val="84709"/>
            </a:srgbClr>
          </a:solidFill>
        </p:spPr>
        <p:txBody>
          <a:bodyPr wrap="square" lIns="0" tIns="0" rIns="0" bIns="0" rtlCol="0"/>
          <a:lstStyle/>
          <a:p>
            <a:endParaRPr sz="2175"/>
          </a:p>
        </p:txBody>
      </p:sp>
      <p:sp>
        <p:nvSpPr>
          <p:cNvPr id="3" name="object 3"/>
          <p:cNvSpPr txBox="1"/>
          <p:nvPr/>
        </p:nvSpPr>
        <p:spPr>
          <a:xfrm>
            <a:off x="771202" y="2185982"/>
            <a:ext cx="8241107" cy="1640868"/>
          </a:xfrm>
          <a:prstGeom prst="rect">
            <a:avLst/>
          </a:prstGeom>
        </p:spPr>
        <p:txBody>
          <a:bodyPr vert="horz" wrap="square" lIns="0" tIns="14575" rIns="0" bIns="0" rtlCol="0">
            <a:spAutoFit/>
          </a:bodyPr>
          <a:lstStyle/>
          <a:p>
            <a:pPr marL="356722" marR="6137" indent="-342146">
              <a:lnSpc>
                <a:spcPct val="102400"/>
              </a:lnSpc>
              <a:spcBef>
                <a:spcPts val="11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In </a:t>
            </a:r>
            <a:r>
              <a:rPr sz="1752" spc="18" dirty="0">
                <a:solidFill>
                  <a:srgbClr val="404040"/>
                </a:solidFill>
                <a:latin typeface="Trebuchet MS"/>
                <a:cs typeface="Trebuchet MS"/>
              </a:rPr>
              <a:t>the second </a:t>
            </a:r>
            <a:r>
              <a:rPr sz="1752" spc="12" dirty="0">
                <a:solidFill>
                  <a:srgbClr val="404040"/>
                </a:solidFill>
                <a:latin typeface="Trebuchet MS"/>
                <a:cs typeface="Trebuchet MS"/>
              </a:rPr>
              <a:t>trimester pregnant patients </a:t>
            </a:r>
            <a:r>
              <a:rPr sz="1752" spc="18" dirty="0">
                <a:solidFill>
                  <a:srgbClr val="404040"/>
                </a:solidFill>
                <a:latin typeface="Trebuchet MS"/>
                <a:cs typeface="Trebuchet MS"/>
              </a:rPr>
              <a:t>with </a:t>
            </a:r>
            <a:r>
              <a:rPr sz="1752" spc="12" dirty="0">
                <a:solidFill>
                  <a:srgbClr val="404040"/>
                </a:solidFill>
                <a:latin typeface="Trebuchet MS"/>
                <a:cs typeface="Trebuchet MS"/>
              </a:rPr>
              <a:t>obesity </a:t>
            </a:r>
            <a:r>
              <a:rPr sz="1752" spc="18" dirty="0">
                <a:solidFill>
                  <a:srgbClr val="404040"/>
                </a:solidFill>
                <a:latin typeface="Trebuchet MS"/>
                <a:cs typeface="Trebuchet MS"/>
              </a:rPr>
              <a:t>and an </a:t>
            </a:r>
            <a:r>
              <a:rPr sz="1752" spc="12" dirty="0">
                <a:solidFill>
                  <a:srgbClr val="404040"/>
                </a:solidFill>
                <a:latin typeface="Trebuchet MS"/>
                <a:cs typeface="Trebuchet MS"/>
              </a:rPr>
              <a:t>additional </a:t>
            </a:r>
            <a:r>
              <a:rPr sz="1752" spc="6" dirty="0">
                <a:solidFill>
                  <a:srgbClr val="404040"/>
                </a:solidFill>
                <a:latin typeface="Trebuchet MS"/>
                <a:cs typeface="Trebuchet MS"/>
              </a:rPr>
              <a:t>risk </a:t>
            </a:r>
            <a:r>
              <a:rPr sz="1752" spc="-513" dirty="0">
                <a:solidFill>
                  <a:srgbClr val="404040"/>
                </a:solidFill>
                <a:latin typeface="Trebuchet MS"/>
                <a:cs typeface="Trebuchet MS"/>
              </a:rPr>
              <a:t> </a:t>
            </a:r>
            <a:r>
              <a:rPr sz="1752" spc="12" dirty="0">
                <a:solidFill>
                  <a:srgbClr val="404040"/>
                </a:solidFill>
                <a:latin typeface="Trebuchet MS"/>
                <a:cs typeface="Trebuchet MS"/>
              </a:rPr>
              <a:t>factor for developing preeclampsia </a:t>
            </a:r>
            <a:r>
              <a:rPr sz="1752" spc="18" dirty="0">
                <a:solidFill>
                  <a:srgbClr val="404040"/>
                </a:solidFill>
                <a:latin typeface="Trebuchet MS"/>
                <a:cs typeface="Trebuchet MS"/>
              </a:rPr>
              <a:t>may</a:t>
            </a:r>
            <a:r>
              <a:rPr sz="1752" spc="12" dirty="0">
                <a:solidFill>
                  <a:srgbClr val="404040"/>
                </a:solidFill>
                <a:latin typeface="Trebuchet MS"/>
                <a:cs typeface="Trebuchet MS"/>
              </a:rPr>
              <a:t> benefit </a:t>
            </a:r>
            <a:r>
              <a:rPr sz="1752" spc="18" dirty="0">
                <a:solidFill>
                  <a:srgbClr val="404040"/>
                </a:solidFill>
                <a:latin typeface="Trebuchet MS"/>
                <a:cs typeface="Trebuchet MS"/>
              </a:rPr>
              <a:t>from</a:t>
            </a:r>
            <a:r>
              <a:rPr sz="1752" spc="12" dirty="0">
                <a:solidFill>
                  <a:srgbClr val="404040"/>
                </a:solidFill>
                <a:latin typeface="Trebuchet MS"/>
                <a:cs typeface="Trebuchet MS"/>
              </a:rPr>
              <a:t> low-dose aspirin</a:t>
            </a:r>
            <a:endParaRPr sz="1752">
              <a:latin typeface="Trebuchet MS"/>
              <a:cs typeface="Trebuchet MS"/>
            </a:endParaRPr>
          </a:p>
          <a:p>
            <a:pPr marL="356722" marR="216334" indent="-342146">
              <a:lnSpc>
                <a:spcPct val="102400"/>
              </a:lnSpc>
              <a:spcBef>
                <a:spcPts val="997"/>
              </a:spcBef>
              <a:tabLst>
                <a:tab pos="356722" algn="l"/>
              </a:tabLst>
            </a:pPr>
            <a:r>
              <a:rPr sz="1752" spc="-272" dirty="0">
                <a:solidFill>
                  <a:srgbClr val="90C226"/>
                </a:solidFill>
                <a:latin typeface="Lucida Sans Unicode"/>
                <a:cs typeface="Lucida Sans Unicode"/>
              </a:rPr>
              <a:t>¾	</a:t>
            </a:r>
            <a:r>
              <a:rPr sz="1752" spc="6" dirty="0">
                <a:solidFill>
                  <a:srgbClr val="404040"/>
                </a:solidFill>
                <a:latin typeface="Trebuchet MS"/>
                <a:cs typeface="Trebuchet MS"/>
              </a:rPr>
              <a:t>If </a:t>
            </a:r>
            <a:r>
              <a:rPr sz="1752" spc="12" dirty="0">
                <a:solidFill>
                  <a:srgbClr val="404040"/>
                </a:solidFill>
                <a:latin typeface="Trebuchet MS"/>
                <a:cs typeface="Trebuchet MS"/>
              </a:rPr>
              <a:t>diabetes </a:t>
            </a:r>
            <a:r>
              <a:rPr sz="1752" spc="72" dirty="0">
                <a:solidFill>
                  <a:srgbClr val="404040"/>
                </a:solidFill>
                <a:latin typeface="Trebuchet MS"/>
                <a:cs typeface="Trebuchet MS"/>
              </a:rPr>
              <a:t>hasn't </a:t>
            </a:r>
            <a:r>
              <a:rPr sz="1752" spc="18" dirty="0">
                <a:solidFill>
                  <a:srgbClr val="404040"/>
                </a:solidFill>
                <a:latin typeface="Trebuchet MS"/>
                <a:cs typeface="Trebuchet MS"/>
              </a:rPr>
              <a:t>been </a:t>
            </a:r>
            <a:r>
              <a:rPr sz="1752" spc="12" dirty="0">
                <a:solidFill>
                  <a:srgbClr val="404040"/>
                </a:solidFill>
                <a:latin typeface="Trebuchet MS"/>
                <a:cs typeface="Trebuchet MS"/>
              </a:rPr>
              <a:t>identified previously </a:t>
            </a:r>
            <a:r>
              <a:rPr sz="1752" spc="18" dirty="0">
                <a:solidFill>
                  <a:srgbClr val="404040"/>
                </a:solidFill>
                <a:latin typeface="Trebuchet MS"/>
                <a:cs typeface="Trebuchet MS"/>
              </a:rPr>
              <a:t>then </a:t>
            </a:r>
            <a:r>
              <a:rPr sz="1752" spc="12" dirty="0">
                <a:solidFill>
                  <a:srgbClr val="404040"/>
                </a:solidFill>
                <a:latin typeface="Trebuchet MS"/>
                <a:cs typeface="Trebuchet MS"/>
              </a:rPr>
              <a:t>screening for gestational </a:t>
            </a:r>
            <a:r>
              <a:rPr sz="1752" spc="-513" dirty="0">
                <a:solidFill>
                  <a:srgbClr val="404040"/>
                </a:solidFill>
                <a:latin typeface="Trebuchet MS"/>
                <a:cs typeface="Trebuchet MS"/>
              </a:rPr>
              <a:t> </a:t>
            </a:r>
            <a:r>
              <a:rPr sz="1752" spc="12" dirty="0">
                <a:solidFill>
                  <a:srgbClr val="404040"/>
                </a:solidFill>
                <a:latin typeface="Trebuchet MS"/>
                <a:cs typeface="Trebuchet MS"/>
              </a:rPr>
              <a:t>diabetes,</a:t>
            </a:r>
            <a:r>
              <a:rPr sz="1752" spc="6" dirty="0">
                <a:solidFill>
                  <a:srgbClr val="404040"/>
                </a:solidFill>
                <a:latin typeface="Trebuchet MS"/>
                <a:cs typeface="Trebuchet MS"/>
              </a:rPr>
              <a:t> </a:t>
            </a:r>
            <a:r>
              <a:rPr sz="1752" spc="12" dirty="0">
                <a:solidFill>
                  <a:srgbClr val="404040"/>
                </a:solidFill>
                <a:latin typeface="Trebuchet MS"/>
                <a:cs typeface="Trebuchet MS"/>
              </a:rPr>
              <a:t>using </a:t>
            </a:r>
            <a:r>
              <a:rPr sz="1752" spc="18" dirty="0">
                <a:solidFill>
                  <a:srgbClr val="404040"/>
                </a:solidFill>
                <a:latin typeface="Trebuchet MS"/>
                <a:cs typeface="Trebuchet MS"/>
              </a:rPr>
              <a:t>the</a:t>
            </a:r>
            <a:r>
              <a:rPr sz="1752" spc="6" dirty="0">
                <a:solidFill>
                  <a:srgbClr val="404040"/>
                </a:solidFill>
                <a:latin typeface="Trebuchet MS"/>
                <a:cs typeface="Trebuchet MS"/>
              </a:rPr>
              <a:t> </a:t>
            </a:r>
            <a:r>
              <a:rPr sz="1752" spc="12" dirty="0">
                <a:solidFill>
                  <a:srgbClr val="404040"/>
                </a:solidFill>
                <a:latin typeface="Trebuchet MS"/>
                <a:cs typeface="Trebuchet MS"/>
              </a:rPr>
              <a:t>standard </a:t>
            </a:r>
            <a:r>
              <a:rPr sz="1752" spc="18" dirty="0">
                <a:solidFill>
                  <a:srgbClr val="404040"/>
                </a:solidFill>
                <a:latin typeface="Trebuchet MS"/>
                <a:cs typeface="Trebuchet MS"/>
              </a:rPr>
              <a:t>approach</a:t>
            </a:r>
            <a:r>
              <a:rPr sz="1752" spc="6" dirty="0">
                <a:solidFill>
                  <a:srgbClr val="404040"/>
                </a:solidFill>
                <a:latin typeface="Trebuchet MS"/>
                <a:cs typeface="Trebuchet MS"/>
              </a:rPr>
              <a:t> </a:t>
            </a:r>
            <a:r>
              <a:rPr sz="1752" spc="12" dirty="0">
                <a:solidFill>
                  <a:srgbClr val="404040"/>
                </a:solidFill>
                <a:latin typeface="Trebuchet MS"/>
                <a:cs typeface="Trebuchet MS"/>
              </a:rPr>
              <a:t>at </a:t>
            </a:r>
            <a:r>
              <a:rPr sz="1752" spc="18" dirty="0">
                <a:solidFill>
                  <a:srgbClr val="404040"/>
                </a:solidFill>
                <a:latin typeface="Trebuchet MS"/>
                <a:cs typeface="Trebuchet MS"/>
              </a:rPr>
              <a:t>24</a:t>
            </a:r>
            <a:r>
              <a:rPr sz="1752" spc="6" dirty="0">
                <a:solidFill>
                  <a:srgbClr val="404040"/>
                </a:solidFill>
                <a:latin typeface="Trebuchet MS"/>
                <a:cs typeface="Trebuchet MS"/>
              </a:rPr>
              <a:t> </a:t>
            </a:r>
            <a:r>
              <a:rPr sz="1752" spc="12" dirty="0">
                <a:solidFill>
                  <a:srgbClr val="404040"/>
                </a:solidFill>
                <a:latin typeface="Trebuchet MS"/>
                <a:cs typeface="Trebuchet MS"/>
              </a:rPr>
              <a:t>to </a:t>
            </a:r>
            <a:r>
              <a:rPr sz="1752" spc="18" dirty="0">
                <a:solidFill>
                  <a:srgbClr val="404040"/>
                </a:solidFill>
                <a:latin typeface="Trebuchet MS"/>
                <a:cs typeface="Trebuchet MS"/>
              </a:rPr>
              <a:t>28</a:t>
            </a:r>
            <a:r>
              <a:rPr sz="1752" spc="12" dirty="0">
                <a:solidFill>
                  <a:srgbClr val="404040"/>
                </a:solidFill>
                <a:latin typeface="Trebuchet MS"/>
                <a:cs typeface="Trebuchet MS"/>
              </a:rPr>
              <a:t> </a:t>
            </a:r>
            <a:r>
              <a:rPr sz="1752" spc="18" dirty="0">
                <a:solidFill>
                  <a:srgbClr val="404040"/>
                </a:solidFill>
                <a:latin typeface="Trebuchet MS"/>
                <a:cs typeface="Trebuchet MS"/>
              </a:rPr>
              <a:t>weeks</a:t>
            </a:r>
            <a:r>
              <a:rPr sz="1752" spc="6" dirty="0">
                <a:solidFill>
                  <a:srgbClr val="404040"/>
                </a:solidFill>
                <a:latin typeface="Trebuchet MS"/>
                <a:cs typeface="Trebuchet MS"/>
              </a:rPr>
              <a:t> </a:t>
            </a:r>
            <a:r>
              <a:rPr sz="1752" spc="12" dirty="0">
                <a:solidFill>
                  <a:srgbClr val="404040"/>
                </a:solidFill>
                <a:latin typeface="Trebuchet MS"/>
                <a:cs typeface="Trebuchet MS"/>
              </a:rPr>
              <a:t>is </a:t>
            </a:r>
            <a:r>
              <a:rPr sz="1752" spc="18" dirty="0">
                <a:solidFill>
                  <a:srgbClr val="404040"/>
                </a:solidFill>
                <a:latin typeface="Trebuchet MS"/>
                <a:cs typeface="Trebuchet MS"/>
              </a:rPr>
              <a:t>recommended</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Fetal ultrasound survey for congenital</a:t>
            </a:r>
            <a:r>
              <a:rPr sz="1752" spc="18" dirty="0">
                <a:solidFill>
                  <a:srgbClr val="404040"/>
                </a:solidFill>
                <a:latin typeface="Trebuchet MS"/>
                <a:cs typeface="Trebuchet MS"/>
              </a:rPr>
              <a:t> </a:t>
            </a:r>
            <a:r>
              <a:rPr sz="1752" spc="12" dirty="0">
                <a:solidFill>
                  <a:srgbClr val="404040"/>
                </a:solidFill>
                <a:latin typeface="Trebuchet MS"/>
                <a:cs typeface="Trebuchet MS"/>
              </a:rPr>
              <a:t>anomalies </a:t>
            </a:r>
            <a:r>
              <a:rPr sz="1752" spc="18" dirty="0">
                <a:solidFill>
                  <a:srgbClr val="404040"/>
                </a:solidFill>
                <a:latin typeface="Trebuchet MS"/>
                <a:cs typeface="Trebuchet MS"/>
              </a:rPr>
              <a:t>at</a:t>
            </a:r>
            <a:r>
              <a:rPr sz="1752" spc="12" dirty="0">
                <a:solidFill>
                  <a:srgbClr val="404040"/>
                </a:solidFill>
                <a:latin typeface="Trebuchet MS"/>
                <a:cs typeface="Trebuchet MS"/>
              </a:rPr>
              <a:t> </a:t>
            </a:r>
            <a:r>
              <a:rPr sz="1752" spc="18" dirty="0">
                <a:solidFill>
                  <a:srgbClr val="404040"/>
                </a:solidFill>
                <a:latin typeface="Trebuchet MS"/>
                <a:cs typeface="Trebuchet MS"/>
              </a:rPr>
              <a:t>18</a:t>
            </a:r>
            <a:r>
              <a:rPr sz="1752" spc="12" dirty="0">
                <a:solidFill>
                  <a:srgbClr val="404040"/>
                </a:solidFill>
                <a:latin typeface="Trebuchet MS"/>
                <a:cs typeface="Trebuchet MS"/>
              </a:rPr>
              <a:t> </a:t>
            </a:r>
            <a:r>
              <a:rPr sz="1752" spc="18" dirty="0">
                <a:solidFill>
                  <a:srgbClr val="404040"/>
                </a:solidFill>
                <a:latin typeface="Trebuchet MS"/>
                <a:cs typeface="Trebuchet MS"/>
              </a:rPr>
              <a:t>to</a:t>
            </a:r>
            <a:r>
              <a:rPr sz="1752" spc="12" dirty="0">
                <a:solidFill>
                  <a:srgbClr val="404040"/>
                </a:solidFill>
                <a:latin typeface="Trebuchet MS"/>
                <a:cs typeface="Trebuchet MS"/>
              </a:rPr>
              <a:t> </a:t>
            </a:r>
            <a:r>
              <a:rPr sz="1752" spc="18" dirty="0">
                <a:solidFill>
                  <a:srgbClr val="404040"/>
                </a:solidFill>
                <a:latin typeface="Trebuchet MS"/>
                <a:cs typeface="Trebuchet MS"/>
              </a:rPr>
              <a:t>20 weeks</a:t>
            </a:r>
            <a:endParaRPr sz="1752">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A075-E6ED-147C-45CD-0E7AE2346B33}"/>
              </a:ext>
            </a:extLst>
          </p:cNvPr>
          <p:cNvSpPr>
            <a:spLocks noGrp="1"/>
          </p:cNvSpPr>
          <p:nvPr>
            <p:ph type="title"/>
          </p:nvPr>
        </p:nvSpPr>
        <p:spPr>
          <a:xfrm>
            <a:off x="293613" y="156238"/>
            <a:ext cx="8596668" cy="1320800"/>
          </a:xfrm>
        </p:spPr>
        <p:txBody>
          <a:bodyPr/>
          <a:lstStyle/>
          <a:p>
            <a:r>
              <a:rPr lang="en-US" dirty="0"/>
              <a:t>Information giving during pregnancy</a:t>
            </a:r>
          </a:p>
        </p:txBody>
      </p:sp>
      <p:sp>
        <p:nvSpPr>
          <p:cNvPr id="3" name="Content Placeholder 2">
            <a:extLst>
              <a:ext uri="{FF2B5EF4-FFF2-40B4-BE49-F238E27FC236}">
                <a16:creationId xmlns:a16="http://schemas.microsoft.com/office/drawing/2014/main" id="{03C24462-DD1D-7DA2-69C7-C2672F6597DF}"/>
              </a:ext>
            </a:extLst>
          </p:cNvPr>
          <p:cNvSpPr>
            <a:spLocks noGrp="1"/>
          </p:cNvSpPr>
          <p:nvPr>
            <p:ph idx="1"/>
          </p:nvPr>
        </p:nvSpPr>
        <p:spPr>
          <a:xfrm>
            <a:off x="151003" y="911454"/>
            <a:ext cx="5813569" cy="5946546"/>
          </a:xfrm>
        </p:spPr>
        <p:txBody>
          <a:bodyPr>
            <a:noAutofit/>
          </a:bodyPr>
          <a:lstStyle/>
          <a:p>
            <a:pPr>
              <a:buFont typeface="Wingdings" pitchFamily="2" charset="2"/>
              <a:buChar char="Ø"/>
            </a:pPr>
            <a:r>
              <a:rPr lang="en-US" dirty="0"/>
              <a:t>What are the clinical </a:t>
            </a:r>
            <a:r>
              <a:rPr lang="en-US" dirty="0">
                <a:highlight>
                  <a:srgbClr val="FFFF00"/>
                </a:highlight>
              </a:rPr>
              <a:t>risks </a:t>
            </a:r>
            <a:r>
              <a:rPr lang="en-US" dirty="0"/>
              <a:t>of maternal obesity to maternal and fetal health in pregnancy?</a:t>
            </a:r>
          </a:p>
          <a:p>
            <a:pPr>
              <a:buFont typeface="Wingdings" pitchFamily="2" charset="2"/>
              <a:buChar char="Ø"/>
            </a:pPr>
            <a:r>
              <a:rPr lang="en-US" dirty="0"/>
              <a:t>All pregnant women with a booking BMI 30 kg/m2 or greater should be provided with accurate and accessible information about the risks associated with obesity in pregnancy and how they may be </a:t>
            </a:r>
            <a:r>
              <a:rPr lang="en-US" dirty="0" err="1"/>
              <a:t>minimised</a:t>
            </a:r>
            <a:r>
              <a:rPr lang="en-US" dirty="0"/>
              <a:t>. Women should be given the opportunity to discuss this information.</a:t>
            </a:r>
            <a:endParaRPr lang="en-US" altLang="en-US" dirty="0"/>
          </a:p>
          <a:p>
            <a:pPr lvl="0" fontAlgn="base">
              <a:buFont typeface="Wingdings" pitchFamily="2" charset="2"/>
              <a:buChar char="Ø"/>
            </a:pPr>
            <a:r>
              <a:rPr lang="en-US" altLang="en-US" dirty="0"/>
              <a:t>Risks Associated with Obesity in Pregnancy:</a:t>
            </a:r>
          </a:p>
          <a:p>
            <a:pPr lvl="0" fontAlgn="base">
              <a:buFont typeface="Wingdings" pitchFamily="2" charset="2"/>
              <a:buChar char="Ø"/>
            </a:pPr>
            <a:r>
              <a:rPr lang="en-US" altLang="en-US" b="1" dirty="0">
                <a:highlight>
                  <a:srgbClr val="FFFF00"/>
                </a:highlight>
              </a:rPr>
              <a:t>Maternal Risks</a:t>
            </a:r>
            <a:r>
              <a:rPr lang="en-US" altLang="en-US" dirty="0"/>
              <a:t>:</a:t>
            </a:r>
          </a:p>
          <a:p>
            <a:pPr marL="342900" lvl="1" indent="-342900" fontAlgn="base">
              <a:buFont typeface="Wingdings" pitchFamily="2" charset="2"/>
              <a:buChar char="Ø"/>
            </a:pPr>
            <a:r>
              <a:rPr lang="en-US" altLang="en-US" sz="1800" dirty="0"/>
              <a:t>Increased likelihood of gestational diabetes.</a:t>
            </a:r>
          </a:p>
          <a:p>
            <a:pPr marL="342900" lvl="1" indent="-342900" fontAlgn="base">
              <a:buFont typeface="Wingdings" pitchFamily="2" charset="2"/>
              <a:buChar char="Ø"/>
            </a:pPr>
            <a:r>
              <a:rPr lang="en-US" altLang="en-US" sz="1800" dirty="0"/>
              <a:t>Higher risk of hypertensive disorders, including preeclampsia.</a:t>
            </a:r>
          </a:p>
          <a:p>
            <a:pPr marL="342900" lvl="1" indent="-342900" fontAlgn="base">
              <a:buFont typeface="Wingdings" pitchFamily="2" charset="2"/>
              <a:buChar char="Ø"/>
            </a:pPr>
            <a:r>
              <a:rPr lang="en-US" altLang="en-US" sz="1800" dirty="0"/>
              <a:t>Greater chance of complications during labor, including the need for cesarean delivery. </a:t>
            </a:r>
          </a:p>
          <a:p>
            <a:pPr marL="342900" lvl="1" indent="-342900" fontAlgn="base">
              <a:buFont typeface="Wingdings" pitchFamily="2" charset="2"/>
              <a:buChar char="Ø"/>
            </a:pPr>
            <a:r>
              <a:rPr lang="en-US" altLang="en-US" sz="1800" dirty="0"/>
              <a:t>Increased risk of postpartum infections, thrombosis, and wound healing complications.</a:t>
            </a:r>
          </a:p>
          <a:p>
            <a:endParaRPr lang="en-US" dirty="0"/>
          </a:p>
        </p:txBody>
      </p:sp>
      <p:sp>
        <p:nvSpPr>
          <p:cNvPr id="5" name="TextBox 4">
            <a:extLst>
              <a:ext uri="{FF2B5EF4-FFF2-40B4-BE49-F238E27FC236}">
                <a16:creationId xmlns:a16="http://schemas.microsoft.com/office/drawing/2014/main" id="{FD59A644-7C65-22A1-249B-B5468A369906}"/>
              </a:ext>
            </a:extLst>
          </p:cNvPr>
          <p:cNvSpPr txBox="1"/>
          <p:nvPr/>
        </p:nvSpPr>
        <p:spPr>
          <a:xfrm>
            <a:off x="5983493" y="1286548"/>
            <a:ext cx="6098796" cy="3970318"/>
          </a:xfrm>
          <a:prstGeom prst="rect">
            <a:avLst/>
          </a:prstGeom>
          <a:noFill/>
        </p:spPr>
        <p:txBody>
          <a:bodyPr wrap="square">
            <a:spAutoFit/>
          </a:bodyPr>
          <a:lstStyle/>
          <a:p>
            <a:pPr lvl="0" fontAlgn="base">
              <a:buFont typeface="Wingdings" pitchFamily="2" charset="2"/>
              <a:buChar char="Ø"/>
            </a:pPr>
            <a:r>
              <a:rPr lang="en-US" altLang="en-US" b="1" dirty="0">
                <a:highlight>
                  <a:srgbClr val="FFFF00"/>
                </a:highlight>
              </a:rPr>
              <a:t>Fetal Risks</a:t>
            </a:r>
            <a:r>
              <a:rPr lang="en-US" altLang="en-US" dirty="0"/>
              <a:t>:</a:t>
            </a:r>
          </a:p>
          <a:p>
            <a:pPr marL="342900" lvl="1" indent="-342900" fontAlgn="base">
              <a:buFont typeface="Wingdings" pitchFamily="2" charset="2"/>
              <a:buChar char="Ø"/>
            </a:pPr>
            <a:r>
              <a:rPr lang="en-US" altLang="en-US" dirty="0">
                <a:solidFill>
                  <a:schemeClr val="tx1">
                    <a:lumMod val="75000"/>
                    <a:lumOff val="25000"/>
                  </a:schemeClr>
                </a:solidFill>
              </a:rPr>
              <a:t>Higher risk of congenital anomalies, such as neural tube defects. </a:t>
            </a:r>
          </a:p>
          <a:p>
            <a:pPr marL="342900" lvl="1" indent="-342900" fontAlgn="base">
              <a:buFont typeface="Wingdings" pitchFamily="2" charset="2"/>
              <a:buChar char="Ø"/>
            </a:pPr>
            <a:r>
              <a:rPr lang="en-US" dirty="0">
                <a:solidFill>
                  <a:schemeClr val="tx1">
                    <a:lumMod val="75000"/>
                    <a:lumOff val="25000"/>
                  </a:schemeClr>
                </a:solidFill>
              </a:rPr>
              <a:t>the potential for poor ultrasound </a:t>
            </a:r>
            <a:r>
              <a:rPr lang="en-US" dirty="0" err="1">
                <a:solidFill>
                  <a:schemeClr val="tx1">
                    <a:lumMod val="75000"/>
                    <a:lumOff val="25000"/>
                  </a:schemeClr>
                </a:solidFill>
              </a:rPr>
              <a:t>visualisation</a:t>
            </a:r>
            <a:r>
              <a:rPr lang="en-US" dirty="0">
                <a:solidFill>
                  <a:schemeClr val="tx1">
                    <a:lumMod val="75000"/>
                    <a:lumOff val="25000"/>
                  </a:schemeClr>
                </a:solidFill>
              </a:rPr>
              <a:t> of the baby and consequent difficulties in fetal surveillance and screening for anomalies</a:t>
            </a:r>
          </a:p>
          <a:p>
            <a:pPr marL="342900" lvl="1" indent="-342900" fontAlgn="base">
              <a:buFont typeface="Wingdings" pitchFamily="2" charset="2"/>
              <a:buChar char="Ø"/>
            </a:pPr>
            <a:r>
              <a:rPr lang="en-US" dirty="0">
                <a:solidFill>
                  <a:schemeClr val="tx1">
                    <a:lumMod val="75000"/>
                    <a:lumOff val="25000"/>
                  </a:schemeClr>
                </a:solidFill>
              </a:rPr>
              <a:t>potential for difficulty with intrapartum fetal monitoring.</a:t>
            </a:r>
            <a:endParaRPr lang="en-US" altLang="en-US" dirty="0">
              <a:solidFill>
                <a:schemeClr val="tx1">
                  <a:lumMod val="75000"/>
                  <a:lumOff val="25000"/>
                </a:schemeClr>
              </a:solidFill>
            </a:endParaRPr>
          </a:p>
          <a:p>
            <a:pPr marL="342900" lvl="1" indent="-342900" fontAlgn="base">
              <a:buFont typeface="Wingdings" pitchFamily="2" charset="2"/>
              <a:buChar char="Ø"/>
            </a:pPr>
            <a:r>
              <a:rPr lang="en-US" altLang="en-US" dirty="0">
                <a:solidFill>
                  <a:schemeClr val="tx1">
                    <a:lumMod val="75000"/>
                    <a:lumOff val="25000"/>
                  </a:schemeClr>
                </a:solidFill>
              </a:rPr>
              <a:t>Increased likelihood of macrosomia which can lead to birth complications like shoulder dystocia.</a:t>
            </a:r>
          </a:p>
          <a:p>
            <a:pPr marL="342900" lvl="1" indent="-342900" fontAlgn="base">
              <a:buFont typeface="Wingdings" pitchFamily="2" charset="2"/>
              <a:buChar char="Ø"/>
            </a:pPr>
            <a:r>
              <a:rPr lang="en-US" altLang="en-US" dirty="0">
                <a:solidFill>
                  <a:schemeClr val="tx1">
                    <a:lumMod val="75000"/>
                    <a:lumOff val="25000"/>
                  </a:schemeClr>
                </a:solidFill>
              </a:rPr>
              <a:t>Risk of preterm birth and stillbirth.</a:t>
            </a:r>
          </a:p>
          <a:p>
            <a:pPr marL="342900" lvl="1" indent="-342900" fontAlgn="base">
              <a:buFont typeface="Wingdings" pitchFamily="2" charset="2"/>
              <a:buChar char="Ø"/>
            </a:pPr>
            <a:r>
              <a:rPr lang="en-US" altLang="en-US" dirty="0">
                <a:solidFill>
                  <a:schemeClr val="tx1">
                    <a:lumMod val="75000"/>
                    <a:lumOff val="25000"/>
                  </a:schemeClr>
                </a:solidFill>
              </a:rPr>
              <a:t>Increased chance of childhood obesity and metabolic issues later in life.</a:t>
            </a:r>
          </a:p>
          <a:p>
            <a:pPr lvl="0" fontAlgn="base">
              <a:buFont typeface="Wingdings" pitchFamily="2" charset="2"/>
              <a:buChar char="Ø"/>
            </a:pPr>
            <a:endParaRPr lang="en-US" altLang="en-US" dirty="0"/>
          </a:p>
        </p:txBody>
      </p:sp>
    </p:spTree>
    <p:extLst>
      <p:ext uri="{BB962C8B-B14F-4D97-AF65-F5344CB8AC3E}">
        <p14:creationId xmlns:p14="http://schemas.microsoft.com/office/powerpoint/2010/main" val="143435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8E72-6DE8-91C7-0640-A2E38954BF4C}"/>
              </a:ext>
            </a:extLst>
          </p:cNvPr>
          <p:cNvSpPr>
            <a:spLocks noGrp="1"/>
          </p:cNvSpPr>
          <p:nvPr>
            <p:ph type="title"/>
          </p:nvPr>
        </p:nvSpPr>
        <p:spPr>
          <a:xfrm>
            <a:off x="112068" y="0"/>
            <a:ext cx="8596668" cy="1320800"/>
          </a:xfrm>
        </p:spPr>
        <p:txBody>
          <a:bodyPr/>
          <a:lstStyle/>
          <a:p>
            <a:r>
              <a:rPr lang="en-US" dirty="0"/>
              <a:t>Information giving during pregnancy</a:t>
            </a:r>
          </a:p>
        </p:txBody>
      </p:sp>
      <p:sp>
        <p:nvSpPr>
          <p:cNvPr id="3" name="Content Placeholder 2">
            <a:extLst>
              <a:ext uri="{FF2B5EF4-FFF2-40B4-BE49-F238E27FC236}">
                <a16:creationId xmlns:a16="http://schemas.microsoft.com/office/drawing/2014/main" id="{903641D9-5D93-5ED9-52AA-C7DFD5FBEBCC}"/>
              </a:ext>
            </a:extLst>
          </p:cNvPr>
          <p:cNvSpPr>
            <a:spLocks noGrp="1"/>
          </p:cNvSpPr>
          <p:nvPr>
            <p:ph idx="1"/>
          </p:nvPr>
        </p:nvSpPr>
        <p:spPr>
          <a:xfrm>
            <a:off x="112067" y="660400"/>
            <a:ext cx="11682853" cy="6285684"/>
          </a:xfrm>
        </p:spPr>
        <p:txBody>
          <a:bodyPr>
            <a:normAutofit fontScale="92500" lnSpcReduction="10000"/>
          </a:bodyPr>
          <a:lstStyle/>
          <a:p>
            <a:r>
              <a:rPr lang="en-US" sz="1900" dirty="0"/>
              <a:t>What </a:t>
            </a:r>
            <a:r>
              <a:rPr lang="en-US" sz="1900" dirty="0">
                <a:highlight>
                  <a:srgbClr val="FFFF00"/>
                </a:highlight>
              </a:rPr>
              <a:t>dietetic and exercise advice </a:t>
            </a:r>
            <a:r>
              <a:rPr lang="en-US" sz="1900" dirty="0"/>
              <a:t>should be offered in pregnancy?</a:t>
            </a:r>
          </a:p>
          <a:p>
            <a:pPr lvl="1" defTabSz="914400" eaLnBrk="0" fontAlgn="base" hangingPunct="0">
              <a:spcBef>
                <a:spcPct val="0"/>
              </a:spcBef>
              <a:spcAft>
                <a:spcPct val="0"/>
              </a:spcAft>
            </a:pPr>
            <a:r>
              <a:rPr lang="en-US" altLang="en-US" sz="1900" dirty="0"/>
              <a:t>According to NICE Public Health Guideline 27: </a:t>
            </a:r>
          </a:p>
          <a:p>
            <a:pPr lvl="1" defTabSz="914400" eaLnBrk="0" fontAlgn="base" hangingPunct="0">
              <a:spcBef>
                <a:spcPct val="0"/>
              </a:spcBef>
              <a:spcAft>
                <a:spcPct val="0"/>
              </a:spcAft>
            </a:pPr>
            <a:r>
              <a:rPr lang="en-US" altLang="en-US" sz="1900" dirty="0">
                <a:highlight>
                  <a:srgbClr val="FFFF00"/>
                </a:highlight>
              </a:rPr>
              <a:t>Weight Management Before, During, and After Pregnancy</a:t>
            </a:r>
          </a:p>
          <a:p>
            <a:pPr lvl="1" defTabSz="914400" eaLnBrk="0" fontAlgn="base" hangingPunct="0">
              <a:spcBef>
                <a:spcPct val="0"/>
              </a:spcBef>
              <a:spcAft>
                <a:spcPct val="0"/>
              </a:spcAft>
            </a:pPr>
            <a:endParaRPr lang="en-US" altLang="en-US" sz="1900" dirty="0"/>
          </a:p>
          <a:p>
            <a:pPr lvl="1" defTabSz="914400" eaLnBrk="0" fontAlgn="base" hangingPunct="0">
              <a:spcBef>
                <a:spcPct val="0"/>
              </a:spcBef>
              <a:spcAft>
                <a:spcPct val="0"/>
              </a:spcAft>
            </a:pPr>
            <a:endParaRPr lang="en-US" altLang="en-US" sz="1900" dirty="0"/>
          </a:p>
          <a:p>
            <a:pPr lvl="1" defTabSz="914400" eaLnBrk="0" fontAlgn="base" hangingPunct="0">
              <a:spcBef>
                <a:spcPct val="0"/>
              </a:spcBef>
              <a:spcAft>
                <a:spcPct val="0"/>
              </a:spcAft>
            </a:pPr>
            <a:r>
              <a:rPr lang="en-US" altLang="en-US" sz="1900" dirty="0">
                <a:highlight>
                  <a:srgbClr val="FFFF00"/>
                </a:highlight>
              </a:rPr>
              <a:t>Pre-Pregnancy Weight Management</a:t>
            </a:r>
            <a:r>
              <a:rPr lang="en-US" altLang="en-US" sz="1900" dirty="0"/>
              <a:t>:</a:t>
            </a:r>
          </a:p>
          <a:p>
            <a:pPr marL="457200" lvl="1" indent="0" defTabSz="914400" eaLnBrk="0" fontAlgn="base" hangingPunct="0">
              <a:spcBef>
                <a:spcPct val="0"/>
              </a:spcBef>
              <a:spcAft>
                <a:spcPct val="0"/>
              </a:spcAft>
              <a:buNone/>
            </a:pPr>
            <a:endParaRPr lang="en-US" altLang="en-US" sz="1900" dirty="0"/>
          </a:p>
          <a:p>
            <a:pPr marL="457200" lvl="1" indent="0" defTabSz="914400" eaLnBrk="0" fontAlgn="base" hangingPunct="0">
              <a:spcBef>
                <a:spcPct val="0"/>
              </a:spcBef>
              <a:spcAft>
                <a:spcPct val="0"/>
              </a:spcAft>
              <a:buNone/>
            </a:pPr>
            <a:r>
              <a:rPr lang="en-US" altLang="en-US" sz="1900" dirty="0"/>
              <a:t>Encourage women with a BMI of 30 or more to lose weight before pregnancy.</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Aim for a 5–10% weight loss to reduce health risks and improve fertility.</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Offer weight-loss support programs focused on diet and physical activity.</a:t>
            </a:r>
          </a:p>
          <a:p>
            <a:pPr marL="457200" lvl="1" indent="0" defTabSz="914400" eaLnBrk="0" fontAlgn="base" hangingPunct="0">
              <a:spcBef>
                <a:spcPct val="0"/>
              </a:spcBef>
              <a:spcAft>
                <a:spcPct val="0"/>
              </a:spcAft>
              <a:buClrTx/>
              <a:buSzTx/>
              <a:buNone/>
            </a:pPr>
            <a:endParaRPr lang="en-US" altLang="en-US" sz="2100" dirty="0"/>
          </a:p>
          <a:p>
            <a:pPr marL="457200" lvl="1" indent="0" defTabSz="914400" eaLnBrk="0" fontAlgn="base" hangingPunct="0">
              <a:spcBef>
                <a:spcPct val="0"/>
              </a:spcBef>
              <a:spcAft>
                <a:spcPct val="0"/>
              </a:spcAft>
              <a:buClrTx/>
              <a:buSzTx/>
              <a:buNone/>
            </a:pPr>
            <a:r>
              <a:rPr lang="en-US" altLang="en-US" sz="2100" dirty="0">
                <a:highlight>
                  <a:srgbClr val="FFFF00"/>
                </a:highlight>
              </a:rPr>
              <a:t>Pregnancy Weight Management</a:t>
            </a:r>
            <a:r>
              <a:rPr lang="en-US" altLang="en-US" sz="1900" dirty="0"/>
              <a:t>:</a:t>
            </a:r>
          </a:p>
          <a:p>
            <a:pPr marR="0" lvl="1" algn="l" defTabSz="914400" rtl="0" eaLnBrk="0" fontAlgn="base" latinLnBrk="0" hangingPunct="0">
              <a:lnSpc>
                <a:spcPct val="100000"/>
              </a:lnSpc>
              <a:spcBef>
                <a:spcPct val="0"/>
              </a:spcBef>
              <a:spcAft>
                <a:spcPct val="0"/>
              </a:spcAft>
              <a:buClrTx/>
              <a:buSzTx/>
              <a:tabLst/>
            </a:pPr>
            <a:endParaRPr lang="en-US" altLang="en-US" sz="1900" dirty="0"/>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Do not encourage dieting during pregnancy; it can harm the unborn child.</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Provide healthy eating advice tailored to pregnancy needs, avoiding excess calorie intake.</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Offer practical advice on safe physical activity during pregnancy.</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Discuss the risks of obesity (e.g., gestational diabetes, preeclampsia) and the benefits of healthy habits.</a:t>
            </a:r>
          </a:p>
          <a:p>
            <a:pPr marL="457200" marR="0" lvl="1" indent="0" algn="l" defTabSz="914400" rtl="0" eaLnBrk="0" fontAlgn="base" latinLnBrk="0" hangingPunct="0">
              <a:lnSpc>
                <a:spcPct val="100000"/>
              </a:lnSpc>
              <a:spcBef>
                <a:spcPct val="0"/>
              </a:spcBef>
              <a:spcAft>
                <a:spcPct val="0"/>
              </a:spcAft>
              <a:buClrTx/>
              <a:buSzTx/>
              <a:buFontTx/>
              <a:buChar char="•"/>
              <a:tabLst/>
            </a:pPr>
            <a:endParaRPr lang="en-US" altLang="en-US" sz="1900" dirty="0"/>
          </a:p>
          <a:p>
            <a:pPr marL="57150" indent="0" defTabSz="914400" eaLnBrk="0" fontAlgn="base" hangingPunct="0">
              <a:spcBef>
                <a:spcPct val="0"/>
              </a:spcBef>
              <a:spcAft>
                <a:spcPct val="0"/>
              </a:spcAft>
              <a:buClrTx/>
              <a:buSzTx/>
              <a:buNone/>
            </a:pPr>
            <a:r>
              <a:rPr lang="en-US" altLang="en-US" sz="2100" dirty="0"/>
              <a:t>      </a:t>
            </a:r>
            <a:r>
              <a:rPr lang="en-US" altLang="en-US" sz="2100" dirty="0">
                <a:highlight>
                  <a:srgbClr val="FFFF00"/>
                </a:highlight>
              </a:rPr>
              <a:t>Postpartum Weight Management</a:t>
            </a:r>
            <a:r>
              <a:rPr lang="en-US" altLang="en-US" sz="2100" dirty="0"/>
              <a:t>:</a:t>
            </a:r>
          </a:p>
          <a:p>
            <a:pPr marL="57150" indent="0" defTabSz="914400" eaLnBrk="0" fontAlgn="base" hangingPunct="0">
              <a:spcBef>
                <a:spcPct val="0"/>
              </a:spcBef>
              <a:spcAft>
                <a:spcPct val="0"/>
              </a:spcAft>
              <a:buClrTx/>
              <a:buSzTx/>
              <a:buNone/>
            </a:pPr>
            <a:endParaRPr lang="en-US" altLang="en-US" sz="2100" dirty="0"/>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Use the 6–8-week postnatal check to discuss weight and offer support for safe weight loss.</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Provide realistic advice about losing pregnancy weight gradually.</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Encourage breastfeeding, as it supports postpartum weight loss.</a:t>
            </a: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sz="1900" dirty="0"/>
              <a:t>Emphasize incorporating physical activity into daily routines, starting gently after delivery.</a:t>
            </a:r>
          </a:p>
          <a:p>
            <a:pPr marL="457200" marR="0" lvl="1"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lumMod val="75000"/>
                  <a:lumOff val="25000"/>
                </a:schemeClr>
              </a:solidFill>
            </a:endParaRPr>
          </a:p>
          <a:p>
            <a:endParaRPr 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386046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3C0A-13BB-C0CF-157F-BA02D5846A6C}"/>
              </a:ext>
            </a:extLst>
          </p:cNvPr>
          <p:cNvSpPr>
            <a:spLocks noGrp="1"/>
          </p:cNvSpPr>
          <p:nvPr>
            <p:ph type="title"/>
          </p:nvPr>
        </p:nvSpPr>
        <p:spPr/>
        <p:txBody>
          <a:bodyPr/>
          <a:lstStyle/>
          <a:p>
            <a:r>
              <a:rPr lang="en-US" dirty="0"/>
              <a:t>Information giving during pregnancy</a:t>
            </a:r>
          </a:p>
        </p:txBody>
      </p:sp>
      <p:sp>
        <p:nvSpPr>
          <p:cNvPr id="3" name="Content Placeholder 2">
            <a:extLst>
              <a:ext uri="{FF2B5EF4-FFF2-40B4-BE49-F238E27FC236}">
                <a16:creationId xmlns:a16="http://schemas.microsoft.com/office/drawing/2014/main" id="{8141F9BA-F296-C320-9492-7C3BA230FE1E}"/>
              </a:ext>
            </a:extLst>
          </p:cNvPr>
          <p:cNvSpPr>
            <a:spLocks noGrp="1"/>
          </p:cNvSpPr>
          <p:nvPr>
            <p:ph idx="1"/>
          </p:nvPr>
        </p:nvSpPr>
        <p:spPr>
          <a:xfrm>
            <a:off x="7449423" y="1868817"/>
            <a:ext cx="4718780" cy="3880773"/>
          </a:xfrm>
        </p:spPr>
        <p:txBody>
          <a:bodyPr/>
          <a:lstStyle/>
          <a:p>
            <a:r>
              <a:rPr lang="en-US" dirty="0">
                <a:highlight>
                  <a:srgbClr val="FFFF00"/>
                </a:highlight>
              </a:rPr>
              <a:t>What is the role of anti-obesity drugs in pregnancy? </a:t>
            </a:r>
            <a:r>
              <a:rPr lang="en-US" dirty="0" err="1">
                <a:highlight>
                  <a:srgbClr val="FFFF00"/>
                </a:highlight>
              </a:rPr>
              <a:t>Noooooooooooooooo</a:t>
            </a:r>
            <a:endParaRPr lang="en-US" dirty="0">
              <a:highlight>
                <a:srgbClr val="FFFF00"/>
              </a:highlight>
            </a:endParaRPr>
          </a:p>
          <a:p>
            <a:endParaRPr lang="en-US" dirty="0"/>
          </a:p>
          <a:p>
            <a:r>
              <a:rPr lang="en-US" dirty="0"/>
              <a:t>Orlistat </a:t>
            </a:r>
          </a:p>
          <a:p>
            <a:endParaRPr lang="en-US" dirty="0"/>
          </a:p>
          <a:p>
            <a:r>
              <a:rPr lang="en-US" dirty="0"/>
              <a:t>Phentermine/topiramate associated with oral clefts </a:t>
            </a:r>
          </a:p>
          <a:p>
            <a:endParaRPr lang="en-US" dirty="0"/>
          </a:p>
          <a:p>
            <a:r>
              <a:rPr lang="en-US" dirty="0" err="1"/>
              <a:t>Lorcaserin</a:t>
            </a:r>
            <a:r>
              <a:rPr lang="en-US" dirty="0"/>
              <a:t> hydrochloride contraindicated causes low birthweight </a:t>
            </a:r>
          </a:p>
        </p:txBody>
      </p:sp>
      <p:sp>
        <p:nvSpPr>
          <p:cNvPr id="4" name="TextBox 3">
            <a:extLst>
              <a:ext uri="{FF2B5EF4-FFF2-40B4-BE49-F238E27FC236}">
                <a16:creationId xmlns:a16="http://schemas.microsoft.com/office/drawing/2014/main" id="{5E8C1D1F-A958-634A-7B63-4C16ED09BEB5}"/>
              </a:ext>
            </a:extLst>
          </p:cNvPr>
          <p:cNvSpPr txBox="1"/>
          <p:nvPr/>
        </p:nvSpPr>
        <p:spPr>
          <a:xfrm>
            <a:off x="-271247" y="1856188"/>
            <a:ext cx="7720670" cy="3831818"/>
          </a:xfrm>
          <a:prstGeom prst="rect">
            <a:avLst/>
          </a:prstGeom>
          <a:noFill/>
        </p:spPr>
        <p:txBody>
          <a:bodyPr wrap="square">
            <a:spAutoFit/>
          </a:bodyPr>
          <a:lstStyle/>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highlight>
                  <a:srgbClr val="FFFF00"/>
                </a:highlight>
              </a:rPr>
              <a:t>Health Professional Involvement</a:t>
            </a:r>
            <a:r>
              <a:rPr lang="en-US" altLang="en-US" sz="1500" dirty="0">
                <a:solidFill>
                  <a:schemeClr val="tx1">
                    <a:lumMod val="75000"/>
                    <a:lumOff val="25000"/>
                  </a:schemeClr>
                </a:solidFill>
              </a:rPr>
              <a:t>:</a:t>
            </a: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rPr>
              <a:t>Ensure GPs, midwives, dietitians, and other health professionals provide consistent advice on healthy weight management at each stage (preconception, pregnancy, postpartum).</a:t>
            </a: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rPr>
              <a:t>Offer referrals to dietitians or trained professionals when needed.</a:t>
            </a:r>
          </a:p>
          <a:p>
            <a:pPr lvl="1" defTabSz="914400" eaLnBrk="0" fontAlgn="base" hangingPunct="0">
              <a:spcBef>
                <a:spcPct val="0"/>
              </a:spcBef>
              <a:spcAft>
                <a:spcPct val="0"/>
              </a:spcAft>
              <a:buFontTx/>
              <a:buChar char="•"/>
            </a:pPr>
            <a:endParaRPr lang="en-US" altLang="en-US" sz="1500" dirty="0">
              <a:solidFill>
                <a:schemeClr val="tx1">
                  <a:lumMod val="75000"/>
                  <a:lumOff val="25000"/>
                </a:schemeClr>
              </a:solidFill>
            </a:endParaRP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highlight>
                  <a:srgbClr val="FFFF00"/>
                </a:highlight>
              </a:rPr>
              <a:t>Tailored and Accessible Support</a:t>
            </a:r>
            <a:r>
              <a:rPr lang="en-US" altLang="en-US" sz="1500" dirty="0">
                <a:solidFill>
                  <a:schemeClr val="tx1">
                    <a:lumMod val="75000"/>
                    <a:lumOff val="25000"/>
                  </a:schemeClr>
                </a:solidFill>
              </a:rPr>
              <a:t>:</a:t>
            </a: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rPr>
              <a:t>Ensure advice is personalized, culturally sensitive, and easy to understand.</a:t>
            </a: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rPr>
              <a:t>Include family support where possible to enhance adherence to healthy lifestyle changes.</a:t>
            </a: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rPr>
              <a:t>Monitoring and Support:</a:t>
            </a: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rPr>
              <a:t>Weigh and monitor women at the first prenatal visit, but avoid frequent weighing unless clinically necessary.</a:t>
            </a:r>
          </a:p>
          <a:p>
            <a:pPr lvl="1" defTabSz="914400" eaLnBrk="0" fontAlgn="base" hangingPunct="0">
              <a:spcBef>
                <a:spcPct val="0"/>
              </a:spcBef>
              <a:spcAft>
                <a:spcPct val="0"/>
              </a:spcAft>
              <a:buFontTx/>
              <a:buChar char="•"/>
            </a:pPr>
            <a:r>
              <a:rPr lang="en-US" altLang="en-US" sz="1500" dirty="0">
                <a:solidFill>
                  <a:schemeClr val="tx1">
                    <a:lumMod val="75000"/>
                    <a:lumOff val="25000"/>
                  </a:schemeClr>
                </a:solidFill>
              </a:rPr>
              <a:t>Offer regular follow-up appointments for ongoing support during and after pregnancy.</a:t>
            </a:r>
          </a:p>
          <a:p>
            <a:endParaRPr lang="en-US" dirty="0"/>
          </a:p>
        </p:txBody>
      </p:sp>
    </p:spTree>
    <p:extLst>
      <p:ext uri="{BB962C8B-B14F-4D97-AF65-F5344CB8AC3E}">
        <p14:creationId xmlns:p14="http://schemas.microsoft.com/office/powerpoint/2010/main" val="429128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973A-2A8A-ED4B-97E2-DA9E77017391}"/>
              </a:ext>
            </a:extLst>
          </p:cNvPr>
          <p:cNvSpPr>
            <a:spLocks noGrp="1"/>
          </p:cNvSpPr>
          <p:nvPr>
            <p:ph type="title"/>
          </p:nvPr>
        </p:nvSpPr>
        <p:spPr>
          <a:xfrm>
            <a:off x="211821" y="171960"/>
            <a:ext cx="8596668" cy="1320800"/>
          </a:xfrm>
        </p:spPr>
        <p:txBody>
          <a:bodyPr>
            <a:normAutofit fontScale="90000"/>
          </a:bodyPr>
          <a:lstStyle/>
          <a:p>
            <a:br>
              <a:rPr lang="en-US" dirty="0"/>
            </a:br>
            <a:r>
              <a:rPr lang="en-US" dirty="0"/>
              <a:t>Risk assessment during pregnancy in women with obesity</a:t>
            </a:r>
          </a:p>
        </p:txBody>
      </p:sp>
      <p:sp>
        <p:nvSpPr>
          <p:cNvPr id="3" name="Content Placeholder 2">
            <a:extLst>
              <a:ext uri="{FF2B5EF4-FFF2-40B4-BE49-F238E27FC236}">
                <a16:creationId xmlns:a16="http://schemas.microsoft.com/office/drawing/2014/main" id="{11CE59A8-6AC8-3EF4-81CF-EB50ED95FAFA}"/>
              </a:ext>
            </a:extLst>
          </p:cNvPr>
          <p:cNvSpPr>
            <a:spLocks noGrp="1"/>
          </p:cNvSpPr>
          <p:nvPr>
            <p:ph idx="1"/>
          </p:nvPr>
        </p:nvSpPr>
        <p:spPr>
          <a:xfrm>
            <a:off x="-97905" y="2277898"/>
            <a:ext cx="5548899" cy="3880773"/>
          </a:xfrm>
        </p:spPr>
        <p:txBody>
          <a:bodyPr>
            <a:normAutofit fontScale="92500" lnSpcReduction="20000"/>
          </a:bodyPr>
          <a:lstStyle/>
          <a:p>
            <a:endParaRPr lang="en-US" dirty="0"/>
          </a:p>
          <a:p>
            <a:r>
              <a:rPr lang="en-US" dirty="0">
                <a:latin typeface="+mj-lt"/>
              </a:rPr>
              <a:t>Pregnant women with a booking </a:t>
            </a:r>
            <a:r>
              <a:rPr lang="en-US" dirty="0">
                <a:highlight>
                  <a:srgbClr val="FFFF00"/>
                </a:highlight>
                <a:latin typeface="+mj-lt"/>
              </a:rPr>
              <a:t>BMI 40 kg/m2 or greater should be referred to an obstetric </a:t>
            </a:r>
            <a:r>
              <a:rPr lang="en-US" dirty="0" err="1">
                <a:highlight>
                  <a:srgbClr val="FFFF00"/>
                </a:highlight>
                <a:latin typeface="+mj-lt"/>
              </a:rPr>
              <a:t>anaesthetist</a:t>
            </a:r>
            <a:r>
              <a:rPr lang="en-US" dirty="0">
                <a:highlight>
                  <a:srgbClr val="FFFF00"/>
                </a:highlight>
                <a:latin typeface="+mj-lt"/>
              </a:rPr>
              <a:t> </a:t>
            </a:r>
            <a:r>
              <a:rPr lang="en-US" dirty="0">
                <a:latin typeface="+mj-lt"/>
              </a:rPr>
              <a:t>for consideration of antenatal assessment.</a:t>
            </a:r>
          </a:p>
          <a:p>
            <a:endParaRPr lang="en-US" dirty="0">
              <a:latin typeface="+mj-lt"/>
            </a:endParaRPr>
          </a:p>
          <a:p>
            <a:r>
              <a:rPr lang="en-US" dirty="0">
                <a:latin typeface="+mj-lt"/>
              </a:rPr>
              <a:t>Difficulties with </a:t>
            </a:r>
            <a:r>
              <a:rPr lang="en-US" dirty="0">
                <a:highlight>
                  <a:srgbClr val="FFFF00"/>
                </a:highlight>
                <a:latin typeface="+mj-lt"/>
              </a:rPr>
              <a:t>venous access</a:t>
            </a:r>
            <a:r>
              <a:rPr lang="en-US" dirty="0">
                <a:latin typeface="+mj-lt"/>
              </a:rPr>
              <a:t>, and </a:t>
            </a:r>
            <a:r>
              <a:rPr lang="en-US" dirty="0">
                <a:highlight>
                  <a:srgbClr val="FFFF00"/>
                </a:highlight>
                <a:latin typeface="+mj-lt"/>
              </a:rPr>
              <a:t>regional</a:t>
            </a:r>
            <a:r>
              <a:rPr lang="en-US" dirty="0">
                <a:latin typeface="+mj-lt"/>
              </a:rPr>
              <a:t> and </a:t>
            </a:r>
            <a:r>
              <a:rPr lang="en-US" dirty="0">
                <a:highlight>
                  <a:srgbClr val="FFFF00"/>
                </a:highlight>
                <a:latin typeface="+mj-lt"/>
              </a:rPr>
              <a:t>general </a:t>
            </a:r>
            <a:r>
              <a:rPr lang="en-US" dirty="0" err="1">
                <a:highlight>
                  <a:srgbClr val="FFFF00"/>
                </a:highlight>
                <a:latin typeface="+mj-lt"/>
              </a:rPr>
              <a:t>anaesthesia</a:t>
            </a:r>
            <a:r>
              <a:rPr lang="en-US" dirty="0">
                <a:highlight>
                  <a:srgbClr val="FFFF00"/>
                </a:highlight>
                <a:latin typeface="+mj-lt"/>
              </a:rPr>
              <a:t> should be assessed</a:t>
            </a:r>
            <a:r>
              <a:rPr lang="en-US" dirty="0">
                <a:latin typeface="+mj-lt"/>
              </a:rPr>
              <a:t>. In addition, an </a:t>
            </a:r>
            <a:r>
              <a:rPr lang="en-US" dirty="0" err="1">
                <a:latin typeface="+mj-lt"/>
              </a:rPr>
              <a:t>anaesthetic</a:t>
            </a:r>
            <a:r>
              <a:rPr lang="en-US" dirty="0">
                <a:latin typeface="+mj-lt"/>
              </a:rPr>
              <a:t> management plan for </a:t>
            </a:r>
            <a:r>
              <a:rPr lang="en-US" dirty="0" err="1">
                <a:latin typeface="+mj-lt"/>
              </a:rPr>
              <a:t>labour</a:t>
            </a:r>
            <a:r>
              <a:rPr lang="en-US" dirty="0">
                <a:latin typeface="+mj-lt"/>
              </a:rPr>
              <a:t> and birth should be discussed and documented.</a:t>
            </a:r>
          </a:p>
          <a:p>
            <a:endParaRPr lang="en-US" dirty="0">
              <a:latin typeface="+mj-lt"/>
            </a:endParaRPr>
          </a:p>
          <a:p>
            <a:r>
              <a:rPr lang="en-US" dirty="0">
                <a:latin typeface="+mj-lt"/>
              </a:rPr>
              <a:t> Multidisciplinary discussion and planning should occur where significant potential difficulties are identified</a:t>
            </a:r>
          </a:p>
        </p:txBody>
      </p:sp>
      <p:sp>
        <p:nvSpPr>
          <p:cNvPr id="4" name="TextBox 3">
            <a:extLst>
              <a:ext uri="{FF2B5EF4-FFF2-40B4-BE49-F238E27FC236}">
                <a16:creationId xmlns:a16="http://schemas.microsoft.com/office/drawing/2014/main" id="{AEDB6763-C1E3-2971-DBE0-A7CEC1DEA258}"/>
              </a:ext>
            </a:extLst>
          </p:cNvPr>
          <p:cNvSpPr txBox="1"/>
          <p:nvPr/>
        </p:nvSpPr>
        <p:spPr>
          <a:xfrm>
            <a:off x="5654192" y="1466896"/>
            <a:ext cx="2434092" cy="2308324"/>
          </a:xfrm>
          <a:prstGeom prst="rect">
            <a:avLst/>
          </a:prstGeom>
          <a:noFill/>
        </p:spPr>
        <p:txBody>
          <a:bodyPr wrap="square" rtlCol="0">
            <a:spAutoFit/>
          </a:bodyPr>
          <a:lstStyle/>
          <a:p>
            <a:r>
              <a:rPr lang="en-US" b="1" dirty="0"/>
              <a:t>Regional </a:t>
            </a:r>
            <a:r>
              <a:rPr lang="en-US" b="1" dirty="0" err="1"/>
              <a:t>anaesthesia</a:t>
            </a:r>
            <a:endParaRPr lang="en-US" b="1" dirty="0"/>
          </a:p>
          <a:p>
            <a:r>
              <a:rPr lang="en-US" dirty="0"/>
              <a:t>                        </a:t>
            </a:r>
          </a:p>
          <a:p>
            <a:endParaRPr lang="en-US" dirty="0"/>
          </a:p>
          <a:p>
            <a:endParaRPr lang="en-US" dirty="0"/>
          </a:p>
          <a:p>
            <a:r>
              <a:rPr lang="en-US" dirty="0"/>
              <a:t>Higher failure rate </a:t>
            </a:r>
          </a:p>
          <a:p>
            <a:endParaRPr lang="en-US" dirty="0"/>
          </a:p>
          <a:p>
            <a:endParaRPr lang="en-US" dirty="0"/>
          </a:p>
          <a:p>
            <a:r>
              <a:rPr lang="en-US" dirty="0"/>
              <a:t>                    </a:t>
            </a:r>
          </a:p>
        </p:txBody>
      </p:sp>
      <p:pic>
        <p:nvPicPr>
          <p:cNvPr id="3074" name="Picture 2" descr="Complications of neuraxial anesthesia in an extreme morbidly obese patient  for cesarean section - ScienceDirect">
            <a:extLst>
              <a:ext uri="{FF2B5EF4-FFF2-40B4-BE49-F238E27FC236}">
                <a16:creationId xmlns:a16="http://schemas.microsoft.com/office/drawing/2014/main" id="{079F3419-CFF7-1689-CC64-EFBEACF0D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899" y="4247630"/>
            <a:ext cx="2664076" cy="261037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CFF0E3C8-1356-0452-C5F2-2411665F58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82AF4D8A-C4B3-E512-A861-4AA1552BE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733" y="3774267"/>
            <a:ext cx="3341717" cy="3002280"/>
          </a:xfrm>
          <a:prstGeom prst="rect">
            <a:avLst/>
          </a:prstGeom>
        </p:spPr>
      </p:pic>
      <p:sp>
        <p:nvSpPr>
          <p:cNvPr id="9" name="TextBox 8">
            <a:extLst>
              <a:ext uri="{FF2B5EF4-FFF2-40B4-BE49-F238E27FC236}">
                <a16:creationId xmlns:a16="http://schemas.microsoft.com/office/drawing/2014/main" id="{0DC1FE27-1E0E-BDB7-CC87-D238CC306FE3}"/>
              </a:ext>
            </a:extLst>
          </p:cNvPr>
          <p:cNvSpPr txBox="1"/>
          <p:nvPr/>
        </p:nvSpPr>
        <p:spPr>
          <a:xfrm>
            <a:off x="8088284" y="1453396"/>
            <a:ext cx="4066461" cy="2585323"/>
          </a:xfrm>
          <a:prstGeom prst="rect">
            <a:avLst/>
          </a:prstGeom>
          <a:noFill/>
        </p:spPr>
        <p:txBody>
          <a:bodyPr wrap="square" rtlCol="0">
            <a:spAutoFit/>
          </a:bodyPr>
          <a:lstStyle/>
          <a:p>
            <a:r>
              <a:rPr lang="en-US" dirty="0"/>
              <a:t> </a:t>
            </a:r>
            <a:r>
              <a:rPr lang="en-US" b="1" dirty="0"/>
              <a:t>General </a:t>
            </a:r>
            <a:r>
              <a:rPr lang="en-US" b="1" dirty="0" err="1"/>
              <a:t>anaethseia</a:t>
            </a:r>
            <a:endParaRPr lang="en-US" b="1" dirty="0"/>
          </a:p>
          <a:p>
            <a:endParaRPr lang="en-US" dirty="0"/>
          </a:p>
          <a:p>
            <a:r>
              <a:rPr lang="en-US" dirty="0"/>
              <a:t>Difficult airway management and intubation </a:t>
            </a:r>
          </a:p>
          <a:p>
            <a:endParaRPr lang="en-US" dirty="0"/>
          </a:p>
          <a:p>
            <a:r>
              <a:rPr lang="en-US" dirty="0"/>
              <a:t>Higher Risk of aspiration </a:t>
            </a:r>
          </a:p>
          <a:p>
            <a:endParaRPr lang="en-US" dirty="0"/>
          </a:p>
          <a:p>
            <a:r>
              <a:rPr lang="en-US" dirty="0"/>
              <a:t>Postoperative atelectasis</a:t>
            </a:r>
          </a:p>
          <a:p>
            <a:r>
              <a:rPr lang="en-US" dirty="0"/>
              <a:t>       </a:t>
            </a:r>
          </a:p>
        </p:txBody>
      </p:sp>
      <p:sp>
        <p:nvSpPr>
          <p:cNvPr id="12" name="Rectangle 9">
            <a:extLst>
              <a:ext uri="{FF2B5EF4-FFF2-40B4-BE49-F238E27FC236}">
                <a16:creationId xmlns:a16="http://schemas.microsoft.com/office/drawing/2014/main" id="{69E57458-0DF9-514A-30D5-EE9E5217BE41}"/>
              </a:ext>
            </a:extLst>
          </p:cNvPr>
          <p:cNvSpPr>
            <a:spLocks noChangeArrowheads="1"/>
          </p:cNvSpPr>
          <p:nvPr/>
        </p:nvSpPr>
        <p:spPr bwMode="auto">
          <a:xfrm>
            <a:off x="1837110" y="3398813"/>
            <a:ext cx="67416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defTabSz="914400" eaLnBrk="0" fontAlgn="base" hangingPunct="0">
              <a:spcBef>
                <a:spcPct val="0"/>
              </a:spcBef>
              <a:spcAft>
                <a:spcPct val="0"/>
              </a:spcAft>
            </a:pPr>
            <a:r>
              <a:rPr lang="en-US" altLang="en-US" dirty="0"/>
              <a:t> technical challenges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95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11BC-533C-B803-698C-22D6A9CE6941}"/>
              </a:ext>
            </a:extLst>
          </p:cNvPr>
          <p:cNvSpPr>
            <a:spLocks noGrp="1"/>
          </p:cNvSpPr>
          <p:nvPr>
            <p:ph type="title"/>
          </p:nvPr>
        </p:nvSpPr>
        <p:spPr>
          <a:xfrm>
            <a:off x="777087" y="302029"/>
            <a:ext cx="8596668" cy="1320800"/>
          </a:xfrm>
        </p:spPr>
        <p:txBody>
          <a:bodyPr>
            <a:normAutofit fontScale="90000"/>
          </a:bodyPr>
          <a:lstStyle/>
          <a:p>
            <a:r>
              <a:rPr lang="en-US" dirty="0"/>
              <a:t>What specific risk assessments are required for prevention of pressure sores?</a:t>
            </a:r>
          </a:p>
        </p:txBody>
      </p:sp>
      <p:sp>
        <p:nvSpPr>
          <p:cNvPr id="3" name="Content Placeholder 2">
            <a:extLst>
              <a:ext uri="{FF2B5EF4-FFF2-40B4-BE49-F238E27FC236}">
                <a16:creationId xmlns:a16="http://schemas.microsoft.com/office/drawing/2014/main" id="{E7CEC2D9-2282-6E2F-31E0-0D9ABCA1BCC9}"/>
              </a:ext>
            </a:extLst>
          </p:cNvPr>
          <p:cNvSpPr>
            <a:spLocks noGrp="1"/>
          </p:cNvSpPr>
          <p:nvPr>
            <p:ph idx="1"/>
          </p:nvPr>
        </p:nvSpPr>
        <p:spPr>
          <a:xfrm>
            <a:off x="554181" y="1539701"/>
            <a:ext cx="8596668" cy="4531157"/>
          </a:xfrm>
        </p:spPr>
        <p:txBody>
          <a:bodyPr>
            <a:noAutofit/>
          </a:bodyPr>
          <a:lstStyle/>
          <a:p>
            <a:r>
              <a:rPr lang="en-US" sz="1600" b="1"/>
              <a:t>Prevention of Pressure Sores in Pregnant Women with BMI ≥ 40 kg/m² or greater + Immobility</a:t>
            </a:r>
            <a:r>
              <a:rPr lang="en-US" sz="1600"/>
              <a:t>: </a:t>
            </a:r>
          </a:p>
          <a:p>
            <a:r>
              <a:rPr lang="en-US" sz="1600"/>
              <a:t>Obese pregnant women may have reduced mobility, especially during the third trimester, which further increases the risk of pressure sores.</a:t>
            </a:r>
          </a:p>
          <a:p>
            <a:r>
              <a:rPr lang="en-US" sz="1600" b="1"/>
              <a:t>1. Risk Assessment in the Third Trimester:</a:t>
            </a:r>
          </a:p>
          <a:p>
            <a:pPr>
              <a:buFont typeface="Arial" panose="020B0604020202020204" pitchFamily="34" charset="0"/>
              <a:buChar char="•"/>
            </a:pPr>
            <a:r>
              <a:rPr lang="en-US" sz="1600"/>
              <a:t>Women with a </a:t>
            </a:r>
            <a:r>
              <a:rPr lang="en-US" sz="1600" b="1"/>
              <a:t>BMI ≥ 40 kg/m²</a:t>
            </a:r>
            <a:r>
              <a:rPr lang="en-US" sz="1600"/>
              <a:t> should have a </a:t>
            </a:r>
            <a:r>
              <a:rPr lang="en-US" sz="1600" b="1"/>
              <a:t>documented risk assessment</a:t>
            </a:r>
            <a:r>
              <a:rPr lang="en-US" sz="1600"/>
              <a:t> in the </a:t>
            </a:r>
            <a:r>
              <a:rPr lang="en-US" sz="1600" b="1"/>
              <a:t>third trimester</a:t>
            </a:r>
            <a:r>
              <a:rPr lang="en-US" sz="1600"/>
              <a:t> of pregnancy, performed by an </a:t>
            </a:r>
            <a:r>
              <a:rPr lang="en-US" sz="1600" b="1"/>
              <a:t>appropriately qualified professional</a:t>
            </a:r>
            <a:r>
              <a:rPr lang="en-US" sz="1600"/>
              <a:t>.</a:t>
            </a:r>
          </a:p>
          <a:p>
            <a:pPr>
              <a:buFont typeface="Arial" panose="020B0604020202020204" pitchFamily="34" charset="0"/>
              <a:buChar char="•"/>
            </a:pPr>
            <a:r>
              <a:rPr lang="en-US" sz="1600"/>
              <a:t>The assessment should involve the use of a </a:t>
            </a:r>
            <a:r>
              <a:rPr lang="en-US" sz="1600" b="1">
                <a:highlight>
                  <a:srgbClr val="FFFF00"/>
                </a:highlight>
              </a:rPr>
              <a:t>validated scale</a:t>
            </a:r>
            <a:r>
              <a:rPr lang="en-US" sz="1600"/>
              <a:t> (e.g., Braden or Waterlow scale) to assess risk factors and support clinical judgment. This scale will evaluate factors such as:</a:t>
            </a:r>
          </a:p>
          <a:p>
            <a:pPr marL="742950" lvl="1" indent="-285750">
              <a:buFont typeface="Arial" panose="020B0604020202020204" pitchFamily="34" charset="0"/>
              <a:buChar char="•"/>
            </a:pPr>
            <a:r>
              <a:rPr lang="en-US" b="1"/>
              <a:t>Mobility</a:t>
            </a:r>
            <a:endParaRPr lang="en-US"/>
          </a:p>
          <a:p>
            <a:pPr marL="742950" lvl="1" indent="-285750">
              <a:buFont typeface="Arial" panose="020B0604020202020204" pitchFamily="34" charset="0"/>
              <a:buChar char="•"/>
            </a:pPr>
            <a:r>
              <a:rPr lang="en-US" b="1"/>
              <a:t>Nutritional status</a:t>
            </a:r>
            <a:endParaRPr lang="en-US"/>
          </a:p>
          <a:p>
            <a:pPr marL="742950" lvl="1" indent="-285750">
              <a:buFont typeface="Arial" panose="020B0604020202020204" pitchFamily="34" charset="0"/>
              <a:buChar char="•"/>
            </a:pPr>
            <a:r>
              <a:rPr lang="en-US" b="1"/>
              <a:t>Skin moisture</a:t>
            </a:r>
            <a:endParaRPr lang="en-US"/>
          </a:p>
          <a:p>
            <a:pPr marL="742950" lvl="1" indent="-285750">
              <a:buFont typeface="Arial" panose="020B0604020202020204" pitchFamily="34" charset="0"/>
              <a:buChar char="•"/>
            </a:pPr>
            <a:r>
              <a:rPr lang="en-US" b="1"/>
              <a:t>Friction and shear risks</a:t>
            </a:r>
            <a:endParaRPr lang="en-US"/>
          </a:p>
          <a:p>
            <a:pPr marL="742950" lvl="1" indent="-285750">
              <a:buFont typeface="Arial" panose="020B0604020202020204" pitchFamily="34" charset="0"/>
              <a:buChar char="•"/>
            </a:pPr>
            <a:r>
              <a:rPr lang="en-US" b="1"/>
              <a:t>Tissue viability</a:t>
            </a:r>
            <a:endParaRPr lang="en-US"/>
          </a:p>
          <a:p>
            <a:pPr>
              <a:buFont typeface="Arial" panose="020B0604020202020204" pitchFamily="34" charset="0"/>
              <a:buChar char="•"/>
            </a:pPr>
            <a:r>
              <a:rPr lang="en-US" sz="1600"/>
              <a:t>This ensures that all potential risks of pressure ulcer development are accounted for.</a:t>
            </a:r>
          </a:p>
          <a:p>
            <a:endParaRPr lang="en-US" sz="1600" dirty="0"/>
          </a:p>
        </p:txBody>
      </p:sp>
      <p:pic>
        <p:nvPicPr>
          <p:cNvPr id="4098" name="Picture 2" descr="Braden scale">
            <a:extLst>
              <a:ext uri="{FF2B5EF4-FFF2-40B4-BE49-F238E27FC236}">
                <a16:creationId xmlns:a16="http://schemas.microsoft.com/office/drawing/2014/main" id="{372D92F2-5DAE-6223-A27D-B7BAB6D632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13"/>
          <a:stretch/>
        </p:blipFill>
        <p:spPr bwMode="auto">
          <a:xfrm>
            <a:off x="9160626" y="237259"/>
            <a:ext cx="3031374" cy="39984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raden scale;assessment of the risk of developing the pressure injury">
            <a:extLst>
              <a:ext uri="{FF2B5EF4-FFF2-40B4-BE49-F238E27FC236}">
                <a16:creationId xmlns:a16="http://schemas.microsoft.com/office/drawing/2014/main" id="{581FDC0A-BD88-E087-4CEF-636DD545B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7579" y="4471901"/>
            <a:ext cx="2650223" cy="214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4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4D5B94-2363-4199-B5A2-4D59C741DE29}"/>
              </a:ext>
            </a:extLst>
          </p:cNvPr>
          <p:cNvSpPr>
            <a:spLocks noGrp="1"/>
          </p:cNvSpPr>
          <p:nvPr>
            <p:ph idx="1"/>
          </p:nvPr>
        </p:nvSpPr>
        <p:spPr>
          <a:xfrm>
            <a:off x="105402" y="1054621"/>
            <a:ext cx="11750193" cy="3880773"/>
          </a:xfrm>
        </p:spPr>
        <p:txBody>
          <a:bodyPr>
            <a:normAutofit fontScale="25000" lnSpcReduction="20000"/>
          </a:bodyPr>
          <a:lstStyle/>
          <a:p>
            <a:pPr marL="0" indent="0">
              <a:buNone/>
            </a:pPr>
            <a:endParaRPr lang="en-US" sz="7200" dirty="0"/>
          </a:p>
          <a:p>
            <a:r>
              <a:rPr lang="en-US" sz="7200" b="1" dirty="0"/>
              <a:t>3. Reassessment and Monitoring:</a:t>
            </a:r>
          </a:p>
          <a:p>
            <a:pPr>
              <a:buFont typeface="Arial" panose="020B0604020202020204" pitchFamily="34" charset="0"/>
              <a:buChar char="•"/>
            </a:pPr>
            <a:r>
              <a:rPr lang="en-US" sz="7200" dirty="0"/>
              <a:t>The pressure ulcer risk should be </a:t>
            </a:r>
            <a:r>
              <a:rPr lang="en-US" sz="7200" b="1" dirty="0"/>
              <a:t>reassessed</a:t>
            </a:r>
            <a:r>
              <a:rPr lang="en-US" sz="7200" dirty="0"/>
              <a:t> if there is a </a:t>
            </a:r>
            <a:r>
              <a:rPr lang="en-US" sz="7200" b="1" dirty="0"/>
              <a:t>change in clinical status</a:t>
            </a:r>
            <a:r>
              <a:rPr lang="en-US" sz="7200" dirty="0"/>
              <a:t>, such as reduced mobility, illness, or hospitalization.</a:t>
            </a:r>
          </a:p>
          <a:p>
            <a:pPr>
              <a:buFont typeface="Arial" panose="020B0604020202020204" pitchFamily="34" charset="0"/>
              <a:buChar char="•"/>
            </a:pPr>
            <a:r>
              <a:rPr lang="en-US" sz="7200" dirty="0"/>
              <a:t>Reassessment ensures that the care plan is updated as needed to prevent the development of pressure ulcers as the pregnancy progresses.</a:t>
            </a:r>
          </a:p>
          <a:p>
            <a:pPr>
              <a:buFont typeface="Arial" panose="020B0604020202020204" pitchFamily="34" charset="0"/>
              <a:buChar char="•"/>
            </a:pPr>
            <a:endParaRPr lang="en-US" sz="7200" dirty="0"/>
          </a:p>
          <a:p>
            <a:r>
              <a:rPr lang="en-US" sz="7200" b="1" dirty="0"/>
              <a:t>4. Preventative Measures for At-Risk Women:</a:t>
            </a:r>
          </a:p>
          <a:p>
            <a:pPr>
              <a:buFont typeface="Arial" panose="020B0604020202020204" pitchFamily="34" charset="0"/>
              <a:buChar char="•"/>
            </a:pPr>
            <a:r>
              <a:rPr lang="en-US" sz="7200" dirty="0"/>
              <a:t>If a woman is assessed to be at risk, a </a:t>
            </a:r>
            <a:r>
              <a:rPr lang="en-US" sz="7200" b="1" dirty="0"/>
              <a:t>preventive care plan</a:t>
            </a:r>
            <a:r>
              <a:rPr lang="en-US" sz="7200" dirty="0"/>
              <a:t> should be established, including:</a:t>
            </a:r>
          </a:p>
          <a:p>
            <a:pPr marL="742950" lvl="1" indent="-285750">
              <a:buFont typeface="Arial" panose="020B0604020202020204" pitchFamily="34" charset="0"/>
              <a:buChar char="•"/>
            </a:pPr>
            <a:r>
              <a:rPr lang="en-US" sz="7200" b="1" dirty="0"/>
              <a:t>Skin Assessment</a:t>
            </a:r>
            <a:r>
              <a:rPr lang="en-US" sz="7200" dirty="0"/>
              <a:t>: Regular monitoring of skin integrity, with special attention to areas prone to pressure sores (e.g., sacrum, back)</a:t>
            </a:r>
          </a:p>
          <a:p>
            <a:pPr marL="742950" lvl="1" indent="-285750">
              <a:buFont typeface="Arial" panose="020B0604020202020204" pitchFamily="34" charset="0"/>
              <a:buChar char="•"/>
            </a:pPr>
            <a:r>
              <a:rPr lang="en-US" sz="7200" b="1" dirty="0"/>
              <a:t>Skin Care</a:t>
            </a:r>
            <a:r>
              <a:rPr lang="en-US" sz="7200" dirty="0"/>
              <a:t>: Implementing appropriate skin care protocols, including keeping the skin clean, dry, and moisturized.</a:t>
            </a:r>
          </a:p>
          <a:p>
            <a:pPr marL="742950" lvl="1" indent="-285750">
              <a:buFont typeface="Arial" panose="020B0604020202020204" pitchFamily="34" charset="0"/>
              <a:buChar char="•"/>
            </a:pPr>
            <a:r>
              <a:rPr lang="en-US" sz="7200" b="1" dirty="0"/>
              <a:t>Repositioning</a:t>
            </a:r>
            <a:r>
              <a:rPr lang="en-US" sz="7200" dirty="0"/>
              <a:t>: Establishing a plan for regular repositioning (e.g., every 2 hours) to relieve pressure on vulnerable areas. The frequency of repositioning should be individualized based on the woman's mobility and condition.</a:t>
            </a:r>
          </a:p>
          <a:p>
            <a:pPr marL="742950" lvl="1" indent="-285750">
              <a:buFont typeface="Arial" panose="020B0604020202020204" pitchFamily="34" charset="0"/>
              <a:buChar char="•"/>
            </a:pPr>
            <a:r>
              <a:rPr lang="en-US" sz="7200" b="1" dirty="0"/>
              <a:t>Pressure-Relieving Devices</a:t>
            </a:r>
            <a:r>
              <a:rPr lang="en-US" sz="7200" dirty="0"/>
              <a:t>: Using </a:t>
            </a:r>
            <a:r>
              <a:rPr lang="en-US" sz="7200" b="1" dirty="0"/>
              <a:t>pressure-redistributing mattresses or cushions</a:t>
            </a:r>
            <a:r>
              <a:rPr lang="en-US" sz="7200" dirty="0"/>
              <a:t> to reduce pressure on vulnerable areas. These devices are essential for reducing sustained pressure on tissue</a:t>
            </a:r>
          </a:p>
          <a:p>
            <a:endParaRPr lang="en-US" dirty="0"/>
          </a:p>
        </p:txBody>
      </p:sp>
      <p:sp>
        <p:nvSpPr>
          <p:cNvPr id="5" name="TextBox 4">
            <a:extLst>
              <a:ext uri="{FF2B5EF4-FFF2-40B4-BE49-F238E27FC236}">
                <a16:creationId xmlns:a16="http://schemas.microsoft.com/office/drawing/2014/main" id="{B7E34708-6E0E-5A1D-ABF6-1B31F547A33A}"/>
              </a:ext>
            </a:extLst>
          </p:cNvPr>
          <p:cNvSpPr txBox="1"/>
          <p:nvPr/>
        </p:nvSpPr>
        <p:spPr>
          <a:xfrm>
            <a:off x="265671" y="177630"/>
            <a:ext cx="9768016" cy="1077218"/>
          </a:xfrm>
          <a:prstGeom prst="rect">
            <a:avLst/>
          </a:prstGeom>
          <a:noFill/>
        </p:spPr>
        <p:txBody>
          <a:bodyPr wrap="square">
            <a:spAutoFit/>
          </a:bodyPr>
          <a:lstStyle/>
          <a:p>
            <a:pPr>
              <a:spcBef>
                <a:spcPct val="0"/>
              </a:spcBef>
            </a:pPr>
            <a:r>
              <a:rPr lang="en-US" sz="3200" dirty="0">
                <a:solidFill>
                  <a:schemeClr val="accent1"/>
                </a:solidFill>
                <a:latin typeface="+mj-lt"/>
                <a:ea typeface="+mj-ea"/>
                <a:cs typeface="+mj-cs"/>
              </a:rPr>
              <a:t>What specific risk assessments are required for prevention of pressure sores?</a:t>
            </a:r>
          </a:p>
        </p:txBody>
      </p:sp>
    </p:spTree>
    <p:extLst>
      <p:ext uri="{BB962C8B-B14F-4D97-AF65-F5344CB8AC3E}">
        <p14:creationId xmlns:p14="http://schemas.microsoft.com/office/powerpoint/2010/main" val="364628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C070E-CA2F-0288-A698-2ECE8FABEC58}"/>
              </a:ext>
            </a:extLst>
          </p:cNvPr>
          <p:cNvSpPr>
            <a:spLocks noGrp="1"/>
          </p:cNvSpPr>
          <p:nvPr>
            <p:ph type="title"/>
          </p:nvPr>
        </p:nvSpPr>
        <p:spPr/>
        <p:txBody>
          <a:bodyPr>
            <a:normAutofit fontScale="90000"/>
          </a:bodyPr>
          <a:lstStyle/>
          <a:p>
            <a:r>
              <a:rPr lang="en-US" dirty="0"/>
              <a:t>Special considerations for screening, diagnosis and management of maternal disease in women with obesity</a:t>
            </a:r>
          </a:p>
        </p:txBody>
      </p:sp>
      <p:sp>
        <p:nvSpPr>
          <p:cNvPr id="3" name="Content Placeholder 2">
            <a:extLst>
              <a:ext uri="{FF2B5EF4-FFF2-40B4-BE49-F238E27FC236}">
                <a16:creationId xmlns:a16="http://schemas.microsoft.com/office/drawing/2014/main" id="{22EEA164-0EF3-EEF1-39B6-07E1B7517864}"/>
              </a:ext>
            </a:extLst>
          </p:cNvPr>
          <p:cNvSpPr>
            <a:spLocks noGrp="1"/>
          </p:cNvSpPr>
          <p:nvPr>
            <p:ph idx="1"/>
          </p:nvPr>
        </p:nvSpPr>
        <p:spPr/>
        <p:txBody>
          <a:bodyPr>
            <a:normAutofit/>
          </a:bodyPr>
          <a:lstStyle/>
          <a:p>
            <a:pPr marL="0" indent="0">
              <a:buNone/>
            </a:pPr>
            <a:r>
              <a:rPr lang="en-US" b="1" u="sng" dirty="0"/>
              <a:t>Gestational DM </a:t>
            </a:r>
          </a:p>
          <a:p>
            <a:r>
              <a:rPr lang="en-US" dirty="0"/>
              <a:t>All pregnant women with a booking BMI 30 kg/m2 or greater should be screened for gestational diabetes according to NICE or Scottish Intercollegiate Guidelines Network (SIGN) guidelines.</a:t>
            </a:r>
          </a:p>
          <a:p>
            <a:r>
              <a:rPr lang="en-US" dirty="0"/>
              <a:t>Maternal obesity is known to be an important risk factor for gestational diabetes with a number of large cohort studies reporting </a:t>
            </a:r>
            <a:r>
              <a:rPr lang="en-US" dirty="0">
                <a:highlight>
                  <a:srgbClr val="FFFF00"/>
                </a:highlight>
              </a:rPr>
              <a:t>a three-fold increased risk compared with women of a healthy weight</a:t>
            </a:r>
          </a:p>
          <a:p>
            <a:r>
              <a:rPr lang="en-US" dirty="0"/>
              <a:t>a </a:t>
            </a:r>
            <a:r>
              <a:rPr lang="en-US" dirty="0">
                <a:highlight>
                  <a:srgbClr val="FFFF00"/>
                </a:highlight>
              </a:rPr>
              <a:t>three-fold increased risk of congenital anomalies</a:t>
            </a:r>
          </a:p>
          <a:p>
            <a:r>
              <a:rPr lang="en-US" dirty="0"/>
              <a:t>maternal gestational diabetes and obesity were independently associated with adverse pregnancy outcomes, with an even greater impact in combination.</a:t>
            </a:r>
          </a:p>
        </p:txBody>
      </p:sp>
    </p:spTree>
    <p:extLst>
      <p:ext uri="{BB962C8B-B14F-4D97-AF65-F5344CB8AC3E}">
        <p14:creationId xmlns:p14="http://schemas.microsoft.com/office/powerpoint/2010/main" val="101068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8551" y="510491"/>
            <a:ext cx="6998382" cy="1099886"/>
          </a:xfrm>
          <a:prstGeom prst="rect">
            <a:avLst/>
          </a:prstGeom>
        </p:spPr>
        <p:txBody>
          <a:bodyPr vert="horz" wrap="square" lIns="0" tIns="14575" rIns="0" bIns="0" rtlCol="0" anchor="t">
            <a:spAutoFit/>
          </a:bodyPr>
          <a:lstStyle/>
          <a:p>
            <a:pPr marL="15343" marR="6137">
              <a:lnSpc>
                <a:spcPct val="100699"/>
              </a:lnSpc>
              <a:spcBef>
                <a:spcPts val="115"/>
              </a:spcBef>
            </a:pPr>
            <a:r>
              <a:rPr spc="6" dirty="0"/>
              <a:t>Overview of obesity in pregnancy: </a:t>
            </a:r>
            <a:r>
              <a:rPr spc="-1057" dirty="0"/>
              <a:t> </a:t>
            </a:r>
            <a:r>
              <a:rPr spc="6" dirty="0"/>
              <a:t>Definition</a:t>
            </a:r>
          </a:p>
        </p:txBody>
      </p:sp>
      <p:sp>
        <p:nvSpPr>
          <p:cNvPr id="3" name="object 3"/>
          <p:cNvSpPr txBox="1"/>
          <p:nvPr/>
        </p:nvSpPr>
        <p:spPr>
          <a:xfrm>
            <a:off x="658551" y="2230950"/>
            <a:ext cx="8212722" cy="1654970"/>
          </a:xfrm>
          <a:prstGeom prst="rect">
            <a:avLst/>
          </a:prstGeom>
        </p:spPr>
        <p:txBody>
          <a:bodyPr vert="horz" wrap="square" lIns="0" tIns="13808" rIns="0" bIns="0" rtlCol="0">
            <a:spAutoFit/>
          </a:bodyPr>
          <a:lstStyle/>
          <a:p>
            <a:pPr marL="356722" marR="59837" indent="-342146">
              <a:lnSpc>
                <a:spcPct val="102400"/>
              </a:lnSpc>
              <a:spcBef>
                <a:spcPts val="109"/>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Standard</a:t>
            </a:r>
            <a:r>
              <a:rPr sz="1752" spc="18" dirty="0">
                <a:solidFill>
                  <a:srgbClr val="404040"/>
                </a:solidFill>
                <a:latin typeface="Trebuchet MS"/>
                <a:cs typeface="Trebuchet MS"/>
              </a:rPr>
              <a:t> </a:t>
            </a:r>
            <a:r>
              <a:rPr sz="1752" spc="12" dirty="0">
                <a:solidFill>
                  <a:srgbClr val="404040"/>
                </a:solidFill>
                <a:latin typeface="Trebuchet MS"/>
                <a:cs typeface="Trebuchet MS"/>
              </a:rPr>
              <a:t>definition</a:t>
            </a:r>
            <a:r>
              <a:rPr sz="1752" spc="18" dirty="0">
                <a:solidFill>
                  <a:srgbClr val="404040"/>
                </a:solidFill>
                <a:latin typeface="Trebuchet MS"/>
                <a:cs typeface="Trebuchet MS"/>
              </a:rPr>
              <a:t> </a:t>
            </a:r>
            <a:r>
              <a:rPr sz="1752" spc="12" dirty="0">
                <a:solidFill>
                  <a:srgbClr val="404040"/>
                </a:solidFill>
                <a:latin typeface="Trebuchet MS"/>
                <a:cs typeface="Trebuchet MS"/>
              </a:rPr>
              <a:t>of</a:t>
            </a:r>
            <a:r>
              <a:rPr sz="1752" spc="18" dirty="0">
                <a:solidFill>
                  <a:srgbClr val="404040"/>
                </a:solidFill>
                <a:latin typeface="Trebuchet MS"/>
                <a:cs typeface="Trebuchet MS"/>
              </a:rPr>
              <a:t> </a:t>
            </a:r>
            <a:r>
              <a:rPr sz="1752" spc="12" dirty="0">
                <a:solidFill>
                  <a:srgbClr val="404040"/>
                </a:solidFill>
                <a:latin typeface="Trebuchet MS"/>
                <a:cs typeface="Trebuchet MS"/>
              </a:rPr>
              <a:t>obesity</a:t>
            </a:r>
            <a:r>
              <a:rPr sz="1752" spc="18" dirty="0">
                <a:solidFill>
                  <a:srgbClr val="404040"/>
                </a:solidFill>
                <a:latin typeface="Trebuchet MS"/>
                <a:cs typeface="Trebuchet MS"/>
              </a:rPr>
              <a:t> </a:t>
            </a:r>
            <a:r>
              <a:rPr sz="1752" spc="12" dirty="0">
                <a:solidFill>
                  <a:srgbClr val="404040"/>
                </a:solidFill>
                <a:latin typeface="Trebuchet MS"/>
                <a:cs typeface="Trebuchet MS"/>
              </a:rPr>
              <a:t>in</a:t>
            </a:r>
            <a:r>
              <a:rPr sz="1752" spc="24" dirty="0">
                <a:solidFill>
                  <a:srgbClr val="404040"/>
                </a:solidFill>
                <a:latin typeface="Trebuchet MS"/>
                <a:cs typeface="Trebuchet MS"/>
              </a:rPr>
              <a:t> </a:t>
            </a:r>
            <a:r>
              <a:rPr sz="1752" spc="18" dirty="0">
                <a:solidFill>
                  <a:srgbClr val="404040"/>
                </a:solidFill>
                <a:latin typeface="Trebuchet MS"/>
                <a:cs typeface="Trebuchet MS"/>
              </a:rPr>
              <a:t>the </a:t>
            </a:r>
            <a:r>
              <a:rPr sz="1752" spc="12" dirty="0">
                <a:solidFill>
                  <a:srgbClr val="404040"/>
                </a:solidFill>
                <a:latin typeface="Trebuchet MS"/>
                <a:cs typeface="Trebuchet MS"/>
              </a:rPr>
              <a:t>non-pregnant</a:t>
            </a:r>
            <a:r>
              <a:rPr sz="1752" spc="18" dirty="0">
                <a:solidFill>
                  <a:srgbClr val="404040"/>
                </a:solidFill>
                <a:latin typeface="Trebuchet MS"/>
                <a:cs typeface="Trebuchet MS"/>
              </a:rPr>
              <a:t> </a:t>
            </a:r>
            <a:r>
              <a:rPr sz="1752" spc="12" dirty="0">
                <a:solidFill>
                  <a:srgbClr val="404040"/>
                </a:solidFill>
                <a:latin typeface="Trebuchet MS"/>
                <a:cs typeface="Trebuchet MS"/>
              </a:rPr>
              <a:t>population</a:t>
            </a:r>
            <a:r>
              <a:rPr sz="1752" spc="18" dirty="0">
                <a:solidFill>
                  <a:srgbClr val="404040"/>
                </a:solidFill>
                <a:latin typeface="Trebuchet MS"/>
                <a:cs typeface="Trebuchet MS"/>
              </a:rPr>
              <a:t> </a:t>
            </a:r>
            <a:r>
              <a:rPr sz="1752" spc="66" dirty="0">
                <a:solidFill>
                  <a:srgbClr val="404040"/>
                </a:solidFill>
                <a:latin typeface="Trebuchet MS"/>
                <a:cs typeface="Trebuchet MS"/>
              </a:rPr>
              <a:t>doesn't</a:t>
            </a:r>
            <a:r>
              <a:rPr sz="1752" spc="24" dirty="0">
                <a:solidFill>
                  <a:srgbClr val="404040"/>
                </a:solidFill>
                <a:latin typeface="Trebuchet MS"/>
                <a:cs typeface="Trebuchet MS"/>
              </a:rPr>
              <a:t> </a:t>
            </a:r>
            <a:r>
              <a:rPr sz="1752" spc="12" dirty="0">
                <a:solidFill>
                  <a:srgbClr val="404040"/>
                </a:solidFill>
                <a:latin typeface="Trebuchet MS"/>
                <a:cs typeface="Trebuchet MS"/>
              </a:rPr>
              <a:t>adapt </a:t>
            </a:r>
            <a:r>
              <a:rPr sz="1752" spc="-513" dirty="0">
                <a:solidFill>
                  <a:srgbClr val="404040"/>
                </a:solidFill>
                <a:latin typeface="Trebuchet MS"/>
                <a:cs typeface="Trebuchet MS"/>
              </a:rPr>
              <a:t> </a:t>
            </a:r>
            <a:r>
              <a:rPr sz="1752" spc="18" dirty="0">
                <a:solidFill>
                  <a:srgbClr val="404040"/>
                </a:solidFill>
                <a:latin typeface="Trebuchet MS"/>
                <a:cs typeface="Trebuchet MS"/>
              </a:rPr>
              <a:t>with</a:t>
            </a:r>
            <a:r>
              <a:rPr sz="1752" dirty="0">
                <a:solidFill>
                  <a:srgbClr val="404040"/>
                </a:solidFill>
                <a:latin typeface="Trebuchet MS"/>
                <a:cs typeface="Trebuchet MS"/>
              </a:rPr>
              <a:t> </a:t>
            </a:r>
            <a:r>
              <a:rPr sz="1752" spc="18" dirty="0">
                <a:solidFill>
                  <a:srgbClr val="404040"/>
                </a:solidFill>
                <a:latin typeface="Trebuchet MS"/>
                <a:cs typeface="Trebuchet MS"/>
              </a:rPr>
              <a:t>the</a:t>
            </a:r>
            <a:r>
              <a:rPr sz="1752" spc="6" dirty="0">
                <a:solidFill>
                  <a:srgbClr val="404040"/>
                </a:solidFill>
                <a:latin typeface="Trebuchet MS"/>
                <a:cs typeface="Trebuchet MS"/>
              </a:rPr>
              <a:t> </a:t>
            </a:r>
            <a:r>
              <a:rPr sz="1752" spc="12" dirty="0">
                <a:solidFill>
                  <a:srgbClr val="404040"/>
                </a:solidFill>
                <a:latin typeface="Trebuchet MS"/>
                <a:cs typeface="Trebuchet MS"/>
              </a:rPr>
              <a:t>pregnant</a:t>
            </a:r>
            <a:r>
              <a:rPr sz="1752" spc="6" dirty="0">
                <a:solidFill>
                  <a:srgbClr val="404040"/>
                </a:solidFill>
                <a:latin typeface="Trebuchet MS"/>
                <a:cs typeface="Trebuchet MS"/>
              </a:rPr>
              <a:t> </a:t>
            </a:r>
            <a:r>
              <a:rPr sz="1752" spc="12" dirty="0">
                <a:solidFill>
                  <a:srgbClr val="404040"/>
                </a:solidFill>
                <a:latin typeface="Trebuchet MS"/>
                <a:cs typeface="Trebuchet MS"/>
              </a:rPr>
              <a:t>population</a:t>
            </a:r>
            <a:endParaRPr sz="1752">
              <a:latin typeface="Trebuchet MS"/>
              <a:cs typeface="Trebuchet MS"/>
            </a:endParaRPr>
          </a:p>
          <a:p>
            <a:pPr marL="15343">
              <a:spcBef>
                <a:spcPts val="1050"/>
              </a:spcBef>
              <a:tabLst>
                <a:tab pos="356722" algn="l"/>
              </a:tabLst>
            </a:pPr>
            <a:r>
              <a:rPr sz="1752" spc="-272" dirty="0">
                <a:solidFill>
                  <a:srgbClr val="90C226"/>
                </a:solidFill>
                <a:latin typeface="Lucida Sans Unicode"/>
                <a:cs typeface="Lucida Sans Unicode"/>
              </a:rPr>
              <a:t>¾	</a:t>
            </a:r>
            <a:r>
              <a:rPr sz="1752" spc="18" dirty="0">
                <a:solidFill>
                  <a:srgbClr val="404040"/>
                </a:solidFill>
                <a:latin typeface="Trebuchet MS"/>
                <a:cs typeface="Trebuchet MS"/>
              </a:rPr>
              <a:t>No </a:t>
            </a:r>
            <a:r>
              <a:rPr sz="1752" spc="12" dirty="0">
                <a:solidFill>
                  <a:srgbClr val="404040"/>
                </a:solidFill>
                <a:latin typeface="Trebuchet MS"/>
                <a:cs typeface="Trebuchet MS"/>
              </a:rPr>
              <a:t>standard</a:t>
            </a:r>
            <a:r>
              <a:rPr sz="1752" spc="18" dirty="0">
                <a:solidFill>
                  <a:srgbClr val="404040"/>
                </a:solidFill>
                <a:latin typeface="Trebuchet MS"/>
                <a:cs typeface="Trebuchet MS"/>
              </a:rPr>
              <a:t> </a:t>
            </a:r>
            <a:r>
              <a:rPr sz="1752" spc="12" dirty="0">
                <a:solidFill>
                  <a:srgbClr val="404040"/>
                </a:solidFill>
                <a:latin typeface="Trebuchet MS"/>
                <a:cs typeface="Trebuchet MS"/>
              </a:rPr>
              <a:t>guidelines </a:t>
            </a:r>
            <a:r>
              <a:rPr sz="1752" spc="18" dirty="0">
                <a:solidFill>
                  <a:srgbClr val="404040"/>
                </a:solidFill>
                <a:latin typeface="Trebuchet MS"/>
                <a:cs typeface="Trebuchet MS"/>
              </a:rPr>
              <a:t>were made </a:t>
            </a:r>
            <a:r>
              <a:rPr sz="1752" spc="12" dirty="0">
                <a:solidFill>
                  <a:srgbClr val="404040"/>
                </a:solidFill>
                <a:latin typeface="Trebuchet MS"/>
                <a:cs typeface="Trebuchet MS"/>
              </a:rPr>
              <a:t>to</a:t>
            </a:r>
            <a:r>
              <a:rPr sz="1752" spc="18" dirty="0">
                <a:solidFill>
                  <a:srgbClr val="404040"/>
                </a:solidFill>
                <a:latin typeface="Trebuchet MS"/>
                <a:cs typeface="Trebuchet MS"/>
              </a:rPr>
              <a:t> </a:t>
            </a:r>
            <a:r>
              <a:rPr sz="1752" spc="12" dirty="0">
                <a:solidFill>
                  <a:srgbClr val="404040"/>
                </a:solidFill>
                <a:latin typeface="Trebuchet MS"/>
                <a:cs typeface="Trebuchet MS"/>
              </a:rPr>
              <a:t>identify</a:t>
            </a:r>
            <a:r>
              <a:rPr sz="1752" spc="18" dirty="0">
                <a:solidFill>
                  <a:srgbClr val="404040"/>
                </a:solidFill>
                <a:latin typeface="Trebuchet MS"/>
                <a:cs typeface="Trebuchet MS"/>
              </a:rPr>
              <a:t> </a:t>
            </a:r>
            <a:r>
              <a:rPr sz="1752" spc="12" dirty="0">
                <a:solidFill>
                  <a:srgbClr val="404040"/>
                </a:solidFill>
                <a:latin typeface="Trebuchet MS"/>
                <a:cs typeface="Trebuchet MS"/>
              </a:rPr>
              <a:t>or</a:t>
            </a:r>
            <a:r>
              <a:rPr sz="1752" spc="18" dirty="0">
                <a:solidFill>
                  <a:srgbClr val="404040"/>
                </a:solidFill>
                <a:latin typeface="Trebuchet MS"/>
                <a:cs typeface="Trebuchet MS"/>
              </a:rPr>
              <a:t> </a:t>
            </a:r>
            <a:r>
              <a:rPr sz="1752" spc="12" dirty="0">
                <a:solidFill>
                  <a:srgbClr val="404040"/>
                </a:solidFill>
                <a:latin typeface="Trebuchet MS"/>
                <a:cs typeface="Trebuchet MS"/>
              </a:rPr>
              <a:t>define</a:t>
            </a:r>
            <a:r>
              <a:rPr sz="1752" spc="18" dirty="0">
                <a:solidFill>
                  <a:srgbClr val="404040"/>
                </a:solidFill>
                <a:latin typeface="Trebuchet MS"/>
                <a:cs typeface="Trebuchet MS"/>
              </a:rPr>
              <a:t> </a:t>
            </a:r>
            <a:r>
              <a:rPr sz="1752" spc="12" dirty="0">
                <a:solidFill>
                  <a:srgbClr val="404040"/>
                </a:solidFill>
                <a:latin typeface="Trebuchet MS"/>
                <a:cs typeface="Trebuchet MS"/>
              </a:rPr>
              <a:t>obesity</a:t>
            </a:r>
            <a:r>
              <a:rPr sz="1752" spc="18" dirty="0">
                <a:solidFill>
                  <a:srgbClr val="404040"/>
                </a:solidFill>
                <a:latin typeface="Trebuchet MS"/>
                <a:cs typeface="Trebuchet MS"/>
              </a:rPr>
              <a:t> </a:t>
            </a:r>
            <a:r>
              <a:rPr sz="1752" spc="12" dirty="0">
                <a:solidFill>
                  <a:srgbClr val="404040"/>
                </a:solidFill>
                <a:latin typeface="Trebuchet MS"/>
                <a:cs typeface="Trebuchet MS"/>
              </a:rPr>
              <a:t>in</a:t>
            </a:r>
            <a:r>
              <a:rPr sz="1752" spc="18" dirty="0">
                <a:solidFill>
                  <a:srgbClr val="404040"/>
                </a:solidFill>
                <a:latin typeface="Trebuchet MS"/>
                <a:cs typeface="Trebuchet MS"/>
              </a:rPr>
              <a:t> </a:t>
            </a:r>
            <a:r>
              <a:rPr sz="1752" spc="12" dirty="0">
                <a:solidFill>
                  <a:srgbClr val="404040"/>
                </a:solidFill>
                <a:latin typeface="Trebuchet MS"/>
                <a:cs typeface="Trebuchet MS"/>
              </a:rPr>
              <a:t>pregnancy</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Pregnant </a:t>
            </a:r>
            <a:r>
              <a:rPr sz="1752" spc="18" dirty="0">
                <a:solidFill>
                  <a:srgbClr val="404040"/>
                </a:solidFill>
                <a:latin typeface="Trebuchet MS"/>
                <a:cs typeface="Trebuchet MS"/>
              </a:rPr>
              <a:t>women</a:t>
            </a:r>
            <a:r>
              <a:rPr sz="1752" spc="12" dirty="0">
                <a:solidFill>
                  <a:srgbClr val="404040"/>
                </a:solidFill>
                <a:latin typeface="Trebuchet MS"/>
                <a:cs typeface="Trebuchet MS"/>
              </a:rPr>
              <a:t> are often classified into obese </a:t>
            </a:r>
            <a:r>
              <a:rPr sz="1752" spc="18" dirty="0">
                <a:solidFill>
                  <a:srgbClr val="404040"/>
                </a:solidFill>
                <a:latin typeface="Trebuchet MS"/>
                <a:cs typeface="Trebuchet MS"/>
              </a:rPr>
              <a:t>and</a:t>
            </a:r>
            <a:r>
              <a:rPr sz="1752" spc="12" dirty="0">
                <a:solidFill>
                  <a:srgbClr val="404040"/>
                </a:solidFill>
                <a:latin typeface="Trebuchet MS"/>
                <a:cs typeface="Trebuchet MS"/>
              </a:rPr>
              <a:t> non-obese according to</a:t>
            </a:r>
            <a:endParaRPr sz="1752">
              <a:latin typeface="Trebuchet MS"/>
              <a:cs typeface="Trebuchet MS"/>
            </a:endParaRPr>
          </a:p>
          <a:p>
            <a:pPr marL="356722">
              <a:spcBef>
                <a:spcPts val="54"/>
              </a:spcBef>
            </a:pPr>
            <a:r>
              <a:rPr sz="1752" spc="12" dirty="0">
                <a:solidFill>
                  <a:srgbClr val="404040"/>
                </a:solidFill>
                <a:latin typeface="Trebuchet MS"/>
                <a:cs typeface="Trebuchet MS"/>
              </a:rPr>
              <a:t>their</a:t>
            </a:r>
            <a:r>
              <a:rPr sz="1752" spc="-6" dirty="0">
                <a:solidFill>
                  <a:srgbClr val="404040"/>
                </a:solidFill>
                <a:latin typeface="Trebuchet MS"/>
                <a:cs typeface="Trebuchet MS"/>
              </a:rPr>
              <a:t> </a:t>
            </a:r>
            <a:r>
              <a:rPr sz="1752" spc="12" dirty="0">
                <a:solidFill>
                  <a:srgbClr val="404040"/>
                </a:solidFill>
                <a:latin typeface="Trebuchet MS"/>
                <a:cs typeface="Trebuchet MS"/>
              </a:rPr>
              <a:t>pre-pregnancy</a:t>
            </a:r>
            <a:r>
              <a:rPr sz="1752" dirty="0">
                <a:solidFill>
                  <a:srgbClr val="404040"/>
                </a:solidFill>
                <a:latin typeface="Trebuchet MS"/>
                <a:cs typeface="Trebuchet MS"/>
              </a:rPr>
              <a:t> </a:t>
            </a:r>
            <a:r>
              <a:rPr sz="1752" spc="12" dirty="0">
                <a:solidFill>
                  <a:srgbClr val="404040"/>
                </a:solidFill>
                <a:latin typeface="Trebuchet MS"/>
                <a:cs typeface="Trebuchet MS"/>
              </a:rPr>
              <a:t>BMI</a:t>
            </a:r>
            <a:endParaRPr sz="1752">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88109-0C74-9428-2D35-022416261002}"/>
              </a:ext>
            </a:extLst>
          </p:cNvPr>
          <p:cNvSpPr>
            <a:spLocks noGrp="1"/>
          </p:cNvSpPr>
          <p:nvPr>
            <p:ph type="title"/>
          </p:nvPr>
        </p:nvSpPr>
        <p:spPr>
          <a:xfrm>
            <a:off x="207776" y="0"/>
            <a:ext cx="11283183" cy="1320800"/>
          </a:xfrm>
        </p:spPr>
        <p:txBody>
          <a:bodyPr>
            <a:normAutofit fontScale="90000"/>
          </a:bodyPr>
          <a:lstStyle/>
          <a:p>
            <a:r>
              <a:rPr lang="en-US" dirty="0"/>
              <a:t>Special considerations for screening, diagnosis and management of maternal disease in women with obesity</a:t>
            </a:r>
          </a:p>
        </p:txBody>
      </p:sp>
      <p:sp>
        <p:nvSpPr>
          <p:cNvPr id="4" name="Rectangle 1">
            <a:extLst>
              <a:ext uri="{FF2B5EF4-FFF2-40B4-BE49-F238E27FC236}">
                <a16:creationId xmlns:a16="http://schemas.microsoft.com/office/drawing/2014/main" id="{B6B5A3A2-1BBB-16CD-BCBC-E225410CC99D}"/>
              </a:ext>
            </a:extLst>
          </p:cNvPr>
          <p:cNvSpPr>
            <a:spLocks noGrp="1" noChangeArrowheads="1"/>
          </p:cNvSpPr>
          <p:nvPr>
            <p:ph idx="1"/>
          </p:nvPr>
        </p:nvSpPr>
        <p:spPr bwMode="auto">
          <a:xfrm>
            <a:off x="254957" y="2068322"/>
            <a:ext cx="4910486" cy="482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US" dirty="0"/>
              <a:t>Women who develop hypertensive complications should be managed according to the NICE CG107</a:t>
            </a:r>
            <a:endParaRPr lang="en-US" altLang="en-US" dirty="0"/>
          </a:p>
          <a:p>
            <a:pPr marR="0" lvl="0" fontAlgn="base">
              <a:lnSpc>
                <a:spcPct val="100000"/>
              </a:lnSpc>
              <a:tabLst/>
            </a:pPr>
            <a:r>
              <a:rPr lang="en-US" altLang="en-US" dirty="0"/>
              <a:t>Blood Pressure Measurement in Obese Pregnant Women: </a:t>
            </a:r>
          </a:p>
          <a:p>
            <a:pPr marL="342900" marR="0" lvl="1" indent="-342900" fontAlgn="base">
              <a:lnSpc>
                <a:spcPct val="100000"/>
              </a:lnSpc>
              <a:tabLst/>
            </a:pPr>
            <a:r>
              <a:rPr lang="en-US" altLang="en-US" sz="1800" dirty="0"/>
              <a:t>Three cuff sizes (standard, large, thigh) were tested on 1240 adults, showing larger errors with smaller cuffs, particularly in obese patients.</a:t>
            </a:r>
          </a:p>
          <a:p>
            <a:pPr marL="342900" marR="0" lvl="1" indent="-342900" fontAlgn="base">
              <a:lnSpc>
                <a:spcPct val="100000"/>
              </a:lnSpc>
              <a:tabLst/>
            </a:pPr>
            <a:r>
              <a:rPr lang="en-US" altLang="en-US" sz="1800" dirty="0"/>
              <a:t>Using a cuff that is </a:t>
            </a:r>
            <a:r>
              <a:rPr lang="en-US" altLang="en-US" sz="1800" dirty="0">
                <a:highlight>
                  <a:srgbClr val="FFFF00"/>
                </a:highlight>
              </a:rPr>
              <a:t>too large introduces less error than one that is too small</a:t>
            </a:r>
            <a:r>
              <a:rPr lang="en-US" altLang="en-US" sz="1800" dirty="0"/>
              <a:t>.</a:t>
            </a:r>
          </a:p>
          <a:p>
            <a:pPr marR="0" lvl="0" fontAlgn="base">
              <a:lnSpc>
                <a:spcPct val="100000"/>
              </a:lnSpc>
              <a:tabLst/>
            </a:pPr>
            <a:r>
              <a:rPr lang="en-US" altLang="en-US" dirty="0"/>
              <a:t>Pre-eclampsia Risk in Obesity:</a:t>
            </a:r>
          </a:p>
          <a:p>
            <a:pPr marR="0" lvl="0" fontAlgn="base">
              <a:lnSpc>
                <a:spcPct val="100000"/>
              </a:lnSpc>
              <a:tabLst/>
            </a:pPr>
            <a:r>
              <a:rPr lang="en-US" altLang="en-US" sz="1800" dirty="0"/>
              <a:t>Overweight women: 1.70 ,Obese women: 2.93, Severely obese women: 4.14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41B4C264-C03C-BCAD-8DEB-32300FF9CB55}"/>
              </a:ext>
            </a:extLst>
          </p:cNvPr>
          <p:cNvSpPr txBox="1"/>
          <p:nvPr/>
        </p:nvSpPr>
        <p:spPr>
          <a:xfrm>
            <a:off x="4967750" y="2441894"/>
            <a:ext cx="7137073" cy="2308324"/>
          </a:xfrm>
          <a:prstGeom prst="rect">
            <a:avLst/>
          </a:prstGeom>
          <a:noFill/>
        </p:spPr>
        <p:txBody>
          <a:bodyPr wrap="square">
            <a:spAutoFit/>
          </a:bodyPr>
          <a:lstStyle/>
          <a:p>
            <a:pPr marR="0" lvl="0" fontAlgn="base">
              <a:lnSpc>
                <a:spcPct val="100000"/>
              </a:lnSpc>
              <a:tabLst/>
            </a:pPr>
            <a:r>
              <a:rPr lang="en-US" altLang="en-US" dirty="0">
                <a:solidFill>
                  <a:schemeClr val="tx1">
                    <a:lumMod val="75000"/>
                    <a:lumOff val="25000"/>
                  </a:schemeClr>
                </a:solidFill>
              </a:rPr>
              <a:t>Moderate to high Risk Factors for Pre-eclampsia: </a:t>
            </a:r>
          </a:p>
          <a:p>
            <a:pPr marR="0" lvl="0" fontAlgn="base">
              <a:lnSpc>
                <a:spcPct val="100000"/>
              </a:lnSpc>
              <a:tabLst/>
            </a:pPr>
            <a:r>
              <a:rPr lang="en-US" altLang="en-US" dirty="0">
                <a:solidFill>
                  <a:schemeClr val="tx1">
                    <a:lumMod val="75000"/>
                    <a:lumOff val="25000"/>
                  </a:schemeClr>
                </a:solidFill>
              </a:rPr>
              <a:t>Aspirin 75- 150 mg daily from 12 weeks may reduce risk for women with more than one moderate risk factor</a:t>
            </a:r>
          </a:p>
          <a:p>
            <a:pPr marL="342900" marR="0" lvl="1" indent="-342900" fontAlgn="base">
              <a:lnSpc>
                <a:spcPct val="100000"/>
              </a:lnSpc>
              <a:buFont typeface="Arial" panose="020B0604020202020204" pitchFamily="34" charset="0"/>
              <a:buChar char="•"/>
              <a:tabLst/>
            </a:pPr>
            <a:r>
              <a:rPr lang="en-US" altLang="en-US" dirty="0">
                <a:solidFill>
                  <a:schemeClr val="tx1">
                    <a:lumMod val="75000"/>
                    <a:lumOff val="25000"/>
                  </a:schemeClr>
                </a:solidFill>
              </a:rPr>
              <a:t>Include BMI ≥ 35 kg/m²</a:t>
            </a:r>
          </a:p>
          <a:p>
            <a:pPr marL="342900" marR="0" lvl="1" indent="-342900" fontAlgn="base">
              <a:lnSpc>
                <a:spcPct val="100000"/>
              </a:lnSpc>
              <a:buFont typeface="Arial" panose="020B0604020202020204" pitchFamily="34" charset="0"/>
              <a:buChar char="•"/>
              <a:tabLst/>
            </a:pPr>
            <a:r>
              <a:rPr lang="en-US" altLang="en-US" dirty="0">
                <a:solidFill>
                  <a:schemeClr val="tx1">
                    <a:lumMod val="75000"/>
                    <a:lumOff val="25000"/>
                  </a:schemeClr>
                </a:solidFill>
              </a:rPr>
              <a:t> first pregnancy</a:t>
            </a:r>
          </a:p>
          <a:p>
            <a:pPr marL="342900" marR="0" lvl="1" indent="-342900" fontAlgn="base">
              <a:lnSpc>
                <a:spcPct val="100000"/>
              </a:lnSpc>
              <a:buFont typeface="Arial" panose="020B0604020202020204" pitchFamily="34" charset="0"/>
              <a:buChar char="•"/>
              <a:tabLst/>
            </a:pPr>
            <a:r>
              <a:rPr lang="en-US" altLang="en-US" dirty="0">
                <a:solidFill>
                  <a:schemeClr val="tx1">
                    <a:lumMod val="75000"/>
                    <a:lumOff val="25000"/>
                  </a:schemeClr>
                </a:solidFill>
              </a:rPr>
              <a:t> age &gt; 40 years</a:t>
            </a:r>
          </a:p>
          <a:p>
            <a:pPr marL="342900" marR="0" lvl="1" indent="-342900" fontAlgn="base">
              <a:lnSpc>
                <a:spcPct val="100000"/>
              </a:lnSpc>
              <a:buFont typeface="Arial" panose="020B0604020202020204" pitchFamily="34" charset="0"/>
              <a:buChar char="•"/>
              <a:tabLst/>
            </a:pPr>
            <a:r>
              <a:rPr lang="en-US" altLang="en-US" dirty="0">
                <a:solidFill>
                  <a:schemeClr val="tx1">
                    <a:lumMod val="75000"/>
                    <a:lumOff val="25000"/>
                  </a:schemeClr>
                </a:solidFill>
              </a:rPr>
              <a:t>family history of pre-eclampsia, and multiple pregnancies</a:t>
            </a:r>
            <a:r>
              <a:rPr lang="en-US" altLang="en-US" sz="1800" dirty="0"/>
              <a:t>.</a:t>
            </a:r>
          </a:p>
          <a:p>
            <a:pPr marL="342900" marR="0" lvl="1" indent="-342900" fontAlgn="base">
              <a:lnSpc>
                <a:spcPct val="100000"/>
              </a:lnSpc>
              <a:tabLst/>
            </a:pPr>
            <a:endParaRPr lang="en-US" altLang="en-US" dirty="0">
              <a:solidFill>
                <a:schemeClr val="tx1">
                  <a:lumMod val="75000"/>
                  <a:lumOff val="25000"/>
                </a:schemeClr>
              </a:solidFill>
            </a:endParaRPr>
          </a:p>
        </p:txBody>
      </p:sp>
      <p:sp>
        <p:nvSpPr>
          <p:cNvPr id="9" name="TextBox 8">
            <a:extLst>
              <a:ext uri="{FF2B5EF4-FFF2-40B4-BE49-F238E27FC236}">
                <a16:creationId xmlns:a16="http://schemas.microsoft.com/office/drawing/2014/main" id="{65865919-EC5F-DCF8-1BD8-8B73122EEA5B}"/>
              </a:ext>
            </a:extLst>
          </p:cNvPr>
          <p:cNvSpPr txBox="1"/>
          <p:nvPr/>
        </p:nvSpPr>
        <p:spPr>
          <a:xfrm>
            <a:off x="5366289" y="4565254"/>
            <a:ext cx="6098796" cy="646331"/>
          </a:xfrm>
          <a:prstGeom prst="rect">
            <a:avLst/>
          </a:prstGeom>
          <a:noFill/>
        </p:spPr>
        <p:txBody>
          <a:bodyPr wrap="square">
            <a:spAutoFit/>
          </a:bodyPr>
          <a:lstStyle/>
          <a:p>
            <a:pPr marR="0" lvl="0" fontAlgn="base">
              <a:lnSpc>
                <a:spcPct val="100000"/>
              </a:lnSpc>
              <a:tabLst/>
            </a:pPr>
            <a:endParaRPr lang="en-US" altLang="en-US" sz="1800" dirty="0"/>
          </a:p>
          <a:p>
            <a:pPr marL="342900" marR="0" lvl="1" indent="-342900" fontAlgn="base">
              <a:lnSpc>
                <a:spcPct val="100000"/>
              </a:lnSpc>
              <a:tabLst/>
            </a:pPr>
            <a:r>
              <a:rPr lang="en-US" altLang="en-US" sz="1800" dirty="0">
                <a:highlight>
                  <a:srgbClr val="FFFF00"/>
                </a:highlight>
              </a:rPr>
              <a:t>Aspirin taken at night may enhance its protective effect</a:t>
            </a:r>
            <a:r>
              <a:rPr lang="en-US" altLang="en-US" sz="1800" dirty="0"/>
              <a:t>.</a:t>
            </a:r>
          </a:p>
        </p:txBody>
      </p:sp>
      <p:sp>
        <p:nvSpPr>
          <p:cNvPr id="11" name="TextBox 10">
            <a:extLst>
              <a:ext uri="{FF2B5EF4-FFF2-40B4-BE49-F238E27FC236}">
                <a16:creationId xmlns:a16="http://schemas.microsoft.com/office/drawing/2014/main" id="{10F295F7-6371-2AF0-FEAC-00E949315852}"/>
              </a:ext>
            </a:extLst>
          </p:cNvPr>
          <p:cNvSpPr txBox="1"/>
          <p:nvPr/>
        </p:nvSpPr>
        <p:spPr>
          <a:xfrm>
            <a:off x="5369442" y="5415045"/>
            <a:ext cx="6735381" cy="1477328"/>
          </a:xfrm>
          <a:prstGeom prst="rect">
            <a:avLst/>
          </a:prstGeom>
          <a:noFill/>
        </p:spPr>
        <p:txBody>
          <a:bodyPr wrap="square">
            <a:spAutoFit/>
          </a:bodyPr>
          <a:lstStyle/>
          <a:p>
            <a:pPr marR="0" lvl="0" fontAlgn="base">
              <a:lnSpc>
                <a:spcPct val="100000"/>
              </a:lnSpc>
              <a:tabLst/>
            </a:pPr>
            <a:r>
              <a:rPr lang="en-US" altLang="en-US" dirty="0">
                <a:solidFill>
                  <a:schemeClr val="tx1">
                    <a:lumMod val="75000"/>
                    <a:lumOff val="25000"/>
                  </a:schemeClr>
                </a:solidFill>
              </a:rPr>
              <a:t>Post-pre-eclampsia BMI Management:</a:t>
            </a:r>
          </a:p>
          <a:p>
            <a:pPr marL="342900" marR="0" lvl="1" indent="-342900" fontAlgn="base">
              <a:lnSpc>
                <a:spcPct val="100000"/>
              </a:lnSpc>
              <a:tabLst/>
            </a:pPr>
            <a:r>
              <a:rPr lang="en-US" altLang="en-US" dirty="0">
                <a:solidFill>
                  <a:schemeClr val="tx1">
                    <a:lumMod val="75000"/>
                    <a:lumOff val="25000"/>
                  </a:schemeClr>
                </a:solidFill>
              </a:rPr>
              <a:t>NICE CG107 advises women who had pre-eclampsia to achieve a healthy </a:t>
            </a:r>
            <a:r>
              <a:rPr lang="en-US" altLang="en-US" dirty="0">
                <a:solidFill>
                  <a:schemeClr val="tx1">
                    <a:lumMod val="75000"/>
                    <a:lumOff val="25000"/>
                  </a:schemeClr>
                </a:solidFill>
                <a:highlight>
                  <a:srgbClr val="FFFF00"/>
                </a:highlight>
              </a:rPr>
              <a:t>BMI (18.5–24.9 kg/m²</a:t>
            </a:r>
            <a:r>
              <a:rPr lang="en-US" altLang="en-US" dirty="0">
                <a:solidFill>
                  <a:schemeClr val="tx1">
                    <a:lumMod val="75000"/>
                    <a:lumOff val="25000"/>
                  </a:schemeClr>
                </a:solidFill>
              </a:rPr>
              <a:t>) before future pregnancies, as per NICE CG43 (Obesity Prevention).</a:t>
            </a:r>
          </a:p>
          <a:p>
            <a:pPr marL="342900" marR="0" lvl="1" indent="-342900" fontAlgn="base">
              <a:lnSpc>
                <a:spcPct val="100000"/>
              </a:lnSpc>
              <a:tabLst/>
            </a:pPr>
            <a:endParaRPr lang="en-US" altLang="en-US" dirty="0"/>
          </a:p>
        </p:txBody>
      </p:sp>
      <p:sp>
        <p:nvSpPr>
          <p:cNvPr id="13" name="TextBox 12">
            <a:extLst>
              <a:ext uri="{FF2B5EF4-FFF2-40B4-BE49-F238E27FC236}">
                <a16:creationId xmlns:a16="http://schemas.microsoft.com/office/drawing/2014/main" id="{AA8D6492-EE0F-994B-B80A-FB1BB257D498}"/>
              </a:ext>
            </a:extLst>
          </p:cNvPr>
          <p:cNvSpPr txBox="1"/>
          <p:nvPr/>
        </p:nvSpPr>
        <p:spPr>
          <a:xfrm>
            <a:off x="356041" y="1043262"/>
            <a:ext cx="11748782" cy="923330"/>
          </a:xfrm>
          <a:prstGeom prst="rect">
            <a:avLst/>
          </a:prstGeom>
          <a:noFill/>
        </p:spPr>
        <p:txBody>
          <a:bodyPr wrap="square">
            <a:spAutoFit/>
          </a:bodyPr>
          <a:lstStyle/>
          <a:p>
            <a:pPr marL="0" indent="0">
              <a:buNone/>
            </a:pPr>
            <a:r>
              <a:rPr lang="en-US" b="1" u="sng" dirty="0"/>
              <a:t>hypertensive complications of pregnancy</a:t>
            </a:r>
          </a:p>
          <a:p>
            <a:r>
              <a:rPr lang="en-US" dirty="0"/>
              <a:t>An appropriate size of cuff should be used for blood pressure measurements taken at the booking visit and all subsequent antenatal consultations. The cuff size used should be documented in the medical records.</a:t>
            </a:r>
          </a:p>
        </p:txBody>
      </p:sp>
    </p:spTree>
    <p:extLst>
      <p:ext uri="{BB962C8B-B14F-4D97-AF65-F5344CB8AC3E}">
        <p14:creationId xmlns:p14="http://schemas.microsoft.com/office/powerpoint/2010/main" val="217675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34F4-ADEA-C99F-F9F4-F00AAC64904E}"/>
              </a:ext>
            </a:extLst>
          </p:cNvPr>
          <p:cNvSpPr>
            <a:spLocks noGrp="1"/>
          </p:cNvSpPr>
          <p:nvPr>
            <p:ph type="title"/>
          </p:nvPr>
        </p:nvSpPr>
        <p:spPr>
          <a:xfrm>
            <a:off x="142612" y="0"/>
            <a:ext cx="10352015" cy="1320800"/>
          </a:xfrm>
        </p:spPr>
        <p:txBody>
          <a:bodyPr>
            <a:normAutofit/>
          </a:bodyPr>
          <a:lstStyle/>
          <a:p>
            <a:r>
              <a:rPr lang="en-US" sz="2400" dirty="0"/>
              <a:t>Special considerations for screening, diagnosis and management of maternal disease in women with obesity</a:t>
            </a:r>
          </a:p>
        </p:txBody>
      </p:sp>
      <p:sp>
        <p:nvSpPr>
          <p:cNvPr id="3" name="Content Placeholder 2">
            <a:extLst>
              <a:ext uri="{FF2B5EF4-FFF2-40B4-BE49-F238E27FC236}">
                <a16:creationId xmlns:a16="http://schemas.microsoft.com/office/drawing/2014/main" id="{B999C56E-A65E-D675-AE87-78372A749960}"/>
              </a:ext>
            </a:extLst>
          </p:cNvPr>
          <p:cNvSpPr>
            <a:spLocks noGrp="1"/>
          </p:cNvSpPr>
          <p:nvPr>
            <p:ph idx="1"/>
          </p:nvPr>
        </p:nvSpPr>
        <p:spPr>
          <a:xfrm>
            <a:off x="142612" y="759627"/>
            <a:ext cx="6484692" cy="6169679"/>
          </a:xfrm>
        </p:spPr>
        <p:txBody>
          <a:bodyPr>
            <a:normAutofit/>
          </a:bodyPr>
          <a:lstStyle/>
          <a:p>
            <a:pPr marL="0" indent="0" fontAlgn="base">
              <a:buNone/>
            </a:pPr>
            <a:r>
              <a:rPr lang="en-US" dirty="0"/>
              <a:t> venous thromboembolism in women with obesity</a:t>
            </a:r>
          </a:p>
          <a:p>
            <a:pPr fontAlgn="base"/>
            <a:r>
              <a:rPr lang="en-US" dirty="0"/>
              <a:t>we should be aware that women with a BMI 30 kg/m2 or greater, </a:t>
            </a:r>
            <a:r>
              <a:rPr lang="en-US" dirty="0" err="1"/>
              <a:t>prepregnancy</a:t>
            </a:r>
            <a:r>
              <a:rPr lang="en-US" dirty="0"/>
              <a:t> or at booking, have a pre-existing risk factor for developing VTE during pregnancy</a:t>
            </a:r>
          </a:p>
          <a:p>
            <a:pPr marL="0" marR="0" lvl="0" indent="0" fontAlgn="base">
              <a:lnSpc>
                <a:spcPct val="100000"/>
              </a:lnSpc>
              <a:buNone/>
              <a:tabLst/>
            </a:pPr>
            <a:r>
              <a:rPr lang="en-US" altLang="en-US" dirty="0"/>
              <a:t>Individualized Risk Assessment:</a:t>
            </a:r>
          </a:p>
          <a:p>
            <a:pPr marR="0" lvl="0" fontAlgn="base">
              <a:lnSpc>
                <a:spcPct val="100000"/>
              </a:lnSpc>
              <a:tabLst/>
            </a:pPr>
            <a:r>
              <a:rPr lang="en-US" altLang="en-US" dirty="0"/>
              <a:t>Risk assessment for venous thromboembolism (VTE) should be conducted and documented at multiple stages:</a:t>
            </a:r>
          </a:p>
          <a:p>
            <a:pPr marL="0" marR="0" lvl="0" indent="0" fontAlgn="base">
              <a:lnSpc>
                <a:spcPct val="100000"/>
              </a:lnSpc>
              <a:buNone/>
              <a:tabLst/>
            </a:pPr>
            <a:r>
              <a:rPr lang="en-US" altLang="en-US" dirty="0"/>
              <a:t>First antenatal visit, During pregnancy ,Intrapartum, Postpartum </a:t>
            </a:r>
          </a:p>
          <a:p>
            <a:pPr marL="0" marR="0" lvl="0" indent="0" fontAlgn="base">
              <a:lnSpc>
                <a:spcPct val="100000"/>
              </a:lnSpc>
              <a:buNone/>
              <a:tabLst/>
            </a:pPr>
            <a:r>
              <a:rPr lang="en-US" altLang="en-US" dirty="0"/>
              <a:t>Obesity is a known risk factor for VTE, with increased risks for:</a:t>
            </a:r>
          </a:p>
          <a:p>
            <a:pPr marL="342900" marR="0" lvl="1" indent="-342900" fontAlgn="base">
              <a:lnSpc>
                <a:spcPct val="100000"/>
              </a:lnSpc>
              <a:tabLst/>
            </a:pPr>
            <a:r>
              <a:rPr lang="en-US" altLang="en-US" sz="1800" dirty="0"/>
              <a:t>Pulmonary embolism</a:t>
            </a:r>
          </a:p>
          <a:p>
            <a:pPr marL="342900" marR="0" lvl="1" indent="-342900" fontAlgn="base">
              <a:lnSpc>
                <a:spcPct val="100000"/>
              </a:lnSpc>
              <a:tabLst/>
            </a:pPr>
            <a:r>
              <a:rPr lang="en-US" altLang="en-US" sz="1800" dirty="0"/>
              <a:t>Deep vein thrombosis </a:t>
            </a:r>
          </a:p>
          <a:p>
            <a:pPr marL="0" marR="0" lvl="1" indent="0" fontAlgn="base">
              <a:lnSpc>
                <a:spcPct val="100000"/>
              </a:lnSpc>
              <a:buNone/>
              <a:tabLst/>
            </a:pPr>
            <a:endParaRPr lang="en-US" altLang="en-US" sz="1800" dirty="0"/>
          </a:p>
          <a:p>
            <a:pPr marL="0" marR="0" lvl="1" indent="0" fontAlgn="base">
              <a:lnSpc>
                <a:spcPct val="100000"/>
              </a:lnSpc>
              <a:buNone/>
              <a:tabLst/>
            </a:pPr>
            <a:r>
              <a:rPr lang="en-US" altLang="en-US" sz="1800" dirty="0"/>
              <a:t>Thromboprophylaxis in obese pregnant women should follow RCOG GTG No. 37a, while acute VTE should be treated according to RCOG GTG No. 37b.</a:t>
            </a:r>
          </a:p>
          <a:p>
            <a:pPr>
              <a:buFont typeface="+mj-lt"/>
              <a:buAutoNum type="arabicPeriod"/>
            </a:pPr>
            <a:endParaRPr lang="en-US" dirty="0">
              <a:highlight>
                <a:srgbClr val="FFFF00"/>
              </a:highlight>
            </a:endParaRPr>
          </a:p>
        </p:txBody>
      </p:sp>
      <p:sp>
        <p:nvSpPr>
          <p:cNvPr id="8" name="TextBox 7">
            <a:extLst>
              <a:ext uri="{FF2B5EF4-FFF2-40B4-BE49-F238E27FC236}">
                <a16:creationId xmlns:a16="http://schemas.microsoft.com/office/drawing/2014/main" id="{CC8B44D0-EED7-A106-5989-E9108B8C1210}"/>
              </a:ext>
            </a:extLst>
          </p:cNvPr>
          <p:cNvSpPr txBox="1"/>
          <p:nvPr/>
        </p:nvSpPr>
        <p:spPr>
          <a:xfrm>
            <a:off x="6967056" y="1028310"/>
            <a:ext cx="4660085" cy="563231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dirty="0">
                <a:solidFill>
                  <a:schemeClr val="tx1">
                    <a:lumMod val="75000"/>
                    <a:lumOff val="25000"/>
                  </a:schemeClr>
                </a:solidFill>
              </a:rPr>
              <a:t>Monitoring LMWH in Obesity: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tx1">
                    <a:lumMod val="75000"/>
                    <a:lumOff val="25000"/>
                  </a:schemeClr>
                </a:solidFill>
              </a:rPr>
              <a:t>(RCOG) recommends routine measurement </a:t>
            </a:r>
            <a:r>
              <a:rPr lang="en-US" altLang="en-US" dirty="0">
                <a:solidFill>
                  <a:schemeClr val="tx1">
                    <a:lumMod val="75000"/>
                    <a:lumOff val="25000"/>
                  </a:schemeClr>
                </a:solidFill>
                <a:highlight>
                  <a:srgbClr val="FFFF00"/>
                </a:highlight>
              </a:rPr>
              <a:t>of peak anti-Xa </a:t>
            </a:r>
            <a:r>
              <a:rPr lang="en-US" altLang="en-US" dirty="0">
                <a:solidFill>
                  <a:schemeClr val="tx1">
                    <a:lumMod val="75000"/>
                    <a:lumOff val="25000"/>
                  </a:schemeClr>
                </a:solidFill>
              </a:rPr>
              <a:t>activity for women weighing </a:t>
            </a:r>
            <a:r>
              <a:rPr lang="en-US" altLang="en-US" dirty="0">
                <a:solidFill>
                  <a:schemeClr val="tx1">
                    <a:lumMod val="75000"/>
                    <a:lumOff val="25000"/>
                  </a:schemeClr>
                </a:solidFill>
                <a:highlight>
                  <a:srgbClr val="FFFF00"/>
                </a:highlight>
              </a:rPr>
              <a:t>90 kg or more </a:t>
            </a:r>
            <a:r>
              <a:rPr lang="en-US" altLang="en-US" dirty="0">
                <a:solidFill>
                  <a:schemeClr val="tx1">
                    <a:lumMod val="75000"/>
                    <a:lumOff val="25000"/>
                  </a:schemeClr>
                </a:solidFill>
              </a:rPr>
              <a:t>who are on therapeutic doses of (LMWH).</a:t>
            </a:r>
          </a:p>
          <a:p>
            <a:pPr marL="0" marR="0" lvl="0" indent="0" algn="l" defTabSz="914400" rtl="0" eaLnBrk="0" fontAlgn="base" latinLnBrk="0" hangingPunct="0">
              <a:lnSpc>
                <a:spcPct val="100000"/>
              </a:lnSpc>
              <a:spcBef>
                <a:spcPct val="0"/>
              </a:spcBef>
              <a:spcAft>
                <a:spcPct val="0"/>
              </a:spcAft>
              <a:buClrTx/>
              <a:buSzTx/>
              <a:tabLst/>
            </a:pPr>
            <a:endParaRPr lang="en-US" altLang="en-US" dirty="0">
              <a:solidFill>
                <a:schemeClr val="tx1">
                  <a:lumMod val="75000"/>
                  <a:lumOff val="25000"/>
                </a:schemeClr>
              </a:solidFill>
            </a:endParaRPr>
          </a:p>
          <a:p>
            <a:pPr marL="0" marR="0" lvl="0" indent="0" algn="l" defTabSz="914400" rtl="0" eaLnBrk="0" fontAlgn="base" latinLnBrk="0" hangingPunct="0">
              <a:lnSpc>
                <a:spcPct val="100000"/>
              </a:lnSpc>
              <a:spcBef>
                <a:spcPct val="0"/>
              </a:spcBef>
              <a:spcAft>
                <a:spcPct val="0"/>
              </a:spcAft>
              <a:buClrTx/>
              <a:buSzTx/>
              <a:tabLst/>
            </a:pPr>
            <a:r>
              <a:rPr lang="en-US" altLang="en-US" dirty="0">
                <a:solidFill>
                  <a:schemeClr val="tx1">
                    <a:lumMod val="75000"/>
                    <a:lumOff val="25000"/>
                  </a:schemeClr>
                </a:solidFill>
              </a:rPr>
              <a:t>Two studies investigated weight-based dosing of LMWH in women with class III obesity (BMI ≥ 40 kg/m²):</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chemeClr val="tx1">
                  <a:lumMod val="75000"/>
                  <a:lumOff val="25000"/>
                </a:schemeClr>
              </a:solidFill>
            </a:endParaRP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tx1">
                    <a:lumMod val="75000"/>
                    <a:lumOff val="25000"/>
                  </a:schemeClr>
                </a:solidFill>
              </a:rPr>
              <a:t>weight-based dosing of LMWH is superior to fixed dosing in reversing the increased thrombotic tendency in women with class III obesity.</a:t>
            </a:r>
          </a:p>
          <a:p>
            <a:pPr marL="457200" marR="0" lvl="1" indent="0" algn="l" defTabSz="914400" rtl="0" eaLnBrk="0" fontAlgn="base" latinLnBrk="0" hangingPunct="0">
              <a:lnSpc>
                <a:spcPct val="100000"/>
              </a:lnSpc>
              <a:spcBef>
                <a:spcPct val="0"/>
              </a:spcBef>
              <a:spcAft>
                <a:spcPct val="0"/>
              </a:spcAft>
              <a:buClrTx/>
              <a:buSzTx/>
              <a:tabLst/>
            </a:pPr>
            <a:endParaRPr lang="en-US" altLang="en-US" dirty="0">
              <a:solidFill>
                <a:schemeClr val="tx1">
                  <a:lumMod val="75000"/>
                  <a:lumOff val="25000"/>
                </a:schemeClr>
              </a:solidFill>
            </a:endParaRPr>
          </a:p>
          <a:p>
            <a:pPr marL="457200" marR="0" lvl="1"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tx1">
                    <a:lumMod val="75000"/>
                    <a:lumOff val="25000"/>
                  </a:schemeClr>
                </a:solidFill>
              </a:rPr>
              <a:t>Weight-based LMWH dosing provided better control of anti-Xa levels, ensuring better prophylaxis against VTE in these high-risk women.</a:t>
            </a:r>
          </a:p>
          <a:p>
            <a:endParaRPr lang="en-US" dirty="0"/>
          </a:p>
        </p:txBody>
      </p:sp>
    </p:spTree>
    <p:extLst>
      <p:ext uri="{BB962C8B-B14F-4D97-AF65-F5344CB8AC3E}">
        <p14:creationId xmlns:p14="http://schemas.microsoft.com/office/powerpoint/2010/main" val="134885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8DF6-5C8E-D0EE-D97F-4ABF1D42068E}"/>
              </a:ext>
            </a:extLst>
          </p:cNvPr>
          <p:cNvSpPr>
            <a:spLocks noGrp="1"/>
          </p:cNvSpPr>
          <p:nvPr>
            <p:ph type="title"/>
          </p:nvPr>
        </p:nvSpPr>
        <p:spPr>
          <a:xfrm>
            <a:off x="180985" y="72704"/>
            <a:ext cx="11251811" cy="1320800"/>
          </a:xfrm>
        </p:spPr>
        <p:txBody>
          <a:bodyPr>
            <a:normAutofit fontScale="90000"/>
          </a:bodyPr>
          <a:lstStyle/>
          <a:p>
            <a:r>
              <a:rPr lang="en-US" sz="3600" dirty="0"/>
              <a:t>Special considerations for screening, diagnosis and management of maternal disease in women with obesity</a:t>
            </a:r>
            <a:endParaRPr lang="en-US" dirty="0"/>
          </a:p>
        </p:txBody>
      </p:sp>
      <p:sp>
        <p:nvSpPr>
          <p:cNvPr id="3" name="Content Placeholder 2">
            <a:extLst>
              <a:ext uri="{FF2B5EF4-FFF2-40B4-BE49-F238E27FC236}">
                <a16:creationId xmlns:a16="http://schemas.microsoft.com/office/drawing/2014/main" id="{951602B9-7781-E261-DA74-22127AE088D8}"/>
              </a:ext>
            </a:extLst>
          </p:cNvPr>
          <p:cNvSpPr>
            <a:spLocks noGrp="1"/>
          </p:cNvSpPr>
          <p:nvPr>
            <p:ph idx="1"/>
          </p:nvPr>
        </p:nvSpPr>
        <p:spPr>
          <a:xfrm>
            <a:off x="180985" y="1888046"/>
            <a:ext cx="11392248" cy="4897250"/>
          </a:xfrm>
        </p:spPr>
        <p:txBody>
          <a:bodyPr>
            <a:normAutofit fontScale="25000" lnSpcReduction="20000"/>
          </a:bodyPr>
          <a:lstStyle/>
          <a:p>
            <a:pPr fontAlgn="base">
              <a:spcBef>
                <a:spcPts val="1000"/>
              </a:spcBef>
              <a:buClr>
                <a:schemeClr val="accent1"/>
              </a:buClr>
              <a:buSzPct val="80000"/>
              <a:buFont typeface="Wingdings 3" charset="2"/>
            </a:pPr>
            <a:r>
              <a:rPr lang="en-US" sz="5500" dirty="0"/>
              <a:t>RCOG GTG No. 37a: </a:t>
            </a:r>
            <a:r>
              <a:rPr lang="en-US" sz="5500" dirty="0">
                <a:highlight>
                  <a:srgbClr val="FFFF00"/>
                </a:highlight>
              </a:rPr>
              <a:t>Thromboprophylaxis</a:t>
            </a:r>
            <a:r>
              <a:rPr lang="en-US" sz="5500" dirty="0"/>
              <a:t> in Obese Pregnant Women</a:t>
            </a:r>
          </a:p>
          <a:p>
            <a:pPr fontAlgn="base">
              <a:spcBef>
                <a:spcPts val="1000"/>
              </a:spcBef>
              <a:buClr>
                <a:schemeClr val="accent1"/>
              </a:buClr>
              <a:buSzPct val="80000"/>
              <a:buFont typeface="Wingdings 3" charset="2"/>
              <a:buAutoNum type="arabicPeriod"/>
            </a:pPr>
            <a:r>
              <a:rPr lang="en-US" sz="5500" dirty="0"/>
              <a:t>Risk Assessment: Women should be assessed for risk factors for VTE, especially those with a BMI ≥30 kg/m².</a:t>
            </a:r>
          </a:p>
          <a:p>
            <a:pPr fontAlgn="base">
              <a:spcBef>
                <a:spcPts val="1000"/>
              </a:spcBef>
              <a:buClr>
                <a:schemeClr val="accent1"/>
              </a:buClr>
              <a:buSzPct val="80000"/>
              <a:buFont typeface="Wingdings 3" charset="2"/>
              <a:buAutoNum type="arabicPeriod"/>
            </a:pPr>
            <a:r>
              <a:rPr lang="en-US" sz="5500" dirty="0"/>
              <a:t>Prophylaxis Recommendations:</a:t>
            </a:r>
          </a:p>
          <a:p>
            <a:pPr marL="742950" lvl="1" indent="-285750" fontAlgn="base">
              <a:spcBef>
                <a:spcPts val="1000"/>
              </a:spcBef>
              <a:buClr>
                <a:schemeClr val="accent1"/>
              </a:buClr>
              <a:buSzPct val="80000"/>
              <a:buFont typeface="Wingdings 3" charset="2"/>
              <a:buAutoNum type="arabicPeriod"/>
            </a:pPr>
            <a:r>
              <a:rPr lang="en-US" sz="5500" dirty="0"/>
              <a:t>mechanical thromboprophylaxis (e.g., compression stockings) during labor and postpartum.</a:t>
            </a:r>
          </a:p>
          <a:p>
            <a:pPr marL="742950" lvl="1" indent="-285750" fontAlgn="base">
              <a:spcBef>
                <a:spcPts val="1000"/>
              </a:spcBef>
              <a:buClr>
                <a:schemeClr val="accent1"/>
              </a:buClr>
              <a:buSzPct val="80000"/>
              <a:buFont typeface="Wingdings 3" charset="2"/>
              <a:buAutoNum type="arabicPeriod"/>
            </a:pPr>
            <a:r>
              <a:rPr lang="en-US" sz="5500" dirty="0"/>
              <a:t>For women with multiple risk factors (e.g., previous VTE, prolonged immobility, etc.), (LMWH) for prophylaxis.</a:t>
            </a:r>
          </a:p>
          <a:p>
            <a:pPr marL="742950" lvl="1" indent="-285750" fontAlgn="base">
              <a:spcBef>
                <a:spcPts val="1000"/>
              </a:spcBef>
              <a:buClr>
                <a:schemeClr val="accent1"/>
              </a:buClr>
              <a:buSzPct val="80000"/>
              <a:buFont typeface="Wingdings 3" charset="2"/>
              <a:buAutoNum type="arabicPeriod"/>
            </a:pPr>
            <a:r>
              <a:rPr lang="en-US" sz="5500" dirty="0"/>
              <a:t>Prophylactic anticoagulation should be continued for at least six weeks postpartum or longer if the woman has ongoing risk factors.</a:t>
            </a:r>
          </a:p>
          <a:p>
            <a:pPr fontAlgn="base">
              <a:spcBef>
                <a:spcPts val="1000"/>
              </a:spcBef>
              <a:buClr>
                <a:schemeClr val="accent1"/>
              </a:buClr>
              <a:buSzPct val="80000"/>
              <a:buFont typeface="Wingdings 3" charset="2"/>
            </a:pPr>
            <a:r>
              <a:rPr lang="en-US" sz="5500" dirty="0"/>
              <a:t>RCOG GTG No. 37b: </a:t>
            </a:r>
            <a:r>
              <a:rPr lang="en-US" sz="5500" dirty="0">
                <a:highlight>
                  <a:srgbClr val="FFFF00"/>
                </a:highlight>
              </a:rPr>
              <a:t>Acute</a:t>
            </a:r>
            <a:r>
              <a:rPr lang="en-US" sz="5500" dirty="0"/>
              <a:t> VTE Treatment</a:t>
            </a:r>
          </a:p>
          <a:p>
            <a:pPr fontAlgn="base">
              <a:spcBef>
                <a:spcPts val="1000"/>
              </a:spcBef>
              <a:buClr>
                <a:schemeClr val="accent1"/>
              </a:buClr>
              <a:buSzPct val="80000"/>
              <a:buFont typeface="Wingdings 3" charset="2"/>
              <a:buAutoNum type="arabicPeriod"/>
            </a:pPr>
            <a:r>
              <a:rPr lang="en-US" sz="5500" dirty="0"/>
              <a:t>Diagnosis: Clinical assessment and imaging (such as Doppler ultrasound or CT pulmonary angiography) should be used to confirm acute VTE.</a:t>
            </a:r>
          </a:p>
          <a:p>
            <a:pPr fontAlgn="base">
              <a:spcBef>
                <a:spcPts val="1000"/>
              </a:spcBef>
              <a:buClr>
                <a:schemeClr val="accent1"/>
              </a:buClr>
              <a:buSzPct val="80000"/>
              <a:buFont typeface="Wingdings 3" charset="2"/>
              <a:buAutoNum type="arabicPeriod"/>
            </a:pPr>
            <a:r>
              <a:rPr lang="en-US" sz="5500" dirty="0"/>
              <a:t>Treatment:</a:t>
            </a:r>
          </a:p>
          <a:p>
            <a:pPr marL="742950" lvl="1" indent="-285750" fontAlgn="base">
              <a:spcBef>
                <a:spcPts val="1000"/>
              </a:spcBef>
              <a:buClr>
                <a:schemeClr val="accent1"/>
              </a:buClr>
              <a:buSzPct val="80000"/>
              <a:buFont typeface="Wingdings 3" charset="2"/>
              <a:buAutoNum type="arabicPeriod"/>
            </a:pPr>
            <a:r>
              <a:rPr lang="en-US" sz="5500" dirty="0"/>
              <a:t>Initiate treatment with LMWH.</a:t>
            </a:r>
          </a:p>
          <a:p>
            <a:pPr marL="742950" lvl="1" indent="-285750" fontAlgn="base">
              <a:spcBef>
                <a:spcPts val="1000"/>
              </a:spcBef>
              <a:buClr>
                <a:schemeClr val="accent1"/>
              </a:buClr>
              <a:buSzPct val="80000"/>
              <a:buFont typeface="Wingdings 3" charset="2"/>
              <a:buAutoNum type="arabicPeriod"/>
            </a:pPr>
            <a:r>
              <a:rPr lang="en-US" sz="5500" dirty="0"/>
              <a:t>Monitor anti-Xa levels in women receiving LMWH for therapeutic dosing.</a:t>
            </a:r>
          </a:p>
          <a:p>
            <a:pPr marL="742950" lvl="1" indent="-285750" fontAlgn="base">
              <a:spcBef>
                <a:spcPts val="1000"/>
              </a:spcBef>
              <a:buClr>
                <a:schemeClr val="accent1"/>
              </a:buClr>
              <a:buSzPct val="80000"/>
              <a:buFont typeface="Wingdings 3" charset="2"/>
              <a:buAutoNum type="arabicPeriod"/>
            </a:pPr>
            <a:r>
              <a:rPr lang="en-US" sz="5500" dirty="0"/>
              <a:t>In cases of severe VTE or contraindications to LMWH, consider using unfractionated heparin or other alternatives based on clinical judgment.</a:t>
            </a:r>
          </a:p>
          <a:p>
            <a:pPr fontAlgn="base">
              <a:spcBef>
                <a:spcPts val="1000"/>
              </a:spcBef>
              <a:buClr>
                <a:schemeClr val="accent1"/>
              </a:buClr>
              <a:buSzPct val="80000"/>
              <a:buFont typeface="Wingdings 3" charset="2"/>
              <a:buAutoNum type="arabicPeriod"/>
            </a:pPr>
            <a:r>
              <a:rPr lang="en-US" sz="5500" dirty="0"/>
              <a:t>Duration of Treatment: Typically, treatment should continue for at least three months, depending on the individual risk factors and clinical scenario.</a:t>
            </a:r>
          </a:p>
          <a:p>
            <a:endParaRPr lang="en-US" dirty="0"/>
          </a:p>
        </p:txBody>
      </p:sp>
      <p:sp>
        <p:nvSpPr>
          <p:cNvPr id="5" name="TextBox 4">
            <a:extLst>
              <a:ext uri="{FF2B5EF4-FFF2-40B4-BE49-F238E27FC236}">
                <a16:creationId xmlns:a16="http://schemas.microsoft.com/office/drawing/2014/main" id="{DDCFD1C1-AF9E-7FE1-7024-18E323019D1A}"/>
              </a:ext>
            </a:extLst>
          </p:cNvPr>
          <p:cNvSpPr txBox="1"/>
          <p:nvPr/>
        </p:nvSpPr>
        <p:spPr>
          <a:xfrm>
            <a:off x="180985" y="1237259"/>
            <a:ext cx="11251811" cy="646331"/>
          </a:xfrm>
          <a:prstGeom prst="rect">
            <a:avLst/>
          </a:prstGeom>
          <a:noFill/>
        </p:spPr>
        <p:txBody>
          <a:bodyPr wrap="square">
            <a:spAutoFit/>
          </a:bodyPr>
          <a:lstStyle/>
          <a:p>
            <a:r>
              <a:rPr lang="en-US" altLang="en-US" dirty="0">
                <a:solidFill>
                  <a:schemeClr val="tx1">
                    <a:lumMod val="75000"/>
                    <a:lumOff val="25000"/>
                  </a:schemeClr>
                </a:solidFill>
              </a:rPr>
              <a:t>Thromboprophylaxis in obese pregnant women should follow RCOG GTG No. 37a, while acute VTE should be treated according to RCOG GTG No. 37b.</a:t>
            </a:r>
            <a:endParaRPr lang="en-US" dirty="0">
              <a:solidFill>
                <a:schemeClr val="tx1">
                  <a:lumMod val="75000"/>
                  <a:lumOff val="25000"/>
                </a:schemeClr>
              </a:solidFill>
            </a:endParaRPr>
          </a:p>
        </p:txBody>
      </p:sp>
    </p:spTree>
    <p:extLst>
      <p:ext uri="{BB962C8B-B14F-4D97-AF65-F5344CB8AC3E}">
        <p14:creationId xmlns:p14="http://schemas.microsoft.com/office/powerpoint/2010/main" val="376701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CA50-984B-F30D-AAC4-452F61D65654}"/>
              </a:ext>
            </a:extLst>
          </p:cNvPr>
          <p:cNvSpPr>
            <a:spLocks noGrp="1"/>
          </p:cNvSpPr>
          <p:nvPr>
            <p:ph type="title"/>
          </p:nvPr>
        </p:nvSpPr>
        <p:spPr>
          <a:xfrm>
            <a:off x="165606" y="156238"/>
            <a:ext cx="10681360" cy="1320800"/>
          </a:xfrm>
        </p:spPr>
        <p:txBody>
          <a:bodyPr>
            <a:normAutofit fontScale="90000"/>
          </a:bodyPr>
          <a:lstStyle/>
          <a:p>
            <a:r>
              <a:rPr lang="en-US" dirty="0"/>
              <a:t>Special considerations for screening, diagnosis and management of maternal disease in women with obesity</a:t>
            </a:r>
            <a:br>
              <a:rPr lang="en-US" dirty="0"/>
            </a:br>
            <a:endParaRPr lang="en-US" dirty="0"/>
          </a:p>
        </p:txBody>
      </p:sp>
      <p:sp>
        <p:nvSpPr>
          <p:cNvPr id="3" name="Content Placeholder 2">
            <a:extLst>
              <a:ext uri="{FF2B5EF4-FFF2-40B4-BE49-F238E27FC236}">
                <a16:creationId xmlns:a16="http://schemas.microsoft.com/office/drawing/2014/main" id="{1EB0F64F-17EC-879D-EC29-6C967C53C050}"/>
              </a:ext>
            </a:extLst>
          </p:cNvPr>
          <p:cNvSpPr>
            <a:spLocks noGrp="1"/>
          </p:cNvSpPr>
          <p:nvPr>
            <p:ph idx="1"/>
          </p:nvPr>
        </p:nvSpPr>
        <p:spPr>
          <a:xfrm>
            <a:off x="308218" y="1477038"/>
            <a:ext cx="4884567" cy="5224724"/>
          </a:xfrm>
        </p:spPr>
        <p:txBody>
          <a:bodyPr>
            <a:normAutofit fontScale="92500" lnSpcReduction="20000"/>
          </a:bodyPr>
          <a:lstStyle/>
          <a:p>
            <a:pPr marL="0" indent="0">
              <a:buNone/>
            </a:pPr>
            <a:r>
              <a:rPr lang="en-US" b="1" u="sng" dirty="0"/>
              <a:t>mental health problems in women with obesity</a:t>
            </a:r>
          </a:p>
          <a:p>
            <a:r>
              <a:rPr lang="en-US" dirty="0"/>
              <a:t>Women with BMI 30 kg/m2 or greater are at increased risk of mental health problems and should therefore be screened for these in pregnancy</a:t>
            </a:r>
          </a:p>
          <a:p>
            <a:r>
              <a:rPr lang="en-US" dirty="0"/>
              <a:t>There is insufficient evidence to recommend a specific lifestyle intervention to prevent depression and anxiety in obese pregnant women.</a:t>
            </a:r>
          </a:p>
          <a:p>
            <a:r>
              <a:rPr lang="en-US" dirty="0"/>
              <a:t>Three </a:t>
            </a:r>
            <a:r>
              <a:rPr lang="en-US" dirty="0" err="1"/>
              <a:t>randomised</a:t>
            </a:r>
            <a:r>
              <a:rPr lang="en-US" dirty="0"/>
              <a:t> controlled trials have investigated the effect of lifestyle intervention, including advice on dietary intake and physical activity, in obese pregnant women and although they have demonstrated a reduction in gestational weight gain, they have had </a:t>
            </a:r>
            <a:r>
              <a:rPr lang="en-US" dirty="0">
                <a:highlight>
                  <a:srgbClr val="FFFF00"/>
                </a:highlight>
              </a:rPr>
              <a:t>conflicting results </a:t>
            </a:r>
            <a:r>
              <a:rPr lang="en-US" dirty="0"/>
              <a:t>on depression and anxiety levels</a:t>
            </a:r>
          </a:p>
          <a:p>
            <a:r>
              <a:rPr lang="en-US" dirty="0"/>
              <a:t>According to recommendations from NICE CG192,112 women with a BMI 30 kg/m2 or greater should be </a:t>
            </a:r>
            <a:r>
              <a:rPr lang="en-US" dirty="0">
                <a:highlight>
                  <a:srgbClr val="FFFF00"/>
                </a:highlight>
              </a:rPr>
              <a:t>screened for mental health problems</a:t>
            </a:r>
            <a:r>
              <a:rPr lang="en-US" dirty="0"/>
              <a:t>.</a:t>
            </a:r>
          </a:p>
        </p:txBody>
      </p:sp>
      <p:sp>
        <p:nvSpPr>
          <p:cNvPr id="15" name="TextBox 14">
            <a:extLst>
              <a:ext uri="{FF2B5EF4-FFF2-40B4-BE49-F238E27FC236}">
                <a16:creationId xmlns:a16="http://schemas.microsoft.com/office/drawing/2014/main" id="{3214EE43-4A5E-81A9-3F89-97C05B3C53A6}"/>
              </a:ext>
            </a:extLst>
          </p:cNvPr>
          <p:cNvSpPr txBox="1"/>
          <p:nvPr/>
        </p:nvSpPr>
        <p:spPr>
          <a:xfrm>
            <a:off x="6178492" y="1206933"/>
            <a:ext cx="6098796" cy="3223447"/>
          </a:xfrm>
          <a:prstGeom prst="rect">
            <a:avLst/>
          </a:prstGeom>
          <a:noFill/>
        </p:spPr>
        <p:txBody>
          <a:bodyPr wrap="square">
            <a:spAutoFit/>
          </a:bodyPr>
          <a:lstStyle/>
          <a:p>
            <a:pPr marL="342900" marR="0" lvl="0" indent="-342900" fontAlgn="base">
              <a:lnSpc>
                <a:spcPct val="80000"/>
              </a:lnSpc>
              <a:spcBef>
                <a:spcPts val="1000"/>
              </a:spcBef>
              <a:buClr>
                <a:schemeClr val="accent1"/>
              </a:buClr>
              <a:buSzPct val="80000"/>
              <a:buFont typeface="Wingdings 3" charset="2"/>
              <a:buChar char=""/>
              <a:tabLst/>
            </a:pPr>
            <a:r>
              <a:rPr lang="en-US" altLang="en-US" sz="1700" dirty="0">
                <a:solidFill>
                  <a:schemeClr val="tx1">
                    <a:lumMod val="75000"/>
                    <a:lumOff val="25000"/>
                  </a:schemeClr>
                </a:solidFill>
              </a:rPr>
              <a:t>Increased Risk of Mental Health Problems in Obese Pregnant Women</a:t>
            </a:r>
          </a:p>
          <a:p>
            <a:pPr marR="0" lvl="0" fontAlgn="base">
              <a:lnSpc>
                <a:spcPct val="80000"/>
              </a:lnSpc>
              <a:spcBef>
                <a:spcPts val="1000"/>
              </a:spcBef>
              <a:buClr>
                <a:schemeClr val="accent1"/>
              </a:buClr>
              <a:buSzPct val="80000"/>
              <a:tabLst/>
            </a:pPr>
            <a:r>
              <a:rPr lang="en-US" altLang="en-US" sz="1700" dirty="0">
                <a:solidFill>
                  <a:schemeClr val="tx1">
                    <a:lumMod val="75000"/>
                    <a:lumOff val="25000"/>
                  </a:schemeClr>
                </a:solidFill>
              </a:rPr>
              <a:t>Risk of depression </a:t>
            </a:r>
            <a:r>
              <a:rPr lang="en-US" altLang="en-US" sz="1700" b="1" dirty="0">
                <a:solidFill>
                  <a:schemeClr val="tx1">
                    <a:lumMod val="75000"/>
                    <a:lumOff val="25000"/>
                  </a:schemeClr>
                </a:solidFill>
              </a:rPr>
              <a:t>During Pregnancy</a:t>
            </a:r>
            <a:r>
              <a:rPr lang="en-US" altLang="en-US" sz="1700" dirty="0">
                <a:solidFill>
                  <a:schemeClr val="tx1">
                    <a:lumMod val="75000"/>
                    <a:lumOff val="25000"/>
                  </a:schemeClr>
                </a:solidFill>
              </a:rPr>
              <a:t>:</a:t>
            </a:r>
          </a:p>
          <a:p>
            <a:pPr marL="342900" marR="0" lvl="2" indent="-342900" fontAlgn="base">
              <a:lnSpc>
                <a:spcPct val="80000"/>
              </a:lnSpc>
              <a:spcBef>
                <a:spcPts val="1000"/>
              </a:spcBef>
              <a:buClr>
                <a:schemeClr val="accent1"/>
              </a:buClr>
              <a:buSzPct val="80000"/>
              <a:buFont typeface="Wingdings 3" charset="2"/>
              <a:buChar char=""/>
              <a:tabLst/>
            </a:pPr>
            <a:r>
              <a:rPr lang="en-US" altLang="en-US" sz="1700" dirty="0">
                <a:solidFill>
                  <a:schemeClr val="tx1">
                    <a:lumMod val="75000"/>
                    <a:lumOff val="25000"/>
                  </a:schemeClr>
                </a:solidFill>
              </a:rPr>
              <a:t>Obese women: 33.0%</a:t>
            </a:r>
          </a:p>
          <a:p>
            <a:pPr marL="342900" marR="0" lvl="2" indent="-342900" fontAlgn="base">
              <a:lnSpc>
                <a:spcPct val="80000"/>
              </a:lnSpc>
              <a:spcBef>
                <a:spcPts val="1000"/>
              </a:spcBef>
              <a:buClr>
                <a:schemeClr val="accent1"/>
              </a:buClr>
              <a:buSzPct val="80000"/>
              <a:buFont typeface="Wingdings 3" charset="2"/>
              <a:buChar char=""/>
              <a:tabLst/>
            </a:pPr>
            <a:r>
              <a:rPr lang="en-US" altLang="en-US" sz="1700" dirty="0">
                <a:solidFill>
                  <a:schemeClr val="tx1">
                    <a:lumMod val="75000"/>
                    <a:lumOff val="25000"/>
                  </a:schemeClr>
                </a:solidFill>
              </a:rPr>
              <a:t>Overweight women: 28.6%</a:t>
            </a:r>
          </a:p>
          <a:p>
            <a:pPr marL="342900" marR="0" lvl="2" indent="-342900" fontAlgn="base">
              <a:lnSpc>
                <a:spcPct val="80000"/>
              </a:lnSpc>
              <a:spcBef>
                <a:spcPts val="1000"/>
              </a:spcBef>
              <a:buClr>
                <a:schemeClr val="accent1"/>
              </a:buClr>
              <a:buSzPct val="80000"/>
              <a:buFont typeface="Wingdings 3" charset="2"/>
              <a:buChar char=""/>
              <a:tabLst/>
            </a:pPr>
            <a:r>
              <a:rPr lang="en-US" altLang="en-US" sz="1700" dirty="0">
                <a:solidFill>
                  <a:schemeClr val="tx1">
                    <a:lumMod val="75000"/>
                    <a:lumOff val="25000"/>
                  </a:schemeClr>
                </a:solidFill>
              </a:rPr>
              <a:t>Normal weight women: 22.6%</a:t>
            </a:r>
          </a:p>
          <a:p>
            <a:pPr marL="0" marR="0" lvl="1" fontAlgn="base">
              <a:lnSpc>
                <a:spcPct val="80000"/>
              </a:lnSpc>
              <a:spcBef>
                <a:spcPts val="1000"/>
              </a:spcBef>
              <a:buClr>
                <a:schemeClr val="accent1"/>
              </a:buClr>
              <a:buSzPct val="80000"/>
              <a:tabLst/>
            </a:pPr>
            <a:r>
              <a:rPr lang="en-US" altLang="en-US" sz="1700" b="1" dirty="0">
                <a:solidFill>
                  <a:schemeClr val="tx1">
                    <a:lumMod val="75000"/>
                    <a:lumOff val="25000"/>
                  </a:schemeClr>
                </a:solidFill>
              </a:rPr>
              <a:t>Postpartum</a:t>
            </a:r>
            <a:r>
              <a:rPr lang="en-US" altLang="en-US" sz="1700" dirty="0">
                <a:solidFill>
                  <a:schemeClr val="tx1">
                    <a:lumMod val="75000"/>
                    <a:lumOff val="25000"/>
                  </a:schemeClr>
                </a:solidFill>
              </a:rPr>
              <a:t>:</a:t>
            </a:r>
          </a:p>
          <a:p>
            <a:pPr marL="342900" marR="0" lvl="2" indent="-342900" fontAlgn="base">
              <a:lnSpc>
                <a:spcPct val="80000"/>
              </a:lnSpc>
              <a:spcBef>
                <a:spcPts val="1000"/>
              </a:spcBef>
              <a:buClr>
                <a:schemeClr val="accent1"/>
              </a:buClr>
              <a:buSzPct val="80000"/>
              <a:buFont typeface="Wingdings 3" charset="2"/>
              <a:buChar char=""/>
              <a:tabLst/>
            </a:pPr>
            <a:r>
              <a:rPr lang="en-US" altLang="en-US" sz="1700" dirty="0">
                <a:solidFill>
                  <a:schemeClr val="tx1">
                    <a:lumMod val="75000"/>
                    <a:lumOff val="25000"/>
                  </a:schemeClr>
                </a:solidFill>
              </a:rPr>
              <a:t>Obese women: 13.0%</a:t>
            </a:r>
          </a:p>
          <a:p>
            <a:pPr marL="342900" marR="0" lvl="2" indent="-342900" fontAlgn="base">
              <a:lnSpc>
                <a:spcPct val="80000"/>
              </a:lnSpc>
              <a:spcBef>
                <a:spcPts val="1000"/>
              </a:spcBef>
              <a:buClr>
                <a:schemeClr val="accent1"/>
              </a:buClr>
              <a:buSzPct val="80000"/>
              <a:buFont typeface="Wingdings 3" charset="2"/>
              <a:buChar char=""/>
              <a:tabLst/>
            </a:pPr>
            <a:r>
              <a:rPr lang="en-US" altLang="en-US" sz="1700" dirty="0">
                <a:solidFill>
                  <a:schemeClr val="tx1">
                    <a:lumMod val="75000"/>
                    <a:lumOff val="25000"/>
                  </a:schemeClr>
                </a:solidFill>
              </a:rPr>
              <a:t>Overweight women: 11.8%</a:t>
            </a:r>
          </a:p>
          <a:p>
            <a:pPr marL="342900" marR="0" lvl="2" indent="-342900" fontAlgn="base">
              <a:lnSpc>
                <a:spcPct val="80000"/>
              </a:lnSpc>
              <a:spcBef>
                <a:spcPts val="1000"/>
              </a:spcBef>
              <a:buClr>
                <a:schemeClr val="accent1"/>
              </a:buClr>
              <a:buSzPct val="80000"/>
              <a:buFont typeface="Wingdings 3" charset="2"/>
              <a:buChar char=""/>
              <a:tabLst/>
            </a:pPr>
            <a:r>
              <a:rPr lang="en-US" altLang="en-US" sz="1700" dirty="0">
                <a:solidFill>
                  <a:schemeClr val="tx1">
                    <a:lumMod val="75000"/>
                    <a:lumOff val="25000"/>
                  </a:schemeClr>
                </a:solidFill>
              </a:rPr>
              <a:t>Normal weight women: 9.9%</a:t>
            </a:r>
          </a:p>
        </p:txBody>
      </p:sp>
      <p:sp>
        <p:nvSpPr>
          <p:cNvPr id="17" name="TextBox 16">
            <a:extLst>
              <a:ext uri="{FF2B5EF4-FFF2-40B4-BE49-F238E27FC236}">
                <a16:creationId xmlns:a16="http://schemas.microsoft.com/office/drawing/2014/main" id="{A748B395-48E5-6764-CA69-FA120B4E6018}"/>
              </a:ext>
            </a:extLst>
          </p:cNvPr>
          <p:cNvSpPr txBox="1"/>
          <p:nvPr/>
        </p:nvSpPr>
        <p:spPr>
          <a:xfrm>
            <a:off x="6055454" y="4512683"/>
            <a:ext cx="6136546"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Antenatal Anxiety:</a:t>
            </a:r>
            <a:endParaRPr kumimoji="0" lang="en-US" altLang="en-US"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Obese women had </a:t>
            </a:r>
            <a:r>
              <a:rPr kumimoji="0" lang="en-US" altLang="en-US" sz="1800" b="1" i="0" u="none" strike="noStrike" cap="none" normalizeH="0" baseline="0" dirty="0">
                <a:ln>
                  <a:noFill/>
                </a:ln>
                <a:solidFill>
                  <a:schemeClr val="tx1"/>
                </a:solidFill>
                <a:effectLst/>
                <a:latin typeface="Arial" panose="020B0604020202020204" pitchFamily="34" charset="0"/>
              </a:rPr>
              <a:t>higher odds</a:t>
            </a:r>
            <a:r>
              <a:rPr kumimoji="0" lang="en-US" altLang="en-US" sz="1800" b="0" i="0" u="none" strike="noStrike" cap="none" normalizeH="0" baseline="0" dirty="0">
                <a:ln>
                  <a:noFill/>
                </a:ln>
                <a:solidFill>
                  <a:schemeClr val="tx1"/>
                </a:solidFill>
                <a:effectLst/>
                <a:latin typeface="Arial" panose="020B0604020202020204" pitchFamily="34" charset="0"/>
              </a:rPr>
              <a:t> of antenatal anxiety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Additional Risks:</a:t>
            </a:r>
            <a:endParaRPr kumimoji="0" lang="en-US" altLang="en-US"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Evidence suggests an increased risk of postpartum </a:t>
            </a:r>
            <a:r>
              <a:rPr kumimoji="0" lang="en-US" altLang="en-US" sz="1800" b="0" i="0" u="none" strike="noStrike" cap="none" normalizeH="0" baseline="0" dirty="0">
                <a:ln>
                  <a:noFill/>
                </a:ln>
                <a:solidFill>
                  <a:schemeClr val="tx1"/>
                </a:solidFill>
                <a:effectLst/>
                <a:highlight>
                  <a:srgbClr val="FFFF00"/>
                </a:highlight>
                <a:latin typeface="Arial" panose="020B0604020202020204" pitchFamily="34" charset="0"/>
              </a:rPr>
              <a:t>anxiety, eating disorders, and serious mental illness among obese women</a:t>
            </a:r>
            <a:r>
              <a:rPr kumimoji="0" lang="en-US" altLang="en-US" sz="1800" b="0" i="0" u="none" strike="noStrike" cap="none" normalizeH="0" baseline="0" dirty="0">
                <a:ln>
                  <a:noFill/>
                </a:ln>
                <a:solidFill>
                  <a:schemeClr val="tx1"/>
                </a:solidFill>
                <a:effectLst/>
                <a:latin typeface="Arial" panose="020B0604020202020204" pitchFamily="34" charset="0"/>
              </a:rPr>
              <a:t>, although data is </a:t>
            </a:r>
            <a:r>
              <a:rPr lang="en-US" altLang="en-US" sz="1800" dirty="0"/>
              <a:t>limited.</a:t>
            </a:r>
          </a:p>
        </p:txBody>
      </p:sp>
    </p:spTree>
    <p:extLst>
      <p:ext uri="{BB962C8B-B14F-4D97-AF65-F5344CB8AC3E}">
        <p14:creationId xmlns:p14="http://schemas.microsoft.com/office/powerpoint/2010/main" val="253856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F0CF-2FE1-B42A-85E8-2769754F0442}"/>
              </a:ext>
            </a:extLst>
          </p:cNvPr>
          <p:cNvSpPr>
            <a:spLocks noGrp="1"/>
          </p:cNvSpPr>
          <p:nvPr>
            <p:ph type="title"/>
          </p:nvPr>
        </p:nvSpPr>
        <p:spPr/>
        <p:txBody>
          <a:bodyPr/>
          <a:lstStyle/>
          <a:p>
            <a:r>
              <a:rPr lang="en-US"/>
              <a:t>Antenatal screening</a:t>
            </a:r>
            <a:endParaRPr lang="en-JO" dirty="0"/>
          </a:p>
        </p:txBody>
      </p:sp>
      <p:sp>
        <p:nvSpPr>
          <p:cNvPr id="3" name="Content Placeholder 2">
            <a:extLst>
              <a:ext uri="{FF2B5EF4-FFF2-40B4-BE49-F238E27FC236}">
                <a16:creationId xmlns:a16="http://schemas.microsoft.com/office/drawing/2014/main" id="{D0E57450-16C7-BFEC-ECBA-3124496EA3D9}"/>
              </a:ext>
            </a:extLst>
          </p:cNvPr>
          <p:cNvSpPr>
            <a:spLocks noGrp="1"/>
          </p:cNvSpPr>
          <p:nvPr>
            <p:ph idx="1"/>
          </p:nvPr>
        </p:nvSpPr>
        <p:spPr>
          <a:xfrm>
            <a:off x="677333" y="1506780"/>
            <a:ext cx="8923005" cy="4993897"/>
          </a:xfrm>
        </p:spPr>
        <p:txBody>
          <a:bodyPr/>
          <a:lstStyle/>
          <a:p>
            <a:r>
              <a:rPr lang="en-US" dirty="0"/>
              <a:t>Pregnant women are offered antenatal screening for fetal aneuploidy, including trisomy 21 (Down syndrome), using either first trimester combined screening or second trimester biochemical screening. In addition, women are offered a fetal anomaly scan between 18+0 and 20+6 weeks of gestation to detect structural abnormalities.</a:t>
            </a:r>
          </a:p>
          <a:p>
            <a:r>
              <a:rPr lang="en-US" dirty="0"/>
              <a:t>Obese pregnant women (BMI 30 kg/m2 or greater) are at increased risk of a range of structural anomalies :</a:t>
            </a:r>
            <a:endParaRPr lang="en-JO" dirty="0"/>
          </a:p>
        </p:txBody>
      </p:sp>
      <p:pic>
        <p:nvPicPr>
          <p:cNvPr id="6" name="Picture 5">
            <a:extLst>
              <a:ext uri="{FF2B5EF4-FFF2-40B4-BE49-F238E27FC236}">
                <a16:creationId xmlns:a16="http://schemas.microsoft.com/office/drawing/2014/main" id="{CD26207D-E953-BC08-F272-57161F05E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435" y="4003728"/>
            <a:ext cx="7202466" cy="2647387"/>
          </a:xfrm>
          <a:prstGeom prst="rect">
            <a:avLst/>
          </a:prstGeom>
        </p:spPr>
      </p:pic>
    </p:spTree>
    <p:extLst>
      <p:ext uri="{BB962C8B-B14F-4D97-AF65-F5344CB8AC3E}">
        <p14:creationId xmlns:p14="http://schemas.microsoft.com/office/powerpoint/2010/main" val="151205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CCF7A9-21CE-3079-EBE3-261F27F1F42E}"/>
              </a:ext>
            </a:extLst>
          </p:cNvPr>
          <p:cNvSpPr>
            <a:spLocks noGrp="1"/>
          </p:cNvSpPr>
          <p:nvPr>
            <p:ph idx="1"/>
          </p:nvPr>
        </p:nvSpPr>
        <p:spPr>
          <a:xfrm>
            <a:off x="677334" y="1930400"/>
            <a:ext cx="9128997" cy="4215115"/>
          </a:xfrm>
        </p:spPr>
        <p:txBody>
          <a:bodyPr>
            <a:normAutofit/>
          </a:bodyPr>
          <a:lstStyle/>
          <a:p>
            <a:r>
              <a:rPr lang="en-US" sz="2400" b="1" dirty="0"/>
              <a:t>What special considerations does maternal obesity have for screening for chromosomal anomalies during pregnancy ?</a:t>
            </a:r>
            <a:endParaRPr lang="en-US" sz="2000" b="1" dirty="0"/>
          </a:p>
          <a:p>
            <a:pPr>
              <a:buFont typeface="Courier New" panose="02070309020205020404" pitchFamily="49" charset="0"/>
              <a:buChar char="o"/>
            </a:pPr>
            <a:r>
              <a:rPr lang="en-US" dirty="0"/>
              <a:t>All women should be offered antenatal screening for chromosomal anomalies. Women should be </a:t>
            </a:r>
            <a:r>
              <a:rPr lang="en-US" dirty="0" err="1"/>
              <a:t>counselled</a:t>
            </a:r>
            <a:r>
              <a:rPr lang="en-US" dirty="0"/>
              <a:t>, however, that some forms of screening for chromosomal anomalies are slightly less effective with a raised BMI.</a:t>
            </a:r>
          </a:p>
          <a:p>
            <a:pPr>
              <a:buFont typeface="Courier New" panose="02070309020205020404" pitchFamily="49" charset="0"/>
              <a:buChar char="o"/>
            </a:pPr>
            <a:r>
              <a:rPr lang="en-US" dirty="0"/>
              <a:t>Consider the use of </a:t>
            </a:r>
            <a:r>
              <a:rPr lang="en-US" dirty="0" err="1"/>
              <a:t>transvaginal</a:t>
            </a:r>
            <a:r>
              <a:rPr lang="en-US" dirty="0"/>
              <a:t> ultrasound in women in whom it is difficult to obtain nuchal translucency (NT) measurements </a:t>
            </a:r>
            <a:r>
              <a:rPr lang="en-US" dirty="0" err="1"/>
              <a:t>transabdominally</a:t>
            </a:r>
            <a:r>
              <a:rPr lang="en-US" dirty="0"/>
              <a:t>.</a:t>
            </a:r>
          </a:p>
          <a:p>
            <a:pPr>
              <a:buFont typeface="Courier New" panose="02070309020205020404" pitchFamily="49" charset="0"/>
              <a:buChar char="o"/>
            </a:pPr>
            <a:r>
              <a:rPr lang="en-US" dirty="0"/>
              <a:t>Those with unsuccessful first trimester screening should be offered second trimester screening with serum markers.</a:t>
            </a:r>
          </a:p>
          <a:p>
            <a:pPr>
              <a:buFont typeface="Courier New" panose="02070309020205020404" pitchFamily="49" charset="0"/>
              <a:buChar char="o"/>
            </a:pPr>
            <a:r>
              <a:rPr lang="en-US" dirty="0"/>
              <a:t>Obese pregnant women should be offered diagnostic testing using invasive methods if found to be high risk with screening tests.</a:t>
            </a:r>
            <a:endParaRPr lang="en-JO" dirty="0"/>
          </a:p>
        </p:txBody>
      </p:sp>
      <p:sp>
        <p:nvSpPr>
          <p:cNvPr id="5" name="Title 1">
            <a:extLst>
              <a:ext uri="{FF2B5EF4-FFF2-40B4-BE49-F238E27FC236}">
                <a16:creationId xmlns:a16="http://schemas.microsoft.com/office/drawing/2014/main" id="{F52D3D79-141A-E698-42B1-5AFA30198B1C}"/>
              </a:ext>
            </a:extLst>
          </p:cNvPr>
          <p:cNvSpPr>
            <a:spLocks noGrp="1"/>
          </p:cNvSpPr>
          <p:nvPr>
            <p:ph type="title"/>
          </p:nvPr>
        </p:nvSpPr>
        <p:spPr>
          <a:xfrm>
            <a:off x="677334" y="609600"/>
            <a:ext cx="8596668" cy="1320800"/>
          </a:xfrm>
        </p:spPr>
        <p:txBody>
          <a:bodyPr/>
          <a:lstStyle/>
          <a:p>
            <a:r>
              <a:rPr lang="en-US" dirty="0"/>
              <a:t>Antenatal screening</a:t>
            </a:r>
            <a:endParaRPr lang="en-JO" dirty="0"/>
          </a:p>
        </p:txBody>
      </p:sp>
    </p:spTree>
    <p:extLst>
      <p:ext uri="{BB962C8B-B14F-4D97-AF65-F5344CB8AC3E}">
        <p14:creationId xmlns:p14="http://schemas.microsoft.com/office/powerpoint/2010/main" val="83695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97983-47B2-768B-AFBE-3BF2D2C7A70D}"/>
              </a:ext>
            </a:extLst>
          </p:cNvPr>
          <p:cNvSpPr>
            <a:spLocks noGrp="1"/>
          </p:cNvSpPr>
          <p:nvPr>
            <p:ph idx="1"/>
          </p:nvPr>
        </p:nvSpPr>
        <p:spPr>
          <a:xfrm>
            <a:off x="677334" y="1930400"/>
            <a:ext cx="8839951" cy="5157186"/>
          </a:xfrm>
        </p:spPr>
        <p:txBody>
          <a:bodyPr>
            <a:normAutofit/>
          </a:bodyPr>
          <a:lstStyle/>
          <a:p>
            <a:r>
              <a:rPr lang="en-US" sz="2400" b="1" dirty="0"/>
              <a:t>What special considerations does maternal obesity have for screening for structural anomalies during pregnancy?</a:t>
            </a:r>
          </a:p>
          <a:p>
            <a:pPr>
              <a:buFont typeface="Courier New" panose="02070309020205020404" pitchFamily="49" charset="0"/>
              <a:buChar char="o"/>
            </a:pPr>
            <a:r>
              <a:rPr lang="en-US" dirty="0"/>
              <a:t>Maternal obesity is a limiting factor in screening for structural anomalies during pregnancy due to difficulty in accurate visualization of fetal structures with increasing BMI. The increased </a:t>
            </a:r>
            <a:r>
              <a:rPr lang="en-US" dirty="0" err="1"/>
              <a:t>echogenicity</a:t>
            </a:r>
            <a:r>
              <a:rPr lang="en-US" dirty="0"/>
              <a:t> of adipose tissue and increased absorption of the ultrasonic sound beam by abdominal fat results in reduced image clarity and poor image quality. This leads to fewer anomalies being detected at the </a:t>
            </a:r>
            <a:r>
              <a:rPr lang="en-US" dirty="0" err="1"/>
              <a:t>midtrimester</a:t>
            </a:r>
            <a:r>
              <a:rPr lang="en-US" dirty="0"/>
              <a:t> fetal anomaly scan in obese pregnant women, with an increased risk of missed antenatal diagnoses of fetal anomalies.</a:t>
            </a:r>
          </a:p>
          <a:p>
            <a:pPr>
              <a:buFont typeface="Courier New" panose="02070309020205020404" pitchFamily="49" charset="0"/>
              <a:buChar char="o"/>
            </a:pPr>
            <a:r>
              <a:rPr lang="en-US" dirty="0"/>
              <a:t>This may result in the need for extra time for fetal anomaly scans. Repeat scans, including consideration of the </a:t>
            </a:r>
            <a:r>
              <a:rPr lang="en-US" dirty="0" err="1"/>
              <a:t>transvaginal</a:t>
            </a:r>
            <a:r>
              <a:rPr lang="en-US" dirty="0"/>
              <a:t> approach, may also be required to complete the screening process.</a:t>
            </a:r>
            <a:endParaRPr lang="en-JO" dirty="0"/>
          </a:p>
        </p:txBody>
      </p:sp>
      <p:sp>
        <p:nvSpPr>
          <p:cNvPr id="5" name="Title 1">
            <a:extLst>
              <a:ext uri="{FF2B5EF4-FFF2-40B4-BE49-F238E27FC236}">
                <a16:creationId xmlns:a16="http://schemas.microsoft.com/office/drawing/2014/main" id="{5A4BB516-29BB-BA02-B2E1-50C99BEF8B94}"/>
              </a:ext>
            </a:extLst>
          </p:cNvPr>
          <p:cNvSpPr>
            <a:spLocks noGrp="1"/>
          </p:cNvSpPr>
          <p:nvPr>
            <p:ph type="title"/>
          </p:nvPr>
        </p:nvSpPr>
        <p:spPr>
          <a:xfrm>
            <a:off x="677334" y="609600"/>
            <a:ext cx="8596668" cy="1320800"/>
          </a:xfrm>
        </p:spPr>
        <p:txBody>
          <a:bodyPr/>
          <a:lstStyle/>
          <a:p>
            <a:r>
              <a:rPr lang="en-US"/>
              <a:t>Antenatal screening</a:t>
            </a:r>
            <a:endParaRPr lang="en-JO" dirty="0"/>
          </a:p>
        </p:txBody>
      </p:sp>
    </p:spTree>
    <p:extLst>
      <p:ext uri="{BB962C8B-B14F-4D97-AF65-F5344CB8AC3E}">
        <p14:creationId xmlns:p14="http://schemas.microsoft.com/office/powerpoint/2010/main" val="318066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BDB1-79BE-719B-C97A-0FB7C5BA569D}"/>
              </a:ext>
            </a:extLst>
          </p:cNvPr>
          <p:cNvSpPr>
            <a:spLocks noGrp="1"/>
          </p:cNvSpPr>
          <p:nvPr>
            <p:ph type="title"/>
          </p:nvPr>
        </p:nvSpPr>
        <p:spPr/>
        <p:txBody>
          <a:bodyPr/>
          <a:lstStyle/>
          <a:p>
            <a:r>
              <a:rPr lang="en-US"/>
              <a:t>Fetal surveillance</a:t>
            </a:r>
            <a:endParaRPr lang="en-JO"/>
          </a:p>
        </p:txBody>
      </p:sp>
      <p:sp>
        <p:nvSpPr>
          <p:cNvPr id="3" name="Content Placeholder 2">
            <a:extLst>
              <a:ext uri="{FF2B5EF4-FFF2-40B4-BE49-F238E27FC236}">
                <a16:creationId xmlns:a16="http://schemas.microsoft.com/office/drawing/2014/main" id="{F80B93D0-6792-872E-B00D-47B0C783AF0F}"/>
              </a:ext>
            </a:extLst>
          </p:cNvPr>
          <p:cNvSpPr>
            <a:spLocks noGrp="1"/>
          </p:cNvSpPr>
          <p:nvPr>
            <p:ph idx="1"/>
          </p:nvPr>
        </p:nvSpPr>
        <p:spPr>
          <a:xfrm>
            <a:off x="664473" y="1930400"/>
            <a:ext cx="9337982" cy="3880773"/>
          </a:xfrm>
        </p:spPr>
        <p:txBody>
          <a:bodyPr>
            <a:normAutofit/>
          </a:bodyPr>
          <a:lstStyle/>
          <a:p>
            <a:r>
              <a:rPr lang="en-US" sz="2400" b="1" dirty="0"/>
              <a:t>How and when should the fetus be monitored antenatally? </a:t>
            </a:r>
            <a:endParaRPr lang="ar-SA" sz="2400" b="1" dirty="0"/>
          </a:p>
          <a:p>
            <a:pPr>
              <a:buFont typeface="Courier New" panose="02070309020205020404" pitchFamily="49" charset="0"/>
              <a:buChar char="o"/>
            </a:pPr>
            <a:r>
              <a:rPr lang="en-US" dirty="0"/>
              <a:t>As recommended by RCOG, serial measurement of symphyseal fundal height (SFH) is recommended at each antenatal appointment from 24 weeks of gestation as this improves the prediction of a small-for-gestational-age fetus.</a:t>
            </a:r>
          </a:p>
          <a:p>
            <a:pPr>
              <a:buFont typeface="Courier New" panose="02070309020205020404" pitchFamily="49" charset="0"/>
              <a:buChar char="o"/>
            </a:pPr>
            <a:r>
              <a:rPr lang="en-US" dirty="0"/>
              <a:t>Women with a BMI greater than 35 kg/m2 are more likely to have inaccurate SFH measurements and should be referred for serial assessment of fetal size using ultrasound.</a:t>
            </a:r>
          </a:p>
          <a:p>
            <a:pPr>
              <a:buFont typeface="Courier New" panose="02070309020205020404" pitchFamily="49" charset="0"/>
              <a:buChar char="o"/>
            </a:pPr>
            <a:endParaRPr lang="en-US" dirty="0"/>
          </a:p>
          <a:p>
            <a:pPr>
              <a:buFont typeface="Courier New" panose="02070309020205020404" pitchFamily="49" charset="0"/>
              <a:buChar char="o"/>
            </a:pPr>
            <a:r>
              <a:rPr lang="en-US" b="1" dirty="0"/>
              <a:t>In women with obesity, all of these methods are technically more difficult, increasing the risk of false-negative result.</a:t>
            </a:r>
            <a:endParaRPr lang="ar-SA" b="1" dirty="0"/>
          </a:p>
          <a:p>
            <a:pPr>
              <a:buFont typeface="Courier New" panose="02070309020205020404" pitchFamily="49" charset="0"/>
              <a:buChar char="o"/>
            </a:pPr>
            <a:endParaRPr lang="en-JO" b="1" dirty="0"/>
          </a:p>
        </p:txBody>
      </p:sp>
    </p:spTree>
    <p:extLst>
      <p:ext uri="{BB962C8B-B14F-4D97-AF65-F5344CB8AC3E}">
        <p14:creationId xmlns:p14="http://schemas.microsoft.com/office/powerpoint/2010/main" val="420913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DFFC0B-7CEA-C75F-228F-1B909B0B7F08}"/>
              </a:ext>
            </a:extLst>
          </p:cNvPr>
          <p:cNvSpPr>
            <a:spLocks noGrp="1"/>
          </p:cNvSpPr>
          <p:nvPr>
            <p:ph idx="1"/>
          </p:nvPr>
        </p:nvSpPr>
        <p:spPr>
          <a:xfrm>
            <a:off x="677334" y="1930400"/>
            <a:ext cx="9096843" cy="3662122"/>
          </a:xfrm>
        </p:spPr>
        <p:txBody>
          <a:bodyPr>
            <a:normAutofit/>
          </a:bodyPr>
          <a:lstStyle/>
          <a:p>
            <a:r>
              <a:rPr lang="en-US" sz="2400" b="1" dirty="0"/>
              <a:t>How and when should the fetus be monitored during labour?</a:t>
            </a:r>
          </a:p>
          <a:p>
            <a:pPr>
              <a:buFont typeface="Courier New" panose="02070309020205020404" pitchFamily="49" charset="0"/>
              <a:buChar char="o"/>
            </a:pPr>
            <a:r>
              <a:rPr lang="en-US" sz="2000" dirty="0"/>
              <a:t>There is no evidence to support continuous fetal monitoring during labour in the absence of other </a:t>
            </a:r>
            <a:r>
              <a:rPr lang="en-US" sz="2000" dirty="0" err="1"/>
              <a:t>comorbidities</a:t>
            </a:r>
            <a:r>
              <a:rPr lang="en-US" sz="2000" dirty="0"/>
              <a:t>, or medical or obstetric complications.</a:t>
            </a:r>
          </a:p>
          <a:p>
            <a:pPr>
              <a:buFont typeface="Courier New" panose="02070309020205020404" pitchFamily="49" charset="0"/>
              <a:buChar char="o"/>
            </a:pPr>
            <a:r>
              <a:rPr lang="en-US" sz="2000" dirty="0"/>
              <a:t> Intermittent fetal heart monitoring should be offered to low-risk women in labour using the </a:t>
            </a:r>
            <a:r>
              <a:rPr lang="en-US" sz="2000" dirty="0" err="1"/>
              <a:t>Pinard</a:t>
            </a:r>
            <a:r>
              <a:rPr lang="en-US" sz="2000" dirty="0"/>
              <a:t> stethoscope or Doppler ultrasound.</a:t>
            </a:r>
            <a:endParaRPr lang="en-JO" sz="2000" dirty="0"/>
          </a:p>
        </p:txBody>
      </p:sp>
      <p:sp>
        <p:nvSpPr>
          <p:cNvPr id="5" name="Title 1">
            <a:extLst>
              <a:ext uri="{FF2B5EF4-FFF2-40B4-BE49-F238E27FC236}">
                <a16:creationId xmlns:a16="http://schemas.microsoft.com/office/drawing/2014/main" id="{0B5E2A2E-982D-E9A1-87FC-69877DBBAD7D}"/>
              </a:ext>
            </a:extLst>
          </p:cNvPr>
          <p:cNvSpPr>
            <a:spLocks noGrp="1"/>
          </p:cNvSpPr>
          <p:nvPr>
            <p:ph type="title"/>
          </p:nvPr>
        </p:nvSpPr>
        <p:spPr>
          <a:xfrm>
            <a:off x="677334" y="609600"/>
            <a:ext cx="8596668" cy="1320800"/>
          </a:xfrm>
        </p:spPr>
        <p:txBody>
          <a:bodyPr/>
          <a:lstStyle/>
          <a:p>
            <a:r>
              <a:rPr lang="en-US"/>
              <a:t>Fetal surveillance</a:t>
            </a:r>
            <a:endParaRPr lang="en-JO"/>
          </a:p>
        </p:txBody>
      </p:sp>
    </p:spTree>
    <p:extLst>
      <p:ext uri="{BB962C8B-B14F-4D97-AF65-F5344CB8AC3E}">
        <p14:creationId xmlns:p14="http://schemas.microsoft.com/office/powerpoint/2010/main" val="3423722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D89C-8F83-8285-10FB-38D8DCBEA1CE}"/>
              </a:ext>
            </a:extLst>
          </p:cNvPr>
          <p:cNvSpPr>
            <a:spLocks noGrp="1"/>
          </p:cNvSpPr>
          <p:nvPr>
            <p:ph type="title"/>
          </p:nvPr>
        </p:nvSpPr>
        <p:spPr/>
        <p:txBody>
          <a:bodyPr/>
          <a:lstStyle/>
          <a:p>
            <a:r>
              <a:rPr lang="en-US"/>
              <a:t>Planning labour and birth</a:t>
            </a:r>
            <a:endParaRPr lang="en-JO"/>
          </a:p>
        </p:txBody>
      </p:sp>
      <p:sp>
        <p:nvSpPr>
          <p:cNvPr id="3" name="Content Placeholder 2">
            <a:extLst>
              <a:ext uri="{FF2B5EF4-FFF2-40B4-BE49-F238E27FC236}">
                <a16:creationId xmlns:a16="http://schemas.microsoft.com/office/drawing/2014/main" id="{1DD3E326-BBD8-9AB2-45CC-4AF1EEBD11DC}"/>
              </a:ext>
            </a:extLst>
          </p:cNvPr>
          <p:cNvSpPr>
            <a:spLocks noGrp="1"/>
          </p:cNvSpPr>
          <p:nvPr>
            <p:ph idx="1"/>
          </p:nvPr>
        </p:nvSpPr>
        <p:spPr>
          <a:xfrm>
            <a:off x="677334" y="1930400"/>
            <a:ext cx="8596668" cy="3880773"/>
          </a:xfrm>
        </p:spPr>
        <p:txBody>
          <a:bodyPr>
            <a:normAutofit/>
          </a:bodyPr>
          <a:lstStyle/>
          <a:p>
            <a:r>
              <a:rPr lang="en-US" dirty="0"/>
              <a:t>Planning for labour and birth is a dynamic process, which requires ongoing review of the woman’s antenatal progress and development of complications during the antenatal period. </a:t>
            </a:r>
            <a:endParaRPr lang="ar-SA" dirty="0"/>
          </a:p>
          <a:p>
            <a:r>
              <a:rPr lang="en-US" dirty="0"/>
              <a:t>When discussing labour with the woman, it is important to consider maternal </a:t>
            </a:r>
            <a:r>
              <a:rPr lang="en-US" dirty="0" err="1"/>
              <a:t>comorbidities</a:t>
            </a:r>
            <a:r>
              <a:rPr lang="en-US" dirty="0"/>
              <a:t>, fetal complications, and access to services for emergency birth and neonatal resuscitation if required.</a:t>
            </a:r>
          </a:p>
          <a:p>
            <a:r>
              <a:rPr lang="en-US" dirty="0"/>
              <a:t>Women with maternal obesity should have an informed discussion with their obstetrician and anesthetist (if clinically indicated) about a plan for labour and birth which should be documented in their antenatal notes.</a:t>
            </a:r>
          </a:p>
        </p:txBody>
      </p:sp>
    </p:spTree>
    <p:extLst>
      <p:ext uri="{BB962C8B-B14F-4D97-AF65-F5344CB8AC3E}">
        <p14:creationId xmlns:p14="http://schemas.microsoft.com/office/powerpoint/2010/main" val="112191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57" y="19327"/>
            <a:ext cx="12151087" cy="6834987"/>
          </a:xfrm>
          <a:custGeom>
            <a:avLst/>
            <a:gdLst/>
            <a:ahLst/>
            <a:cxnLst/>
            <a:rect l="l" t="t" r="r" b="b"/>
            <a:pathLst>
              <a:path w="10058400" h="5657850">
                <a:moveTo>
                  <a:pt x="0" y="0"/>
                </a:moveTo>
                <a:lnTo>
                  <a:pt x="10058400" y="0"/>
                </a:lnTo>
                <a:lnTo>
                  <a:pt x="10058400" y="5657850"/>
                </a:lnTo>
                <a:lnTo>
                  <a:pt x="0" y="5657850"/>
                </a:lnTo>
                <a:lnTo>
                  <a:pt x="0" y="0"/>
                </a:lnTo>
                <a:close/>
              </a:path>
            </a:pathLst>
          </a:custGeom>
          <a:solidFill>
            <a:srgbClr val="EBEBEB"/>
          </a:solidFill>
        </p:spPr>
        <p:txBody>
          <a:bodyPr wrap="square" lIns="0" tIns="0" rIns="0" bIns="0" rtlCol="0"/>
          <a:lstStyle/>
          <a:p>
            <a:endParaRPr sz="2175"/>
          </a:p>
        </p:txBody>
      </p:sp>
      <p:grpSp>
        <p:nvGrpSpPr>
          <p:cNvPr id="3" name="object 3"/>
          <p:cNvGrpSpPr/>
          <p:nvPr/>
        </p:nvGrpSpPr>
        <p:grpSpPr>
          <a:xfrm>
            <a:off x="495741" y="495880"/>
            <a:ext cx="11200633" cy="5878395"/>
            <a:chOff x="393430" y="410478"/>
            <a:chExt cx="9271635" cy="4866005"/>
          </a:xfrm>
        </p:grpSpPr>
        <p:sp>
          <p:nvSpPr>
            <p:cNvPr id="4" name="object 4"/>
            <p:cNvSpPr/>
            <p:nvPr/>
          </p:nvSpPr>
          <p:spPr>
            <a:xfrm>
              <a:off x="393430" y="410478"/>
              <a:ext cx="9271635" cy="4866005"/>
            </a:xfrm>
            <a:custGeom>
              <a:avLst/>
              <a:gdLst/>
              <a:ahLst/>
              <a:cxnLst/>
              <a:rect l="l" t="t" r="r" b="b"/>
              <a:pathLst>
                <a:path w="9271635" h="4866005">
                  <a:moveTo>
                    <a:pt x="0" y="0"/>
                  </a:moveTo>
                  <a:lnTo>
                    <a:pt x="9271277" y="0"/>
                  </a:lnTo>
                  <a:lnTo>
                    <a:pt x="9271277" y="4865751"/>
                  </a:lnTo>
                  <a:lnTo>
                    <a:pt x="0" y="4865751"/>
                  </a:lnTo>
                  <a:lnTo>
                    <a:pt x="0" y="0"/>
                  </a:lnTo>
                  <a:close/>
                </a:path>
              </a:pathLst>
            </a:custGeom>
            <a:solidFill>
              <a:srgbClr val="FFFFFF"/>
            </a:solidFill>
          </p:spPr>
          <p:txBody>
            <a:bodyPr wrap="square" lIns="0" tIns="0" rIns="0" bIns="0" rtlCol="0"/>
            <a:lstStyle/>
            <a:p>
              <a:endParaRPr sz="2175"/>
            </a:p>
          </p:txBody>
        </p:sp>
        <p:pic>
          <p:nvPicPr>
            <p:cNvPr id="5" name="object 5"/>
            <p:cNvPicPr/>
            <p:nvPr/>
          </p:nvPicPr>
          <p:blipFill>
            <a:blip r:embed="rId2" cstate="print"/>
            <a:stretch>
              <a:fillRect/>
            </a:stretch>
          </p:blipFill>
          <p:spPr>
            <a:xfrm>
              <a:off x="924377" y="1631630"/>
              <a:ext cx="8209645" cy="2442305"/>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A918DB-1BBC-B5FC-9239-2B4DA325C5FF}"/>
              </a:ext>
            </a:extLst>
          </p:cNvPr>
          <p:cNvSpPr>
            <a:spLocks noGrp="1"/>
          </p:cNvSpPr>
          <p:nvPr>
            <p:ph idx="1"/>
          </p:nvPr>
        </p:nvSpPr>
        <p:spPr>
          <a:xfrm>
            <a:off x="677334" y="1930400"/>
            <a:ext cx="9418090" cy="5162743"/>
          </a:xfrm>
        </p:spPr>
        <p:txBody>
          <a:bodyPr>
            <a:normAutofit/>
          </a:bodyPr>
          <a:lstStyle/>
          <a:p>
            <a:r>
              <a:rPr lang="en-US" dirty="0"/>
              <a:t>Women who are multiparous and otherwise low risk can be offered choice of setting for planning their birth in MLUs with clear referral pathways for early recourse to CLUs if complications arise.</a:t>
            </a:r>
          </a:p>
          <a:p>
            <a:r>
              <a:rPr lang="en-US" dirty="0"/>
              <a:t>NICE recommends that women with a booking BMI greater than 35 kg/m2 have planned labour Evidence and birth in an obstetric unit. Those who have a BMI of between 30 kg/m2 and 35 kg/m2 at booking should have individualized assessment of place of birth.</a:t>
            </a:r>
          </a:p>
          <a:p>
            <a:r>
              <a:rPr lang="en-US" dirty="0"/>
              <a:t>Maternal obesity is associated with an increased incidence of induction of labour, augmentation of labour and </a:t>
            </a:r>
            <a:r>
              <a:rPr lang="en-US" dirty="0" err="1"/>
              <a:t>intrapartum</a:t>
            </a:r>
            <a:r>
              <a:rPr lang="en-US" dirty="0"/>
              <a:t> caesarean section. In addition, this group of women are also at increased risk of complications, including shoulder dystocia and have a higher prevalence of requesting additional analgesia in labour</a:t>
            </a:r>
          </a:p>
          <a:p>
            <a:r>
              <a:rPr lang="en-US" dirty="0"/>
              <a:t>Also, Obese pregnant women are at increased risk of PPH</a:t>
            </a:r>
          </a:p>
          <a:p>
            <a:r>
              <a:rPr lang="en-US" dirty="0"/>
              <a:t>Active management of the third stage of labour should be recommended to women with maternal obesity. The use of prophylactic </a:t>
            </a:r>
            <a:r>
              <a:rPr lang="en-US" dirty="0" err="1"/>
              <a:t>uterotonics</a:t>
            </a:r>
            <a:r>
              <a:rPr lang="en-US" dirty="0"/>
              <a:t> for the management of the third stage of labour has been shown to reduce the risk of PPH</a:t>
            </a:r>
            <a:endParaRPr lang="en-JO" dirty="0"/>
          </a:p>
        </p:txBody>
      </p:sp>
      <p:sp>
        <p:nvSpPr>
          <p:cNvPr id="5" name="Title 1">
            <a:extLst>
              <a:ext uri="{FF2B5EF4-FFF2-40B4-BE49-F238E27FC236}">
                <a16:creationId xmlns:a16="http://schemas.microsoft.com/office/drawing/2014/main" id="{E2E4A6FC-6A72-5EC7-BA37-257D45286A06}"/>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Planning labour and birth</a:t>
            </a:r>
            <a:endParaRPr lang="en-JO" dirty="0"/>
          </a:p>
        </p:txBody>
      </p:sp>
    </p:spTree>
    <p:extLst>
      <p:ext uri="{BB962C8B-B14F-4D97-AF65-F5344CB8AC3E}">
        <p14:creationId xmlns:p14="http://schemas.microsoft.com/office/powerpoint/2010/main" val="255253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3AE95-F3BA-91CE-F415-E17D14434CFD}"/>
              </a:ext>
            </a:extLst>
          </p:cNvPr>
          <p:cNvSpPr>
            <a:spLocks noGrp="1"/>
          </p:cNvSpPr>
          <p:nvPr>
            <p:ph idx="1"/>
          </p:nvPr>
        </p:nvSpPr>
        <p:spPr>
          <a:xfrm>
            <a:off x="677334" y="1930400"/>
            <a:ext cx="8596668" cy="4512292"/>
          </a:xfrm>
        </p:spPr>
        <p:txBody>
          <a:bodyPr>
            <a:normAutofit/>
          </a:bodyPr>
          <a:lstStyle/>
          <a:p>
            <a:r>
              <a:rPr lang="en-US" sz="2400" b="1" dirty="0"/>
              <a:t>Is maternal obesity an indication for induction of labour? </a:t>
            </a:r>
            <a:endParaRPr lang="ar-SA" sz="2400" b="1" dirty="0"/>
          </a:p>
          <a:p>
            <a:pPr>
              <a:buFont typeface="Courier New" panose="02070309020205020404" pitchFamily="49" charset="0"/>
              <a:buChar char="o"/>
            </a:pPr>
            <a:r>
              <a:rPr lang="en-US" dirty="0"/>
              <a:t>Elective induction of labour at term in obese women may reduce the chance of caesarean birth without increasing the risk of adverse outcomes; the option of induction should be discussed with each woman on an individual basis.</a:t>
            </a:r>
            <a:endParaRPr lang="en-US" b="1" dirty="0"/>
          </a:p>
          <a:p>
            <a:r>
              <a:rPr lang="en-US" sz="2400" b="1" dirty="0"/>
              <a:t>Is maternal obesity an indication for caesarean section? </a:t>
            </a:r>
          </a:p>
          <a:p>
            <a:pPr>
              <a:buFont typeface="Courier New" panose="02070309020205020404" pitchFamily="49" charset="0"/>
              <a:buChar char="o"/>
            </a:pPr>
            <a:r>
              <a:rPr lang="en-US" dirty="0"/>
              <a:t>Pregnant women with a higher BMI have an increased risk of caesarean birth. The risk of caesarean section is increased by 50% in overweight women and more than doubled in obese women.</a:t>
            </a:r>
          </a:p>
          <a:p>
            <a:pPr>
              <a:buFont typeface="Courier New" panose="02070309020205020404" pitchFamily="49" charset="0"/>
              <a:buChar char="o"/>
            </a:pPr>
            <a:r>
              <a:rPr lang="en-US" dirty="0"/>
              <a:t>Women with maternal obesity who require birth by emergency caesarean section are at increased risk of significant morbidity and mortality. This should be taken into consideration when planning labour and mode of birth</a:t>
            </a:r>
          </a:p>
        </p:txBody>
      </p:sp>
      <p:sp>
        <p:nvSpPr>
          <p:cNvPr id="6" name="Title 1">
            <a:extLst>
              <a:ext uri="{FF2B5EF4-FFF2-40B4-BE49-F238E27FC236}">
                <a16:creationId xmlns:a16="http://schemas.microsoft.com/office/drawing/2014/main" id="{CBDA1DE9-350F-59CB-AA10-01C42067EDD3}"/>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Planning labour and birth</a:t>
            </a:r>
            <a:endParaRPr lang="en-JO" dirty="0"/>
          </a:p>
        </p:txBody>
      </p:sp>
    </p:spTree>
    <p:extLst>
      <p:ext uri="{BB962C8B-B14F-4D97-AF65-F5344CB8AC3E}">
        <p14:creationId xmlns:p14="http://schemas.microsoft.com/office/powerpoint/2010/main" val="21904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D00FE8-4797-EF02-92CE-BD0678D8EEE4}"/>
              </a:ext>
            </a:extLst>
          </p:cNvPr>
          <p:cNvSpPr>
            <a:spLocks noGrp="1"/>
          </p:cNvSpPr>
          <p:nvPr>
            <p:ph idx="1"/>
          </p:nvPr>
        </p:nvSpPr>
        <p:spPr/>
        <p:txBody>
          <a:bodyPr/>
          <a:lstStyle/>
          <a:p>
            <a:r>
              <a:rPr lang="en-US" sz="2400" b="1" dirty="0"/>
              <a:t>Is macrosomia and maternal obesity an indication for induction of labour and/or caesarean section?</a:t>
            </a:r>
          </a:p>
          <a:p>
            <a:pPr>
              <a:buFont typeface="Courier New" panose="02070309020205020404" pitchFamily="49" charset="0"/>
              <a:buChar char="o"/>
            </a:pPr>
            <a:r>
              <a:rPr lang="en-US" dirty="0"/>
              <a:t>Where macrosomia is suspected, induction of labour may be considered. </a:t>
            </a:r>
          </a:p>
          <a:p>
            <a:pPr>
              <a:buFont typeface="Courier New" panose="02070309020205020404" pitchFamily="49" charset="0"/>
              <a:buChar char="o"/>
            </a:pPr>
            <a:r>
              <a:rPr lang="en-US" dirty="0"/>
              <a:t>Near-term or term induction of labour for fetal macrosomia has shown a reduction in the risk of shoulder dystocia and fetal fractures, irrespective of maternal BMI.</a:t>
            </a:r>
          </a:p>
          <a:p>
            <a:pPr>
              <a:buFont typeface="Courier New" panose="02070309020205020404" pitchFamily="49" charset="0"/>
              <a:buChar char="o"/>
            </a:pPr>
            <a:r>
              <a:rPr lang="en-US" dirty="0"/>
              <a:t>The findings also showed no change in the risk of caesarean section.</a:t>
            </a:r>
            <a:endParaRPr lang="en-JO" dirty="0"/>
          </a:p>
        </p:txBody>
      </p:sp>
      <p:sp>
        <p:nvSpPr>
          <p:cNvPr id="5" name="Title 1">
            <a:extLst>
              <a:ext uri="{FF2B5EF4-FFF2-40B4-BE49-F238E27FC236}">
                <a16:creationId xmlns:a16="http://schemas.microsoft.com/office/drawing/2014/main" id="{BDD29737-754E-AED2-F29D-CA38B181BFCA}"/>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Planning labour and birth</a:t>
            </a:r>
            <a:endParaRPr lang="en-JO" dirty="0"/>
          </a:p>
        </p:txBody>
      </p:sp>
    </p:spTree>
    <p:extLst>
      <p:ext uri="{BB962C8B-B14F-4D97-AF65-F5344CB8AC3E}">
        <p14:creationId xmlns:p14="http://schemas.microsoft.com/office/powerpoint/2010/main" val="1678880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E8E63-26B0-856A-2699-EEEB67C707D7}"/>
              </a:ext>
            </a:extLst>
          </p:cNvPr>
          <p:cNvSpPr>
            <a:spLocks noGrp="1"/>
          </p:cNvSpPr>
          <p:nvPr>
            <p:ph idx="1"/>
          </p:nvPr>
        </p:nvSpPr>
        <p:spPr/>
        <p:txBody>
          <a:bodyPr>
            <a:normAutofit/>
          </a:bodyPr>
          <a:lstStyle/>
          <a:p>
            <a:r>
              <a:rPr lang="en-US" sz="2400" b="1" dirty="0">
                <a:solidFill>
                  <a:schemeClr val="tx1"/>
                </a:solidFill>
              </a:rPr>
              <a:t>What care should women with obesity and a previous caesarean section receive ? </a:t>
            </a:r>
          </a:p>
          <a:p>
            <a:pPr>
              <a:buFont typeface="Courier New" panose="02070309020205020404" pitchFamily="49" charset="0"/>
              <a:buChar char="o"/>
            </a:pPr>
            <a:r>
              <a:rPr lang="en-US" dirty="0">
                <a:solidFill>
                  <a:schemeClr val="tx1"/>
                </a:solidFill>
              </a:rPr>
              <a:t>Women with a booking BMI 30 kg/m2 or greater should have an individualized decision for </a:t>
            </a:r>
            <a:r>
              <a:rPr lang="en-US" b="0" i="0" u="none" strike="noStrike" dirty="0">
                <a:solidFill>
                  <a:schemeClr val="tx1"/>
                </a:solidFill>
                <a:effectLst/>
              </a:rPr>
              <a:t>Vaginal birth after cesarean section (VBAC).</a:t>
            </a:r>
          </a:p>
          <a:p>
            <a:pPr>
              <a:buFont typeface="Courier New" panose="02070309020205020404" pitchFamily="49" charset="0"/>
              <a:buChar char="o"/>
            </a:pPr>
            <a:r>
              <a:rPr lang="en-US" dirty="0">
                <a:solidFill>
                  <a:schemeClr val="tx1"/>
                </a:solidFill>
              </a:rPr>
              <a:t>Obesity is a risk factor for unsuccessful VBAC</a:t>
            </a:r>
          </a:p>
          <a:p>
            <a:pPr>
              <a:buFont typeface="Courier New" panose="02070309020205020404" pitchFamily="49" charset="0"/>
              <a:buChar char="o"/>
            </a:pPr>
            <a:r>
              <a:rPr lang="en-US" dirty="0">
                <a:solidFill>
                  <a:schemeClr val="tx1"/>
                </a:solidFill>
              </a:rPr>
              <a:t>Class III obesity is associated with increased rates of uterine rupture during trial of labour and neonatal injury. </a:t>
            </a:r>
          </a:p>
          <a:p>
            <a:pPr>
              <a:buFont typeface="Courier New" panose="02070309020205020404" pitchFamily="49" charset="0"/>
              <a:buChar char="o"/>
            </a:pPr>
            <a:r>
              <a:rPr lang="en-US" dirty="0">
                <a:solidFill>
                  <a:schemeClr val="tx1"/>
                </a:solidFill>
              </a:rPr>
              <a:t>Emergency caesarean section in women with obesity is associated with an increased risk of serious maternal morbidity because anesthetic and operative difficulties are more prevalent in these women than in women with a healthy BMI. </a:t>
            </a:r>
            <a:endParaRPr lang="en-JO" dirty="0">
              <a:solidFill>
                <a:schemeClr val="tx1"/>
              </a:solidFill>
            </a:endParaRPr>
          </a:p>
        </p:txBody>
      </p:sp>
      <p:sp>
        <p:nvSpPr>
          <p:cNvPr id="5" name="Title 1">
            <a:extLst>
              <a:ext uri="{FF2B5EF4-FFF2-40B4-BE49-F238E27FC236}">
                <a16:creationId xmlns:a16="http://schemas.microsoft.com/office/drawing/2014/main" id="{F05F54C2-0C76-0A20-8FB1-4A9AC61F31A7}"/>
              </a:ext>
            </a:extLst>
          </p:cNvPr>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Planning labour and birth</a:t>
            </a:r>
            <a:endParaRPr lang="en-JO" dirty="0"/>
          </a:p>
        </p:txBody>
      </p:sp>
    </p:spTree>
    <p:extLst>
      <p:ext uri="{BB962C8B-B14F-4D97-AF65-F5344CB8AC3E}">
        <p14:creationId xmlns:p14="http://schemas.microsoft.com/office/powerpoint/2010/main" val="1446047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20AEE-FAD7-893C-E23C-777405333F32}"/>
              </a:ext>
            </a:extLst>
          </p:cNvPr>
          <p:cNvSpPr>
            <a:spLocks noGrp="1"/>
          </p:cNvSpPr>
          <p:nvPr>
            <p:ph type="title"/>
          </p:nvPr>
        </p:nvSpPr>
        <p:spPr/>
        <p:txBody>
          <a:bodyPr/>
          <a:lstStyle/>
          <a:p>
            <a:r>
              <a:rPr lang="en-GB" dirty="0"/>
              <a:t>Care during childbirth </a:t>
            </a:r>
            <a:endParaRPr lang="en-JO" dirty="0"/>
          </a:p>
        </p:txBody>
      </p:sp>
      <p:sp>
        <p:nvSpPr>
          <p:cNvPr id="3" name="Content Placeholder 2">
            <a:extLst>
              <a:ext uri="{FF2B5EF4-FFF2-40B4-BE49-F238E27FC236}">
                <a16:creationId xmlns:a16="http://schemas.microsoft.com/office/drawing/2014/main" id="{A9B851BD-5EF4-F786-22E3-075C692423D9}"/>
              </a:ext>
            </a:extLst>
          </p:cNvPr>
          <p:cNvSpPr>
            <a:spLocks noGrp="1"/>
          </p:cNvSpPr>
          <p:nvPr>
            <p:ph idx="1"/>
          </p:nvPr>
        </p:nvSpPr>
        <p:spPr/>
        <p:txBody>
          <a:bodyPr>
            <a:normAutofit lnSpcReduction="10000"/>
          </a:bodyPr>
          <a:lstStyle/>
          <a:p>
            <a:pPr>
              <a:buFont typeface="Wingdings" pitchFamily="2" charset="2"/>
              <a:buChar char="q"/>
            </a:pPr>
            <a:r>
              <a:rPr lang="en-GB" dirty="0"/>
              <a:t>Where should obese women give birth?</a:t>
            </a:r>
          </a:p>
          <a:p>
            <a:pPr>
              <a:buFont typeface="Wingdings" pitchFamily="2" charset="2"/>
              <a:buChar char="Ø"/>
            </a:pPr>
            <a:r>
              <a:rPr lang="en-GB" dirty="0"/>
              <a:t>Women with obesity are at risk of shoulder dystocia, emergency CS and atonic PPH after VD, so Immediate obstetric intervention is vital in these situations.</a:t>
            </a:r>
          </a:p>
          <a:p>
            <a:pPr>
              <a:buFont typeface="Wingdings" pitchFamily="2" charset="2"/>
              <a:buChar char="Ø"/>
            </a:pPr>
            <a:r>
              <a:rPr lang="en-GB" dirty="0"/>
              <a:t>In addition, babies born to mothers with obesity are up to 1.5 times more likely to be admitted to NICU than babies born to mothers of a healthy weight.</a:t>
            </a:r>
          </a:p>
          <a:p>
            <a:pPr>
              <a:buFont typeface="Wingdings" pitchFamily="2" charset="2"/>
              <a:buChar char="Ø"/>
            </a:pPr>
            <a:r>
              <a:rPr lang="en-GB" dirty="0"/>
              <a:t>The additional </a:t>
            </a:r>
            <a:r>
              <a:rPr lang="en-GB" dirty="0" err="1"/>
              <a:t>intrapartum</a:t>
            </a:r>
            <a:r>
              <a:rPr lang="en-GB" dirty="0"/>
              <a:t> risks of maternal obesity and the additional care that can be provided in a consultant led unit (CLU) should be discussed with the women so that she can make informed choice about planned place of birth.</a:t>
            </a:r>
          </a:p>
          <a:p>
            <a:pPr>
              <a:buFont typeface="Wingdings" pitchFamily="2" charset="2"/>
              <a:buChar char="Ø"/>
            </a:pPr>
            <a:r>
              <a:rPr lang="en-GB" dirty="0"/>
              <a:t>Class 1 and 2 maternal obesity is not a reason in itself for advising birth within a CLU, but indicates that further consideration of birth setting may be required.</a:t>
            </a:r>
          </a:p>
          <a:p>
            <a:pPr>
              <a:buFont typeface="Wingdings" pitchFamily="2" charset="2"/>
              <a:buChar char="Ø"/>
            </a:pPr>
            <a:endParaRPr lang="en-GB" dirty="0"/>
          </a:p>
          <a:p>
            <a:pPr>
              <a:buFont typeface="+mj-lt"/>
              <a:buAutoNum type="arabicParenR"/>
            </a:pPr>
            <a:endParaRPr lang="en-JO" dirty="0"/>
          </a:p>
        </p:txBody>
      </p:sp>
    </p:spTree>
    <p:extLst>
      <p:ext uri="{BB962C8B-B14F-4D97-AF65-F5344CB8AC3E}">
        <p14:creationId xmlns:p14="http://schemas.microsoft.com/office/powerpoint/2010/main" val="1620852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24DC76-CA5B-1277-B61F-4D6729FDB513}"/>
              </a:ext>
            </a:extLst>
          </p:cNvPr>
          <p:cNvSpPr>
            <a:spLocks noGrp="1"/>
          </p:cNvSpPr>
          <p:nvPr>
            <p:ph idx="1"/>
          </p:nvPr>
        </p:nvSpPr>
        <p:spPr>
          <a:xfrm>
            <a:off x="677334" y="829901"/>
            <a:ext cx="8596668" cy="5211461"/>
          </a:xfrm>
        </p:spPr>
        <p:txBody>
          <a:bodyPr>
            <a:normAutofit lnSpcReduction="10000"/>
          </a:bodyPr>
          <a:lstStyle/>
          <a:p>
            <a:pPr>
              <a:buFont typeface="Wingdings" pitchFamily="2" charset="2"/>
              <a:buChar char="q"/>
            </a:pPr>
            <a:r>
              <a:rPr lang="en-GB" b="1" dirty="0"/>
              <a:t>What lines of communication are required during labour in women with maternal obesity?</a:t>
            </a:r>
          </a:p>
          <a:p>
            <a:pPr>
              <a:buFont typeface="Wingdings" pitchFamily="2" charset="2"/>
              <a:buChar char="Ø"/>
            </a:pPr>
            <a:r>
              <a:rPr lang="en-GB" dirty="0"/>
              <a:t>The on-duty anaesthetist covering the labour ward should be informed of all women with class 3 obesity admitted to the labour ward for birth. This communication should be documented by the attending midwife in the notes.</a:t>
            </a:r>
          </a:p>
          <a:p>
            <a:pPr>
              <a:buFont typeface="Wingdings" pitchFamily="2" charset="2"/>
              <a:buChar char="Ø"/>
            </a:pPr>
            <a:r>
              <a:rPr lang="en-GB" dirty="0"/>
              <a:t>An opportunity for early assessment will allow him to review documentation of the antenatal anaesthetic consultation, identify potential difficulties with regional and/or general anaesthesia, and alert senior colleagues if necessary </a:t>
            </a:r>
          </a:p>
          <a:p>
            <a:pPr>
              <a:buFont typeface="Wingdings" pitchFamily="2" charset="2"/>
              <a:buChar char="Ø"/>
            </a:pPr>
            <a:r>
              <a:rPr lang="en-GB" dirty="0"/>
              <a:t>An early epidural may advisable, depending on the clinical scenario.</a:t>
            </a:r>
          </a:p>
          <a:p>
            <a:pPr>
              <a:buFont typeface="Wingdings" pitchFamily="2" charset="2"/>
              <a:buChar char="q"/>
            </a:pPr>
            <a:r>
              <a:rPr lang="en-GB" b="1" dirty="0"/>
              <a:t>What midwifery support should be available during labour to obese women?</a:t>
            </a:r>
          </a:p>
          <a:p>
            <a:pPr>
              <a:buFont typeface="Wingdings" pitchFamily="2" charset="2"/>
              <a:buChar char="Ø"/>
            </a:pPr>
            <a:r>
              <a:rPr lang="en-GB" dirty="0"/>
              <a:t>Women with class 3 obesity need extra vigilance regarding care pressure areas to prevent pressure sores and ensure normal labour progress.</a:t>
            </a:r>
          </a:p>
          <a:p>
            <a:pPr>
              <a:buFont typeface="Wingdings" pitchFamily="2" charset="2"/>
              <a:buChar char="Ø"/>
            </a:pPr>
            <a:r>
              <a:rPr lang="en-GB" dirty="0"/>
              <a:t>In addition </a:t>
            </a:r>
            <a:r>
              <a:rPr lang="en-GB" dirty="0" err="1"/>
              <a:t>fetal</a:t>
            </a:r>
            <a:r>
              <a:rPr lang="en-GB" dirty="0"/>
              <a:t> heart rate monitoring can be challenge and close surveillance is required with recourse to </a:t>
            </a:r>
            <a:r>
              <a:rPr lang="en-GB" dirty="0" err="1"/>
              <a:t>fetal</a:t>
            </a:r>
            <a:r>
              <a:rPr lang="en-GB" dirty="0"/>
              <a:t> scalp electrode or US assessment of </a:t>
            </a:r>
            <a:r>
              <a:rPr lang="en-GB" dirty="0" err="1"/>
              <a:t>fetal</a:t>
            </a:r>
            <a:r>
              <a:rPr lang="en-GB" dirty="0"/>
              <a:t> heart if necessary.</a:t>
            </a:r>
          </a:p>
        </p:txBody>
      </p:sp>
    </p:spTree>
    <p:extLst>
      <p:ext uri="{BB962C8B-B14F-4D97-AF65-F5344CB8AC3E}">
        <p14:creationId xmlns:p14="http://schemas.microsoft.com/office/powerpoint/2010/main" val="2845333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7E5E7-92FD-84E4-7715-1B970449F55E}"/>
              </a:ext>
            </a:extLst>
          </p:cNvPr>
          <p:cNvSpPr>
            <a:spLocks noGrp="1"/>
          </p:cNvSpPr>
          <p:nvPr>
            <p:ph idx="1"/>
          </p:nvPr>
        </p:nvSpPr>
        <p:spPr>
          <a:xfrm>
            <a:off x="677334" y="691585"/>
            <a:ext cx="8596668" cy="5349778"/>
          </a:xfrm>
        </p:spPr>
        <p:txBody>
          <a:bodyPr/>
          <a:lstStyle/>
          <a:p>
            <a:pPr>
              <a:buFont typeface="Wingdings" pitchFamily="2" charset="2"/>
              <a:buChar char="q"/>
            </a:pPr>
            <a:r>
              <a:rPr lang="en-US" b="1" dirty="0"/>
              <a:t>What specific interventions may be required during labour and birth for women with</a:t>
            </a:r>
            <a:r>
              <a:rPr lang="en-GB" b="1" dirty="0"/>
              <a:t> </a:t>
            </a:r>
            <a:r>
              <a:rPr lang="en-US" b="1" dirty="0"/>
              <a:t>maternal obesity?</a:t>
            </a:r>
            <a:endParaRPr lang="en-GB" b="1" dirty="0"/>
          </a:p>
          <a:p>
            <a:pPr>
              <a:buFont typeface="Wingdings" pitchFamily="2" charset="2"/>
              <a:buChar char="Ø"/>
            </a:pPr>
            <a:r>
              <a:rPr lang="en-GB" dirty="0"/>
              <a:t>Women with a BMI 40 or greater should have  venous access established early in labour and consideration should be given to the siting of second cannula.</a:t>
            </a:r>
          </a:p>
          <a:p>
            <a:pPr>
              <a:buFont typeface="Arial" panose="020B0604020202020204" pitchFamily="34" charset="0"/>
              <a:buChar char="•"/>
            </a:pPr>
            <a:r>
              <a:rPr lang="en-GB" dirty="0"/>
              <a:t>   Establishing venous access in women with class III obesity is more likely to be difficult than in women with class </a:t>
            </a:r>
            <a:r>
              <a:rPr lang="en-GB" dirty="0" err="1"/>
              <a:t>Iand</a:t>
            </a:r>
            <a:r>
              <a:rPr lang="en-GB" dirty="0"/>
              <a:t> II obesity.</a:t>
            </a:r>
          </a:p>
          <a:p>
            <a:pPr>
              <a:buFont typeface="Arial" panose="020B0604020202020204" pitchFamily="34" charset="0"/>
              <a:buChar char="•"/>
            </a:pPr>
            <a:r>
              <a:rPr lang="en-GB" dirty="0"/>
              <a:t>   Nulliparous women with obesity are at increased risk to intervention during labour including (early hospitalisation, ARM, epidural anaesthesia, induction and augmentation of labour).</a:t>
            </a:r>
          </a:p>
          <a:p>
            <a:pPr>
              <a:buFont typeface="Wingdings" pitchFamily="2" charset="2"/>
              <a:buChar char="Ø"/>
            </a:pPr>
            <a:r>
              <a:rPr lang="en-US" dirty="0"/>
              <a:t>Although active management of the third stage of labour is advised for all women, </a:t>
            </a:r>
            <a:r>
              <a:rPr lang="en-GB" dirty="0"/>
              <a:t>the increased</a:t>
            </a:r>
            <a:r>
              <a:rPr lang="en-US" dirty="0"/>
              <a:t> risk of PPH in those with a BMI greater than 30 kg/m2 makes this even </a:t>
            </a:r>
            <a:r>
              <a:rPr lang="en-GB" dirty="0"/>
              <a:t>more important</a:t>
            </a:r>
            <a:r>
              <a:rPr lang="en-US" dirty="0"/>
              <a:t>.</a:t>
            </a:r>
            <a:endParaRPr lang="en-GB" dirty="0"/>
          </a:p>
          <a:p>
            <a:pPr>
              <a:buFont typeface="Arial" panose="020B0604020202020204" pitchFamily="34" charset="0"/>
              <a:buChar char="•"/>
            </a:pPr>
            <a:r>
              <a:rPr lang="en-GB" dirty="0"/>
              <a:t>   There is strong evidence that it will reduce the risk of PPH, postpartum </a:t>
            </a:r>
            <a:r>
              <a:rPr lang="en-GB" dirty="0" err="1"/>
              <a:t>anemia</a:t>
            </a:r>
            <a:r>
              <a:rPr lang="en-GB" dirty="0"/>
              <a:t>, need for blood transfusion, prolonged third stage of labour and the use of therapeutic oxytocin drug.</a:t>
            </a:r>
          </a:p>
        </p:txBody>
      </p:sp>
    </p:spTree>
    <p:extLst>
      <p:ext uri="{BB962C8B-B14F-4D97-AF65-F5344CB8AC3E}">
        <p14:creationId xmlns:p14="http://schemas.microsoft.com/office/powerpoint/2010/main" val="358684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7DA57-C66A-E2D5-8A64-D01592212131}"/>
              </a:ext>
            </a:extLst>
          </p:cNvPr>
          <p:cNvSpPr>
            <a:spLocks noGrp="1"/>
          </p:cNvSpPr>
          <p:nvPr>
            <p:ph idx="1"/>
          </p:nvPr>
        </p:nvSpPr>
        <p:spPr>
          <a:xfrm>
            <a:off x="677334" y="641287"/>
            <a:ext cx="8596668" cy="5400075"/>
          </a:xfrm>
        </p:spPr>
        <p:txBody>
          <a:bodyPr/>
          <a:lstStyle/>
          <a:p>
            <a:pPr>
              <a:buFont typeface="Wingdings" pitchFamily="2" charset="2"/>
              <a:buChar char="q"/>
            </a:pPr>
            <a:r>
              <a:rPr lang="en-US" b="1" dirty="0"/>
              <a:t>What specific surgical techniques are recommended for performing caesarean section on the</a:t>
            </a:r>
            <a:r>
              <a:rPr lang="en-GB" b="1" dirty="0"/>
              <a:t> </a:t>
            </a:r>
            <a:r>
              <a:rPr lang="en-US" b="1" dirty="0"/>
              <a:t>obese woman</a:t>
            </a:r>
            <a:r>
              <a:rPr lang="en-GB" b="1" dirty="0"/>
              <a:t>?</a:t>
            </a:r>
          </a:p>
          <a:p>
            <a:pPr>
              <a:buFont typeface="Wingdings" pitchFamily="2" charset="2"/>
              <a:buChar char="Ø"/>
            </a:pPr>
            <a:r>
              <a:rPr lang="en-US" dirty="0"/>
              <a:t>There is a paucity of high-quality evidence to support the use of one surgical approach over</a:t>
            </a:r>
            <a:r>
              <a:rPr lang="en-GB" dirty="0"/>
              <a:t> </a:t>
            </a:r>
            <a:r>
              <a:rPr lang="en-US" dirty="0"/>
              <a:t>another</a:t>
            </a:r>
            <a:r>
              <a:rPr lang="en-GB" dirty="0"/>
              <a:t>. The clinicians may decide depending on </a:t>
            </a:r>
            <a:r>
              <a:rPr lang="en-GB" dirty="0">
                <a:solidFill>
                  <a:srgbClr val="232323"/>
                </a:solidFill>
                <a:latin typeface="Noto Sans" panose="020B0502040504020204" pitchFamily="34" charset="0"/>
              </a:rPr>
              <a:t>y</a:t>
            </a:r>
            <a:r>
              <a:rPr lang="en-US" b="0" i="0" u="none" strike="noStrike" dirty="0">
                <a:solidFill>
                  <a:srgbClr val="232323"/>
                </a:solidFill>
                <a:effectLst/>
                <a:latin typeface="Noto Sans" panose="020B0502040504020204" pitchFamily="34" charset="0"/>
              </a:rPr>
              <a:t>he patient's body habits, including weight distribution and panniculus size</a:t>
            </a:r>
            <a:r>
              <a:rPr lang="en-GB" b="0" i="0" u="none" strike="noStrike" dirty="0">
                <a:solidFill>
                  <a:srgbClr val="232323"/>
                </a:solidFill>
                <a:effectLst/>
                <a:latin typeface="Noto Sans" panose="020B0502040504020204" pitchFamily="34" charset="0"/>
              </a:rPr>
              <a:t>.</a:t>
            </a:r>
          </a:p>
          <a:p>
            <a:pPr>
              <a:buFont typeface="Wingdings" pitchFamily="2" charset="2"/>
              <a:buChar char="Ø"/>
            </a:pPr>
            <a:r>
              <a:rPr lang="en-GB" dirty="0">
                <a:solidFill>
                  <a:srgbClr val="232323"/>
                </a:solidFill>
                <a:latin typeface="Noto Sans" panose="020B0502040504020204" pitchFamily="34" charset="0"/>
              </a:rPr>
              <a:t>When using transverse </a:t>
            </a:r>
            <a:r>
              <a:rPr lang="en-GB" dirty="0" err="1">
                <a:solidFill>
                  <a:srgbClr val="232323"/>
                </a:solidFill>
                <a:latin typeface="Noto Sans" panose="020B0502040504020204" pitchFamily="34" charset="0"/>
              </a:rPr>
              <a:t>infrapanniculus</a:t>
            </a:r>
            <a:r>
              <a:rPr lang="en-GB" dirty="0">
                <a:solidFill>
                  <a:srgbClr val="232323"/>
                </a:solidFill>
                <a:latin typeface="Noto Sans" panose="020B0502040504020204" pitchFamily="34" charset="0"/>
              </a:rPr>
              <a:t> incision  </a:t>
            </a:r>
            <a:r>
              <a:rPr lang="en-US" b="0" i="0" u="none" strike="noStrike" dirty="0">
                <a:solidFill>
                  <a:srgbClr val="232323"/>
                </a:solidFill>
                <a:effectLst/>
                <a:latin typeface="Noto Sans" panose="020B0502040504020204" pitchFamily="34" charset="0"/>
              </a:rPr>
              <a:t>A removable adhesive panniculus retractor/retention system or surgical tape </a:t>
            </a:r>
            <a:r>
              <a:rPr lang="en-GB" b="0" i="0" u="none" strike="noStrike" dirty="0">
                <a:solidFill>
                  <a:srgbClr val="232323"/>
                </a:solidFill>
                <a:effectLst/>
                <a:latin typeface="Noto Sans" panose="020B0502040504020204" pitchFamily="34" charset="0"/>
              </a:rPr>
              <a:t>should be </a:t>
            </a:r>
            <a:r>
              <a:rPr lang="en-US" b="0" i="0" u="none" strike="noStrike" dirty="0">
                <a:solidFill>
                  <a:srgbClr val="232323"/>
                </a:solidFill>
                <a:effectLst/>
                <a:latin typeface="Noto Sans" panose="020B0502040504020204" pitchFamily="34" charset="0"/>
              </a:rPr>
              <a:t>placed prior to start of the cesarean</a:t>
            </a:r>
            <a:r>
              <a:rPr lang="en-GB" b="0" i="0" u="none" strike="noStrike" dirty="0">
                <a:solidFill>
                  <a:srgbClr val="232323"/>
                </a:solidFill>
                <a:effectLst/>
                <a:latin typeface="Noto Sans" panose="020B0502040504020204" pitchFamily="34" charset="0"/>
              </a:rPr>
              <a:t>.</a:t>
            </a:r>
          </a:p>
          <a:p>
            <a:pPr>
              <a:buFont typeface="Wingdings" pitchFamily="2" charset="2"/>
              <a:buChar char="Ø"/>
            </a:pPr>
            <a:r>
              <a:rPr lang="en-GB" b="0" i="0" u="none" strike="noStrike" dirty="0">
                <a:solidFill>
                  <a:srgbClr val="232323"/>
                </a:solidFill>
                <a:effectLst/>
                <a:latin typeface="Noto Sans" panose="020B0502040504020204" pitchFamily="34" charset="0"/>
              </a:rPr>
              <a:t>vertical </a:t>
            </a:r>
            <a:r>
              <a:rPr lang="en-GB" b="0" i="0" u="none" strike="noStrike" dirty="0" err="1">
                <a:solidFill>
                  <a:srgbClr val="232323"/>
                </a:solidFill>
                <a:effectLst/>
                <a:latin typeface="Noto Sans" panose="020B0502040504020204" pitchFamily="34" charset="0"/>
              </a:rPr>
              <a:t>suprapanniculus</a:t>
            </a:r>
            <a:r>
              <a:rPr lang="en-GB" b="0" i="0" u="none" strike="noStrike" dirty="0">
                <a:solidFill>
                  <a:srgbClr val="232323"/>
                </a:solidFill>
                <a:effectLst/>
                <a:latin typeface="Noto Sans" panose="020B0502040504020204" pitchFamily="34" charset="0"/>
              </a:rPr>
              <a:t> incisions are associated with increased operative morbidity, including bleeding and classical </a:t>
            </a:r>
            <a:r>
              <a:rPr lang="en-GB" b="0" i="0" u="none" strike="noStrike" dirty="0" err="1">
                <a:solidFill>
                  <a:srgbClr val="232323"/>
                </a:solidFill>
                <a:effectLst/>
                <a:latin typeface="Noto Sans" panose="020B0502040504020204" pitchFamily="34" charset="0"/>
              </a:rPr>
              <a:t>hysterotomy</a:t>
            </a:r>
            <a:r>
              <a:rPr lang="en-GB" dirty="0">
                <a:solidFill>
                  <a:srgbClr val="232323"/>
                </a:solidFill>
                <a:latin typeface="Noto Sans" panose="020B0502040504020204" pitchFamily="34" charset="0"/>
              </a:rPr>
              <a:t>,</a:t>
            </a:r>
            <a:r>
              <a:rPr lang="en-GB" b="0" i="0" u="none" strike="noStrike" dirty="0">
                <a:solidFill>
                  <a:srgbClr val="232323"/>
                </a:solidFill>
                <a:effectLst/>
                <a:latin typeface="Noto Sans" panose="020B0502040504020204" pitchFamily="34" charset="0"/>
              </a:rPr>
              <a:t> and prolonged postoperative </a:t>
            </a:r>
            <a:r>
              <a:rPr lang="en-GB" b="0" i="0" u="none" strike="noStrike" dirty="0" err="1">
                <a:solidFill>
                  <a:srgbClr val="232323"/>
                </a:solidFill>
                <a:effectLst/>
                <a:latin typeface="Noto Sans" panose="020B0502040504020204" pitchFamily="34" charset="0"/>
              </a:rPr>
              <a:t>hypoxaemia</a:t>
            </a:r>
            <a:r>
              <a:rPr lang="en-GB" b="0" i="0" u="none" strike="noStrike" dirty="0">
                <a:solidFill>
                  <a:srgbClr val="232323"/>
                </a:solidFill>
                <a:effectLst/>
                <a:latin typeface="Noto Sans" panose="020B0502040504020204" pitchFamily="34" charset="0"/>
              </a:rPr>
              <a:t> and respiratory compromise and wound infection?</a:t>
            </a:r>
          </a:p>
          <a:p>
            <a:pPr>
              <a:buFont typeface="Wingdings" pitchFamily="2" charset="2"/>
              <a:buChar char="Ø"/>
            </a:pPr>
            <a:endParaRPr lang="en-GB" b="0" i="0" u="none" strike="noStrike" dirty="0">
              <a:solidFill>
                <a:srgbClr val="232323"/>
              </a:solidFill>
              <a:effectLst/>
              <a:latin typeface="Noto Sans" panose="020B0502040504020204" pitchFamily="34" charset="0"/>
            </a:endParaRPr>
          </a:p>
          <a:p>
            <a:pPr>
              <a:buFont typeface="+mj-lt"/>
              <a:buAutoNum type="arabicPeriod"/>
            </a:pPr>
            <a:endParaRPr lang="en-GB" dirty="0"/>
          </a:p>
        </p:txBody>
      </p:sp>
      <p:pic>
        <p:nvPicPr>
          <p:cNvPr id="2" name="Picture 1">
            <a:extLst>
              <a:ext uri="{FF2B5EF4-FFF2-40B4-BE49-F238E27FC236}">
                <a16:creationId xmlns:a16="http://schemas.microsoft.com/office/drawing/2014/main" id="{23E84224-4AD0-EBBC-AE10-89951337F401}"/>
              </a:ext>
            </a:extLst>
          </p:cNvPr>
          <p:cNvPicPr>
            <a:picLocks noChangeAspect="1"/>
          </p:cNvPicPr>
          <p:nvPr/>
        </p:nvPicPr>
        <p:blipFill>
          <a:blip r:embed="rId2"/>
          <a:stretch>
            <a:fillRect/>
          </a:stretch>
        </p:blipFill>
        <p:spPr>
          <a:xfrm>
            <a:off x="3279602" y="4318000"/>
            <a:ext cx="5994400" cy="2540000"/>
          </a:xfrm>
          <a:prstGeom prst="rect">
            <a:avLst/>
          </a:prstGeom>
        </p:spPr>
      </p:pic>
    </p:spTree>
    <p:extLst>
      <p:ext uri="{BB962C8B-B14F-4D97-AF65-F5344CB8AC3E}">
        <p14:creationId xmlns:p14="http://schemas.microsoft.com/office/powerpoint/2010/main" val="3088129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0098CB-A8B0-882D-AA38-FCAC61DD5DC1}"/>
              </a:ext>
            </a:extLst>
          </p:cNvPr>
          <p:cNvSpPr>
            <a:spLocks noGrp="1"/>
          </p:cNvSpPr>
          <p:nvPr>
            <p:ph idx="1"/>
          </p:nvPr>
        </p:nvSpPr>
        <p:spPr>
          <a:xfrm>
            <a:off x="677334" y="729307"/>
            <a:ext cx="8596668" cy="5312055"/>
          </a:xfrm>
        </p:spPr>
        <p:txBody>
          <a:bodyPr/>
          <a:lstStyle/>
          <a:p>
            <a:pPr>
              <a:buFont typeface="Wingdings" pitchFamily="2" charset="2"/>
              <a:buChar char="q"/>
            </a:pPr>
            <a:r>
              <a:rPr lang="en-US" b="1" dirty="0"/>
              <a:t>What postoperative wound care is recommended following caesarean section in women</a:t>
            </a:r>
            <a:r>
              <a:rPr lang="en-GB" b="1" dirty="0"/>
              <a:t> </a:t>
            </a:r>
            <a:r>
              <a:rPr lang="en-US" b="1" dirty="0"/>
              <a:t>with obesity?</a:t>
            </a:r>
            <a:endParaRPr lang="en-GB" b="1" dirty="0"/>
          </a:p>
          <a:p>
            <a:pPr>
              <a:buFont typeface="Wingdings" pitchFamily="2" charset="2"/>
              <a:buChar char="Ø"/>
            </a:pPr>
            <a:r>
              <a:rPr lang="en-US" dirty="0"/>
              <a:t>Women with class I obesity or greater having a caesarean section are at increased risk of</a:t>
            </a:r>
            <a:r>
              <a:rPr lang="en-GB" dirty="0"/>
              <a:t> </a:t>
            </a:r>
            <a:r>
              <a:rPr lang="en-US" dirty="0"/>
              <a:t>wound infection and should receive prophylactic antibiotics at the time of surgery.</a:t>
            </a:r>
            <a:endParaRPr lang="en-GB" dirty="0"/>
          </a:p>
          <a:p>
            <a:pPr>
              <a:buFont typeface="Arial" panose="020B0604020202020204" pitchFamily="34" charset="0"/>
              <a:buChar char="•"/>
            </a:pPr>
            <a:r>
              <a:rPr lang="en-GB" dirty="0"/>
              <a:t>The use of prophylactic antibiotics in women undergoing CS reduced the incidence of wound infection, endometritis, and maternal serious infectious complications</a:t>
            </a:r>
          </a:p>
          <a:p>
            <a:pPr>
              <a:buFont typeface="Wingdings" pitchFamily="2" charset="2"/>
              <a:buChar char="Ø"/>
            </a:pPr>
            <a:r>
              <a:rPr lang="en-GB" dirty="0"/>
              <a:t> Women undergoing caesarean section who have more than 2 cm subcutaneous fat should have suturing of the subcutaneous tissue space in order to reduce the risk of wound infection and wound separation</a:t>
            </a:r>
          </a:p>
          <a:p>
            <a:pPr>
              <a:buFont typeface="Wingdings" pitchFamily="2" charset="2"/>
              <a:buChar char="Ø"/>
            </a:pPr>
            <a:r>
              <a:rPr lang="en-US" dirty="0"/>
              <a:t>There is a lack of good-quality evidence to recommend the routine use of negative pressure</a:t>
            </a:r>
            <a:r>
              <a:rPr lang="en-GB" dirty="0"/>
              <a:t> </a:t>
            </a:r>
            <a:r>
              <a:rPr lang="en-US" dirty="0"/>
              <a:t>dressing therapy, barrier retractors and insertion of subcutaneous drains to reduce the risk of</a:t>
            </a:r>
            <a:r>
              <a:rPr lang="en-GB" dirty="0"/>
              <a:t> </a:t>
            </a:r>
            <a:r>
              <a:rPr lang="en-US" dirty="0"/>
              <a:t>wound infection in obese women requiring caesarean sections.</a:t>
            </a:r>
            <a:r>
              <a:rPr lang="en-GB" dirty="0"/>
              <a:t> </a:t>
            </a:r>
            <a:endParaRPr lang="en-JO" dirty="0"/>
          </a:p>
        </p:txBody>
      </p:sp>
    </p:spTree>
    <p:extLst>
      <p:ext uri="{BB962C8B-B14F-4D97-AF65-F5344CB8AC3E}">
        <p14:creationId xmlns:p14="http://schemas.microsoft.com/office/powerpoint/2010/main" val="3781182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8678-0897-4775-E20B-25332356AFAB}"/>
              </a:ext>
            </a:extLst>
          </p:cNvPr>
          <p:cNvSpPr>
            <a:spLocks noGrp="1"/>
          </p:cNvSpPr>
          <p:nvPr>
            <p:ph type="title"/>
          </p:nvPr>
        </p:nvSpPr>
        <p:spPr>
          <a:xfrm>
            <a:off x="677334" y="609600"/>
            <a:ext cx="9382072" cy="1320800"/>
          </a:xfrm>
        </p:spPr>
        <p:txBody>
          <a:bodyPr>
            <a:normAutofit/>
          </a:bodyPr>
          <a:lstStyle/>
          <a:p>
            <a:r>
              <a:rPr lang="en-GB" sz="3400" dirty="0"/>
              <a:t>Postnatal care and follow up after pregnancy </a:t>
            </a:r>
            <a:endParaRPr lang="en-JO" sz="3400" dirty="0"/>
          </a:p>
        </p:txBody>
      </p:sp>
      <p:sp>
        <p:nvSpPr>
          <p:cNvPr id="3" name="Content Placeholder 2">
            <a:extLst>
              <a:ext uri="{FF2B5EF4-FFF2-40B4-BE49-F238E27FC236}">
                <a16:creationId xmlns:a16="http://schemas.microsoft.com/office/drawing/2014/main" id="{BB4F3AF5-2B64-5A44-47B1-41E1C966C655}"/>
              </a:ext>
            </a:extLst>
          </p:cNvPr>
          <p:cNvSpPr>
            <a:spLocks noGrp="1"/>
          </p:cNvSpPr>
          <p:nvPr>
            <p:ph idx="1"/>
          </p:nvPr>
        </p:nvSpPr>
        <p:spPr/>
        <p:txBody>
          <a:bodyPr>
            <a:normAutofit fontScale="92500" lnSpcReduction="10000"/>
          </a:bodyPr>
          <a:lstStyle/>
          <a:p>
            <a:pPr>
              <a:buFont typeface="Wingdings" pitchFamily="2" charset="2"/>
              <a:buChar char="q"/>
            </a:pPr>
            <a:r>
              <a:rPr lang="en-US" b="1" dirty="0"/>
              <a:t>How can the initiation and maintenance of breastfeeding in women with maternal obesity</a:t>
            </a:r>
            <a:r>
              <a:rPr lang="en-GB" b="1" dirty="0"/>
              <a:t> </a:t>
            </a:r>
            <a:r>
              <a:rPr lang="en-US" b="1" dirty="0"/>
              <a:t>be </a:t>
            </a:r>
            <a:r>
              <a:rPr lang="en-US" b="1" dirty="0" err="1"/>
              <a:t>optimised</a:t>
            </a:r>
            <a:r>
              <a:rPr lang="en-US" b="1" dirty="0"/>
              <a:t>?</a:t>
            </a:r>
            <a:endParaRPr lang="en-GB" b="1" dirty="0"/>
          </a:p>
          <a:p>
            <a:pPr>
              <a:buFont typeface="Wingdings" pitchFamily="2" charset="2"/>
              <a:buChar char="Ø"/>
            </a:pPr>
            <a:r>
              <a:rPr lang="en-US" dirty="0"/>
              <a:t>Maternal obesity is associated with a physiological delay in </a:t>
            </a:r>
            <a:r>
              <a:rPr lang="en-US" dirty="0" err="1"/>
              <a:t>lactogenesis</a:t>
            </a:r>
            <a:r>
              <a:rPr lang="en-US" dirty="0"/>
              <a:t>, lower rates of breastfeeding</a:t>
            </a:r>
            <a:r>
              <a:rPr lang="en-GB" dirty="0"/>
              <a:t> i</a:t>
            </a:r>
            <a:r>
              <a:rPr lang="en-US" dirty="0" err="1"/>
              <a:t>nitiation</a:t>
            </a:r>
            <a:r>
              <a:rPr lang="en-US" dirty="0"/>
              <a:t>, earlier cessation of breastfeeding and earlier introduction of solids.</a:t>
            </a:r>
            <a:endParaRPr lang="en-GB" dirty="0"/>
          </a:p>
          <a:p>
            <a:pPr>
              <a:buFont typeface="Wingdings" pitchFamily="2" charset="2"/>
              <a:buChar char="Ø"/>
            </a:pPr>
            <a:r>
              <a:rPr lang="en-US" dirty="0"/>
              <a:t>This is likely to be multifactorial in origin and may be due to women’s perceptions of breastfeeding, difficulty</a:t>
            </a:r>
            <a:r>
              <a:rPr lang="en-GB" dirty="0"/>
              <a:t> </a:t>
            </a:r>
            <a:r>
              <a:rPr lang="en-US" dirty="0"/>
              <a:t>with correct positioning of the baby and the possibility of an impaired prolactin response to suckling.</a:t>
            </a:r>
            <a:endParaRPr lang="en-GB" dirty="0"/>
          </a:p>
          <a:p>
            <a:pPr>
              <a:buFont typeface="Wingdings" pitchFamily="2" charset="2"/>
              <a:buChar char="Ø"/>
            </a:pPr>
            <a:r>
              <a:rPr lang="en-US" dirty="0"/>
              <a:t>Women with a</a:t>
            </a:r>
            <a:r>
              <a:rPr lang="en-GB" dirty="0"/>
              <a:t> </a:t>
            </a:r>
            <a:r>
              <a:rPr lang="en-US" dirty="0"/>
              <a:t>booking BMI 30 kg/m2 or greater should receive appropriate specialist advice and support</a:t>
            </a:r>
            <a:r>
              <a:rPr lang="en-GB" dirty="0"/>
              <a:t> </a:t>
            </a:r>
            <a:r>
              <a:rPr lang="en-US" dirty="0"/>
              <a:t>antenatally and postnatally regarding the benefits, initiation and maintenance of breastfeeding.</a:t>
            </a:r>
            <a:endParaRPr lang="en-GB" dirty="0"/>
          </a:p>
          <a:p>
            <a:pPr>
              <a:buFont typeface="Wingdings" pitchFamily="2" charset="2"/>
              <a:buChar char="Ø"/>
            </a:pPr>
            <a:r>
              <a:rPr lang="en-US" dirty="0"/>
              <a:t>Extra help is needed to ensure frequent and effective milk removal to</a:t>
            </a:r>
            <a:r>
              <a:rPr lang="en-GB" dirty="0"/>
              <a:t> </a:t>
            </a:r>
            <a:r>
              <a:rPr lang="en-US" dirty="0"/>
              <a:t>stimulate </a:t>
            </a:r>
            <a:r>
              <a:rPr lang="en-US" dirty="0" err="1"/>
              <a:t>lactogenesis</a:t>
            </a:r>
            <a:r>
              <a:rPr lang="en-US" dirty="0"/>
              <a:t>, and assistance with physical difficulties attaching the newborn infant to large breasts.</a:t>
            </a:r>
            <a:endParaRPr lang="en-JO" dirty="0"/>
          </a:p>
        </p:txBody>
      </p:sp>
    </p:spTree>
    <p:extLst>
      <p:ext uri="{BB962C8B-B14F-4D97-AF65-F5344CB8AC3E}">
        <p14:creationId xmlns:p14="http://schemas.microsoft.com/office/powerpoint/2010/main" val="361343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202" y="625008"/>
            <a:ext cx="8221162" cy="1099886"/>
          </a:xfrm>
          <a:prstGeom prst="rect">
            <a:avLst/>
          </a:prstGeom>
        </p:spPr>
        <p:txBody>
          <a:bodyPr vert="horz" wrap="square" lIns="0" tIns="14575" rIns="0" bIns="0" rtlCol="0" anchor="t">
            <a:spAutoFit/>
          </a:bodyPr>
          <a:lstStyle/>
          <a:p>
            <a:pPr marL="15343" marR="6137">
              <a:lnSpc>
                <a:spcPct val="100699"/>
              </a:lnSpc>
              <a:spcBef>
                <a:spcPts val="115"/>
              </a:spcBef>
            </a:pPr>
            <a:r>
              <a:rPr spc="6" dirty="0"/>
              <a:t>Importance of addressing obesity during </a:t>
            </a:r>
            <a:r>
              <a:rPr spc="-1057" dirty="0"/>
              <a:t> </a:t>
            </a:r>
            <a:r>
              <a:rPr spc="6" dirty="0"/>
              <a:t>pregnancy</a:t>
            </a:r>
          </a:p>
        </p:txBody>
      </p:sp>
      <p:sp>
        <p:nvSpPr>
          <p:cNvPr id="3" name="object 3"/>
          <p:cNvSpPr txBox="1"/>
          <p:nvPr/>
        </p:nvSpPr>
        <p:spPr>
          <a:xfrm>
            <a:off x="771202" y="2041979"/>
            <a:ext cx="8334695" cy="3590830"/>
          </a:xfrm>
          <a:prstGeom prst="rect">
            <a:avLst/>
          </a:prstGeom>
        </p:spPr>
        <p:txBody>
          <a:bodyPr vert="horz" wrap="square" lIns="0" tIns="158026" rIns="0" bIns="0" rtlCol="0">
            <a:spAutoFit/>
          </a:bodyPr>
          <a:lstStyle/>
          <a:p>
            <a:pPr marL="15343">
              <a:spcBef>
                <a:spcPts val="1244"/>
              </a:spcBef>
              <a:tabLst>
                <a:tab pos="356722" algn="l"/>
              </a:tabLst>
            </a:pPr>
            <a:r>
              <a:rPr sz="1993" spc="-338" dirty="0">
                <a:solidFill>
                  <a:srgbClr val="90C226"/>
                </a:solidFill>
                <a:latin typeface="Lucida Sans Unicode"/>
                <a:cs typeface="Lucida Sans Unicode"/>
              </a:rPr>
              <a:t>¾	</a:t>
            </a:r>
            <a:r>
              <a:rPr sz="1993" spc="-30" dirty="0">
                <a:solidFill>
                  <a:srgbClr val="404040"/>
                </a:solidFill>
                <a:latin typeface="Lucida Sans Unicode"/>
                <a:cs typeface="Lucida Sans Unicode"/>
              </a:rPr>
              <a:t>Health</a:t>
            </a:r>
            <a:r>
              <a:rPr sz="1993" spc="-91" dirty="0">
                <a:solidFill>
                  <a:srgbClr val="404040"/>
                </a:solidFill>
                <a:latin typeface="Lucida Sans Unicode"/>
                <a:cs typeface="Lucida Sans Unicode"/>
              </a:rPr>
              <a:t> </a:t>
            </a:r>
            <a:r>
              <a:rPr sz="1993" spc="-12" dirty="0">
                <a:solidFill>
                  <a:srgbClr val="404040"/>
                </a:solidFill>
                <a:latin typeface="Lucida Sans Unicode"/>
                <a:cs typeface="Lucida Sans Unicode"/>
              </a:rPr>
              <a:t>risk</a:t>
            </a:r>
            <a:r>
              <a:rPr sz="1993" spc="-91" dirty="0">
                <a:solidFill>
                  <a:srgbClr val="404040"/>
                </a:solidFill>
                <a:latin typeface="Lucida Sans Unicode"/>
                <a:cs typeface="Lucida Sans Unicode"/>
              </a:rPr>
              <a:t> </a:t>
            </a:r>
            <a:r>
              <a:rPr sz="1993" spc="-42" dirty="0">
                <a:solidFill>
                  <a:srgbClr val="404040"/>
                </a:solidFill>
                <a:latin typeface="Lucida Sans Unicode"/>
                <a:cs typeface="Lucida Sans Unicode"/>
              </a:rPr>
              <a:t>for</a:t>
            </a:r>
            <a:r>
              <a:rPr sz="1993" spc="-91" dirty="0">
                <a:solidFill>
                  <a:srgbClr val="404040"/>
                </a:solidFill>
                <a:latin typeface="Lucida Sans Unicode"/>
                <a:cs typeface="Lucida Sans Unicode"/>
              </a:rPr>
              <a:t> </a:t>
            </a:r>
            <a:r>
              <a:rPr sz="1993" spc="-24" dirty="0">
                <a:solidFill>
                  <a:srgbClr val="404040"/>
                </a:solidFill>
                <a:latin typeface="Lucida Sans Unicode"/>
                <a:cs typeface="Lucida Sans Unicode"/>
              </a:rPr>
              <a:t>mothers:</a:t>
            </a:r>
            <a:endParaRPr sz="1993">
              <a:latin typeface="Lucida Sans Unicode"/>
              <a:cs typeface="Lucida Sans Unicode"/>
            </a:endParaRPr>
          </a:p>
          <a:p>
            <a:pPr marL="15343">
              <a:spcBef>
                <a:spcPts val="1051"/>
              </a:spcBef>
              <a:tabLst>
                <a:tab pos="356722" algn="l"/>
              </a:tabLst>
            </a:pPr>
            <a:r>
              <a:rPr sz="1752" spc="-272" dirty="0">
                <a:solidFill>
                  <a:srgbClr val="90C226"/>
                </a:solidFill>
                <a:latin typeface="Lucida Sans Unicode"/>
                <a:cs typeface="Lucida Sans Unicode"/>
              </a:rPr>
              <a:t>¾	</a:t>
            </a:r>
            <a:r>
              <a:rPr sz="1752" spc="6" dirty="0">
                <a:solidFill>
                  <a:srgbClr val="404040"/>
                </a:solidFill>
                <a:latin typeface="Trebuchet MS"/>
                <a:cs typeface="Trebuchet MS"/>
              </a:rPr>
              <a:t>Increased</a:t>
            </a:r>
            <a:r>
              <a:rPr sz="1752" spc="12" dirty="0">
                <a:solidFill>
                  <a:srgbClr val="404040"/>
                </a:solidFill>
                <a:latin typeface="Trebuchet MS"/>
                <a:cs typeface="Trebuchet MS"/>
              </a:rPr>
              <a:t> </a:t>
            </a:r>
            <a:r>
              <a:rPr sz="1752" spc="6" dirty="0">
                <a:solidFill>
                  <a:srgbClr val="404040"/>
                </a:solidFill>
                <a:latin typeface="Trebuchet MS"/>
                <a:cs typeface="Trebuchet MS"/>
              </a:rPr>
              <a:t>risk</a:t>
            </a:r>
            <a:r>
              <a:rPr sz="1752" spc="12" dirty="0">
                <a:solidFill>
                  <a:srgbClr val="404040"/>
                </a:solidFill>
                <a:latin typeface="Trebuchet MS"/>
                <a:cs typeface="Trebuchet MS"/>
              </a:rPr>
              <a:t> </a:t>
            </a:r>
            <a:r>
              <a:rPr sz="1752" spc="6" dirty="0">
                <a:solidFill>
                  <a:srgbClr val="404040"/>
                </a:solidFill>
                <a:latin typeface="Trebuchet MS"/>
                <a:cs typeface="Trebuchet MS"/>
              </a:rPr>
              <a:t>of</a:t>
            </a:r>
            <a:r>
              <a:rPr sz="1752" spc="18" dirty="0">
                <a:solidFill>
                  <a:srgbClr val="404040"/>
                </a:solidFill>
                <a:latin typeface="Trebuchet MS"/>
                <a:cs typeface="Trebuchet MS"/>
              </a:rPr>
              <a:t> </a:t>
            </a:r>
            <a:r>
              <a:rPr sz="1752" spc="6" dirty="0">
                <a:solidFill>
                  <a:srgbClr val="404040"/>
                </a:solidFill>
                <a:latin typeface="Trebuchet MS"/>
                <a:cs typeface="Trebuchet MS"/>
              </a:rPr>
              <a:t>hypertension,</a:t>
            </a:r>
            <a:r>
              <a:rPr sz="1752" spc="12" dirty="0">
                <a:solidFill>
                  <a:srgbClr val="404040"/>
                </a:solidFill>
                <a:latin typeface="Trebuchet MS"/>
                <a:cs typeface="Trebuchet MS"/>
              </a:rPr>
              <a:t> PET, </a:t>
            </a:r>
            <a:r>
              <a:rPr sz="1752" spc="6" dirty="0">
                <a:solidFill>
                  <a:srgbClr val="404040"/>
                </a:solidFill>
                <a:latin typeface="Trebuchet MS"/>
                <a:cs typeface="Trebuchet MS"/>
              </a:rPr>
              <a:t>gestational</a:t>
            </a:r>
            <a:r>
              <a:rPr sz="1752" spc="18" dirty="0">
                <a:solidFill>
                  <a:srgbClr val="404040"/>
                </a:solidFill>
                <a:latin typeface="Trebuchet MS"/>
                <a:cs typeface="Trebuchet MS"/>
              </a:rPr>
              <a:t> </a:t>
            </a:r>
            <a:r>
              <a:rPr sz="1752" spc="6" dirty="0">
                <a:solidFill>
                  <a:srgbClr val="404040"/>
                </a:solidFill>
                <a:latin typeface="Trebuchet MS"/>
                <a:cs typeface="Trebuchet MS"/>
              </a:rPr>
              <a:t>diabetes</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Higher</a:t>
            </a:r>
            <a:r>
              <a:rPr sz="1752" spc="6" dirty="0">
                <a:solidFill>
                  <a:srgbClr val="404040"/>
                </a:solidFill>
                <a:latin typeface="Trebuchet MS"/>
                <a:cs typeface="Trebuchet MS"/>
              </a:rPr>
              <a:t> </a:t>
            </a:r>
            <a:r>
              <a:rPr sz="1752" spc="12" dirty="0">
                <a:solidFill>
                  <a:srgbClr val="404040"/>
                </a:solidFill>
                <a:latin typeface="Trebuchet MS"/>
                <a:cs typeface="Trebuchet MS"/>
              </a:rPr>
              <a:t>rates</a:t>
            </a:r>
            <a:r>
              <a:rPr sz="1752" spc="6" dirty="0">
                <a:solidFill>
                  <a:srgbClr val="404040"/>
                </a:solidFill>
                <a:latin typeface="Trebuchet MS"/>
                <a:cs typeface="Trebuchet MS"/>
              </a:rPr>
              <a:t> </a:t>
            </a:r>
            <a:r>
              <a:rPr sz="1752" spc="12" dirty="0">
                <a:solidFill>
                  <a:srgbClr val="404040"/>
                </a:solidFill>
                <a:latin typeface="Trebuchet MS"/>
                <a:cs typeface="Trebuchet MS"/>
              </a:rPr>
              <a:t>of</a:t>
            </a:r>
            <a:r>
              <a:rPr sz="1752" spc="6" dirty="0">
                <a:solidFill>
                  <a:srgbClr val="404040"/>
                </a:solidFill>
                <a:latin typeface="Trebuchet MS"/>
                <a:cs typeface="Trebuchet MS"/>
              </a:rPr>
              <a:t> </a:t>
            </a:r>
            <a:r>
              <a:rPr sz="1752" spc="12" dirty="0">
                <a:solidFill>
                  <a:srgbClr val="404040"/>
                </a:solidFill>
                <a:latin typeface="Trebuchet MS"/>
                <a:cs typeface="Trebuchet MS"/>
              </a:rPr>
              <a:t>caesarean delivery</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24" dirty="0">
                <a:solidFill>
                  <a:srgbClr val="404040"/>
                </a:solidFill>
                <a:latin typeface="Trebuchet MS"/>
                <a:cs typeface="Trebuchet MS"/>
              </a:rPr>
              <a:t>On</a:t>
            </a:r>
            <a:r>
              <a:rPr sz="1752" spc="12" dirty="0">
                <a:solidFill>
                  <a:srgbClr val="404040"/>
                </a:solidFill>
                <a:latin typeface="Trebuchet MS"/>
                <a:cs typeface="Trebuchet MS"/>
              </a:rPr>
              <a:t> </a:t>
            </a:r>
            <a:r>
              <a:rPr sz="1752" spc="18" dirty="0">
                <a:solidFill>
                  <a:srgbClr val="404040"/>
                </a:solidFill>
                <a:latin typeface="Trebuchet MS"/>
                <a:cs typeface="Trebuchet MS"/>
              </a:rPr>
              <a:t>the</a:t>
            </a:r>
            <a:r>
              <a:rPr sz="1752" spc="12" dirty="0">
                <a:solidFill>
                  <a:srgbClr val="404040"/>
                </a:solidFill>
                <a:latin typeface="Trebuchet MS"/>
                <a:cs typeface="Trebuchet MS"/>
              </a:rPr>
              <a:t> long run, </a:t>
            </a:r>
            <a:r>
              <a:rPr sz="1752" spc="18" dirty="0">
                <a:solidFill>
                  <a:srgbClr val="404040"/>
                </a:solidFill>
                <a:latin typeface="Trebuchet MS"/>
                <a:cs typeface="Trebuchet MS"/>
              </a:rPr>
              <a:t>obese</a:t>
            </a:r>
            <a:r>
              <a:rPr sz="1752" spc="12" dirty="0">
                <a:solidFill>
                  <a:srgbClr val="404040"/>
                </a:solidFill>
                <a:latin typeface="Trebuchet MS"/>
                <a:cs typeface="Trebuchet MS"/>
              </a:rPr>
              <a:t> </a:t>
            </a:r>
            <a:r>
              <a:rPr sz="1752" spc="24" dirty="0">
                <a:solidFill>
                  <a:srgbClr val="404040"/>
                </a:solidFill>
                <a:latin typeface="Trebuchet MS"/>
                <a:cs typeface="Trebuchet MS"/>
              </a:rPr>
              <a:t>women</a:t>
            </a:r>
            <a:r>
              <a:rPr sz="1752" spc="12" dirty="0">
                <a:solidFill>
                  <a:srgbClr val="404040"/>
                </a:solidFill>
                <a:latin typeface="Trebuchet MS"/>
                <a:cs typeface="Trebuchet MS"/>
              </a:rPr>
              <a:t> </a:t>
            </a:r>
            <a:r>
              <a:rPr sz="1752" spc="18" dirty="0">
                <a:solidFill>
                  <a:srgbClr val="404040"/>
                </a:solidFill>
                <a:latin typeface="Trebuchet MS"/>
                <a:cs typeface="Trebuchet MS"/>
              </a:rPr>
              <a:t>have</a:t>
            </a:r>
            <a:r>
              <a:rPr sz="1752" spc="12" dirty="0">
                <a:solidFill>
                  <a:srgbClr val="404040"/>
                </a:solidFill>
                <a:latin typeface="Trebuchet MS"/>
                <a:cs typeface="Trebuchet MS"/>
              </a:rPr>
              <a:t> higher rates</a:t>
            </a:r>
            <a:r>
              <a:rPr sz="1752" spc="18" dirty="0">
                <a:solidFill>
                  <a:srgbClr val="404040"/>
                </a:solidFill>
                <a:latin typeface="Trebuchet MS"/>
                <a:cs typeface="Trebuchet MS"/>
              </a:rPr>
              <a:t> </a:t>
            </a:r>
            <a:r>
              <a:rPr sz="1752" spc="12" dirty="0">
                <a:solidFill>
                  <a:srgbClr val="404040"/>
                </a:solidFill>
                <a:latin typeface="Trebuchet MS"/>
                <a:cs typeface="Trebuchet MS"/>
              </a:rPr>
              <a:t>of postpartum complications</a:t>
            </a:r>
            <a:endParaRPr sz="1752">
              <a:latin typeface="Trebuchet MS"/>
              <a:cs typeface="Trebuchet MS"/>
            </a:endParaRPr>
          </a:p>
          <a:p>
            <a:pPr marL="15343">
              <a:spcBef>
                <a:spcPts val="997"/>
              </a:spcBef>
              <a:tabLst>
                <a:tab pos="356722" algn="l"/>
              </a:tabLst>
            </a:pPr>
            <a:r>
              <a:rPr sz="1993" spc="-338" dirty="0">
                <a:solidFill>
                  <a:srgbClr val="90C226"/>
                </a:solidFill>
                <a:latin typeface="Lucida Sans Unicode"/>
                <a:cs typeface="Lucida Sans Unicode"/>
              </a:rPr>
              <a:t>¾	</a:t>
            </a:r>
            <a:r>
              <a:rPr sz="1993" spc="-30" dirty="0">
                <a:solidFill>
                  <a:srgbClr val="404040"/>
                </a:solidFill>
                <a:latin typeface="Lucida Sans Unicode"/>
                <a:cs typeface="Lucida Sans Unicode"/>
              </a:rPr>
              <a:t>Health</a:t>
            </a:r>
            <a:r>
              <a:rPr sz="1993" spc="-97" dirty="0">
                <a:solidFill>
                  <a:srgbClr val="404040"/>
                </a:solidFill>
                <a:latin typeface="Lucida Sans Unicode"/>
                <a:cs typeface="Lucida Sans Unicode"/>
              </a:rPr>
              <a:t> </a:t>
            </a:r>
            <a:r>
              <a:rPr sz="1993" spc="6" dirty="0">
                <a:solidFill>
                  <a:srgbClr val="404040"/>
                </a:solidFill>
                <a:latin typeface="Lucida Sans Unicode"/>
                <a:cs typeface="Lucida Sans Unicode"/>
              </a:rPr>
              <a:t>risks</a:t>
            </a:r>
            <a:r>
              <a:rPr sz="1993" spc="-91" dirty="0">
                <a:solidFill>
                  <a:srgbClr val="404040"/>
                </a:solidFill>
                <a:latin typeface="Lucida Sans Unicode"/>
                <a:cs typeface="Lucida Sans Unicode"/>
              </a:rPr>
              <a:t> </a:t>
            </a:r>
            <a:r>
              <a:rPr sz="1993" spc="-42" dirty="0">
                <a:solidFill>
                  <a:srgbClr val="404040"/>
                </a:solidFill>
                <a:latin typeface="Lucida Sans Unicode"/>
                <a:cs typeface="Lucida Sans Unicode"/>
              </a:rPr>
              <a:t>for</a:t>
            </a:r>
            <a:r>
              <a:rPr sz="1993" spc="-91" dirty="0">
                <a:solidFill>
                  <a:srgbClr val="404040"/>
                </a:solidFill>
                <a:latin typeface="Lucida Sans Unicode"/>
                <a:cs typeface="Lucida Sans Unicode"/>
              </a:rPr>
              <a:t> </a:t>
            </a:r>
            <a:r>
              <a:rPr sz="1993" spc="-18" dirty="0">
                <a:solidFill>
                  <a:srgbClr val="404040"/>
                </a:solidFill>
                <a:latin typeface="Lucida Sans Unicode"/>
                <a:cs typeface="Lucida Sans Unicode"/>
              </a:rPr>
              <a:t>infants:</a:t>
            </a:r>
            <a:endParaRPr sz="1993">
              <a:latin typeface="Lucida Sans Unicode"/>
              <a:cs typeface="Lucida Sans Unicode"/>
            </a:endParaRPr>
          </a:p>
          <a:p>
            <a:pPr marL="356722" marR="285377" indent="-342146">
              <a:spcBef>
                <a:spcPts val="997"/>
              </a:spcBef>
              <a:tabLst>
                <a:tab pos="356722" algn="l"/>
              </a:tabLst>
            </a:pPr>
            <a:r>
              <a:rPr sz="1993" spc="-338" dirty="0">
                <a:solidFill>
                  <a:srgbClr val="90C226"/>
                </a:solidFill>
                <a:latin typeface="Lucida Sans Unicode"/>
                <a:cs typeface="Lucida Sans Unicode"/>
              </a:rPr>
              <a:t>¾	</a:t>
            </a:r>
            <a:r>
              <a:rPr sz="1993" spc="-24" dirty="0">
                <a:solidFill>
                  <a:srgbClr val="404040"/>
                </a:solidFill>
                <a:latin typeface="Lucida Sans Unicode"/>
                <a:cs typeface="Lucida Sans Unicode"/>
              </a:rPr>
              <a:t>Infants</a:t>
            </a:r>
            <a:r>
              <a:rPr sz="1993" spc="-79" dirty="0">
                <a:solidFill>
                  <a:srgbClr val="404040"/>
                </a:solidFill>
                <a:latin typeface="Lucida Sans Unicode"/>
                <a:cs typeface="Lucida Sans Unicode"/>
              </a:rPr>
              <a:t> </a:t>
            </a:r>
            <a:r>
              <a:rPr sz="1993" spc="-42" dirty="0">
                <a:solidFill>
                  <a:srgbClr val="404040"/>
                </a:solidFill>
                <a:latin typeface="Lucida Sans Unicode"/>
                <a:cs typeface="Lucida Sans Unicode"/>
              </a:rPr>
              <a:t>of</a:t>
            </a:r>
            <a:r>
              <a:rPr sz="1993" spc="-72" dirty="0">
                <a:solidFill>
                  <a:srgbClr val="404040"/>
                </a:solidFill>
                <a:latin typeface="Lucida Sans Unicode"/>
                <a:cs typeface="Lucida Sans Unicode"/>
              </a:rPr>
              <a:t> </a:t>
            </a:r>
            <a:r>
              <a:rPr sz="1993" spc="6" dirty="0">
                <a:solidFill>
                  <a:srgbClr val="404040"/>
                </a:solidFill>
                <a:latin typeface="Lucida Sans Unicode"/>
                <a:cs typeface="Lucida Sans Unicode"/>
              </a:rPr>
              <a:t>obese</a:t>
            </a:r>
            <a:r>
              <a:rPr sz="1993" spc="-79" dirty="0">
                <a:solidFill>
                  <a:srgbClr val="404040"/>
                </a:solidFill>
                <a:latin typeface="Lucida Sans Unicode"/>
                <a:cs typeface="Lucida Sans Unicode"/>
              </a:rPr>
              <a:t> </a:t>
            </a:r>
            <a:r>
              <a:rPr sz="1993" spc="-24" dirty="0">
                <a:solidFill>
                  <a:srgbClr val="404040"/>
                </a:solidFill>
                <a:latin typeface="Lucida Sans Unicode"/>
                <a:cs typeface="Lucida Sans Unicode"/>
              </a:rPr>
              <a:t>women</a:t>
            </a:r>
            <a:r>
              <a:rPr sz="1993" spc="-72" dirty="0">
                <a:solidFill>
                  <a:srgbClr val="404040"/>
                </a:solidFill>
                <a:latin typeface="Lucida Sans Unicode"/>
                <a:cs typeface="Lucida Sans Unicode"/>
              </a:rPr>
              <a:t> </a:t>
            </a:r>
            <a:r>
              <a:rPr sz="1993" spc="12" dirty="0">
                <a:solidFill>
                  <a:srgbClr val="404040"/>
                </a:solidFill>
                <a:latin typeface="Lucida Sans Unicode"/>
                <a:cs typeface="Lucida Sans Unicode"/>
              </a:rPr>
              <a:t>have</a:t>
            </a:r>
            <a:r>
              <a:rPr sz="1993" spc="-79" dirty="0">
                <a:solidFill>
                  <a:srgbClr val="404040"/>
                </a:solidFill>
                <a:latin typeface="Lucida Sans Unicode"/>
                <a:cs typeface="Lucida Sans Unicode"/>
              </a:rPr>
              <a:t> </a:t>
            </a:r>
            <a:r>
              <a:rPr sz="1993" spc="-18" dirty="0">
                <a:solidFill>
                  <a:srgbClr val="404040"/>
                </a:solidFill>
                <a:latin typeface="Lucida Sans Unicode"/>
                <a:cs typeface="Lucida Sans Unicode"/>
              </a:rPr>
              <a:t>been</a:t>
            </a:r>
            <a:r>
              <a:rPr sz="1993" spc="-72" dirty="0">
                <a:solidFill>
                  <a:srgbClr val="404040"/>
                </a:solidFill>
                <a:latin typeface="Lucida Sans Unicode"/>
                <a:cs typeface="Lucida Sans Unicode"/>
              </a:rPr>
              <a:t> </a:t>
            </a:r>
            <a:r>
              <a:rPr sz="1993" spc="-36" dirty="0">
                <a:solidFill>
                  <a:srgbClr val="404040"/>
                </a:solidFill>
                <a:latin typeface="Lucida Sans Unicode"/>
                <a:cs typeface="Lucida Sans Unicode"/>
              </a:rPr>
              <a:t>found</a:t>
            </a:r>
            <a:r>
              <a:rPr sz="1993" spc="-79" dirty="0">
                <a:solidFill>
                  <a:srgbClr val="404040"/>
                </a:solidFill>
                <a:latin typeface="Lucida Sans Unicode"/>
                <a:cs typeface="Lucida Sans Unicode"/>
              </a:rPr>
              <a:t> </a:t>
            </a:r>
            <a:r>
              <a:rPr sz="1993" spc="-48" dirty="0">
                <a:solidFill>
                  <a:srgbClr val="404040"/>
                </a:solidFill>
                <a:latin typeface="Lucida Sans Unicode"/>
                <a:cs typeface="Lucida Sans Unicode"/>
              </a:rPr>
              <a:t>to</a:t>
            </a:r>
            <a:r>
              <a:rPr sz="1993" spc="-72" dirty="0">
                <a:solidFill>
                  <a:srgbClr val="404040"/>
                </a:solidFill>
                <a:latin typeface="Lucida Sans Unicode"/>
                <a:cs typeface="Lucida Sans Unicode"/>
              </a:rPr>
              <a:t> </a:t>
            </a:r>
            <a:r>
              <a:rPr sz="1993" spc="-24" dirty="0">
                <a:solidFill>
                  <a:srgbClr val="404040"/>
                </a:solidFill>
                <a:latin typeface="Lucida Sans Unicode"/>
                <a:cs typeface="Lucida Sans Unicode"/>
              </a:rPr>
              <a:t>be</a:t>
            </a:r>
            <a:r>
              <a:rPr sz="1993" spc="-79" dirty="0">
                <a:solidFill>
                  <a:srgbClr val="404040"/>
                </a:solidFill>
                <a:latin typeface="Lucida Sans Unicode"/>
                <a:cs typeface="Lucida Sans Unicode"/>
              </a:rPr>
              <a:t> </a:t>
            </a:r>
            <a:r>
              <a:rPr sz="1993" spc="-18" dirty="0">
                <a:solidFill>
                  <a:srgbClr val="404040"/>
                </a:solidFill>
                <a:latin typeface="Lucida Sans Unicode"/>
                <a:cs typeface="Lucida Sans Unicode"/>
              </a:rPr>
              <a:t>likely</a:t>
            </a:r>
            <a:r>
              <a:rPr sz="1993" spc="-72" dirty="0">
                <a:solidFill>
                  <a:srgbClr val="404040"/>
                </a:solidFill>
                <a:latin typeface="Lucida Sans Unicode"/>
                <a:cs typeface="Lucida Sans Unicode"/>
              </a:rPr>
              <a:t> </a:t>
            </a:r>
            <a:r>
              <a:rPr sz="1993" spc="-48" dirty="0">
                <a:solidFill>
                  <a:srgbClr val="404040"/>
                </a:solidFill>
                <a:latin typeface="Lucida Sans Unicode"/>
                <a:cs typeface="Lucida Sans Unicode"/>
              </a:rPr>
              <a:t>to</a:t>
            </a:r>
            <a:r>
              <a:rPr sz="1993" spc="-79" dirty="0">
                <a:solidFill>
                  <a:srgbClr val="404040"/>
                </a:solidFill>
                <a:latin typeface="Lucida Sans Unicode"/>
                <a:cs typeface="Lucida Sans Unicode"/>
              </a:rPr>
              <a:t> </a:t>
            </a:r>
            <a:r>
              <a:rPr sz="1993" spc="-12" dirty="0">
                <a:solidFill>
                  <a:srgbClr val="404040"/>
                </a:solidFill>
                <a:latin typeface="Lucida Sans Unicode"/>
                <a:cs typeface="Lucida Sans Unicode"/>
              </a:rPr>
              <a:t>develop </a:t>
            </a:r>
            <a:r>
              <a:rPr sz="1993" spc="-610" dirty="0">
                <a:solidFill>
                  <a:srgbClr val="404040"/>
                </a:solidFill>
                <a:latin typeface="Lucida Sans Unicode"/>
                <a:cs typeface="Lucida Sans Unicode"/>
              </a:rPr>
              <a:t> </a:t>
            </a:r>
            <a:r>
              <a:rPr sz="1993" spc="-18" dirty="0">
                <a:solidFill>
                  <a:srgbClr val="404040"/>
                </a:solidFill>
                <a:latin typeface="Lucida Sans Unicode"/>
                <a:cs typeface="Lucida Sans Unicode"/>
              </a:rPr>
              <a:t>macrosomia,</a:t>
            </a:r>
            <a:r>
              <a:rPr sz="1993" spc="-79" dirty="0">
                <a:solidFill>
                  <a:srgbClr val="404040"/>
                </a:solidFill>
                <a:latin typeface="Lucida Sans Unicode"/>
                <a:cs typeface="Lucida Sans Unicode"/>
              </a:rPr>
              <a:t> </a:t>
            </a:r>
            <a:r>
              <a:rPr sz="1993" spc="-18" dirty="0">
                <a:solidFill>
                  <a:srgbClr val="404040"/>
                </a:solidFill>
                <a:latin typeface="Lucida Sans Unicode"/>
                <a:cs typeface="Lucida Sans Unicode"/>
              </a:rPr>
              <a:t>congenital</a:t>
            </a:r>
            <a:r>
              <a:rPr sz="1993" spc="-79" dirty="0">
                <a:solidFill>
                  <a:srgbClr val="404040"/>
                </a:solidFill>
                <a:latin typeface="Lucida Sans Unicode"/>
                <a:cs typeface="Lucida Sans Unicode"/>
              </a:rPr>
              <a:t> </a:t>
            </a:r>
            <a:r>
              <a:rPr sz="1993" spc="-12" dirty="0">
                <a:solidFill>
                  <a:srgbClr val="404040"/>
                </a:solidFill>
                <a:latin typeface="Lucida Sans Unicode"/>
                <a:cs typeface="Lucida Sans Unicode"/>
              </a:rPr>
              <a:t>anomalies</a:t>
            </a:r>
            <a:r>
              <a:rPr sz="1993" spc="-72" dirty="0">
                <a:solidFill>
                  <a:srgbClr val="404040"/>
                </a:solidFill>
                <a:latin typeface="Lucida Sans Unicode"/>
                <a:cs typeface="Lucida Sans Unicode"/>
              </a:rPr>
              <a:t> </a:t>
            </a:r>
            <a:r>
              <a:rPr sz="1993" spc="-24" dirty="0">
                <a:solidFill>
                  <a:srgbClr val="404040"/>
                </a:solidFill>
                <a:latin typeface="Lucida Sans Unicode"/>
                <a:cs typeface="Lucida Sans Unicode"/>
              </a:rPr>
              <a:t>and</a:t>
            </a:r>
            <a:r>
              <a:rPr sz="1993" spc="-79" dirty="0">
                <a:solidFill>
                  <a:srgbClr val="404040"/>
                </a:solidFill>
                <a:latin typeface="Lucida Sans Unicode"/>
                <a:cs typeface="Lucida Sans Unicode"/>
              </a:rPr>
              <a:t> </a:t>
            </a:r>
            <a:r>
              <a:rPr sz="1993" spc="-30" dirty="0">
                <a:solidFill>
                  <a:srgbClr val="404040"/>
                </a:solidFill>
                <a:latin typeface="Lucida Sans Unicode"/>
                <a:cs typeface="Lucida Sans Unicode"/>
              </a:rPr>
              <a:t>perinatal</a:t>
            </a:r>
            <a:r>
              <a:rPr sz="1993" spc="-72" dirty="0">
                <a:solidFill>
                  <a:srgbClr val="404040"/>
                </a:solidFill>
                <a:latin typeface="Lucida Sans Unicode"/>
                <a:cs typeface="Lucida Sans Unicode"/>
              </a:rPr>
              <a:t> </a:t>
            </a:r>
            <a:r>
              <a:rPr sz="1993" spc="-36" dirty="0">
                <a:solidFill>
                  <a:srgbClr val="404040"/>
                </a:solidFill>
                <a:latin typeface="Lucida Sans Unicode"/>
                <a:cs typeface="Lucida Sans Unicode"/>
              </a:rPr>
              <a:t>mortality</a:t>
            </a:r>
            <a:endParaRPr sz="1993">
              <a:latin typeface="Lucida Sans Unicode"/>
              <a:cs typeface="Lucida Sans Unicode"/>
            </a:endParaRPr>
          </a:p>
          <a:p>
            <a:pPr marL="15343">
              <a:spcBef>
                <a:spcPts val="997"/>
              </a:spcBef>
              <a:tabLst>
                <a:tab pos="356722" algn="l"/>
              </a:tabLst>
            </a:pPr>
            <a:r>
              <a:rPr sz="1993" spc="-338" dirty="0">
                <a:solidFill>
                  <a:srgbClr val="90C226"/>
                </a:solidFill>
                <a:latin typeface="Lucida Sans Unicode"/>
                <a:cs typeface="Lucida Sans Unicode"/>
              </a:rPr>
              <a:t>¾	</a:t>
            </a:r>
            <a:r>
              <a:rPr sz="1993" spc="-12" dirty="0">
                <a:solidFill>
                  <a:srgbClr val="404040"/>
                </a:solidFill>
                <a:latin typeface="Lucida Sans Unicode"/>
                <a:cs typeface="Lucida Sans Unicode"/>
              </a:rPr>
              <a:t>On</a:t>
            </a:r>
            <a:r>
              <a:rPr sz="1993" spc="-79" dirty="0">
                <a:solidFill>
                  <a:srgbClr val="404040"/>
                </a:solidFill>
                <a:latin typeface="Lucida Sans Unicode"/>
                <a:cs typeface="Lucida Sans Unicode"/>
              </a:rPr>
              <a:t> </a:t>
            </a:r>
            <a:r>
              <a:rPr sz="1993" spc="-36" dirty="0">
                <a:solidFill>
                  <a:srgbClr val="404040"/>
                </a:solidFill>
                <a:latin typeface="Lucida Sans Unicode"/>
                <a:cs typeface="Lucida Sans Unicode"/>
              </a:rPr>
              <a:t>the</a:t>
            </a:r>
            <a:r>
              <a:rPr sz="1993" spc="-79" dirty="0">
                <a:solidFill>
                  <a:srgbClr val="404040"/>
                </a:solidFill>
                <a:latin typeface="Lucida Sans Unicode"/>
                <a:cs typeface="Lucida Sans Unicode"/>
              </a:rPr>
              <a:t> </a:t>
            </a:r>
            <a:r>
              <a:rPr sz="1993" spc="-24" dirty="0">
                <a:solidFill>
                  <a:srgbClr val="404040"/>
                </a:solidFill>
                <a:latin typeface="Lucida Sans Unicode"/>
                <a:cs typeface="Lucida Sans Unicode"/>
              </a:rPr>
              <a:t>long</a:t>
            </a:r>
            <a:r>
              <a:rPr sz="1993" spc="-79" dirty="0">
                <a:solidFill>
                  <a:srgbClr val="404040"/>
                </a:solidFill>
                <a:latin typeface="Lucida Sans Unicode"/>
                <a:cs typeface="Lucida Sans Unicode"/>
              </a:rPr>
              <a:t> </a:t>
            </a:r>
            <a:r>
              <a:rPr sz="1993" spc="-42" dirty="0">
                <a:solidFill>
                  <a:srgbClr val="404040"/>
                </a:solidFill>
                <a:latin typeface="Lucida Sans Unicode"/>
                <a:cs typeface="Lucida Sans Unicode"/>
              </a:rPr>
              <a:t>run,</a:t>
            </a:r>
            <a:r>
              <a:rPr sz="1993" spc="-72" dirty="0">
                <a:solidFill>
                  <a:srgbClr val="404040"/>
                </a:solidFill>
                <a:latin typeface="Lucida Sans Unicode"/>
                <a:cs typeface="Lucida Sans Unicode"/>
              </a:rPr>
              <a:t> </a:t>
            </a:r>
            <a:r>
              <a:rPr sz="1993" spc="-12" dirty="0">
                <a:solidFill>
                  <a:srgbClr val="404040"/>
                </a:solidFill>
                <a:latin typeface="Lucida Sans Unicode"/>
                <a:cs typeface="Lucida Sans Unicode"/>
              </a:rPr>
              <a:t>they</a:t>
            </a:r>
            <a:r>
              <a:rPr sz="1993" spc="-79" dirty="0">
                <a:solidFill>
                  <a:srgbClr val="404040"/>
                </a:solidFill>
                <a:latin typeface="Lucida Sans Unicode"/>
                <a:cs typeface="Lucida Sans Unicode"/>
              </a:rPr>
              <a:t> </a:t>
            </a:r>
            <a:r>
              <a:rPr sz="1993" spc="-18" dirty="0">
                <a:solidFill>
                  <a:srgbClr val="404040"/>
                </a:solidFill>
                <a:latin typeface="Lucida Sans Unicode"/>
                <a:cs typeface="Lucida Sans Unicode"/>
              </a:rPr>
              <a:t>are</a:t>
            </a:r>
            <a:r>
              <a:rPr sz="1993" spc="-79" dirty="0">
                <a:solidFill>
                  <a:srgbClr val="404040"/>
                </a:solidFill>
                <a:latin typeface="Lucida Sans Unicode"/>
                <a:cs typeface="Lucida Sans Unicode"/>
              </a:rPr>
              <a:t> </a:t>
            </a:r>
            <a:r>
              <a:rPr sz="1993" spc="-36" dirty="0">
                <a:solidFill>
                  <a:srgbClr val="404040"/>
                </a:solidFill>
                <a:latin typeface="Lucida Sans Unicode"/>
                <a:cs typeface="Lucida Sans Unicode"/>
              </a:rPr>
              <a:t>more</a:t>
            </a:r>
            <a:r>
              <a:rPr sz="1993" spc="-79" dirty="0">
                <a:solidFill>
                  <a:srgbClr val="404040"/>
                </a:solidFill>
                <a:latin typeface="Lucida Sans Unicode"/>
                <a:cs typeface="Lucida Sans Unicode"/>
              </a:rPr>
              <a:t> </a:t>
            </a:r>
            <a:r>
              <a:rPr sz="1993" spc="-18" dirty="0">
                <a:solidFill>
                  <a:srgbClr val="404040"/>
                </a:solidFill>
                <a:latin typeface="Lucida Sans Unicode"/>
                <a:cs typeface="Lucida Sans Unicode"/>
              </a:rPr>
              <a:t>likely</a:t>
            </a:r>
            <a:r>
              <a:rPr sz="1993" spc="-72" dirty="0">
                <a:solidFill>
                  <a:srgbClr val="404040"/>
                </a:solidFill>
                <a:latin typeface="Lucida Sans Unicode"/>
                <a:cs typeface="Lucida Sans Unicode"/>
              </a:rPr>
              <a:t> </a:t>
            </a:r>
            <a:r>
              <a:rPr sz="1993" spc="-48" dirty="0">
                <a:solidFill>
                  <a:srgbClr val="404040"/>
                </a:solidFill>
                <a:latin typeface="Lucida Sans Unicode"/>
                <a:cs typeface="Lucida Sans Unicode"/>
              </a:rPr>
              <a:t>to</a:t>
            </a:r>
            <a:r>
              <a:rPr sz="1993" spc="-79" dirty="0">
                <a:solidFill>
                  <a:srgbClr val="404040"/>
                </a:solidFill>
                <a:latin typeface="Lucida Sans Unicode"/>
                <a:cs typeface="Lucida Sans Unicode"/>
              </a:rPr>
              <a:t> </a:t>
            </a:r>
            <a:r>
              <a:rPr sz="1993" spc="-24" dirty="0">
                <a:solidFill>
                  <a:srgbClr val="404040"/>
                </a:solidFill>
                <a:latin typeface="Lucida Sans Unicode"/>
                <a:cs typeface="Lucida Sans Unicode"/>
              </a:rPr>
              <a:t>be</a:t>
            </a:r>
            <a:r>
              <a:rPr sz="1993" spc="-79" dirty="0">
                <a:solidFill>
                  <a:srgbClr val="404040"/>
                </a:solidFill>
                <a:latin typeface="Lucida Sans Unicode"/>
                <a:cs typeface="Lucida Sans Unicode"/>
              </a:rPr>
              <a:t> </a:t>
            </a:r>
            <a:r>
              <a:rPr sz="1993" spc="-12" dirty="0">
                <a:solidFill>
                  <a:srgbClr val="404040"/>
                </a:solidFill>
                <a:latin typeface="Lucida Sans Unicode"/>
                <a:cs typeface="Lucida Sans Unicode"/>
              </a:rPr>
              <a:t>predisposed</a:t>
            </a:r>
            <a:r>
              <a:rPr sz="1993" spc="-72" dirty="0">
                <a:solidFill>
                  <a:srgbClr val="404040"/>
                </a:solidFill>
                <a:latin typeface="Lucida Sans Unicode"/>
                <a:cs typeface="Lucida Sans Unicode"/>
              </a:rPr>
              <a:t> </a:t>
            </a:r>
            <a:r>
              <a:rPr sz="1993" spc="-48" dirty="0">
                <a:solidFill>
                  <a:srgbClr val="404040"/>
                </a:solidFill>
                <a:latin typeface="Lucida Sans Unicode"/>
                <a:cs typeface="Lucida Sans Unicode"/>
              </a:rPr>
              <a:t>to</a:t>
            </a:r>
            <a:endParaRPr sz="1993">
              <a:latin typeface="Lucida Sans Unicode"/>
              <a:cs typeface="Lucida Sans Unicode"/>
            </a:endParaRPr>
          </a:p>
          <a:p>
            <a:pPr marL="356722"/>
            <a:r>
              <a:rPr sz="1993" spc="-18" dirty="0">
                <a:solidFill>
                  <a:srgbClr val="404040"/>
                </a:solidFill>
                <a:latin typeface="Lucida Sans Unicode"/>
                <a:cs typeface="Lucida Sans Unicode"/>
              </a:rPr>
              <a:t>childhood</a:t>
            </a:r>
            <a:r>
              <a:rPr sz="1993" spc="-85" dirty="0">
                <a:solidFill>
                  <a:srgbClr val="404040"/>
                </a:solidFill>
                <a:latin typeface="Lucida Sans Unicode"/>
                <a:cs typeface="Lucida Sans Unicode"/>
              </a:rPr>
              <a:t> </a:t>
            </a:r>
            <a:r>
              <a:rPr sz="1993" spc="-18" dirty="0">
                <a:solidFill>
                  <a:srgbClr val="404040"/>
                </a:solidFill>
                <a:latin typeface="Lucida Sans Unicode"/>
                <a:cs typeface="Lucida Sans Unicode"/>
              </a:rPr>
              <a:t>obesity,</a:t>
            </a:r>
            <a:r>
              <a:rPr sz="1993" spc="-85" dirty="0">
                <a:solidFill>
                  <a:srgbClr val="404040"/>
                </a:solidFill>
                <a:latin typeface="Lucida Sans Unicode"/>
                <a:cs typeface="Lucida Sans Unicode"/>
              </a:rPr>
              <a:t> </a:t>
            </a:r>
            <a:r>
              <a:rPr sz="1993" spc="6" dirty="0">
                <a:solidFill>
                  <a:srgbClr val="404040"/>
                </a:solidFill>
                <a:latin typeface="Lucida Sans Unicode"/>
                <a:cs typeface="Lucida Sans Unicode"/>
              </a:rPr>
              <a:t>cardiac</a:t>
            </a:r>
            <a:r>
              <a:rPr sz="1993" spc="-79" dirty="0">
                <a:solidFill>
                  <a:srgbClr val="404040"/>
                </a:solidFill>
                <a:latin typeface="Lucida Sans Unicode"/>
                <a:cs typeface="Lucida Sans Unicode"/>
              </a:rPr>
              <a:t> </a:t>
            </a:r>
            <a:r>
              <a:rPr sz="1993" spc="-24" dirty="0">
                <a:solidFill>
                  <a:srgbClr val="404040"/>
                </a:solidFill>
                <a:latin typeface="Lucida Sans Unicode"/>
                <a:cs typeface="Lucida Sans Unicode"/>
              </a:rPr>
              <a:t>and</a:t>
            </a:r>
            <a:r>
              <a:rPr sz="1993" spc="-85" dirty="0">
                <a:solidFill>
                  <a:srgbClr val="404040"/>
                </a:solidFill>
                <a:latin typeface="Lucida Sans Unicode"/>
                <a:cs typeface="Lucida Sans Unicode"/>
              </a:rPr>
              <a:t> </a:t>
            </a:r>
            <a:r>
              <a:rPr sz="1993" spc="-30" dirty="0">
                <a:solidFill>
                  <a:srgbClr val="404040"/>
                </a:solidFill>
                <a:latin typeface="Lucida Sans Unicode"/>
                <a:cs typeface="Lucida Sans Unicode"/>
              </a:rPr>
              <a:t>metabolic</a:t>
            </a:r>
            <a:r>
              <a:rPr sz="1993" spc="-85" dirty="0">
                <a:solidFill>
                  <a:srgbClr val="404040"/>
                </a:solidFill>
                <a:latin typeface="Lucida Sans Unicode"/>
                <a:cs typeface="Lucida Sans Unicode"/>
              </a:rPr>
              <a:t> </a:t>
            </a:r>
            <a:r>
              <a:rPr sz="1993" spc="6" dirty="0">
                <a:solidFill>
                  <a:srgbClr val="404040"/>
                </a:solidFill>
                <a:latin typeface="Lucida Sans Unicode"/>
                <a:cs typeface="Lucida Sans Unicode"/>
              </a:rPr>
              <a:t>diseases.</a:t>
            </a:r>
            <a:endParaRPr sz="1993">
              <a:latin typeface="Lucida Sans Unicode"/>
              <a:cs typeface="Lucida Sans Unicod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75041-0C8C-A6E7-F3F5-36732C01862F}"/>
              </a:ext>
            </a:extLst>
          </p:cNvPr>
          <p:cNvSpPr>
            <a:spLocks noGrp="1"/>
          </p:cNvSpPr>
          <p:nvPr>
            <p:ph idx="1"/>
          </p:nvPr>
        </p:nvSpPr>
        <p:spPr>
          <a:xfrm>
            <a:off x="677334" y="804753"/>
            <a:ext cx="8596668" cy="5236610"/>
          </a:xfrm>
        </p:spPr>
        <p:txBody>
          <a:bodyPr/>
          <a:lstStyle/>
          <a:p>
            <a:pPr>
              <a:buFont typeface="Wingdings" pitchFamily="2" charset="2"/>
              <a:buChar char="q"/>
            </a:pPr>
            <a:r>
              <a:rPr lang="en-US" b="1" dirty="0"/>
              <a:t>What ongoing care, including postnatal contraception advice, should be provided to women</a:t>
            </a:r>
            <a:r>
              <a:rPr lang="en-GB" b="1" dirty="0"/>
              <a:t> </a:t>
            </a:r>
            <a:r>
              <a:rPr lang="en-US" b="1" dirty="0"/>
              <a:t>with maternal obesity following pregnancy?</a:t>
            </a:r>
            <a:endParaRPr lang="en-GB" b="1" dirty="0"/>
          </a:p>
          <a:p>
            <a:pPr>
              <a:buFont typeface="Wingdings" pitchFamily="2" charset="2"/>
              <a:buChar char="Ø"/>
            </a:pPr>
            <a:r>
              <a:rPr lang="en-US" dirty="0"/>
              <a:t>Postnatal contraception advice should be given according to the Faculty of Sexual and Reproductive</a:t>
            </a:r>
            <a:r>
              <a:rPr lang="en-GB" dirty="0"/>
              <a:t> </a:t>
            </a:r>
            <a:r>
              <a:rPr lang="en-US" dirty="0"/>
              <a:t>Healthcare guidelines</a:t>
            </a:r>
            <a:r>
              <a:rPr lang="en-GB" dirty="0"/>
              <a:t>,</a:t>
            </a:r>
            <a:r>
              <a:rPr lang="en-US" dirty="0"/>
              <a:t> which recognize that women with obesity are at increased risk of VTE if they</a:t>
            </a:r>
            <a:r>
              <a:rPr lang="en-GB" dirty="0"/>
              <a:t> </a:t>
            </a:r>
            <a:r>
              <a:rPr lang="en-US" dirty="0"/>
              <a:t>take the hormonal contraceptive pill.</a:t>
            </a:r>
            <a:r>
              <a:rPr lang="en-GB" dirty="0"/>
              <a:t> </a:t>
            </a:r>
          </a:p>
          <a:p>
            <a:pPr>
              <a:buFont typeface="Wingdings" pitchFamily="2" charset="2"/>
              <a:buChar char="q"/>
            </a:pPr>
            <a:r>
              <a:rPr lang="en-US" b="1" dirty="0"/>
              <a:t>What information should be given postnatally to obese women about their long-term health</a:t>
            </a:r>
            <a:r>
              <a:rPr lang="en-GB" b="1" dirty="0"/>
              <a:t> </a:t>
            </a:r>
            <a:r>
              <a:rPr lang="en-US" b="1" dirty="0"/>
              <a:t>risks and those of their children?</a:t>
            </a:r>
            <a:endParaRPr lang="en-GB" b="1" dirty="0"/>
          </a:p>
          <a:p>
            <a:pPr>
              <a:buFont typeface="Wingdings" pitchFamily="2" charset="2"/>
              <a:buChar char="Ø"/>
            </a:pPr>
            <a:r>
              <a:rPr lang="en-GB" dirty="0"/>
              <a:t>Women with class I obesity or greater at booking should continue to be offered nutritional advice following childbirth from an appropriately trained professional, with a view to weight reduction in line with NICE Public health guideline.</a:t>
            </a:r>
          </a:p>
          <a:p>
            <a:pPr>
              <a:buFont typeface="Arial" panose="020B0604020202020204" pitchFamily="34" charset="0"/>
              <a:buChar char="•"/>
            </a:pPr>
            <a:r>
              <a:rPr lang="en-GB" dirty="0"/>
              <a:t> Modification of dietary and physical activity behaviours are associated with a significant reduction in body weight compared with no lifestyle intervention.</a:t>
            </a:r>
          </a:p>
          <a:p>
            <a:pPr>
              <a:buFont typeface="Arial" panose="020B0604020202020204" pitchFamily="34" charset="0"/>
              <a:buChar char="•"/>
            </a:pPr>
            <a:endParaRPr lang="en-GB" dirty="0"/>
          </a:p>
          <a:p>
            <a:pPr>
              <a:buFont typeface="Wingdings" pitchFamily="2" charset="2"/>
              <a:buChar char="q"/>
            </a:pPr>
            <a:endParaRPr lang="en-JO" b="1" dirty="0"/>
          </a:p>
        </p:txBody>
      </p:sp>
    </p:spTree>
    <p:extLst>
      <p:ext uri="{BB962C8B-B14F-4D97-AF65-F5344CB8AC3E}">
        <p14:creationId xmlns:p14="http://schemas.microsoft.com/office/powerpoint/2010/main" val="3676508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4E010-5A64-D611-B511-2D398522D17A}"/>
              </a:ext>
            </a:extLst>
          </p:cNvPr>
          <p:cNvSpPr>
            <a:spLocks noGrp="1"/>
          </p:cNvSpPr>
          <p:nvPr>
            <p:ph idx="1"/>
          </p:nvPr>
        </p:nvSpPr>
        <p:spPr>
          <a:xfrm>
            <a:off x="677334" y="641287"/>
            <a:ext cx="8596668" cy="5400075"/>
          </a:xfrm>
        </p:spPr>
        <p:txBody>
          <a:bodyPr/>
          <a:lstStyle/>
          <a:p>
            <a:pPr>
              <a:buFont typeface="Wingdings" pitchFamily="2" charset="2"/>
              <a:buChar char="Ø"/>
            </a:pPr>
            <a:r>
              <a:rPr lang="en-US" dirty="0"/>
              <a:t>Women who have been diagnosed with gestational diabetes should have postnatal follow-up</a:t>
            </a:r>
            <a:r>
              <a:rPr lang="en-GB" dirty="0"/>
              <a:t>.</a:t>
            </a:r>
          </a:p>
          <a:p>
            <a:pPr>
              <a:buFont typeface="Arial" panose="020B0604020202020204" pitchFamily="34" charset="0"/>
              <a:buChar char="•"/>
            </a:pPr>
            <a:r>
              <a:rPr lang="en-US" dirty="0"/>
              <a:t>A systematic review and meta-analysis found that women with gestational diabetes mellitus had an</a:t>
            </a:r>
            <a:r>
              <a:rPr lang="en-GB" dirty="0"/>
              <a:t> </a:t>
            </a:r>
            <a:r>
              <a:rPr lang="en-US" dirty="0"/>
              <a:t>increased risk of developing type II diabetes compared with those who had a </a:t>
            </a:r>
            <a:r>
              <a:rPr lang="en-US" dirty="0" err="1"/>
              <a:t>normoglycaemic</a:t>
            </a:r>
            <a:r>
              <a:rPr lang="en-US" dirty="0"/>
              <a:t> pregnancy</a:t>
            </a:r>
            <a:r>
              <a:rPr lang="en-GB" dirty="0"/>
              <a:t>.</a:t>
            </a:r>
          </a:p>
          <a:p>
            <a:pPr>
              <a:buFont typeface="Arial" panose="020B0604020202020204" pitchFamily="34" charset="0"/>
              <a:buChar char="•"/>
            </a:pPr>
            <a:r>
              <a:rPr lang="en-US" dirty="0"/>
              <a:t>Data from an observational cohort study of 330 Danish women with diet-treated gestational diabetes</a:t>
            </a:r>
            <a:r>
              <a:rPr lang="en-GB" dirty="0"/>
              <a:t> </a:t>
            </a:r>
            <a:r>
              <a:rPr lang="en-US" dirty="0"/>
              <a:t>showed that 41% of these women developed diabetes during a median of 10 years follow-up.</a:t>
            </a:r>
            <a:endParaRPr lang="en-GB" dirty="0"/>
          </a:p>
          <a:p>
            <a:pPr>
              <a:buFont typeface="Wingdings" pitchFamily="2" charset="2"/>
              <a:buChar char="q"/>
            </a:pPr>
            <a:r>
              <a:rPr lang="en-US" b="1" dirty="0"/>
              <a:t>What support can be given in the community to ensure minimal </a:t>
            </a:r>
            <a:r>
              <a:rPr lang="en-US" b="1" dirty="0" err="1"/>
              <a:t>interpregnancy</a:t>
            </a:r>
            <a:r>
              <a:rPr lang="en-US" b="1" dirty="0"/>
              <a:t> weight gain</a:t>
            </a:r>
            <a:r>
              <a:rPr lang="en-GB" b="1" dirty="0"/>
              <a:t> </a:t>
            </a:r>
            <a:r>
              <a:rPr lang="en-US" b="1" dirty="0"/>
              <a:t>or to minimize risks of a future pregnancy?</a:t>
            </a:r>
            <a:endParaRPr lang="en-GB" b="1" dirty="0"/>
          </a:p>
          <a:p>
            <a:pPr>
              <a:buFont typeface="Wingdings" pitchFamily="2" charset="2"/>
              <a:buChar char="Ø"/>
            </a:pPr>
            <a:r>
              <a:rPr lang="en-US" dirty="0"/>
              <a:t>Even modest postpartum weight retention is associated with a heightened risk of adverse outcomes in</a:t>
            </a:r>
            <a:r>
              <a:rPr lang="en-GB" dirty="0"/>
              <a:t> </a:t>
            </a:r>
            <a:r>
              <a:rPr lang="en-US" dirty="0"/>
              <a:t>subsequent pregnancies, including hypertensive disease, diabetes and stillbirth.</a:t>
            </a:r>
            <a:endParaRPr lang="en-GB" dirty="0"/>
          </a:p>
          <a:p>
            <a:pPr>
              <a:buFont typeface="Arial" panose="020B0604020202020204" pitchFamily="34" charset="0"/>
              <a:buChar char="•"/>
            </a:pPr>
            <a:r>
              <a:rPr lang="en-US" dirty="0"/>
              <a:t> Greater attention should</a:t>
            </a:r>
            <a:r>
              <a:rPr lang="en-GB" dirty="0"/>
              <a:t> </a:t>
            </a:r>
            <a:r>
              <a:rPr lang="en-US" dirty="0"/>
              <a:t>be paid to interventions to help women reduce their weight following pregnancy to achieve a healthy BMI.</a:t>
            </a:r>
            <a:endParaRPr lang="en-JO" dirty="0"/>
          </a:p>
        </p:txBody>
      </p:sp>
    </p:spTree>
    <p:extLst>
      <p:ext uri="{BB962C8B-B14F-4D97-AF65-F5344CB8AC3E}">
        <p14:creationId xmlns:p14="http://schemas.microsoft.com/office/powerpoint/2010/main" val="77116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74AE-F9E9-B9D3-EED4-5EE5B8D40FFE}"/>
              </a:ext>
            </a:extLst>
          </p:cNvPr>
          <p:cNvSpPr>
            <a:spLocks noGrp="1"/>
          </p:cNvSpPr>
          <p:nvPr>
            <p:ph type="title"/>
          </p:nvPr>
        </p:nvSpPr>
        <p:spPr/>
        <p:txBody>
          <a:bodyPr/>
          <a:lstStyle/>
          <a:p>
            <a:r>
              <a:rPr lang="en-GB" dirty="0"/>
              <a:t>Management of pregnancy following bariatric surgery </a:t>
            </a:r>
            <a:endParaRPr lang="en-JO" dirty="0"/>
          </a:p>
        </p:txBody>
      </p:sp>
      <p:sp>
        <p:nvSpPr>
          <p:cNvPr id="3" name="Content Placeholder 2">
            <a:extLst>
              <a:ext uri="{FF2B5EF4-FFF2-40B4-BE49-F238E27FC236}">
                <a16:creationId xmlns:a16="http://schemas.microsoft.com/office/drawing/2014/main" id="{A5815FAA-3C0F-5CD2-E220-7BEFFD18BA9D}"/>
              </a:ext>
            </a:extLst>
          </p:cNvPr>
          <p:cNvSpPr>
            <a:spLocks noGrp="1"/>
          </p:cNvSpPr>
          <p:nvPr>
            <p:ph sz="half" idx="1"/>
          </p:nvPr>
        </p:nvSpPr>
        <p:spPr>
          <a:xfrm>
            <a:off x="677334" y="2839599"/>
            <a:ext cx="4184035" cy="3880772"/>
          </a:xfrm>
        </p:spPr>
        <p:txBody>
          <a:bodyPr/>
          <a:lstStyle/>
          <a:p>
            <a:pPr>
              <a:buFont typeface="Wingdings" pitchFamily="2" charset="2"/>
              <a:buChar char="Ø"/>
            </a:pPr>
            <a:r>
              <a:rPr lang="en-GB" dirty="0"/>
              <a:t>In compared with obese women who had not undergone bariatric surgery the have lower risk of </a:t>
            </a:r>
          </a:p>
          <a:p>
            <a:pPr>
              <a:buFont typeface="Arial" panose="020B0604020202020204" pitchFamily="34" charset="0"/>
              <a:buChar char="•"/>
            </a:pPr>
            <a:r>
              <a:rPr lang="en-GB" dirty="0"/>
              <a:t>Gestational diabetes </a:t>
            </a:r>
          </a:p>
          <a:p>
            <a:pPr>
              <a:buFont typeface="Arial" panose="020B0604020202020204" pitchFamily="34" charset="0"/>
              <a:buChar char="•"/>
            </a:pPr>
            <a:r>
              <a:rPr lang="en-GB" dirty="0"/>
              <a:t>Hypertensive disorders</a:t>
            </a:r>
          </a:p>
          <a:p>
            <a:pPr>
              <a:buFont typeface="Arial" panose="020B0604020202020204" pitchFamily="34" charset="0"/>
              <a:buChar char="•"/>
            </a:pPr>
            <a:r>
              <a:rPr lang="en-GB" dirty="0"/>
              <a:t>Macrosomia</a:t>
            </a:r>
          </a:p>
          <a:p>
            <a:pPr>
              <a:buFont typeface="Arial" panose="020B0604020202020204" pitchFamily="34" charset="0"/>
              <a:buChar char="•"/>
            </a:pPr>
            <a:r>
              <a:rPr lang="en-GB" dirty="0"/>
              <a:t>Pre-eclampsia</a:t>
            </a:r>
          </a:p>
          <a:p>
            <a:pPr>
              <a:buFont typeface="Arial" panose="020B0604020202020204" pitchFamily="34" charset="0"/>
              <a:buChar char="•"/>
            </a:pPr>
            <a:r>
              <a:rPr lang="en-GB" dirty="0"/>
              <a:t>Congenital defects</a:t>
            </a:r>
          </a:p>
        </p:txBody>
      </p:sp>
      <p:sp>
        <p:nvSpPr>
          <p:cNvPr id="4" name="Content Placeholder 3">
            <a:extLst>
              <a:ext uri="{FF2B5EF4-FFF2-40B4-BE49-F238E27FC236}">
                <a16:creationId xmlns:a16="http://schemas.microsoft.com/office/drawing/2014/main" id="{EBFF1AF3-4B2F-71C2-4CF6-5F9D6A0B91EF}"/>
              </a:ext>
            </a:extLst>
          </p:cNvPr>
          <p:cNvSpPr>
            <a:spLocks noGrp="1"/>
          </p:cNvSpPr>
          <p:nvPr>
            <p:ph sz="half" idx="2"/>
          </p:nvPr>
        </p:nvSpPr>
        <p:spPr>
          <a:xfrm>
            <a:off x="5089968" y="2839599"/>
            <a:ext cx="4184034" cy="3880773"/>
          </a:xfrm>
        </p:spPr>
        <p:txBody>
          <a:bodyPr/>
          <a:lstStyle/>
          <a:p>
            <a:pPr>
              <a:buFont typeface="Wingdings" pitchFamily="2" charset="2"/>
              <a:buChar char="Ø"/>
            </a:pPr>
            <a:r>
              <a:rPr lang="en-GB" dirty="0"/>
              <a:t>In compared with obese women who had not undergone bariatric surgery the have increase risk of</a:t>
            </a:r>
          </a:p>
          <a:p>
            <a:pPr>
              <a:buFont typeface="Arial" panose="020B0604020202020204" pitchFamily="34" charset="0"/>
              <a:buChar char="•"/>
            </a:pPr>
            <a:r>
              <a:rPr lang="en-GB" dirty="0"/>
              <a:t>Small for gestational age neonates</a:t>
            </a:r>
          </a:p>
          <a:p>
            <a:pPr>
              <a:buFont typeface="Arial" panose="020B0604020202020204" pitchFamily="34" charset="0"/>
              <a:buChar char="•"/>
            </a:pPr>
            <a:r>
              <a:rPr lang="en-GB" dirty="0"/>
              <a:t>Admission to NICU </a:t>
            </a:r>
          </a:p>
          <a:p>
            <a:pPr>
              <a:buFont typeface="Arial" panose="020B0604020202020204" pitchFamily="34" charset="0"/>
              <a:buChar char="•"/>
            </a:pPr>
            <a:r>
              <a:rPr lang="en-GB" dirty="0"/>
              <a:t>Preterm birth </a:t>
            </a:r>
          </a:p>
          <a:p>
            <a:pPr>
              <a:buFont typeface="Arial" panose="020B0604020202020204" pitchFamily="34" charset="0"/>
              <a:buChar char="•"/>
            </a:pPr>
            <a:r>
              <a:rPr lang="en-GB" dirty="0"/>
              <a:t>Maternal anaemia and nutritional deficiency </a:t>
            </a:r>
          </a:p>
        </p:txBody>
      </p:sp>
      <p:sp>
        <p:nvSpPr>
          <p:cNvPr id="10" name="Content Placeholder 2">
            <a:extLst>
              <a:ext uri="{FF2B5EF4-FFF2-40B4-BE49-F238E27FC236}">
                <a16:creationId xmlns:a16="http://schemas.microsoft.com/office/drawing/2014/main" id="{E340B934-D9BD-3C8A-4F67-3FFFB4DA6141}"/>
              </a:ext>
            </a:extLst>
          </p:cNvPr>
          <p:cNvSpPr>
            <a:spLocks noGrp="1"/>
          </p:cNvSpPr>
          <p:nvPr>
            <p:ph sz="half" idx="1"/>
          </p:nvPr>
        </p:nvSpPr>
        <p:spPr>
          <a:xfrm>
            <a:off x="677334" y="1930400"/>
            <a:ext cx="7071583" cy="659897"/>
          </a:xfrm>
        </p:spPr>
        <p:txBody>
          <a:bodyPr/>
          <a:lstStyle/>
          <a:p>
            <a:pPr>
              <a:buFont typeface="Wingdings" pitchFamily="2" charset="2"/>
              <a:buChar char="q"/>
            </a:pPr>
            <a:r>
              <a:rPr lang="en-US" b="1" dirty="0"/>
              <a:t>What are the clinical risks of previous bariatric surgery to maternal and fetal health during</a:t>
            </a:r>
            <a:r>
              <a:rPr lang="en-GB" b="1" dirty="0"/>
              <a:t> </a:t>
            </a:r>
            <a:r>
              <a:rPr lang="en-US" b="1" dirty="0"/>
              <a:t>pregnancy?</a:t>
            </a:r>
            <a:endParaRPr lang="en-GB" b="1" dirty="0"/>
          </a:p>
          <a:p>
            <a:pPr>
              <a:buFont typeface="Wingdings" pitchFamily="2" charset="2"/>
              <a:buChar char="q"/>
            </a:pPr>
            <a:endParaRPr lang="en-GB" b="1" dirty="0"/>
          </a:p>
        </p:txBody>
      </p:sp>
    </p:spTree>
    <p:extLst>
      <p:ext uri="{BB962C8B-B14F-4D97-AF65-F5344CB8AC3E}">
        <p14:creationId xmlns:p14="http://schemas.microsoft.com/office/powerpoint/2010/main" val="367248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12E5A-BE14-43AB-673F-8AFC25AA4664}"/>
              </a:ext>
            </a:extLst>
          </p:cNvPr>
          <p:cNvSpPr>
            <a:spLocks noGrp="1"/>
          </p:cNvSpPr>
          <p:nvPr>
            <p:ph idx="1"/>
          </p:nvPr>
        </p:nvSpPr>
        <p:spPr>
          <a:xfrm>
            <a:off x="677334" y="679011"/>
            <a:ext cx="8596668" cy="5362352"/>
          </a:xfrm>
        </p:spPr>
        <p:txBody>
          <a:bodyPr/>
          <a:lstStyle/>
          <a:p>
            <a:pPr>
              <a:buFont typeface="Wingdings" pitchFamily="2" charset="2"/>
              <a:buChar char="Ø"/>
            </a:pPr>
            <a:r>
              <a:rPr lang="en-US" dirty="0"/>
              <a:t>A minimum waiting period of </a:t>
            </a:r>
            <a:r>
              <a:rPr lang="en-US" b="1" dirty="0"/>
              <a:t>12–18 months</a:t>
            </a:r>
            <a:r>
              <a:rPr lang="en-US" dirty="0"/>
              <a:t> after bariatric surgery is recommended before</a:t>
            </a:r>
            <a:r>
              <a:rPr lang="en-GB" dirty="0"/>
              <a:t> </a:t>
            </a:r>
            <a:r>
              <a:rPr lang="en-US" dirty="0"/>
              <a:t>attempting pregnancy to allow stabilization of body weight and to allow the correct</a:t>
            </a:r>
            <a:r>
              <a:rPr lang="en-GB" dirty="0"/>
              <a:t> </a:t>
            </a:r>
            <a:r>
              <a:rPr lang="en-US" dirty="0"/>
              <a:t>identification and treatment of any possible nutritional deficiencies that may not be evident</a:t>
            </a:r>
            <a:r>
              <a:rPr lang="en-GB" dirty="0"/>
              <a:t> </a:t>
            </a:r>
            <a:r>
              <a:rPr lang="en-US" dirty="0"/>
              <a:t>during the first months.</a:t>
            </a:r>
            <a:endParaRPr lang="en-GB" dirty="0"/>
          </a:p>
          <a:p>
            <a:pPr>
              <a:buFont typeface="Wingdings" pitchFamily="2" charset="2"/>
              <a:buChar char="q"/>
            </a:pPr>
            <a:r>
              <a:rPr lang="en-US" b="1" dirty="0"/>
              <a:t>How should women with previous bariatric surgery be cared for during pregnancy?</a:t>
            </a:r>
            <a:endParaRPr lang="en-GB" b="1" dirty="0"/>
          </a:p>
          <a:p>
            <a:pPr>
              <a:buFont typeface="Wingdings" pitchFamily="2" charset="2"/>
              <a:buChar char="Ø"/>
            </a:pPr>
            <a:r>
              <a:rPr lang="en-US" dirty="0"/>
              <a:t>Women with previous bariatric surgery have high-risk pregnancies and should have consultant-led antenatal care</a:t>
            </a:r>
            <a:r>
              <a:rPr lang="en-GB" dirty="0"/>
              <a:t>, </a:t>
            </a:r>
          </a:p>
          <a:p>
            <a:pPr>
              <a:buFont typeface="Arial" panose="020B0604020202020204" pitchFamily="34" charset="0"/>
              <a:buChar char="•"/>
            </a:pPr>
            <a:r>
              <a:rPr lang="en-US" dirty="0"/>
              <a:t>Women who have undergone previous gastric band insertion should have</a:t>
            </a:r>
            <a:r>
              <a:rPr lang="en-GB" dirty="0"/>
              <a:t> </a:t>
            </a:r>
            <a:r>
              <a:rPr lang="en-US" dirty="0"/>
              <a:t>consideration of deflation for the duration of pregnancy dependent upon the circumstances of the woman.</a:t>
            </a:r>
            <a:endParaRPr lang="en-GB" dirty="0"/>
          </a:p>
          <a:p>
            <a:pPr>
              <a:buFont typeface="Arial" panose="020B0604020202020204" pitchFamily="34" charset="0"/>
              <a:buChar char="•"/>
            </a:pPr>
            <a:r>
              <a:rPr lang="en-GB" dirty="0"/>
              <a:t>Certain procedures are associated with an increased risk of reflux and aspiration–gastric band and sleeve gastrectomy.</a:t>
            </a:r>
          </a:p>
          <a:p>
            <a:pPr>
              <a:buFont typeface="Arial" panose="020B0604020202020204" pitchFamily="34" charset="0"/>
              <a:buChar char="•"/>
            </a:pPr>
            <a:r>
              <a:rPr lang="en-US" dirty="0" err="1"/>
              <a:t>Hyperemesis</a:t>
            </a:r>
            <a:r>
              <a:rPr lang="en-US" dirty="0"/>
              <a:t> may be pathological and related to an internal hernia or gastric band slip.</a:t>
            </a:r>
            <a:endParaRPr lang="en-GB" dirty="0"/>
          </a:p>
          <a:p>
            <a:pPr>
              <a:buFont typeface="Arial" panose="020B0604020202020204" pitchFamily="34" charset="0"/>
              <a:buChar char="•"/>
            </a:pPr>
            <a:endParaRPr lang="en-JO" dirty="0"/>
          </a:p>
        </p:txBody>
      </p:sp>
    </p:spTree>
    <p:extLst>
      <p:ext uri="{BB962C8B-B14F-4D97-AF65-F5344CB8AC3E}">
        <p14:creationId xmlns:p14="http://schemas.microsoft.com/office/powerpoint/2010/main" val="2333204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FD541-E99B-850C-06E7-888E7DDB5E2D}"/>
              </a:ext>
            </a:extLst>
          </p:cNvPr>
          <p:cNvSpPr>
            <a:spLocks noGrp="1"/>
          </p:cNvSpPr>
          <p:nvPr>
            <p:ph idx="1"/>
          </p:nvPr>
        </p:nvSpPr>
        <p:spPr>
          <a:xfrm>
            <a:off x="677334" y="641287"/>
            <a:ext cx="8596668" cy="5400075"/>
          </a:xfrm>
        </p:spPr>
        <p:txBody>
          <a:bodyPr/>
          <a:lstStyle/>
          <a:p>
            <a:pPr>
              <a:buFont typeface="Wingdings" pitchFamily="2" charset="2"/>
              <a:buChar char="Ø"/>
            </a:pPr>
            <a:r>
              <a:rPr lang="en-US" dirty="0"/>
              <a:t>Women with previous bariatric surgery should have nutritional surveillance and screening for</a:t>
            </a:r>
            <a:r>
              <a:rPr lang="en-GB" dirty="0"/>
              <a:t> </a:t>
            </a:r>
            <a:r>
              <a:rPr lang="en-US" dirty="0"/>
              <a:t>deficiencies </a:t>
            </a:r>
            <a:r>
              <a:rPr lang="en-GB" b="1" dirty="0"/>
              <a:t>every trimester</a:t>
            </a:r>
            <a:r>
              <a:rPr lang="en-US" b="1" dirty="0"/>
              <a:t>.</a:t>
            </a:r>
            <a:endParaRPr lang="en-GB" b="1" dirty="0"/>
          </a:p>
          <a:p>
            <a:pPr>
              <a:buFont typeface="Arial" panose="020B0604020202020204" pitchFamily="34" charset="0"/>
              <a:buChar char="•"/>
            </a:pPr>
            <a:r>
              <a:rPr lang="en-US" dirty="0"/>
              <a:t>Pregnancy can exacerbate nutritional deficiencies that predate pregnancy. Women, particularly those with</a:t>
            </a:r>
            <a:r>
              <a:rPr lang="en-GB" dirty="0"/>
              <a:t> </a:t>
            </a:r>
            <a:r>
              <a:rPr lang="en-US" dirty="0" err="1"/>
              <a:t>malabsorptive</a:t>
            </a:r>
            <a:r>
              <a:rPr lang="en-US" dirty="0"/>
              <a:t> procedures involving anatomical changes in the gastrointestinal tract, are at high risk of</a:t>
            </a:r>
            <a:r>
              <a:rPr lang="en-GB" dirty="0"/>
              <a:t> </a:t>
            </a:r>
            <a:r>
              <a:rPr lang="en-US" dirty="0" err="1"/>
              <a:t>micronutritional</a:t>
            </a:r>
            <a:r>
              <a:rPr lang="en-US" dirty="0"/>
              <a:t> deficiencies (including vitamin B12, iron, folate and fat-soluble vitamins) and macronutritionaldeficiencies (mainly fat and protein</a:t>
            </a:r>
            <a:r>
              <a:rPr lang="en-GB" dirty="0"/>
              <a:t>.</a:t>
            </a:r>
          </a:p>
          <a:p>
            <a:pPr>
              <a:buFont typeface="Wingdings" pitchFamily="2" charset="2"/>
              <a:buChar char="Ø"/>
            </a:pPr>
            <a:r>
              <a:rPr lang="en-GB" dirty="0"/>
              <a:t>Woman with previous bariatric surgery should be referred to a dietician for advice with regard to their specialised nutritional needs.</a:t>
            </a:r>
          </a:p>
        </p:txBody>
      </p:sp>
    </p:spTree>
    <p:extLst>
      <p:ext uri="{BB962C8B-B14F-4D97-AF65-F5344CB8AC3E}">
        <p14:creationId xmlns:p14="http://schemas.microsoft.com/office/powerpoint/2010/main" val="31432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04" name="Group 10303">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278" name="Straight Connector 10277">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79" name="Straight Connector 10278">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80"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81"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82" name="Isosceles Triangle 10281">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83"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84"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85"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86" name="Isosceles Triangle 10285">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87" name="Isosceles Triangle 10286">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305" name="Rectangle 10304">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06" name="Group 1030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292" name="Straight Connector 1029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9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5" name="Isosceles Triangle 1029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9" name="Isosceles Triangle 1029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00" name="Isosceles Triangle 1029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307" name="Rectangle 1030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ree Google Thank You Slide &amp; PowerPoint Templates">
            <a:extLst>
              <a:ext uri="{FF2B5EF4-FFF2-40B4-BE49-F238E27FC236}">
                <a16:creationId xmlns:a16="http://schemas.microsoft.com/office/drawing/2014/main" id="{9C2D4A95-F2CD-AA2A-9A60-567017BA17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097" r="1" b="1"/>
          <a:stretch/>
        </p:blipFill>
        <p:spPr bwMode="auto">
          <a:xfrm>
            <a:off x="568452" y="571500"/>
            <a:ext cx="1105509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64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5898" y="202920"/>
            <a:ext cx="7740948" cy="1099886"/>
          </a:xfrm>
          <a:prstGeom prst="rect">
            <a:avLst/>
          </a:prstGeom>
        </p:spPr>
        <p:txBody>
          <a:bodyPr vert="horz" wrap="square" lIns="0" tIns="14575" rIns="0" bIns="0" rtlCol="0" anchor="t">
            <a:spAutoFit/>
          </a:bodyPr>
          <a:lstStyle/>
          <a:p>
            <a:pPr marL="15343" marR="6137">
              <a:lnSpc>
                <a:spcPct val="100699"/>
              </a:lnSpc>
              <a:spcBef>
                <a:spcPts val="115"/>
              </a:spcBef>
            </a:pPr>
            <a:r>
              <a:rPr spc="6" dirty="0"/>
              <a:t>Comparing obstetric complications by </a:t>
            </a:r>
            <a:r>
              <a:rPr spc="-1057" dirty="0"/>
              <a:t> </a:t>
            </a:r>
            <a:r>
              <a:rPr spc="6" dirty="0"/>
              <a:t>BMI</a:t>
            </a:r>
          </a:p>
        </p:txBody>
      </p:sp>
      <p:pic>
        <p:nvPicPr>
          <p:cNvPr id="3" name="object 3"/>
          <p:cNvPicPr/>
          <p:nvPr/>
        </p:nvPicPr>
        <p:blipFill>
          <a:blip r:embed="rId2" cstate="print"/>
          <a:stretch>
            <a:fillRect/>
          </a:stretch>
        </p:blipFill>
        <p:spPr>
          <a:xfrm>
            <a:off x="1522571" y="1519228"/>
            <a:ext cx="7101741" cy="48743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202" y="627675"/>
            <a:ext cx="3949102" cy="570264"/>
          </a:xfrm>
          <a:prstGeom prst="rect">
            <a:avLst/>
          </a:prstGeom>
        </p:spPr>
        <p:txBody>
          <a:bodyPr vert="horz" wrap="square" lIns="0" tIns="16109" rIns="0" bIns="0" rtlCol="0" anchor="t">
            <a:spAutoFit/>
          </a:bodyPr>
          <a:lstStyle/>
          <a:p>
            <a:pPr marL="15343">
              <a:spcBef>
                <a:spcPts val="127"/>
              </a:spcBef>
            </a:pPr>
            <a:r>
              <a:rPr dirty="0"/>
              <a:t>Pre</a:t>
            </a:r>
            <a:r>
              <a:rPr spc="-54" dirty="0"/>
              <a:t> </a:t>
            </a:r>
            <a:r>
              <a:rPr dirty="0"/>
              <a:t>pregnancy</a:t>
            </a:r>
            <a:r>
              <a:rPr spc="-48" dirty="0"/>
              <a:t> </a:t>
            </a:r>
            <a:r>
              <a:rPr spc="-6" dirty="0"/>
              <a:t>care</a:t>
            </a:r>
          </a:p>
        </p:txBody>
      </p:sp>
      <p:sp>
        <p:nvSpPr>
          <p:cNvPr id="3" name="object 3"/>
          <p:cNvSpPr txBox="1"/>
          <p:nvPr/>
        </p:nvSpPr>
        <p:spPr>
          <a:xfrm>
            <a:off x="771201" y="1956583"/>
            <a:ext cx="8369981" cy="3396605"/>
          </a:xfrm>
          <a:prstGeom prst="rect">
            <a:avLst/>
          </a:prstGeom>
        </p:spPr>
        <p:txBody>
          <a:bodyPr vert="horz" wrap="square" lIns="0" tIns="14575" rIns="0" bIns="0" rtlCol="0">
            <a:spAutoFit/>
          </a:bodyPr>
          <a:lstStyle/>
          <a:p>
            <a:pPr marL="356722" marR="1022602" indent="-342146">
              <a:lnSpc>
                <a:spcPct val="102400"/>
              </a:lnSpc>
              <a:spcBef>
                <a:spcPts val="11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Advice </a:t>
            </a:r>
            <a:r>
              <a:rPr sz="1752" spc="18" dirty="0">
                <a:solidFill>
                  <a:srgbClr val="404040"/>
                </a:solidFill>
                <a:latin typeface="Trebuchet MS"/>
                <a:cs typeface="Trebuchet MS"/>
              </a:rPr>
              <a:t>on </a:t>
            </a:r>
            <a:r>
              <a:rPr sz="1752" spc="12" dirty="0">
                <a:solidFill>
                  <a:srgbClr val="404040"/>
                </a:solidFill>
                <a:latin typeface="Trebuchet MS"/>
                <a:cs typeface="Trebuchet MS"/>
              </a:rPr>
              <a:t>weight</a:t>
            </a:r>
            <a:r>
              <a:rPr sz="1752" spc="18" dirty="0">
                <a:solidFill>
                  <a:srgbClr val="404040"/>
                </a:solidFill>
                <a:latin typeface="Trebuchet MS"/>
                <a:cs typeface="Trebuchet MS"/>
              </a:rPr>
              <a:t> and </a:t>
            </a:r>
            <a:r>
              <a:rPr sz="1752" spc="12" dirty="0">
                <a:solidFill>
                  <a:srgbClr val="404040"/>
                </a:solidFill>
                <a:latin typeface="Trebuchet MS"/>
                <a:cs typeface="Trebuchet MS"/>
              </a:rPr>
              <a:t>lifestyle</a:t>
            </a:r>
            <a:r>
              <a:rPr sz="1752" spc="18" dirty="0">
                <a:solidFill>
                  <a:srgbClr val="404040"/>
                </a:solidFill>
                <a:latin typeface="Trebuchet MS"/>
                <a:cs typeface="Trebuchet MS"/>
              </a:rPr>
              <a:t> </a:t>
            </a:r>
            <a:r>
              <a:rPr sz="1752" spc="12" dirty="0">
                <a:solidFill>
                  <a:srgbClr val="404040"/>
                </a:solidFill>
                <a:latin typeface="Trebuchet MS"/>
                <a:cs typeface="Trebuchet MS"/>
              </a:rPr>
              <a:t>should</a:t>
            </a:r>
            <a:r>
              <a:rPr sz="1752" spc="18" dirty="0">
                <a:solidFill>
                  <a:srgbClr val="404040"/>
                </a:solidFill>
                <a:latin typeface="Trebuchet MS"/>
                <a:cs typeface="Trebuchet MS"/>
              </a:rPr>
              <a:t> be</a:t>
            </a:r>
            <a:r>
              <a:rPr sz="1752" spc="12" dirty="0">
                <a:solidFill>
                  <a:srgbClr val="404040"/>
                </a:solidFill>
                <a:latin typeface="Trebuchet MS"/>
                <a:cs typeface="Trebuchet MS"/>
              </a:rPr>
              <a:t> given</a:t>
            </a:r>
            <a:r>
              <a:rPr sz="1752" spc="18" dirty="0">
                <a:solidFill>
                  <a:srgbClr val="404040"/>
                </a:solidFill>
                <a:latin typeface="Trebuchet MS"/>
                <a:cs typeface="Trebuchet MS"/>
              </a:rPr>
              <a:t> </a:t>
            </a:r>
            <a:r>
              <a:rPr sz="1752" spc="12" dirty="0">
                <a:solidFill>
                  <a:srgbClr val="404040"/>
                </a:solidFill>
                <a:latin typeface="Trebuchet MS"/>
                <a:cs typeface="Trebuchet MS"/>
              </a:rPr>
              <a:t>during</a:t>
            </a:r>
            <a:r>
              <a:rPr sz="1752" spc="18" dirty="0">
                <a:solidFill>
                  <a:srgbClr val="404040"/>
                </a:solidFill>
                <a:latin typeface="Trebuchet MS"/>
                <a:cs typeface="Trebuchet MS"/>
              </a:rPr>
              <a:t> </a:t>
            </a:r>
            <a:r>
              <a:rPr sz="1752" spc="12" dirty="0">
                <a:solidFill>
                  <a:srgbClr val="404040"/>
                </a:solidFill>
                <a:latin typeface="Trebuchet MS"/>
                <a:cs typeface="Trebuchet MS"/>
              </a:rPr>
              <a:t>preconception </a:t>
            </a:r>
            <a:r>
              <a:rPr sz="1752" spc="-507" dirty="0">
                <a:solidFill>
                  <a:srgbClr val="404040"/>
                </a:solidFill>
                <a:latin typeface="Trebuchet MS"/>
                <a:cs typeface="Trebuchet MS"/>
              </a:rPr>
              <a:t> </a:t>
            </a:r>
            <a:r>
              <a:rPr sz="1752" spc="12" dirty="0">
                <a:solidFill>
                  <a:srgbClr val="404040"/>
                </a:solidFill>
                <a:latin typeface="Trebuchet MS"/>
                <a:cs typeface="Trebuchet MS"/>
              </a:rPr>
              <a:t>counseling</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Weight </a:t>
            </a:r>
            <a:r>
              <a:rPr sz="1752" spc="18" dirty="0">
                <a:solidFill>
                  <a:srgbClr val="404040"/>
                </a:solidFill>
                <a:latin typeface="Trebuchet MS"/>
                <a:cs typeface="Trebuchet MS"/>
              </a:rPr>
              <a:t>and </a:t>
            </a:r>
            <a:r>
              <a:rPr sz="1752" spc="12" dirty="0">
                <a:solidFill>
                  <a:srgbClr val="404040"/>
                </a:solidFill>
                <a:latin typeface="Trebuchet MS"/>
                <a:cs typeface="Trebuchet MS"/>
              </a:rPr>
              <a:t>BMI should</a:t>
            </a:r>
            <a:r>
              <a:rPr sz="1752" spc="18" dirty="0">
                <a:solidFill>
                  <a:srgbClr val="404040"/>
                </a:solidFill>
                <a:latin typeface="Trebuchet MS"/>
                <a:cs typeface="Trebuchet MS"/>
              </a:rPr>
              <a:t> be</a:t>
            </a:r>
            <a:r>
              <a:rPr sz="1752" spc="12" dirty="0">
                <a:solidFill>
                  <a:srgbClr val="404040"/>
                </a:solidFill>
                <a:latin typeface="Trebuchet MS"/>
                <a:cs typeface="Trebuchet MS"/>
              </a:rPr>
              <a:t> measured</a:t>
            </a:r>
            <a:r>
              <a:rPr sz="1752" spc="18" dirty="0">
                <a:solidFill>
                  <a:srgbClr val="404040"/>
                </a:solidFill>
                <a:latin typeface="Trebuchet MS"/>
                <a:cs typeface="Trebuchet MS"/>
              </a:rPr>
              <a:t> </a:t>
            </a:r>
            <a:r>
              <a:rPr sz="1752" spc="12" dirty="0">
                <a:solidFill>
                  <a:srgbClr val="404040"/>
                </a:solidFill>
                <a:latin typeface="Trebuchet MS"/>
                <a:cs typeface="Trebuchet MS"/>
              </a:rPr>
              <a:t>to encourage</a:t>
            </a:r>
            <a:r>
              <a:rPr sz="1752" spc="18" dirty="0">
                <a:solidFill>
                  <a:srgbClr val="404040"/>
                </a:solidFill>
                <a:latin typeface="Trebuchet MS"/>
                <a:cs typeface="Trebuchet MS"/>
              </a:rPr>
              <a:t> women </a:t>
            </a:r>
            <a:r>
              <a:rPr sz="1752" spc="12" dirty="0">
                <a:solidFill>
                  <a:srgbClr val="404040"/>
                </a:solidFill>
                <a:latin typeface="Trebuchet MS"/>
                <a:cs typeface="Trebuchet MS"/>
              </a:rPr>
              <a:t>to optimize</a:t>
            </a:r>
            <a:r>
              <a:rPr sz="1752" spc="18" dirty="0">
                <a:solidFill>
                  <a:srgbClr val="404040"/>
                </a:solidFill>
                <a:latin typeface="Trebuchet MS"/>
                <a:cs typeface="Trebuchet MS"/>
              </a:rPr>
              <a:t> </a:t>
            </a:r>
            <a:r>
              <a:rPr sz="1752" spc="12" dirty="0">
                <a:solidFill>
                  <a:srgbClr val="404040"/>
                </a:solidFill>
                <a:latin typeface="Trebuchet MS"/>
                <a:cs typeface="Trebuchet MS"/>
              </a:rPr>
              <a:t>their</a:t>
            </a:r>
            <a:endParaRPr sz="1752">
              <a:latin typeface="Trebuchet MS"/>
              <a:cs typeface="Trebuchet MS"/>
            </a:endParaRPr>
          </a:p>
          <a:p>
            <a:pPr marL="356722">
              <a:spcBef>
                <a:spcPts val="48"/>
              </a:spcBef>
            </a:pPr>
            <a:r>
              <a:rPr sz="1752" spc="6" dirty="0">
                <a:solidFill>
                  <a:srgbClr val="404040"/>
                </a:solidFill>
                <a:latin typeface="Trebuchet MS"/>
                <a:cs typeface="Trebuchet MS"/>
              </a:rPr>
              <a:t>weight</a:t>
            </a:r>
            <a:r>
              <a:rPr sz="1752" spc="-36" dirty="0">
                <a:solidFill>
                  <a:srgbClr val="404040"/>
                </a:solidFill>
                <a:latin typeface="Trebuchet MS"/>
                <a:cs typeface="Trebuchet MS"/>
              </a:rPr>
              <a:t> </a:t>
            </a:r>
            <a:r>
              <a:rPr sz="1752" spc="6" dirty="0">
                <a:solidFill>
                  <a:srgbClr val="404040"/>
                </a:solidFill>
                <a:latin typeface="Trebuchet MS"/>
                <a:cs typeface="Trebuchet MS"/>
              </a:rPr>
              <a:t>before</a:t>
            </a:r>
            <a:r>
              <a:rPr sz="1752" spc="-30" dirty="0">
                <a:solidFill>
                  <a:srgbClr val="404040"/>
                </a:solidFill>
                <a:latin typeface="Trebuchet MS"/>
                <a:cs typeface="Trebuchet MS"/>
              </a:rPr>
              <a:t> </a:t>
            </a:r>
            <a:r>
              <a:rPr sz="1752" spc="6" dirty="0">
                <a:solidFill>
                  <a:srgbClr val="404040"/>
                </a:solidFill>
                <a:latin typeface="Trebuchet MS"/>
                <a:cs typeface="Trebuchet MS"/>
              </a:rPr>
              <a:t>pregnancy.</a:t>
            </a:r>
            <a:endParaRPr sz="1752">
              <a:latin typeface="Trebuchet MS"/>
              <a:cs typeface="Trebuchet MS"/>
            </a:endParaRPr>
          </a:p>
          <a:p>
            <a:pPr marL="356722" marR="154963" indent="-342146">
              <a:lnSpc>
                <a:spcPct val="102400"/>
              </a:lnSpc>
              <a:spcBef>
                <a:spcPts val="997"/>
              </a:spcBef>
              <a:tabLst>
                <a:tab pos="356722" algn="l"/>
              </a:tabLst>
            </a:pPr>
            <a:r>
              <a:rPr sz="1752" spc="-272" dirty="0">
                <a:solidFill>
                  <a:srgbClr val="90C226"/>
                </a:solidFill>
                <a:latin typeface="Lucida Sans Unicode"/>
                <a:cs typeface="Lucida Sans Unicode"/>
              </a:rPr>
              <a:t>¾	</a:t>
            </a:r>
            <a:r>
              <a:rPr sz="1752" spc="18" dirty="0">
                <a:solidFill>
                  <a:srgbClr val="404040"/>
                </a:solidFill>
                <a:latin typeface="Trebuchet MS"/>
                <a:cs typeface="Trebuchet MS"/>
              </a:rPr>
              <a:t>Woman </a:t>
            </a:r>
            <a:r>
              <a:rPr sz="1752" spc="12" dirty="0">
                <a:solidFill>
                  <a:srgbClr val="404040"/>
                </a:solidFill>
                <a:latin typeface="Trebuchet MS"/>
                <a:cs typeface="Trebuchet MS"/>
              </a:rPr>
              <a:t>of childbearing </a:t>
            </a:r>
            <a:r>
              <a:rPr sz="1752" spc="18" dirty="0">
                <a:solidFill>
                  <a:srgbClr val="404040"/>
                </a:solidFill>
                <a:latin typeface="Trebuchet MS"/>
                <a:cs typeface="Trebuchet MS"/>
              </a:rPr>
              <a:t>age </a:t>
            </a:r>
            <a:r>
              <a:rPr sz="1752" spc="12" dirty="0">
                <a:solidFill>
                  <a:srgbClr val="404040"/>
                </a:solidFill>
                <a:latin typeface="Trebuchet MS"/>
                <a:cs typeface="Trebuchet MS"/>
              </a:rPr>
              <a:t>with </a:t>
            </a:r>
            <a:r>
              <a:rPr sz="1752" spc="18" dirty="0">
                <a:solidFill>
                  <a:srgbClr val="404040"/>
                </a:solidFill>
                <a:latin typeface="Trebuchet MS"/>
                <a:cs typeface="Trebuchet MS"/>
              </a:rPr>
              <a:t>a </a:t>
            </a:r>
            <a:r>
              <a:rPr sz="1752" spc="12" dirty="0">
                <a:solidFill>
                  <a:srgbClr val="404040"/>
                </a:solidFill>
                <a:latin typeface="Trebuchet MS"/>
                <a:cs typeface="Trebuchet MS"/>
              </a:rPr>
              <a:t>BMI of </a:t>
            </a:r>
            <a:r>
              <a:rPr sz="1752" spc="18" dirty="0">
                <a:solidFill>
                  <a:srgbClr val="404040"/>
                </a:solidFill>
                <a:latin typeface="Trebuchet MS"/>
                <a:cs typeface="Trebuchet MS"/>
              </a:rPr>
              <a:t>30 kg/m2 </a:t>
            </a:r>
            <a:r>
              <a:rPr sz="1752" spc="12" dirty="0">
                <a:solidFill>
                  <a:srgbClr val="404040"/>
                </a:solidFill>
                <a:latin typeface="Trebuchet MS"/>
                <a:cs typeface="Trebuchet MS"/>
              </a:rPr>
              <a:t>or greater should receive </a:t>
            </a:r>
            <a:r>
              <a:rPr sz="1752" spc="-513" dirty="0">
                <a:solidFill>
                  <a:srgbClr val="404040"/>
                </a:solidFill>
                <a:latin typeface="Trebuchet MS"/>
                <a:cs typeface="Trebuchet MS"/>
              </a:rPr>
              <a:t> </a:t>
            </a:r>
            <a:r>
              <a:rPr sz="1752" spc="12" dirty="0">
                <a:solidFill>
                  <a:srgbClr val="404040"/>
                </a:solidFill>
                <a:latin typeface="Trebuchet MS"/>
                <a:cs typeface="Trebuchet MS"/>
              </a:rPr>
              <a:t>information </a:t>
            </a:r>
            <a:r>
              <a:rPr sz="1752" spc="18" dirty="0">
                <a:solidFill>
                  <a:srgbClr val="404040"/>
                </a:solidFill>
                <a:latin typeface="Trebuchet MS"/>
                <a:cs typeface="Trebuchet MS"/>
              </a:rPr>
              <a:t>and </a:t>
            </a:r>
            <a:r>
              <a:rPr sz="1752" spc="12" dirty="0">
                <a:solidFill>
                  <a:srgbClr val="404040"/>
                </a:solidFill>
                <a:latin typeface="Trebuchet MS"/>
                <a:cs typeface="Trebuchet MS"/>
              </a:rPr>
              <a:t>advice </a:t>
            </a:r>
            <a:r>
              <a:rPr sz="1752" spc="18" dirty="0">
                <a:solidFill>
                  <a:srgbClr val="404040"/>
                </a:solidFill>
                <a:latin typeface="Trebuchet MS"/>
                <a:cs typeface="Trebuchet MS"/>
              </a:rPr>
              <a:t>about the </a:t>
            </a:r>
            <a:r>
              <a:rPr sz="1752" spc="12" dirty="0">
                <a:solidFill>
                  <a:srgbClr val="404040"/>
                </a:solidFill>
                <a:latin typeface="Trebuchet MS"/>
                <a:cs typeface="Trebuchet MS"/>
              </a:rPr>
              <a:t>risks of obesity during pregnancy </a:t>
            </a:r>
            <a:r>
              <a:rPr sz="1752" spc="18" dirty="0">
                <a:solidFill>
                  <a:srgbClr val="404040"/>
                </a:solidFill>
                <a:latin typeface="Trebuchet MS"/>
                <a:cs typeface="Trebuchet MS"/>
              </a:rPr>
              <a:t>and </a:t>
            </a:r>
            <a:r>
              <a:rPr sz="1752" spc="24" dirty="0">
                <a:solidFill>
                  <a:srgbClr val="404040"/>
                </a:solidFill>
                <a:latin typeface="Trebuchet MS"/>
                <a:cs typeface="Trebuchet MS"/>
              </a:rPr>
              <a:t> </a:t>
            </a:r>
            <a:r>
              <a:rPr sz="1752" spc="12" dirty="0">
                <a:solidFill>
                  <a:srgbClr val="404040"/>
                </a:solidFill>
                <a:latin typeface="Trebuchet MS"/>
                <a:cs typeface="Trebuchet MS"/>
              </a:rPr>
              <a:t>childbirth</a:t>
            </a:r>
            <a:endParaRPr sz="1752">
              <a:latin typeface="Trebuchet MS"/>
              <a:cs typeface="Trebuchet MS"/>
            </a:endParaRPr>
          </a:p>
          <a:p>
            <a:pPr marL="356722" marR="6137" indent="-342146">
              <a:lnSpc>
                <a:spcPct val="102400"/>
              </a:lnSpc>
              <a:spcBef>
                <a:spcPts val="997"/>
              </a:spcBef>
              <a:tabLst>
                <a:tab pos="356722" algn="l"/>
              </a:tabLst>
            </a:pPr>
            <a:r>
              <a:rPr sz="1752" spc="-272" dirty="0">
                <a:solidFill>
                  <a:srgbClr val="90C226"/>
                </a:solidFill>
                <a:latin typeface="Lucida Sans Unicode"/>
                <a:cs typeface="Lucida Sans Unicode"/>
              </a:rPr>
              <a:t>¾	</a:t>
            </a:r>
            <a:r>
              <a:rPr sz="1752" spc="18" dirty="0">
                <a:solidFill>
                  <a:srgbClr val="404040"/>
                </a:solidFill>
                <a:latin typeface="Trebuchet MS"/>
                <a:cs typeface="Trebuchet MS"/>
              </a:rPr>
              <a:t>Women </a:t>
            </a:r>
            <a:r>
              <a:rPr sz="1752" spc="12" dirty="0">
                <a:solidFill>
                  <a:srgbClr val="404040"/>
                </a:solidFill>
                <a:latin typeface="Trebuchet MS"/>
                <a:cs typeface="Trebuchet MS"/>
              </a:rPr>
              <a:t>with the BMI </a:t>
            </a:r>
            <a:r>
              <a:rPr sz="1752" spc="18" dirty="0">
                <a:solidFill>
                  <a:srgbClr val="404040"/>
                </a:solidFill>
                <a:latin typeface="Trebuchet MS"/>
                <a:cs typeface="Trebuchet MS"/>
              </a:rPr>
              <a:t>30 kg/m² </a:t>
            </a:r>
            <a:r>
              <a:rPr sz="1752" spc="12" dirty="0">
                <a:solidFill>
                  <a:srgbClr val="404040"/>
                </a:solidFill>
                <a:latin typeface="Trebuchet MS"/>
                <a:cs typeface="Trebuchet MS"/>
              </a:rPr>
              <a:t>squares or greater wishing to </a:t>
            </a:r>
            <a:r>
              <a:rPr sz="1752" spc="18" dirty="0">
                <a:solidFill>
                  <a:srgbClr val="404040"/>
                </a:solidFill>
                <a:latin typeface="Trebuchet MS"/>
                <a:cs typeface="Trebuchet MS"/>
              </a:rPr>
              <a:t>become </a:t>
            </a:r>
            <a:r>
              <a:rPr sz="1752" spc="12" dirty="0">
                <a:solidFill>
                  <a:srgbClr val="404040"/>
                </a:solidFill>
                <a:latin typeface="Trebuchet MS"/>
                <a:cs typeface="Trebuchet MS"/>
              </a:rPr>
              <a:t>pregnant </a:t>
            </a:r>
            <a:r>
              <a:rPr sz="1752" spc="-513" dirty="0">
                <a:solidFill>
                  <a:srgbClr val="404040"/>
                </a:solidFill>
                <a:latin typeface="Trebuchet MS"/>
                <a:cs typeface="Trebuchet MS"/>
              </a:rPr>
              <a:t> </a:t>
            </a:r>
            <a:r>
              <a:rPr sz="1752" spc="12" dirty="0">
                <a:solidFill>
                  <a:srgbClr val="404040"/>
                </a:solidFill>
                <a:latin typeface="Trebuchet MS"/>
                <a:cs typeface="Trebuchet MS"/>
              </a:rPr>
              <a:t>should </a:t>
            </a:r>
            <a:r>
              <a:rPr sz="1752" spc="18" dirty="0">
                <a:solidFill>
                  <a:srgbClr val="404040"/>
                </a:solidFill>
                <a:latin typeface="Trebuchet MS"/>
                <a:cs typeface="Trebuchet MS"/>
              </a:rPr>
              <a:t>be </a:t>
            </a:r>
            <a:r>
              <a:rPr sz="1752" spc="12" dirty="0">
                <a:solidFill>
                  <a:srgbClr val="404040"/>
                </a:solidFill>
                <a:latin typeface="Trebuchet MS"/>
                <a:cs typeface="Trebuchet MS"/>
              </a:rPr>
              <a:t>advised to take </a:t>
            </a:r>
            <a:r>
              <a:rPr sz="1752" spc="18" dirty="0">
                <a:solidFill>
                  <a:srgbClr val="404040"/>
                </a:solidFill>
                <a:latin typeface="Trebuchet MS"/>
                <a:cs typeface="Trebuchet MS"/>
              </a:rPr>
              <a:t>5 </a:t>
            </a:r>
            <a:r>
              <a:rPr sz="1752" spc="24" dirty="0">
                <a:solidFill>
                  <a:srgbClr val="404040"/>
                </a:solidFill>
                <a:latin typeface="Trebuchet MS"/>
                <a:cs typeface="Trebuchet MS"/>
              </a:rPr>
              <a:t>mg </a:t>
            </a:r>
            <a:r>
              <a:rPr sz="1752" spc="12" dirty="0">
                <a:solidFill>
                  <a:srgbClr val="404040"/>
                </a:solidFill>
                <a:latin typeface="Trebuchet MS"/>
                <a:cs typeface="Trebuchet MS"/>
              </a:rPr>
              <a:t>folic acid supplementation daily starting at </a:t>
            </a:r>
            <a:r>
              <a:rPr sz="1752" spc="18" dirty="0">
                <a:solidFill>
                  <a:srgbClr val="404040"/>
                </a:solidFill>
                <a:latin typeface="Trebuchet MS"/>
                <a:cs typeface="Trebuchet MS"/>
              </a:rPr>
              <a:t> </a:t>
            </a:r>
            <a:r>
              <a:rPr sz="1752" spc="12" dirty="0">
                <a:solidFill>
                  <a:srgbClr val="404040"/>
                </a:solidFill>
                <a:latin typeface="Trebuchet MS"/>
                <a:cs typeface="Trebuchet MS"/>
              </a:rPr>
              <a:t>least</a:t>
            </a:r>
            <a:r>
              <a:rPr sz="1752" spc="60" dirty="0">
                <a:solidFill>
                  <a:srgbClr val="404040"/>
                </a:solidFill>
                <a:latin typeface="Trebuchet MS"/>
                <a:cs typeface="Trebuchet MS"/>
              </a:rPr>
              <a:t> </a:t>
            </a:r>
            <a:r>
              <a:rPr sz="1752" spc="18" dirty="0">
                <a:solidFill>
                  <a:srgbClr val="404040"/>
                </a:solidFill>
                <a:latin typeface="Trebuchet MS"/>
                <a:cs typeface="Trebuchet MS"/>
              </a:rPr>
              <a:t>one</a:t>
            </a:r>
            <a:r>
              <a:rPr sz="1752" spc="60" dirty="0">
                <a:solidFill>
                  <a:srgbClr val="404040"/>
                </a:solidFill>
                <a:latin typeface="Trebuchet MS"/>
                <a:cs typeface="Trebuchet MS"/>
              </a:rPr>
              <a:t> </a:t>
            </a:r>
            <a:r>
              <a:rPr sz="1752" spc="18" dirty="0">
                <a:solidFill>
                  <a:srgbClr val="404040"/>
                </a:solidFill>
                <a:latin typeface="Trebuchet MS"/>
                <a:cs typeface="Trebuchet MS"/>
              </a:rPr>
              <a:t>month</a:t>
            </a:r>
            <a:r>
              <a:rPr sz="1752" spc="60" dirty="0">
                <a:solidFill>
                  <a:srgbClr val="404040"/>
                </a:solidFill>
                <a:latin typeface="Trebuchet MS"/>
                <a:cs typeface="Trebuchet MS"/>
              </a:rPr>
              <a:t> </a:t>
            </a:r>
            <a:r>
              <a:rPr sz="1752" spc="12" dirty="0">
                <a:solidFill>
                  <a:srgbClr val="404040"/>
                </a:solidFill>
                <a:latin typeface="Trebuchet MS"/>
                <a:cs typeface="Trebuchet MS"/>
              </a:rPr>
              <a:t>before</a:t>
            </a:r>
            <a:r>
              <a:rPr sz="1752" spc="66" dirty="0">
                <a:solidFill>
                  <a:srgbClr val="404040"/>
                </a:solidFill>
                <a:latin typeface="Trebuchet MS"/>
                <a:cs typeface="Trebuchet MS"/>
              </a:rPr>
              <a:t> </a:t>
            </a:r>
            <a:r>
              <a:rPr sz="1752" spc="12" dirty="0">
                <a:solidFill>
                  <a:srgbClr val="404040"/>
                </a:solidFill>
                <a:latin typeface="Trebuchet MS"/>
                <a:cs typeface="Trebuchet MS"/>
              </a:rPr>
              <a:t>conception</a:t>
            </a:r>
            <a:r>
              <a:rPr sz="1752" spc="60" dirty="0">
                <a:solidFill>
                  <a:srgbClr val="404040"/>
                </a:solidFill>
                <a:latin typeface="Trebuchet MS"/>
                <a:cs typeface="Trebuchet MS"/>
              </a:rPr>
              <a:t> </a:t>
            </a:r>
            <a:r>
              <a:rPr sz="1752" spc="18" dirty="0">
                <a:solidFill>
                  <a:srgbClr val="404040"/>
                </a:solidFill>
                <a:latin typeface="Trebuchet MS"/>
                <a:cs typeface="Trebuchet MS"/>
              </a:rPr>
              <a:t>and</a:t>
            </a:r>
            <a:r>
              <a:rPr sz="1752" spc="60" dirty="0">
                <a:solidFill>
                  <a:srgbClr val="404040"/>
                </a:solidFill>
                <a:latin typeface="Trebuchet MS"/>
                <a:cs typeface="Trebuchet MS"/>
              </a:rPr>
              <a:t> </a:t>
            </a:r>
            <a:r>
              <a:rPr sz="1752" spc="12" dirty="0">
                <a:solidFill>
                  <a:srgbClr val="404040"/>
                </a:solidFill>
                <a:latin typeface="Trebuchet MS"/>
                <a:cs typeface="Trebuchet MS"/>
              </a:rPr>
              <a:t>continuing</a:t>
            </a:r>
            <a:r>
              <a:rPr sz="1752" spc="66" dirty="0">
                <a:solidFill>
                  <a:srgbClr val="404040"/>
                </a:solidFill>
                <a:latin typeface="Trebuchet MS"/>
                <a:cs typeface="Trebuchet MS"/>
              </a:rPr>
              <a:t> </a:t>
            </a:r>
            <a:r>
              <a:rPr sz="1752" spc="12" dirty="0">
                <a:solidFill>
                  <a:srgbClr val="404040"/>
                </a:solidFill>
                <a:latin typeface="Trebuchet MS"/>
                <a:cs typeface="Trebuchet MS"/>
              </a:rPr>
              <a:t>during</a:t>
            </a:r>
            <a:r>
              <a:rPr sz="1752" spc="60" dirty="0">
                <a:solidFill>
                  <a:srgbClr val="404040"/>
                </a:solidFill>
                <a:latin typeface="Trebuchet MS"/>
                <a:cs typeface="Trebuchet MS"/>
              </a:rPr>
              <a:t> </a:t>
            </a:r>
            <a:r>
              <a:rPr sz="1752" spc="18" dirty="0">
                <a:solidFill>
                  <a:srgbClr val="404040"/>
                </a:solidFill>
                <a:latin typeface="Trebuchet MS"/>
                <a:cs typeface="Trebuchet MS"/>
              </a:rPr>
              <a:t>the</a:t>
            </a:r>
            <a:r>
              <a:rPr sz="1752" spc="60" dirty="0">
                <a:solidFill>
                  <a:srgbClr val="404040"/>
                </a:solidFill>
                <a:latin typeface="Trebuchet MS"/>
                <a:cs typeface="Trebuchet MS"/>
              </a:rPr>
              <a:t> </a:t>
            </a:r>
            <a:r>
              <a:rPr sz="1752" spc="6" dirty="0">
                <a:solidFill>
                  <a:srgbClr val="404040"/>
                </a:solidFill>
                <a:latin typeface="Trebuchet MS"/>
                <a:cs typeface="Trebuchet MS"/>
              </a:rPr>
              <a:t>first</a:t>
            </a:r>
            <a:r>
              <a:rPr sz="1752" spc="60" dirty="0">
                <a:solidFill>
                  <a:srgbClr val="404040"/>
                </a:solidFill>
                <a:latin typeface="Trebuchet MS"/>
                <a:cs typeface="Trebuchet MS"/>
              </a:rPr>
              <a:t> </a:t>
            </a:r>
            <a:r>
              <a:rPr sz="1752" spc="12" dirty="0">
                <a:solidFill>
                  <a:srgbClr val="404040"/>
                </a:solidFill>
                <a:latin typeface="Trebuchet MS"/>
                <a:cs typeface="Trebuchet MS"/>
              </a:rPr>
              <a:t>trimester </a:t>
            </a:r>
            <a:r>
              <a:rPr sz="1752" spc="18" dirty="0">
                <a:solidFill>
                  <a:srgbClr val="404040"/>
                </a:solidFill>
                <a:latin typeface="Trebuchet MS"/>
                <a:cs typeface="Trebuchet MS"/>
              </a:rPr>
              <a:t> </a:t>
            </a:r>
            <a:r>
              <a:rPr sz="1752" spc="12" dirty="0">
                <a:solidFill>
                  <a:srgbClr val="404040"/>
                </a:solidFill>
                <a:latin typeface="Trebuchet MS"/>
                <a:cs typeface="Trebuchet MS"/>
              </a:rPr>
              <a:t>of</a:t>
            </a:r>
            <a:r>
              <a:rPr sz="1752" dirty="0">
                <a:solidFill>
                  <a:srgbClr val="404040"/>
                </a:solidFill>
                <a:latin typeface="Trebuchet MS"/>
                <a:cs typeface="Trebuchet MS"/>
              </a:rPr>
              <a:t> </a:t>
            </a:r>
            <a:r>
              <a:rPr sz="1752" spc="12" dirty="0">
                <a:solidFill>
                  <a:srgbClr val="404040"/>
                </a:solidFill>
                <a:latin typeface="Trebuchet MS"/>
                <a:cs typeface="Trebuchet MS"/>
              </a:rPr>
              <a:t>pregnancy</a:t>
            </a:r>
            <a:endParaRPr sz="1752">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57" y="4017163"/>
            <a:ext cx="447228" cy="2835254"/>
          </a:xfrm>
          <a:custGeom>
            <a:avLst/>
            <a:gdLst/>
            <a:ahLst/>
            <a:cxnLst/>
            <a:rect l="l" t="t" r="r" b="b"/>
            <a:pathLst>
              <a:path w="370205" h="2346960">
                <a:moveTo>
                  <a:pt x="0" y="0"/>
                </a:moveTo>
                <a:lnTo>
                  <a:pt x="0" y="2346960"/>
                </a:lnTo>
                <a:lnTo>
                  <a:pt x="370117" y="2346960"/>
                </a:lnTo>
                <a:lnTo>
                  <a:pt x="0" y="0"/>
                </a:lnTo>
                <a:close/>
              </a:path>
            </a:pathLst>
          </a:custGeom>
          <a:solidFill>
            <a:srgbClr val="90C226">
              <a:alpha val="84709"/>
            </a:srgbClr>
          </a:solidFill>
        </p:spPr>
        <p:txBody>
          <a:bodyPr wrap="square" lIns="0" tIns="0" rIns="0" bIns="0" rtlCol="0"/>
          <a:lstStyle/>
          <a:p>
            <a:endParaRPr sz="2175"/>
          </a:p>
        </p:txBody>
      </p:sp>
      <p:sp>
        <p:nvSpPr>
          <p:cNvPr id="3" name="object 3"/>
          <p:cNvSpPr txBox="1"/>
          <p:nvPr/>
        </p:nvSpPr>
        <p:spPr>
          <a:xfrm>
            <a:off x="771201" y="2185991"/>
            <a:ext cx="8378420" cy="2050852"/>
          </a:xfrm>
          <a:prstGeom prst="rect">
            <a:avLst/>
          </a:prstGeom>
        </p:spPr>
        <p:txBody>
          <a:bodyPr vert="horz" wrap="square" lIns="0" tIns="14575" rIns="0" bIns="0" rtlCol="0">
            <a:spAutoFit/>
          </a:bodyPr>
          <a:lstStyle/>
          <a:p>
            <a:pPr marL="356722" marR="421929" indent="-342146">
              <a:lnSpc>
                <a:spcPct val="102400"/>
              </a:lnSpc>
              <a:spcBef>
                <a:spcPts val="115"/>
              </a:spcBef>
              <a:tabLst>
                <a:tab pos="356722" algn="l"/>
              </a:tabLst>
            </a:pPr>
            <a:r>
              <a:rPr sz="1752" spc="-272" dirty="0">
                <a:solidFill>
                  <a:srgbClr val="90C226"/>
                </a:solidFill>
                <a:latin typeface="Lucida Sans Unicode"/>
                <a:cs typeface="Lucida Sans Unicode"/>
              </a:rPr>
              <a:t>¾	</a:t>
            </a:r>
            <a:r>
              <a:rPr sz="1752" spc="18" dirty="0">
                <a:solidFill>
                  <a:srgbClr val="404040"/>
                </a:solidFill>
                <a:latin typeface="Trebuchet MS"/>
                <a:cs typeface="Trebuchet MS"/>
              </a:rPr>
              <a:t>Care </a:t>
            </a:r>
            <a:r>
              <a:rPr sz="1752" spc="12" dirty="0">
                <a:solidFill>
                  <a:srgbClr val="404040"/>
                </a:solidFill>
                <a:latin typeface="Trebuchet MS"/>
                <a:cs typeface="Trebuchet MS"/>
              </a:rPr>
              <a:t>of </a:t>
            </a:r>
            <a:r>
              <a:rPr sz="1752" spc="24" dirty="0">
                <a:solidFill>
                  <a:srgbClr val="404040"/>
                </a:solidFill>
                <a:latin typeface="Trebuchet MS"/>
                <a:cs typeface="Trebuchet MS"/>
              </a:rPr>
              <a:t>women </a:t>
            </a:r>
            <a:r>
              <a:rPr sz="1752" spc="18" dirty="0">
                <a:solidFill>
                  <a:srgbClr val="404040"/>
                </a:solidFill>
                <a:latin typeface="Trebuchet MS"/>
                <a:cs typeface="Trebuchet MS"/>
              </a:rPr>
              <a:t>with </a:t>
            </a:r>
            <a:r>
              <a:rPr sz="1752" spc="12" dirty="0">
                <a:solidFill>
                  <a:srgbClr val="404040"/>
                </a:solidFill>
                <a:latin typeface="Trebuchet MS"/>
                <a:cs typeface="Trebuchet MS"/>
              </a:rPr>
              <a:t>obesity </a:t>
            </a:r>
            <a:r>
              <a:rPr sz="1752" spc="18" dirty="0">
                <a:solidFill>
                  <a:srgbClr val="404040"/>
                </a:solidFill>
                <a:latin typeface="Trebuchet MS"/>
                <a:cs typeface="Trebuchet MS"/>
              </a:rPr>
              <a:t>and </a:t>
            </a:r>
            <a:r>
              <a:rPr sz="1752" spc="12" dirty="0">
                <a:solidFill>
                  <a:srgbClr val="404040"/>
                </a:solidFill>
                <a:latin typeface="Trebuchet MS"/>
                <a:cs typeface="Trebuchet MS"/>
              </a:rPr>
              <a:t>pregnancy </a:t>
            </a:r>
            <a:r>
              <a:rPr sz="1752" spc="18" dirty="0">
                <a:solidFill>
                  <a:srgbClr val="404040"/>
                </a:solidFill>
                <a:latin typeface="Trebuchet MS"/>
                <a:cs typeface="Trebuchet MS"/>
              </a:rPr>
              <a:t>can be </a:t>
            </a:r>
            <a:r>
              <a:rPr sz="1752" spc="12" dirty="0">
                <a:solidFill>
                  <a:srgbClr val="404040"/>
                </a:solidFill>
                <a:latin typeface="Trebuchet MS"/>
                <a:cs typeface="Trebuchet MS"/>
              </a:rPr>
              <a:t>integrated into </a:t>
            </a:r>
            <a:r>
              <a:rPr sz="1752" spc="6" dirty="0">
                <a:solidFill>
                  <a:srgbClr val="404040"/>
                </a:solidFill>
                <a:latin typeface="Trebuchet MS"/>
                <a:cs typeface="Trebuchet MS"/>
              </a:rPr>
              <a:t>all </a:t>
            </a:r>
            <a:r>
              <a:rPr sz="1752" spc="12" dirty="0">
                <a:solidFill>
                  <a:srgbClr val="404040"/>
                </a:solidFill>
                <a:latin typeface="Trebuchet MS"/>
                <a:cs typeface="Trebuchet MS"/>
              </a:rPr>
              <a:t> antenatal clinics with clear local</a:t>
            </a:r>
            <a:r>
              <a:rPr sz="1752" spc="18" dirty="0">
                <a:solidFill>
                  <a:srgbClr val="404040"/>
                </a:solidFill>
                <a:latin typeface="Trebuchet MS"/>
                <a:cs typeface="Trebuchet MS"/>
              </a:rPr>
              <a:t> </a:t>
            </a:r>
            <a:r>
              <a:rPr sz="1752" spc="12" dirty="0">
                <a:solidFill>
                  <a:srgbClr val="404040"/>
                </a:solidFill>
                <a:latin typeface="Trebuchet MS"/>
                <a:cs typeface="Trebuchet MS"/>
              </a:rPr>
              <a:t>policies </a:t>
            </a:r>
            <a:r>
              <a:rPr sz="1752" spc="18" dirty="0">
                <a:solidFill>
                  <a:srgbClr val="404040"/>
                </a:solidFill>
                <a:latin typeface="Trebuchet MS"/>
                <a:cs typeface="Trebuchet MS"/>
              </a:rPr>
              <a:t>and</a:t>
            </a:r>
            <a:r>
              <a:rPr sz="1752" spc="12" dirty="0">
                <a:solidFill>
                  <a:srgbClr val="404040"/>
                </a:solidFill>
                <a:latin typeface="Trebuchet MS"/>
                <a:cs typeface="Trebuchet MS"/>
              </a:rPr>
              <a:t> guidelines for care</a:t>
            </a:r>
            <a:r>
              <a:rPr sz="1752" spc="18" dirty="0">
                <a:solidFill>
                  <a:srgbClr val="404040"/>
                </a:solidFill>
                <a:latin typeface="Trebuchet MS"/>
                <a:cs typeface="Trebuchet MS"/>
              </a:rPr>
              <a:t> </a:t>
            </a:r>
            <a:r>
              <a:rPr sz="1752" spc="12" dirty="0">
                <a:solidFill>
                  <a:srgbClr val="404040"/>
                </a:solidFill>
                <a:latin typeface="Trebuchet MS"/>
                <a:cs typeface="Trebuchet MS"/>
              </a:rPr>
              <a:t>available</a:t>
            </a:r>
            <a:endParaRPr sz="1752">
              <a:latin typeface="Trebuchet MS"/>
              <a:cs typeface="Trebuchet MS"/>
            </a:endParaRPr>
          </a:p>
          <a:p>
            <a:pPr marL="356722" marR="6137" indent="-342146">
              <a:lnSpc>
                <a:spcPct val="102400"/>
              </a:lnSpc>
              <a:spcBef>
                <a:spcPts val="997"/>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All maternity</a:t>
            </a:r>
            <a:r>
              <a:rPr sz="1752" spc="18" dirty="0">
                <a:solidFill>
                  <a:srgbClr val="404040"/>
                </a:solidFill>
                <a:latin typeface="Trebuchet MS"/>
                <a:cs typeface="Trebuchet MS"/>
              </a:rPr>
              <a:t> </a:t>
            </a:r>
            <a:r>
              <a:rPr sz="1752" spc="12" dirty="0">
                <a:solidFill>
                  <a:srgbClr val="404040"/>
                </a:solidFill>
                <a:latin typeface="Trebuchet MS"/>
                <a:cs typeface="Trebuchet MS"/>
              </a:rPr>
              <a:t>units</a:t>
            </a:r>
            <a:r>
              <a:rPr sz="1752" spc="18" dirty="0">
                <a:solidFill>
                  <a:srgbClr val="404040"/>
                </a:solidFill>
                <a:latin typeface="Trebuchet MS"/>
                <a:cs typeface="Trebuchet MS"/>
              </a:rPr>
              <a:t> </a:t>
            </a:r>
            <a:r>
              <a:rPr sz="1752" spc="12" dirty="0">
                <a:solidFill>
                  <a:srgbClr val="404040"/>
                </a:solidFill>
                <a:latin typeface="Trebuchet MS"/>
                <a:cs typeface="Trebuchet MS"/>
              </a:rPr>
              <a:t>should </a:t>
            </a:r>
            <a:r>
              <a:rPr sz="1752" spc="18" dirty="0">
                <a:solidFill>
                  <a:srgbClr val="404040"/>
                </a:solidFill>
                <a:latin typeface="Trebuchet MS"/>
                <a:cs typeface="Trebuchet MS"/>
              </a:rPr>
              <a:t>have a documented</a:t>
            </a:r>
            <a:r>
              <a:rPr sz="1752" spc="12" dirty="0">
                <a:solidFill>
                  <a:srgbClr val="404040"/>
                </a:solidFill>
                <a:latin typeface="Trebuchet MS"/>
                <a:cs typeface="Trebuchet MS"/>
              </a:rPr>
              <a:t> environmental</a:t>
            </a:r>
            <a:r>
              <a:rPr sz="1752" spc="18" dirty="0">
                <a:solidFill>
                  <a:srgbClr val="404040"/>
                </a:solidFill>
                <a:latin typeface="Trebuchet MS"/>
                <a:cs typeface="Trebuchet MS"/>
              </a:rPr>
              <a:t> </a:t>
            </a:r>
            <a:r>
              <a:rPr sz="1752" spc="12" dirty="0">
                <a:solidFill>
                  <a:srgbClr val="404040"/>
                </a:solidFill>
                <a:latin typeface="Trebuchet MS"/>
                <a:cs typeface="Trebuchet MS"/>
              </a:rPr>
              <a:t>risk</a:t>
            </a:r>
            <a:r>
              <a:rPr sz="1752" spc="18" dirty="0">
                <a:solidFill>
                  <a:srgbClr val="404040"/>
                </a:solidFill>
                <a:latin typeface="Trebuchet MS"/>
                <a:cs typeface="Trebuchet MS"/>
              </a:rPr>
              <a:t> </a:t>
            </a:r>
            <a:r>
              <a:rPr sz="1752" spc="12" dirty="0">
                <a:solidFill>
                  <a:srgbClr val="404040"/>
                </a:solidFill>
                <a:latin typeface="Trebuchet MS"/>
                <a:cs typeface="Trebuchet MS"/>
              </a:rPr>
              <a:t>assessment </a:t>
            </a:r>
            <a:r>
              <a:rPr sz="1752" spc="18" dirty="0">
                <a:solidFill>
                  <a:srgbClr val="404040"/>
                </a:solidFill>
                <a:latin typeface="Trebuchet MS"/>
                <a:cs typeface="Trebuchet MS"/>
              </a:rPr>
              <a:t> </a:t>
            </a:r>
            <a:r>
              <a:rPr sz="1752" spc="12" dirty="0">
                <a:solidFill>
                  <a:srgbClr val="404040"/>
                </a:solidFill>
                <a:latin typeface="Trebuchet MS"/>
                <a:cs typeface="Trebuchet MS"/>
              </a:rPr>
              <a:t>regarding </a:t>
            </a:r>
            <a:r>
              <a:rPr sz="1752" spc="18" dirty="0">
                <a:solidFill>
                  <a:srgbClr val="404040"/>
                </a:solidFill>
                <a:latin typeface="Trebuchet MS"/>
                <a:cs typeface="Trebuchet MS"/>
              </a:rPr>
              <a:t>the </a:t>
            </a:r>
            <a:r>
              <a:rPr sz="1752" spc="12" dirty="0">
                <a:solidFill>
                  <a:srgbClr val="404040"/>
                </a:solidFill>
                <a:latin typeface="Trebuchet MS"/>
                <a:cs typeface="Trebuchet MS"/>
              </a:rPr>
              <a:t>availability of facilities to care for pregnant </a:t>
            </a:r>
            <a:r>
              <a:rPr sz="1752" spc="18" dirty="0">
                <a:solidFill>
                  <a:srgbClr val="404040"/>
                </a:solidFill>
                <a:latin typeface="Trebuchet MS"/>
                <a:cs typeface="Trebuchet MS"/>
              </a:rPr>
              <a:t>woman with a </a:t>
            </a:r>
            <a:r>
              <a:rPr sz="1752" spc="24" dirty="0">
                <a:solidFill>
                  <a:srgbClr val="404040"/>
                </a:solidFill>
                <a:latin typeface="Trebuchet MS"/>
                <a:cs typeface="Trebuchet MS"/>
              </a:rPr>
              <a:t> </a:t>
            </a:r>
            <a:r>
              <a:rPr sz="1752" spc="6" dirty="0">
                <a:solidFill>
                  <a:srgbClr val="404040"/>
                </a:solidFill>
                <a:latin typeface="Trebuchet MS"/>
                <a:cs typeface="Trebuchet MS"/>
              </a:rPr>
              <a:t>booking BMI</a:t>
            </a:r>
            <a:r>
              <a:rPr sz="1752" spc="12" dirty="0">
                <a:solidFill>
                  <a:srgbClr val="404040"/>
                </a:solidFill>
                <a:latin typeface="Trebuchet MS"/>
                <a:cs typeface="Trebuchet MS"/>
              </a:rPr>
              <a:t> </a:t>
            </a:r>
            <a:r>
              <a:rPr sz="1752" spc="6" dirty="0">
                <a:solidFill>
                  <a:srgbClr val="404040"/>
                </a:solidFill>
                <a:latin typeface="Trebuchet MS"/>
                <a:cs typeface="Trebuchet MS"/>
              </a:rPr>
              <a:t>30</a:t>
            </a:r>
            <a:r>
              <a:rPr sz="1752" spc="12" dirty="0">
                <a:solidFill>
                  <a:srgbClr val="404040"/>
                </a:solidFill>
                <a:latin typeface="Trebuchet MS"/>
                <a:cs typeface="Trebuchet MS"/>
              </a:rPr>
              <a:t> </a:t>
            </a:r>
            <a:r>
              <a:rPr sz="1752" spc="6" dirty="0">
                <a:solidFill>
                  <a:srgbClr val="404040"/>
                </a:solidFill>
                <a:latin typeface="Trebuchet MS"/>
                <a:cs typeface="Trebuchet MS"/>
              </a:rPr>
              <a:t>kg/m²</a:t>
            </a:r>
            <a:r>
              <a:rPr sz="1752" spc="12" dirty="0">
                <a:solidFill>
                  <a:srgbClr val="404040"/>
                </a:solidFill>
                <a:latin typeface="Trebuchet MS"/>
                <a:cs typeface="Trebuchet MS"/>
              </a:rPr>
              <a:t> </a:t>
            </a:r>
            <a:r>
              <a:rPr sz="1752" dirty="0">
                <a:solidFill>
                  <a:srgbClr val="404040"/>
                </a:solidFill>
                <a:latin typeface="Trebuchet MS"/>
                <a:cs typeface="Trebuchet MS"/>
              </a:rPr>
              <a:t>greater.</a:t>
            </a:r>
            <a:r>
              <a:rPr sz="1752" spc="6" dirty="0">
                <a:solidFill>
                  <a:srgbClr val="404040"/>
                </a:solidFill>
                <a:latin typeface="Trebuchet MS"/>
                <a:cs typeface="Trebuchet MS"/>
              </a:rPr>
              <a:t> </a:t>
            </a:r>
            <a:r>
              <a:rPr sz="1752" dirty="0">
                <a:solidFill>
                  <a:srgbClr val="404040"/>
                </a:solidFill>
                <a:latin typeface="Trebuchet MS"/>
                <a:cs typeface="Trebuchet MS"/>
              </a:rPr>
              <a:t>Including,</a:t>
            </a:r>
            <a:r>
              <a:rPr sz="1752" spc="12" dirty="0">
                <a:solidFill>
                  <a:srgbClr val="404040"/>
                </a:solidFill>
                <a:latin typeface="Trebuchet MS"/>
                <a:cs typeface="Trebuchet MS"/>
              </a:rPr>
              <a:t> </a:t>
            </a:r>
            <a:r>
              <a:rPr sz="1752" dirty="0">
                <a:solidFill>
                  <a:srgbClr val="404040"/>
                </a:solidFill>
                <a:latin typeface="Trebuchet MS"/>
                <a:cs typeface="Trebuchet MS"/>
              </a:rPr>
              <a:t>accessibility,</a:t>
            </a:r>
            <a:r>
              <a:rPr sz="1752" spc="12" dirty="0">
                <a:solidFill>
                  <a:srgbClr val="404040"/>
                </a:solidFill>
                <a:latin typeface="Trebuchet MS"/>
                <a:cs typeface="Trebuchet MS"/>
              </a:rPr>
              <a:t> </a:t>
            </a:r>
            <a:r>
              <a:rPr sz="1752" dirty="0">
                <a:solidFill>
                  <a:srgbClr val="404040"/>
                </a:solidFill>
                <a:latin typeface="Trebuchet MS"/>
                <a:cs typeface="Trebuchet MS"/>
              </a:rPr>
              <a:t>appropriate</a:t>
            </a:r>
            <a:r>
              <a:rPr sz="1752" spc="12" dirty="0">
                <a:solidFill>
                  <a:srgbClr val="404040"/>
                </a:solidFill>
                <a:latin typeface="Trebuchet MS"/>
                <a:cs typeface="Trebuchet MS"/>
              </a:rPr>
              <a:t> </a:t>
            </a:r>
            <a:r>
              <a:rPr sz="1752" dirty="0">
                <a:solidFill>
                  <a:srgbClr val="404040"/>
                </a:solidFill>
                <a:latin typeface="Trebuchet MS"/>
                <a:cs typeface="Trebuchet MS"/>
              </a:rPr>
              <a:t>theater, </a:t>
            </a:r>
            <a:r>
              <a:rPr sz="1752" spc="6" dirty="0">
                <a:solidFill>
                  <a:srgbClr val="404040"/>
                </a:solidFill>
                <a:latin typeface="Trebuchet MS"/>
                <a:cs typeface="Trebuchet MS"/>
              </a:rPr>
              <a:t> </a:t>
            </a:r>
            <a:r>
              <a:rPr sz="1752" spc="18" dirty="0">
                <a:solidFill>
                  <a:srgbClr val="404040"/>
                </a:solidFill>
                <a:latin typeface="Trebuchet MS"/>
                <a:cs typeface="Trebuchet MS"/>
              </a:rPr>
              <a:t>gowns,</a:t>
            </a:r>
            <a:r>
              <a:rPr sz="1752" spc="12" dirty="0">
                <a:solidFill>
                  <a:srgbClr val="404040"/>
                </a:solidFill>
                <a:latin typeface="Trebuchet MS"/>
                <a:cs typeface="Trebuchet MS"/>
              </a:rPr>
              <a:t> transportation,</a:t>
            </a:r>
            <a:r>
              <a:rPr sz="1752" spc="18" dirty="0">
                <a:solidFill>
                  <a:srgbClr val="404040"/>
                </a:solidFill>
                <a:latin typeface="Trebuchet MS"/>
                <a:cs typeface="Trebuchet MS"/>
              </a:rPr>
              <a:t> </a:t>
            </a:r>
            <a:r>
              <a:rPr sz="1752" spc="12" dirty="0">
                <a:solidFill>
                  <a:srgbClr val="404040"/>
                </a:solidFill>
                <a:latin typeface="Trebuchet MS"/>
                <a:cs typeface="Trebuchet MS"/>
              </a:rPr>
              <a:t>availability of</a:t>
            </a:r>
            <a:r>
              <a:rPr sz="1752" spc="18" dirty="0">
                <a:solidFill>
                  <a:srgbClr val="404040"/>
                </a:solidFill>
                <a:latin typeface="Trebuchet MS"/>
                <a:cs typeface="Trebuchet MS"/>
              </a:rPr>
              <a:t> </a:t>
            </a:r>
            <a:r>
              <a:rPr sz="1752" spc="12" dirty="0">
                <a:solidFill>
                  <a:srgbClr val="404040"/>
                </a:solidFill>
                <a:latin typeface="Trebuchet MS"/>
                <a:cs typeface="Trebuchet MS"/>
              </a:rPr>
              <a:t>specific</a:t>
            </a:r>
            <a:r>
              <a:rPr sz="1752" spc="18" dirty="0">
                <a:solidFill>
                  <a:srgbClr val="404040"/>
                </a:solidFill>
                <a:latin typeface="Trebuchet MS"/>
                <a:cs typeface="Trebuchet MS"/>
              </a:rPr>
              <a:t> </a:t>
            </a:r>
            <a:r>
              <a:rPr sz="1752" spc="12" dirty="0">
                <a:solidFill>
                  <a:srgbClr val="404040"/>
                </a:solidFill>
                <a:latin typeface="Trebuchet MS"/>
                <a:cs typeface="Trebuchet MS"/>
              </a:rPr>
              <a:t>equipments, such</a:t>
            </a:r>
            <a:r>
              <a:rPr sz="1752" spc="18" dirty="0">
                <a:solidFill>
                  <a:srgbClr val="404040"/>
                </a:solidFill>
                <a:latin typeface="Trebuchet MS"/>
                <a:cs typeface="Trebuchet MS"/>
              </a:rPr>
              <a:t> </a:t>
            </a:r>
            <a:r>
              <a:rPr sz="1752" spc="12" dirty="0">
                <a:solidFill>
                  <a:srgbClr val="404040"/>
                </a:solidFill>
                <a:latin typeface="Trebuchet MS"/>
                <a:cs typeface="Trebuchet MS"/>
              </a:rPr>
              <a:t>as</a:t>
            </a:r>
            <a:r>
              <a:rPr sz="1752" spc="18" dirty="0">
                <a:solidFill>
                  <a:srgbClr val="404040"/>
                </a:solidFill>
                <a:latin typeface="Trebuchet MS"/>
                <a:cs typeface="Trebuchet MS"/>
              </a:rPr>
              <a:t> </a:t>
            </a:r>
            <a:r>
              <a:rPr sz="1752" spc="12" dirty="0">
                <a:solidFill>
                  <a:srgbClr val="404040"/>
                </a:solidFill>
                <a:latin typeface="Trebuchet MS"/>
                <a:cs typeface="Trebuchet MS"/>
              </a:rPr>
              <a:t>large blood </a:t>
            </a:r>
            <a:r>
              <a:rPr sz="1752" spc="-507" dirty="0">
                <a:solidFill>
                  <a:srgbClr val="404040"/>
                </a:solidFill>
                <a:latin typeface="Trebuchet MS"/>
                <a:cs typeface="Trebuchet MS"/>
              </a:rPr>
              <a:t> </a:t>
            </a:r>
            <a:r>
              <a:rPr sz="1752" spc="12" dirty="0">
                <a:solidFill>
                  <a:srgbClr val="404040"/>
                </a:solidFill>
                <a:latin typeface="Trebuchet MS"/>
                <a:cs typeface="Trebuchet MS"/>
              </a:rPr>
              <a:t>pressure</a:t>
            </a:r>
            <a:r>
              <a:rPr sz="1752" dirty="0">
                <a:solidFill>
                  <a:srgbClr val="404040"/>
                </a:solidFill>
                <a:latin typeface="Trebuchet MS"/>
                <a:cs typeface="Trebuchet MS"/>
              </a:rPr>
              <a:t> </a:t>
            </a:r>
            <a:r>
              <a:rPr sz="1752" spc="12" dirty="0">
                <a:solidFill>
                  <a:srgbClr val="404040"/>
                </a:solidFill>
                <a:latin typeface="Trebuchet MS"/>
                <a:cs typeface="Trebuchet MS"/>
              </a:rPr>
              <a:t>cuffs.</a:t>
            </a:r>
            <a:endParaRPr sz="1752">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457" y="4017163"/>
            <a:ext cx="447228" cy="2835254"/>
          </a:xfrm>
          <a:custGeom>
            <a:avLst/>
            <a:gdLst/>
            <a:ahLst/>
            <a:cxnLst/>
            <a:rect l="l" t="t" r="r" b="b"/>
            <a:pathLst>
              <a:path w="370205" h="2346960">
                <a:moveTo>
                  <a:pt x="0" y="0"/>
                </a:moveTo>
                <a:lnTo>
                  <a:pt x="0" y="2346960"/>
                </a:lnTo>
                <a:lnTo>
                  <a:pt x="370117" y="2346960"/>
                </a:lnTo>
                <a:lnTo>
                  <a:pt x="0" y="0"/>
                </a:lnTo>
                <a:close/>
              </a:path>
            </a:pathLst>
          </a:custGeom>
          <a:solidFill>
            <a:srgbClr val="90C226">
              <a:alpha val="84709"/>
            </a:srgbClr>
          </a:solidFill>
        </p:spPr>
        <p:txBody>
          <a:bodyPr wrap="square" lIns="0" tIns="0" rIns="0" bIns="0" rtlCol="0"/>
          <a:lstStyle/>
          <a:p>
            <a:endParaRPr sz="2175"/>
          </a:p>
        </p:txBody>
      </p:sp>
      <p:sp>
        <p:nvSpPr>
          <p:cNvPr id="3" name="object 3"/>
          <p:cNvSpPr txBox="1"/>
          <p:nvPr/>
        </p:nvSpPr>
        <p:spPr>
          <a:xfrm>
            <a:off x="771202" y="2186119"/>
            <a:ext cx="8228833" cy="1371815"/>
          </a:xfrm>
          <a:prstGeom prst="rect">
            <a:avLst/>
          </a:prstGeom>
        </p:spPr>
        <p:txBody>
          <a:bodyPr vert="horz" wrap="square" lIns="0" tIns="13808" rIns="0" bIns="0" rtlCol="0">
            <a:spAutoFit/>
          </a:bodyPr>
          <a:lstStyle/>
          <a:p>
            <a:pPr marL="356722" marR="6137" indent="-342146">
              <a:lnSpc>
                <a:spcPct val="102400"/>
              </a:lnSpc>
              <a:spcBef>
                <a:spcPts val="109"/>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Pre-pregnancy weight loss: before attempting to conceive, patients with </a:t>
            </a:r>
            <a:r>
              <a:rPr sz="1752" spc="18" dirty="0">
                <a:solidFill>
                  <a:srgbClr val="404040"/>
                </a:solidFill>
                <a:latin typeface="Trebuchet MS"/>
                <a:cs typeface="Trebuchet MS"/>
              </a:rPr>
              <a:t> </a:t>
            </a:r>
            <a:r>
              <a:rPr sz="1752" spc="12" dirty="0">
                <a:solidFill>
                  <a:srgbClr val="404040"/>
                </a:solidFill>
                <a:latin typeface="Trebuchet MS"/>
                <a:cs typeface="Trebuchet MS"/>
              </a:rPr>
              <a:t>obesity</a:t>
            </a:r>
            <a:r>
              <a:rPr sz="1752" spc="18" dirty="0">
                <a:solidFill>
                  <a:srgbClr val="404040"/>
                </a:solidFill>
                <a:latin typeface="Trebuchet MS"/>
                <a:cs typeface="Trebuchet MS"/>
              </a:rPr>
              <a:t> </a:t>
            </a:r>
            <a:r>
              <a:rPr sz="1752" spc="12" dirty="0">
                <a:solidFill>
                  <a:srgbClr val="404040"/>
                </a:solidFill>
                <a:latin typeface="Trebuchet MS"/>
                <a:cs typeface="Trebuchet MS"/>
              </a:rPr>
              <a:t>should</a:t>
            </a:r>
            <a:r>
              <a:rPr sz="1752" spc="18" dirty="0">
                <a:solidFill>
                  <a:srgbClr val="404040"/>
                </a:solidFill>
                <a:latin typeface="Trebuchet MS"/>
                <a:cs typeface="Trebuchet MS"/>
              </a:rPr>
              <a:t> be </a:t>
            </a:r>
            <a:r>
              <a:rPr sz="1752" spc="12" dirty="0">
                <a:solidFill>
                  <a:srgbClr val="404040"/>
                </a:solidFill>
                <a:latin typeface="Trebuchet MS"/>
                <a:cs typeface="Trebuchet MS"/>
              </a:rPr>
              <a:t>encouraged</a:t>
            </a:r>
            <a:r>
              <a:rPr sz="1752" spc="18" dirty="0">
                <a:solidFill>
                  <a:srgbClr val="404040"/>
                </a:solidFill>
                <a:latin typeface="Trebuchet MS"/>
                <a:cs typeface="Trebuchet MS"/>
              </a:rPr>
              <a:t> </a:t>
            </a:r>
            <a:r>
              <a:rPr sz="1752" spc="12" dirty="0">
                <a:solidFill>
                  <a:srgbClr val="404040"/>
                </a:solidFill>
                <a:latin typeface="Trebuchet MS"/>
                <a:cs typeface="Trebuchet MS"/>
              </a:rPr>
              <a:t>to</a:t>
            </a:r>
            <a:r>
              <a:rPr sz="1752" spc="18" dirty="0">
                <a:solidFill>
                  <a:srgbClr val="404040"/>
                </a:solidFill>
                <a:latin typeface="Trebuchet MS"/>
                <a:cs typeface="Trebuchet MS"/>
              </a:rPr>
              <a:t> </a:t>
            </a:r>
            <a:r>
              <a:rPr sz="1752" spc="12" dirty="0">
                <a:solidFill>
                  <a:srgbClr val="404040"/>
                </a:solidFill>
                <a:latin typeface="Trebuchet MS"/>
                <a:cs typeface="Trebuchet MS"/>
              </a:rPr>
              <a:t>undertake</a:t>
            </a:r>
            <a:r>
              <a:rPr sz="1752" spc="18" dirty="0">
                <a:solidFill>
                  <a:srgbClr val="404040"/>
                </a:solidFill>
                <a:latin typeface="Trebuchet MS"/>
                <a:cs typeface="Trebuchet MS"/>
              </a:rPr>
              <a:t> a </a:t>
            </a:r>
            <a:r>
              <a:rPr sz="1752" spc="12" dirty="0">
                <a:solidFill>
                  <a:srgbClr val="404040"/>
                </a:solidFill>
                <a:latin typeface="Trebuchet MS"/>
                <a:cs typeface="Trebuchet MS"/>
              </a:rPr>
              <a:t>weight</a:t>
            </a:r>
            <a:r>
              <a:rPr sz="1752" spc="18" dirty="0">
                <a:solidFill>
                  <a:srgbClr val="404040"/>
                </a:solidFill>
                <a:latin typeface="Trebuchet MS"/>
                <a:cs typeface="Trebuchet MS"/>
              </a:rPr>
              <a:t> </a:t>
            </a:r>
            <a:r>
              <a:rPr sz="1752" spc="12" dirty="0">
                <a:solidFill>
                  <a:srgbClr val="404040"/>
                </a:solidFill>
                <a:latin typeface="Trebuchet MS"/>
                <a:cs typeface="Trebuchet MS"/>
              </a:rPr>
              <a:t>reduction</a:t>
            </a:r>
            <a:r>
              <a:rPr sz="1752" spc="18" dirty="0">
                <a:solidFill>
                  <a:srgbClr val="404040"/>
                </a:solidFill>
                <a:latin typeface="Trebuchet MS"/>
                <a:cs typeface="Trebuchet MS"/>
              </a:rPr>
              <a:t> program and </a:t>
            </a:r>
            <a:r>
              <a:rPr sz="1752" spc="24" dirty="0">
                <a:solidFill>
                  <a:srgbClr val="404040"/>
                </a:solidFill>
                <a:latin typeface="Trebuchet MS"/>
                <a:cs typeface="Trebuchet MS"/>
              </a:rPr>
              <a:t> </a:t>
            </a:r>
            <a:r>
              <a:rPr sz="1752" spc="12" dirty="0">
                <a:solidFill>
                  <a:srgbClr val="404040"/>
                </a:solidFill>
                <a:latin typeface="Trebuchet MS"/>
                <a:cs typeface="Trebuchet MS"/>
              </a:rPr>
              <a:t>possibly</a:t>
            </a:r>
            <a:r>
              <a:rPr sz="1752" spc="18" dirty="0">
                <a:solidFill>
                  <a:srgbClr val="404040"/>
                </a:solidFill>
                <a:latin typeface="Trebuchet MS"/>
                <a:cs typeface="Trebuchet MS"/>
              </a:rPr>
              <a:t> </a:t>
            </a:r>
            <a:r>
              <a:rPr sz="1752" spc="12" dirty="0">
                <a:solidFill>
                  <a:srgbClr val="404040"/>
                </a:solidFill>
                <a:latin typeface="Trebuchet MS"/>
                <a:cs typeface="Trebuchet MS"/>
              </a:rPr>
              <a:t>adjunctive</a:t>
            </a:r>
            <a:r>
              <a:rPr sz="1752" spc="24" dirty="0">
                <a:solidFill>
                  <a:srgbClr val="404040"/>
                </a:solidFill>
                <a:latin typeface="Trebuchet MS"/>
                <a:cs typeface="Trebuchet MS"/>
              </a:rPr>
              <a:t> </a:t>
            </a:r>
            <a:r>
              <a:rPr sz="1752" spc="12" dirty="0">
                <a:solidFill>
                  <a:srgbClr val="404040"/>
                </a:solidFill>
                <a:latin typeface="Trebuchet MS"/>
                <a:cs typeface="Trebuchet MS"/>
              </a:rPr>
              <a:t>medical</a:t>
            </a:r>
            <a:r>
              <a:rPr sz="1752" spc="18" dirty="0">
                <a:solidFill>
                  <a:srgbClr val="404040"/>
                </a:solidFill>
                <a:latin typeface="Trebuchet MS"/>
                <a:cs typeface="Trebuchet MS"/>
              </a:rPr>
              <a:t> </a:t>
            </a:r>
            <a:r>
              <a:rPr sz="1752" spc="12" dirty="0">
                <a:solidFill>
                  <a:srgbClr val="404040"/>
                </a:solidFill>
                <a:latin typeface="Trebuchet MS"/>
                <a:cs typeface="Trebuchet MS"/>
              </a:rPr>
              <a:t>therapy</a:t>
            </a:r>
            <a:r>
              <a:rPr sz="1752" spc="24" dirty="0">
                <a:solidFill>
                  <a:srgbClr val="404040"/>
                </a:solidFill>
                <a:latin typeface="Trebuchet MS"/>
                <a:cs typeface="Trebuchet MS"/>
              </a:rPr>
              <a:t> </a:t>
            </a:r>
            <a:r>
              <a:rPr sz="1752" spc="12" dirty="0">
                <a:solidFill>
                  <a:srgbClr val="404040"/>
                </a:solidFill>
                <a:latin typeface="Trebuchet MS"/>
                <a:cs typeface="Trebuchet MS"/>
              </a:rPr>
              <a:t>or</a:t>
            </a:r>
            <a:r>
              <a:rPr sz="1752" spc="18" dirty="0">
                <a:solidFill>
                  <a:srgbClr val="404040"/>
                </a:solidFill>
                <a:latin typeface="Trebuchet MS"/>
                <a:cs typeface="Trebuchet MS"/>
              </a:rPr>
              <a:t> </a:t>
            </a:r>
            <a:r>
              <a:rPr sz="1752" spc="12" dirty="0">
                <a:solidFill>
                  <a:srgbClr val="404040"/>
                </a:solidFill>
                <a:latin typeface="Trebuchet MS"/>
                <a:cs typeface="Trebuchet MS"/>
              </a:rPr>
              <a:t>bariatric</a:t>
            </a:r>
            <a:r>
              <a:rPr sz="1752" spc="24" dirty="0">
                <a:solidFill>
                  <a:srgbClr val="404040"/>
                </a:solidFill>
                <a:latin typeface="Trebuchet MS"/>
                <a:cs typeface="Trebuchet MS"/>
              </a:rPr>
              <a:t> </a:t>
            </a:r>
            <a:r>
              <a:rPr sz="1752" spc="12" dirty="0">
                <a:solidFill>
                  <a:srgbClr val="404040"/>
                </a:solidFill>
                <a:latin typeface="Trebuchet MS"/>
                <a:cs typeface="Trebuchet MS"/>
              </a:rPr>
              <a:t>surgery</a:t>
            </a:r>
            <a:r>
              <a:rPr sz="1752" spc="18" dirty="0">
                <a:solidFill>
                  <a:srgbClr val="404040"/>
                </a:solidFill>
                <a:latin typeface="Trebuchet MS"/>
                <a:cs typeface="Trebuchet MS"/>
              </a:rPr>
              <a:t> </a:t>
            </a:r>
            <a:r>
              <a:rPr sz="1752" spc="12" dirty="0">
                <a:solidFill>
                  <a:srgbClr val="404040"/>
                </a:solidFill>
                <a:latin typeface="Trebuchet MS"/>
                <a:cs typeface="Trebuchet MS"/>
              </a:rPr>
              <a:t>if</a:t>
            </a:r>
            <a:r>
              <a:rPr sz="1752" spc="24" dirty="0">
                <a:solidFill>
                  <a:srgbClr val="404040"/>
                </a:solidFill>
                <a:latin typeface="Trebuchet MS"/>
                <a:cs typeface="Trebuchet MS"/>
              </a:rPr>
              <a:t> </a:t>
            </a:r>
            <a:r>
              <a:rPr sz="1752" spc="12" dirty="0">
                <a:solidFill>
                  <a:srgbClr val="404040"/>
                </a:solidFill>
                <a:latin typeface="Trebuchet MS"/>
                <a:cs typeface="Trebuchet MS"/>
              </a:rPr>
              <a:t>indicated</a:t>
            </a:r>
            <a:r>
              <a:rPr sz="1752" spc="18" dirty="0">
                <a:solidFill>
                  <a:srgbClr val="404040"/>
                </a:solidFill>
                <a:latin typeface="Trebuchet MS"/>
                <a:cs typeface="Trebuchet MS"/>
              </a:rPr>
              <a:t> </a:t>
            </a:r>
            <a:r>
              <a:rPr sz="1752" spc="12" dirty="0">
                <a:solidFill>
                  <a:srgbClr val="404040"/>
                </a:solidFill>
                <a:latin typeface="Trebuchet MS"/>
                <a:cs typeface="Trebuchet MS"/>
              </a:rPr>
              <a:t>because </a:t>
            </a:r>
            <a:r>
              <a:rPr sz="1752" spc="-507" dirty="0">
                <a:solidFill>
                  <a:srgbClr val="404040"/>
                </a:solidFill>
                <a:latin typeface="Trebuchet MS"/>
                <a:cs typeface="Trebuchet MS"/>
              </a:rPr>
              <a:t> </a:t>
            </a:r>
            <a:r>
              <a:rPr sz="1752" spc="12" dirty="0">
                <a:solidFill>
                  <a:srgbClr val="404040"/>
                </a:solidFill>
                <a:latin typeface="Trebuchet MS"/>
                <a:cs typeface="Trebuchet MS"/>
              </a:rPr>
              <a:t>weight loss </a:t>
            </a:r>
            <a:r>
              <a:rPr sz="1752" spc="18" dirty="0">
                <a:solidFill>
                  <a:srgbClr val="404040"/>
                </a:solidFill>
                <a:latin typeface="Trebuchet MS"/>
                <a:cs typeface="Trebuchet MS"/>
              </a:rPr>
              <a:t>has been found to have </a:t>
            </a:r>
            <a:r>
              <a:rPr sz="1752" spc="12" dirty="0">
                <a:solidFill>
                  <a:srgbClr val="404040"/>
                </a:solidFill>
                <a:latin typeface="Trebuchet MS"/>
                <a:cs typeface="Trebuchet MS"/>
              </a:rPr>
              <a:t>beneficial effects for reproductive </a:t>
            </a:r>
            <a:r>
              <a:rPr sz="1752" spc="18" dirty="0">
                <a:solidFill>
                  <a:srgbClr val="404040"/>
                </a:solidFill>
                <a:latin typeface="Trebuchet MS"/>
                <a:cs typeface="Trebuchet MS"/>
              </a:rPr>
              <a:t> </a:t>
            </a:r>
            <a:r>
              <a:rPr sz="1752" spc="12" dirty="0">
                <a:solidFill>
                  <a:srgbClr val="404040"/>
                </a:solidFill>
                <a:latin typeface="Trebuchet MS"/>
                <a:cs typeface="Trebuchet MS"/>
              </a:rPr>
              <a:t>function,</a:t>
            </a:r>
            <a:r>
              <a:rPr sz="1752" spc="6" dirty="0">
                <a:solidFill>
                  <a:srgbClr val="404040"/>
                </a:solidFill>
                <a:latin typeface="Trebuchet MS"/>
                <a:cs typeface="Trebuchet MS"/>
              </a:rPr>
              <a:t> </a:t>
            </a:r>
            <a:r>
              <a:rPr sz="1752" spc="12" dirty="0">
                <a:solidFill>
                  <a:srgbClr val="404040"/>
                </a:solidFill>
                <a:latin typeface="Trebuchet MS"/>
                <a:cs typeface="Trebuchet MS"/>
              </a:rPr>
              <a:t>pregnancy</a:t>
            </a:r>
            <a:r>
              <a:rPr sz="1752" spc="6" dirty="0">
                <a:solidFill>
                  <a:srgbClr val="404040"/>
                </a:solidFill>
                <a:latin typeface="Trebuchet MS"/>
                <a:cs typeface="Trebuchet MS"/>
              </a:rPr>
              <a:t> </a:t>
            </a:r>
            <a:r>
              <a:rPr sz="1752" spc="18" dirty="0">
                <a:solidFill>
                  <a:srgbClr val="404040"/>
                </a:solidFill>
                <a:latin typeface="Trebuchet MS"/>
                <a:cs typeface="Trebuchet MS"/>
              </a:rPr>
              <a:t>outcome,</a:t>
            </a:r>
            <a:r>
              <a:rPr sz="1752" spc="6" dirty="0">
                <a:solidFill>
                  <a:srgbClr val="404040"/>
                </a:solidFill>
                <a:latin typeface="Trebuchet MS"/>
                <a:cs typeface="Trebuchet MS"/>
              </a:rPr>
              <a:t> </a:t>
            </a:r>
            <a:r>
              <a:rPr sz="1752" spc="18" dirty="0">
                <a:solidFill>
                  <a:srgbClr val="404040"/>
                </a:solidFill>
                <a:latin typeface="Trebuchet MS"/>
                <a:cs typeface="Trebuchet MS"/>
              </a:rPr>
              <a:t>and</a:t>
            </a:r>
            <a:r>
              <a:rPr sz="1752" spc="6" dirty="0">
                <a:solidFill>
                  <a:srgbClr val="404040"/>
                </a:solidFill>
                <a:latin typeface="Trebuchet MS"/>
                <a:cs typeface="Trebuchet MS"/>
              </a:rPr>
              <a:t> </a:t>
            </a:r>
            <a:r>
              <a:rPr sz="1752" spc="12" dirty="0">
                <a:solidFill>
                  <a:srgbClr val="404040"/>
                </a:solidFill>
                <a:latin typeface="Trebuchet MS"/>
                <a:cs typeface="Trebuchet MS"/>
              </a:rPr>
              <a:t>overall</a:t>
            </a:r>
            <a:r>
              <a:rPr sz="1752" spc="6" dirty="0">
                <a:solidFill>
                  <a:srgbClr val="404040"/>
                </a:solidFill>
                <a:latin typeface="Trebuchet MS"/>
                <a:cs typeface="Trebuchet MS"/>
              </a:rPr>
              <a:t> </a:t>
            </a:r>
            <a:r>
              <a:rPr sz="1752" spc="12" dirty="0">
                <a:solidFill>
                  <a:srgbClr val="404040"/>
                </a:solidFill>
                <a:latin typeface="Trebuchet MS"/>
                <a:cs typeface="Trebuchet MS"/>
              </a:rPr>
              <a:t>health.</a:t>
            </a:r>
            <a:endParaRPr sz="1752">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1201" y="624903"/>
            <a:ext cx="6637071" cy="1099886"/>
          </a:xfrm>
          <a:prstGeom prst="rect">
            <a:avLst/>
          </a:prstGeom>
        </p:spPr>
        <p:txBody>
          <a:bodyPr vert="horz" wrap="square" lIns="0" tIns="14575" rIns="0" bIns="0" rtlCol="0" anchor="t">
            <a:spAutoFit/>
          </a:bodyPr>
          <a:lstStyle/>
          <a:p>
            <a:pPr marL="15343" marR="6137">
              <a:lnSpc>
                <a:spcPct val="100699"/>
              </a:lnSpc>
              <a:spcBef>
                <a:spcPts val="115"/>
              </a:spcBef>
            </a:pPr>
            <a:r>
              <a:rPr spc="6" dirty="0"/>
              <a:t>Baseline assessments in </a:t>
            </a:r>
            <a:r>
              <a:rPr spc="12" dirty="0"/>
              <a:t>the </a:t>
            </a:r>
            <a:r>
              <a:rPr spc="6" dirty="0"/>
              <a:t>first </a:t>
            </a:r>
            <a:r>
              <a:rPr spc="-1057" dirty="0"/>
              <a:t> </a:t>
            </a:r>
            <a:r>
              <a:rPr spc="6" dirty="0"/>
              <a:t>trimester</a:t>
            </a:r>
          </a:p>
        </p:txBody>
      </p:sp>
      <p:sp>
        <p:nvSpPr>
          <p:cNvPr id="3" name="object 3"/>
          <p:cNvSpPr txBox="1"/>
          <p:nvPr/>
        </p:nvSpPr>
        <p:spPr>
          <a:xfrm>
            <a:off x="771201" y="2059712"/>
            <a:ext cx="8186642" cy="2714999"/>
          </a:xfrm>
          <a:prstGeom prst="rect">
            <a:avLst/>
          </a:prstGeom>
        </p:spPr>
        <p:txBody>
          <a:bodyPr vert="horz" wrap="square" lIns="0" tIns="146519" rIns="0" bIns="0" rtlCol="0">
            <a:spAutoFit/>
          </a:bodyPr>
          <a:lstStyle/>
          <a:p>
            <a:pPr marL="15343">
              <a:spcBef>
                <a:spcPts val="1154"/>
              </a:spcBef>
              <a:tabLst>
                <a:tab pos="356722" algn="l"/>
              </a:tabLst>
            </a:pPr>
            <a:r>
              <a:rPr sz="1752" spc="-272" dirty="0">
                <a:solidFill>
                  <a:srgbClr val="90C226"/>
                </a:solidFill>
                <a:latin typeface="Lucida Sans Unicode"/>
                <a:cs typeface="Lucida Sans Unicode"/>
              </a:rPr>
              <a:t>¾	</a:t>
            </a:r>
            <a:r>
              <a:rPr sz="1752" spc="6" dirty="0">
                <a:solidFill>
                  <a:srgbClr val="404040"/>
                </a:solidFill>
                <a:latin typeface="Trebuchet MS"/>
                <a:cs typeface="Trebuchet MS"/>
              </a:rPr>
              <a:t>Weight</a:t>
            </a:r>
            <a:r>
              <a:rPr sz="1752" spc="-18" dirty="0">
                <a:solidFill>
                  <a:srgbClr val="404040"/>
                </a:solidFill>
                <a:latin typeface="Trebuchet MS"/>
                <a:cs typeface="Trebuchet MS"/>
              </a:rPr>
              <a:t> </a:t>
            </a:r>
            <a:r>
              <a:rPr sz="1752" spc="12" dirty="0">
                <a:solidFill>
                  <a:srgbClr val="404040"/>
                </a:solidFill>
                <a:latin typeface="Trebuchet MS"/>
                <a:cs typeface="Trebuchet MS"/>
              </a:rPr>
              <a:t>and</a:t>
            </a:r>
            <a:r>
              <a:rPr sz="1752" spc="-18" dirty="0">
                <a:solidFill>
                  <a:srgbClr val="404040"/>
                </a:solidFill>
                <a:latin typeface="Trebuchet MS"/>
                <a:cs typeface="Trebuchet MS"/>
              </a:rPr>
              <a:t> </a:t>
            </a:r>
            <a:r>
              <a:rPr sz="1752" spc="6" dirty="0">
                <a:solidFill>
                  <a:srgbClr val="404040"/>
                </a:solidFill>
                <a:latin typeface="Trebuchet MS"/>
                <a:cs typeface="Trebuchet MS"/>
              </a:rPr>
              <a:t>BMI</a:t>
            </a:r>
            <a:endParaRPr sz="1752">
              <a:latin typeface="Trebuchet MS"/>
              <a:cs typeface="Trebuchet MS"/>
            </a:endParaRPr>
          </a:p>
          <a:p>
            <a:pPr marL="15343">
              <a:spcBef>
                <a:spcPts val="1050"/>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Blood</a:t>
            </a:r>
            <a:r>
              <a:rPr sz="1752" spc="6" dirty="0">
                <a:solidFill>
                  <a:srgbClr val="404040"/>
                </a:solidFill>
                <a:latin typeface="Trebuchet MS"/>
                <a:cs typeface="Trebuchet MS"/>
              </a:rPr>
              <a:t> </a:t>
            </a:r>
            <a:r>
              <a:rPr sz="1752" spc="12" dirty="0">
                <a:solidFill>
                  <a:srgbClr val="404040"/>
                </a:solidFill>
                <a:latin typeface="Trebuchet MS"/>
                <a:cs typeface="Trebuchet MS"/>
              </a:rPr>
              <a:t>pressure</a:t>
            </a:r>
            <a:r>
              <a:rPr sz="1752" spc="6" dirty="0">
                <a:solidFill>
                  <a:srgbClr val="404040"/>
                </a:solidFill>
                <a:latin typeface="Trebuchet MS"/>
                <a:cs typeface="Trebuchet MS"/>
              </a:rPr>
              <a:t> </a:t>
            </a:r>
            <a:r>
              <a:rPr sz="1752" spc="12" dirty="0">
                <a:solidFill>
                  <a:srgbClr val="404040"/>
                </a:solidFill>
                <a:latin typeface="Trebuchet MS"/>
                <a:cs typeface="Trebuchet MS"/>
              </a:rPr>
              <a:t>using </a:t>
            </a:r>
            <a:r>
              <a:rPr sz="1752" spc="18" dirty="0">
                <a:solidFill>
                  <a:srgbClr val="404040"/>
                </a:solidFill>
                <a:latin typeface="Trebuchet MS"/>
                <a:cs typeface="Trebuchet MS"/>
              </a:rPr>
              <a:t>an</a:t>
            </a:r>
            <a:r>
              <a:rPr sz="1752" spc="6" dirty="0">
                <a:solidFill>
                  <a:srgbClr val="404040"/>
                </a:solidFill>
                <a:latin typeface="Trebuchet MS"/>
                <a:cs typeface="Trebuchet MS"/>
              </a:rPr>
              <a:t> </a:t>
            </a:r>
            <a:r>
              <a:rPr sz="1752" spc="12" dirty="0">
                <a:solidFill>
                  <a:srgbClr val="404040"/>
                </a:solidFill>
                <a:latin typeface="Trebuchet MS"/>
                <a:cs typeface="Trebuchet MS"/>
              </a:rPr>
              <a:t>appropriate cuff</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Early</a:t>
            </a:r>
            <a:r>
              <a:rPr sz="1752" dirty="0">
                <a:solidFill>
                  <a:srgbClr val="404040"/>
                </a:solidFill>
                <a:latin typeface="Trebuchet MS"/>
                <a:cs typeface="Trebuchet MS"/>
              </a:rPr>
              <a:t> </a:t>
            </a:r>
            <a:r>
              <a:rPr sz="1752" spc="12" dirty="0">
                <a:solidFill>
                  <a:srgbClr val="404040"/>
                </a:solidFill>
                <a:latin typeface="Trebuchet MS"/>
                <a:cs typeface="Trebuchet MS"/>
              </a:rPr>
              <a:t>ultrasound</a:t>
            </a:r>
            <a:r>
              <a:rPr sz="1752" dirty="0">
                <a:solidFill>
                  <a:srgbClr val="404040"/>
                </a:solidFill>
                <a:latin typeface="Trebuchet MS"/>
                <a:cs typeface="Trebuchet MS"/>
              </a:rPr>
              <a:t> </a:t>
            </a:r>
            <a:r>
              <a:rPr sz="1752" spc="12" dirty="0">
                <a:solidFill>
                  <a:srgbClr val="404040"/>
                </a:solidFill>
                <a:latin typeface="Trebuchet MS"/>
                <a:cs typeface="Trebuchet MS"/>
              </a:rPr>
              <a:t>examination</a:t>
            </a:r>
            <a:endParaRPr sz="1752">
              <a:latin typeface="Trebuchet MS"/>
              <a:cs typeface="Trebuchet MS"/>
            </a:endParaRPr>
          </a:p>
          <a:p>
            <a:pPr marL="15343">
              <a:spcBef>
                <a:spcPts val="1051"/>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Screening</a:t>
            </a:r>
            <a:r>
              <a:rPr sz="1752" spc="-12" dirty="0">
                <a:solidFill>
                  <a:srgbClr val="404040"/>
                </a:solidFill>
                <a:latin typeface="Trebuchet MS"/>
                <a:cs typeface="Trebuchet MS"/>
              </a:rPr>
              <a:t> </a:t>
            </a:r>
            <a:r>
              <a:rPr sz="1752" spc="12" dirty="0">
                <a:solidFill>
                  <a:srgbClr val="404040"/>
                </a:solidFill>
                <a:latin typeface="Trebuchet MS"/>
                <a:cs typeface="Trebuchet MS"/>
              </a:rPr>
              <a:t>for</a:t>
            </a:r>
            <a:r>
              <a:rPr sz="1752" spc="-6" dirty="0">
                <a:solidFill>
                  <a:srgbClr val="404040"/>
                </a:solidFill>
                <a:latin typeface="Trebuchet MS"/>
                <a:cs typeface="Trebuchet MS"/>
              </a:rPr>
              <a:t> </a:t>
            </a:r>
            <a:r>
              <a:rPr sz="1752" spc="12" dirty="0">
                <a:solidFill>
                  <a:srgbClr val="404040"/>
                </a:solidFill>
                <a:latin typeface="Trebuchet MS"/>
                <a:cs typeface="Trebuchet MS"/>
              </a:rPr>
              <a:t>diabetes</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Referral</a:t>
            </a:r>
            <a:r>
              <a:rPr sz="1752" spc="6" dirty="0">
                <a:solidFill>
                  <a:srgbClr val="404040"/>
                </a:solidFill>
                <a:latin typeface="Trebuchet MS"/>
                <a:cs typeface="Trebuchet MS"/>
              </a:rPr>
              <a:t> </a:t>
            </a:r>
            <a:r>
              <a:rPr sz="1752" spc="12" dirty="0">
                <a:solidFill>
                  <a:srgbClr val="404040"/>
                </a:solidFill>
                <a:latin typeface="Trebuchet MS"/>
                <a:cs typeface="Trebuchet MS"/>
              </a:rPr>
              <a:t>to registered dietitian for guidance about</a:t>
            </a:r>
            <a:r>
              <a:rPr sz="1752" spc="6" dirty="0">
                <a:solidFill>
                  <a:srgbClr val="404040"/>
                </a:solidFill>
                <a:latin typeface="Trebuchet MS"/>
                <a:cs typeface="Trebuchet MS"/>
              </a:rPr>
              <a:t> </a:t>
            </a:r>
            <a:r>
              <a:rPr sz="1752" spc="12" dirty="0">
                <a:solidFill>
                  <a:srgbClr val="404040"/>
                </a:solidFill>
                <a:latin typeface="Trebuchet MS"/>
                <a:cs typeface="Trebuchet MS"/>
              </a:rPr>
              <a:t>healthy lifestyle choices</a:t>
            </a:r>
            <a:endParaRPr sz="1752">
              <a:latin typeface="Trebuchet MS"/>
              <a:cs typeface="Trebuchet MS"/>
            </a:endParaRPr>
          </a:p>
          <a:p>
            <a:pPr marL="15343">
              <a:spcBef>
                <a:spcPts val="1045"/>
              </a:spcBef>
              <a:tabLst>
                <a:tab pos="356722" algn="l"/>
              </a:tabLst>
            </a:pPr>
            <a:r>
              <a:rPr sz="1752" spc="-272" dirty="0">
                <a:solidFill>
                  <a:srgbClr val="90C226"/>
                </a:solidFill>
                <a:latin typeface="Lucida Sans Unicode"/>
                <a:cs typeface="Lucida Sans Unicode"/>
              </a:rPr>
              <a:t>¾	</a:t>
            </a:r>
            <a:r>
              <a:rPr sz="1752" spc="12" dirty="0">
                <a:solidFill>
                  <a:srgbClr val="404040"/>
                </a:solidFill>
                <a:latin typeface="Trebuchet MS"/>
                <a:cs typeface="Trebuchet MS"/>
              </a:rPr>
              <a:t>Counseling</a:t>
            </a:r>
            <a:r>
              <a:rPr sz="1752" dirty="0">
                <a:solidFill>
                  <a:srgbClr val="404040"/>
                </a:solidFill>
                <a:latin typeface="Trebuchet MS"/>
                <a:cs typeface="Trebuchet MS"/>
              </a:rPr>
              <a:t> </a:t>
            </a:r>
            <a:r>
              <a:rPr sz="1752" spc="12" dirty="0">
                <a:solidFill>
                  <a:srgbClr val="404040"/>
                </a:solidFill>
                <a:latin typeface="Trebuchet MS"/>
                <a:cs typeface="Trebuchet MS"/>
              </a:rPr>
              <a:t>for</a:t>
            </a:r>
            <a:r>
              <a:rPr sz="1752" spc="6" dirty="0">
                <a:solidFill>
                  <a:srgbClr val="404040"/>
                </a:solidFill>
                <a:latin typeface="Trebuchet MS"/>
                <a:cs typeface="Trebuchet MS"/>
              </a:rPr>
              <a:t> </a:t>
            </a:r>
            <a:r>
              <a:rPr sz="1752" spc="12" dirty="0">
                <a:solidFill>
                  <a:srgbClr val="404040"/>
                </a:solidFill>
                <a:latin typeface="Trebuchet MS"/>
                <a:cs typeface="Trebuchet MS"/>
              </a:rPr>
              <a:t>complications</a:t>
            </a:r>
            <a:r>
              <a:rPr sz="1752" dirty="0">
                <a:solidFill>
                  <a:srgbClr val="404040"/>
                </a:solidFill>
                <a:latin typeface="Trebuchet MS"/>
                <a:cs typeface="Trebuchet MS"/>
              </a:rPr>
              <a:t> </a:t>
            </a:r>
            <a:r>
              <a:rPr sz="1752" spc="12" dirty="0">
                <a:solidFill>
                  <a:srgbClr val="404040"/>
                </a:solidFill>
                <a:latin typeface="Trebuchet MS"/>
                <a:cs typeface="Trebuchet MS"/>
              </a:rPr>
              <a:t>associated</a:t>
            </a:r>
            <a:r>
              <a:rPr sz="1752" spc="6" dirty="0">
                <a:solidFill>
                  <a:srgbClr val="404040"/>
                </a:solidFill>
                <a:latin typeface="Trebuchet MS"/>
                <a:cs typeface="Trebuchet MS"/>
              </a:rPr>
              <a:t> </a:t>
            </a:r>
            <a:r>
              <a:rPr sz="1752" spc="12" dirty="0">
                <a:solidFill>
                  <a:srgbClr val="404040"/>
                </a:solidFill>
                <a:latin typeface="Trebuchet MS"/>
                <a:cs typeface="Trebuchet MS"/>
              </a:rPr>
              <a:t>with</a:t>
            </a:r>
            <a:r>
              <a:rPr sz="1752" dirty="0">
                <a:solidFill>
                  <a:srgbClr val="404040"/>
                </a:solidFill>
                <a:latin typeface="Trebuchet MS"/>
                <a:cs typeface="Trebuchet MS"/>
              </a:rPr>
              <a:t> </a:t>
            </a:r>
            <a:r>
              <a:rPr sz="1752" spc="12" dirty="0">
                <a:solidFill>
                  <a:srgbClr val="404040"/>
                </a:solidFill>
                <a:latin typeface="Trebuchet MS"/>
                <a:cs typeface="Trebuchet MS"/>
              </a:rPr>
              <a:t>obesity</a:t>
            </a:r>
            <a:r>
              <a:rPr sz="1752" spc="6" dirty="0">
                <a:solidFill>
                  <a:srgbClr val="404040"/>
                </a:solidFill>
                <a:latin typeface="Trebuchet MS"/>
                <a:cs typeface="Trebuchet MS"/>
              </a:rPr>
              <a:t> </a:t>
            </a:r>
            <a:r>
              <a:rPr sz="1752" spc="12" dirty="0">
                <a:solidFill>
                  <a:srgbClr val="404040"/>
                </a:solidFill>
                <a:latin typeface="Trebuchet MS"/>
                <a:cs typeface="Trebuchet MS"/>
              </a:rPr>
              <a:t>in</a:t>
            </a:r>
            <a:r>
              <a:rPr sz="1752" spc="6" dirty="0">
                <a:solidFill>
                  <a:srgbClr val="404040"/>
                </a:solidFill>
                <a:latin typeface="Trebuchet MS"/>
                <a:cs typeface="Trebuchet MS"/>
              </a:rPr>
              <a:t> </a:t>
            </a:r>
            <a:r>
              <a:rPr sz="1752" spc="12" dirty="0">
                <a:solidFill>
                  <a:srgbClr val="404040"/>
                </a:solidFill>
                <a:latin typeface="Trebuchet MS"/>
                <a:cs typeface="Trebuchet MS"/>
              </a:rPr>
              <a:t>pregnancy,</a:t>
            </a:r>
            <a:r>
              <a:rPr sz="1752" dirty="0">
                <a:solidFill>
                  <a:srgbClr val="404040"/>
                </a:solidFill>
                <a:latin typeface="Trebuchet MS"/>
                <a:cs typeface="Trebuchet MS"/>
              </a:rPr>
              <a:t> </a:t>
            </a:r>
            <a:r>
              <a:rPr sz="1752" spc="6" dirty="0">
                <a:solidFill>
                  <a:srgbClr val="404040"/>
                </a:solidFill>
                <a:latin typeface="Trebuchet MS"/>
                <a:cs typeface="Trebuchet MS"/>
              </a:rPr>
              <a:t>exercise,</a:t>
            </a:r>
            <a:endParaRPr sz="1752">
              <a:latin typeface="Trebuchet MS"/>
              <a:cs typeface="Trebuchet MS"/>
            </a:endParaRPr>
          </a:p>
          <a:p>
            <a:pPr marL="356722">
              <a:spcBef>
                <a:spcPts val="54"/>
              </a:spcBef>
            </a:pPr>
            <a:r>
              <a:rPr sz="1752" spc="18" dirty="0">
                <a:solidFill>
                  <a:srgbClr val="404040"/>
                </a:solidFill>
                <a:latin typeface="Trebuchet MS"/>
                <a:cs typeface="Trebuchet MS"/>
              </a:rPr>
              <a:t>and</a:t>
            </a:r>
            <a:r>
              <a:rPr sz="1752" spc="-6" dirty="0">
                <a:solidFill>
                  <a:srgbClr val="404040"/>
                </a:solidFill>
                <a:latin typeface="Trebuchet MS"/>
                <a:cs typeface="Trebuchet MS"/>
              </a:rPr>
              <a:t> </a:t>
            </a:r>
            <a:r>
              <a:rPr sz="1752" spc="12" dirty="0">
                <a:solidFill>
                  <a:srgbClr val="404040"/>
                </a:solidFill>
                <a:latin typeface="Trebuchet MS"/>
                <a:cs typeface="Trebuchet MS"/>
              </a:rPr>
              <a:t>gestational</a:t>
            </a:r>
            <a:r>
              <a:rPr sz="1752" dirty="0">
                <a:solidFill>
                  <a:srgbClr val="404040"/>
                </a:solidFill>
                <a:latin typeface="Trebuchet MS"/>
                <a:cs typeface="Trebuchet MS"/>
              </a:rPr>
              <a:t> </a:t>
            </a:r>
            <a:r>
              <a:rPr sz="1752" spc="12" dirty="0">
                <a:solidFill>
                  <a:srgbClr val="404040"/>
                </a:solidFill>
                <a:latin typeface="Trebuchet MS"/>
                <a:cs typeface="Trebuchet MS"/>
              </a:rPr>
              <a:t>weight</a:t>
            </a:r>
            <a:r>
              <a:rPr sz="1752" spc="-6" dirty="0">
                <a:solidFill>
                  <a:srgbClr val="404040"/>
                </a:solidFill>
                <a:latin typeface="Trebuchet MS"/>
                <a:cs typeface="Trebuchet MS"/>
              </a:rPr>
              <a:t> </a:t>
            </a:r>
            <a:r>
              <a:rPr sz="1752" spc="12" dirty="0">
                <a:solidFill>
                  <a:srgbClr val="404040"/>
                </a:solidFill>
                <a:latin typeface="Trebuchet MS"/>
                <a:cs typeface="Trebuchet MS"/>
              </a:rPr>
              <a:t>gain</a:t>
            </a:r>
            <a:endParaRPr sz="1752">
              <a:latin typeface="Trebuchet MS"/>
              <a:cs typeface="Trebuchet MS"/>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7938</TotalTime>
  <Words>5129</Words>
  <Application>Microsoft Office PowerPoint</Application>
  <PresentationFormat>Widescreen</PresentationFormat>
  <Paragraphs>345</Paragraphs>
  <Slides>45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Aptos</vt:lpstr>
      <vt:lpstr>Arial</vt:lpstr>
      <vt:lpstr>Courier New</vt:lpstr>
      <vt:lpstr>Lucida Sans Unicode</vt:lpstr>
      <vt:lpstr>Noto Sans</vt:lpstr>
      <vt:lpstr>Trebuchet MS</vt:lpstr>
      <vt:lpstr>Wingdings</vt:lpstr>
      <vt:lpstr>Wingdings 3</vt:lpstr>
      <vt:lpstr>Facet</vt:lpstr>
      <vt:lpstr>PowerPoint Presentation</vt:lpstr>
      <vt:lpstr>Overview of obesity in pregnancy:  Definition</vt:lpstr>
      <vt:lpstr>PowerPoint Presentation</vt:lpstr>
      <vt:lpstr>Importance of addressing obesity during  pregnancy</vt:lpstr>
      <vt:lpstr>Comparing obstetric complications by  BMI</vt:lpstr>
      <vt:lpstr>Pre pregnancy care</vt:lpstr>
      <vt:lpstr>PowerPoint Presentation</vt:lpstr>
      <vt:lpstr>PowerPoint Presentation</vt:lpstr>
      <vt:lpstr>Baseline assessments in the first  trimester</vt:lpstr>
      <vt:lpstr>Recommendations for total weight gain for  singleton pregnancies according to pre  pregnancy BMI</vt:lpstr>
      <vt:lpstr>Role of pharmacotherapy</vt:lpstr>
      <vt:lpstr>PowerPoint Presentation</vt:lpstr>
      <vt:lpstr>Information giving during pregnancy</vt:lpstr>
      <vt:lpstr>Information giving during pregnancy</vt:lpstr>
      <vt:lpstr>Information giving during pregnancy</vt:lpstr>
      <vt:lpstr> Risk assessment during pregnancy in women with obesity</vt:lpstr>
      <vt:lpstr>What specific risk assessments are required for prevention of pressure sores?</vt:lpstr>
      <vt:lpstr>PowerPoint Presentation</vt:lpstr>
      <vt:lpstr>Special considerations for screening, diagnosis and management of maternal disease in women with obesity</vt:lpstr>
      <vt:lpstr>Special considerations for screening, diagnosis and management of maternal disease in women with obesity</vt:lpstr>
      <vt:lpstr>Special considerations for screening, diagnosis and management of maternal disease in women with obesity</vt:lpstr>
      <vt:lpstr>Special considerations for screening, diagnosis and management of maternal disease in women with obesity</vt:lpstr>
      <vt:lpstr>Special considerations for screening, diagnosis and management of maternal disease in women with obesity </vt:lpstr>
      <vt:lpstr>Antenatal screening</vt:lpstr>
      <vt:lpstr>Antenatal screening</vt:lpstr>
      <vt:lpstr>Antenatal screening</vt:lpstr>
      <vt:lpstr>Fetal surveillance</vt:lpstr>
      <vt:lpstr>Fetal surveillance</vt:lpstr>
      <vt:lpstr>Planning labour and birth</vt:lpstr>
      <vt:lpstr>Planning labour and birth</vt:lpstr>
      <vt:lpstr>Planning labour and birth</vt:lpstr>
      <vt:lpstr>Planning labour and birth</vt:lpstr>
      <vt:lpstr>Planning labour and birth</vt:lpstr>
      <vt:lpstr>Care during childbirth </vt:lpstr>
      <vt:lpstr>PowerPoint Presentation</vt:lpstr>
      <vt:lpstr>PowerPoint Presentation</vt:lpstr>
      <vt:lpstr>PowerPoint Presentation</vt:lpstr>
      <vt:lpstr>PowerPoint Presentation</vt:lpstr>
      <vt:lpstr>Postnatal care and follow up after pregnancy </vt:lpstr>
      <vt:lpstr>PowerPoint Presentation</vt:lpstr>
      <vt:lpstr>PowerPoint Presentation</vt:lpstr>
      <vt:lpstr>Management of pregnancy following bariatric surgery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abeer aljufout</dc:creator>
  <cp:lastModifiedBy>abeer aljufout</cp:lastModifiedBy>
  <cp:revision>5</cp:revision>
  <dcterms:created xsi:type="dcterms:W3CDTF">2024-10-18T10:05:58Z</dcterms:created>
  <dcterms:modified xsi:type="dcterms:W3CDTF">2024-10-23T22:24:55Z</dcterms:modified>
</cp:coreProperties>
</file>