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4"/>
  </p:notesMasterIdLst>
  <p:sldIdLst>
    <p:sldId id="257" r:id="rId2"/>
    <p:sldId id="323" r:id="rId3"/>
    <p:sldId id="324" r:id="rId4"/>
    <p:sldId id="325" r:id="rId5"/>
    <p:sldId id="326" r:id="rId6"/>
    <p:sldId id="327" r:id="rId7"/>
    <p:sldId id="328" r:id="rId8"/>
    <p:sldId id="344" r:id="rId9"/>
    <p:sldId id="337" r:id="rId10"/>
    <p:sldId id="336" r:id="rId11"/>
    <p:sldId id="338" r:id="rId12"/>
    <p:sldId id="345" r:id="rId13"/>
    <p:sldId id="346" r:id="rId14"/>
    <p:sldId id="347" r:id="rId15"/>
    <p:sldId id="348" r:id="rId16"/>
    <p:sldId id="350" r:id="rId17"/>
    <p:sldId id="349" r:id="rId18"/>
    <p:sldId id="351" r:id="rId19"/>
    <p:sldId id="330" r:id="rId20"/>
    <p:sldId id="331" r:id="rId21"/>
    <p:sldId id="284" r:id="rId22"/>
    <p:sldId id="285" r:id="rId23"/>
    <p:sldId id="286" r:id="rId24"/>
    <p:sldId id="287" r:id="rId25"/>
    <p:sldId id="288" r:id="rId26"/>
    <p:sldId id="289" r:id="rId27"/>
    <p:sldId id="352" r:id="rId28"/>
    <p:sldId id="290" r:id="rId29"/>
    <p:sldId id="291" r:id="rId30"/>
    <p:sldId id="292" r:id="rId31"/>
    <p:sldId id="310" r:id="rId32"/>
    <p:sldId id="311"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53" autoAdjust="0"/>
    <p:restoredTop sz="93825" autoAdjust="0"/>
  </p:normalViewPr>
  <p:slideViewPr>
    <p:cSldViewPr snapToGrid="0">
      <p:cViewPr varScale="1">
        <p:scale>
          <a:sx n="63" d="100"/>
          <a:sy n="63" d="100"/>
        </p:scale>
        <p:origin x="1026" y="66"/>
      </p:cViewPr>
      <p:guideLst>
        <p:guide orient="horz" pos="2160"/>
        <p:guide pos="3840"/>
      </p:guideLst>
    </p:cSldViewPr>
  </p:slideViewPr>
  <p:outlineViewPr>
    <p:cViewPr>
      <p:scale>
        <a:sx n="33" d="100"/>
        <a:sy n="33" d="100"/>
      </p:scale>
      <p:origin x="0" y="-1594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9E96A3-2E3B-4CA8-A048-17605176DDFB}" type="datetimeFigureOut">
              <a:rPr lang="en-US" smtClean="0"/>
              <a:t>2/22/2020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4D828B-AD2A-4283-9643-E00A8621B28B}" type="slidenum">
              <a:rPr lang="en-US" smtClean="0"/>
              <a:t>‹#›</a:t>
            </a:fld>
            <a:endParaRPr lang="en-US"/>
          </a:p>
        </p:txBody>
      </p:sp>
    </p:spTree>
    <p:extLst>
      <p:ext uri="{BB962C8B-B14F-4D97-AF65-F5344CB8AC3E}">
        <p14:creationId xmlns:p14="http://schemas.microsoft.com/office/powerpoint/2010/main" val="2916644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D65DBB8D-8670-4EFF-938C-457E50EA559B}" type="datetimeFigureOut">
              <a:rPr lang="en-US" smtClean="0"/>
              <a:t>2/22/2020</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880B7C04-310B-40F0-B3A7-21FC09D5348E}" type="slidenum">
              <a:rPr lang="en-US" smtClean="0"/>
              <a:t>‹#›</a:t>
            </a:fld>
            <a:endParaRPr lang="en-US"/>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08564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5DBB8D-8670-4EFF-938C-457E50EA559B}" type="datetimeFigureOut">
              <a:rPr lang="en-US" smtClean="0"/>
              <a:t>2/22/2020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0B7C04-310B-40F0-B3A7-21FC09D5348E}" type="slidenum">
              <a:rPr lang="en-US" smtClean="0"/>
              <a:t>‹#›</a:t>
            </a:fld>
            <a:endParaRPr lang="en-US"/>
          </a:p>
        </p:txBody>
      </p:sp>
    </p:spTree>
    <p:extLst>
      <p:ext uri="{BB962C8B-B14F-4D97-AF65-F5344CB8AC3E}">
        <p14:creationId xmlns:p14="http://schemas.microsoft.com/office/powerpoint/2010/main" val="38737600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5DBB8D-8670-4EFF-938C-457E50EA559B}" type="datetimeFigureOut">
              <a:rPr lang="en-US" smtClean="0"/>
              <a:t>2/22/2020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0B7C04-310B-40F0-B3A7-21FC09D5348E}" type="slidenum">
              <a:rPr lang="en-US" smtClean="0"/>
              <a:t>‹#›</a:t>
            </a:fld>
            <a:endParaRPr lang="en-US"/>
          </a:p>
        </p:txBody>
      </p:sp>
    </p:spTree>
    <p:extLst>
      <p:ext uri="{BB962C8B-B14F-4D97-AF65-F5344CB8AC3E}">
        <p14:creationId xmlns:p14="http://schemas.microsoft.com/office/powerpoint/2010/main" val="42925088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5DBB8D-8670-4EFF-938C-457E50EA559B}" type="datetimeFigureOut">
              <a:rPr lang="en-US" smtClean="0"/>
              <a:t>2/22/2020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0B7C04-310B-40F0-B3A7-21FC09D5348E}" type="slidenum">
              <a:rPr lang="en-US" smtClean="0"/>
              <a:t>‹#›</a:t>
            </a:fld>
            <a:endParaRPr lang="en-US"/>
          </a:p>
        </p:txBody>
      </p:sp>
    </p:spTree>
    <p:extLst>
      <p:ext uri="{BB962C8B-B14F-4D97-AF65-F5344CB8AC3E}">
        <p14:creationId xmlns:p14="http://schemas.microsoft.com/office/powerpoint/2010/main" val="115052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5DBB8D-8670-4EFF-938C-457E50EA559B}" type="datetimeFigureOut">
              <a:rPr lang="en-US" smtClean="0"/>
              <a:t>2/22/2020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0B7C04-310B-40F0-B3A7-21FC09D5348E}" type="slidenum">
              <a:rPr lang="en-US" smtClean="0"/>
              <a:t>‹#›</a:t>
            </a:fld>
            <a:endParaRPr 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91030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65DBB8D-8670-4EFF-938C-457E50EA559B}" type="datetimeFigureOut">
              <a:rPr lang="en-US" smtClean="0"/>
              <a:t>2/22/2020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0B7C04-310B-40F0-B3A7-21FC09D5348E}" type="slidenum">
              <a:rPr lang="en-US" smtClean="0"/>
              <a:t>‹#›</a:t>
            </a:fld>
            <a:endParaRPr lang="en-US"/>
          </a:p>
        </p:txBody>
      </p:sp>
    </p:spTree>
    <p:extLst>
      <p:ext uri="{BB962C8B-B14F-4D97-AF65-F5344CB8AC3E}">
        <p14:creationId xmlns:p14="http://schemas.microsoft.com/office/powerpoint/2010/main" val="3350511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5DBB8D-8670-4EFF-938C-457E50EA559B}" type="datetimeFigureOut">
              <a:rPr lang="en-US" smtClean="0"/>
              <a:t>2/22/2020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80B7C04-310B-40F0-B3A7-21FC09D5348E}" type="slidenum">
              <a:rPr lang="en-US" smtClean="0"/>
              <a:t>‹#›</a:t>
            </a:fld>
            <a:endParaRPr lang="en-US"/>
          </a:p>
        </p:txBody>
      </p:sp>
    </p:spTree>
    <p:extLst>
      <p:ext uri="{BB962C8B-B14F-4D97-AF65-F5344CB8AC3E}">
        <p14:creationId xmlns:p14="http://schemas.microsoft.com/office/powerpoint/2010/main" val="505660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65DBB8D-8670-4EFF-938C-457E50EA559B}" type="datetimeFigureOut">
              <a:rPr lang="en-US" smtClean="0"/>
              <a:t>2/22/2020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0B7C04-310B-40F0-B3A7-21FC09D5348E}" type="slidenum">
              <a:rPr lang="en-US" smtClean="0"/>
              <a:t>‹#›</a:t>
            </a:fld>
            <a:endParaRPr lang="en-US"/>
          </a:p>
        </p:txBody>
      </p:sp>
    </p:spTree>
    <p:extLst>
      <p:ext uri="{BB962C8B-B14F-4D97-AF65-F5344CB8AC3E}">
        <p14:creationId xmlns:p14="http://schemas.microsoft.com/office/powerpoint/2010/main" val="3553572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5DBB8D-8670-4EFF-938C-457E50EA559B}" type="datetimeFigureOut">
              <a:rPr lang="en-US" smtClean="0"/>
              <a:t>2/22/2020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80B7C04-310B-40F0-B3A7-21FC09D5348E}" type="slidenum">
              <a:rPr lang="en-US" smtClean="0"/>
              <a:t>‹#›</a:t>
            </a:fld>
            <a:endParaRPr lang="en-US"/>
          </a:p>
        </p:txBody>
      </p:sp>
    </p:spTree>
    <p:extLst>
      <p:ext uri="{BB962C8B-B14F-4D97-AF65-F5344CB8AC3E}">
        <p14:creationId xmlns:p14="http://schemas.microsoft.com/office/powerpoint/2010/main" val="651401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65DBB8D-8670-4EFF-938C-457E50EA559B}" type="datetimeFigureOut">
              <a:rPr lang="en-US" smtClean="0"/>
              <a:t>2/22/2020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0B7C04-310B-40F0-B3A7-21FC09D5348E}" type="slidenum">
              <a:rPr lang="en-US" smtClean="0"/>
              <a:t>‹#›</a:t>
            </a:fld>
            <a:endParaRPr lang="en-US"/>
          </a:p>
        </p:txBody>
      </p:sp>
    </p:spTree>
    <p:extLst>
      <p:ext uri="{BB962C8B-B14F-4D97-AF65-F5344CB8AC3E}">
        <p14:creationId xmlns:p14="http://schemas.microsoft.com/office/powerpoint/2010/main" val="30141101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65DBB8D-8670-4EFF-938C-457E50EA559B}" type="datetimeFigureOut">
              <a:rPr lang="en-US" smtClean="0"/>
              <a:t>2/22/2020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0B7C04-310B-40F0-B3A7-21FC09D5348E}" type="slidenum">
              <a:rPr lang="en-US" smtClean="0"/>
              <a:t>‹#›</a:t>
            </a:fld>
            <a:endParaRPr lang="en-US"/>
          </a:p>
        </p:txBody>
      </p:sp>
    </p:spTree>
    <p:extLst>
      <p:ext uri="{BB962C8B-B14F-4D97-AF65-F5344CB8AC3E}">
        <p14:creationId xmlns:p14="http://schemas.microsoft.com/office/powerpoint/2010/main" val="31515598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75">
          <a:fgClr>
            <a:schemeClr val="accent1"/>
          </a:fgClr>
          <a:bgClr>
            <a:schemeClr val="accent1">
              <a:lumMod val="40000"/>
              <a:lumOff val="60000"/>
            </a:schemeClr>
          </a:bgClr>
        </a:patt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D65DBB8D-8670-4EFF-938C-457E50EA559B}" type="datetimeFigureOut">
              <a:rPr lang="en-US" smtClean="0"/>
              <a:t>2/22/2020</a:t>
            </a:fld>
            <a:endParaRPr lang="en-US"/>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880B7C04-310B-40F0-B3A7-21FC09D5348E}" type="slidenum">
              <a:rPr lang="en-US" smtClean="0"/>
              <a:t>‹#›</a:t>
            </a:fld>
            <a:endParaRPr lang="en-US"/>
          </a:p>
        </p:txBody>
      </p:sp>
    </p:spTree>
    <p:extLst>
      <p:ext uri="{BB962C8B-B14F-4D97-AF65-F5344CB8AC3E}">
        <p14:creationId xmlns:p14="http://schemas.microsoft.com/office/powerpoint/2010/main" val="146561462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48990" y="2540747"/>
            <a:ext cx="9294019" cy="1183430"/>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r>
              <a:rPr lang="en-US" sz="6000" cap="none" dirty="0">
                <a:ln w="12700">
                  <a:solidFill>
                    <a:schemeClr val="accent5"/>
                  </a:solidFill>
                  <a:prstDash val="solid"/>
                </a:ln>
                <a:pattFill prst="ltDnDiag">
                  <a:fgClr>
                    <a:schemeClr val="accent5">
                      <a:lumMod val="60000"/>
                      <a:lumOff val="40000"/>
                    </a:schemeClr>
                  </a:fgClr>
                  <a:bgClr>
                    <a:schemeClr val="bg1"/>
                  </a:bgClr>
                </a:pattFill>
                <a:effectLst>
                  <a:glow rad="101600">
                    <a:schemeClr val="accent2">
                      <a:satMod val="175000"/>
                      <a:alpha val="40000"/>
                    </a:schemeClr>
                  </a:glow>
                  <a:outerShdw blurRad="50800" dist="38100" dir="5400000" algn="t" rotWithShape="0">
                    <a:prstClr val="black">
                      <a:alpha val="40000"/>
                    </a:prstClr>
                  </a:outerShdw>
                </a:effectLst>
              </a:rPr>
              <a:t>Process of urine Formation</a:t>
            </a:r>
            <a:endParaRPr lang="en-US" sz="6600" cap="none" dirty="0">
              <a:ln w="12700">
                <a:solidFill>
                  <a:schemeClr val="accent5"/>
                </a:solidFill>
                <a:prstDash val="solid"/>
              </a:ln>
              <a:pattFill prst="ltDnDiag">
                <a:fgClr>
                  <a:schemeClr val="accent5">
                    <a:lumMod val="60000"/>
                    <a:lumOff val="40000"/>
                  </a:schemeClr>
                </a:fgClr>
                <a:bgClr>
                  <a:schemeClr val="bg1"/>
                </a:bgClr>
              </a:pattFill>
              <a:effectLst>
                <a:glow rad="101600">
                  <a:schemeClr val="accent2">
                    <a:satMod val="175000"/>
                    <a:alpha val="40000"/>
                  </a:schemeClr>
                </a:glow>
                <a:outerShdw blurRad="50800" dist="38100" dir="5400000" algn="t" rotWithShape="0">
                  <a:prstClr val="black">
                    <a:alpha val="40000"/>
                  </a:prstClr>
                </a:outerShdw>
              </a:effectLst>
            </a:endParaRPr>
          </a:p>
        </p:txBody>
      </p:sp>
      <p:sp>
        <p:nvSpPr>
          <p:cNvPr id="3" name="Rectangle 2">
            <a:extLst>
              <a:ext uri="{FF2B5EF4-FFF2-40B4-BE49-F238E27FC236}">
                <a16:creationId xmlns:a16="http://schemas.microsoft.com/office/drawing/2014/main" id="{F964EA94-416A-435C-AFC7-6E28B3CD4CF0}"/>
              </a:ext>
            </a:extLst>
          </p:cNvPr>
          <p:cNvSpPr/>
          <p:nvPr/>
        </p:nvSpPr>
        <p:spPr>
          <a:xfrm>
            <a:off x="8867774" y="5678101"/>
            <a:ext cx="2947988" cy="830997"/>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z="4800" dirty="0">
                <a:solidFill>
                  <a:srgbClr val="002060"/>
                </a:solidFill>
                <a:latin typeface="Bodoni MT Black" panose="02070A03080606020203" pitchFamily="18" charset="0"/>
                <a:ea typeface="+mj-ea"/>
                <a:cs typeface="+mj-cs"/>
              </a:rPr>
              <a:t>lecture 9</a:t>
            </a:r>
            <a:endParaRPr lang="en-US" sz="1400" dirty="0">
              <a:solidFill>
                <a:srgbClr val="002060"/>
              </a:solidFill>
              <a:latin typeface="Bodoni MT Black" panose="02070A03080606020203" pitchFamily="18" charset="0"/>
            </a:endParaRPr>
          </a:p>
        </p:txBody>
      </p:sp>
      <p:sp>
        <p:nvSpPr>
          <p:cNvPr id="4" name="TextBox 3">
            <a:extLst>
              <a:ext uri="{FF2B5EF4-FFF2-40B4-BE49-F238E27FC236}">
                <a16:creationId xmlns:a16="http://schemas.microsoft.com/office/drawing/2014/main" id="{CDA65707-2A56-464B-9EF7-04CF726E4AFB}"/>
              </a:ext>
            </a:extLst>
          </p:cNvPr>
          <p:cNvSpPr txBox="1"/>
          <p:nvPr/>
        </p:nvSpPr>
        <p:spPr>
          <a:xfrm>
            <a:off x="404814" y="4463448"/>
            <a:ext cx="7940040" cy="1015663"/>
          </a:xfrm>
          <a:prstGeom prst="rect">
            <a:avLst/>
          </a:prstGeom>
          <a:ln>
            <a:noFill/>
          </a:ln>
          <a:effectLst>
            <a:outerShdw blurRad="63500" sx="102000" sy="102000" algn="ctr" rotWithShape="0">
              <a:prstClr val="black">
                <a:alpha val="40000"/>
              </a:prstClr>
            </a:outerShdw>
            <a:softEdge rad="317500"/>
          </a:effectLst>
          <a:scene3d>
            <a:camera prst="perspectiveAbove"/>
            <a:lightRig rig="balanced" dir="t">
              <a:rot lat="0" lon="0" rev="8700000"/>
            </a:lightRig>
          </a:scene3d>
          <a:sp3d>
            <a:bevelT w="190500" h="38100" prst="relaxedInset"/>
          </a:sp3d>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6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Abdallah </a:t>
            </a:r>
            <a:r>
              <a:rPr lang="en-US" sz="60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Wasel</a:t>
            </a:r>
            <a:r>
              <a:rPr lang="en-US" sz="6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Hattab</a:t>
            </a:r>
          </a:p>
        </p:txBody>
      </p:sp>
      <p:sp>
        <p:nvSpPr>
          <p:cNvPr id="5" name="Rectangle 4">
            <a:extLst>
              <a:ext uri="{FF2B5EF4-FFF2-40B4-BE49-F238E27FC236}">
                <a16:creationId xmlns:a16="http://schemas.microsoft.com/office/drawing/2014/main" id="{D1D86E5B-8C11-4A4C-9A9C-30EB800EB1DC}"/>
              </a:ext>
            </a:extLst>
          </p:cNvPr>
          <p:cNvSpPr/>
          <p:nvPr/>
        </p:nvSpPr>
        <p:spPr>
          <a:xfrm>
            <a:off x="1843088" y="348902"/>
            <a:ext cx="7900987" cy="830997"/>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n-US" sz="48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Bodoni MT Black" panose="02070A03080606020203" pitchFamily="18" charset="0"/>
              </a:rPr>
              <a:t>Urinary system </a:t>
            </a:r>
            <a:r>
              <a:rPr lang="en-US" sz="48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Bodoni MT Black" panose="02070A03080606020203" pitchFamily="18" charset="0"/>
                <a:ea typeface="+mj-ea"/>
                <a:cs typeface="+mj-cs"/>
              </a:rPr>
              <a:t>lecture 2</a:t>
            </a:r>
            <a:endParaRPr lang="en-US" sz="1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Bodoni MT Black" panose="02070A03080606020203" pitchFamily="18" charset="0"/>
            </a:endParaRPr>
          </a:p>
        </p:txBody>
      </p:sp>
    </p:spTree>
    <p:extLst>
      <p:ext uri="{BB962C8B-B14F-4D97-AF65-F5344CB8AC3E}">
        <p14:creationId xmlns:p14="http://schemas.microsoft.com/office/powerpoint/2010/main" val="15971662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D1B1A04-FB4F-4BA7-8262-BBB43277421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1468" y="466329"/>
            <a:ext cx="5026018" cy="5105796"/>
          </a:xfrm>
        </p:spPr>
      </p:pic>
      <p:pic>
        <p:nvPicPr>
          <p:cNvPr id="6" name="Picture 5">
            <a:extLst>
              <a:ext uri="{FF2B5EF4-FFF2-40B4-BE49-F238E27FC236}">
                <a16:creationId xmlns:a16="http://schemas.microsoft.com/office/drawing/2014/main" id="{86332A1C-8AD2-4384-BEFB-B783F1CBAE92}"/>
              </a:ext>
            </a:extLst>
          </p:cNvPr>
          <p:cNvPicPr>
            <a:picLocks noChangeAspect="1"/>
          </p:cNvPicPr>
          <p:nvPr/>
        </p:nvPicPr>
        <p:blipFill>
          <a:blip r:embed="rId3"/>
          <a:stretch>
            <a:fillRect/>
          </a:stretch>
        </p:blipFill>
        <p:spPr>
          <a:xfrm>
            <a:off x="5347486" y="711200"/>
            <a:ext cx="6358365" cy="3366194"/>
          </a:xfrm>
          <a:prstGeom prst="rect">
            <a:avLst/>
          </a:prstGeom>
        </p:spPr>
      </p:pic>
    </p:spTree>
    <p:extLst>
      <p:ext uri="{BB962C8B-B14F-4D97-AF65-F5344CB8AC3E}">
        <p14:creationId xmlns:p14="http://schemas.microsoft.com/office/powerpoint/2010/main" val="16421012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82C992-CA2F-4317-B8FF-6E0B4F1B8E48}"/>
              </a:ext>
            </a:extLst>
          </p:cNvPr>
          <p:cNvSpPr/>
          <p:nvPr/>
        </p:nvSpPr>
        <p:spPr>
          <a:xfrm>
            <a:off x="403860" y="454223"/>
            <a:ext cx="11186160" cy="6186309"/>
          </a:xfrm>
          <a:prstGeom prst="rect">
            <a:avLst/>
          </a:prstGeom>
        </p:spPr>
        <p:txBody>
          <a:bodyPr wrap="square">
            <a:spAutoFit/>
          </a:bodyPr>
          <a:lstStyle/>
          <a:p>
            <a:r>
              <a:rPr lang="en-US" sz="2400" dirty="0">
                <a:solidFill>
                  <a:srgbClr val="00B050"/>
                </a:solidFill>
              </a:rPr>
              <a:t>2) The capillary filtration coefficient (</a:t>
            </a:r>
            <a:r>
              <a:rPr lang="en-US" sz="2400" dirty="0" err="1">
                <a:solidFill>
                  <a:srgbClr val="00B050"/>
                </a:solidFill>
              </a:rPr>
              <a:t>Kf</a:t>
            </a:r>
            <a:r>
              <a:rPr lang="en-US" sz="2400" dirty="0">
                <a:solidFill>
                  <a:srgbClr val="00B050"/>
                </a:solidFill>
              </a:rPr>
              <a:t>), the product of the permeability (conductance) and filtering surface area of the capillaries. </a:t>
            </a:r>
          </a:p>
          <a:p>
            <a:r>
              <a:rPr lang="en-US" sz="2400" dirty="0">
                <a:solidFill>
                  <a:srgbClr val="00B050"/>
                </a:solidFill>
              </a:rPr>
              <a:t> - </a:t>
            </a:r>
            <a:r>
              <a:rPr lang="en-US" sz="2400" dirty="0" err="1">
                <a:solidFill>
                  <a:srgbClr val="00B050"/>
                </a:solidFill>
              </a:rPr>
              <a:t>Kf</a:t>
            </a:r>
            <a:r>
              <a:rPr lang="en-US" sz="2400" dirty="0">
                <a:solidFill>
                  <a:srgbClr val="00B050"/>
                </a:solidFill>
              </a:rPr>
              <a:t> for glomerular capillaries is more than 100-fold that for systemic capillaries (e.g., skeletal muscle capillaries) because of the combination of a higher total surface area and a higher permeability of the barrier. </a:t>
            </a:r>
            <a:br>
              <a:rPr lang="en-US" sz="2400" dirty="0">
                <a:solidFill>
                  <a:srgbClr val="00B050"/>
                </a:solidFill>
              </a:rPr>
            </a:br>
            <a:r>
              <a:rPr lang="en-US" sz="2400" dirty="0">
                <a:solidFill>
                  <a:srgbClr val="00B050"/>
                </a:solidFill>
              </a:rPr>
              <a:t>- The consequence of this extremely high </a:t>
            </a:r>
            <a:r>
              <a:rPr lang="en-US" sz="2400" dirty="0" err="1">
                <a:solidFill>
                  <a:srgbClr val="00B050"/>
                </a:solidFill>
              </a:rPr>
              <a:t>Kf</a:t>
            </a:r>
            <a:r>
              <a:rPr lang="en-US" sz="2400" dirty="0">
                <a:solidFill>
                  <a:srgbClr val="00B050"/>
                </a:solidFill>
              </a:rPr>
              <a:t> is that much more fluid is filtered from glomerular capillaries than from other capillaries.</a:t>
            </a:r>
            <a:br>
              <a:rPr lang="en-US" sz="2400" dirty="0">
                <a:solidFill>
                  <a:srgbClr val="00B050"/>
                </a:solidFill>
              </a:rPr>
            </a:br>
            <a:endParaRPr lang="en-US" sz="2400" dirty="0">
              <a:solidFill>
                <a:srgbClr val="00B050"/>
              </a:solidFill>
            </a:endParaRPr>
          </a:p>
          <a:p>
            <a:pPr marL="285750" indent="-285750">
              <a:buFont typeface="Wingdings" panose="05000000000000000000" pitchFamily="2" charset="2"/>
              <a:buChar char="q"/>
            </a:pPr>
            <a:r>
              <a:rPr lang="en-US" sz="2000" dirty="0">
                <a:solidFill>
                  <a:srgbClr val="00B050"/>
                </a:solidFill>
              </a:rPr>
              <a:t>In words, GFR is the product of </a:t>
            </a:r>
            <a:r>
              <a:rPr lang="en-US" sz="2000" dirty="0" err="1">
                <a:solidFill>
                  <a:srgbClr val="00B050"/>
                </a:solidFill>
              </a:rPr>
              <a:t>Kf</a:t>
            </a:r>
            <a:r>
              <a:rPr lang="en-US" sz="2000" dirty="0">
                <a:solidFill>
                  <a:srgbClr val="00B050"/>
                </a:solidFill>
              </a:rPr>
              <a:t> and the net ultrafiltration pressure. The net ultrafiltration pressure, the driving force, is the sum of the three Starling pressures (omitting the oncotic pressure in Bowman’s space). </a:t>
            </a:r>
          </a:p>
          <a:p>
            <a:pPr marL="285750" indent="-285750">
              <a:buFont typeface="Wingdings" panose="05000000000000000000" pitchFamily="2" charset="2"/>
              <a:buChar char="q"/>
            </a:pPr>
            <a:r>
              <a:rPr lang="en-US" sz="2000" dirty="0">
                <a:solidFill>
                  <a:srgbClr val="00B050"/>
                </a:solidFill>
              </a:rPr>
              <a:t>For glomerular capillaries, the net ultrafiltration pressure always favors filtration, so the direction of fluid movement is always out of the capillaries. The greater the net pressure, the higher the rate of glomerular filtration.</a:t>
            </a:r>
          </a:p>
          <a:p>
            <a:pPr marL="342900" indent="-342900">
              <a:buFont typeface="Wingdings" panose="05000000000000000000" pitchFamily="2" charset="2"/>
              <a:buChar char="q"/>
            </a:pPr>
            <a:endParaRPr lang="en-US" sz="2000" dirty="0">
              <a:solidFill>
                <a:srgbClr val="00B050"/>
              </a:solidFill>
            </a:endParaRPr>
          </a:p>
          <a:p>
            <a:pPr marL="342900" indent="-342900">
              <a:buFont typeface="Wingdings" panose="05000000000000000000" pitchFamily="2" charset="2"/>
              <a:buChar char="q"/>
            </a:pPr>
            <a:r>
              <a:rPr lang="en-US" sz="2000" dirty="0">
                <a:solidFill>
                  <a:srgbClr val="00B050"/>
                </a:solidFill>
              </a:rPr>
              <a:t>The glomerular capillaries have a much higher rate of filtration than most other capillaries because of a high glomerular hydrostatic pressure and a large </a:t>
            </a:r>
            <a:r>
              <a:rPr lang="en-US" sz="2000" dirty="0" err="1">
                <a:solidFill>
                  <a:srgbClr val="00B050"/>
                </a:solidFill>
              </a:rPr>
              <a:t>Kf</a:t>
            </a:r>
            <a:r>
              <a:rPr lang="en-US" sz="2000" dirty="0">
                <a:solidFill>
                  <a:srgbClr val="00B050"/>
                </a:solidFill>
              </a:rPr>
              <a:t>. </a:t>
            </a:r>
          </a:p>
          <a:p>
            <a:pPr marL="342900" indent="-342900">
              <a:buFont typeface="Wingdings" panose="05000000000000000000" pitchFamily="2" charset="2"/>
              <a:buChar char="q"/>
            </a:pPr>
            <a:endParaRPr lang="en-US" sz="2400" dirty="0">
              <a:solidFill>
                <a:srgbClr val="00B050"/>
              </a:solidFill>
            </a:endParaRPr>
          </a:p>
        </p:txBody>
      </p:sp>
    </p:spTree>
    <p:extLst>
      <p:ext uri="{BB962C8B-B14F-4D97-AF65-F5344CB8AC3E}">
        <p14:creationId xmlns:p14="http://schemas.microsoft.com/office/powerpoint/2010/main" val="3911220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005C78-2D5D-48D1-B11A-D84BF03EF1F4}"/>
              </a:ext>
            </a:extLst>
          </p:cNvPr>
          <p:cNvPicPr>
            <a:picLocks noChangeAspect="1"/>
          </p:cNvPicPr>
          <p:nvPr/>
        </p:nvPicPr>
        <p:blipFill>
          <a:blip r:embed="rId2"/>
          <a:stretch>
            <a:fillRect/>
          </a:stretch>
        </p:blipFill>
        <p:spPr>
          <a:xfrm>
            <a:off x="6086475" y="3419475"/>
            <a:ext cx="2984954" cy="2984954"/>
          </a:xfrm>
          <a:prstGeom prst="rect">
            <a:avLst/>
          </a:prstGeom>
        </p:spPr>
      </p:pic>
      <p:pic>
        <p:nvPicPr>
          <p:cNvPr id="5" name="Picture 4">
            <a:extLst>
              <a:ext uri="{FF2B5EF4-FFF2-40B4-BE49-F238E27FC236}">
                <a16:creationId xmlns:a16="http://schemas.microsoft.com/office/drawing/2014/main" id="{1505B19B-F9B0-4F02-BAB8-633AF99A8B88}"/>
              </a:ext>
            </a:extLst>
          </p:cNvPr>
          <p:cNvPicPr>
            <a:picLocks noChangeAspect="1"/>
          </p:cNvPicPr>
          <p:nvPr/>
        </p:nvPicPr>
        <p:blipFill>
          <a:blip r:embed="rId2"/>
          <a:stretch>
            <a:fillRect/>
          </a:stretch>
        </p:blipFill>
        <p:spPr>
          <a:xfrm>
            <a:off x="6086475" y="3419475"/>
            <a:ext cx="19050" cy="19050"/>
          </a:xfrm>
          <a:prstGeom prst="rect">
            <a:avLst/>
          </a:prstGeom>
        </p:spPr>
      </p:pic>
      <p:pic>
        <p:nvPicPr>
          <p:cNvPr id="6" name="Picture 5">
            <a:extLst>
              <a:ext uri="{FF2B5EF4-FFF2-40B4-BE49-F238E27FC236}">
                <a16:creationId xmlns:a16="http://schemas.microsoft.com/office/drawing/2014/main" id="{D19DC33B-251E-4692-9358-BD1AC48936E2}"/>
              </a:ext>
            </a:extLst>
          </p:cNvPr>
          <p:cNvPicPr>
            <a:picLocks noChangeAspect="1"/>
          </p:cNvPicPr>
          <p:nvPr/>
        </p:nvPicPr>
        <p:blipFill>
          <a:blip r:embed="rId2"/>
          <a:stretch>
            <a:fillRect/>
          </a:stretch>
        </p:blipFill>
        <p:spPr>
          <a:xfrm>
            <a:off x="6238875" y="3571875"/>
            <a:ext cx="19050" cy="19050"/>
          </a:xfrm>
          <a:prstGeom prst="rect">
            <a:avLst/>
          </a:prstGeom>
        </p:spPr>
      </p:pic>
      <p:pic>
        <p:nvPicPr>
          <p:cNvPr id="7" name="Picture 6">
            <a:extLst>
              <a:ext uri="{FF2B5EF4-FFF2-40B4-BE49-F238E27FC236}">
                <a16:creationId xmlns:a16="http://schemas.microsoft.com/office/drawing/2014/main" id="{D3428456-06CD-4779-82AF-1C7B11971A21}"/>
              </a:ext>
            </a:extLst>
          </p:cNvPr>
          <p:cNvPicPr>
            <a:picLocks noChangeAspect="1"/>
          </p:cNvPicPr>
          <p:nvPr/>
        </p:nvPicPr>
        <p:blipFill>
          <a:blip r:embed="rId3"/>
          <a:stretch>
            <a:fillRect/>
          </a:stretch>
        </p:blipFill>
        <p:spPr>
          <a:xfrm>
            <a:off x="0" y="-9525"/>
            <a:ext cx="4928847" cy="6858000"/>
          </a:xfrm>
          <a:prstGeom prst="rect">
            <a:avLst/>
          </a:prstGeom>
        </p:spPr>
      </p:pic>
      <p:sp>
        <p:nvSpPr>
          <p:cNvPr id="8" name="Rectangle 7">
            <a:extLst>
              <a:ext uri="{FF2B5EF4-FFF2-40B4-BE49-F238E27FC236}">
                <a16:creationId xmlns:a16="http://schemas.microsoft.com/office/drawing/2014/main" id="{276DE1E6-2614-435B-BA31-C9EB4059C63D}"/>
              </a:ext>
            </a:extLst>
          </p:cNvPr>
          <p:cNvSpPr/>
          <p:nvPr/>
        </p:nvSpPr>
        <p:spPr>
          <a:xfrm>
            <a:off x="4705351" y="-96530"/>
            <a:ext cx="7486649" cy="6771084"/>
          </a:xfrm>
          <a:prstGeom prst="rect">
            <a:avLst/>
          </a:prstGeom>
        </p:spPr>
        <p:txBody>
          <a:bodyPr wrap="square">
            <a:spAutoFit/>
          </a:bodyPr>
          <a:lstStyle/>
          <a:p>
            <a:pPr marL="342900" indent="-342900">
              <a:buFont typeface="Wingdings" panose="05000000000000000000" pitchFamily="2" charset="2"/>
              <a:buChar char="q"/>
            </a:pPr>
            <a:r>
              <a:rPr lang="en-US" sz="3200" b="1" u="sng" dirty="0">
                <a:solidFill>
                  <a:srgbClr val="00B050"/>
                </a:solidFill>
                <a:effectLst>
                  <a:outerShdw blurRad="38100" dist="38100" dir="2700000" algn="tl">
                    <a:srgbClr val="000000">
                      <a:alpha val="43137"/>
                    </a:srgbClr>
                  </a:outerShdw>
                </a:effectLst>
                <a:latin typeface="Candara" panose="020E0502030303020204" pitchFamily="34" charset="0"/>
              </a:rPr>
              <a:t>Figure A: </a:t>
            </a:r>
            <a:br>
              <a:rPr lang="en-US" sz="2400" dirty="0">
                <a:solidFill>
                  <a:srgbClr val="00B050"/>
                </a:solidFill>
                <a:latin typeface="Candara" panose="020E0502030303020204" pitchFamily="34" charset="0"/>
              </a:rPr>
            </a:br>
            <a:r>
              <a:rPr lang="en-US" sz="2400" dirty="0">
                <a:solidFill>
                  <a:srgbClr val="00B050"/>
                </a:solidFill>
                <a:latin typeface="Candara" panose="020E0502030303020204" pitchFamily="34" charset="0"/>
              </a:rPr>
              <a:t> shows the profile of the Starling pressures at the beginning of the glomerular capillary. At the beginning of the glomerular capillary, blood has just come from the afferent arteriole and no filtration has yet occurred. The sum of the three Starling pressures, or the net ultrafiltration pressure, is +16 mm Hg; thus the net ultrafiltration pressure strongly favors filtration.</a:t>
            </a:r>
            <a:endParaRPr lang="ar-JO" sz="2400" dirty="0">
              <a:solidFill>
                <a:srgbClr val="00B050"/>
              </a:solidFill>
              <a:latin typeface="Candara" panose="020E0502030303020204" pitchFamily="34" charset="0"/>
            </a:endParaRPr>
          </a:p>
          <a:p>
            <a:pPr marL="342900" indent="-342900">
              <a:buFont typeface="Wingdings" panose="05000000000000000000" pitchFamily="2" charset="2"/>
              <a:buChar char="q"/>
            </a:pPr>
            <a:r>
              <a:rPr lang="en-US" sz="3200" b="1" u="sng" dirty="0">
                <a:solidFill>
                  <a:srgbClr val="00B050"/>
                </a:solidFill>
                <a:effectLst>
                  <a:outerShdw blurRad="38100" dist="38100" dir="2700000" algn="tl">
                    <a:srgbClr val="000000">
                      <a:alpha val="43137"/>
                    </a:srgbClr>
                  </a:outerShdw>
                </a:effectLst>
                <a:latin typeface="Candara" panose="020E0502030303020204" pitchFamily="34" charset="0"/>
              </a:rPr>
              <a:t>Figure B:</a:t>
            </a:r>
            <a:br>
              <a:rPr lang="en-US" sz="2400" dirty="0">
                <a:solidFill>
                  <a:srgbClr val="00B050"/>
                </a:solidFill>
                <a:latin typeface="Candara" panose="020E0502030303020204" pitchFamily="34" charset="0"/>
              </a:rPr>
            </a:br>
            <a:r>
              <a:rPr lang="en-US" sz="2400" dirty="0">
                <a:solidFill>
                  <a:srgbClr val="00B050"/>
                </a:solidFill>
                <a:latin typeface="Candara" panose="020E0502030303020204" pitchFamily="34" charset="0"/>
              </a:rPr>
              <a:t> </a:t>
            </a:r>
            <a:r>
              <a:rPr lang="en-US" sz="2200" dirty="0">
                <a:solidFill>
                  <a:srgbClr val="00B050"/>
                </a:solidFill>
                <a:latin typeface="Candara" panose="020E0502030303020204" pitchFamily="34" charset="0"/>
              </a:rPr>
              <a:t>shows the three Starling pressures at the end of the glomerular capillary. At this point, the blood has been extensively filtered and is about to leave the glomerular capillary to enter the efferent arteriole. The sum of the three Starling pressures now is zero. Because net ultrafiltration is zero, no filtration can occur, a point called filtration equilibrium. Conveniently, filtration equilibrium normally occurs at the end of the glomerular capillary.</a:t>
            </a:r>
            <a:endParaRPr lang="ar-JO" sz="2200" dirty="0">
              <a:solidFill>
                <a:srgbClr val="00B050"/>
              </a:solidFill>
              <a:latin typeface="Candara" panose="020E0502030303020204" pitchFamily="34" charset="0"/>
            </a:endParaRPr>
          </a:p>
        </p:txBody>
      </p:sp>
    </p:spTree>
    <p:extLst>
      <p:ext uri="{BB962C8B-B14F-4D97-AF65-F5344CB8AC3E}">
        <p14:creationId xmlns:p14="http://schemas.microsoft.com/office/powerpoint/2010/main" val="39734490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8A7C83-20CE-42FB-BA6B-B693F9A64282}"/>
              </a:ext>
            </a:extLst>
          </p:cNvPr>
          <p:cNvSpPr/>
          <p:nvPr/>
        </p:nvSpPr>
        <p:spPr>
          <a:xfrm>
            <a:off x="476250" y="392996"/>
            <a:ext cx="11045190" cy="4278094"/>
          </a:xfrm>
          <a:prstGeom prst="rect">
            <a:avLst/>
          </a:prstGeom>
        </p:spPr>
        <p:txBody>
          <a:bodyPr wrap="square">
            <a:spAutoFit/>
          </a:bodyPr>
          <a:lstStyle/>
          <a:p>
            <a:r>
              <a:rPr lang="en-US" dirty="0">
                <a:solidFill>
                  <a:srgbClr val="00B050"/>
                </a:solidFill>
              </a:rPr>
              <a:t>- An important question to ask is What causes filtration equilibrium to occur? </a:t>
            </a:r>
            <a:br>
              <a:rPr lang="en-US" dirty="0">
                <a:solidFill>
                  <a:srgbClr val="00B050"/>
                </a:solidFill>
              </a:rPr>
            </a:br>
            <a:endParaRPr lang="en-US" dirty="0">
              <a:solidFill>
                <a:srgbClr val="00B050"/>
              </a:solidFill>
            </a:endParaRPr>
          </a:p>
          <a:p>
            <a:r>
              <a:rPr lang="en-US" dirty="0">
                <a:solidFill>
                  <a:srgbClr val="00B050"/>
                </a:solidFill>
              </a:rPr>
              <a:t>Stated differently, Which Starling pressure has changed to make the net ultrafiltration pressure zero? </a:t>
            </a:r>
          </a:p>
          <a:p>
            <a:endParaRPr lang="en-US" dirty="0">
              <a:solidFill>
                <a:srgbClr val="00B050"/>
              </a:solidFill>
            </a:endParaRPr>
          </a:p>
          <a:p>
            <a:r>
              <a:rPr lang="en-US" dirty="0">
                <a:solidFill>
                  <a:srgbClr val="00B050"/>
                </a:solidFill>
              </a:rPr>
              <a:t>To answer this question, compare the Starling pressures at the beginning of the glomerular capillary with those at the end of the capillary. The only pressure that changes is </a:t>
            </a:r>
            <a:r>
              <a:rPr lang="en-US" sz="2000" b="1" u="sng" dirty="0">
                <a:solidFill>
                  <a:srgbClr val="00B050"/>
                </a:solidFill>
                <a:effectLst>
                  <a:outerShdw blurRad="38100" dist="38100" dir="2700000" algn="tl">
                    <a:srgbClr val="000000">
                      <a:alpha val="43137"/>
                    </a:srgbClr>
                  </a:outerShdw>
                </a:effectLst>
              </a:rPr>
              <a:t>πGC</a:t>
            </a:r>
            <a:r>
              <a:rPr lang="en-US" dirty="0">
                <a:solidFill>
                  <a:srgbClr val="00B050"/>
                </a:solidFill>
              </a:rPr>
              <a:t>, the oncotic pressure of glomerular capillary blood. As fluid is filtered out of the glomerular capillary, protein is left behind and the protein concentration and πGC increase. By the end of the glomerular capillary, πGC has increased to the point where the net ultrafiltration pressure becomes zero. </a:t>
            </a:r>
          </a:p>
          <a:p>
            <a:r>
              <a:rPr lang="en-US" dirty="0">
                <a:solidFill>
                  <a:srgbClr val="00B050"/>
                </a:solidFill>
              </a:rPr>
              <a:t>(A related point is that this blood leaving the glomerular capillaries will become peritubular capillary blood. The peritubular capillary blood will therefore have a high oncotic pressure [πc], which becomes a driving force for reabsorption in the proximal tubule of the nephron.) There is no decrease in PGC along the length of the glomerular capillaries, as occurs in systemic capillaries. The difference for glomerular capillaries is the presence of a second set of arterioles, the efferent arterioles. Constriction of efferent arterioles prevents the decline in PGC that would otherwise occur as fluid is filtered out along the length of the glomerular capillaries.</a:t>
            </a:r>
          </a:p>
        </p:txBody>
      </p:sp>
    </p:spTree>
    <p:extLst>
      <p:ext uri="{BB962C8B-B14F-4D97-AF65-F5344CB8AC3E}">
        <p14:creationId xmlns:p14="http://schemas.microsoft.com/office/powerpoint/2010/main" val="40935726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4A48033-4AAE-4031-B4F2-3DF91734BCEB}"/>
              </a:ext>
            </a:extLst>
          </p:cNvPr>
          <p:cNvSpPr/>
          <p:nvPr/>
        </p:nvSpPr>
        <p:spPr>
          <a:xfrm>
            <a:off x="327660" y="381000"/>
            <a:ext cx="11536680" cy="6124754"/>
          </a:xfrm>
          <a:prstGeom prst="rect">
            <a:avLst/>
          </a:prstGeom>
        </p:spPr>
        <p:txBody>
          <a:bodyPr wrap="square">
            <a:spAutoFit/>
          </a:bodyPr>
          <a:lstStyle/>
          <a:p>
            <a:pPr algn="ctr"/>
            <a:r>
              <a:rPr lang="en-US" sz="3600" b="1" u="sng" dirty="0">
                <a:solidFill>
                  <a:srgbClr val="00B050"/>
                </a:solidFill>
                <a:effectLst>
                  <a:outerShdw blurRad="38100" dist="38100" dir="2700000" algn="tl">
                    <a:srgbClr val="000000">
                      <a:alpha val="43137"/>
                    </a:srgbClr>
                  </a:outerShdw>
                </a:effectLst>
              </a:rPr>
              <a:t>Changes in Starling Pressures</a:t>
            </a:r>
          </a:p>
          <a:p>
            <a:r>
              <a:rPr lang="en-US" dirty="0">
                <a:solidFill>
                  <a:srgbClr val="00B050"/>
                </a:solidFill>
              </a:rPr>
              <a:t>The GFR depends on the net ultrafiltration pressure, which in turn depends on the sum of the Starling pressures across the glomerular capillary wall. It should be clear, therefore, that changes in GFR can be brought about by changes in any one of the Starling pressures.</a:t>
            </a:r>
          </a:p>
          <a:p>
            <a:endParaRPr lang="en-US" dirty="0">
              <a:solidFill>
                <a:srgbClr val="00B050"/>
              </a:solidFill>
            </a:endParaRPr>
          </a:p>
          <a:p>
            <a:pPr marL="457200" indent="-457200">
              <a:buFont typeface="+mj-lt"/>
              <a:buAutoNum type="arabicParenR"/>
            </a:pPr>
            <a:r>
              <a:rPr lang="en-US" sz="2400" b="1" u="sng" dirty="0">
                <a:solidFill>
                  <a:srgbClr val="00B050"/>
                </a:solidFill>
                <a:effectLst>
                  <a:outerShdw blurRad="38100" dist="38100" dir="2700000" algn="tl">
                    <a:srgbClr val="000000">
                      <a:alpha val="43137"/>
                    </a:srgbClr>
                  </a:outerShdw>
                </a:effectLst>
              </a:rPr>
              <a:t>Changes in Hydrostatic pressure in glomerular capillaries : </a:t>
            </a:r>
            <a:r>
              <a:rPr lang="en-US" dirty="0">
                <a:solidFill>
                  <a:srgbClr val="00B050"/>
                </a:solidFill>
              </a:rPr>
              <a:t>are produced by changes in the resistance of the afferent and efferent arterioles. For reasons that will be apparent, changes in GFR occur in opposite directions, depending on which arteriole is affected. The mechanism underlying this phenomenon is shown in Figure.</a:t>
            </a:r>
          </a:p>
          <a:p>
            <a:endParaRPr lang="en-US" dirty="0">
              <a:solidFill>
                <a:srgbClr val="00B050"/>
              </a:solidFill>
            </a:endParaRPr>
          </a:p>
          <a:p>
            <a:pPr marL="285750" indent="-285750">
              <a:buFont typeface="Wingdings" panose="05000000000000000000" pitchFamily="2" charset="2"/>
              <a:buChar char="ü"/>
            </a:pPr>
            <a:r>
              <a:rPr lang="en-US" sz="2000" b="1" u="sng" dirty="0">
                <a:solidFill>
                  <a:srgbClr val="00B050"/>
                </a:solidFill>
                <a:effectLst>
                  <a:outerShdw blurRad="38100" dist="38100" dir="2700000" algn="tl">
                    <a:srgbClr val="000000">
                      <a:alpha val="43137"/>
                    </a:srgbClr>
                  </a:outerShdw>
                </a:effectLst>
              </a:rPr>
              <a:t>Figure A : </a:t>
            </a:r>
            <a:r>
              <a:rPr lang="en-US" dirty="0">
                <a:solidFill>
                  <a:srgbClr val="00B050"/>
                </a:solidFill>
              </a:rPr>
              <a:t>shows constriction of the afferent arteriole, in which afferent arteriolar resistance increases. As expected with any arteriolar constriction, RPF decreases. GFR also decreases because, as less blood flows into the glomerular capillary, PGC decreases, reducing net ultrafiltration pressure. </a:t>
            </a:r>
            <a:br>
              <a:rPr lang="en-US" dirty="0">
                <a:solidFill>
                  <a:srgbClr val="00B050"/>
                </a:solidFill>
              </a:rPr>
            </a:br>
            <a:r>
              <a:rPr lang="en-US" b="1" dirty="0">
                <a:solidFill>
                  <a:srgbClr val="C00000"/>
                </a:solidFill>
                <a:effectLst>
                  <a:outerShdw blurRad="38100" dist="38100" dir="2700000" algn="tl">
                    <a:srgbClr val="000000">
                      <a:alpha val="43137"/>
                    </a:srgbClr>
                  </a:outerShdw>
                </a:effectLst>
              </a:rPr>
              <a:t>- </a:t>
            </a:r>
            <a:r>
              <a:rPr lang="en-US" sz="2000" b="1" dirty="0">
                <a:solidFill>
                  <a:srgbClr val="C00000"/>
                </a:solidFill>
                <a:effectLst>
                  <a:outerShdw blurRad="38100" dist="38100" dir="2700000" algn="tl">
                    <a:srgbClr val="000000">
                      <a:alpha val="43137"/>
                    </a:srgbClr>
                  </a:outerShdw>
                </a:effectLst>
              </a:rPr>
              <a:t>Examples include the effects of the sympathetic nervous system and high levels of angiotensin II.</a:t>
            </a:r>
          </a:p>
          <a:p>
            <a:endParaRPr lang="en-US" dirty="0">
              <a:solidFill>
                <a:srgbClr val="00B050"/>
              </a:solidFill>
            </a:endParaRPr>
          </a:p>
          <a:p>
            <a:pPr marL="342900" indent="-342900">
              <a:buFont typeface="Wingdings" panose="05000000000000000000" pitchFamily="2" charset="2"/>
              <a:buChar char="ü"/>
            </a:pPr>
            <a:r>
              <a:rPr lang="en-US" sz="2000" b="1" u="sng" dirty="0" err="1">
                <a:solidFill>
                  <a:srgbClr val="00B050"/>
                </a:solidFill>
                <a:effectLst>
                  <a:outerShdw blurRad="38100" dist="38100" dir="2700000" algn="tl">
                    <a:srgbClr val="000000">
                      <a:alpha val="43137"/>
                    </a:srgbClr>
                  </a:outerShdw>
                </a:effectLst>
              </a:rPr>
              <a:t>FigureB</a:t>
            </a:r>
            <a:r>
              <a:rPr lang="en-US" sz="2000" b="1" u="sng" dirty="0">
                <a:solidFill>
                  <a:srgbClr val="00B050"/>
                </a:solidFill>
                <a:effectLst>
                  <a:outerShdw blurRad="38100" dist="38100" dir="2700000" algn="tl">
                    <a:srgbClr val="000000">
                      <a:alpha val="43137"/>
                    </a:srgbClr>
                  </a:outerShdw>
                </a:effectLst>
              </a:rPr>
              <a:t>:</a:t>
            </a:r>
            <a:r>
              <a:rPr lang="en-US" dirty="0">
                <a:solidFill>
                  <a:srgbClr val="00B050"/>
                </a:solidFill>
              </a:rPr>
              <a:t> shows constriction of the efferent arteriole, in which efferent arteriolar resistance increases. The effect of arteriolar constriction on RPF is the same as with constriction of the afferent arteriole (decreases), yet the effect on GFR is opposite (increases). GFR increases because blood is restricted from leaving the glomerular capillary, causing PGC and net ultrafiltration pressure to increase.</a:t>
            </a:r>
            <a:br>
              <a:rPr lang="en-US" dirty="0">
                <a:solidFill>
                  <a:srgbClr val="00B050"/>
                </a:solidFill>
              </a:rPr>
            </a:br>
            <a:r>
              <a:rPr lang="en-US" sz="2000" b="1" dirty="0">
                <a:solidFill>
                  <a:srgbClr val="C00000"/>
                </a:solidFill>
                <a:effectLst>
                  <a:outerShdw blurRad="38100" dist="38100" dir="2700000" algn="tl">
                    <a:srgbClr val="000000">
                      <a:alpha val="43137"/>
                    </a:srgbClr>
                  </a:outerShdw>
                </a:effectLst>
              </a:rPr>
              <a:t>- An example is the effect of low levels of angiotensin II. </a:t>
            </a:r>
            <a:endParaRPr lang="en-US"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984652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70FAF24-71FD-4F06-9DFB-2D64C4EE86AA}"/>
              </a:ext>
            </a:extLst>
          </p:cNvPr>
          <p:cNvSpPr/>
          <p:nvPr/>
        </p:nvSpPr>
        <p:spPr>
          <a:xfrm>
            <a:off x="5449262" y="396240"/>
            <a:ext cx="6559858" cy="5940088"/>
          </a:xfrm>
          <a:prstGeom prst="rect">
            <a:avLst/>
          </a:prstGeom>
        </p:spPr>
        <p:txBody>
          <a:bodyPr wrap="square">
            <a:spAutoFit/>
          </a:bodyPr>
          <a:lstStyle/>
          <a:p>
            <a:r>
              <a:rPr lang="en-US" sz="2000" dirty="0">
                <a:solidFill>
                  <a:srgbClr val="00B050"/>
                </a:solidFill>
              </a:rPr>
              <a:t>The effects of angiotensin II on RPF and GFR have important implications. </a:t>
            </a:r>
            <a:br>
              <a:rPr lang="en-US" sz="2000" dirty="0">
                <a:solidFill>
                  <a:srgbClr val="00B050"/>
                </a:solidFill>
              </a:rPr>
            </a:br>
            <a:r>
              <a:rPr lang="en-US" sz="2000" dirty="0">
                <a:solidFill>
                  <a:srgbClr val="00B050"/>
                </a:solidFill>
              </a:rPr>
              <a:t>Angiotensin II constricts both afferent and efferent arterioles, but it preferentially constricts efferent arterioles. </a:t>
            </a:r>
          </a:p>
          <a:p>
            <a:endParaRPr lang="en-US" sz="2000" dirty="0">
              <a:solidFill>
                <a:srgbClr val="00B050"/>
              </a:solidFill>
            </a:endParaRPr>
          </a:p>
          <a:p>
            <a:r>
              <a:rPr lang="en-US" sz="2000" dirty="0">
                <a:solidFill>
                  <a:srgbClr val="00B050"/>
                </a:solidFill>
              </a:rPr>
              <a:t>Thus a low level of angiotensin II has a large constrictor effect on efferent arterioles and a small constrictor effect on afferent arterioles, leading to a decrease in RPF and an increase in GFR.</a:t>
            </a:r>
          </a:p>
          <a:p>
            <a:r>
              <a:rPr lang="en-US" sz="2000" dirty="0">
                <a:solidFill>
                  <a:srgbClr val="00B050"/>
                </a:solidFill>
              </a:rPr>
              <a:t> A higher level of angiotensin II (as seen in response to hemorrhage) has a pronounced constrictor effect on efferent arterioles and a medium constrictor effect on afferent arterioles, leading to a decrease in RPF and a smaller decrease in GFR. Thus with both low and high levels of angiotensin II, because of its preferential effect on efferent arterioles, the GFR is “protected” or “preserved” in the setting of vasoconstriction. Angiotensin-converting enzyme (ACE) inhibitors block the production of angiotensin II and offset or eliminate its protective effect on GFR.</a:t>
            </a:r>
          </a:p>
        </p:txBody>
      </p:sp>
      <p:pic>
        <p:nvPicPr>
          <p:cNvPr id="4" name="Picture 3">
            <a:extLst>
              <a:ext uri="{FF2B5EF4-FFF2-40B4-BE49-F238E27FC236}">
                <a16:creationId xmlns:a16="http://schemas.microsoft.com/office/drawing/2014/main" id="{C2EECF1D-2906-4B78-81A0-B7977FA4C6B8}"/>
              </a:ext>
            </a:extLst>
          </p:cNvPr>
          <p:cNvPicPr>
            <a:picLocks noChangeAspect="1"/>
          </p:cNvPicPr>
          <p:nvPr/>
        </p:nvPicPr>
        <p:blipFill>
          <a:blip r:embed="rId2"/>
          <a:stretch>
            <a:fillRect/>
          </a:stretch>
        </p:blipFill>
        <p:spPr>
          <a:xfrm>
            <a:off x="289560" y="268154"/>
            <a:ext cx="5190181" cy="6321690"/>
          </a:xfrm>
          <a:prstGeom prst="rect">
            <a:avLst/>
          </a:prstGeom>
        </p:spPr>
      </p:pic>
    </p:spTree>
    <p:extLst>
      <p:ext uri="{BB962C8B-B14F-4D97-AF65-F5344CB8AC3E}">
        <p14:creationId xmlns:p14="http://schemas.microsoft.com/office/powerpoint/2010/main" val="24998068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F001672-C0E4-4749-94E4-C01F93BAB3F2}"/>
              </a:ext>
            </a:extLst>
          </p:cNvPr>
          <p:cNvSpPr/>
          <p:nvPr/>
        </p:nvSpPr>
        <p:spPr>
          <a:xfrm>
            <a:off x="213360" y="373023"/>
            <a:ext cx="6614928" cy="6247864"/>
          </a:xfrm>
          <a:prstGeom prst="rect">
            <a:avLst/>
          </a:prstGeom>
        </p:spPr>
        <p:txBody>
          <a:bodyPr wrap="square">
            <a:spAutoFit/>
          </a:bodyPr>
          <a:lstStyle/>
          <a:p>
            <a:pPr marL="342900" indent="-342900">
              <a:buAutoNum type="arabicParenR" startAt="2"/>
            </a:pPr>
            <a:r>
              <a:rPr lang="en-US" sz="2000" b="1" u="sng" dirty="0">
                <a:solidFill>
                  <a:srgbClr val="00B050"/>
                </a:solidFill>
                <a:effectLst>
                  <a:outerShdw blurRad="38100" dist="38100" dir="2700000" algn="tl">
                    <a:srgbClr val="000000">
                      <a:alpha val="43137"/>
                    </a:srgbClr>
                  </a:outerShdw>
                </a:effectLst>
                <a:latin typeface="Candara" panose="020E0502030303020204" pitchFamily="34" charset="0"/>
              </a:rPr>
              <a:t>Changes in </a:t>
            </a:r>
            <a:r>
              <a:rPr lang="en-US" sz="2000" b="1" u="sng" dirty="0">
                <a:solidFill>
                  <a:srgbClr val="00B050"/>
                </a:solidFill>
                <a:effectLst>
                  <a:outerShdw blurRad="38100" dist="38100" dir="2700000" algn="tl">
                    <a:srgbClr val="000000">
                      <a:alpha val="43137"/>
                    </a:srgbClr>
                  </a:outerShdw>
                </a:effectLst>
              </a:rPr>
              <a:t>Oncotic pressure in glomerular capillaries</a:t>
            </a:r>
            <a:r>
              <a:rPr lang="en-US" sz="2000" dirty="0">
                <a:solidFill>
                  <a:srgbClr val="00B050"/>
                </a:solidFill>
                <a:latin typeface="Candara" panose="020E0502030303020204" pitchFamily="34" charset="0"/>
              </a:rPr>
              <a:t> </a:t>
            </a:r>
            <a:r>
              <a:rPr lang="en-US" sz="1600" dirty="0">
                <a:solidFill>
                  <a:srgbClr val="00B050"/>
                </a:solidFill>
                <a:latin typeface="Candara" panose="020E0502030303020204" pitchFamily="34" charset="0"/>
              </a:rPr>
              <a:t>:</a:t>
            </a:r>
            <a:br>
              <a:rPr lang="en-US" sz="1600" dirty="0">
                <a:solidFill>
                  <a:srgbClr val="00B050"/>
                </a:solidFill>
                <a:latin typeface="Candara" panose="020E0502030303020204" pitchFamily="34" charset="0"/>
              </a:rPr>
            </a:br>
            <a:r>
              <a:rPr lang="en-US" sz="2000" dirty="0">
                <a:solidFill>
                  <a:srgbClr val="00B050"/>
                </a:solidFill>
                <a:latin typeface="Candara" panose="020E0502030303020204" pitchFamily="34" charset="0"/>
              </a:rPr>
              <a:t>are produced by changes in plasma protein concentration. Thus increases in plasma protein concentration produce increases in πGC, which decrease both the net ultrafiltration pressure and GFR. On the other hand, decreases in plasma protein concentration (e.g., nephrotic syndrome, in which large amounts of protein are lost in urine) produce decreases in πGC, which increase both net ultrafiltration pressure and GFR.</a:t>
            </a:r>
            <a:br>
              <a:rPr lang="en-US" sz="2000" dirty="0">
                <a:solidFill>
                  <a:srgbClr val="00B050"/>
                </a:solidFill>
                <a:latin typeface="Candara" panose="020E0502030303020204" pitchFamily="34" charset="0"/>
              </a:rPr>
            </a:br>
            <a:endParaRPr lang="en-US" sz="2000" dirty="0">
              <a:solidFill>
                <a:srgbClr val="00B050"/>
              </a:solidFill>
              <a:latin typeface="Candara" panose="020E0502030303020204" pitchFamily="34" charset="0"/>
            </a:endParaRPr>
          </a:p>
          <a:p>
            <a:pPr marL="342900" indent="-342900">
              <a:buAutoNum type="arabicParenR" startAt="2"/>
            </a:pPr>
            <a:r>
              <a:rPr lang="en-US" sz="2000" b="1" u="sng" dirty="0">
                <a:solidFill>
                  <a:srgbClr val="00B050"/>
                </a:solidFill>
                <a:effectLst>
                  <a:outerShdw blurRad="38100" dist="38100" dir="2700000" algn="tl">
                    <a:srgbClr val="000000">
                      <a:alpha val="43137"/>
                    </a:srgbClr>
                  </a:outerShdw>
                </a:effectLst>
                <a:latin typeface="Candara" panose="020E0502030303020204" pitchFamily="34" charset="0"/>
              </a:rPr>
              <a:t>Changes in </a:t>
            </a:r>
            <a:r>
              <a:rPr lang="en-US" sz="2000" b="1" u="sng" dirty="0">
                <a:solidFill>
                  <a:srgbClr val="00B050"/>
                </a:solidFill>
                <a:effectLst>
                  <a:outerShdw blurRad="38100" dist="38100" dir="2700000" algn="tl">
                    <a:srgbClr val="000000">
                      <a:alpha val="43137"/>
                    </a:srgbClr>
                  </a:outerShdw>
                </a:effectLst>
              </a:rPr>
              <a:t>Hydrostatic pressure in Bowman’s space:</a:t>
            </a:r>
            <a:r>
              <a:rPr lang="en-US" sz="2000" b="1" u="sng" dirty="0">
                <a:solidFill>
                  <a:srgbClr val="00B050"/>
                </a:solidFill>
                <a:effectLst>
                  <a:outerShdw blurRad="38100" dist="38100" dir="2700000" algn="tl">
                    <a:srgbClr val="000000">
                      <a:alpha val="43137"/>
                    </a:srgbClr>
                  </a:outerShdw>
                </a:effectLst>
                <a:latin typeface="Candara" panose="020E0502030303020204" pitchFamily="34" charset="0"/>
              </a:rPr>
              <a:t> </a:t>
            </a:r>
            <a:br>
              <a:rPr lang="en-US" sz="2000" dirty="0">
                <a:solidFill>
                  <a:srgbClr val="00B050"/>
                </a:solidFill>
                <a:latin typeface="Candara" panose="020E0502030303020204" pitchFamily="34" charset="0"/>
              </a:rPr>
            </a:br>
            <a:r>
              <a:rPr lang="en-US" sz="2000" dirty="0">
                <a:solidFill>
                  <a:srgbClr val="00B050"/>
                </a:solidFill>
                <a:latin typeface="Candara" panose="020E0502030303020204" pitchFamily="34" charset="0"/>
              </a:rPr>
              <a:t>can be produced by obstructing urine flow (e.g., ureteral stone or constriction of a ureter). For example, if the ureter is constricted, urine cannot flow through that ureter to the bladder, causing urine to back up in the kidney. Consequently, hydrostatic pressure in the nephrons will increase as far back as Bowman’s space, producing an increase in PBS. An increase in PBS decreases the net </a:t>
            </a:r>
            <a:r>
              <a:rPr lang="en-US" sz="2000" dirty="0" err="1">
                <a:solidFill>
                  <a:srgbClr val="00B050"/>
                </a:solidFill>
                <a:latin typeface="Candara" panose="020E0502030303020204" pitchFamily="34" charset="0"/>
              </a:rPr>
              <a:t>ultrafiltra-tion</a:t>
            </a:r>
            <a:r>
              <a:rPr lang="en-US" sz="2000" dirty="0">
                <a:solidFill>
                  <a:srgbClr val="00B050"/>
                </a:solidFill>
                <a:latin typeface="Candara" panose="020E0502030303020204" pitchFamily="34" charset="0"/>
              </a:rPr>
              <a:t> pressure, thereby decreasing GFR.</a:t>
            </a:r>
          </a:p>
        </p:txBody>
      </p:sp>
      <p:pic>
        <p:nvPicPr>
          <p:cNvPr id="3" name="Picture 2">
            <a:extLst>
              <a:ext uri="{FF2B5EF4-FFF2-40B4-BE49-F238E27FC236}">
                <a16:creationId xmlns:a16="http://schemas.microsoft.com/office/drawing/2014/main" id="{C95CC817-792B-4EFB-B244-00817414D925}"/>
              </a:ext>
            </a:extLst>
          </p:cNvPr>
          <p:cNvPicPr>
            <a:picLocks noChangeAspect="1"/>
          </p:cNvPicPr>
          <p:nvPr/>
        </p:nvPicPr>
        <p:blipFill>
          <a:blip r:embed="rId2"/>
          <a:stretch>
            <a:fillRect/>
          </a:stretch>
        </p:blipFill>
        <p:spPr>
          <a:xfrm>
            <a:off x="6904488" y="306411"/>
            <a:ext cx="4976053" cy="4814230"/>
          </a:xfrm>
          <a:prstGeom prst="rect">
            <a:avLst/>
          </a:prstGeom>
        </p:spPr>
      </p:pic>
    </p:spTree>
    <p:extLst>
      <p:ext uri="{BB962C8B-B14F-4D97-AF65-F5344CB8AC3E}">
        <p14:creationId xmlns:p14="http://schemas.microsoft.com/office/powerpoint/2010/main" val="39860603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831E3D-D95C-4D62-9F07-190037DF0EF5}"/>
              </a:ext>
            </a:extLst>
          </p:cNvPr>
          <p:cNvSpPr/>
          <p:nvPr/>
        </p:nvSpPr>
        <p:spPr>
          <a:xfrm>
            <a:off x="436508" y="229142"/>
            <a:ext cx="11318983" cy="221599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2400" b="1" u="sng" dirty="0">
                <a:solidFill>
                  <a:srgbClr val="00B050"/>
                </a:solidFill>
                <a:effectLst>
                  <a:outerShdw blurRad="38100" dist="38100" dir="2700000" algn="tl">
                    <a:srgbClr val="000000">
                      <a:alpha val="43137"/>
                    </a:srgbClr>
                  </a:outerShdw>
                </a:effectLst>
              </a:rPr>
              <a:t>Measurement of Glomerular Filtration Rate</a:t>
            </a:r>
          </a:p>
          <a:p>
            <a:pPr algn="ctr"/>
            <a:endParaRPr lang="en-US" sz="2400" b="1" u="sng" dirty="0">
              <a:solidFill>
                <a:srgbClr val="00B050"/>
              </a:solidFill>
              <a:effectLst>
                <a:outerShdw blurRad="38100" dist="38100" dir="2700000" algn="tl">
                  <a:srgbClr val="000000">
                    <a:alpha val="43137"/>
                  </a:srgbClr>
                </a:outerShdw>
              </a:effectLst>
            </a:endParaRPr>
          </a:p>
          <a:p>
            <a:pPr marL="285750" indent="-285750">
              <a:buFontTx/>
              <a:buChar char="-"/>
            </a:pPr>
            <a:r>
              <a:rPr lang="en-US" dirty="0">
                <a:solidFill>
                  <a:srgbClr val="00B050"/>
                </a:solidFill>
              </a:rPr>
              <a:t>GFR is measured by the clearance of a glomerular marker. A glomerular marker has the following three characteristics: </a:t>
            </a:r>
            <a:br>
              <a:rPr lang="en-US" dirty="0">
                <a:solidFill>
                  <a:srgbClr val="00B050"/>
                </a:solidFill>
              </a:rPr>
            </a:br>
            <a:r>
              <a:rPr lang="en-US" dirty="0">
                <a:solidFill>
                  <a:srgbClr val="00B050"/>
                </a:solidFill>
              </a:rPr>
              <a:t>(1) It must be freely filtered across the glomerular capillaries, with no size or charge restrictions</a:t>
            </a:r>
            <a:br>
              <a:rPr lang="en-US" dirty="0">
                <a:solidFill>
                  <a:srgbClr val="00B050"/>
                </a:solidFill>
              </a:rPr>
            </a:br>
            <a:r>
              <a:rPr lang="en-US" dirty="0">
                <a:solidFill>
                  <a:srgbClr val="00B050"/>
                </a:solidFill>
              </a:rPr>
              <a:t>(2) it cannot be reabsorbed or secreted by the renal tubule</a:t>
            </a:r>
          </a:p>
          <a:p>
            <a:pPr marL="285750" indent="-285750">
              <a:buFontTx/>
              <a:buChar char="-"/>
            </a:pPr>
            <a:r>
              <a:rPr lang="en-US" dirty="0">
                <a:solidFill>
                  <a:srgbClr val="00B050"/>
                </a:solidFill>
              </a:rPr>
              <a:t> The GFR is measured by the clearance of exogenous substance (normally not present in the body) called inulin.</a:t>
            </a:r>
          </a:p>
        </p:txBody>
      </p:sp>
      <p:sp>
        <p:nvSpPr>
          <p:cNvPr id="5" name="Rectangle 4">
            <a:extLst>
              <a:ext uri="{FF2B5EF4-FFF2-40B4-BE49-F238E27FC236}">
                <a16:creationId xmlns:a16="http://schemas.microsoft.com/office/drawing/2014/main" id="{68CF905B-4D99-4830-BEB7-86E87CF0EA12}"/>
              </a:ext>
            </a:extLst>
          </p:cNvPr>
          <p:cNvSpPr/>
          <p:nvPr/>
        </p:nvSpPr>
        <p:spPr>
          <a:xfrm>
            <a:off x="320566" y="2427709"/>
            <a:ext cx="11550868" cy="3970318"/>
          </a:xfrm>
          <a:prstGeom prst="rect">
            <a:avLst/>
          </a:prstGeom>
        </p:spPr>
        <p:txBody>
          <a:bodyPr wrap="square">
            <a:spAutoFit/>
          </a:bodyPr>
          <a:lstStyle/>
          <a:p>
            <a:r>
              <a:rPr lang="en-US" b="1" dirty="0">
                <a:solidFill>
                  <a:srgbClr val="00B050"/>
                </a:solidFill>
                <a:latin typeface="AntiqueOlive-Bold"/>
              </a:rPr>
              <a:t>Filtration Fraction</a:t>
            </a:r>
          </a:p>
          <a:p>
            <a:r>
              <a:rPr lang="en-US" dirty="0">
                <a:solidFill>
                  <a:srgbClr val="00B050"/>
                </a:solidFill>
              </a:rPr>
              <a:t>The filtration fraction expresses the relationship between the GFR and RPF. The filtration fraction is given by the following equation:</a:t>
            </a:r>
          </a:p>
          <a:p>
            <a:endParaRPr lang="en-US" dirty="0">
              <a:solidFill>
                <a:srgbClr val="00B050"/>
              </a:solidFill>
            </a:endParaRPr>
          </a:p>
          <a:p>
            <a:endParaRPr lang="en-US" dirty="0">
              <a:solidFill>
                <a:srgbClr val="00B050"/>
              </a:solidFill>
            </a:endParaRPr>
          </a:p>
          <a:p>
            <a:r>
              <a:rPr lang="en-US" dirty="0">
                <a:solidFill>
                  <a:srgbClr val="00B050"/>
                </a:solidFill>
              </a:rPr>
              <a:t>In other words, the filtration fraction is that fraction of the RPF that is filtered across the glomerular capillaries. The value for the filtration fraction is normally about 0.20, or 20%. That is, 20% of the RPF is filtered and 80% is not filtered. The 80% of RPF that is not filtered leaves the glomerular capillaries via the efferent arterioles and becomes the peritubular capillary blood flow.</a:t>
            </a:r>
            <a:br>
              <a:rPr lang="en-US" dirty="0">
                <a:solidFill>
                  <a:srgbClr val="00B050"/>
                </a:solidFill>
              </a:rPr>
            </a:br>
            <a:br>
              <a:rPr lang="en-US" dirty="0">
                <a:solidFill>
                  <a:srgbClr val="00B050"/>
                </a:solidFill>
              </a:rPr>
            </a:br>
            <a:r>
              <a:rPr lang="en-US" dirty="0">
                <a:solidFill>
                  <a:srgbClr val="00B050"/>
                </a:solidFill>
              </a:rPr>
              <a:t>- If the filtration fraction were to increase, relatively more fluid would be filtered out of glomerular capillary blood, resulting in a greater than usual increase in the protein concentration of the capillary blood. Thus increases in the filtration fraction produce increases in the protein concentration and Oncotic pressure of peritubular capillary blood (which has consequences for the </a:t>
            </a:r>
            <a:r>
              <a:rPr lang="en-US" dirty="0" err="1">
                <a:solidFill>
                  <a:srgbClr val="00B050"/>
                </a:solidFill>
              </a:rPr>
              <a:t>reabsorptive</a:t>
            </a:r>
            <a:r>
              <a:rPr lang="en-US" dirty="0">
                <a:solidFill>
                  <a:srgbClr val="00B050"/>
                </a:solidFill>
              </a:rPr>
              <a:t> mechanism in the proximal tubule that is discussed later).</a:t>
            </a:r>
          </a:p>
        </p:txBody>
      </p:sp>
      <p:pic>
        <p:nvPicPr>
          <p:cNvPr id="6" name="Picture 5">
            <a:extLst>
              <a:ext uri="{FF2B5EF4-FFF2-40B4-BE49-F238E27FC236}">
                <a16:creationId xmlns:a16="http://schemas.microsoft.com/office/drawing/2014/main" id="{AA9EB7B3-5338-4671-8373-C122E1B11638}"/>
              </a:ext>
            </a:extLst>
          </p:cNvPr>
          <p:cNvPicPr>
            <a:picLocks noChangeAspect="1"/>
          </p:cNvPicPr>
          <p:nvPr/>
        </p:nvPicPr>
        <p:blipFill>
          <a:blip r:embed="rId2"/>
          <a:stretch>
            <a:fillRect/>
          </a:stretch>
        </p:blipFill>
        <p:spPr>
          <a:xfrm>
            <a:off x="3086100" y="3052321"/>
            <a:ext cx="2914650" cy="774538"/>
          </a:xfrm>
          <a:prstGeom prst="rect">
            <a:avLst/>
          </a:prstGeom>
        </p:spPr>
      </p:pic>
    </p:spTree>
    <p:extLst>
      <p:ext uri="{BB962C8B-B14F-4D97-AF65-F5344CB8AC3E}">
        <p14:creationId xmlns:p14="http://schemas.microsoft.com/office/powerpoint/2010/main" val="13649779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E7543C-2002-4B58-B5AF-F6E32819CCAC}"/>
              </a:ext>
            </a:extLst>
          </p:cNvPr>
          <p:cNvPicPr>
            <a:picLocks noChangeAspect="1"/>
          </p:cNvPicPr>
          <p:nvPr/>
        </p:nvPicPr>
        <p:blipFill>
          <a:blip r:embed="rId2"/>
          <a:stretch>
            <a:fillRect/>
          </a:stretch>
        </p:blipFill>
        <p:spPr>
          <a:xfrm>
            <a:off x="0" y="1673"/>
            <a:ext cx="12192000" cy="6854653"/>
          </a:xfrm>
          <a:prstGeom prst="rect">
            <a:avLst/>
          </a:prstGeom>
        </p:spPr>
      </p:pic>
    </p:spTree>
    <p:extLst>
      <p:ext uri="{BB962C8B-B14F-4D97-AF65-F5344CB8AC3E}">
        <p14:creationId xmlns:p14="http://schemas.microsoft.com/office/powerpoint/2010/main" val="24242879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0720" y="365760"/>
            <a:ext cx="9875520" cy="1356360"/>
          </a:xfrm>
        </p:spPr>
        <p:txBody>
          <a:bodyPr/>
          <a:lstStyle/>
          <a:p>
            <a:r>
              <a:rPr lang="en-US" b="1" dirty="0">
                <a:solidFill>
                  <a:srgbClr val="002060"/>
                </a:solidFill>
                <a:effectLst>
                  <a:outerShdw blurRad="38100" dist="38100" dir="2700000" algn="tl">
                    <a:srgbClr val="000000">
                      <a:alpha val="43137"/>
                    </a:srgbClr>
                  </a:outerShdw>
                </a:effectLst>
              </a:rPr>
              <a:t>Mechanism of urine formation:-</a:t>
            </a:r>
            <a:br>
              <a:rPr lang="en-US" b="1" dirty="0">
                <a:solidFill>
                  <a:srgbClr val="002060"/>
                </a:solidFill>
                <a:effectLst>
                  <a:outerShdw blurRad="38100" dist="38100" dir="2700000" algn="tl">
                    <a:srgbClr val="000000">
                      <a:alpha val="43137"/>
                    </a:srgbClr>
                  </a:outerShdw>
                </a:effectLst>
              </a:rPr>
            </a:br>
            <a:endParaRPr lang="en-US" b="1" dirty="0">
              <a:solidFill>
                <a:srgbClr val="00206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04800" y="1386840"/>
            <a:ext cx="11826240" cy="5105400"/>
          </a:xfrm>
        </p:spPr>
        <p:txBody>
          <a:bodyPr>
            <a:normAutofit/>
          </a:bodyPr>
          <a:lstStyle/>
          <a:p>
            <a:pPr marL="45720" indent="0">
              <a:buNone/>
            </a:pPr>
            <a:r>
              <a:rPr lang="en-US" sz="2800" dirty="0">
                <a:solidFill>
                  <a:srgbClr val="002060"/>
                </a:solidFill>
              </a:rPr>
              <a:t>The urine is formed by 3 main processes:-</a:t>
            </a:r>
          </a:p>
          <a:p>
            <a:pPr marL="45720" indent="0">
              <a:buNone/>
            </a:pPr>
            <a:r>
              <a:rPr lang="en-US" sz="2800" b="1" u="sng" dirty="0">
                <a:solidFill>
                  <a:srgbClr val="002060"/>
                </a:solidFill>
              </a:rPr>
              <a:t>1_glomerular filtration: -</a:t>
            </a:r>
          </a:p>
          <a:p>
            <a:pPr marL="45720" indent="0">
              <a:buNone/>
            </a:pPr>
            <a:r>
              <a:rPr lang="en-US" sz="2800" dirty="0">
                <a:solidFill>
                  <a:srgbClr val="002060"/>
                </a:solidFill>
              </a:rPr>
              <a:t>It is the filtration of fluid through the glomerular membrane into the Bowman’s capsule. Usually 1/5 of the plasma flowing in the glomeruli filters.</a:t>
            </a:r>
          </a:p>
          <a:p>
            <a:pPr marL="45720" indent="0">
              <a:buNone/>
            </a:pPr>
            <a:r>
              <a:rPr lang="en-US" sz="2800" b="1" u="sng" dirty="0">
                <a:solidFill>
                  <a:srgbClr val="002060"/>
                </a:solidFill>
              </a:rPr>
              <a:t>2-Tubular reabsorption: -</a:t>
            </a:r>
          </a:p>
          <a:p>
            <a:pPr marL="45720" indent="0">
              <a:buNone/>
            </a:pPr>
            <a:r>
              <a:rPr lang="en-US" sz="2800" dirty="0">
                <a:solidFill>
                  <a:srgbClr val="002060"/>
                </a:solidFill>
              </a:rPr>
              <a:t>It is the transport of substances from the tubular lumen to blood. The wanted substances, especially almost all of the water and many of the electrolytes are reabsorbed.</a:t>
            </a:r>
          </a:p>
          <a:p>
            <a:pPr marL="45720" indent="0">
              <a:buNone/>
            </a:pPr>
            <a:r>
              <a:rPr lang="en-US" sz="2800" b="1" u="sng" dirty="0">
                <a:solidFill>
                  <a:srgbClr val="002060"/>
                </a:solidFill>
              </a:rPr>
              <a:t>3_TubuIar secretion: -</a:t>
            </a:r>
          </a:p>
          <a:p>
            <a:pPr marL="45720" indent="0">
              <a:buNone/>
            </a:pPr>
            <a:r>
              <a:rPr lang="en-US" sz="2800" dirty="0">
                <a:solidFill>
                  <a:srgbClr val="002060"/>
                </a:solidFill>
              </a:rPr>
              <a:t>It is the transport of substances from the blood to the tubular lumen.</a:t>
            </a:r>
          </a:p>
          <a:p>
            <a:pPr marL="45720" indent="0">
              <a:buNone/>
            </a:pPr>
            <a:endParaRPr lang="en-US" sz="2800" dirty="0">
              <a:solidFill>
                <a:srgbClr val="002060"/>
              </a:solidFill>
            </a:endParaRPr>
          </a:p>
        </p:txBody>
      </p:sp>
    </p:spTree>
    <p:extLst>
      <p:ext uri="{BB962C8B-B14F-4D97-AF65-F5344CB8AC3E}">
        <p14:creationId xmlns:p14="http://schemas.microsoft.com/office/powerpoint/2010/main" val="742681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A83E3FD-08B8-41AF-A616-DF6A66C1DB32}"/>
              </a:ext>
            </a:extLst>
          </p:cNvPr>
          <p:cNvSpPr/>
          <p:nvPr/>
        </p:nvSpPr>
        <p:spPr>
          <a:xfrm>
            <a:off x="0" y="174100"/>
            <a:ext cx="7254240" cy="1569660"/>
          </a:xfrm>
          <a:prstGeom prst="rect">
            <a:avLst/>
          </a:prstGeom>
        </p:spPr>
        <p:txBody>
          <a:bodyPr wrap="square">
            <a:spAutoFit/>
          </a:bodyPr>
          <a:lstStyle/>
          <a:p>
            <a:pPr algn="ctr"/>
            <a:r>
              <a:rPr lang="en-US" sz="3200" b="1" dirty="0">
                <a:solidFill>
                  <a:srgbClr val="00B05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Urine formation results  from glomerular filtration, tubular reabsorption, and tubular secretion</a:t>
            </a:r>
          </a:p>
        </p:txBody>
      </p:sp>
      <p:sp>
        <p:nvSpPr>
          <p:cNvPr id="5" name="Rectangle 4">
            <a:extLst>
              <a:ext uri="{FF2B5EF4-FFF2-40B4-BE49-F238E27FC236}">
                <a16:creationId xmlns:a16="http://schemas.microsoft.com/office/drawing/2014/main" id="{CADFB357-C0DC-43C5-9775-7E9F882EA3B9}"/>
              </a:ext>
            </a:extLst>
          </p:cNvPr>
          <p:cNvSpPr/>
          <p:nvPr/>
        </p:nvSpPr>
        <p:spPr>
          <a:xfrm>
            <a:off x="358140" y="1912888"/>
            <a:ext cx="7254240" cy="1754326"/>
          </a:xfrm>
          <a:prstGeom prst="rect">
            <a:avLst/>
          </a:prstGeom>
        </p:spPr>
        <p:txBody>
          <a:bodyPr wrap="square">
            <a:spAutoFit/>
          </a:bodyPr>
          <a:lstStyle/>
          <a:p>
            <a:r>
              <a:rPr lang="en-US" dirty="0">
                <a:solidFill>
                  <a:srgbClr val="00B050"/>
                </a:solidFill>
                <a:latin typeface="Candara" panose="020E0502030303020204" pitchFamily="34" charset="0"/>
              </a:rPr>
              <a:t>The rates at which different substances are excreted in the urine represent the sum of three renal processes: </a:t>
            </a:r>
            <a:br>
              <a:rPr lang="en-US" dirty="0">
                <a:solidFill>
                  <a:srgbClr val="00B050"/>
                </a:solidFill>
                <a:latin typeface="Candara" panose="020E0502030303020204" pitchFamily="34" charset="0"/>
              </a:rPr>
            </a:br>
            <a:r>
              <a:rPr lang="en-US" dirty="0">
                <a:solidFill>
                  <a:srgbClr val="00B050"/>
                </a:solidFill>
                <a:latin typeface="Candara" panose="020E0502030303020204" pitchFamily="34" charset="0"/>
              </a:rPr>
              <a:t>(1) glomerular filtration </a:t>
            </a:r>
            <a:br>
              <a:rPr lang="en-US" dirty="0">
                <a:solidFill>
                  <a:srgbClr val="00B050"/>
                </a:solidFill>
                <a:latin typeface="Candara" panose="020E0502030303020204" pitchFamily="34" charset="0"/>
              </a:rPr>
            </a:br>
            <a:r>
              <a:rPr lang="en-US" dirty="0">
                <a:solidFill>
                  <a:srgbClr val="00B050"/>
                </a:solidFill>
                <a:latin typeface="Candara" panose="020E0502030303020204" pitchFamily="34" charset="0"/>
              </a:rPr>
              <a:t>(2) reabsorption of substances from the renal tubules into the blood </a:t>
            </a:r>
            <a:br>
              <a:rPr lang="en-US" dirty="0">
                <a:solidFill>
                  <a:srgbClr val="00B050"/>
                </a:solidFill>
                <a:latin typeface="Candara" panose="020E0502030303020204" pitchFamily="34" charset="0"/>
              </a:rPr>
            </a:br>
            <a:r>
              <a:rPr lang="en-US" dirty="0">
                <a:solidFill>
                  <a:srgbClr val="00B050"/>
                </a:solidFill>
                <a:latin typeface="Candara" panose="020E0502030303020204" pitchFamily="34" charset="0"/>
              </a:rPr>
              <a:t>(3) secretion of substances from the blood into the renal tubules. </a:t>
            </a:r>
            <a:br>
              <a:rPr lang="en-US" dirty="0">
                <a:solidFill>
                  <a:srgbClr val="00B050"/>
                </a:solidFill>
                <a:latin typeface="Candara" panose="020E0502030303020204" pitchFamily="34" charset="0"/>
              </a:rPr>
            </a:br>
            <a:r>
              <a:rPr lang="en-US" b="1" dirty="0">
                <a:solidFill>
                  <a:srgbClr val="00B050"/>
                </a:solidFill>
                <a:effectLst>
                  <a:outerShdw blurRad="38100" dist="38100" dir="2700000" algn="tl">
                    <a:srgbClr val="000000">
                      <a:alpha val="43137"/>
                    </a:srgbClr>
                  </a:outerShdw>
                </a:effectLst>
                <a:latin typeface="Candara" panose="020E0502030303020204" pitchFamily="34" charset="0"/>
              </a:rPr>
              <a:t>Expressed mathematically:</a:t>
            </a:r>
          </a:p>
        </p:txBody>
      </p:sp>
      <p:pic>
        <p:nvPicPr>
          <p:cNvPr id="7" name="Picture 6">
            <a:extLst>
              <a:ext uri="{FF2B5EF4-FFF2-40B4-BE49-F238E27FC236}">
                <a16:creationId xmlns:a16="http://schemas.microsoft.com/office/drawing/2014/main" id="{24300467-582A-4C26-95D6-9B0995F806CE}"/>
              </a:ext>
            </a:extLst>
          </p:cNvPr>
          <p:cNvPicPr>
            <a:picLocks noChangeAspect="1"/>
          </p:cNvPicPr>
          <p:nvPr/>
        </p:nvPicPr>
        <p:blipFill>
          <a:blip r:embed="rId2"/>
          <a:stretch>
            <a:fillRect/>
          </a:stretch>
        </p:blipFill>
        <p:spPr>
          <a:xfrm>
            <a:off x="7254240" y="297180"/>
            <a:ext cx="4574355" cy="6263640"/>
          </a:xfrm>
          <a:prstGeom prst="rect">
            <a:avLst/>
          </a:prstGeom>
        </p:spPr>
      </p:pic>
      <p:sp>
        <p:nvSpPr>
          <p:cNvPr id="6" name="Rectangle 5">
            <a:extLst>
              <a:ext uri="{FF2B5EF4-FFF2-40B4-BE49-F238E27FC236}">
                <a16:creationId xmlns:a16="http://schemas.microsoft.com/office/drawing/2014/main" id="{80CA9E40-9A14-417D-AFD8-14FB1C5AEA85}"/>
              </a:ext>
            </a:extLst>
          </p:cNvPr>
          <p:cNvSpPr/>
          <p:nvPr/>
        </p:nvSpPr>
        <p:spPr>
          <a:xfrm>
            <a:off x="358140" y="3836342"/>
            <a:ext cx="8542020" cy="400110"/>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n-US" sz="2000" b="1" dirty="0">
                <a:ln w="0"/>
                <a:solidFill>
                  <a:schemeClr val="accent1"/>
                </a:solidFill>
                <a:effectLst>
                  <a:outerShdw blurRad="38100" dist="25400" dir="5400000" algn="ctr" rotWithShape="0">
                    <a:srgbClr val="6E747A">
                      <a:alpha val="43000"/>
                    </a:srgbClr>
                  </a:outerShdw>
                </a:effectLst>
                <a:latin typeface="Candara" panose="020E0502030303020204" pitchFamily="34" charset="0"/>
              </a:rPr>
              <a:t>Urinary excretion rate= Filtration rate − Reabsorption rate + Secretion rate</a:t>
            </a:r>
          </a:p>
        </p:txBody>
      </p:sp>
    </p:spTree>
    <p:extLst>
      <p:ext uri="{BB962C8B-B14F-4D97-AF65-F5344CB8AC3E}">
        <p14:creationId xmlns:p14="http://schemas.microsoft.com/office/powerpoint/2010/main" val="37602030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56263" y="457093"/>
            <a:ext cx="10279474" cy="5943814"/>
          </a:xfrm>
        </p:spPr>
      </p:pic>
    </p:spTree>
    <p:extLst>
      <p:ext uri="{BB962C8B-B14F-4D97-AF65-F5344CB8AC3E}">
        <p14:creationId xmlns:p14="http://schemas.microsoft.com/office/powerpoint/2010/main" val="20755101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7653" y="638176"/>
            <a:ext cx="11636693" cy="5319712"/>
          </a:xfrm>
        </p:spPr>
        <p:txBody>
          <a:bodyPr>
            <a:normAutofit/>
          </a:bodyPr>
          <a:lstStyle/>
          <a:p>
            <a:pPr marL="342900" indent="-342900">
              <a:buFont typeface="Wingdings" panose="05000000000000000000" pitchFamily="2" charset="2"/>
              <a:buChar char="q"/>
            </a:pPr>
            <a:r>
              <a:rPr lang="en-US" sz="2400" dirty="0">
                <a:solidFill>
                  <a:srgbClr val="002060"/>
                </a:solidFill>
                <a:latin typeface="Candara" panose="020E0502030303020204" pitchFamily="34" charset="0"/>
              </a:rPr>
              <a:t>About 1200 ml of blood reach kidney/ minute i.e., containing about 700 ml plasma and these are called “renal plasma flow”.</a:t>
            </a:r>
          </a:p>
          <a:p>
            <a:pPr marL="342900" indent="-342900">
              <a:buFont typeface="Wingdings" panose="05000000000000000000" pitchFamily="2" charset="2"/>
              <a:buChar char="q"/>
            </a:pPr>
            <a:r>
              <a:rPr lang="en-US" sz="2400" dirty="0">
                <a:solidFill>
                  <a:srgbClr val="002060"/>
                </a:solidFill>
                <a:latin typeface="Candara" panose="020E0502030303020204" pitchFamily="34" charset="0"/>
              </a:rPr>
              <a:t>Of these 700 ml plasma about 125 ml of protein free plasma are filtered from the glomerular membrane and reach renal tubules and they are called the glomerular filtration rate” (GFR).</a:t>
            </a:r>
          </a:p>
          <a:p>
            <a:pPr marL="342900" indent="-342900">
              <a:buFont typeface="Wingdings" panose="05000000000000000000" pitchFamily="2" charset="2"/>
              <a:buChar char="q"/>
            </a:pPr>
            <a:r>
              <a:rPr lang="en-US" sz="2400" dirty="0">
                <a:solidFill>
                  <a:srgbClr val="002060"/>
                </a:solidFill>
                <a:latin typeface="Candara" panose="020E0502030303020204" pitchFamily="34" charset="0"/>
              </a:rPr>
              <a:t>The rest of the plasma (700-125= 575 ml) return back to the efferent arterioles and runs, through the Peri-tubular capillaries, side by side with the glomerular filtrate in the kidney tubules.</a:t>
            </a:r>
          </a:p>
        </p:txBody>
      </p:sp>
    </p:spTree>
    <p:extLst>
      <p:ext uri="{BB962C8B-B14F-4D97-AF65-F5344CB8AC3E}">
        <p14:creationId xmlns:p14="http://schemas.microsoft.com/office/powerpoint/2010/main" val="22976961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E2A9D1-2504-4F20-AD50-376A8C7E356B}"/>
              </a:ext>
            </a:extLst>
          </p:cNvPr>
          <p:cNvSpPr/>
          <p:nvPr/>
        </p:nvSpPr>
        <p:spPr>
          <a:xfrm>
            <a:off x="228600" y="490955"/>
            <a:ext cx="11744325" cy="5832366"/>
          </a:xfrm>
          <a:prstGeom prst="rect">
            <a:avLst/>
          </a:prstGeom>
        </p:spPr>
        <p:txBody>
          <a:bodyPr wrap="square">
            <a:spAutoFit/>
          </a:bodyPr>
          <a:lstStyle/>
          <a:p>
            <a:pPr algn="ctr"/>
            <a:r>
              <a:rPr lang="en-US" sz="2900" b="1" dirty="0">
                <a:effectLst>
                  <a:outerShdw blurRad="38100" dist="38100" dir="2700000" algn="tl">
                    <a:srgbClr val="000000">
                      <a:alpha val="43137"/>
                    </a:srgbClr>
                  </a:outerShdw>
                </a:effectLst>
                <a:latin typeface="Candara" panose="020E0502030303020204" pitchFamily="34" charset="0"/>
              </a:rPr>
              <a:t>After filtration in glomeruli, renal tubules do the following processes:</a:t>
            </a:r>
          </a:p>
          <a:p>
            <a:endParaRPr lang="en-US" sz="2400" dirty="0">
              <a:latin typeface="Candara" panose="020E0502030303020204" pitchFamily="34" charset="0"/>
            </a:endParaRPr>
          </a:p>
          <a:p>
            <a:r>
              <a:rPr lang="en-US" sz="2800" b="1" u="sng" dirty="0">
                <a:effectLst>
                  <a:outerShdw blurRad="38100" dist="38100" dir="2700000" algn="tl">
                    <a:srgbClr val="000000">
                      <a:alpha val="43137"/>
                    </a:srgbClr>
                  </a:outerShdw>
                </a:effectLst>
                <a:latin typeface="Candara" panose="020E0502030303020204" pitchFamily="34" charset="0"/>
              </a:rPr>
              <a:t>A) Reabsorption:</a:t>
            </a:r>
            <a:br>
              <a:rPr lang="en-US" sz="2800" b="1" u="sng" dirty="0">
                <a:effectLst>
                  <a:outerShdw blurRad="38100" dist="38100" dir="2700000" algn="tl">
                    <a:srgbClr val="000000">
                      <a:alpha val="43137"/>
                    </a:srgbClr>
                  </a:outerShdw>
                </a:effectLst>
                <a:latin typeface="Candara" panose="020E0502030303020204" pitchFamily="34" charset="0"/>
              </a:rPr>
            </a:br>
            <a:endParaRPr lang="en-US" sz="2800" b="1" u="sng" dirty="0">
              <a:effectLst>
                <a:outerShdw blurRad="38100" dist="38100" dir="2700000" algn="tl">
                  <a:srgbClr val="000000">
                    <a:alpha val="43137"/>
                  </a:srgbClr>
                </a:outerShdw>
              </a:effectLst>
              <a:latin typeface="Candara" panose="020E0502030303020204" pitchFamily="34" charset="0"/>
            </a:endParaRPr>
          </a:p>
          <a:p>
            <a:pPr marL="342900" indent="-342900">
              <a:buFont typeface="Wingdings" panose="05000000000000000000" pitchFamily="2" charset="2"/>
              <a:buChar char="q"/>
            </a:pPr>
            <a:r>
              <a:rPr lang="en-US" sz="2400" u="sng" dirty="0">
                <a:latin typeface="Candara" panose="020E0502030303020204" pitchFamily="34" charset="0"/>
              </a:rPr>
              <a:t>Definition</a:t>
            </a:r>
            <a:r>
              <a:rPr lang="en-US" sz="2400" dirty="0">
                <a:latin typeface="Candara" panose="020E0502030303020204" pitchFamily="34" charset="0"/>
              </a:rPr>
              <a:t>: reabsorption is the movements of substances from lumen of renal tubules crossing tubular cells back to the blood.</a:t>
            </a:r>
            <a:br>
              <a:rPr lang="en-US" sz="2400" dirty="0">
                <a:latin typeface="Candara" panose="020E0502030303020204" pitchFamily="34" charset="0"/>
              </a:rPr>
            </a:br>
            <a:endParaRPr lang="en-US" sz="2400" dirty="0">
              <a:latin typeface="Candara" panose="020E0502030303020204" pitchFamily="34" charset="0"/>
            </a:endParaRPr>
          </a:p>
          <a:p>
            <a:pPr marL="342900" indent="-342900">
              <a:buFont typeface="Wingdings" panose="05000000000000000000" pitchFamily="2" charset="2"/>
              <a:buChar char="q"/>
            </a:pPr>
            <a:r>
              <a:rPr lang="en-US" sz="2400" dirty="0">
                <a:latin typeface="Candara" panose="020E0502030303020204" pitchFamily="34" charset="0"/>
              </a:rPr>
              <a:t>Certain substances undergo complete reabsorption as amino acids &amp; glucose, while other undergoes partial reabsorption as Na+ , K+ , HCO3 - .</a:t>
            </a:r>
            <a:br>
              <a:rPr lang="en-US" sz="2400" dirty="0">
                <a:latin typeface="Candara" panose="020E0502030303020204" pitchFamily="34" charset="0"/>
              </a:rPr>
            </a:br>
            <a:endParaRPr lang="en-US" sz="2400" dirty="0">
              <a:latin typeface="Candara" panose="020E0502030303020204" pitchFamily="34" charset="0"/>
            </a:endParaRPr>
          </a:p>
          <a:p>
            <a:pPr marL="342900" indent="-342900">
              <a:buFont typeface="Wingdings" panose="05000000000000000000" pitchFamily="2" charset="2"/>
              <a:buChar char="q"/>
            </a:pPr>
            <a:r>
              <a:rPr lang="en-US" sz="2400" dirty="0">
                <a:latin typeface="Candara" panose="020E0502030303020204" pitchFamily="34" charset="0"/>
              </a:rPr>
              <a:t>99% of the Glomerular filtrate is reabsorbed.</a:t>
            </a:r>
            <a:br>
              <a:rPr lang="en-US" sz="2400" dirty="0">
                <a:latin typeface="Candara" panose="020E0502030303020204" pitchFamily="34" charset="0"/>
              </a:rPr>
            </a:br>
            <a:endParaRPr lang="en-US" sz="2400" dirty="0">
              <a:latin typeface="Candara" panose="020E0502030303020204" pitchFamily="34" charset="0"/>
            </a:endParaRPr>
          </a:p>
          <a:p>
            <a:pPr marL="342900" indent="-342900">
              <a:buFont typeface="Wingdings" panose="05000000000000000000" pitchFamily="2" charset="2"/>
              <a:buChar char="q"/>
            </a:pPr>
            <a:r>
              <a:rPr lang="en-US" sz="2400" dirty="0">
                <a:latin typeface="Candara" panose="020E0502030303020204" pitchFamily="34" charset="0"/>
              </a:rPr>
              <a:t>Solute reabsorption occurs by: </a:t>
            </a:r>
          </a:p>
          <a:p>
            <a:pPr marL="457200" indent="-457200">
              <a:buAutoNum type="arabicParenR"/>
            </a:pPr>
            <a:r>
              <a:rPr lang="en-US" sz="2400" dirty="0">
                <a:latin typeface="Candara" panose="020E0502030303020204" pitchFamily="34" charset="0"/>
              </a:rPr>
              <a:t>Active mechanism: against electrochemical gradient as glucose &amp; amino acids. </a:t>
            </a:r>
          </a:p>
          <a:p>
            <a:pPr marL="457200" indent="-457200">
              <a:buAutoNum type="arabicParenR"/>
            </a:pPr>
            <a:r>
              <a:rPr lang="en-US" sz="2400" dirty="0">
                <a:latin typeface="Candara" panose="020E0502030303020204" pitchFamily="34" charset="0"/>
              </a:rPr>
              <a:t>Passive mechanisms: under electrochemical gradient.</a:t>
            </a:r>
          </a:p>
        </p:txBody>
      </p:sp>
    </p:spTree>
    <p:extLst>
      <p:ext uri="{BB962C8B-B14F-4D97-AF65-F5344CB8AC3E}">
        <p14:creationId xmlns:p14="http://schemas.microsoft.com/office/powerpoint/2010/main" val="37250873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722AD08-B231-4947-814B-EE4221F2F7E7}"/>
              </a:ext>
            </a:extLst>
          </p:cNvPr>
          <p:cNvSpPr/>
          <p:nvPr/>
        </p:nvSpPr>
        <p:spPr>
          <a:xfrm>
            <a:off x="500062" y="457200"/>
            <a:ext cx="11691937" cy="3908762"/>
          </a:xfrm>
          <a:prstGeom prst="rect">
            <a:avLst/>
          </a:prstGeom>
        </p:spPr>
        <p:txBody>
          <a:bodyPr wrap="square">
            <a:spAutoFit/>
          </a:bodyPr>
          <a:lstStyle/>
          <a:p>
            <a:r>
              <a:rPr lang="en-US" sz="2800" b="1" u="sng" dirty="0">
                <a:effectLst>
                  <a:outerShdw blurRad="38100" dist="38100" dir="2700000" algn="tl">
                    <a:srgbClr val="000000">
                      <a:alpha val="43137"/>
                    </a:srgbClr>
                  </a:outerShdw>
                </a:effectLst>
                <a:latin typeface="Candara" panose="020E0502030303020204" pitchFamily="34" charset="0"/>
              </a:rPr>
              <a:t>B) Secretion: </a:t>
            </a:r>
            <a:br>
              <a:rPr lang="en-US" sz="2800" b="1" u="sng" dirty="0">
                <a:effectLst>
                  <a:outerShdw blurRad="38100" dist="38100" dir="2700000" algn="tl">
                    <a:srgbClr val="000000">
                      <a:alpha val="43137"/>
                    </a:srgbClr>
                  </a:outerShdw>
                </a:effectLst>
                <a:latin typeface="Candara" panose="020E0502030303020204" pitchFamily="34" charset="0"/>
              </a:rPr>
            </a:br>
            <a:endParaRPr lang="en-US" sz="2800" b="1" u="sng" dirty="0">
              <a:effectLst>
                <a:outerShdw blurRad="38100" dist="38100" dir="2700000" algn="tl">
                  <a:srgbClr val="000000">
                    <a:alpha val="43137"/>
                  </a:srgbClr>
                </a:outerShdw>
              </a:effectLst>
              <a:latin typeface="Candara" panose="020E0502030303020204" pitchFamily="34" charset="0"/>
            </a:endParaRPr>
          </a:p>
          <a:p>
            <a:pPr marL="342900" indent="-342900">
              <a:buFont typeface="Wingdings" panose="05000000000000000000" pitchFamily="2" charset="2"/>
              <a:buChar char="q"/>
            </a:pPr>
            <a:r>
              <a:rPr lang="en-US" sz="2400" u="sng" dirty="0">
                <a:effectLst>
                  <a:outerShdw blurRad="38100" dist="38100" dir="2700000" algn="tl">
                    <a:srgbClr val="000000">
                      <a:alpha val="43137"/>
                    </a:srgbClr>
                  </a:outerShdw>
                </a:effectLst>
                <a:latin typeface="Candara" panose="020E0502030303020204" pitchFamily="34" charset="0"/>
              </a:rPr>
              <a:t>Definition</a:t>
            </a:r>
            <a:r>
              <a:rPr lang="en-US" sz="2400" dirty="0">
                <a:latin typeface="Candara" panose="020E0502030303020204" pitchFamily="34" charset="0"/>
              </a:rPr>
              <a:t>: Secretion is the movement of substances from blood surrounding the tubules to the tubular lumen to be excreted with urine.</a:t>
            </a:r>
            <a:br>
              <a:rPr lang="en-US" sz="2400" dirty="0">
                <a:latin typeface="Candara" panose="020E0502030303020204" pitchFamily="34" charset="0"/>
              </a:rPr>
            </a:br>
            <a:endParaRPr lang="en-US" sz="2400" dirty="0">
              <a:latin typeface="Candara" panose="020E0502030303020204" pitchFamily="34" charset="0"/>
            </a:endParaRPr>
          </a:p>
          <a:p>
            <a:pPr marL="342900" indent="-342900">
              <a:buFont typeface="Wingdings" panose="05000000000000000000" pitchFamily="2" charset="2"/>
              <a:buChar char="q"/>
            </a:pPr>
            <a:r>
              <a:rPr lang="en-US" sz="2400" u="sng" dirty="0">
                <a:latin typeface="Candara" panose="020E0502030303020204" pitchFamily="34" charset="0"/>
              </a:rPr>
              <a:t>Secretion may be</a:t>
            </a:r>
            <a:r>
              <a:rPr lang="en-US" sz="2400" dirty="0">
                <a:latin typeface="Candara" panose="020E0502030303020204" pitchFamily="34" charset="0"/>
              </a:rPr>
              <a:t>:</a:t>
            </a:r>
          </a:p>
          <a:p>
            <a:pPr marL="457200" indent="-457200">
              <a:buAutoNum type="arabicParenR"/>
            </a:pPr>
            <a:r>
              <a:rPr lang="en-US" sz="2400" dirty="0">
                <a:latin typeface="Candara" panose="020E0502030303020204" pitchFamily="34" charset="0"/>
              </a:rPr>
              <a:t>complete (all substance that enter kidney is excreted in urine e.g., </a:t>
            </a:r>
            <a:r>
              <a:rPr lang="en-US" sz="2400" u="sng" dirty="0">
                <a:effectLst>
                  <a:outerShdw blurRad="38100" dist="38100" dir="2700000" algn="tl">
                    <a:srgbClr val="000000">
                      <a:alpha val="43137"/>
                    </a:srgbClr>
                  </a:outerShdw>
                </a:effectLst>
                <a:latin typeface="Candara" panose="020E0502030303020204" pitchFamily="34" charset="0"/>
              </a:rPr>
              <a:t>injected PAHA</a:t>
            </a:r>
            <a:r>
              <a:rPr lang="en-US" sz="2400" dirty="0">
                <a:latin typeface="Candara" panose="020E0502030303020204" pitchFamily="34" charset="0"/>
              </a:rPr>
              <a:t>), or</a:t>
            </a:r>
          </a:p>
          <a:p>
            <a:pPr marL="457200" indent="-457200">
              <a:buAutoNum type="arabicParenR"/>
            </a:pPr>
            <a:r>
              <a:rPr lang="en-US" sz="2400" dirty="0">
                <a:latin typeface="Candara" panose="020E0502030303020204" pitchFamily="34" charset="0"/>
              </a:rPr>
              <a:t> may be partial secretion (e.g., H+ ion or K+ ).</a:t>
            </a:r>
            <a:br>
              <a:rPr lang="en-US" sz="2400" dirty="0">
                <a:latin typeface="Candara" panose="020E0502030303020204" pitchFamily="34" charset="0"/>
              </a:rPr>
            </a:br>
            <a:endParaRPr lang="en-US" sz="2400" dirty="0">
              <a:latin typeface="Candara" panose="020E0502030303020204" pitchFamily="34" charset="0"/>
            </a:endParaRPr>
          </a:p>
          <a:p>
            <a:pPr marL="342900" indent="-342900">
              <a:buFont typeface="Wingdings" panose="05000000000000000000" pitchFamily="2" charset="2"/>
              <a:buChar char="q"/>
            </a:pPr>
            <a:r>
              <a:rPr lang="en-US" sz="2400" dirty="0">
                <a:latin typeface="Candara" panose="020E0502030303020204" pitchFamily="34" charset="0"/>
              </a:rPr>
              <a:t>Secretion may also be active or passive &amp; has a transport maximum.</a:t>
            </a:r>
          </a:p>
        </p:txBody>
      </p:sp>
    </p:spTree>
    <p:extLst>
      <p:ext uri="{BB962C8B-B14F-4D97-AF65-F5344CB8AC3E}">
        <p14:creationId xmlns:p14="http://schemas.microsoft.com/office/powerpoint/2010/main" val="34045741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0315D6-667C-4DFB-B691-4F793A7D307B}"/>
              </a:ext>
            </a:extLst>
          </p:cNvPr>
          <p:cNvSpPr/>
          <p:nvPr/>
        </p:nvSpPr>
        <p:spPr>
          <a:xfrm>
            <a:off x="157165" y="471487"/>
            <a:ext cx="11944350" cy="1261884"/>
          </a:xfrm>
          <a:prstGeom prst="rect">
            <a:avLst/>
          </a:prstGeom>
        </p:spPr>
        <p:txBody>
          <a:bodyPr wrap="square">
            <a:spAutoFit/>
          </a:bodyPr>
          <a:lstStyle/>
          <a:p>
            <a:r>
              <a:rPr lang="en-US" sz="2800" b="1" u="sng" dirty="0">
                <a:effectLst>
                  <a:outerShdw blurRad="38100" dist="38100" dir="2700000" algn="tl">
                    <a:srgbClr val="000000">
                      <a:alpha val="43137"/>
                    </a:srgbClr>
                  </a:outerShdw>
                </a:effectLst>
                <a:latin typeface="Candara" panose="020E0502030303020204" pitchFamily="34" charset="0"/>
              </a:rPr>
              <a:t>C) Synthesis: </a:t>
            </a:r>
          </a:p>
          <a:p>
            <a:endParaRPr lang="en-US" sz="2400" dirty="0">
              <a:latin typeface="Candara" panose="020E0502030303020204" pitchFamily="34" charset="0"/>
            </a:endParaRPr>
          </a:p>
          <a:p>
            <a:pPr marL="342900" indent="-342900">
              <a:buFont typeface="Wingdings" panose="05000000000000000000" pitchFamily="2" charset="2"/>
              <a:buChar char="q"/>
            </a:pPr>
            <a:r>
              <a:rPr lang="en-US" sz="2400" dirty="0">
                <a:latin typeface="Candara" panose="020E0502030303020204" pitchFamily="34" charset="0"/>
              </a:rPr>
              <a:t>Definition: Synthesis is the formation of new substances as ammonia (for H+ regulation).</a:t>
            </a:r>
          </a:p>
        </p:txBody>
      </p:sp>
      <p:sp>
        <p:nvSpPr>
          <p:cNvPr id="3" name="Rectangle 2">
            <a:extLst>
              <a:ext uri="{FF2B5EF4-FFF2-40B4-BE49-F238E27FC236}">
                <a16:creationId xmlns:a16="http://schemas.microsoft.com/office/drawing/2014/main" id="{6DA37D5D-4B9A-41F9-A0FA-8F3656B0B40E}"/>
              </a:ext>
            </a:extLst>
          </p:cNvPr>
          <p:cNvSpPr/>
          <p:nvPr/>
        </p:nvSpPr>
        <p:spPr>
          <a:xfrm>
            <a:off x="285749" y="1859340"/>
            <a:ext cx="11815765" cy="2739211"/>
          </a:xfrm>
          <a:prstGeom prst="rect">
            <a:avLst/>
          </a:prstGeom>
        </p:spPr>
        <p:txBody>
          <a:bodyPr wrap="square">
            <a:spAutoFit/>
          </a:bodyPr>
          <a:lstStyle/>
          <a:p>
            <a:r>
              <a:rPr lang="en-US" sz="2800" b="1" u="sng" dirty="0">
                <a:effectLst>
                  <a:outerShdw blurRad="38100" dist="38100" dir="2700000" algn="tl">
                    <a:srgbClr val="000000">
                      <a:alpha val="43137"/>
                    </a:srgbClr>
                  </a:outerShdw>
                </a:effectLst>
                <a:latin typeface="Candara" panose="020E0502030303020204" pitchFamily="34" charset="0"/>
              </a:rPr>
              <a:t>D) Excretion: </a:t>
            </a:r>
          </a:p>
          <a:p>
            <a:pPr marL="342900" indent="-342900">
              <a:buFont typeface="Wingdings" panose="05000000000000000000" pitchFamily="2" charset="2"/>
              <a:buChar char="q"/>
            </a:pPr>
            <a:r>
              <a:rPr lang="en-US" sz="2400" dirty="0">
                <a:latin typeface="Candara" panose="020E0502030303020204" pitchFamily="34" charset="0"/>
              </a:rPr>
              <a:t>Definition: Excretion is the final substances that are found in urine.</a:t>
            </a:r>
          </a:p>
          <a:p>
            <a:pPr marL="342900" indent="-342900">
              <a:buFont typeface="Wingdings" panose="05000000000000000000" pitchFamily="2" charset="2"/>
              <a:buChar char="q"/>
            </a:pPr>
            <a:r>
              <a:rPr lang="en-US" sz="2400" dirty="0">
                <a:latin typeface="Candara" panose="020E0502030303020204" pitchFamily="34" charset="0"/>
              </a:rPr>
              <a:t>Only 1 ml/minute of 125 ml filtered fluid is excreted as urine (in normal adult = 1500 ml/day in normal adult).</a:t>
            </a:r>
          </a:p>
          <a:p>
            <a:pPr marL="342900" indent="-342900">
              <a:buFont typeface="Wingdings" panose="05000000000000000000" pitchFamily="2" charset="2"/>
              <a:buChar char="q"/>
            </a:pPr>
            <a:r>
              <a:rPr lang="en-US" sz="2400" dirty="0">
                <a:latin typeface="Candara" panose="020E0502030303020204" pitchFamily="34" charset="0"/>
              </a:rPr>
              <a:t>Urine contains H2O and products of drugs, toxic substances, urea, uric acid &amp; </a:t>
            </a:r>
            <a:r>
              <a:rPr lang="en-US" sz="2400" dirty="0" err="1">
                <a:latin typeface="Candara" panose="020E0502030303020204" pitchFamily="34" charset="0"/>
              </a:rPr>
              <a:t>creatinin</a:t>
            </a:r>
            <a:r>
              <a:rPr lang="en-US" sz="2400" dirty="0">
                <a:latin typeface="Candara" panose="020E0502030303020204" pitchFamily="34" charset="0"/>
              </a:rPr>
              <a:t>.</a:t>
            </a:r>
          </a:p>
          <a:p>
            <a:endParaRPr lang="en-US" sz="2400" b="1" dirty="0">
              <a:latin typeface="Candara" panose="020E0502030303020204" pitchFamily="34" charset="0"/>
            </a:endParaRPr>
          </a:p>
          <a:p>
            <a:endParaRPr lang="en-US" sz="2400" b="1" dirty="0">
              <a:latin typeface="Candara" panose="020E0502030303020204" pitchFamily="34" charset="0"/>
            </a:endParaRPr>
          </a:p>
        </p:txBody>
      </p:sp>
      <p:sp>
        <p:nvSpPr>
          <p:cNvPr id="7" name="Rectangle 6">
            <a:extLst>
              <a:ext uri="{FF2B5EF4-FFF2-40B4-BE49-F238E27FC236}">
                <a16:creationId xmlns:a16="http://schemas.microsoft.com/office/drawing/2014/main" id="{86864467-5E84-4E6D-A13A-5B670CB17A56}"/>
              </a:ext>
            </a:extLst>
          </p:cNvPr>
          <p:cNvSpPr/>
          <p:nvPr/>
        </p:nvSpPr>
        <p:spPr>
          <a:xfrm>
            <a:off x="1114425" y="4136886"/>
            <a:ext cx="10158412" cy="461665"/>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lvl="0" algn="ctr"/>
            <a:r>
              <a:rPr lang="en-US" sz="2400" b="1" dirty="0">
                <a:solidFill>
                  <a:srgbClr val="002060"/>
                </a:solidFill>
                <a:latin typeface="Candara" panose="020E0502030303020204" pitchFamily="34" charset="0"/>
              </a:rPr>
              <a:t>Glomerular Filtration + Reabsorption + Secretion + Synthesis= Urine</a:t>
            </a:r>
            <a:endParaRPr lang="en-US" sz="2400" dirty="0">
              <a:solidFill>
                <a:srgbClr val="002060"/>
              </a:solidFill>
              <a:latin typeface="Candara" panose="020E0502030303020204" pitchFamily="34" charset="0"/>
            </a:endParaRPr>
          </a:p>
        </p:txBody>
      </p:sp>
    </p:spTree>
    <p:extLst>
      <p:ext uri="{BB962C8B-B14F-4D97-AF65-F5344CB8AC3E}">
        <p14:creationId xmlns:p14="http://schemas.microsoft.com/office/powerpoint/2010/main" val="16646179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9A98BD9-5C29-446C-9A2D-A9DE8BF15E31}"/>
              </a:ext>
            </a:extLst>
          </p:cNvPr>
          <p:cNvSpPr/>
          <p:nvPr/>
        </p:nvSpPr>
        <p:spPr>
          <a:xfrm>
            <a:off x="247651" y="197346"/>
            <a:ext cx="11556206" cy="2862322"/>
          </a:xfrm>
          <a:prstGeom prst="rect">
            <a:avLst/>
          </a:prstGeom>
        </p:spPr>
        <p:txBody>
          <a:bodyPr wrap="square">
            <a:spAutoFit/>
          </a:bodyPr>
          <a:lstStyle/>
          <a:p>
            <a:pPr algn="ctr"/>
            <a:r>
              <a:rPr lang="en-US" sz="3600" b="1" dirty="0">
                <a:latin typeface="Candara" panose="020E0502030303020204" pitchFamily="34" charset="0"/>
              </a:rPr>
              <a:t>GLOMERULAR FILTRATION RATE (GFR)</a:t>
            </a:r>
            <a:endParaRPr lang="en-US" sz="2400" b="1" dirty="0">
              <a:latin typeface="Candara" panose="020E0502030303020204" pitchFamily="34" charset="0"/>
            </a:endParaRPr>
          </a:p>
          <a:p>
            <a:pPr marL="342900" indent="-342900">
              <a:buFont typeface="Wingdings" panose="05000000000000000000" pitchFamily="2" charset="2"/>
              <a:buChar char="q"/>
            </a:pPr>
            <a:r>
              <a:rPr lang="en-US" sz="2400" u="sng" dirty="0">
                <a:effectLst>
                  <a:outerShdw blurRad="38100" dist="38100" dir="2700000" algn="tl">
                    <a:srgbClr val="000000">
                      <a:alpha val="43137"/>
                    </a:srgbClr>
                  </a:outerShdw>
                </a:effectLst>
                <a:latin typeface="Candara" panose="020E0502030303020204" pitchFamily="34" charset="0"/>
              </a:rPr>
              <a:t>Definition</a:t>
            </a:r>
            <a:r>
              <a:rPr lang="en-US" sz="2400" dirty="0">
                <a:latin typeface="Candara" panose="020E0502030303020204" pitchFamily="34" charset="0"/>
              </a:rPr>
              <a:t>: It is the amount of protein free plasma, which is filtered in both kidneys per minute across the glomerular membrane.</a:t>
            </a:r>
          </a:p>
          <a:p>
            <a:endParaRPr lang="en-US" sz="2400" dirty="0">
              <a:latin typeface="Candara" panose="020E0502030303020204" pitchFamily="34" charset="0"/>
            </a:endParaRPr>
          </a:p>
          <a:p>
            <a:pPr marL="342900" indent="-342900">
              <a:buFont typeface="Wingdings" panose="05000000000000000000" pitchFamily="2" charset="2"/>
              <a:buChar char="q"/>
            </a:pPr>
            <a:r>
              <a:rPr lang="en-US" sz="2400" dirty="0">
                <a:latin typeface="Candara" panose="020E0502030303020204" pitchFamily="34" charset="0"/>
              </a:rPr>
              <a:t>It equals 125ml/min in normal 70 kg young adult.</a:t>
            </a:r>
          </a:p>
          <a:p>
            <a:pPr marL="342900" indent="-342900">
              <a:buFont typeface="Wingdings" panose="05000000000000000000" pitchFamily="2" charset="2"/>
              <a:buChar char="q"/>
            </a:pPr>
            <a:r>
              <a:rPr lang="en-US" sz="2400" dirty="0">
                <a:latin typeface="Candara" panose="020E0502030303020204" pitchFamily="34" charset="0"/>
              </a:rPr>
              <a:t>It is about 10% less in females than males.</a:t>
            </a:r>
          </a:p>
          <a:p>
            <a:pPr marL="342900" indent="-342900">
              <a:buFont typeface="Wingdings" panose="05000000000000000000" pitchFamily="2" charset="2"/>
              <a:buChar char="q"/>
            </a:pPr>
            <a:r>
              <a:rPr lang="en-US" sz="2400" dirty="0">
                <a:latin typeface="Candara" panose="020E0502030303020204" pitchFamily="34" charset="0"/>
              </a:rPr>
              <a:t>The process of filtration is passive.</a:t>
            </a:r>
          </a:p>
        </p:txBody>
      </p:sp>
      <p:sp>
        <p:nvSpPr>
          <p:cNvPr id="3" name="Rectangle 2">
            <a:extLst>
              <a:ext uri="{FF2B5EF4-FFF2-40B4-BE49-F238E27FC236}">
                <a16:creationId xmlns:a16="http://schemas.microsoft.com/office/drawing/2014/main" id="{07F4C6D5-AA36-4BD1-A5E1-B9585A2A053F}"/>
              </a:ext>
            </a:extLst>
          </p:cNvPr>
          <p:cNvSpPr/>
          <p:nvPr/>
        </p:nvSpPr>
        <p:spPr>
          <a:xfrm>
            <a:off x="247649" y="3095037"/>
            <a:ext cx="11087101" cy="3108543"/>
          </a:xfrm>
          <a:prstGeom prst="rect">
            <a:avLst/>
          </a:prstGeom>
        </p:spPr>
        <p:txBody>
          <a:bodyPr wrap="square">
            <a:spAutoFit/>
          </a:bodyPr>
          <a:lstStyle/>
          <a:p>
            <a:r>
              <a:rPr lang="en-US" sz="2800" b="1" u="sng" dirty="0">
                <a:effectLst>
                  <a:outerShdw blurRad="38100" dist="38100" dir="2700000" algn="tl">
                    <a:srgbClr val="000000">
                      <a:alpha val="43137"/>
                    </a:srgbClr>
                  </a:outerShdw>
                </a:effectLst>
                <a:latin typeface="Candara" panose="020E0502030303020204" pitchFamily="34" charset="0"/>
              </a:rPr>
              <a:t>Filtration fraction: </a:t>
            </a:r>
          </a:p>
          <a:p>
            <a:pPr marL="342900" indent="-342900">
              <a:buFont typeface="Wingdings" panose="05000000000000000000" pitchFamily="2" charset="2"/>
              <a:buChar char="q"/>
            </a:pPr>
            <a:r>
              <a:rPr lang="en-US" sz="2400" dirty="0">
                <a:latin typeface="Candara" panose="020E0502030303020204" pitchFamily="34" charset="0"/>
              </a:rPr>
              <a:t> It is the percentage of GFR as regard the renal plasma flow.</a:t>
            </a:r>
            <a:br>
              <a:rPr lang="en-US" sz="2400" dirty="0">
                <a:latin typeface="Candara" panose="020E0502030303020204" pitchFamily="34" charset="0"/>
              </a:rPr>
            </a:br>
            <a:endParaRPr lang="en-US" sz="2400" dirty="0">
              <a:latin typeface="Candara" panose="020E0502030303020204" pitchFamily="34" charset="0"/>
            </a:endParaRPr>
          </a:p>
          <a:p>
            <a:pPr marL="342900" indent="-342900">
              <a:buFont typeface="Wingdings" panose="05000000000000000000" pitchFamily="2" charset="2"/>
              <a:buChar char="q"/>
            </a:pPr>
            <a:r>
              <a:rPr lang="en-US" sz="2400" b="1" dirty="0">
                <a:effectLst>
                  <a:outerShdw blurRad="38100" dist="38100" dir="2700000" algn="tl">
                    <a:srgbClr val="000000">
                      <a:alpha val="43137"/>
                    </a:srgbClr>
                  </a:outerShdw>
                </a:effectLst>
                <a:latin typeface="Candara" panose="020E0502030303020204" pitchFamily="34" charset="0"/>
              </a:rPr>
              <a:t>filtration fraction equation </a:t>
            </a:r>
            <a:r>
              <a:rPr lang="en-US" sz="2400" dirty="0">
                <a:latin typeface="Candara" panose="020E0502030303020204" pitchFamily="34" charset="0"/>
              </a:rPr>
              <a:t>= (GFR/Renal plasma flow) x 100 </a:t>
            </a:r>
            <a:br>
              <a:rPr lang="en-US" sz="2400" dirty="0">
                <a:latin typeface="Candara" panose="020E0502030303020204" pitchFamily="34" charset="0"/>
              </a:rPr>
            </a:br>
            <a:endParaRPr lang="en-US" sz="2400" dirty="0">
              <a:latin typeface="Candara" panose="020E0502030303020204" pitchFamily="34" charset="0"/>
            </a:endParaRPr>
          </a:p>
          <a:p>
            <a:pPr marL="342900" indent="-342900">
              <a:buFont typeface="Wingdings" panose="05000000000000000000" pitchFamily="2" charset="2"/>
              <a:buChar char="q"/>
            </a:pPr>
            <a:r>
              <a:rPr lang="en-US" sz="2400" dirty="0">
                <a:latin typeface="Candara" panose="020E0502030303020204" pitchFamily="34" charset="0"/>
              </a:rPr>
              <a:t>(125/700) x 100 = about 20 %. </a:t>
            </a:r>
            <a:r>
              <a:rPr lang="en-US" sz="2400" dirty="0">
                <a:effectLst>
                  <a:outerShdw blurRad="38100" dist="38100" dir="2700000" algn="tl">
                    <a:srgbClr val="000000">
                      <a:alpha val="43137"/>
                    </a:srgbClr>
                  </a:outerShdw>
                </a:effectLst>
                <a:latin typeface="Candara" panose="020E0502030303020204" pitchFamily="34" charset="0"/>
              </a:rPr>
              <a:t>in normal 70 kg young adult</a:t>
            </a:r>
            <a:br>
              <a:rPr lang="en-US" sz="2400" dirty="0">
                <a:effectLst>
                  <a:outerShdw blurRad="38100" dist="38100" dir="2700000" algn="tl">
                    <a:srgbClr val="000000">
                      <a:alpha val="43137"/>
                    </a:srgbClr>
                  </a:outerShdw>
                </a:effectLst>
                <a:latin typeface="Candara" panose="020E0502030303020204" pitchFamily="34" charset="0"/>
              </a:rPr>
            </a:br>
            <a:endParaRPr lang="en-US" sz="2400" dirty="0">
              <a:effectLst>
                <a:outerShdw blurRad="38100" dist="38100" dir="2700000" algn="tl">
                  <a:srgbClr val="000000">
                    <a:alpha val="43137"/>
                  </a:srgbClr>
                </a:outerShdw>
              </a:effectLst>
              <a:latin typeface="Candara" panose="020E0502030303020204" pitchFamily="34" charset="0"/>
            </a:endParaRPr>
          </a:p>
          <a:p>
            <a:pPr marL="342900" indent="-342900">
              <a:buFont typeface="Wingdings" panose="05000000000000000000" pitchFamily="2" charset="2"/>
              <a:buChar char="q"/>
            </a:pPr>
            <a:r>
              <a:rPr lang="en-US" sz="2400" dirty="0">
                <a:latin typeface="Candara" panose="020E0502030303020204" pitchFamily="34" charset="0"/>
              </a:rPr>
              <a:t>Shift of reabsorbed fluids from the </a:t>
            </a:r>
            <a:r>
              <a:rPr lang="en-US" sz="2400" dirty="0" err="1">
                <a:latin typeface="Candara" panose="020E0502030303020204" pitchFamily="34" charset="0"/>
              </a:rPr>
              <a:t>interstitium</a:t>
            </a:r>
            <a:r>
              <a:rPr lang="en-US" sz="2400" dirty="0">
                <a:latin typeface="Candara" panose="020E0502030303020204" pitchFamily="34" charset="0"/>
              </a:rPr>
              <a:t> to the peritubular capillaries</a:t>
            </a:r>
          </a:p>
        </p:txBody>
      </p:sp>
    </p:spTree>
    <p:extLst>
      <p:ext uri="{BB962C8B-B14F-4D97-AF65-F5344CB8AC3E}">
        <p14:creationId xmlns:p14="http://schemas.microsoft.com/office/powerpoint/2010/main" val="9697112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79391B-8FF9-4735-854C-2701F0D9D6B3}"/>
              </a:ext>
            </a:extLst>
          </p:cNvPr>
          <p:cNvSpPr/>
          <p:nvPr/>
        </p:nvSpPr>
        <p:spPr>
          <a:xfrm>
            <a:off x="242879" y="449214"/>
            <a:ext cx="11515733" cy="5570756"/>
          </a:xfrm>
          <a:prstGeom prst="rect">
            <a:avLst/>
          </a:prstGeom>
        </p:spPr>
        <p:txBody>
          <a:bodyPr wrap="square">
            <a:spAutoFit/>
          </a:bodyPr>
          <a:lstStyle/>
          <a:p>
            <a:pPr algn="ctr"/>
            <a:r>
              <a:rPr lang="en-US" sz="4000" b="1" dirty="0">
                <a:effectLst>
                  <a:outerShdw blurRad="38100" dist="38100" dir="2700000" algn="tl">
                    <a:srgbClr val="000000">
                      <a:alpha val="43137"/>
                    </a:srgbClr>
                  </a:outerShdw>
                </a:effectLst>
                <a:latin typeface="Candara" panose="020E0502030303020204" pitchFamily="34" charset="0"/>
              </a:rPr>
              <a:t>Starling forces</a:t>
            </a:r>
            <a:endParaRPr lang="ar-JO" sz="3200" dirty="0">
              <a:latin typeface="Candara" panose="020E0502030303020204" pitchFamily="34" charset="0"/>
            </a:endParaRPr>
          </a:p>
          <a:p>
            <a:pPr marL="342900" indent="-342900">
              <a:buFont typeface="Wingdings" panose="05000000000000000000" pitchFamily="2" charset="2"/>
              <a:buChar char="q"/>
            </a:pPr>
            <a:r>
              <a:rPr lang="en-US" sz="2000" b="1" dirty="0">
                <a:latin typeface="Candara" panose="020E0502030303020204" pitchFamily="34" charset="0"/>
              </a:rPr>
              <a:t>Starling forces </a:t>
            </a:r>
            <a:r>
              <a:rPr lang="en-US" sz="2000" dirty="0">
                <a:latin typeface="Candara" panose="020E0502030303020204" pitchFamily="34" charset="0"/>
              </a:rPr>
              <a:t>or Hydrostatic forces </a:t>
            </a:r>
            <a:r>
              <a:rPr lang="en-US" sz="2400" dirty="0">
                <a:latin typeface="Candara" panose="020E0502030303020204" pitchFamily="34" charset="0"/>
              </a:rPr>
              <a:t>that control fluid transport between</a:t>
            </a:r>
            <a:r>
              <a:rPr lang="ar-JO" sz="2400" dirty="0">
                <a:latin typeface="Candara" panose="020E0502030303020204" pitchFamily="34" charset="0"/>
              </a:rPr>
              <a:t> </a:t>
            </a:r>
            <a:r>
              <a:rPr lang="en-US" sz="2400" dirty="0" err="1">
                <a:latin typeface="Candara" panose="020E0502030303020204" pitchFamily="34" charset="0"/>
              </a:rPr>
              <a:t>interstitium</a:t>
            </a:r>
            <a:r>
              <a:rPr lang="en-US" sz="2400" dirty="0">
                <a:latin typeface="Candara" panose="020E0502030303020204" pitchFamily="34" charset="0"/>
              </a:rPr>
              <a:t> and peritubular capillaries they are the driving forces that act across</a:t>
            </a:r>
            <a:r>
              <a:rPr lang="ar-JO" sz="2400" dirty="0">
                <a:latin typeface="Candara" panose="020E0502030303020204" pitchFamily="34" charset="0"/>
              </a:rPr>
              <a:t> </a:t>
            </a:r>
            <a:r>
              <a:rPr lang="en-US" sz="2400" dirty="0">
                <a:latin typeface="Candara" panose="020E0502030303020204" pitchFamily="34" charset="0"/>
              </a:rPr>
              <a:t>the Peritubular capillaries and control fluid transport between </a:t>
            </a:r>
            <a:r>
              <a:rPr lang="en-US" sz="2400" dirty="0" err="1">
                <a:latin typeface="Candara" panose="020E0502030303020204" pitchFamily="34" charset="0"/>
              </a:rPr>
              <a:t>interstitium</a:t>
            </a:r>
            <a:r>
              <a:rPr lang="en-US" sz="2400" dirty="0">
                <a:latin typeface="Candara" panose="020E0502030303020204" pitchFamily="34" charset="0"/>
              </a:rPr>
              <a:t> and</a:t>
            </a:r>
            <a:r>
              <a:rPr lang="ar-JO" sz="2400" dirty="0">
                <a:latin typeface="Candara" panose="020E0502030303020204" pitchFamily="34" charset="0"/>
              </a:rPr>
              <a:t> </a:t>
            </a:r>
            <a:r>
              <a:rPr lang="en-US" sz="2400" dirty="0">
                <a:latin typeface="Candara" panose="020E0502030303020204" pitchFamily="34" charset="0"/>
              </a:rPr>
              <a:t>peritubular capillaries.</a:t>
            </a:r>
            <a:endParaRPr lang="ar-JO" sz="2400" dirty="0">
              <a:latin typeface="Candara" panose="020E0502030303020204" pitchFamily="34" charset="0"/>
            </a:endParaRPr>
          </a:p>
          <a:p>
            <a:endParaRPr lang="ar-JO" sz="2400" dirty="0">
              <a:latin typeface="Candara" panose="020E0502030303020204" pitchFamily="34" charset="0"/>
            </a:endParaRPr>
          </a:p>
          <a:p>
            <a:pPr marL="457200" indent="-457200">
              <a:buFont typeface="Wingdings" panose="05000000000000000000" pitchFamily="2" charset="2"/>
              <a:buChar char="q"/>
            </a:pPr>
            <a:r>
              <a:rPr lang="ar-JO" sz="2800" b="1" u="sng" dirty="0">
                <a:effectLst>
                  <a:outerShdw blurRad="38100" dist="38100" dir="2700000" algn="tl">
                    <a:srgbClr val="000000">
                      <a:alpha val="43137"/>
                    </a:srgbClr>
                  </a:outerShdw>
                </a:effectLst>
                <a:latin typeface="Candara" panose="020E0502030303020204" pitchFamily="34" charset="0"/>
              </a:rPr>
              <a:t> </a:t>
            </a:r>
            <a:r>
              <a:rPr lang="en-US" sz="2800" b="1" u="sng" dirty="0">
                <a:effectLst>
                  <a:outerShdw blurRad="38100" dist="38100" dir="2700000" algn="tl">
                    <a:srgbClr val="000000">
                      <a:alpha val="43137"/>
                    </a:srgbClr>
                  </a:outerShdw>
                </a:effectLst>
                <a:latin typeface="Candara" panose="020E0502030303020204" pitchFamily="34" charset="0"/>
              </a:rPr>
              <a:t>It is determined by 4 forces:</a:t>
            </a:r>
            <a:endParaRPr lang="ar-JO" sz="2800" b="1" u="sng" dirty="0">
              <a:effectLst>
                <a:outerShdw blurRad="38100" dist="38100" dir="2700000" algn="tl">
                  <a:srgbClr val="000000">
                    <a:alpha val="43137"/>
                  </a:srgbClr>
                </a:outerShdw>
              </a:effectLst>
              <a:latin typeface="Candara" panose="020E0502030303020204" pitchFamily="34" charset="0"/>
            </a:endParaRPr>
          </a:p>
          <a:p>
            <a:endParaRPr lang="en-US" sz="2400" u="sng" dirty="0">
              <a:effectLst>
                <a:outerShdw blurRad="38100" dist="38100" dir="2700000" algn="tl">
                  <a:srgbClr val="000000">
                    <a:alpha val="43137"/>
                  </a:srgbClr>
                </a:outerShdw>
              </a:effectLst>
              <a:latin typeface="Candara" panose="020E0502030303020204" pitchFamily="34" charset="0"/>
            </a:endParaRPr>
          </a:p>
          <a:p>
            <a:r>
              <a:rPr lang="en-US" sz="2400" b="1" dirty="0">
                <a:effectLst>
                  <a:outerShdw blurRad="38100" dist="38100" dir="2700000" algn="tl">
                    <a:srgbClr val="000000">
                      <a:alpha val="43137"/>
                    </a:srgbClr>
                  </a:outerShdw>
                </a:effectLst>
                <a:latin typeface="Candara" panose="020E0502030303020204" pitchFamily="34" charset="0"/>
              </a:rPr>
              <a:t>1</a:t>
            </a:r>
            <a:r>
              <a:rPr lang="ar-JO" sz="2400" b="1" dirty="0">
                <a:effectLst>
                  <a:outerShdw blurRad="38100" dist="38100" dir="2700000" algn="tl">
                    <a:srgbClr val="000000">
                      <a:alpha val="43137"/>
                    </a:srgbClr>
                  </a:outerShdw>
                </a:effectLst>
                <a:latin typeface="Candara" panose="020E0502030303020204" pitchFamily="34" charset="0"/>
              </a:rPr>
              <a:t>(</a:t>
            </a:r>
            <a:r>
              <a:rPr lang="en-US" sz="2400" b="1" dirty="0">
                <a:effectLst>
                  <a:outerShdw blurRad="38100" dist="38100" dir="2700000" algn="tl">
                    <a:srgbClr val="000000">
                      <a:alpha val="43137"/>
                    </a:srgbClr>
                  </a:outerShdw>
                </a:effectLst>
                <a:latin typeface="Candara" panose="020E0502030303020204" pitchFamily="34" charset="0"/>
              </a:rPr>
              <a:t> Forces that favor absorption:</a:t>
            </a:r>
          </a:p>
          <a:p>
            <a:r>
              <a:rPr lang="ar-JO" sz="2400" dirty="0">
                <a:latin typeface="Candara" panose="020E0502030303020204" pitchFamily="34" charset="0"/>
              </a:rPr>
              <a:t>       </a:t>
            </a:r>
            <a:r>
              <a:rPr lang="en-US" sz="2400" dirty="0">
                <a:latin typeface="Candara" panose="020E0502030303020204" pitchFamily="34" charset="0"/>
              </a:rPr>
              <a:t>a) Colloid osmotic pressure in the peritubular capillaries</a:t>
            </a:r>
          </a:p>
          <a:p>
            <a:r>
              <a:rPr lang="ar-JO" sz="2400" dirty="0">
                <a:latin typeface="Candara" panose="020E0502030303020204" pitchFamily="34" charset="0"/>
              </a:rPr>
              <a:t>       </a:t>
            </a:r>
            <a:r>
              <a:rPr lang="en-US" sz="2400" dirty="0">
                <a:latin typeface="Candara" panose="020E0502030303020204" pitchFamily="34" charset="0"/>
              </a:rPr>
              <a:t>b) Hydrostatic pressure of the interstitial fluid</a:t>
            </a:r>
          </a:p>
          <a:p>
            <a:r>
              <a:rPr lang="en-US" sz="2400" b="1" dirty="0">
                <a:effectLst>
                  <a:outerShdw blurRad="38100" dist="38100" dir="2700000" algn="tl">
                    <a:srgbClr val="000000">
                      <a:alpha val="43137"/>
                    </a:srgbClr>
                  </a:outerShdw>
                </a:effectLst>
                <a:latin typeface="Candara" panose="020E0502030303020204" pitchFamily="34" charset="0"/>
              </a:rPr>
              <a:t>2</a:t>
            </a:r>
            <a:r>
              <a:rPr lang="ar-JO" sz="2400" b="1" dirty="0">
                <a:effectLst>
                  <a:outerShdw blurRad="38100" dist="38100" dir="2700000" algn="tl">
                    <a:srgbClr val="000000">
                      <a:alpha val="43137"/>
                    </a:srgbClr>
                  </a:outerShdw>
                </a:effectLst>
                <a:latin typeface="Candara" panose="020E0502030303020204" pitchFamily="34" charset="0"/>
              </a:rPr>
              <a:t>(</a:t>
            </a:r>
            <a:r>
              <a:rPr lang="en-US" sz="2400" b="1" dirty="0">
                <a:effectLst>
                  <a:outerShdw blurRad="38100" dist="38100" dir="2700000" algn="tl">
                    <a:srgbClr val="000000">
                      <a:alpha val="43137"/>
                    </a:srgbClr>
                  </a:outerShdw>
                </a:effectLst>
                <a:latin typeface="Candara" panose="020E0502030303020204" pitchFamily="34" charset="0"/>
              </a:rPr>
              <a:t> Forces that oppose absorption:</a:t>
            </a:r>
          </a:p>
          <a:p>
            <a:r>
              <a:rPr lang="ar-JO" sz="2400" dirty="0">
                <a:latin typeface="Candara" panose="020E0502030303020204" pitchFamily="34" charset="0"/>
              </a:rPr>
              <a:t>      </a:t>
            </a:r>
            <a:r>
              <a:rPr lang="en-US" sz="2400" dirty="0">
                <a:latin typeface="Candara" panose="020E0502030303020204" pitchFamily="34" charset="0"/>
              </a:rPr>
              <a:t>a) Colloid osmotic pressure of the interstitial fluid (normally = Zero).</a:t>
            </a:r>
          </a:p>
          <a:p>
            <a:r>
              <a:rPr lang="ar-JO" sz="2400" dirty="0">
                <a:latin typeface="Candara" panose="020E0502030303020204" pitchFamily="34" charset="0"/>
              </a:rPr>
              <a:t>      </a:t>
            </a:r>
            <a:r>
              <a:rPr lang="en-US" sz="2400" dirty="0">
                <a:latin typeface="Candara" panose="020E0502030303020204" pitchFamily="34" charset="0"/>
              </a:rPr>
              <a:t>b) Hydrostatic pressure in the peritubular capillaries</a:t>
            </a:r>
          </a:p>
        </p:txBody>
      </p:sp>
    </p:spTree>
    <p:extLst>
      <p:ext uri="{BB962C8B-B14F-4D97-AF65-F5344CB8AC3E}">
        <p14:creationId xmlns:p14="http://schemas.microsoft.com/office/powerpoint/2010/main" val="4228110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B257CA-D3E6-4A8B-BEEF-2CB0B3F2D18E}"/>
              </a:ext>
            </a:extLst>
          </p:cNvPr>
          <p:cNvPicPr>
            <a:picLocks noChangeAspect="1"/>
          </p:cNvPicPr>
          <p:nvPr/>
        </p:nvPicPr>
        <p:blipFill>
          <a:blip r:embed="rId2"/>
          <a:stretch>
            <a:fillRect/>
          </a:stretch>
        </p:blipFill>
        <p:spPr>
          <a:xfrm>
            <a:off x="654008" y="1189481"/>
            <a:ext cx="11141752" cy="3656839"/>
          </a:xfrm>
          <a:prstGeom prst="rect">
            <a:avLst/>
          </a:prstGeom>
        </p:spPr>
      </p:pic>
    </p:spTree>
    <p:extLst>
      <p:ext uri="{BB962C8B-B14F-4D97-AF65-F5344CB8AC3E}">
        <p14:creationId xmlns:p14="http://schemas.microsoft.com/office/powerpoint/2010/main" val="5844622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4976B5-9DAA-4882-906E-9ED57F64274B}"/>
              </a:ext>
            </a:extLst>
          </p:cNvPr>
          <p:cNvPicPr>
            <a:picLocks noChangeAspect="1"/>
          </p:cNvPicPr>
          <p:nvPr/>
        </p:nvPicPr>
        <p:blipFill>
          <a:blip r:embed="rId2"/>
          <a:stretch>
            <a:fillRect/>
          </a:stretch>
        </p:blipFill>
        <p:spPr>
          <a:xfrm>
            <a:off x="1064416" y="250791"/>
            <a:ext cx="10063167" cy="6356417"/>
          </a:xfrm>
          <a:prstGeom prst="rect">
            <a:avLst/>
          </a:prstGeom>
        </p:spPr>
      </p:pic>
    </p:spTree>
    <p:extLst>
      <p:ext uri="{BB962C8B-B14F-4D97-AF65-F5344CB8AC3E}">
        <p14:creationId xmlns:p14="http://schemas.microsoft.com/office/powerpoint/2010/main" val="39264734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0574466-D362-4183-A6C2-0AD66C7CCA46}"/>
              </a:ext>
            </a:extLst>
          </p:cNvPr>
          <p:cNvSpPr/>
          <p:nvPr/>
        </p:nvSpPr>
        <p:spPr>
          <a:xfrm>
            <a:off x="200026" y="314325"/>
            <a:ext cx="11744324" cy="6291501"/>
          </a:xfrm>
          <a:prstGeom prst="rect">
            <a:avLst/>
          </a:prstGeom>
        </p:spPr>
        <p:txBody>
          <a:bodyPr wrap="square">
            <a:spAutoFit/>
          </a:bodyPr>
          <a:lstStyle/>
          <a:p>
            <a:r>
              <a:rPr lang="en-US" sz="2800" b="1" u="sng" dirty="0">
                <a:effectLst>
                  <a:outerShdw blurRad="38100" dist="38100" dir="2700000" algn="tl">
                    <a:srgbClr val="000000">
                      <a:alpha val="43137"/>
                    </a:srgbClr>
                  </a:outerShdw>
                </a:effectLst>
                <a:latin typeface="Candara" panose="020E0502030303020204" pitchFamily="34" charset="0"/>
              </a:rPr>
              <a:t>Dynamics of glomerular filtration:</a:t>
            </a:r>
            <a:br>
              <a:rPr lang="en-US" sz="2800" b="1" u="sng" dirty="0">
                <a:effectLst>
                  <a:outerShdw blurRad="38100" dist="38100" dir="2700000" algn="tl">
                    <a:srgbClr val="000000">
                      <a:alpha val="43137"/>
                    </a:srgbClr>
                  </a:outerShdw>
                </a:effectLst>
                <a:latin typeface="Candara" panose="020E0502030303020204" pitchFamily="34" charset="0"/>
              </a:rPr>
            </a:br>
            <a:endParaRPr lang="en-US" sz="2800" b="1" u="sng" dirty="0">
              <a:effectLst>
                <a:outerShdw blurRad="38100" dist="38100" dir="2700000" algn="tl">
                  <a:srgbClr val="000000">
                    <a:alpha val="43137"/>
                  </a:srgbClr>
                </a:outerShdw>
              </a:effectLst>
              <a:latin typeface="Candara" panose="020E0502030303020204" pitchFamily="34" charset="0"/>
            </a:endParaRPr>
          </a:p>
          <a:p>
            <a:pPr marL="342900" indent="-342900">
              <a:buFont typeface="Wingdings" panose="05000000000000000000" pitchFamily="2" charset="2"/>
              <a:buChar char="q"/>
            </a:pPr>
            <a:r>
              <a:rPr lang="en-US" sz="2000" dirty="0">
                <a:latin typeface="Candara" panose="020E0502030303020204" pitchFamily="34" charset="0"/>
              </a:rPr>
              <a:t>Driving force for GFR is the hydrostatic pressure in glomerular capillaries =</a:t>
            </a:r>
            <a:r>
              <a:rPr lang="ar-JO" sz="2000" dirty="0">
                <a:latin typeface="Candara" panose="020E0502030303020204" pitchFamily="34" charset="0"/>
              </a:rPr>
              <a:t> </a:t>
            </a:r>
            <a:r>
              <a:rPr lang="en-US" sz="2000" dirty="0">
                <a:latin typeface="Candara" panose="020E0502030303020204" pitchFamily="34" charset="0"/>
              </a:rPr>
              <a:t>60mm Hg.</a:t>
            </a:r>
            <a:br>
              <a:rPr lang="en-US" sz="2000" dirty="0">
                <a:latin typeface="Candara" panose="020E0502030303020204" pitchFamily="34" charset="0"/>
              </a:rPr>
            </a:br>
            <a:endParaRPr lang="en-US" sz="2000" dirty="0">
              <a:latin typeface="Candara" panose="020E0502030303020204" pitchFamily="34" charset="0"/>
            </a:endParaRPr>
          </a:p>
          <a:p>
            <a:pPr marL="342900" indent="-342900">
              <a:buFont typeface="Wingdings" panose="05000000000000000000" pitchFamily="2" charset="2"/>
              <a:buChar char="q"/>
            </a:pPr>
            <a:r>
              <a:rPr lang="en-US" sz="2000" dirty="0">
                <a:latin typeface="Candara" panose="020E0502030303020204" pitchFamily="34" charset="0"/>
              </a:rPr>
              <a:t>Opposing forces for the filtration, are:</a:t>
            </a:r>
          </a:p>
          <a:p>
            <a:r>
              <a:rPr lang="en-US" sz="2000" dirty="0">
                <a:latin typeface="Candara" panose="020E0502030303020204" pitchFamily="34" charset="0"/>
              </a:rPr>
              <a:t>a) Hydrostatic pressure in Bowman’s capsule = 18 mm Hg.</a:t>
            </a:r>
          </a:p>
          <a:p>
            <a:r>
              <a:rPr lang="en-US" sz="2000" dirty="0">
                <a:latin typeface="Candara" panose="020E0502030303020204" pitchFamily="34" charset="0"/>
              </a:rPr>
              <a:t>b) Oncotic pressure of plasma proteins = 32 mm Hg (here it is high because high concentration of plasma proteins).</a:t>
            </a:r>
          </a:p>
          <a:p>
            <a:pPr algn="ctr"/>
            <a:r>
              <a:rPr lang="fr-FR" sz="2000" b="1" dirty="0">
                <a:effectLst>
                  <a:outerShdw blurRad="38100" dist="38100" dir="2700000" algn="tl">
                    <a:srgbClr val="000000">
                      <a:alpha val="43137"/>
                    </a:srgbClr>
                  </a:outerShdw>
                </a:effectLst>
                <a:latin typeface="Candara" panose="020E0502030303020204" pitchFamily="34" charset="0"/>
              </a:rPr>
              <a:t>Net filtration pressure = 60 – (18 + 32) = 10 mm Hg.</a:t>
            </a:r>
            <a:endParaRPr lang="ar-JO" sz="2000" b="1" dirty="0">
              <a:effectLst>
                <a:outerShdw blurRad="38100" dist="38100" dir="2700000" algn="tl">
                  <a:srgbClr val="000000">
                    <a:alpha val="43137"/>
                  </a:srgbClr>
                </a:outerShdw>
              </a:effectLst>
              <a:latin typeface="Candara" panose="020E0502030303020204" pitchFamily="34" charset="0"/>
            </a:endParaRPr>
          </a:p>
          <a:p>
            <a:endParaRPr lang="fr-FR" sz="2000" dirty="0">
              <a:latin typeface="Candara" panose="020E0502030303020204" pitchFamily="34" charset="0"/>
            </a:endParaRPr>
          </a:p>
          <a:p>
            <a:r>
              <a:rPr lang="en-US" sz="2800" b="1" u="sng" dirty="0">
                <a:effectLst>
                  <a:outerShdw blurRad="38100" dist="38100" dir="2700000" algn="tl">
                    <a:srgbClr val="000000">
                      <a:alpha val="43137"/>
                    </a:srgbClr>
                  </a:outerShdw>
                </a:effectLst>
                <a:latin typeface="Candara" panose="020E0502030303020204" pitchFamily="34" charset="0"/>
              </a:rPr>
              <a:t>Composition of the Glomerular Filtrate GF or Primary Urine: </a:t>
            </a:r>
          </a:p>
          <a:p>
            <a:pPr marL="342900" indent="-342900">
              <a:buFont typeface="Wingdings" panose="05000000000000000000" pitchFamily="2" charset="2"/>
              <a:buChar char="q"/>
            </a:pPr>
            <a:r>
              <a:rPr lang="en-US" sz="2000" dirty="0">
                <a:latin typeface="Candara" panose="020E0502030303020204" pitchFamily="34" charset="0"/>
              </a:rPr>
              <a:t> GF composed</a:t>
            </a:r>
            <a:r>
              <a:rPr lang="ar-JO" sz="2000" dirty="0">
                <a:latin typeface="Candara" panose="020E0502030303020204" pitchFamily="34" charset="0"/>
              </a:rPr>
              <a:t> </a:t>
            </a:r>
            <a:r>
              <a:rPr lang="en-US" sz="2000" dirty="0">
                <a:latin typeface="Candara" panose="020E0502030303020204" pitchFamily="34" charset="0"/>
              </a:rPr>
              <a:t>mainly of water &amp; freely filterable substances at equal concentrations with plasma</a:t>
            </a:r>
            <a:r>
              <a:rPr lang="ar-JO" sz="2000" dirty="0">
                <a:latin typeface="Candara" panose="020E0502030303020204" pitchFamily="34" charset="0"/>
              </a:rPr>
              <a:t> </a:t>
            </a:r>
            <a:r>
              <a:rPr lang="en-US" sz="2000" dirty="0">
                <a:latin typeface="Candara" panose="020E0502030303020204" pitchFamily="34" charset="0"/>
              </a:rPr>
              <a:t>(e.g. glucose, urea, electrolytes, amino acids,.. </a:t>
            </a:r>
            <a:r>
              <a:rPr lang="en-US" sz="2000" dirty="0" err="1">
                <a:latin typeface="Candara" panose="020E0502030303020204" pitchFamily="34" charset="0"/>
              </a:rPr>
              <a:t>etc</a:t>
            </a:r>
            <a:r>
              <a:rPr lang="en-US" sz="2000" dirty="0">
                <a:latin typeface="Candara" panose="020E0502030303020204" pitchFamily="34" charset="0"/>
              </a:rPr>
              <a:t>)</a:t>
            </a:r>
            <a:endParaRPr lang="ar-JO" sz="2000" dirty="0">
              <a:latin typeface="Candara" panose="020E0502030303020204" pitchFamily="34" charset="0"/>
            </a:endParaRPr>
          </a:p>
          <a:p>
            <a:endParaRPr lang="ar-JO" sz="2000" dirty="0">
              <a:latin typeface="Candara" panose="020E0502030303020204" pitchFamily="34" charset="0"/>
            </a:endParaRPr>
          </a:p>
          <a:p>
            <a:pPr marL="342900" indent="-342900">
              <a:buFont typeface="Wingdings" panose="05000000000000000000" pitchFamily="2" charset="2"/>
              <a:buChar char="q"/>
            </a:pPr>
            <a:r>
              <a:rPr lang="en-US" sz="2000" dirty="0">
                <a:latin typeface="Candara" panose="020E0502030303020204" pitchFamily="34" charset="0"/>
              </a:rPr>
              <a:t>GF has the same properties as the plasma as regarding Its pH (7.4), specific gravity (1010 ) &amp; osmolality (300 </a:t>
            </a:r>
            <a:r>
              <a:rPr lang="en-US" sz="2000" dirty="0" err="1">
                <a:latin typeface="Candara" panose="020E0502030303020204" pitchFamily="34" charset="0"/>
              </a:rPr>
              <a:t>mosmol</a:t>
            </a:r>
            <a:r>
              <a:rPr lang="en-US" sz="2000" dirty="0">
                <a:latin typeface="Candara" panose="020E0502030303020204" pitchFamily="34" charset="0"/>
              </a:rPr>
              <a:t>/</a:t>
            </a:r>
            <a:r>
              <a:rPr lang="en-US" sz="2000" dirty="0" err="1">
                <a:latin typeface="Candara" panose="020E0502030303020204" pitchFamily="34" charset="0"/>
              </a:rPr>
              <a:t>litre</a:t>
            </a:r>
            <a:r>
              <a:rPr lang="en-US" sz="2000" dirty="0">
                <a:latin typeface="Candara" panose="020E0502030303020204" pitchFamily="34" charset="0"/>
              </a:rPr>
              <a:t>). However, it differs from the plasma in:</a:t>
            </a:r>
          </a:p>
          <a:p>
            <a:r>
              <a:rPr lang="en-US" sz="2000" dirty="0">
                <a:latin typeface="Candara" panose="020E0502030303020204" pitchFamily="34" charset="0"/>
              </a:rPr>
              <a:t>1. Contain small amounts of proteins (0.03 gm/dl) mainly albumin.</a:t>
            </a:r>
          </a:p>
          <a:p>
            <a:r>
              <a:rPr lang="en-US" sz="2000" dirty="0">
                <a:latin typeface="Candara" panose="020E0502030303020204" pitchFamily="34" charset="0"/>
              </a:rPr>
              <a:t>2. Non-protein anions (Cl- &amp; HCO3 - ) are 5% &gt; plasma, while cations (Na+ &amp; K+) are 5% less as a result of </a:t>
            </a:r>
            <a:r>
              <a:rPr lang="en-US" sz="2000" b="1" dirty="0" err="1">
                <a:effectLst>
                  <a:outerShdw blurRad="38100" dist="38100" dir="2700000" algn="tl">
                    <a:srgbClr val="000000">
                      <a:alpha val="43137"/>
                    </a:srgbClr>
                  </a:outerShdw>
                </a:effectLst>
                <a:latin typeface="Candara" panose="020E0502030303020204" pitchFamily="34" charset="0"/>
              </a:rPr>
              <a:t>Donnan</a:t>
            </a:r>
            <a:r>
              <a:rPr lang="en-US" sz="2000" b="1" dirty="0">
                <a:effectLst>
                  <a:outerShdw blurRad="38100" dist="38100" dir="2700000" algn="tl">
                    <a:srgbClr val="000000">
                      <a:alpha val="43137"/>
                    </a:srgbClr>
                  </a:outerShdw>
                </a:effectLst>
                <a:latin typeface="Candara" panose="020E0502030303020204" pitchFamily="34" charset="0"/>
              </a:rPr>
              <a:t> equilibrium.</a:t>
            </a:r>
          </a:p>
        </p:txBody>
      </p:sp>
    </p:spTree>
    <p:extLst>
      <p:ext uri="{BB962C8B-B14F-4D97-AF65-F5344CB8AC3E}">
        <p14:creationId xmlns:p14="http://schemas.microsoft.com/office/powerpoint/2010/main" val="27333983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0A9D3BF-F0E4-4DA8-B693-007492C02F91}"/>
              </a:ext>
            </a:extLst>
          </p:cNvPr>
          <p:cNvSpPr/>
          <p:nvPr/>
        </p:nvSpPr>
        <p:spPr>
          <a:xfrm>
            <a:off x="289559" y="320040"/>
            <a:ext cx="7178041" cy="6647974"/>
          </a:xfrm>
          <a:prstGeom prst="rect">
            <a:avLst/>
          </a:prstGeom>
        </p:spPr>
        <p:txBody>
          <a:bodyPr wrap="square">
            <a:spAutoFit/>
          </a:bodyPr>
          <a:lstStyle/>
          <a:p>
            <a:r>
              <a:rPr lang="en-US" sz="2100" dirty="0">
                <a:solidFill>
                  <a:srgbClr val="00B050"/>
                </a:solidFill>
                <a:latin typeface="Candara" panose="020E0502030303020204" pitchFamily="34" charset="0"/>
              </a:rPr>
              <a:t>Urine formation begins when a large amount of fluid that is </a:t>
            </a:r>
            <a:r>
              <a:rPr lang="en-US" sz="2100" b="1" dirty="0">
                <a:solidFill>
                  <a:srgbClr val="00B050"/>
                </a:solidFill>
                <a:effectLst>
                  <a:outerShdw blurRad="38100" dist="38100" dir="2700000" algn="tl">
                    <a:srgbClr val="000000">
                      <a:alpha val="43137"/>
                    </a:srgbClr>
                  </a:outerShdw>
                </a:effectLst>
                <a:latin typeface="Candara" panose="020E0502030303020204" pitchFamily="34" charset="0"/>
              </a:rPr>
              <a:t>virtually free of protein </a:t>
            </a:r>
            <a:r>
              <a:rPr lang="en-US" sz="2100" dirty="0">
                <a:solidFill>
                  <a:srgbClr val="00B050"/>
                </a:solidFill>
                <a:latin typeface="Candara" panose="020E0502030303020204" pitchFamily="34" charset="0"/>
              </a:rPr>
              <a:t>is filtered from the glomerular capillaries into Bowman’s capsule. Most substances in the plasma, except for proteins, are freely filtered, so their concentration in the glomerular filtrate in Bowman’s capsule is almost the same as in the plasma. As filtered fluid leaves Bowman’s capsule and passes through the tubules, it is modified by reabsorption of water and specific solutes back into the blood or by secretion of other substances from the peritubular capillaries into the tubules.</a:t>
            </a:r>
          </a:p>
          <a:p>
            <a:endParaRPr lang="en-US" sz="2100" dirty="0">
              <a:solidFill>
                <a:srgbClr val="00B050"/>
              </a:solidFill>
              <a:latin typeface="Candara" panose="020E0502030303020204" pitchFamily="34" charset="0"/>
            </a:endParaRPr>
          </a:p>
          <a:p>
            <a:pPr algn="ctr"/>
            <a:r>
              <a:rPr lang="en-US" sz="2400" b="1" u="sng" dirty="0">
                <a:solidFill>
                  <a:srgbClr val="00B050"/>
                </a:solidFill>
                <a:effectLst>
                  <a:outerShdw blurRad="38100" dist="38100" dir="2700000" algn="tl">
                    <a:srgbClr val="000000">
                      <a:alpha val="43137"/>
                    </a:srgbClr>
                  </a:outerShdw>
                </a:effectLst>
                <a:latin typeface="Candara" panose="020E0502030303020204" pitchFamily="34" charset="0"/>
              </a:rPr>
              <a:t>The renal handling of four hypothetical substances</a:t>
            </a:r>
            <a:r>
              <a:rPr lang="ar-JO" sz="2400" b="1" u="sng" dirty="0">
                <a:solidFill>
                  <a:srgbClr val="00B050"/>
                </a:solidFill>
                <a:effectLst>
                  <a:outerShdw blurRad="38100" dist="38100" dir="2700000" algn="tl">
                    <a:srgbClr val="000000">
                      <a:alpha val="43137"/>
                    </a:srgbClr>
                  </a:outerShdw>
                </a:effectLst>
                <a:latin typeface="Candara" panose="020E0502030303020204" pitchFamily="34" charset="0"/>
              </a:rPr>
              <a:t>:</a:t>
            </a:r>
            <a:br>
              <a:rPr lang="ar-JO" sz="2400" b="1" u="sng" dirty="0">
                <a:solidFill>
                  <a:srgbClr val="00B050"/>
                </a:solidFill>
                <a:effectLst>
                  <a:outerShdw blurRad="38100" dist="38100" dir="2700000" algn="tl">
                    <a:srgbClr val="000000">
                      <a:alpha val="43137"/>
                    </a:srgbClr>
                  </a:outerShdw>
                </a:effectLst>
                <a:latin typeface="Candara" panose="020E0502030303020204" pitchFamily="34" charset="0"/>
              </a:rPr>
            </a:br>
            <a:endParaRPr lang="ar-JO" sz="2400" b="1" u="sng" dirty="0">
              <a:solidFill>
                <a:srgbClr val="00B050"/>
              </a:solidFill>
              <a:effectLst>
                <a:outerShdw blurRad="38100" dist="38100" dir="2700000" algn="tl">
                  <a:srgbClr val="000000">
                    <a:alpha val="43137"/>
                  </a:srgbClr>
                </a:outerShdw>
              </a:effectLst>
              <a:latin typeface="Candara" panose="020E0502030303020204" pitchFamily="34" charset="0"/>
            </a:endParaRPr>
          </a:p>
          <a:p>
            <a:pPr marL="342900" indent="-342900">
              <a:buFont typeface="Wingdings" panose="05000000000000000000" pitchFamily="2" charset="2"/>
              <a:buChar char="ü"/>
            </a:pPr>
            <a:r>
              <a:rPr lang="en-US" sz="2100" dirty="0">
                <a:solidFill>
                  <a:srgbClr val="00B050"/>
                </a:solidFill>
                <a:latin typeface="Candara" panose="020E0502030303020204" pitchFamily="34" charset="0"/>
              </a:rPr>
              <a:t>The substance shown in </a:t>
            </a:r>
            <a:r>
              <a:rPr lang="en-US" sz="2100" dirty="0">
                <a:solidFill>
                  <a:srgbClr val="00B050"/>
                </a:solidFill>
                <a:effectLst>
                  <a:outerShdw blurRad="38100" dist="38100" dir="2700000" algn="tl">
                    <a:srgbClr val="000000">
                      <a:alpha val="43137"/>
                    </a:srgbClr>
                  </a:outerShdw>
                </a:effectLst>
                <a:latin typeface="Candara" panose="020E0502030303020204" pitchFamily="34" charset="0"/>
              </a:rPr>
              <a:t>panel A </a:t>
            </a:r>
            <a:r>
              <a:rPr lang="en-US" sz="2100" dirty="0">
                <a:solidFill>
                  <a:srgbClr val="00B050"/>
                </a:solidFill>
                <a:latin typeface="Candara" panose="020E0502030303020204" pitchFamily="34" charset="0"/>
              </a:rPr>
              <a:t>is freely filtered by the glomerular capillaries but is neither reabsorbed nor secreted. Therefore, its excretion rate is equal to the rate at which it was filtered. Certain waste products in the body, such as creatinine, are handled by the kidneys in this manner, allowing excretion of essentially all that is filtered.</a:t>
            </a:r>
            <a:endParaRPr lang="en-US" sz="2100" dirty="0"/>
          </a:p>
          <a:p>
            <a:endParaRPr lang="en-US" sz="2100" dirty="0">
              <a:solidFill>
                <a:srgbClr val="00B050"/>
              </a:solidFill>
              <a:latin typeface="Candara" panose="020E0502030303020204" pitchFamily="34" charset="0"/>
            </a:endParaRPr>
          </a:p>
        </p:txBody>
      </p:sp>
      <p:pic>
        <p:nvPicPr>
          <p:cNvPr id="4" name="Picture 3">
            <a:extLst>
              <a:ext uri="{FF2B5EF4-FFF2-40B4-BE49-F238E27FC236}">
                <a16:creationId xmlns:a16="http://schemas.microsoft.com/office/drawing/2014/main" id="{13C3490E-3D7F-493F-AE1B-D5002A6B54BB}"/>
              </a:ext>
            </a:extLst>
          </p:cNvPr>
          <p:cNvPicPr>
            <a:picLocks noChangeAspect="1"/>
          </p:cNvPicPr>
          <p:nvPr/>
        </p:nvPicPr>
        <p:blipFill>
          <a:blip r:embed="rId2"/>
          <a:stretch>
            <a:fillRect/>
          </a:stretch>
        </p:blipFill>
        <p:spPr>
          <a:xfrm>
            <a:off x="7467600" y="243512"/>
            <a:ext cx="4602480" cy="6370975"/>
          </a:xfrm>
          <a:prstGeom prst="rect">
            <a:avLst/>
          </a:prstGeom>
        </p:spPr>
      </p:pic>
    </p:spTree>
    <p:extLst>
      <p:ext uri="{BB962C8B-B14F-4D97-AF65-F5344CB8AC3E}">
        <p14:creationId xmlns:p14="http://schemas.microsoft.com/office/powerpoint/2010/main" val="16958309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F04534-6179-4BAA-939D-E7AF83313799}"/>
              </a:ext>
            </a:extLst>
          </p:cNvPr>
          <p:cNvSpPr/>
          <p:nvPr/>
        </p:nvSpPr>
        <p:spPr>
          <a:xfrm>
            <a:off x="300038" y="371475"/>
            <a:ext cx="11772900" cy="6001643"/>
          </a:xfrm>
          <a:prstGeom prst="rect">
            <a:avLst/>
          </a:prstGeom>
        </p:spPr>
        <p:txBody>
          <a:bodyPr wrap="square">
            <a:spAutoFit/>
          </a:bodyPr>
          <a:lstStyle/>
          <a:p>
            <a:r>
              <a:rPr lang="en-US" sz="2400" b="1" dirty="0">
                <a:latin typeface="Times-Bold"/>
              </a:rPr>
              <a:t>Factors that affect GFR</a:t>
            </a:r>
          </a:p>
          <a:p>
            <a:r>
              <a:rPr lang="en-US" sz="2400" b="1" dirty="0">
                <a:latin typeface="Times-Bold"/>
              </a:rPr>
              <a:t>1-Hydrostatic pressure of the glomerular capillaries = 60mm Hg.</a:t>
            </a:r>
          </a:p>
          <a:p>
            <a:r>
              <a:rPr lang="en-US" sz="2400" dirty="0">
                <a:latin typeface="Times-Roman"/>
              </a:rPr>
              <a:t>GFR is directly proportional to glomerular capillary pressure i.e. </a:t>
            </a:r>
            <a:r>
              <a:rPr lang="en-US" sz="2400" dirty="0">
                <a:latin typeface="TimesNewRoman"/>
              </a:rPr>
              <a:t>↑ </a:t>
            </a:r>
            <a:r>
              <a:rPr lang="en-US" sz="2400" dirty="0">
                <a:latin typeface="Times-Roman"/>
              </a:rPr>
              <a:t>glomerular capillary pressure </a:t>
            </a:r>
            <a:r>
              <a:rPr lang="en-US" sz="2400" dirty="0">
                <a:latin typeface="TimesNewRoman"/>
              </a:rPr>
              <a:t>→ </a:t>
            </a:r>
            <a:r>
              <a:rPr lang="en-US" sz="2400" dirty="0">
                <a:latin typeface="Times-Roman"/>
              </a:rPr>
              <a:t>increase filtration force </a:t>
            </a:r>
            <a:r>
              <a:rPr lang="en-US" sz="2400" dirty="0">
                <a:latin typeface="TimesNewRoman"/>
              </a:rPr>
              <a:t>→</a:t>
            </a:r>
            <a:r>
              <a:rPr lang="en-US" sz="2400" dirty="0">
                <a:latin typeface="Times-Roman"/>
              </a:rPr>
              <a:t>increase GFR &amp; vice versa. – This pressure is affected by diameter of afferent or efferent arterioles as:</a:t>
            </a:r>
          </a:p>
          <a:p>
            <a:r>
              <a:rPr lang="en-US" sz="2400" u="sng" dirty="0"/>
              <a:t>a) An increase blood flow to the kidney </a:t>
            </a:r>
            <a:r>
              <a:rPr lang="en-US" sz="2400" dirty="0"/>
              <a:t>(dilatation of afferent arterioles and mild</a:t>
            </a:r>
          </a:p>
          <a:p>
            <a:r>
              <a:rPr lang="en-US" sz="2400" dirty="0"/>
              <a:t>constriction of efferent arterioles) will increase the glomerular capillary pressure</a:t>
            </a:r>
          </a:p>
          <a:p>
            <a:r>
              <a:rPr lang="en-US" sz="2400" dirty="0"/>
              <a:t>that increases GFR.</a:t>
            </a:r>
          </a:p>
          <a:p>
            <a:r>
              <a:rPr lang="en-US" sz="2400" u="sng" dirty="0"/>
              <a:t>b) Diminish renal blood flow</a:t>
            </a:r>
            <a:r>
              <a:rPr lang="en-US" sz="2400" dirty="0"/>
              <a:t> (constriction of afferent arterioles and severe</a:t>
            </a:r>
          </a:p>
          <a:p>
            <a:r>
              <a:rPr lang="en-US" sz="2400" dirty="0"/>
              <a:t>narrowing in efferent arterioles) will diminish the glomerular capillary pressure</a:t>
            </a:r>
          </a:p>
          <a:p>
            <a:r>
              <a:rPr lang="en-US" sz="2400" dirty="0"/>
              <a:t>that decreases GFR.</a:t>
            </a:r>
          </a:p>
          <a:p>
            <a:r>
              <a:rPr lang="en-US" sz="2400" dirty="0"/>
              <a:t>c) </a:t>
            </a:r>
            <a:r>
              <a:rPr lang="en-US" sz="2400" u="sng" dirty="0"/>
              <a:t>Mild constriction of efferent arteriole </a:t>
            </a:r>
            <a:r>
              <a:rPr lang="en-US" sz="2400" dirty="0"/>
              <a:t>alone could increase in the glomerular</a:t>
            </a:r>
          </a:p>
          <a:p>
            <a:r>
              <a:rPr lang="en-US" sz="2400" dirty="0"/>
              <a:t>hydrostatic pressure with subsequent increase in the GFR, while severe</a:t>
            </a:r>
          </a:p>
          <a:p>
            <a:r>
              <a:rPr lang="en-US" sz="2400" dirty="0"/>
              <a:t>constriction of efferent arterioles leads to decrease GFR due to diminish renal</a:t>
            </a:r>
          </a:p>
          <a:p>
            <a:r>
              <a:rPr lang="en-US" sz="2400" dirty="0"/>
              <a:t>blood flow. Therefore, the relation between the diameters of both afferent and</a:t>
            </a:r>
          </a:p>
          <a:p>
            <a:r>
              <a:rPr lang="en-US" sz="2400" dirty="0"/>
              <a:t>efferent arterioles greatly determines the GFR.</a:t>
            </a:r>
          </a:p>
        </p:txBody>
      </p:sp>
    </p:spTree>
    <p:extLst>
      <p:ext uri="{BB962C8B-B14F-4D97-AF65-F5344CB8AC3E}">
        <p14:creationId xmlns:p14="http://schemas.microsoft.com/office/powerpoint/2010/main" val="35626652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6491" y="294198"/>
            <a:ext cx="11759979" cy="6353092"/>
          </a:xfrm>
        </p:spPr>
        <p:txBody>
          <a:bodyPr>
            <a:normAutofit/>
          </a:bodyPr>
          <a:lstStyle/>
          <a:p>
            <a:pPr marL="45720" indent="0">
              <a:buNone/>
            </a:pPr>
            <a:r>
              <a:rPr lang="en-US" b="1" dirty="0">
                <a:solidFill>
                  <a:srgbClr val="002060"/>
                </a:solidFill>
              </a:rPr>
              <a:t>2-Hydrostatic pressure in Bowman’s capsule = 18 mmHg.</a:t>
            </a:r>
          </a:p>
          <a:p>
            <a:pPr marL="45720" indent="0">
              <a:buNone/>
            </a:pPr>
            <a:r>
              <a:rPr lang="en-US" dirty="0">
                <a:solidFill>
                  <a:srgbClr val="002060"/>
                </a:solidFill>
              </a:rPr>
              <a:t>It is the antagonizing force for filtration</a:t>
            </a:r>
          </a:p>
          <a:p>
            <a:pPr marL="45720" indent="0">
              <a:buNone/>
            </a:pPr>
            <a:r>
              <a:rPr lang="en-US" dirty="0">
                <a:solidFill>
                  <a:srgbClr val="002060"/>
                </a:solidFill>
              </a:rPr>
              <a:t>• Increase Hydrostatic pressure in Bowman’s capsule as by stone any obstruction</a:t>
            </a:r>
          </a:p>
          <a:p>
            <a:pPr marL="45720" indent="0">
              <a:buNone/>
            </a:pPr>
            <a:r>
              <a:rPr lang="en-US" dirty="0">
                <a:solidFill>
                  <a:srgbClr val="002060"/>
                </a:solidFill>
              </a:rPr>
              <a:t>in the urinary tract decreases GFR</a:t>
            </a:r>
          </a:p>
          <a:p>
            <a:pPr marL="45720" indent="0">
              <a:buNone/>
            </a:pPr>
            <a:r>
              <a:rPr lang="en-US" dirty="0">
                <a:solidFill>
                  <a:srgbClr val="002060"/>
                </a:solidFill>
              </a:rPr>
              <a:t>• if maintained high leads to back pressure degeneration (</a:t>
            </a:r>
            <a:r>
              <a:rPr lang="en-US" dirty="0" err="1">
                <a:solidFill>
                  <a:srgbClr val="002060"/>
                </a:solidFill>
              </a:rPr>
              <a:t>hydronephrosis</a:t>
            </a:r>
            <a:r>
              <a:rPr lang="en-US" dirty="0">
                <a:solidFill>
                  <a:srgbClr val="002060"/>
                </a:solidFill>
              </a:rPr>
              <a:t>).</a:t>
            </a:r>
          </a:p>
          <a:p>
            <a:pPr marL="45720" indent="0">
              <a:buNone/>
            </a:pPr>
            <a:endParaRPr lang="en-US" b="1" dirty="0">
              <a:solidFill>
                <a:srgbClr val="002060"/>
              </a:solidFill>
            </a:endParaRPr>
          </a:p>
          <a:p>
            <a:pPr marL="45720" indent="0">
              <a:buNone/>
            </a:pPr>
            <a:r>
              <a:rPr lang="en-US" b="1" dirty="0">
                <a:solidFill>
                  <a:srgbClr val="002060"/>
                </a:solidFill>
              </a:rPr>
              <a:t>3- Oncotic pressure of plasma proteins = 32 mmHg.</a:t>
            </a:r>
          </a:p>
          <a:p>
            <a:pPr marL="45720" indent="0">
              <a:buNone/>
            </a:pPr>
            <a:r>
              <a:rPr lang="en-US" dirty="0">
                <a:solidFill>
                  <a:srgbClr val="002060"/>
                </a:solidFill>
              </a:rPr>
              <a:t>• </a:t>
            </a:r>
            <a:r>
              <a:rPr lang="en-US" dirty="0" err="1">
                <a:solidFill>
                  <a:srgbClr val="002060"/>
                </a:solidFill>
              </a:rPr>
              <a:t>Antagonising</a:t>
            </a:r>
            <a:r>
              <a:rPr lang="en-US" dirty="0">
                <a:solidFill>
                  <a:srgbClr val="002060"/>
                </a:solidFill>
              </a:rPr>
              <a:t> force for filtration.</a:t>
            </a:r>
          </a:p>
          <a:p>
            <a:pPr marL="45720" indent="0">
              <a:buNone/>
            </a:pPr>
            <a:r>
              <a:rPr lang="en-US" dirty="0">
                <a:solidFill>
                  <a:srgbClr val="002060"/>
                </a:solidFill>
              </a:rPr>
              <a:t>• Diminish formation plasma proteins (as in liver diseases or marked loss in kidney disease) increases GFR.</a:t>
            </a:r>
          </a:p>
          <a:p>
            <a:pPr marL="45720" indent="0">
              <a:buNone/>
            </a:pPr>
            <a:r>
              <a:rPr lang="en-US" dirty="0">
                <a:solidFill>
                  <a:srgbClr val="002060"/>
                </a:solidFill>
              </a:rPr>
              <a:t>• Oncotic pressure of plasma proteins is here relatively high (32 instead of 28 mmHg) because the filtered fluid </a:t>
            </a:r>
            <a:r>
              <a:rPr lang="en-US" b="1" dirty="0">
                <a:solidFill>
                  <a:srgbClr val="002060"/>
                </a:solidFill>
              </a:rPr>
              <a:t>is protein free filtrate which increases the concentration of plasma proteins.</a:t>
            </a:r>
          </a:p>
        </p:txBody>
      </p:sp>
      <p:pic>
        <p:nvPicPr>
          <p:cNvPr id="4" name="Picture 3">
            <a:extLst>
              <a:ext uri="{FF2B5EF4-FFF2-40B4-BE49-F238E27FC236}">
                <a16:creationId xmlns:a16="http://schemas.microsoft.com/office/drawing/2014/main" id="{A2BBC363-E89C-45A2-97BF-4FCAFD0719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18863" y="2005013"/>
            <a:ext cx="2356857" cy="1789748"/>
          </a:xfrm>
          <a:prstGeom prst="rect">
            <a:avLst/>
          </a:prstGeom>
        </p:spPr>
      </p:pic>
    </p:spTree>
    <p:extLst>
      <p:ext uri="{BB962C8B-B14F-4D97-AF65-F5344CB8AC3E}">
        <p14:creationId xmlns:p14="http://schemas.microsoft.com/office/powerpoint/2010/main" val="38114688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8540" y="294197"/>
            <a:ext cx="11783832" cy="6257677"/>
          </a:xfrm>
        </p:spPr>
        <p:txBody>
          <a:bodyPr>
            <a:normAutofit/>
          </a:bodyPr>
          <a:lstStyle/>
          <a:p>
            <a:pPr marL="45720" indent="0">
              <a:buNone/>
            </a:pPr>
            <a:r>
              <a:rPr lang="en-US" b="1" dirty="0">
                <a:solidFill>
                  <a:srgbClr val="002060"/>
                </a:solidFill>
              </a:rPr>
              <a:t>4 - Permeability of glomerular membrane</a:t>
            </a:r>
          </a:p>
          <a:p>
            <a:pPr marL="45720" indent="0">
              <a:buNone/>
            </a:pPr>
            <a:r>
              <a:rPr lang="en-US" dirty="0">
                <a:solidFill>
                  <a:srgbClr val="002060"/>
                </a:solidFill>
              </a:rPr>
              <a:t>It is affected by:</a:t>
            </a:r>
          </a:p>
          <a:p>
            <a:pPr marL="45720" indent="0">
              <a:buNone/>
            </a:pPr>
            <a:r>
              <a:rPr lang="en-US" dirty="0">
                <a:solidFill>
                  <a:srgbClr val="002060"/>
                </a:solidFill>
              </a:rPr>
              <a:t>• Total surface area of filtration (which is determined by total number of healthy nephrons)</a:t>
            </a:r>
          </a:p>
          <a:p>
            <a:pPr marL="45720" indent="0">
              <a:buNone/>
            </a:pPr>
            <a:r>
              <a:rPr lang="en-US" dirty="0">
                <a:solidFill>
                  <a:srgbClr val="002060"/>
                </a:solidFill>
              </a:rPr>
              <a:t>• State of intra-glomerular mesangial cells (contractile cells) – Mesangial contractions decrease effective filtration area with subsequent decrease in GFR . -Mesangial relaxation decrease GFR.</a:t>
            </a:r>
          </a:p>
          <a:p>
            <a:pPr marL="45720" indent="0">
              <a:buNone/>
            </a:pPr>
            <a:r>
              <a:rPr lang="en-US" b="1" dirty="0">
                <a:solidFill>
                  <a:srgbClr val="002060"/>
                </a:solidFill>
              </a:rPr>
              <a:t>5 - Systemic blood pressure:  </a:t>
            </a:r>
          </a:p>
          <a:p>
            <a:pPr marL="45720" indent="0">
              <a:buNone/>
            </a:pPr>
            <a:r>
              <a:rPr lang="en-US" dirty="0">
                <a:solidFill>
                  <a:srgbClr val="002060"/>
                </a:solidFill>
              </a:rPr>
              <a:t>• GFR remains more or less constant between blood pressure 70 &amp; 210 mmHg due to Auto-regulation of renal blood flow.  </a:t>
            </a:r>
          </a:p>
          <a:p>
            <a:pPr marL="45720" indent="0">
              <a:buNone/>
            </a:pPr>
            <a:r>
              <a:rPr lang="en-US" dirty="0">
                <a:solidFill>
                  <a:srgbClr val="002060"/>
                </a:solidFill>
              </a:rPr>
              <a:t>• Marked decrease of blood pressure below 70 mmHg as in severe </a:t>
            </a:r>
            <a:r>
              <a:rPr lang="en-US" dirty="0" err="1">
                <a:solidFill>
                  <a:srgbClr val="002060"/>
                </a:solidFill>
              </a:rPr>
              <a:t>haemorrhage</a:t>
            </a:r>
            <a:r>
              <a:rPr lang="en-US" dirty="0">
                <a:solidFill>
                  <a:srgbClr val="002060"/>
                </a:solidFill>
              </a:rPr>
              <a:t> there is marked decrease in GFR &amp; may even stops →  acute renal failure. </a:t>
            </a:r>
          </a:p>
          <a:p>
            <a:pPr marL="45720" indent="0">
              <a:buNone/>
            </a:pPr>
            <a:r>
              <a:rPr lang="en-US" dirty="0">
                <a:solidFill>
                  <a:srgbClr val="002060"/>
                </a:solidFill>
              </a:rPr>
              <a:t> • Marked elevation above 210 mmHg causes an increase in GFR and urine formation phenomena called “pressure diuresis”. </a:t>
            </a:r>
          </a:p>
          <a:p>
            <a:pPr marL="45720" indent="0">
              <a:buNone/>
            </a:pPr>
            <a:r>
              <a:rPr lang="en-US" b="1" dirty="0">
                <a:solidFill>
                  <a:srgbClr val="002060"/>
                </a:solidFill>
              </a:rPr>
              <a:t>6 – Sympathetic stimulation:</a:t>
            </a:r>
          </a:p>
          <a:p>
            <a:pPr marL="45720" indent="0">
              <a:buNone/>
            </a:pPr>
            <a:r>
              <a:rPr lang="en-US" dirty="0">
                <a:solidFill>
                  <a:srgbClr val="002060"/>
                </a:solidFill>
              </a:rPr>
              <a:t> Marked sympathetic stimulation as in severe exercise or intense emotional stress diminishes GFR by constricting the renal artery </a:t>
            </a:r>
          </a:p>
        </p:txBody>
      </p:sp>
    </p:spTree>
    <p:extLst>
      <p:ext uri="{BB962C8B-B14F-4D97-AF65-F5344CB8AC3E}">
        <p14:creationId xmlns:p14="http://schemas.microsoft.com/office/powerpoint/2010/main" val="39091387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2C657E6-1C31-4E9D-84E6-62D3798A64E9}"/>
              </a:ext>
            </a:extLst>
          </p:cNvPr>
          <p:cNvSpPr/>
          <p:nvPr/>
        </p:nvSpPr>
        <p:spPr>
          <a:xfrm>
            <a:off x="357517" y="454968"/>
            <a:ext cx="11118203" cy="6801862"/>
          </a:xfrm>
          <a:prstGeom prst="rect">
            <a:avLst/>
          </a:prstGeom>
        </p:spPr>
        <p:txBody>
          <a:bodyPr wrap="square">
            <a:spAutoFit/>
          </a:bodyPr>
          <a:lstStyle/>
          <a:p>
            <a:pPr marL="342900" indent="-342900">
              <a:buFont typeface="Wingdings" panose="05000000000000000000" pitchFamily="2" charset="2"/>
              <a:buChar char="ü"/>
            </a:pPr>
            <a:r>
              <a:rPr lang="en-US" sz="2000" dirty="0">
                <a:solidFill>
                  <a:srgbClr val="00B050"/>
                </a:solidFill>
                <a:effectLst>
                  <a:outerShdw blurRad="38100" dist="38100" dir="2700000" algn="tl">
                    <a:srgbClr val="000000">
                      <a:alpha val="43137"/>
                    </a:srgbClr>
                  </a:outerShdw>
                </a:effectLst>
                <a:latin typeface="Candara" panose="020E0502030303020204" pitchFamily="34" charset="0"/>
              </a:rPr>
              <a:t>In panel B, </a:t>
            </a:r>
            <a:r>
              <a:rPr lang="en-US" sz="2000" dirty="0">
                <a:solidFill>
                  <a:srgbClr val="00B050"/>
                </a:solidFill>
                <a:latin typeface="Candara" panose="020E0502030303020204" pitchFamily="34" charset="0"/>
              </a:rPr>
              <a:t>the substance is freely filtered but is also partly reabsorbed from the tubules back into the blood. Therefore, the rate of urinary excretion is less than the rate of filtration at the glomerular capillaries. In this  case, the excretion rate is calculated as the filtration rate minus the reabsorption rate. This pattern is typical for many of the electrolytes of the body such as sodium and chloride ions.</a:t>
            </a:r>
            <a:br>
              <a:rPr lang="ar-JO" sz="2000" dirty="0">
                <a:solidFill>
                  <a:srgbClr val="00B050"/>
                </a:solidFill>
                <a:latin typeface="Candara" panose="020E0502030303020204" pitchFamily="34" charset="0"/>
              </a:rPr>
            </a:br>
            <a:endParaRPr lang="ar-JO" sz="2000" dirty="0">
              <a:solidFill>
                <a:srgbClr val="00B050"/>
              </a:solidFill>
              <a:latin typeface="Candara" panose="020E0502030303020204" pitchFamily="34" charset="0"/>
            </a:endParaRPr>
          </a:p>
          <a:p>
            <a:pPr marL="342900" indent="-342900">
              <a:buFont typeface="Wingdings" panose="05000000000000000000" pitchFamily="2" charset="2"/>
              <a:buChar char="ü"/>
            </a:pPr>
            <a:r>
              <a:rPr lang="en-US" sz="2000" dirty="0">
                <a:solidFill>
                  <a:srgbClr val="00B050"/>
                </a:solidFill>
                <a:effectLst>
                  <a:outerShdw blurRad="38100" dist="38100" dir="2700000" algn="tl">
                    <a:srgbClr val="000000">
                      <a:alpha val="43137"/>
                    </a:srgbClr>
                  </a:outerShdw>
                </a:effectLst>
                <a:latin typeface="Candara" panose="020E0502030303020204" pitchFamily="34" charset="0"/>
              </a:rPr>
              <a:t>In panel C, </a:t>
            </a:r>
            <a:r>
              <a:rPr lang="en-US" sz="2000" dirty="0">
                <a:solidFill>
                  <a:srgbClr val="00B050"/>
                </a:solidFill>
                <a:latin typeface="Candara" panose="020E0502030303020204" pitchFamily="34" charset="0"/>
              </a:rPr>
              <a:t>the substance is freely filtered at the  glomerular capillaries but is not excreted into the urine because all the filtered substance is reabsorbed from the tubules back into the blood. This pattern occurs for some of the nutritional substances in the blood, such as amino acids and glucose, allowing them to be conserved in the body fluids.</a:t>
            </a:r>
            <a:endParaRPr lang="ar-JO" sz="2000" dirty="0">
              <a:solidFill>
                <a:srgbClr val="00B050"/>
              </a:solidFill>
              <a:latin typeface="Candara" panose="020E0502030303020204" pitchFamily="34" charset="0"/>
            </a:endParaRPr>
          </a:p>
          <a:p>
            <a:pPr marL="342900" indent="-342900">
              <a:buFont typeface="Wingdings" panose="05000000000000000000" pitchFamily="2" charset="2"/>
              <a:buChar char="ü"/>
            </a:pPr>
            <a:endParaRPr lang="ar-JO" sz="2000" dirty="0">
              <a:solidFill>
                <a:srgbClr val="00B050"/>
              </a:solidFill>
              <a:latin typeface="Candara" panose="020E0502030303020204" pitchFamily="34" charset="0"/>
            </a:endParaRPr>
          </a:p>
          <a:p>
            <a:pPr marL="342900" indent="-342900">
              <a:buFont typeface="Wingdings" panose="05000000000000000000" pitchFamily="2" charset="2"/>
              <a:buChar char="ü"/>
            </a:pPr>
            <a:r>
              <a:rPr lang="en-US" sz="2000" dirty="0">
                <a:solidFill>
                  <a:srgbClr val="00B050"/>
                </a:solidFill>
                <a:latin typeface="Candara" panose="020E0502030303020204" pitchFamily="34" charset="0"/>
              </a:rPr>
              <a:t>The substance in </a:t>
            </a:r>
            <a:r>
              <a:rPr lang="en-US" sz="2000" dirty="0">
                <a:solidFill>
                  <a:srgbClr val="00B050"/>
                </a:solidFill>
                <a:effectLst>
                  <a:outerShdw blurRad="38100" dist="38100" dir="2700000" algn="tl">
                    <a:srgbClr val="000000">
                      <a:alpha val="43137"/>
                    </a:srgbClr>
                  </a:outerShdw>
                </a:effectLst>
                <a:latin typeface="Candara" panose="020E0502030303020204" pitchFamily="34" charset="0"/>
              </a:rPr>
              <a:t>panel D </a:t>
            </a:r>
            <a:r>
              <a:rPr lang="en-US" sz="2000" dirty="0">
                <a:solidFill>
                  <a:srgbClr val="00B050"/>
                </a:solidFill>
                <a:latin typeface="Candara" panose="020E0502030303020204" pitchFamily="34" charset="0"/>
              </a:rPr>
              <a:t>is freely filtered at the glomerular capillaries and is not reabsorbed, but additional quantities of this substance are secreted from the peritubular capillary blood into the renal tubules. This pattern often occurs for organic acids and bases, permitting them to be rapidly cleared from the blood and excreted in large amounts in the urine. The excretion rate in this case is calculated as filtration rate plus tubular secretion rate.</a:t>
            </a:r>
            <a:endParaRPr lang="ar-JO" sz="2000" dirty="0">
              <a:solidFill>
                <a:srgbClr val="00B050"/>
              </a:solidFill>
              <a:latin typeface="Candara" panose="020E0502030303020204" pitchFamily="34" charset="0"/>
            </a:endParaRPr>
          </a:p>
          <a:p>
            <a:pPr marL="342900" indent="-342900">
              <a:buFont typeface="Wingdings" panose="05000000000000000000" pitchFamily="2" charset="2"/>
              <a:buChar char="q"/>
            </a:pPr>
            <a:endParaRPr lang="ar-JO" sz="2000" dirty="0">
              <a:solidFill>
                <a:srgbClr val="00B050"/>
              </a:solidFill>
              <a:latin typeface="Candara" panose="020E0502030303020204" pitchFamily="34" charset="0"/>
            </a:endParaRPr>
          </a:p>
          <a:p>
            <a:pPr marL="342900" indent="-342900">
              <a:buFont typeface="Wingdings" panose="05000000000000000000" pitchFamily="2" charset="2"/>
              <a:buChar char="q"/>
            </a:pPr>
            <a:r>
              <a:rPr lang="en-US" sz="2000" dirty="0">
                <a:solidFill>
                  <a:srgbClr val="00B050"/>
                </a:solidFill>
                <a:latin typeface="Candara" panose="020E0502030303020204" pitchFamily="34" charset="0"/>
              </a:rPr>
              <a:t>For each substance in the plasma, a particular combination of filtration, reabsorption, and secretion occurs. The rate at which the substance is excreted in the urine depends on the relative rates of these three basic renal processes.</a:t>
            </a:r>
            <a:endParaRPr lang="ar-JO" sz="2000" dirty="0">
              <a:solidFill>
                <a:srgbClr val="00B050"/>
              </a:solidFill>
              <a:latin typeface="Candara" panose="020E0502030303020204" pitchFamily="34" charset="0"/>
            </a:endParaRPr>
          </a:p>
          <a:p>
            <a:pPr marL="342900" indent="-342900">
              <a:buFont typeface="Wingdings" panose="05000000000000000000" pitchFamily="2" charset="2"/>
              <a:buChar char="q"/>
            </a:pPr>
            <a:endParaRPr lang="ar-JO" sz="2000" dirty="0">
              <a:solidFill>
                <a:srgbClr val="00B050"/>
              </a:solidFill>
              <a:latin typeface="Candara" panose="020E0502030303020204" pitchFamily="34" charset="0"/>
            </a:endParaRPr>
          </a:p>
          <a:p>
            <a:pPr marL="285750" indent="-285750">
              <a:buFont typeface="Wingdings" panose="05000000000000000000" pitchFamily="2" charset="2"/>
              <a:buChar char="q"/>
            </a:pPr>
            <a:endParaRPr lang="en-US" sz="1600" dirty="0"/>
          </a:p>
        </p:txBody>
      </p:sp>
    </p:spTree>
    <p:extLst>
      <p:ext uri="{BB962C8B-B14F-4D97-AF65-F5344CB8AC3E}">
        <p14:creationId xmlns:p14="http://schemas.microsoft.com/office/powerpoint/2010/main" val="30169318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6793BE-529E-44EA-9532-3A133295933E}"/>
              </a:ext>
            </a:extLst>
          </p:cNvPr>
          <p:cNvSpPr/>
          <p:nvPr/>
        </p:nvSpPr>
        <p:spPr>
          <a:xfrm>
            <a:off x="228600" y="310218"/>
            <a:ext cx="11780520" cy="5847755"/>
          </a:xfrm>
          <a:prstGeom prst="rect">
            <a:avLst/>
          </a:prstGeom>
        </p:spPr>
        <p:txBody>
          <a:bodyPr wrap="square">
            <a:spAutoFit/>
          </a:bodyPr>
          <a:lstStyle/>
          <a:p>
            <a:r>
              <a:rPr lang="en-US" sz="2200" dirty="0">
                <a:solidFill>
                  <a:srgbClr val="00B050"/>
                </a:solidFill>
                <a:latin typeface="Candara" panose="020E0502030303020204" pitchFamily="34" charset="0"/>
              </a:rPr>
              <a:t>Each of the processes—glomerular filtration, tubular reabsorption, and tubular secretion—is regulated according to the needs of the body. For example, when there is excess sodium in the body, the rate at which sodium is filtered usually increases and a smaller fraction of the filtered sodium is reabsorbed, causing increased urinary excretion of sodium.</a:t>
            </a:r>
            <a:endParaRPr lang="ar-JO" sz="2200" dirty="0">
              <a:solidFill>
                <a:srgbClr val="00B050"/>
              </a:solidFill>
              <a:latin typeface="Candara" panose="020E0502030303020204" pitchFamily="34" charset="0"/>
            </a:endParaRPr>
          </a:p>
          <a:p>
            <a:endParaRPr lang="ar-JO" sz="2200" dirty="0">
              <a:solidFill>
                <a:srgbClr val="00B050"/>
              </a:solidFill>
              <a:latin typeface="Candara" panose="020E0502030303020204" pitchFamily="34" charset="0"/>
            </a:endParaRPr>
          </a:p>
          <a:p>
            <a:endParaRPr lang="en-US" sz="2200" dirty="0">
              <a:solidFill>
                <a:srgbClr val="00B050"/>
              </a:solidFill>
              <a:latin typeface="Candara" panose="020E0502030303020204" pitchFamily="34" charset="0"/>
            </a:endParaRPr>
          </a:p>
          <a:p>
            <a:r>
              <a:rPr lang="en-US" sz="2200" b="1" u="sng" dirty="0">
                <a:solidFill>
                  <a:srgbClr val="00B050"/>
                </a:solidFill>
                <a:effectLst>
                  <a:outerShdw blurRad="38100" dist="38100" dir="2700000" algn="tl">
                    <a:srgbClr val="000000">
                      <a:alpha val="43137"/>
                    </a:srgbClr>
                  </a:outerShdw>
                </a:effectLst>
                <a:latin typeface="Candara" panose="020E0502030303020204" pitchFamily="34" charset="0"/>
              </a:rPr>
              <a:t>Why Are Large Amounts of Solutes Filtered and Then Reabsorbed by the Kidneys?</a:t>
            </a:r>
            <a:endParaRPr lang="ar-JO" sz="2200" b="1" u="sng" dirty="0">
              <a:solidFill>
                <a:srgbClr val="00B050"/>
              </a:solidFill>
              <a:effectLst>
                <a:outerShdw blurRad="38100" dist="38100" dir="2700000" algn="tl">
                  <a:srgbClr val="000000">
                    <a:alpha val="43137"/>
                  </a:srgbClr>
                </a:outerShdw>
              </a:effectLst>
              <a:latin typeface="Candara" panose="020E0502030303020204" pitchFamily="34" charset="0"/>
            </a:endParaRPr>
          </a:p>
          <a:p>
            <a:pPr marL="342900" indent="-342900">
              <a:buFontTx/>
              <a:buChar char="-"/>
            </a:pPr>
            <a:r>
              <a:rPr lang="en-US" sz="2200" dirty="0">
                <a:solidFill>
                  <a:srgbClr val="00B050"/>
                </a:solidFill>
                <a:latin typeface="Candara" panose="020E0502030303020204" pitchFamily="34" charset="0"/>
              </a:rPr>
              <a:t>One advantage of a high GFR is that it allows the kidneys to rapidly remove waste products from the body that depend mainly on glomerular filtration for their excretion. Most waste products are poorly reabsorbed by the tubules and, therefore, depend on a high GFR for effective removal from the body.</a:t>
            </a:r>
          </a:p>
          <a:p>
            <a:pPr marL="342900" indent="-342900">
              <a:buFontTx/>
              <a:buChar char="-"/>
            </a:pPr>
            <a:endParaRPr lang="en-US" sz="2200" dirty="0">
              <a:solidFill>
                <a:srgbClr val="00B050"/>
              </a:solidFill>
              <a:latin typeface="Candara" panose="020E0502030303020204" pitchFamily="34" charset="0"/>
            </a:endParaRPr>
          </a:p>
          <a:p>
            <a:pPr marL="342900" indent="-342900">
              <a:buFontTx/>
              <a:buChar char="-"/>
            </a:pPr>
            <a:r>
              <a:rPr lang="en-US" sz="2200" dirty="0">
                <a:solidFill>
                  <a:srgbClr val="00B050"/>
                </a:solidFill>
                <a:latin typeface="Candara" panose="020E0502030303020204" pitchFamily="34" charset="0"/>
              </a:rPr>
              <a:t>A second advantage of a high GFR is that it allows all the body fluids to be filtered and processed by the kidneys many times each day. Because the entire plasma volume is only about 3 liters, whereas the GFR is about 180 L/day, the entire plasma can be filtered and processed about 60 times each day. This high GFR allows the kidneys to precisely and rapidly control the volume and composition of the body fluids.</a:t>
            </a:r>
          </a:p>
        </p:txBody>
      </p:sp>
    </p:spTree>
    <p:extLst>
      <p:ext uri="{BB962C8B-B14F-4D97-AF65-F5344CB8AC3E}">
        <p14:creationId xmlns:p14="http://schemas.microsoft.com/office/powerpoint/2010/main" val="31183224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7BDD46-F1F0-4847-A66E-B94719E5D4A7}"/>
              </a:ext>
            </a:extLst>
          </p:cNvPr>
          <p:cNvSpPr/>
          <p:nvPr/>
        </p:nvSpPr>
        <p:spPr>
          <a:xfrm>
            <a:off x="274320" y="179249"/>
            <a:ext cx="11643360" cy="5878532"/>
          </a:xfrm>
          <a:prstGeom prst="rect">
            <a:avLst/>
          </a:prstGeom>
        </p:spPr>
        <p:txBody>
          <a:bodyPr wrap="square">
            <a:spAutoFit/>
          </a:bodyPr>
          <a:lstStyle/>
          <a:p>
            <a:r>
              <a:rPr lang="en-US" sz="3200" b="1" dirty="0">
                <a:solidFill>
                  <a:srgbClr val="00B050"/>
                </a:solidFill>
                <a:effectLst>
                  <a:outerShdw blurRad="38100" dist="38100" dir="2700000" algn="tl">
                    <a:srgbClr val="000000">
                      <a:alpha val="43137"/>
                    </a:srgbClr>
                  </a:outerShdw>
                </a:effectLst>
                <a:latin typeface="Candara" panose="020E0502030303020204" pitchFamily="34" charset="0"/>
              </a:rPr>
              <a:t>Glomerular filtration — the first step in urine formation</a:t>
            </a:r>
          </a:p>
          <a:p>
            <a:br>
              <a:rPr lang="en-US" sz="2000" dirty="0">
                <a:solidFill>
                  <a:srgbClr val="00B050"/>
                </a:solidFill>
                <a:latin typeface="Candara" panose="020E0502030303020204" pitchFamily="34" charset="0"/>
              </a:rPr>
            </a:br>
            <a:r>
              <a:rPr lang="en-US" sz="2000" dirty="0">
                <a:solidFill>
                  <a:srgbClr val="00B050"/>
                </a:solidFill>
                <a:latin typeface="Candara" panose="020E0502030303020204" pitchFamily="34" charset="0"/>
              </a:rPr>
              <a:t>The first step in urine formation is the filtration of large amounts of fluid through the glomerular capillaries into Bowman’s capsule—almost 180 liters each day. Most of this filtrate is reabsorbed, leaving only about 1 liter of fluid to be excreted each day, although the renal fluid excretion rate may be highly variable depending on fluid intake. </a:t>
            </a:r>
            <a:br>
              <a:rPr lang="en-US" sz="2000" dirty="0">
                <a:solidFill>
                  <a:srgbClr val="00B050"/>
                </a:solidFill>
                <a:latin typeface="Candara" panose="020E0502030303020204" pitchFamily="34" charset="0"/>
              </a:rPr>
            </a:br>
            <a:endParaRPr lang="en-US" sz="2000" dirty="0">
              <a:solidFill>
                <a:srgbClr val="00B050"/>
              </a:solidFill>
              <a:latin typeface="Candara" panose="020E0502030303020204" pitchFamily="34" charset="0"/>
            </a:endParaRPr>
          </a:p>
          <a:p>
            <a:endParaRPr lang="en-US" sz="2000" dirty="0">
              <a:solidFill>
                <a:srgbClr val="00B050"/>
              </a:solidFill>
              <a:latin typeface="Candara" panose="020E0502030303020204" pitchFamily="34" charset="0"/>
            </a:endParaRPr>
          </a:p>
          <a:p>
            <a:r>
              <a:rPr lang="en-US" sz="2400" b="1" u="sng" dirty="0">
                <a:solidFill>
                  <a:srgbClr val="00B050"/>
                </a:solidFill>
                <a:effectLst>
                  <a:outerShdw blurRad="38100" dist="38100" dir="2700000" algn="tl">
                    <a:srgbClr val="000000">
                      <a:alpha val="43137"/>
                    </a:srgbClr>
                  </a:outerShdw>
                </a:effectLst>
                <a:latin typeface="Candara" panose="020E0502030303020204" pitchFamily="34" charset="0"/>
              </a:rPr>
              <a:t>Composition of the  glomerular filtrate</a:t>
            </a:r>
          </a:p>
          <a:p>
            <a:r>
              <a:rPr lang="en-US" sz="2000" dirty="0">
                <a:solidFill>
                  <a:srgbClr val="00B050"/>
                </a:solidFill>
                <a:latin typeface="Candara" panose="020E0502030303020204" pitchFamily="34" charset="0"/>
              </a:rPr>
              <a:t>Like most capillaries, the glomerular capillaries are  relatively impermeable to proteins, so the filtered fluid (called the glomerular filtrate) is essentially protein free and devoid of cellular elements, including red blood cells.</a:t>
            </a:r>
          </a:p>
          <a:p>
            <a:r>
              <a:rPr lang="en-US" sz="2000" dirty="0">
                <a:solidFill>
                  <a:srgbClr val="00B050"/>
                </a:solidFill>
                <a:latin typeface="Candara" panose="020E0502030303020204" pitchFamily="34" charset="0"/>
              </a:rPr>
              <a:t>The concentrations of other constituents of the glo­merular filtrate, including most salts and organic mole­cules, are similar to the concentrations in the plasma. Exceptions to this generalization include a few low molec­ular weight substances such as calcium and fatty acids that are not freely filtered because they are partially bound to the plasma proteins. For example, almost one half of the plasma calcium and most of the plasma fatty acids are bound to proteins, and these bound portions are not fil­tered through the glomerular capillaries.</a:t>
            </a:r>
          </a:p>
        </p:txBody>
      </p:sp>
    </p:spTree>
    <p:extLst>
      <p:ext uri="{BB962C8B-B14F-4D97-AF65-F5344CB8AC3E}">
        <p14:creationId xmlns:p14="http://schemas.microsoft.com/office/powerpoint/2010/main" val="13597265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E58557-7B61-47A2-A608-55CCADC91EE9}"/>
              </a:ext>
            </a:extLst>
          </p:cNvPr>
          <p:cNvSpPr/>
          <p:nvPr/>
        </p:nvSpPr>
        <p:spPr>
          <a:xfrm>
            <a:off x="243841" y="242052"/>
            <a:ext cx="11765280" cy="5663089"/>
          </a:xfrm>
          <a:prstGeom prst="rect">
            <a:avLst/>
          </a:prstGeom>
        </p:spPr>
        <p:txBody>
          <a:bodyPr wrap="square">
            <a:spAutoFit/>
          </a:bodyPr>
          <a:lstStyle/>
          <a:p>
            <a:pPr algn="ctr"/>
            <a:r>
              <a:rPr lang="en-US" sz="3600" b="1" u="sng" dirty="0">
                <a:solidFill>
                  <a:srgbClr val="00B050"/>
                </a:solidFill>
                <a:effectLst>
                  <a:outerShdw blurRad="38100" dist="38100" dir="2700000" algn="tl">
                    <a:srgbClr val="000000">
                      <a:alpha val="43137"/>
                    </a:srgbClr>
                  </a:outerShdw>
                </a:effectLst>
              </a:rPr>
              <a:t>Starling Forces Across Glomerular Capillaries:</a:t>
            </a:r>
          </a:p>
          <a:p>
            <a:r>
              <a:rPr lang="en-US" dirty="0">
                <a:solidFill>
                  <a:srgbClr val="00B050"/>
                </a:solidFill>
              </a:rPr>
              <a:t>- GFR : It is the amount of protein free plasma, which is filtered in both kidneys per minute across the glomerular membrane.</a:t>
            </a:r>
            <a:endParaRPr lang="en-US" sz="3600" dirty="0">
              <a:solidFill>
                <a:srgbClr val="00B050"/>
              </a:solidFill>
            </a:endParaRPr>
          </a:p>
          <a:p>
            <a:r>
              <a:rPr lang="en-US" sz="2400" dirty="0">
                <a:solidFill>
                  <a:srgbClr val="00B050"/>
                </a:solidFill>
              </a:rPr>
              <a:t>The GFR is determined by:</a:t>
            </a:r>
            <a:br>
              <a:rPr lang="en-US" sz="2400" dirty="0">
                <a:solidFill>
                  <a:srgbClr val="00B050"/>
                </a:solidFill>
              </a:rPr>
            </a:br>
            <a:endParaRPr lang="en-US" sz="2400" dirty="0">
              <a:solidFill>
                <a:srgbClr val="00B050"/>
              </a:solidFill>
            </a:endParaRPr>
          </a:p>
          <a:p>
            <a:pPr marL="457200" indent="-457200">
              <a:buAutoNum type="arabicParenBoth"/>
            </a:pPr>
            <a:r>
              <a:rPr lang="en-US" sz="2400" dirty="0">
                <a:solidFill>
                  <a:srgbClr val="00B050"/>
                </a:solidFill>
              </a:rPr>
              <a:t>The balance of hydrostatic and colloid osmotic forces acting across the capillary membrane. </a:t>
            </a:r>
            <a:br>
              <a:rPr lang="en-US" sz="2400" dirty="0">
                <a:solidFill>
                  <a:srgbClr val="00B050"/>
                </a:solidFill>
              </a:rPr>
            </a:br>
            <a:r>
              <a:rPr lang="en-US" sz="2400" dirty="0">
                <a:solidFill>
                  <a:srgbClr val="00B050"/>
                </a:solidFill>
              </a:rPr>
              <a:t>As in systemic capillaries, the pressures that drive fluid movement across the glomerular capillary wall are the Starling pressures, or Starling forces. Theoretically, there are four Starling pressures: two hydrostatic pressures (one in capillary blood and one in interstitial fluid) and two oncotic pressures (one in capillary blood and one in interstitial fluid). When applying these pressures to glomerular capillaries, there is one small modification: The oncotic pressure of Bowman’s space, which is analogous to interstitial fluid, is considered to be zero because filtration of protein is negligible.</a:t>
            </a:r>
          </a:p>
          <a:p>
            <a:endParaRPr lang="en-US" sz="2000" dirty="0">
              <a:solidFill>
                <a:srgbClr val="00B050"/>
              </a:solidFill>
            </a:endParaRPr>
          </a:p>
        </p:txBody>
      </p:sp>
    </p:spTree>
    <p:extLst>
      <p:ext uri="{BB962C8B-B14F-4D97-AF65-F5344CB8AC3E}">
        <p14:creationId xmlns:p14="http://schemas.microsoft.com/office/powerpoint/2010/main" val="20080680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8273A06-F18C-4681-BA7C-92B2F52C2ABE}"/>
              </a:ext>
            </a:extLst>
          </p:cNvPr>
          <p:cNvSpPr/>
          <p:nvPr/>
        </p:nvSpPr>
        <p:spPr>
          <a:xfrm>
            <a:off x="226459" y="153926"/>
            <a:ext cx="11068522" cy="1292662"/>
          </a:xfrm>
          <a:prstGeom prst="rect">
            <a:avLst/>
          </a:prstGeom>
        </p:spPr>
        <p:txBody>
          <a:bodyPr wrap="square">
            <a:spAutoFit/>
          </a:bodyPr>
          <a:lstStyle/>
          <a:p>
            <a:r>
              <a:rPr lang="en-US" sz="2400" b="1" u="sng" dirty="0">
                <a:solidFill>
                  <a:srgbClr val="00B050"/>
                </a:solidFill>
                <a:effectLst>
                  <a:outerShdw blurRad="38100" dist="38100" dir="2700000" algn="tl">
                    <a:srgbClr val="000000">
                      <a:alpha val="43137"/>
                    </a:srgbClr>
                  </a:outerShdw>
                </a:effectLst>
              </a:rPr>
              <a:t>Starling Equation</a:t>
            </a:r>
          </a:p>
          <a:p>
            <a:r>
              <a:rPr lang="en-US" dirty="0">
                <a:solidFill>
                  <a:srgbClr val="00B050"/>
                </a:solidFill>
              </a:rPr>
              <a:t>Fluid movement across the glomerular capillary wall is glomerular filtration. It is driven by the Starling pressures across the wall and, with the assumption that the oncotic pressure of Bowman’s space is zero, is described by the Starling equation:</a:t>
            </a:r>
          </a:p>
        </p:txBody>
      </p:sp>
      <p:pic>
        <p:nvPicPr>
          <p:cNvPr id="5" name="Picture 4">
            <a:extLst>
              <a:ext uri="{FF2B5EF4-FFF2-40B4-BE49-F238E27FC236}">
                <a16:creationId xmlns:a16="http://schemas.microsoft.com/office/drawing/2014/main" id="{85CB28B7-5900-4EF2-8B57-885106F76B79}"/>
              </a:ext>
            </a:extLst>
          </p:cNvPr>
          <p:cNvPicPr>
            <a:picLocks noChangeAspect="1"/>
          </p:cNvPicPr>
          <p:nvPr/>
        </p:nvPicPr>
        <p:blipFill>
          <a:blip r:embed="rId2"/>
          <a:stretch>
            <a:fillRect/>
          </a:stretch>
        </p:blipFill>
        <p:spPr>
          <a:xfrm>
            <a:off x="299773" y="1719367"/>
            <a:ext cx="5537147" cy="4373881"/>
          </a:xfrm>
          <a:prstGeom prst="rect">
            <a:avLst/>
          </a:prstGeom>
        </p:spPr>
      </p:pic>
      <p:pic>
        <p:nvPicPr>
          <p:cNvPr id="4" name="Picture 3">
            <a:extLst>
              <a:ext uri="{FF2B5EF4-FFF2-40B4-BE49-F238E27FC236}">
                <a16:creationId xmlns:a16="http://schemas.microsoft.com/office/drawing/2014/main" id="{A37740D9-C18B-40DE-A32E-66C778527117}"/>
              </a:ext>
            </a:extLst>
          </p:cNvPr>
          <p:cNvPicPr>
            <a:picLocks noChangeAspect="1"/>
          </p:cNvPicPr>
          <p:nvPr/>
        </p:nvPicPr>
        <p:blipFill>
          <a:blip r:embed="rId3"/>
          <a:stretch>
            <a:fillRect/>
          </a:stretch>
        </p:blipFill>
        <p:spPr>
          <a:xfrm>
            <a:off x="894242" y="1537514"/>
            <a:ext cx="6349040" cy="764753"/>
          </a:xfrm>
          <a:prstGeom prst="rect">
            <a:avLst/>
          </a:prstGeom>
        </p:spPr>
      </p:pic>
      <p:sp>
        <p:nvSpPr>
          <p:cNvPr id="6" name="Rectangle 5">
            <a:extLst>
              <a:ext uri="{FF2B5EF4-FFF2-40B4-BE49-F238E27FC236}">
                <a16:creationId xmlns:a16="http://schemas.microsoft.com/office/drawing/2014/main" id="{C2B1B2C9-E852-4FEE-90BB-2D1285F03D08}"/>
              </a:ext>
            </a:extLst>
          </p:cNvPr>
          <p:cNvSpPr/>
          <p:nvPr/>
        </p:nvSpPr>
        <p:spPr>
          <a:xfrm>
            <a:off x="6751320" y="1188230"/>
            <a:ext cx="5120269" cy="203132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b="1" u="sng" dirty="0">
                <a:solidFill>
                  <a:srgbClr val="00B050"/>
                </a:solidFill>
                <a:effectLst>
                  <a:outerShdw blurRad="38100" dist="38100" dir="2700000" algn="tl">
                    <a:srgbClr val="000000">
                      <a:alpha val="43137"/>
                    </a:srgbClr>
                  </a:outerShdw>
                </a:effectLst>
              </a:rPr>
              <a:t>Hydrostatic pressure in glomerular capillaries:</a:t>
            </a:r>
            <a:br>
              <a:rPr lang="en-US" b="1" u="sng" dirty="0">
                <a:solidFill>
                  <a:srgbClr val="00B050"/>
                </a:solidFill>
                <a:effectLst>
                  <a:outerShdw blurRad="38100" dist="38100" dir="2700000" algn="tl">
                    <a:srgbClr val="000000">
                      <a:alpha val="43137"/>
                    </a:srgbClr>
                  </a:outerShdw>
                </a:effectLst>
              </a:rPr>
            </a:br>
            <a:r>
              <a:rPr lang="en-US" dirty="0">
                <a:solidFill>
                  <a:srgbClr val="00B050"/>
                </a:solidFill>
              </a:rPr>
              <a:t> is a force favoring filtration. When compared with systemic capillaries, PGC is relatively high (45 mm Hg). In systemic capillaries, hydrostatic pressure falls along the length of the capillary; in glomerular capillaries, it remains constant along the entire length.</a:t>
            </a:r>
          </a:p>
        </p:txBody>
      </p:sp>
      <p:sp>
        <p:nvSpPr>
          <p:cNvPr id="7" name="Rectangle 6">
            <a:extLst>
              <a:ext uri="{FF2B5EF4-FFF2-40B4-BE49-F238E27FC236}">
                <a16:creationId xmlns:a16="http://schemas.microsoft.com/office/drawing/2014/main" id="{2697D5E1-0604-4C18-ADD7-01B96D2703C9}"/>
              </a:ext>
            </a:extLst>
          </p:cNvPr>
          <p:cNvSpPr/>
          <p:nvPr/>
        </p:nvSpPr>
        <p:spPr>
          <a:xfrm>
            <a:off x="5730055" y="3262426"/>
            <a:ext cx="6156588" cy="92333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b="1" u="sng" dirty="0">
                <a:solidFill>
                  <a:srgbClr val="00B050"/>
                </a:solidFill>
                <a:effectLst>
                  <a:outerShdw blurRad="38100" dist="38100" dir="2700000" algn="tl">
                    <a:srgbClr val="000000">
                      <a:alpha val="43137"/>
                    </a:srgbClr>
                  </a:outerShdw>
                </a:effectLst>
              </a:rPr>
              <a:t>Hydrostatic pressure in Bowman’s space:</a:t>
            </a:r>
            <a:br>
              <a:rPr lang="en-US" dirty="0">
                <a:solidFill>
                  <a:srgbClr val="00B050"/>
                </a:solidFill>
              </a:rPr>
            </a:br>
            <a:r>
              <a:rPr lang="en-US" dirty="0">
                <a:solidFill>
                  <a:srgbClr val="00B050"/>
                </a:solidFill>
              </a:rPr>
              <a:t> is a force opposing filtration. The origin of this pressure (10 mm Hg) is the fluid present in the lumen of the nephron.</a:t>
            </a:r>
          </a:p>
        </p:txBody>
      </p:sp>
      <p:sp>
        <p:nvSpPr>
          <p:cNvPr id="8" name="Rectangle 7">
            <a:extLst>
              <a:ext uri="{FF2B5EF4-FFF2-40B4-BE49-F238E27FC236}">
                <a16:creationId xmlns:a16="http://schemas.microsoft.com/office/drawing/2014/main" id="{3FEAAC30-E613-48A1-A291-786EC69A4362}"/>
              </a:ext>
            </a:extLst>
          </p:cNvPr>
          <p:cNvSpPr/>
          <p:nvPr/>
        </p:nvSpPr>
        <p:spPr>
          <a:xfrm>
            <a:off x="5553029" y="4279972"/>
            <a:ext cx="6349040" cy="230832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b="1" u="sng" dirty="0">
                <a:solidFill>
                  <a:srgbClr val="00B050"/>
                </a:solidFill>
                <a:effectLst>
                  <a:outerShdw blurRad="38100" dist="38100" dir="2700000" algn="tl">
                    <a:srgbClr val="000000">
                      <a:alpha val="43137"/>
                    </a:srgbClr>
                  </a:outerShdw>
                </a:effectLst>
              </a:rPr>
              <a:t>Oncotic pressure in glomerular capillaries:</a:t>
            </a:r>
            <a:br>
              <a:rPr lang="en-US" b="1" u="sng" dirty="0">
                <a:solidFill>
                  <a:srgbClr val="00B050"/>
                </a:solidFill>
                <a:effectLst>
                  <a:outerShdw blurRad="38100" dist="38100" dir="2700000" algn="tl">
                    <a:srgbClr val="000000">
                      <a:alpha val="43137"/>
                    </a:srgbClr>
                  </a:outerShdw>
                </a:effectLst>
              </a:rPr>
            </a:br>
            <a:r>
              <a:rPr lang="en-US" dirty="0">
                <a:solidFill>
                  <a:srgbClr val="00B050"/>
                </a:solidFill>
              </a:rPr>
              <a:t> is another force opposing filtration; </a:t>
            </a:r>
            <a:r>
              <a:rPr lang="el-GR" dirty="0">
                <a:solidFill>
                  <a:srgbClr val="00B050"/>
                </a:solidFill>
              </a:rPr>
              <a:t>π</a:t>
            </a:r>
            <a:r>
              <a:rPr lang="en-US" dirty="0">
                <a:solidFill>
                  <a:srgbClr val="00B050"/>
                </a:solidFill>
              </a:rPr>
              <a:t>GC is determined by the protein concentration of glomerular capillary blood. πGC does not remain constant along the capillary length; rather, it progressively increases as fluid is filtered out of the capillary. Eventually πGC increases to the point where net ultrafiltration pressure becomes zero and glomerular filtration stops (called filtration equilibrium).</a:t>
            </a:r>
          </a:p>
        </p:txBody>
      </p:sp>
    </p:spTree>
    <p:extLst>
      <p:ext uri="{BB962C8B-B14F-4D97-AF65-F5344CB8AC3E}">
        <p14:creationId xmlns:p14="http://schemas.microsoft.com/office/powerpoint/2010/main" val="24451072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84CBDCA-7345-4F11-913D-4A251EA5E3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0469" y="149245"/>
            <a:ext cx="3612318" cy="2872740"/>
          </a:xfrm>
          <a:prstGeom prst="rect">
            <a:avLst/>
          </a:prstGeom>
        </p:spPr>
      </p:pic>
      <p:pic>
        <p:nvPicPr>
          <p:cNvPr id="2" name="Picture 1">
            <a:extLst>
              <a:ext uri="{FF2B5EF4-FFF2-40B4-BE49-F238E27FC236}">
                <a16:creationId xmlns:a16="http://schemas.microsoft.com/office/drawing/2014/main" id="{CF3F76D4-0005-4A5C-A162-E1A7496D2745}"/>
              </a:ext>
            </a:extLst>
          </p:cNvPr>
          <p:cNvPicPr>
            <a:picLocks noChangeAspect="1"/>
          </p:cNvPicPr>
          <p:nvPr/>
        </p:nvPicPr>
        <p:blipFill>
          <a:blip r:embed="rId3"/>
          <a:stretch>
            <a:fillRect/>
          </a:stretch>
        </p:blipFill>
        <p:spPr>
          <a:xfrm>
            <a:off x="0" y="624840"/>
            <a:ext cx="6983260" cy="6233160"/>
          </a:xfrm>
          <a:prstGeom prst="rect">
            <a:avLst/>
          </a:prstGeom>
        </p:spPr>
      </p:pic>
      <p:pic>
        <p:nvPicPr>
          <p:cNvPr id="5" name="Content Placeholder 4">
            <a:extLst>
              <a:ext uri="{FF2B5EF4-FFF2-40B4-BE49-F238E27FC236}">
                <a16:creationId xmlns:a16="http://schemas.microsoft.com/office/drawing/2014/main" id="{278F4340-D087-4E52-AC63-F1073C267EB3}"/>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123368" y="0"/>
            <a:ext cx="3304790" cy="2697480"/>
          </a:xfrm>
        </p:spPr>
      </p:pic>
      <p:sp>
        <p:nvSpPr>
          <p:cNvPr id="3" name="Rectangle 2">
            <a:extLst>
              <a:ext uri="{FF2B5EF4-FFF2-40B4-BE49-F238E27FC236}">
                <a16:creationId xmlns:a16="http://schemas.microsoft.com/office/drawing/2014/main" id="{B57C7C83-0BB5-4626-BD30-EBD7531E0A4E}"/>
              </a:ext>
            </a:extLst>
          </p:cNvPr>
          <p:cNvSpPr/>
          <p:nvPr/>
        </p:nvSpPr>
        <p:spPr>
          <a:xfrm>
            <a:off x="7768666" y="3230880"/>
            <a:ext cx="4130040" cy="3477875"/>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n-US" sz="2000" dirty="0">
                <a:solidFill>
                  <a:srgbClr val="00B050"/>
                </a:solidFill>
              </a:rPr>
              <a:t>The net ultrafiltration pressure, the driving force, is the algebraic sum of the three Starling pressures (omitting the oncotic pressure in Bowman’s space). For glomerular capillaries, the net ultrafiltration pressure always favors filtration, so the direction of fluid movement is always out of the capillaries. The greater the net pressure, the higher the rate of glomerular filtration.</a:t>
            </a:r>
          </a:p>
        </p:txBody>
      </p:sp>
    </p:spTree>
    <p:extLst>
      <p:ext uri="{BB962C8B-B14F-4D97-AF65-F5344CB8AC3E}">
        <p14:creationId xmlns:p14="http://schemas.microsoft.com/office/powerpoint/2010/main" val="3919977989"/>
      </p:ext>
    </p:extLst>
  </p:cSld>
  <p:clrMapOvr>
    <a:masterClrMapping/>
  </p:clrMapOvr>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Basis</Template>
  <TotalTime>1474</TotalTime>
  <Words>4185</Words>
  <Application>Microsoft Office PowerPoint</Application>
  <PresentationFormat>Widescreen</PresentationFormat>
  <Paragraphs>179</Paragraphs>
  <Slides>32</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32</vt:i4>
      </vt:variant>
    </vt:vector>
  </HeadingPairs>
  <TitlesOfParts>
    <vt:vector size="43" baseType="lpstr">
      <vt:lpstr>Aharoni</vt:lpstr>
      <vt:lpstr>AntiqueOlive-Bold</vt:lpstr>
      <vt:lpstr>Bodoni MT Black</vt:lpstr>
      <vt:lpstr>Calibri</vt:lpstr>
      <vt:lpstr>Candara</vt:lpstr>
      <vt:lpstr>Corbel</vt:lpstr>
      <vt:lpstr>Times-Bold</vt:lpstr>
      <vt:lpstr>TimesNewRoman</vt:lpstr>
      <vt:lpstr>Times-Roman</vt:lpstr>
      <vt:lpstr>Wingdings</vt:lpstr>
      <vt:lpstr>Basis</vt:lpstr>
      <vt:lpstr>Process of urine Formation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Mechanism of urine formation:-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Membrane transport</dc:title>
  <dc:creator>abdallah hattab</dc:creator>
  <cp:lastModifiedBy>abdallah hattab</cp:lastModifiedBy>
  <cp:revision>103</cp:revision>
  <dcterms:created xsi:type="dcterms:W3CDTF">2020-01-31T12:12:48Z</dcterms:created>
  <dcterms:modified xsi:type="dcterms:W3CDTF">2020-02-22T19:47:09Z</dcterms:modified>
</cp:coreProperties>
</file>