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fntdata" ContentType="application/x-fontdata"/>
  <Default Extension="wdp" ContentType="image/vnd.ms-photo"/>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60" r:id="rId4"/>
  </p:sldMasterIdLst>
  <p:notesMasterIdLst>
    <p:notesMasterId r:id="rId18"/>
  </p:notesMasterIdLst>
  <p:sldIdLst>
    <p:sldId id="256" r:id="rId5"/>
    <p:sldId id="257" r:id="rId6"/>
    <p:sldId id="301" r:id="rId7"/>
    <p:sldId id="303" r:id="rId8"/>
    <p:sldId id="310" r:id="rId9"/>
    <p:sldId id="304" r:id="rId10"/>
    <p:sldId id="305" r:id="rId11"/>
    <p:sldId id="306" r:id="rId12"/>
    <p:sldId id="307" r:id="rId13"/>
    <p:sldId id="308" r:id="rId14"/>
    <p:sldId id="309" r:id="rId15"/>
    <p:sldId id="311" r:id="rId16"/>
    <p:sldId id="296" r:id="rId17"/>
  </p:sldIdLst>
  <p:sldSz cx="9144000" cy="5143500" type="screen16x9"/>
  <p:notesSz cx="6858000" cy="9144000"/>
  <p:embeddedFontLst>
    <p:embeddedFont>
      <p:font typeface="Calibri" pitchFamily="34" charset="0"/>
      <p:regular r:id="rId19"/>
      <p:bold r:id="rId20"/>
      <p:italic r:id="rId21"/>
      <p:boldItalic r:id="rId2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AE1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E84C8AE5-3B9D-472B-8AFB-D0E228A2648C}">
  <a:tblStyle styleId="{E84C8AE5-3B9D-472B-8AFB-D0E228A2648C}"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40" autoAdjust="0"/>
    <p:restoredTop sz="94660"/>
  </p:normalViewPr>
  <p:slideViewPr>
    <p:cSldViewPr>
      <p:cViewPr varScale="1">
        <p:scale>
          <a:sx n="99" d="100"/>
          <a:sy n="99" d="100"/>
        </p:scale>
        <p:origin x="-486" y="-8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font" Target="fonts/font3.fntdata"/><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font" Target="fonts/font2.fnt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font" Target="fonts/font1.fnt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font" Target="fonts/font4.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extLst>
      <p:ext uri="{BB962C8B-B14F-4D97-AF65-F5344CB8AC3E}">
        <p14:creationId xmlns:p14="http://schemas.microsoft.com/office/powerpoint/2010/main" val="2913296547"/>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0619464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3606f1c2d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8556250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3606f1c2d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302275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3606f1c2d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7322337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3606f1c2d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1943315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3606f1c2d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935044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3606f1c2d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4839964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3606f1c2d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9222403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3606f1c2d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751133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3606f1c2d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6261955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3606f1c2d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0658276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3606f1c2d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4941556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1597819"/>
            <a:ext cx="7772400" cy="1102519"/>
          </a:xfrm>
        </p:spPr>
        <p:txBody>
          <a:bodyPr/>
          <a:lstStyle/>
          <a:p>
            <a:r>
              <a:rPr lang="ar-SA" smtClean="0"/>
              <a:t>انقر لتحرير نمط العنوان الرئيسي</a:t>
            </a:r>
            <a:endParaRPr lang="en-US"/>
          </a:p>
        </p:txBody>
      </p:sp>
      <p:sp>
        <p:nvSpPr>
          <p:cNvPr id="3" name="عنوان فرعي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a:p>
        </p:txBody>
      </p:sp>
      <p:sp>
        <p:nvSpPr>
          <p:cNvPr id="4" name="عنصر نائب للتاريخ 3"/>
          <p:cNvSpPr>
            <a:spLocks noGrp="1"/>
          </p:cNvSpPr>
          <p:nvPr>
            <p:ph type="dt" sz="half" idx="10"/>
          </p:nvPr>
        </p:nvSpPr>
        <p:spPr/>
        <p:txBody>
          <a:bodyPr/>
          <a:lstStyle/>
          <a:p>
            <a:fld id="{DFF20CB2-1D0D-4838-B18C-50D023B47DE4}" type="datetimeFigureOut">
              <a:rPr lang="en-US" smtClean="0"/>
              <a:t>1/2/2021</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4164884447"/>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DFF20CB2-1D0D-4838-B18C-50D023B47DE4}" type="datetimeFigureOut">
              <a:rPr lang="en-US" smtClean="0"/>
              <a:t>1/2/2021</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304357145"/>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05979"/>
            <a:ext cx="2057400" cy="4388644"/>
          </a:xfrm>
        </p:spPr>
        <p:txBody>
          <a:bodyPr vert="eaVert"/>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457200" y="205979"/>
            <a:ext cx="6019800" cy="4388644"/>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DFF20CB2-1D0D-4838-B18C-50D023B47DE4}" type="datetimeFigureOut">
              <a:rPr lang="en-US" smtClean="0"/>
              <a:t>1/2/2021</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495694434"/>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9"/>
        <p:cNvGrpSpPr/>
        <p:nvPr/>
      </p:nvGrpSpPr>
      <p:grpSpPr>
        <a:xfrm>
          <a:off x="0" y="0"/>
          <a:ext cx="0" cy="0"/>
          <a:chOff x="0" y="0"/>
          <a:chExt cx="0" cy="0"/>
        </a:xfrm>
      </p:grpSpPr>
      <p:sp>
        <p:nvSpPr>
          <p:cNvPr id="11" name="Google Shape;11;p2"/>
          <p:cNvSpPr txBox="1">
            <a:spLocks noGrp="1"/>
          </p:cNvSpPr>
          <p:nvPr>
            <p:ph type="ctrTitle"/>
          </p:nvPr>
        </p:nvSpPr>
        <p:spPr>
          <a:xfrm>
            <a:off x="685800" y="1991825"/>
            <a:ext cx="4539000" cy="1159800"/>
          </a:xfrm>
          <a:prstGeom prst="rect">
            <a:avLst/>
          </a:prstGeom>
        </p:spPr>
        <p:txBody>
          <a:bodyPr spcFirstLastPara="1" wrap="square" lIns="0" tIns="0" rIns="0" bIns="0" anchor="ctr" anchorCtr="0">
            <a:noAutofit/>
          </a:bodyPr>
          <a:lstStyle>
            <a:lvl1pPr lvl="0">
              <a:spcBef>
                <a:spcPts val="0"/>
              </a:spcBef>
              <a:spcAft>
                <a:spcPts val="0"/>
              </a:spcAft>
              <a:buSzPts val="5000"/>
              <a:buNone/>
              <a:defRPr sz="5000"/>
            </a:lvl1pPr>
            <a:lvl2pPr lvl="1">
              <a:spcBef>
                <a:spcPts val="0"/>
              </a:spcBef>
              <a:spcAft>
                <a:spcPts val="0"/>
              </a:spcAft>
              <a:buSzPts val="5000"/>
              <a:buNone/>
              <a:defRPr sz="5000"/>
            </a:lvl2pPr>
            <a:lvl3pPr lvl="2">
              <a:spcBef>
                <a:spcPts val="0"/>
              </a:spcBef>
              <a:spcAft>
                <a:spcPts val="0"/>
              </a:spcAft>
              <a:buSzPts val="5000"/>
              <a:buNone/>
              <a:defRPr sz="5000"/>
            </a:lvl3pPr>
            <a:lvl4pPr lvl="3">
              <a:spcBef>
                <a:spcPts val="0"/>
              </a:spcBef>
              <a:spcAft>
                <a:spcPts val="0"/>
              </a:spcAft>
              <a:buSzPts val="5000"/>
              <a:buNone/>
              <a:defRPr sz="5000"/>
            </a:lvl4pPr>
            <a:lvl5pPr lvl="4">
              <a:spcBef>
                <a:spcPts val="0"/>
              </a:spcBef>
              <a:spcAft>
                <a:spcPts val="0"/>
              </a:spcAft>
              <a:buSzPts val="5000"/>
              <a:buNone/>
              <a:defRPr sz="5000"/>
            </a:lvl5pPr>
            <a:lvl6pPr lvl="5">
              <a:spcBef>
                <a:spcPts val="0"/>
              </a:spcBef>
              <a:spcAft>
                <a:spcPts val="0"/>
              </a:spcAft>
              <a:buSzPts val="5000"/>
              <a:buNone/>
              <a:defRPr sz="5000"/>
            </a:lvl6pPr>
            <a:lvl7pPr lvl="6">
              <a:spcBef>
                <a:spcPts val="0"/>
              </a:spcBef>
              <a:spcAft>
                <a:spcPts val="0"/>
              </a:spcAft>
              <a:buSzPts val="5000"/>
              <a:buNone/>
              <a:defRPr sz="5000"/>
            </a:lvl7pPr>
            <a:lvl8pPr lvl="7">
              <a:spcBef>
                <a:spcPts val="0"/>
              </a:spcBef>
              <a:spcAft>
                <a:spcPts val="0"/>
              </a:spcAft>
              <a:buSzPts val="5000"/>
              <a:buNone/>
              <a:defRPr sz="5000"/>
            </a:lvl8pPr>
            <a:lvl9pPr lvl="8">
              <a:spcBef>
                <a:spcPts val="0"/>
              </a:spcBef>
              <a:spcAft>
                <a:spcPts val="0"/>
              </a:spcAft>
              <a:buSzPts val="5000"/>
              <a:buNone/>
              <a:defRPr sz="5000"/>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 2 columns" type="twoColTx">
  <p:cSld name="Title + 2 columns">
    <p:spTree>
      <p:nvGrpSpPr>
        <p:cNvPr id="1" name="Shape 27"/>
        <p:cNvGrpSpPr/>
        <p:nvPr/>
      </p:nvGrpSpPr>
      <p:grpSpPr>
        <a:xfrm>
          <a:off x="0" y="0"/>
          <a:ext cx="0" cy="0"/>
          <a:chOff x="0" y="0"/>
          <a:chExt cx="0" cy="0"/>
        </a:xfrm>
      </p:grpSpPr>
      <p:sp>
        <p:nvSpPr>
          <p:cNvPr id="29" name="Google Shape;29;p6"/>
          <p:cNvSpPr txBox="1">
            <a:spLocks noGrp="1"/>
          </p:cNvSpPr>
          <p:nvPr>
            <p:ph type="title"/>
          </p:nvPr>
        </p:nvSpPr>
        <p:spPr>
          <a:xfrm>
            <a:off x="580550" y="205975"/>
            <a:ext cx="6014400" cy="857400"/>
          </a:xfrm>
          <a:prstGeom prst="rect">
            <a:avLst/>
          </a:prstGeom>
        </p:spPr>
        <p:txBody>
          <a:bodyPr spcFirstLastPara="1" wrap="square" lIns="0" tIns="0" rIns="0" bIns="0" anchor="b"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30" name="Google Shape;30;p6"/>
          <p:cNvSpPr txBox="1">
            <a:spLocks noGrp="1"/>
          </p:cNvSpPr>
          <p:nvPr>
            <p:ph type="body" idx="1"/>
          </p:nvPr>
        </p:nvSpPr>
        <p:spPr>
          <a:xfrm>
            <a:off x="580550" y="1352550"/>
            <a:ext cx="2841000" cy="3155100"/>
          </a:xfrm>
          <a:prstGeom prst="rect">
            <a:avLst/>
          </a:prstGeom>
        </p:spPr>
        <p:txBody>
          <a:bodyPr spcFirstLastPara="1" wrap="square" lIns="0" tIns="0" rIns="0" bIns="0" anchor="t" anchorCtr="0">
            <a:noAutofit/>
          </a:bodyPr>
          <a:lstStyle>
            <a:lvl1pPr marL="457200" lvl="0" indent="-355600">
              <a:spcBef>
                <a:spcPts val="600"/>
              </a:spcBef>
              <a:spcAft>
                <a:spcPts val="0"/>
              </a:spcAft>
              <a:buSzPts val="2000"/>
              <a:buChar char="⬡"/>
              <a:defRPr sz="2000"/>
            </a:lvl1pPr>
            <a:lvl2pPr marL="914400" lvl="1" indent="-355600">
              <a:spcBef>
                <a:spcPts val="0"/>
              </a:spcBef>
              <a:spcAft>
                <a:spcPts val="0"/>
              </a:spcAft>
              <a:buSzPts val="2000"/>
              <a:buChar char="∙"/>
              <a:defRPr sz="2000"/>
            </a:lvl2pPr>
            <a:lvl3pPr marL="1371600" lvl="2" indent="-355600">
              <a:spcBef>
                <a:spcPts val="0"/>
              </a:spcBef>
              <a:spcAft>
                <a:spcPts val="0"/>
              </a:spcAft>
              <a:buSzPts val="2000"/>
              <a:buChar char="∙"/>
              <a:defRPr sz="2000"/>
            </a:lvl3pPr>
            <a:lvl4pPr marL="1828800" lvl="3" indent="-355600">
              <a:spcBef>
                <a:spcPts val="0"/>
              </a:spcBef>
              <a:spcAft>
                <a:spcPts val="0"/>
              </a:spcAft>
              <a:buSzPts val="2000"/>
              <a:buChar char="●"/>
              <a:defRPr sz="2000"/>
            </a:lvl4pPr>
            <a:lvl5pPr marL="2286000" lvl="4" indent="-355600">
              <a:spcBef>
                <a:spcPts val="0"/>
              </a:spcBef>
              <a:spcAft>
                <a:spcPts val="0"/>
              </a:spcAft>
              <a:buSzPts val="2000"/>
              <a:buChar char="○"/>
              <a:defRPr sz="2000"/>
            </a:lvl5pPr>
            <a:lvl6pPr marL="2743200" lvl="5" indent="-355600">
              <a:spcBef>
                <a:spcPts val="0"/>
              </a:spcBef>
              <a:spcAft>
                <a:spcPts val="0"/>
              </a:spcAft>
              <a:buSzPts val="2000"/>
              <a:buChar char="■"/>
              <a:defRPr sz="2000"/>
            </a:lvl6pPr>
            <a:lvl7pPr marL="3200400" lvl="6" indent="-355600">
              <a:spcBef>
                <a:spcPts val="0"/>
              </a:spcBef>
              <a:spcAft>
                <a:spcPts val="0"/>
              </a:spcAft>
              <a:buSzPts val="2000"/>
              <a:buChar char="●"/>
              <a:defRPr sz="2000"/>
            </a:lvl7pPr>
            <a:lvl8pPr marL="3657600" lvl="7" indent="-355600">
              <a:spcBef>
                <a:spcPts val="0"/>
              </a:spcBef>
              <a:spcAft>
                <a:spcPts val="0"/>
              </a:spcAft>
              <a:buSzPts val="2000"/>
              <a:buChar char="○"/>
              <a:defRPr sz="2000"/>
            </a:lvl8pPr>
            <a:lvl9pPr marL="4114800" lvl="8" indent="-355600">
              <a:spcBef>
                <a:spcPts val="0"/>
              </a:spcBef>
              <a:spcAft>
                <a:spcPts val="0"/>
              </a:spcAft>
              <a:buSzPts val="2000"/>
              <a:buChar char="■"/>
              <a:defRPr sz="2000"/>
            </a:lvl9pPr>
          </a:lstStyle>
          <a:p>
            <a:endParaRPr/>
          </a:p>
        </p:txBody>
      </p:sp>
      <p:sp>
        <p:nvSpPr>
          <p:cNvPr id="31" name="Google Shape;31;p6"/>
          <p:cNvSpPr txBox="1">
            <a:spLocks noGrp="1"/>
          </p:cNvSpPr>
          <p:nvPr>
            <p:ph type="body" idx="2"/>
          </p:nvPr>
        </p:nvSpPr>
        <p:spPr>
          <a:xfrm>
            <a:off x="3753943" y="1352550"/>
            <a:ext cx="2841000" cy="3155100"/>
          </a:xfrm>
          <a:prstGeom prst="rect">
            <a:avLst/>
          </a:prstGeom>
        </p:spPr>
        <p:txBody>
          <a:bodyPr spcFirstLastPara="1" wrap="square" lIns="0" tIns="0" rIns="0" bIns="0" anchor="t" anchorCtr="0">
            <a:noAutofit/>
          </a:bodyPr>
          <a:lstStyle>
            <a:lvl1pPr marL="457200" lvl="0" indent="-355600">
              <a:spcBef>
                <a:spcPts val="600"/>
              </a:spcBef>
              <a:spcAft>
                <a:spcPts val="0"/>
              </a:spcAft>
              <a:buSzPts val="2000"/>
              <a:buChar char="⬡"/>
              <a:defRPr sz="2000"/>
            </a:lvl1pPr>
            <a:lvl2pPr marL="914400" lvl="1" indent="-355600">
              <a:spcBef>
                <a:spcPts val="0"/>
              </a:spcBef>
              <a:spcAft>
                <a:spcPts val="0"/>
              </a:spcAft>
              <a:buSzPts val="2000"/>
              <a:buChar char="∙"/>
              <a:defRPr sz="2000"/>
            </a:lvl2pPr>
            <a:lvl3pPr marL="1371600" lvl="2" indent="-355600">
              <a:spcBef>
                <a:spcPts val="0"/>
              </a:spcBef>
              <a:spcAft>
                <a:spcPts val="0"/>
              </a:spcAft>
              <a:buSzPts val="2000"/>
              <a:buChar char="∙"/>
              <a:defRPr sz="2000"/>
            </a:lvl3pPr>
            <a:lvl4pPr marL="1828800" lvl="3" indent="-355600">
              <a:spcBef>
                <a:spcPts val="0"/>
              </a:spcBef>
              <a:spcAft>
                <a:spcPts val="0"/>
              </a:spcAft>
              <a:buSzPts val="2000"/>
              <a:buChar char="●"/>
              <a:defRPr sz="2000"/>
            </a:lvl4pPr>
            <a:lvl5pPr marL="2286000" lvl="4" indent="-355600">
              <a:spcBef>
                <a:spcPts val="0"/>
              </a:spcBef>
              <a:spcAft>
                <a:spcPts val="0"/>
              </a:spcAft>
              <a:buSzPts val="2000"/>
              <a:buChar char="○"/>
              <a:defRPr sz="2000"/>
            </a:lvl5pPr>
            <a:lvl6pPr marL="2743200" lvl="5" indent="-355600">
              <a:spcBef>
                <a:spcPts val="0"/>
              </a:spcBef>
              <a:spcAft>
                <a:spcPts val="0"/>
              </a:spcAft>
              <a:buSzPts val="2000"/>
              <a:buChar char="■"/>
              <a:defRPr sz="2000"/>
            </a:lvl6pPr>
            <a:lvl7pPr marL="3200400" lvl="6" indent="-355600">
              <a:spcBef>
                <a:spcPts val="0"/>
              </a:spcBef>
              <a:spcAft>
                <a:spcPts val="0"/>
              </a:spcAft>
              <a:buSzPts val="2000"/>
              <a:buChar char="●"/>
              <a:defRPr sz="2000"/>
            </a:lvl7pPr>
            <a:lvl8pPr marL="3657600" lvl="7" indent="-355600">
              <a:spcBef>
                <a:spcPts val="0"/>
              </a:spcBef>
              <a:spcAft>
                <a:spcPts val="0"/>
              </a:spcAft>
              <a:buSzPts val="2000"/>
              <a:buChar char="○"/>
              <a:defRPr sz="2000"/>
            </a:lvl8pPr>
            <a:lvl9pPr marL="4114800" lvl="8" indent="-355600">
              <a:spcBef>
                <a:spcPts val="0"/>
              </a:spcBef>
              <a:spcAft>
                <a:spcPts val="0"/>
              </a:spcAft>
              <a:buSzPts val="2000"/>
              <a:buChar char="■"/>
              <a:defRPr sz="2000"/>
            </a:lvl9pPr>
          </a:lstStyle>
          <a:p>
            <a:endParaRPr/>
          </a:p>
        </p:txBody>
      </p:sp>
      <p:sp>
        <p:nvSpPr>
          <p:cNvPr id="32" name="Google Shape;32;p6"/>
          <p:cNvSpPr txBox="1">
            <a:spLocks noGrp="1"/>
          </p:cNvSpPr>
          <p:nvPr>
            <p:ph type="sldNum" idx="12"/>
          </p:nvPr>
        </p:nvSpPr>
        <p:spPr>
          <a:xfrm>
            <a:off x="8480584" y="4749851"/>
            <a:ext cx="548700" cy="393600"/>
          </a:xfrm>
          <a:prstGeom prst="rect">
            <a:avLst/>
          </a:prstGeom>
        </p:spPr>
        <p:txBody>
          <a:bodyPr spcFirstLastPara="1" wrap="square" lIns="0" tIns="0" rIns="0" bIns="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DFF20CB2-1D0D-4838-B18C-50D023B47DE4}" type="datetimeFigureOut">
              <a:rPr lang="en-US" smtClean="0"/>
              <a:t>1/2/2021</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394555254"/>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3305176"/>
            <a:ext cx="7772400" cy="1021556"/>
          </a:xfrm>
        </p:spPr>
        <p:txBody>
          <a:bodyPr anchor="t"/>
          <a:lstStyle>
            <a:lvl1pPr algn="l">
              <a:defRPr sz="4000" b="1" cap="all"/>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DFF20CB2-1D0D-4838-B18C-50D023B47DE4}" type="datetimeFigureOut">
              <a:rPr lang="en-US" smtClean="0"/>
              <a:t>1/2/2021</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2412528899"/>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محتوى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4"/>
          <p:cNvSpPr>
            <a:spLocks noGrp="1"/>
          </p:cNvSpPr>
          <p:nvPr>
            <p:ph type="dt" sz="half" idx="10"/>
          </p:nvPr>
        </p:nvSpPr>
        <p:spPr/>
        <p:txBody>
          <a:bodyPr/>
          <a:lstStyle/>
          <a:p>
            <a:fld id="{DFF20CB2-1D0D-4838-B18C-50D023B47DE4}" type="datetimeFigureOut">
              <a:rPr lang="en-US" smtClean="0"/>
              <a:t>1/2/2021</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2878439296"/>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نص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7" name="عنصر نائب للتاريخ 6"/>
          <p:cNvSpPr>
            <a:spLocks noGrp="1"/>
          </p:cNvSpPr>
          <p:nvPr>
            <p:ph type="dt" sz="half" idx="10"/>
          </p:nvPr>
        </p:nvSpPr>
        <p:spPr/>
        <p:txBody>
          <a:bodyPr/>
          <a:lstStyle/>
          <a:p>
            <a:fld id="{DFF20CB2-1D0D-4838-B18C-50D023B47DE4}" type="datetimeFigureOut">
              <a:rPr lang="en-US" smtClean="0"/>
              <a:t>1/2/2021</a:t>
            </a:fld>
            <a:endParaRPr lang="en-US"/>
          </a:p>
        </p:txBody>
      </p:sp>
      <p:sp>
        <p:nvSpPr>
          <p:cNvPr id="8" name="عنصر نائب للتذييل 7"/>
          <p:cNvSpPr>
            <a:spLocks noGrp="1"/>
          </p:cNvSpPr>
          <p:nvPr>
            <p:ph type="ftr" sz="quarter" idx="11"/>
          </p:nvPr>
        </p:nvSpPr>
        <p:spPr/>
        <p:txBody>
          <a:bodyPr/>
          <a:lstStyle/>
          <a:p>
            <a:endParaRPr lang="en-US"/>
          </a:p>
        </p:txBody>
      </p:sp>
      <p:sp>
        <p:nvSpPr>
          <p:cNvPr id="9" name="عنصر نائب لرقم الشريحة 8"/>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807703660"/>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تاريخ 2"/>
          <p:cNvSpPr>
            <a:spLocks noGrp="1"/>
          </p:cNvSpPr>
          <p:nvPr>
            <p:ph type="dt" sz="half" idx="10"/>
          </p:nvPr>
        </p:nvSpPr>
        <p:spPr/>
        <p:txBody>
          <a:bodyPr/>
          <a:lstStyle/>
          <a:p>
            <a:fld id="{DFF20CB2-1D0D-4838-B18C-50D023B47DE4}" type="datetimeFigureOut">
              <a:rPr lang="en-US" smtClean="0"/>
              <a:t>1/2/2021</a:t>
            </a:fld>
            <a:endParaRPr lang="en-US"/>
          </a:p>
        </p:txBody>
      </p:sp>
      <p:sp>
        <p:nvSpPr>
          <p:cNvPr id="4" name="عنصر نائب للتذييل 3"/>
          <p:cNvSpPr>
            <a:spLocks noGrp="1"/>
          </p:cNvSpPr>
          <p:nvPr>
            <p:ph type="ftr" sz="quarter" idx="11"/>
          </p:nvPr>
        </p:nvSpPr>
        <p:spPr/>
        <p:txBody>
          <a:bodyPr/>
          <a:lstStyle/>
          <a:p>
            <a:endParaRPr lang="en-US"/>
          </a:p>
        </p:txBody>
      </p:sp>
      <p:sp>
        <p:nvSpPr>
          <p:cNvPr id="5" name="عنصر نائب لرقم الشريحة 4"/>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995339633"/>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DFF20CB2-1D0D-4838-B18C-50D023B47DE4}" type="datetimeFigureOut">
              <a:rPr lang="en-US" smtClean="0"/>
              <a:t>1/2/2021</a:t>
            </a:fld>
            <a:endParaRPr lang="en-US"/>
          </a:p>
        </p:txBody>
      </p:sp>
      <p:sp>
        <p:nvSpPr>
          <p:cNvPr id="3" name="عنصر نائب للتذييل 2"/>
          <p:cNvSpPr>
            <a:spLocks noGrp="1"/>
          </p:cNvSpPr>
          <p:nvPr>
            <p:ph type="ftr" sz="quarter" idx="11"/>
          </p:nvPr>
        </p:nvSpPr>
        <p:spPr/>
        <p:txBody>
          <a:bodyPr/>
          <a:lstStyle/>
          <a:p>
            <a:endParaRPr lang="en-US"/>
          </a:p>
        </p:txBody>
      </p:sp>
      <p:sp>
        <p:nvSpPr>
          <p:cNvPr id="4" name="عنصر نائب لرقم الشريحة 3"/>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2952036437"/>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1" y="204787"/>
            <a:ext cx="3008313" cy="871538"/>
          </a:xfrm>
        </p:spPr>
        <p:txBody>
          <a:bodyPr anchor="b"/>
          <a:lstStyle>
            <a:lvl1pPr algn="l">
              <a:defRPr sz="2000" b="1"/>
            </a:lvl1pPr>
          </a:lstStyle>
          <a:p>
            <a:r>
              <a:rPr lang="ar-SA" smtClean="0"/>
              <a:t>انقر لتحرير نمط العنوان الرئيسي</a:t>
            </a:r>
            <a:endParaRPr lang="en-US"/>
          </a:p>
        </p:txBody>
      </p:sp>
      <p:sp>
        <p:nvSpPr>
          <p:cNvPr id="3" name="عنصر نائب للمحتوى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نص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DFF20CB2-1D0D-4838-B18C-50D023B47DE4}" type="datetimeFigureOut">
              <a:rPr lang="en-US" smtClean="0"/>
              <a:t>1/2/2021</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268732494"/>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3600450"/>
            <a:ext cx="5486400" cy="425054"/>
          </a:xfrm>
        </p:spPr>
        <p:txBody>
          <a:bodyPr anchor="b"/>
          <a:lstStyle>
            <a:lvl1pPr algn="l">
              <a:defRPr sz="2000" b="1"/>
            </a:lvl1pPr>
          </a:lstStyle>
          <a:p>
            <a:r>
              <a:rPr lang="ar-SA" smtClean="0"/>
              <a:t>انقر لتحرير نمط العنوان الرئيسي</a:t>
            </a:r>
            <a:endParaRPr lang="en-US"/>
          </a:p>
        </p:txBody>
      </p:sp>
      <p:sp>
        <p:nvSpPr>
          <p:cNvPr id="3" name="عنصر نائب للصورة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عنصر نائب للنص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DFF20CB2-1D0D-4838-B18C-50D023B47DE4}" type="datetimeFigureOut">
              <a:rPr lang="en-US" smtClean="0"/>
              <a:t>1/2/2021</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1853683312"/>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DFF20CB2-1D0D-4838-B18C-50D023B47DE4}" type="datetimeFigureOut">
              <a:rPr lang="en-US" smtClean="0"/>
              <a:t>1/2/2021</a:t>
            </a:fld>
            <a:endParaRPr lang="en-US"/>
          </a:p>
        </p:txBody>
      </p:sp>
      <p:sp>
        <p:nvSpPr>
          <p:cNvPr id="5" name="عنصر نائب للتذييل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عنصر نائب لرقم الشريحة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33668747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ransition>
    <p:fade thruBlk="1"/>
  </p:transition>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13.xml"/><Relationship Id="rId4" Type="http://schemas.microsoft.com/office/2007/relationships/hdphoto" Target="../media/hdphoto1.wdp"/></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3.xml"/><Relationship Id="rId4" Type="http://schemas.openxmlformats.org/officeDocument/2006/relationships/image" Target="../media/image7.emf"/></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3"/>
          <p:cNvSpPr txBox="1">
            <a:spLocks noGrp="1"/>
          </p:cNvSpPr>
          <p:nvPr>
            <p:ph type="ctrTitle"/>
          </p:nvPr>
        </p:nvSpPr>
        <p:spPr>
          <a:xfrm>
            <a:off x="395536" y="1563638"/>
            <a:ext cx="4752528" cy="1159800"/>
          </a:xfrm>
          <a:prstGeom prst="rect">
            <a:avLst/>
          </a:prstGeom>
        </p:spPr>
        <p:txBody>
          <a:bodyPr spcFirstLastPara="1" wrap="square" lIns="0" tIns="0" rIns="0" bIns="0" anchor="ctr" anchorCtr="0">
            <a:noAutofit/>
          </a:bodyPr>
          <a:lstStyle/>
          <a:p>
            <a:pPr lvl="0" algn="ctr"/>
            <a:r>
              <a:rPr lang="en-US" sz="3200" dirty="0" smtClean="0">
                <a:solidFill>
                  <a:schemeClr val="tx1">
                    <a:lumMod val="90000"/>
                    <a:lumOff val="10000"/>
                  </a:schemeClr>
                </a:solidFill>
              </a:rPr>
              <a:t/>
            </a:r>
            <a:br>
              <a:rPr lang="en-US" sz="3200" dirty="0" smtClean="0">
                <a:solidFill>
                  <a:schemeClr val="tx1">
                    <a:lumMod val="90000"/>
                    <a:lumOff val="10000"/>
                  </a:schemeClr>
                </a:solidFill>
              </a:rPr>
            </a:br>
            <a:r>
              <a:rPr lang="en-US" sz="3200" dirty="0">
                <a:solidFill>
                  <a:schemeClr val="tx1">
                    <a:lumMod val="90000"/>
                    <a:lumOff val="10000"/>
                  </a:schemeClr>
                </a:solidFill>
              </a:rPr>
              <a:t/>
            </a:r>
            <a:br>
              <a:rPr lang="en-US" sz="3200" dirty="0">
                <a:solidFill>
                  <a:schemeClr val="tx1">
                    <a:lumMod val="90000"/>
                    <a:lumOff val="10000"/>
                  </a:schemeClr>
                </a:solidFill>
              </a:rPr>
            </a:br>
            <a:r>
              <a:rPr lang="en-US" sz="3200" dirty="0" smtClean="0">
                <a:solidFill>
                  <a:schemeClr val="tx1">
                    <a:lumMod val="90000"/>
                    <a:lumOff val="10000"/>
                  </a:schemeClr>
                </a:solidFill>
              </a:rPr>
              <a:t/>
            </a:r>
            <a:br>
              <a:rPr lang="en-US" sz="3200" dirty="0" smtClean="0">
                <a:solidFill>
                  <a:schemeClr val="tx1">
                    <a:lumMod val="90000"/>
                    <a:lumOff val="10000"/>
                  </a:schemeClr>
                </a:solidFill>
              </a:rPr>
            </a:br>
            <a:r>
              <a:rPr lang="en-US" sz="3200" dirty="0" smtClean="0">
                <a:solidFill>
                  <a:schemeClr val="tx1">
                    <a:lumMod val="90000"/>
                    <a:lumOff val="10000"/>
                  </a:schemeClr>
                </a:solidFill>
              </a:rPr>
              <a:t>2- </a:t>
            </a:r>
            <a:r>
              <a:rPr lang="en-US" sz="3200" dirty="0">
                <a:solidFill>
                  <a:schemeClr val="tx1">
                    <a:lumMod val="90000"/>
                    <a:lumOff val="10000"/>
                  </a:schemeClr>
                </a:solidFill>
                <a:latin typeface="Times New Roman" panose="02020603050405020304" pitchFamily="18" charset="0"/>
                <a:ea typeface="Calibri" panose="020F0502020204030204" pitchFamily="34" charset="0"/>
              </a:rPr>
              <a:t>Somatic, pain and thermal </a:t>
            </a:r>
            <a:r>
              <a:rPr lang="en-US" sz="3200" dirty="0" smtClean="0">
                <a:solidFill>
                  <a:schemeClr val="tx1">
                    <a:lumMod val="90000"/>
                    <a:lumOff val="10000"/>
                  </a:schemeClr>
                </a:solidFill>
                <a:latin typeface="Times New Roman" panose="02020603050405020304" pitchFamily="18" charset="0"/>
                <a:ea typeface="Calibri" panose="020F0502020204030204" pitchFamily="34" charset="0"/>
              </a:rPr>
              <a:t>sensation.</a:t>
            </a:r>
            <a:r>
              <a:rPr lang="en-US" sz="3200" dirty="0" smtClean="0">
                <a:latin typeface="Times New Roman" panose="02020603050405020304" pitchFamily="18" charset="0"/>
                <a:ea typeface="Calibri" panose="020F0502020204030204" pitchFamily="34" charset="0"/>
              </a:rPr>
              <a:t/>
            </a:r>
            <a:br>
              <a:rPr lang="en-US" sz="3200" dirty="0" smtClean="0">
                <a:latin typeface="Times New Roman" panose="02020603050405020304" pitchFamily="18" charset="0"/>
                <a:ea typeface="Calibri" panose="020F0502020204030204" pitchFamily="34" charset="0"/>
              </a:rPr>
            </a:br>
            <a:r>
              <a:rPr lang="en-US" sz="3200" dirty="0" smtClean="0">
                <a:latin typeface="Times New Roman" panose="02020603050405020304" pitchFamily="18" charset="0"/>
                <a:ea typeface="Calibri" panose="020F0502020204030204" pitchFamily="34" charset="0"/>
              </a:rPr>
              <a:t/>
            </a:r>
            <a:br>
              <a:rPr lang="en-US" sz="3200" dirty="0" smtClean="0">
                <a:latin typeface="Times New Roman" panose="02020603050405020304" pitchFamily="18" charset="0"/>
                <a:ea typeface="Calibri" panose="020F0502020204030204" pitchFamily="34" charset="0"/>
              </a:rPr>
            </a:br>
            <a:r>
              <a:rPr lang="en-US" sz="2800" dirty="0" smtClean="0">
                <a:solidFill>
                  <a:schemeClr val="tx1">
                    <a:lumMod val="90000"/>
                    <a:lumOff val="10000"/>
                  </a:schemeClr>
                </a:solidFill>
              </a:rPr>
              <a:t>By</a:t>
            </a:r>
            <a:br>
              <a:rPr lang="en-US" sz="2800" dirty="0" smtClean="0">
                <a:solidFill>
                  <a:schemeClr val="tx1">
                    <a:lumMod val="90000"/>
                    <a:lumOff val="10000"/>
                  </a:schemeClr>
                </a:solidFill>
              </a:rPr>
            </a:br>
            <a:r>
              <a:rPr lang="en-US" sz="2800" dirty="0" smtClean="0">
                <a:solidFill>
                  <a:schemeClr val="tx1">
                    <a:lumMod val="90000"/>
                    <a:lumOff val="10000"/>
                  </a:schemeClr>
                </a:solidFill>
              </a:rPr>
              <a:t>Prof. Sherif W. Mansour</a:t>
            </a:r>
            <a:br>
              <a:rPr lang="en-US" sz="2800" dirty="0" smtClean="0">
                <a:solidFill>
                  <a:schemeClr val="tx1">
                    <a:lumMod val="90000"/>
                    <a:lumOff val="10000"/>
                  </a:schemeClr>
                </a:solidFill>
              </a:rPr>
            </a:br>
            <a:r>
              <a:rPr lang="en-US" sz="1800" dirty="0" smtClean="0">
                <a:solidFill>
                  <a:schemeClr val="tx1">
                    <a:lumMod val="90000"/>
                    <a:lumOff val="10000"/>
                  </a:schemeClr>
                </a:solidFill>
              </a:rPr>
              <a:t>Physiology dpt., Mutah school of Medicine.</a:t>
            </a:r>
            <a:r>
              <a:rPr lang="en" sz="1800" dirty="0" smtClean="0">
                <a:solidFill>
                  <a:schemeClr val="tx1">
                    <a:lumMod val="90000"/>
                    <a:lumOff val="10000"/>
                  </a:schemeClr>
                </a:solidFill>
              </a:rPr>
              <a:t> </a:t>
            </a:r>
            <a:endParaRPr sz="1800" dirty="0">
              <a:solidFill>
                <a:schemeClr val="tx1">
                  <a:lumMod val="90000"/>
                  <a:lumOff val="10000"/>
                </a:schemeClr>
              </a:solidFill>
            </a:endParaRPr>
          </a:p>
        </p:txBody>
      </p:sp>
      <p:pic>
        <p:nvPicPr>
          <p:cNvPr id="62" name="Google Shape;62;p13"/>
          <p:cNvPicPr preferRelativeResize="0"/>
          <p:nvPr/>
        </p:nvPicPr>
        <p:blipFill>
          <a:blip r:embed="rId3">
            <a:alphaModFix/>
          </a:blip>
          <a:stretch>
            <a:fillRect/>
          </a:stretch>
        </p:blipFill>
        <p:spPr>
          <a:xfrm>
            <a:off x="5320814" y="378324"/>
            <a:ext cx="662500" cy="726550"/>
          </a:xfrm>
          <a:prstGeom prst="rect">
            <a:avLst/>
          </a:prstGeom>
          <a:noFill/>
          <a:ln>
            <a:noFill/>
          </a:ln>
        </p:spPr>
      </p:pic>
      <p:pic>
        <p:nvPicPr>
          <p:cNvPr id="63" name="Google Shape;63;p13"/>
          <p:cNvPicPr preferRelativeResize="0"/>
          <p:nvPr/>
        </p:nvPicPr>
        <p:blipFill>
          <a:blip r:embed="rId4">
            <a:alphaModFix/>
          </a:blip>
          <a:stretch>
            <a:fillRect/>
          </a:stretch>
        </p:blipFill>
        <p:spPr>
          <a:xfrm>
            <a:off x="7593770" y="884611"/>
            <a:ext cx="482075" cy="525200"/>
          </a:xfrm>
          <a:prstGeom prst="rect">
            <a:avLst/>
          </a:prstGeom>
          <a:noFill/>
          <a:ln>
            <a:noFill/>
          </a:ln>
        </p:spPr>
      </p:pic>
      <p:pic>
        <p:nvPicPr>
          <p:cNvPr id="65" name="Google Shape;65;p13"/>
          <p:cNvPicPr preferRelativeResize="0"/>
          <p:nvPr/>
        </p:nvPicPr>
        <p:blipFill>
          <a:blip r:embed="rId5">
            <a:alphaModFix/>
          </a:blip>
          <a:stretch>
            <a:fillRect/>
          </a:stretch>
        </p:blipFill>
        <p:spPr>
          <a:xfrm>
            <a:off x="8404399" y="3624439"/>
            <a:ext cx="321850" cy="448425"/>
          </a:xfrm>
          <a:prstGeom prst="rect">
            <a:avLst/>
          </a:prstGeom>
          <a:noFill/>
          <a:ln>
            <a:noFill/>
          </a:ln>
        </p:spPr>
      </p:pic>
      <p:pic>
        <p:nvPicPr>
          <p:cNvPr id="66" name="Google Shape;66;p13"/>
          <p:cNvPicPr preferRelativeResize="0"/>
          <p:nvPr/>
        </p:nvPicPr>
        <p:blipFill>
          <a:blip r:embed="rId5">
            <a:alphaModFix/>
          </a:blip>
          <a:stretch>
            <a:fillRect/>
          </a:stretch>
        </p:blipFill>
        <p:spPr>
          <a:xfrm>
            <a:off x="8664593" y="3757882"/>
            <a:ext cx="321850" cy="448425"/>
          </a:xfrm>
          <a:prstGeom prst="rect">
            <a:avLst/>
          </a:prstGeom>
          <a:noFill/>
          <a:ln>
            <a:noFill/>
          </a:ln>
        </p:spPr>
      </p:pic>
      <p:pic>
        <p:nvPicPr>
          <p:cNvPr id="1026" name="Picture 2" descr="C:\Users\Dr Sherif\Desktop\مؤتة.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51920" y="97365"/>
            <a:ext cx="1085906" cy="1081080"/>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p:cNvPicPr>
            <a:picLocks noChangeAspect="1"/>
          </p:cNvPicPr>
          <p:nvPr/>
        </p:nvPicPr>
        <p:blipFill rotWithShape="1">
          <a:blip r:embed="rId7">
            <a:extLst>
              <a:ext uri="{28A0092B-C50C-407E-A947-70E740481C1C}">
                <a14:useLocalDpi xmlns:a14="http://schemas.microsoft.com/office/drawing/2010/main" val="0"/>
              </a:ext>
            </a:extLst>
          </a:blip>
          <a:srcRect l="23001" t="7330" r="19625" b="12032"/>
          <a:stretch/>
        </p:blipFill>
        <p:spPr>
          <a:xfrm>
            <a:off x="6516216" y="1923678"/>
            <a:ext cx="967344" cy="1365663"/>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4"/>
          <p:cNvSpPr txBox="1">
            <a:spLocks noGrp="1"/>
          </p:cNvSpPr>
          <p:nvPr>
            <p:ph type="title"/>
          </p:nvPr>
        </p:nvSpPr>
        <p:spPr>
          <a:xfrm>
            <a:off x="1979712" y="0"/>
            <a:ext cx="5256584" cy="530728"/>
          </a:xfrm>
          <a:prstGeom prst="rect">
            <a:avLst/>
          </a:prstGeom>
        </p:spPr>
        <p:txBody>
          <a:bodyPr spcFirstLastPara="1" wrap="square" lIns="0" tIns="0" rIns="0" bIns="0" anchor="b" anchorCtr="0">
            <a:noAutofit/>
          </a:bodyPr>
          <a:lstStyle/>
          <a:p>
            <a:pPr lvl="0" algn="ctr"/>
            <a:r>
              <a:rPr lang="en-US" sz="1800" dirty="0" smtClean="0">
                <a:solidFill>
                  <a:schemeClr val="tx1">
                    <a:lumMod val="90000"/>
                    <a:lumOff val="10000"/>
                  </a:schemeClr>
                </a:solidFill>
              </a:rPr>
              <a:t/>
            </a:r>
            <a:br>
              <a:rPr lang="en-US" sz="1800" dirty="0" smtClean="0">
                <a:solidFill>
                  <a:schemeClr val="tx1">
                    <a:lumMod val="90000"/>
                    <a:lumOff val="10000"/>
                  </a:schemeClr>
                </a:solidFill>
              </a:rPr>
            </a:br>
            <a:r>
              <a:rPr lang="en-US" sz="1800" dirty="0">
                <a:solidFill>
                  <a:schemeClr val="tx1">
                    <a:lumMod val="90000"/>
                    <a:lumOff val="10000"/>
                  </a:schemeClr>
                </a:solidFill>
              </a:rPr>
              <a:t/>
            </a:r>
            <a:br>
              <a:rPr lang="en-US" sz="1800" dirty="0">
                <a:solidFill>
                  <a:schemeClr val="tx1">
                    <a:lumMod val="90000"/>
                    <a:lumOff val="10000"/>
                  </a:schemeClr>
                </a:solidFill>
              </a:rPr>
            </a:br>
            <a:r>
              <a:rPr lang="en-US" sz="1800" dirty="0" smtClean="0">
                <a:solidFill>
                  <a:schemeClr val="tx1">
                    <a:lumMod val="90000"/>
                    <a:lumOff val="10000"/>
                  </a:schemeClr>
                </a:solidFill>
              </a:rPr>
              <a:t/>
            </a:r>
            <a:br>
              <a:rPr lang="en-US" sz="1800" dirty="0" smtClean="0">
                <a:solidFill>
                  <a:schemeClr val="tx1">
                    <a:lumMod val="90000"/>
                    <a:lumOff val="10000"/>
                  </a:schemeClr>
                </a:solidFill>
              </a:rPr>
            </a:br>
            <a:r>
              <a:rPr lang="en-US" sz="1800" dirty="0">
                <a:solidFill>
                  <a:schemeClr val="tx1">
                    <a:lumMod val="90000"/>
                    <a:lumOff val="10000"/>
                  </a:schemeClr>
                </a:solidFill>
              </a:rPr>
              <a:t/>
            </a:r>
            <a:br>
              <a:rPr lang="en-US" sz="1800" dirty="0">
                <a:solidFill>
                  <a:schemeClr val="tx1">
                    <a:lumMod val="90000"/>
                    <a:lumOff val="10000"/>
                  </a:schemeClr>
                </a:solidFill>
              </a:rPr>
            </a:br>
            <a:endParaRPr dirty="0">
              <a:solidFill>
                <a:srgbClr val="002060"/>
              </a:solidFill>
            </a:endParaRPr>
          </a:p>
        </p:txBody>
      </p:sp>
      <p:sp>
        <p:nvSpPr>
          <p:cNvPr id="3" name="Text Placeholder 2"/>
          <p:cNvSpPr>
            <a:spLocks noGrp="1"/>
          </p:cNvSpPr>
          <p:nvPr>
            <p:ph type="body" idx="1"/>
          </p:nvPr>
        </p:nvSpPr>
        <p:spPr>
          <a:xfrm>
            <a:off x="314841" y="1157908"/>
            <a:ext cx="8801334" cy="3435846"/>
          </a:xfrm>
        </p:spPr>
        <p:txBody>
          <a:bodyPr/>
          <a:lstStyle/>
          <a:p>
            <a:pPr marL="90170" indent="0" algn="justLow">
              <a:spcBef>
                <a:spcPts val="0"/>
              </a:spcBef>
              <a:buNone/>
            </a:pPr>
            <a:endParaRPr lang="en-US" sz="14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75" name="Google Shape;75;p14"/>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10</a:t>
            </a:fld>
            <a:endParaRPr/>
          </a:p>
        </p:txBody>
      </p:sp>
      <p:sp>
        <p:nvSpPr>
          <p:cNvPr id="2" name="Rectangle 2"/>
          <p:cNvSpPr>
            <a:spLocks noChangeArrowheads="1"/>
          </p:cNvSpPr>
          <p:nvPr/>
        </p:nvSpPr>
        <p:spPr bwMode="auto">
          <a:xfrm>
            <a:off x="103906" y="562248"/>
            <a:ext cx="4329596" cy="44800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en-US" sz="16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 </a:t>
            </a:r>
            <a:r>
              <a:rPr kumimoji="0" lang="en-US" altLang="en-US" sz="16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Secondary hyperalgesia</a:t>
            </a:r>
            <a:r>
              <a:rPr kumimoji="0" lang="en-US" altLang="en-US" sz="16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in the surrounding area of the lesion. It falsely appears normal but strong stimulation to it induces severe pain. It is explained by </a:t>
            </a:r>
            <a:r>
              <a:rPr kumimoji="0" lang="en-US" altLang="en-US" sz="16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convergence- facilitation</a:t>
            </a:r>
            <a:r>
              <a:rPr kumimoji="0" lang="en-US" altLang="en-US" sz="16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theory. </a:t>
            </a: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en-US" sz="16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As pain from primary area is carried by sensory nerve that converge on a certain neuron in the spinal cord. This neuron becomes </a:t>
            </a:r>
            <a:r>
              <a:rPr kumimoji="0" lang="en-US" altLang="en-US" sz="16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"facilitated" </a:t>
            </a:r>
            <a:r>
              <a:rPr kumimoji="0" lang="en-US" altLang="en-US" sz="16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have a lot of chemical transmitter, now if painful sensation reach this neuron from the surrounding secondary area, it will transmit it to sensory cortex as if it is </a:t>
            </a:r>
            <a:r>
              <a:rPr kumimoji="0" lang="en-US" altLang="en-US" sz="16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very painful </a:t>
            </a:r>
            <a:r>
              <a:rPr kumimoji="0" lang="en-US" altLang="en-US" sz="16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sensation.</a:t>
            </a:r>
            <a:endPar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endPar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pic>
        <p:nvPicPr>
          <p:cNvPr id="4097" name="Picture 1" descr="14"/>
          <p:cNvPicPr>
            <a:picLocks noChangeAspect="1" noChangeArrowheads="1"/>
          </p:cNvPicPr>
          <p:nvPr/>
        </p:nvPicPr>
        <p:blipFill>
          <a:blip r:embed="rId3">
            <a:grayscl/>
            <a:extLst>
              <a:ext uri="{28A0092B-C50C-407E-A947-70E740481C1C}">
                <a14:useLocalDpi xmlns:a14="http://schemas.microsoft.com/office/drawing/2010/main" val="0"/>
              </a:ext>
            </a:extLst>
          </a:blip>
          <a:srcRect/>
          <a:stretch>
            <a:fillRect/>
          </a:stretch>
        </p:blipFill>
        <p:spPr bwMode="auto">
          <a:xfrm>
            <a:off x="4584300" y="915566"/>
            <a:ext cx="4384675" cy="3497681"/>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a:spLocks noChangeArrowheads="1"/>
          </p:cNvSpPr>
          <p:nvPr/>
        </p:nvSpPr>
        <p:spPr bwMode="auto">
          <a:xfrm>
            <a:off x="4716016" y="4668465"/>
            <a:ext cx="446398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Figure -B: Secondary hyperalgesia</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5" name="Rounded Rectangle 4"/>
          <p:cNvSpPr/>
          <p:nvPr/>
        </p:nvSpPr>
        <p:spPr>
          <a:xfrm>
            <a:off x="5436096" y="4110870"/>
            <a:ext cx="1224136" cy="257321"/>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88896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4"/>
          <p:cNvSpPr txBox="1">
            <a:spLocks noGrp="1"/>
          </p:cNvSpPr>
          <p:nvPr>
            <p:ph type="title"/>
          </p:nvPr>
        </p:nvSpPr>
        <p:spPr>
          <a:xfrm>
            <a:off x="1979712" y="0"/>
            <a:ext cx="5256584" cy="530728"/>
          </a:xfrm>
          <a:prstGeom prst="rect">
            <a:avLst/>
          </a:prstGeom>
        </p:spPr>
        <p:txBody>
          <a:bodyPr spcFirstLastPara="1" wrap="square" lIns="0" tIns="0" rIns="0" bIns="0" anchor="b" anchorCtr="0">
            <a:noAutofit/>
          </a:bodyPr>
          <a:lstStyle/>
          <a:p>
            <a:pPr lvl="0" algn="ctr"/>
            <a:r>
              <a:rPr lang="en-US" sz="1800" dirty="0" smtClean="0">
                <a:solidFill>
                  <a:schemeClr val="tx1">
                    <a:lumMod val="90000"/>
                    <a:lumOff val="10000"/>
                  </a:schemeClr>
                </a:solidFill>
              </a:rPr>
              <a:t/>
            </a:r>
            <a:br>
              <a:rPr lang="en-US" sz="1800" dirty="0" smtClean="0">
                <a:solidFill>
                  <a:schemeClr val="tx1">
                    <a:lumMod val="90000"/>
                    <a:lumOff val="10000"/>
                  </a:schemeClr>
                </a:solidFill>
              </a:rPr>
            </a:br>
            <a:r>
              <a:rPr lang="en-US" sz="1800" dirty="0">
                <a:solidFill>
                  <a:schemeClr val="tx1">
                    <a:lumMod val="90000"/>
                    <a:lumOff val="10000"/>
                  </a:schemeClr>
                </a:solidFill>
              </a:rPr>
              <a:t/>
            </a:r>
            <a:br>
              <a:rPr lang="en-US" sz="1800" dirty="0">
                <a:solidFill>
                  <a:schemeClr val="tx1">
                    <a:lumMod val="90000"/>
                    <a:lumOff val="10000"/>
                  </a:schemeClr>
                </a:solidFill>
              </a:rPr>
            </a:br>
            <a:r>
              <a:rPr lang="en-US" sz="1800" dirty="0" smtClean="0">
                <a:solidFill>
                  <a:schemeClr val="tx1">
                    <a:lumMod val="90000"/>
                    <a:lumOff val="10000"/>
                  </a:schemeClr>
                </a:solidFill>
              </a:rPr>
              <a:t/>
            </a:r>
            <a:br>
              <a:rPr lang="en-US" sz="1800" dirty="0" smtClean="0">
                <a:solidFill>
                  <a:schemeClr val="tx1">
                    <a:lumMod val="90000"/>
                    <a:lumOff val="10000"/>
                  </a:schemeClr>
                </a:solidFill>
              </a:rPr>
            </a:br>
            <a:r>
              <a:rPr lang="en-US" sz="1800" dirty="0">
                <a:solidFill>
                  <a:schemeClr val="tx1">
                    <a:lumMod val="90000"/>
                    <a:lumOff val="10000"/>
                  </a:schemeClr>
                </a:solidFill>
              </a:rPr>
              <a:t/>
            </a:r>
            <a:br>
              <a:rPr lang="en-US" sz="1800" dirty="0">
                <a:solidFill>
                  <a:schemeClr val="tx1">
                    <a:lumMod val="90000"/>
                    <a:lumOff val="10000"/>
                  </a:schemeClr>
                </a:solidFill>
              </a:rPr>
            </a:br>
            <a:endParaRPr dirty="0">
              <a:solidFill>
                <a:srgbClr val="002060"/>
              </a:solidFill>
            </a:endParaRPr>
          </a:p>
        </p:txBody>
      </p:sp>
      <p:sp>
        <p:nvSpPr>
          <p:cNvPr id="3" name="Text Placeholder 2"/>
          <p:cNvSpPr>
            <a:spLocks noGrp="1"/>
          </p:cNvSpPr>
          <p:nvPr>
            <p:ph type="body" idx="1"/>
          </p:nvPr>
        </p:nvSpPr>
        <p:spPr>
          <a:xfrm>
            <a:off x="107504" y="0"/>
            <a:ext cx="8818547" cy="3556123"/>
          </a:xfrm>
        </p:spPr>
        <p:txBody>
          <a:bodyPr/>
          <a:lstStyle/>
          <a:p>
            <a:pPr marL="101600" indent="0" algn="ctr">
              <a:buNone/>
            </a:pPr>
            <a:r>
              <a:rPr lang="en-US" sz="1400" b="1" u="sng" dirty="0">
                <a:solidFill>
                  <a:schemeClr val="tx1">
                    <a:lumMod val="90000"/>
                    <a:lumOff val="10000"/>
                  </a:schemeClr>
                </a:solidFill>
                <a:latin typeface="Times New Roman" panose="02020603050405020304" pitchFamily="18" charset="0"/>
                <a:cs typeface="Times New Roman" panose="02020603050405020304" pitchFamily="18" charset="0"/>
              </a:rPr>
              <a:t>Temperature Sensation</a:t>
            </a:r>
            <a:endParaRPr lang="en-US" sz="1400" dirty="0">
              <a:solidFill>
                <a:schemeClr val="tx1">
                  <a:lumMod val="90000"/>
                  <a:lumOff val="10000"/>
                </a:schemeClr>
              </a:solidFill>
              <a:latin typeface="Times New Roman" panose="02020603050405020304" pitchFamily="18" charset="0"/>
              <a:cs typeface="Times New Roman" panose="02020603050405020304" pitchFamily="18" charset="0"/>
            </a:endParaRPr>
          </a:p>
          <a:p>
            <a:pPr marL="101600" indent="0">
              <a:buNone/>
            </a:pP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-Is one of the cutaneous sensation. It's receptors are the free nerve </a:t>
            </a:r>
            <a:r>
              <a:rPr lang="en-US" sz="1400" dirty="0" smtClean="0">
                <a:solidFill>
                  <a:schemeClr val="tx1">
                    <a:lumMod val="90000"/>
                    <a:lumOff val="10000"/>
                  </a:schemeClr>
                </a:solidFill>
                <a:latin typeface="Times New Roman" panose="02020603050405020304" pitchFamily="18" charset="0"/>
                <a:cs typeface="Times New Roman" panose="02020603050405020304" pitchFamily="18" charset="0"/>
              </a:rPr>
              <a:t>endings</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a:t>
            </a:r>
            <a:r>
              <a:rPr lang="en-US" sz="1400" dirty="0" smtClean="0">
                <a:solidFill>
                  <a:schemeClr val="tx1">
                    <a:lumMod val="90000"/>
                    <a:lumOff val="10000"/>
                  </a:schemeClr>
                </a:solidFill>
                <a:latin typeface="Times New Roman" panose="02020603050405020304" pitchFamily="18" charset="0"/>
                <a:cs typeface="Times New Roman" panose="02020603050405020304" pitchFamily="18" charset="0"/>
              </a:rPr>
              <a:t> </a:t>
            </a:r>
          </a:p>
          <a:p>
            <a:pPr marL="101600" indent="0">
              <a:buNone/>
            </a:pPr>
            <a:r>
              <a:rPr lang="en-US" sz="1400" dirty="0" smtClean="0">
                <a:solidFill>
                  <a:schemeClr val="tx1">
                    <a:lumMod val="90000"/>
                    <a:lumOff val="10000"/>
                  </a:schemeClr>
                </a:solidFill>
                <a:latin typeface="Times New Roman" panose="02020603050405020304" pitchFamily="18" charset="0"/>
                <a:cs typeface="Times New Roman" panose="02020603050405020304" pitchFamily="18" charset="0"/>
              </a:rPr>
              <a:t>- </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It is discriminated as "Cold" sensation between 10° and 30c</a:t>
            </a:r>
            <a:r>
              <a:rPr lang="en-US" sz="1400" dirty="0" smtClean="0">
                <a:solidFill>
                  <a:schemeClr val="tx1">
                    <a:lumMod val="90000"/>
                    <a:lumOff val="10000"/>
                  </a:schemeClr>
                </a:solidFill>
                <a:latin typeface="Times New Roman" panose="02020603050405020304" pitchFamily="18" charset="0"/>
                <a:cs typeface="Times New Roman" panose="02020603050405020304" pitchFamily="18" charset="0"/>
              </a:rPr>
              <a:t>°.  A </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"warm" sensation between 30° and 45c</a:t>
            </a:r>
            <a:r>
              <a:rPr lang="en-US" sz="1400" dirty="0" smtClean="0">
                <a:solidFill>
                  <a:schemeClr val="tx1">
                    <a:lumMod val="90000"/>
                    <a:lumOff val="10000"/>
                  </a:schemeClr>
                </a:solidFill>
                <a:latin typeface="Times New Roman" panose="02020603050405020304" pitchFamily="18" charset="0"/>
                <a:cs typeface="Times New Roman" panose="02020603050405020304" pitchFamily="18" charset="0"/>
              </a:rPr>
              <a:t>°. Below </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10° and above 45° tissue damage begins to occur and this is described as </a:t>
            </a:r>
            <a:r>
              <a:rPr lang="en-US" sz="1400" u="sng" dirty="0">
                <a:solidFill>
                  <a:schemeClr val="tx1">
                    <a:lumMod val="90000"/>
                    <a:lumOff val="10000"/>
                  </a:schemeClr>
                </a:solidFill>
                <a:latin typeface="Times New Roman" panose="02020603050405020304" pitchFamily="18" charset="0"/>
                <a:cs typeface="Times New Roman" panose="02020603050405020304" pitchFamily="18" charset="0"/>
              </a:rPr>
              <a:t>pain sensation</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 </a:t>
            </a:r>
            <a:r>
              <a:rPr lang="en-US" sz="1400" dirty="0" smtClean="0">
                <a:solidFill>
                  <a:schemeClr val="tx1">
                    <a:lumMod val="90000"/>
                    <a:lumOff val="10000"/>
                  </a:schemeClr>
                </a:solidFill>
                <a:latin typeface="Times New Roman" panose="02020603050405020304" pitchFamily="18" charset="0"/>
                <a:cs typeface="Times New Roman" panose="02020603050405020304" pitchFamily="18" charset="0"/>
              </a:rPr>
              <a:t>, and at </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0° </a:t>
            </a:r>
            <a:r>
              <a:rPr lang="en-US" sz="1400" u="sng" dirty="0">
                <a:solidFill>
                  <a:schemeClr val="tx1">
                    <a:lumMod val="90000"/>
                    <a:lumOff val="10000"/>
                  </a:schemeClr>
                </a:solidFill>
                <a:latin typeface="Times New Roman" panose="02020603050405020304" pitchFamily="18" charset="0"/>
                <a:cs typeface="Times New Roman" panose="02020603050405020304" pitchFamily="18" charset="0"/>
              </a:rPr>
              <a:t>no action potential </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is recorded from these receptors.</a:t>
            </a:r>
          </a:p>
          <a:p>
            <a:pPr marL="101600" indent="0">
              <a:buNone/>
            </a:pP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-Mode of stimulation of the thermo- receptors is by </a:t>
            </a:r>
            <a:r>
              <a:rPr lang="en-US" sz="1400" b="1" dirty="0">
                <a:solidFill>
                  <a:schemeClr val="tx1">
                    <a:lumMod val="90000"/>
                    <a:lumOff val="10000"/>
                  </a:schemeClr>
                </a:solidFill>
                <a:latin typeface="Times New Roman" panose="02020603050405020304" pitchFamily="18" charset="0"/>
                <a:cs typeface="Times New Roman" panose="02020603050405020304" pitchFamily="18" charset="0"/>
              </a:rPr>
              <a:t>change in their metabolic activity </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and they are strongly stimulated during </a:t>
            </a:r>
            <a:r>
              <a:rPr lang="en-US" sz="1400" u="sng" dirty="0">
                <a:solidFill>
                  <a:schemeClr val="tx1">
                    <a:lumMod val="90000"/>
                    <a:lumOff val="10000"/>
                  </a:schemeClr>
                </a:solidFill>
                <a:latin typeface="Times New Roman" panose="02020603050405020304" pitchFamily="18" charset="0"/>
                <a:cs typeface="Times New Roman" panose="02020603050405020304" pitchFamily="18" charset="0"/>
              </a:rPr>
              <a:t>rapid change</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 in temperature than constant temperature.</a:t>
            </a:r>
          </a:p>
          <a:p>
            <a:pPr marL="101600" indent="0">
              <a:buNone/>
            </a:pP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 </a:t>
            </a:r>
            <a:r>
              <a:rPr lang="en-US" sz="1400" b="1" dirty="0">
                <a:solidFill>
                  <a:schemeClr val="tx1">
                    <a:lumMod val="90000"/>
                    <a:lumOff val="10000"/>
                  </a:schemeClr>
                </a:solidFill>
                <a:latin typeface="Times New Roman" panose="02020603050405020304" pitchFamily="18" charset="0"/>
                <a:cs typeface="Times New Roman" panose="02020603050405020304" pitchFamily="18" charset="0"/>
              </a:rPr>
              <a:t>Paradoxical cold sensation:</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 on taking hot shower at 45°c, we 1</a:t>
            </a:r>
            <a:r>
              <a:rPr lang="en-US" sz="1400" baseline="30000" dirty="0">
                <a:solidFill>
                  <a:schemeClr val="tx1">
                    <a:lumMod val="90000"/>
                    <a:lumOff val="10000"/>
                  </a:schemeClr>
                </a:solidFill>
                <a:latin typeface="Times New Roman" panose="02020603050405020304" pitchFamily="18" charset="0"/>
                <a:cs typeface="Times New Roman" panose="02020603050405020304" pitchFamily="18" charset="0"/>
              </a:rPr>
              <a:t>st</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 feel cold (</a:t>
            </a:r>
            <a:r>
              <a:rPr lang="en-US" sz="1400" b="1" dirty="0">
                <a:solidFill>
                  <a:schemeClr val="tx1">
                    <a:lumMod val="90000"/>
                    <a:lumOff val="10000"/>
                  </a:schemeClr>
                </a:solidFill>
                <a:latin typeface="Times New Roman" panose="02020603050405020304" pitchFamily="18" charset="0"/>
                <a:cs typeface="Times New Roman" panose="02020603050405020304" pitchFamily="18" charset="0"/>
              </a:rPr>
              <a:t>shivering</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 followed by warm sensation. This is because cold receptors are 10 times </a:t>
            </a:r>
            <a:r>
              <a:rPr lang="en-US" sz="1400" u="sng" dirty="0">
                <a:solidFill>
                  <a:schemeClr val="tx1">
                    <a:lumMod val="90000"/>
                    <a:lumOff val="10000"/>
                  </a:schemeClr>
                </a:solidFill>
                <a:latin typeface="Times New Roman" panose="02020603050405020304" pitchFamily="18" charset="0"/>
                <a:cs typeface="Times New Roman" panose="02020603050405020304" pitchFamily="18" charset="0"/>
              </a:rPr>
              <a:t>more numerous</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 than warm receptors and are </a:t>
            </a:r>
            <a:r>
              <a:rPr lang="en-US" sz="1400" u="sng" dirty="0">
                <a:solidFill>
                  <a:schemeClr val="tx1">
                    <a:lumMod val="90000"/>
                    <a:lumOff val="10000"/>
                  </a:schemeClr>
                </a:solidFill>
                <a:latin typeface="Times New Roman" panose="02020603050405020304" pitchFamily="18" charset="0"/>
                <a:cs typeface="Times New Roman" panose="02020603050405020304" pitchFamily="18" charset="0"/>
              </a:rPr>
              <a:t>more superficial</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 in any given area of the skin, and fires at 10°c-30°c and re-fires again at 45°c. </a:t>
            </a:r>
            <a:r>
              <a:rPr lang="en-US" sz="1400" dirty="0" err="1">
                <a:solidFill>
                  <a:schemeClr val="tx1">
                    <a:lumMod val="90000"/>
                    <a:lumOff val="10000"/>
                  </a:schemeClr>
                </a:solidFill>
                <a:latin typeface="Times New Roman" panose="02020603050405020304" pitchFamily="18" charset="0"/>
                <a:cs typeface="Times New Roman" panose="02020603050405020304" pitchFamily="18" charset="0"/>
              </a:rPr>
              <a:t>Thermo</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 receptors adapt between 20c° and 40c° but no adaptation below or above these degrees</a:t>
            </a:r>
            <a:r>
              <a:rPr lang="en-US" sz="1400" dirty="0" smtClean="0">
                <a:solidFill>
                  <a:schemeClr val="tx1">
                    <a:lumMod val="90000"/>
                    <a:lumOff val="10000"/>
                  </a:schemeClr>
                </a:solidFill>
                <a:latin typeface="Times New Roman" panose="02020603050405020304" pitchFamily="18" charset="0"/>
                <a:cs typeface="Times New Roman" panose="02020603050405020304" pitchFamily="18" charset="0"/>
              </a:rPr>
              <a:t>. The </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hypothalamus contain special type of neurons act as </a:t>
            </a:r>
            <a:r>
              <a:rPr lang="en-US" sz="1400" u="sng" dirty="0" err="1">
                <a:solidFill>
                  <a:schemeClr val="tx1">
                    <a:lumMod val="90000"/>
                    <a:lumOff val="10000"/>
                  </a:schemeClr>
                </a:solidFill>
                <a:latin typeface="Times New Roman" panose="02020603050405020304" pitchFamily="18" charset="0"/>
                <a:cs typeface="Times New Roman" panose="02020603050405020304" pitchFamily="18" charset="0"/>
              </a:rPr>
              <a:t>thermoreceptors</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 that detect body temperature directly from the blood.</a:t>
            </a:r>
          </a:p>
          <a:p>
            <a:pPr marL="101600" indent="0">
              <a:buNone/>
            </a:pP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-Recently it was found that </a:t>
            </a:r>
            <a:r>
              <a:rPr lang="en-US" sz="1400" b="1" dirty="0">
                <a:solidFill>
                  <a:schemeClr val="tx1">
                    <a:lumMod val="90000"/>
                    <a:lumOff val="10000"/>
                  </a:schemeClr>
                </a:solidFill>
                <a:latin typeface="Times New Roman" panose="02020603050405020304" pitchFamily="18" charset="0"/>
                <a:cs typeface="Times New Roman" panose="02020603050405020304" pitchFamily="18" charset="0"/>
              </a:rPr>
              <a:t>cold</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 sensation is transmitted by </a:t>
            </a:r>
            <a:r>
              <a:rPr lang="en-US" sz="1400" b="1" u="sng" dirty="0">
                <a:solidFill>
                  <a:schemeClr val="tx1">
                    <a:lumMod val="90000"/>
                    <a:lumOff val="10000"/>
                  </a:schemeClr>
                </a:solidFill>
                <a:latin typeface="Times New Roman" panose="02020603050405020304" pitchFamily="18" charset="0"/>
                <a:cs typeface="Times New Roman" panose="02020603050405020304" pitchFamily="18" charset="0"/>
              </a:rPr>
              <a:t>fast A</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 fibers while </a:t>
            </a:r>
            <a:r>
              <a:rPr lang="en-US" sz="1400" b="1" dirty="0">
                <a:solidFill>
                  <a:schemeClr val="tx1">
                    <a:lumMod val="90000"/>
                    <a:lumOff val="10000"/>
                  </a:schemeClr>
                </a:solidFill>
                <a:latin typeface="Times New Roman" panose="02020603050405020304" pitchFamily="18" charset="0"/>
                <a:cs typeface="Times New Roman" panose="02020603050405020304" pitchFamily="18" charset="0"/>
              </a:rPr>
              <a:t>warm</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 sensations are transmitted by relatively slow conducting "</a:t>
            </a:r>
            <a:r>
              <a:rPr lang="en-US" sz="1400" b="1" dirty="0">
                <a:solidFill>
                  <a:schemeClr val="tx1">
                    <a:lumMod val="90000"/>
                    <a:lumOff val="10000"/>
                  </a:schemeClr>
                </a:solidFill>
                <a:latin typeface="Times New Roman" panose="02020603050405020304" pitchFamily="18" charset="0"/>
                <a:cs typeface="Times New Roman" panose="02020603050405020304" pitchFamily="18" charset="0"/>
              </a:rPr>
              <a:t>C" fibers</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 Also these fibers were classified into </a:t>
            </a:r>
            <a:r>
              <a:rPr lang="en-US" sz="1400" u="sng" dirty="0">
                <a:solidFill>
                  <a:schemeClr val="tx1">
                    <a:lumMod val="90000"/>
                    <a:lumOff val="10000"/>
                  </a:schemeClr>
                </a:solidFill>
                <a:latin typeface="Times New Roman" panose="02020603050405020304" pitchFamily="18" charset="0"/>
                <a:cs typeface="Times New Roman" panose="02020603050405020304" pitchFamily="18" charset="0"/>
              </a:rPr>
              <a:t>four groups</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 cold fibers, warm fibers, pain cold fibers and pain hot fibers. </a:t>
            </a:r>
          </a:p>
          <a:p>
            <a:pPr marL="101600" indent="0">
              <a:buNone/>
            </a:pP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a:t>
            </a:r>
            <a:r>
              <a:rPr lang="en-US" sz="1400" i="1" dirty="0">
                <a:solidFill>
                  <a:schemeClr val="tx1">
                    <a:lumMod val="90000"/>
                    <a:lumOff val="10000"/>
                  </a:schemeClr>
                </a:solidFill>
                <a:latin typeface="Times New Roman" panose="02020603050405020304" pitchFamily="18" charset="0"/>
                <a:cs typeface="Times New Roman" panose="02020603050405020304" pitchFamily="18" charset="0"/>
              </a:rPr>
              <a:t> </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When you touch a piece of metal at 12°c and at the same time you touch also apiece of wool at 12°c, the metal one appears more colder because metal has high heat conductivity </a:t>
            </a:r>
            <a:r>
              <a:rPr lang="en-US" sz="1400" dirty="0" smtClean="0">
                <a:solidFill>
                  <a:schemeClr val="tx1">
                    <a:lumMod val="90000"/>
                    <a:lumOff val="10000"/>
                  </a:schemeClr>
                </a:solidFill>
                <a:latin typeface="Times New Roman" panose="02020603050405020304" pitchFamily="18" charset="0"/>
                <a:cs typeface="Times New Roman" panose="02020603050405020304" pitchFamily="18" charset="0"/>
              </a:rPr>
              <a:t>(</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sensation of cold depends more on </a:t>
            </a:r>
            <a:r>
              <a:rPr lang="en-US" sz="1400" u="sng" dirty="0">
                <a:solidFill>
                  <a:schemeClr val="tx1">
                    <a:lumMod val="90000"/>
                    <a:lumOff val="10000"/>
                  </a:schemeClr>
                </a:solidFill>
                <a:latin typeface="Times New Roman" panose="02020603050405020304" pitchFamily="18" charset="0"/>
                <a:cs typeface="Times New Roman" panose="02020603050405020304" pitchFamily="18" charset="0"/>
              </a:rPr>
              <a:t>rate of conduction</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 than on absolute </a:t>
            </a:r>
            <a:r>
              <a:rPr lang="en-US" sz="1400" dirty="0" smtClean="0">
                <a:solidFill>
                  <a:schemeClr val="tx1">
                    <a:lumMod val="90000"/>
                    <a:lumOff val="10000"/>
                  </a:schemeClr>
                </a:solidFill>
                <a:latin typeface="Times New Roman" panose="02020603050405020304" pitchFamily="18" charset="0"/>
                <a:cs typeface="Times New Roman" panose="02020603050405020304" pitchFamily="18" charset="0"/>
              </a:rPr>
              <a:t>temperature).</a:t>
            </a:r>
            <a:endParaRPr lang="en-US" sz="1400" dirty="0">
              <a:solidFill>
                <a:schemeClr val="tx1">
                  <a:lumMod val="90000"/>
                  <a:lumOff val="10000"/>
                </a:schemeClr>
              </a:solidFill>
              <a:latin typeface="Times New Roman" panose="02020603050405020304" pitchFamily="18" charset="0"/>
              <a:cs typeface="Times New Roman" panose="02020603050405020304" pitchFamily="18" charset="0"/>
            </a:endParaRPr>
          </a:p>
          <a:p>
            <a:pPr marL="90170" indent="0" algn="justLow">
              <a:spcBef>
                <a:spcPts val="0"/>
              </a:spcBef>
              <a:buNone/>
            </a:pPr>
            <a:endParaRPr lang="en-US" sz="14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75" name="Google Shape;75;p14"/>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11</a:t>
            </a:fld>
            <a:endParaRPr/>
          </a:p>
        </p:txBody>
      </p:sp>
    </p:spTree>
    <p:extLst>
      <p:ext uri="{BB962C8B-B14F-4D97-AF65-F5344CB8AC3E}">
        <p14:creationId xmlns:p14="http://schemas.microsoft.com/office/powerpoint/2010/main" val="40019905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4"/>
          <p:cNvSpPr txBox="1">
            <a:spLocks noGrp="1"/>
          </p:cNvSpPr>
          <p:nvPr>
            <p:ph type="title"/>
          </p:nvPr>
        </p:nvSpPr>
        <p:spPr>
          <a:xfrm>
            <a:off x="1979712" y="0"/>
            <a:ext cx="5256584" cy="530728"/>
          </a:xfrm>
          <a:prstGeom prst="rect">
            <a:avLst/>
          </a:prstGeom>
        </p:spPr>
        <p:txBody>
          <a:bodyPr spcFirstLastPara="1" wrap="square" lIns="0" tIns="0" rIns="0" bIns="0" anchor="b" anchorCtr="0">
            <a:noAutofit/>
          </a:bodyPr>
          <a:lstStyle/>
          <a:p>
            <a:pPr lvl="0" algn="ctr"/>
            <a:r>
              <a:rPr lang="en-US" sz="1800" dirty="0" smtClean="0">
                <a:solidFill>
                  <a:schemeClr val="tx1">
                    <a:lumMod val="90000"/>
                    <a:lumOff val="10000"/>
                  </a:schemeClr>
                </a:solidFill>
              </a:rPr>
              <a:t/>
            </a:r>
            <a:br>
              <a:rPr lang="en-US" sz="1800" dirty="0" smtClean="0">
                <a:solidFill>
                  <a:schemeClr val="tx1">
                    <a:lumMod val="90000"/>
                    <a:lumOff val="10000"/>
                  </a:schemeClr>
                </a:solidFill>
              </a:rPr>
            </a:br>
            <a:r>
              <a:rPr lang="en-US" sz="1800" dirty="0">
                <a:solidFill>
                  <a:schemeClr val="tx1">
                    <a:lumMod val="90000"/>
                    <a:lumOff val="10000"/>
                  </a:schemeClr>
                </a:solidFill>
              </a:rPr>
              <a:t/>
            </a:r>
            <a:br>
              <a:rPr lang="en-US" sz="1800" dirty="0">
                <a:solidFill>
                  <a:schemeClr val="tx1">
                    <a:lumMod val="90000"/>
                    <a:lumOff val="10000"/>
                  </a:schemeClr>
                </a:solidFill>
              </a:rPr>
            </a:br>
            <a:r>
              <a:rPr lang="en-US" sz="1800" dirty="0" smtClean="0">
                <a:solidFill>
                  <a:schemeClr val="tx1">
                    <a:lumMod val="90000"/>
                    <a:lumOff val="10000"/>
                  </a:schemeClr>
                </a:solidFill>
              </a:rPr>
              <a:t/>
            </a:r>
            <a:br>
              <a:rPr lang="en-US" sz="1800" dirty="0" smtClean="0">
                <a:solidFill>
                  <a:schemeClr val="tx1">
                    <a:lumMod val="90000"/>
                    <a:lumOff val="10000"/>
                  </a:schemeClr>
                </a:solidFill>
              </a:rPr>
            </a:br>
            <a:r>
              <a:rPr lang="en-US" sz="1800" dirty="0">
                <a:solidFill>
                  <a:schemeClr val="tx1">
                    <a:lumMod val="90000"/>
                    <a:lumOff val="10000"/>
                  </a:schemeClr>
                </a:solidFill>
              </a:rPr>
              <a:t/>
            </a:r>
            <a:br>
              <a:rPr lang="en-US" sz="1800" dirty="0">
                <a:solidFill>
                  <a:schemeClr val="tx1">
                    <a:lumMod val="90000"/>
                    <a:lumOff val="10000"/>
                  </a:schemeClr>
                </a:solidFill>
              </a:rPr>
            </a:br>
            <a:endParaRPr dirty="0">
              <a:solidFill>
                <a:srgbClr val="002060"/>
              </a:solidFill>
            </a:endParaRPr>
          </a:p>
        </p:txBody>
      </p:sp>
      <p:sp>
        <p:nvSpPr>
          <p:cNvPr id="75" name="Google Shape;75;p14"/>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12</a:t>
            </a:fld>
            <a:endParaRPr/>
          </a:p>
        </p:txBody>
      </p:sp>
      <p:sp>
        <p:nvSpPr>
          <p:cNvPr id="4" name="TextBox 3"/>
          <p:cNvSpPr txBox="1"/>
          <p:nvPr/>
        </p:nvSpPr>
        <p:spPr>
          <a:xfrm>
            <a:off x="395536" y="1131590"/>
            <a:ext cx="3816424" cy="2385268"/>
          </a:xfrm>
          <a:prstGeom prst="rect">
            <a:avLst/>
          </a:prstGeom>
          <a:noFill/>
        </p:spPr>
        <p:txBody>
          <a:bodyPr wrap="square" rtlCol="0">
            <a:spAutoFit/>
          </a:bodyPr>
          <a:lstStyle/>
          <a:p>
            <a:pPr marL="267970" marR="45720" indent="-125095" algn="justLow">
              <a:lnSpc>
                <a:spcPct val="150000"/>
              </a:lnSpc>
              <a:spcBef>
                <a:spcPts val="550"/>
              </a:spcBef>
            </a:pPr>
            <a:r>
              <a:rPr lang="en-US" sz="1600" b="1"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Temperature pathway</a:t>
            </a:r>
            <a:r>
              <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smtClean="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267970" marR="45720" indent="-125095" algn="justLow">
              <a:lnSpc>
                <a:spcPct val="150000"/>
              </a:lnSpc>
              <a:spcBef>
                <a:spcPts val="550"/>
              </a:spcBef>
            </a:pPr>
            <a:r>
              <a:rPr lang="en-US" sz="1600" dirty="0" smtClean="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The </a:t>
            </a:r>
            <a:r>
              <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same pathway as </a:t>
            </a:r>
            <a:r>
              <a:rPr lang="en-US" sz="1600" b="1"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immediate pain</a:t>
            </a:r>
            <a:r>
              <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but the receptors are </a:t>
            </a:r>
            <a:r>
              <a:rPr lang="en-US" sz="1600" b="1"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free nerve endings  </a:t>
            </a:r>
            <a:r>
              <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for </a:t>
            </a:r>
            <a:r>
              <a:rPr lang="en-US" sz="1600" b="1"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heat</a:t>
            </a:r>
            <a:r>
              <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and </a:t>
            </a:r>
            <a:r>
              <a:rPr lang="en-US" sz="1600" b="1" dirty="0" err="1">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Krause</a:t>
            </a:r>
            <a:r>
              <a:rPr lang="en-US" sz="1600" b="1" baseline="30000" dirty="0" err="1">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1600" b="1" dirty="0" err="1">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s</a:t>
            </a:r>
            <a:r>
              <a:rPr lang="en-US" sz="1600" b="1"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end bulb </a:t>
            </a:r>
            <a:r>
              <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for </a:t>
            </a:r>
            <a:r>
              <a:rPr lang="en-US" sz="1600" b="1"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cold</a:t>
            </a:r>
            <a:r>
              <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transmitting their signals by </a:t>
            </a:r>
            <a:r>
              <a:rPr lang="en-US" sz="1600" b="1"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C</a:t>
            </a:r>
            <a:r>
              <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and </a:t>
            </a:r>
            <a:r>
              <a:rPr lang="en-US" sz="1600" dirty="0" smtClean="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 - </a:t>
            </a:r>
            <a:r>
              <a:rPr lang="el-GR" sz="1600" b="1" dirty="0" smtClean="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δ</a:t>
            </a:r>
            <a:r>
              <a:rPr lang="en-US" sz="1600" dirty="0" smtClean="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fibres</a:t>
            </a:r>
            <a:r>
              <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respectively.</a:t>
            </a:r>
            <a:endParaRPr lang="en-US" sz="1600" dirty="0">
              <a:solidFill>
                <a:schemeClr val="tx1">
                  <a:lumMod val="90000"/>
                  <a:lumOff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3">
            <a:extLst>
              <a:ext uri="{BEBA8EAE-BF5A-486C-A8C5-ECC9F3942E4B}">
                <a14:imgProps xmlns:a14="http://schemas.microsoft.com/office/drawing/2010/main">
                  <a14:imgLayer r:embed="rId4">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4211960" y="207566"/>
            <a:ext cx="4680520" cy="4812455"/>
          </a:xfrm>
          <a:prstGeom prst="rect">
            <a:avLst/>
          </a:prstGeom>
        </p:spPr>
      </p:pic>
    </p:spTree>
    <p:extLst>
      <p:ext uri="{BB962C8B-B14F-4D97-AF65-F5344CB8AC3E}">
        <p14:creationId xmlns:p14="http://schemas.microsoft.com/office/powerpoint/2010/main" val="31727579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solidFill>
                  <a:schemeClr val="accent1">
                    <a:lumMod val="50000"/>
                  </a:schemeClr>
                </a:solidFill>
                <a:effectLst>
                  <a:outerShdw blurRad="38100" dist="38100" dir="2700000" algn="tl">
                    <a:srgbClr val="000000">
                      <a:alpha val="43137"/>
                    </a:srgbClr>
                  </a:outerShdw>
                </a:effectLst>
              </a:rPr>
              <a:t>Thank You</a:t>
            </a:r>
            <a:endParaRPr lang="en-US" dirty="0">
              <a:solidFill>
                <a:schemeClr val="accent1">
                  <a:lumMod val="50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7874556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ECAE14"/>
            </a:gs>
            <a:gs pos="48000">
              <a:srgbClr val="FFC000"/>
            </a:gs>
            <a:gs pos="100000">
              <a:srgbClr val="0A2F9E"/>
            </a:gs>
          </a:gsLst>
          <a:lin ang="13500000" scaled="1"/>
          <a:tileRect/>
        </a:gradFill>
        <a:effectLst/>
      </p:bgPr>
    </p:bg>
    <p:spTree>
      <p:nvGrpSpPr>
        <p:cNvPr id="1" name="Shape 70"/>
        <p:cNvGrpSpPr/>
        <p:nvPr/>
      </p:nvGrpSpPr>
      <p:grpSpPr>
        <a:xfrm>
          <a:off x="0" y="0"/>
          <a:ext cx="0" cy="0"/>
          <a:chOff x="0" y="0"/>
          <a:chExt cx="0" cy="0"/>
        </a:xfrm>
      </p:grpSpPr>
      <p:sp>
        <p:nvSpPr>
          <p:cNvPr id="71" name="Google Shape;71;p14"/>
          <p:cNvSpPr txBox="1">
            <a:spLocks noGrp="1"/>
          </p:cNvSpPr>
          <p:nvPr>
            <p:ph type="title"/>
          </p:nvPr>
        </p:nvSpPr>
        <p:spPr>
          <a:xfrm>
            <a:off x="1979712" y="0"/>
            <a:ext cx="5256584" cy="530728"/>
          </a:xfrm>
          <a:prstGeom prst="rect">
            <a:avLst/>
          </a:prstGeom>
        </p:spPr>
        <p:txBody>
          <a:bodyPr spcFirstLastPara="1" wrap="square" lIns="0" tIns="0" rIns="0" bIns="0" anchor="b" anchorCtr="0">
            <a:noAutofit/>
          </a:bodyPr>
          <a:lstStyle/>
          <a:p>
            <a:pPr lvl="0" algn="ctr"/>
            <a:r>
              <a:rPr lang="en-US" sz="1800" dirty="0" smtClean="0">
                <a:solidFill>
                  <a:schemeClr val="tx1">
                    <a:lumMod val="90000"/>
                    <a:lumOff val="10000"/>
                  </a:schemeClr>
                </a:solidFill>
              </a:rPr>
              <a:t/>
            </a:r>
            <a:br>
              <a:rPr lang="en-US" sz="1800" dirty="0" smtClean="0">
                <a:solidFill>
                  <a:schemeClr val="tx1">
                    <a:lumMod val="90000"/>
                    <a:lumOff val="10000"/>
                  </a:schemeClr>
                </a:solidFill>
              </a:rPr>
            </a:br>
            <a:r>
              <a:rPr lang="en-US" sz="1800" dirty="0">
                <a:solidFill>
                  <a:schemeClr val="tx1">
                    <a:lumMod val="90000"/>
                    <a:lumOff val="10000"/>
                  </a:schemeClr>
                </a:solidFill>
              </a:rPr>
              <a:t/>
            </a:r>
            <a:br>
              <a:rPr lang="en-US" sz="1800" dirty="0">
                <a:solidFill>
                  <a:schemeClr val="tx1">
                    <a:lumMod val="90000"/>
                    <a:lumOff val="10000"/>
                  </a:schemeClr>
                </a:solidFill>
              </a:rPr>
            </a:br>
            <a:r>
              <a:rPr lang="en-US" sz="1800" dirty="0" smtClean="0">
                <a:solidFill>
                  <a:schemeClr val="tx1">
                    <a:lumMod val="90000"/>
                    <a:lumOff val="10000"/>
                  </a:schemeClr>
                </a:solidFill>
              </a:rPr>
              <a:t/>
            </a:r>
            <a:br>
              <a:rPr lang="en-US" sz="1800" dirty="0" smtClean="0">
                <a:solidFill>
                  <a:schemeClr val="tx1">
                    <a:lumMod val="90000"/>
                    <a:lumOff val="10000"/>
                  </a:schemeClr>
                </a:solidFill>
              </a:rPr>
            </a:br>
            <a:r>
              <a:rPr lang="en-US" sz="1800" dirty="0">
                <a:solidFill>
                  <a:schemeClr val="tx1">
                    <a:lumMod val="90000"/>
                    <a:lumOff val="10000"/>
                  </a:schemeClr>
                </a:solidFill>
              </a:rPr>
              <a:t/>
            </a:r>
            <a:br>
              <a:rPr lang="en-US" sz="1800" dirty="0">
                <a:solidFill>
                  <a:schemeClr val="tx1">
                    <a:lumMod val="90000"/>
                    <a:lumOff val="10000"/>
                  </a:schemeClr>
                </a:solidFill>
              </a:rPr>
            </a:br>
            <a:endParaRPr dirty="0">
              <a:solidFill>
                <a:srgbClr val="002060"/>
              </a:solidFill>
            </a:endParaRPr>
          </a:p>
        </p:txBody>
      </p:sp>
      <p:sp>
        <p:nvSpPr>
          <p:cNvPr id="75" name="Google Shape;75;p14"/>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a:t>
            </a:fld>
            <a:endParaRPr/>
          </a:p>
        </p:txBody>
      </p:sp>
      <p:sp>
        <p:nvSpPr>
          <p:cNvPr id="5" name="Rectangle 2"/>
          <p:cNvSpPr>
            <a:spLocks noChangeArrowheads="1"/>
          </p:cNvSpPr>
          <p:nvPr/>
        </p:nvSpPr>
        <p:spPr bwMode="auto">
          <a:xfrm>
            <a:off x="36767" y="194498"/>
            <a:ext cx="8964488" cy="48320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201613" eaLnBrk="0" fontAlgn="base" hangingPunct="0">
              <a:spcBef>
                <a:spcPct val="0"/>
              </a:spcBef>
              <a:spcAft>
                <a:spcPct val="0"/>
              </a:spcAft>
              <a:tabLst>
                <a:tab pos="5403850" algn="l"/>
              </a:tabLst>
              <a:defRPr>
                <a:solidFill>
                  <a:schemeClr val="tx1"/>
                </a:solidFill>
                <a:latin typeface="Arial" panose="020B0604020202020204" pitchFamily="34" charset="0"/>
              </a:defRPr>
            </a:lvl1pPr>
            <a:lvl2pPr marL="457200" eaLnBrk="0" fontAlgn="base" hangingPunct="0">
              <a:spcBef>
                <a:spcPct val="0"/>
              </a:spcBef>
              <a:spcAft>
                <a:spcPct val="0"/>
              </a:spcAft>
              <a:tabLst>
                <a:tab pos="5403850" algn="l"/>
              </a:tabLst>
              <a:defRPr>
                <a:solidFill>
                  <a:schemeClr val="tx1"/>
                </a:solidFill>
                <a:latin typeface="Arial" panose="020B0604020202020204" pitchFamily="34" charset="0"/>
              </a:defRPr>
            </a:lvl2pPr>
            <a:lvl3pPr marL="914400" eaLnBrk="0" fontAlgn="base" hangingPunct="0">
              <a:spcBef>
                <a:spcPct val="0"/>
              </a:spcBef>
              <a:spcAft>
                <a:spcPct val="0"/>
              </a:spcAft>
              <a:tabLst>
                <a:tab pos="5403850" algn="l"/>
              </a:tabLst>
              <a:defRPr>
                <a:solidFill>
                  <a:schemeClr val="tx1"/>
                </a:solidFill>
                <a:latin typeface="Arial" panose="020B0604020202020204" pitchFamily="34" charset="0"/>
              </a:defRPr>
            </a:lvl3pPr>
            <a:lvl4pPr marL="1371600" eaLnBrk="0" fontAlgn="base" hangingPunct="0">
              <a:spcBef>
                <a:spcPct val="0"/>
              </a:spcBef>
              <a:spcAft>
                <a:spcPct val="0"/>
              </a:spcAft>
              <a:tabLst>
                <a:tab pos="5403850" algn="l"/>
              </a:tabLst>
              <a:defRPr>
                <a:solidFill>
                  <a:schemeClr val="tx1"/>
                </a:solidFill>
                <a:latin typeface="Arial" panose="020B0604020202020204" pitchFamily="34" charset="0"/>
              </a:defRPr>
            </a:lvl4pPr>
            <a:lvl5pPr marL="1828800" eaLnBrk="0" fontAlgn="base" hangingPunct="0">
              <a:spcBef>
                <a:spcPct val="0"/>
              </a:spcBef>
              <a:spcAft>
                <a:spcPct val="0"/>
              </a:spcAft>
              <a:tabLst>
                <a:tab pos="5403850" algn="l"/>
              </a:tabLst>
              <a:defRPr>
                <a:solidFill>
                  <a:schemeClr val="tx1"/>
                </a:solidFill>
                <a:latin typeface="Arial" panose="020B0604020202020204" pitchFamily="34" charset="0"/>
              </a:defRPr>
            </a:lvl5pPr>
            <a:lvl6pPr marL="2286000" eaLnBrk="0" fontAlgn="base" hangingPunct="0">
              <a:spcBef>
                <a:spcPct val="0"/>
              </a:spcBef>
              <a:spcAft>
                <a:spcPct val="0"/>
              </a:spcAft>
              <a:tabLst>
                <a:tab pos="5403850" algn="l"/>
              </a:tabLst>
              <a:defRPr>
                <a:solidFill>
                  <a:schemeClr val="tx1"/>
                </a:solidFill>
                <a:latin typeface="Arial" panose="020B0604020202020204" pitchFamily="34" charset="0"/>
              </a:defRPr>
            </a:lvl6pPr>
            <a:lvl7pPr marL="2743200" eaLnBrk="0" fontAlgn="base" hangingPunct="0">
              <a:spcBef>
                <a:spcPct val="0"/>
              </a:spcBef>
              <a:spcAft>
                <a:spcPct val="0"/>
              </a:spcAft>
              <a:tabLst>
                <a:tab pos="5403850" algn="l"/>
              </a:tabLst>
              <a:defRPr>
                <a:solidFill>
                  <a:schemeClr val="tx1"/>
                </a:solidFill>
                <a:latin typeface="Arial" panose="020B0604020202020204" pitchFamily="34" charset="0"/>
              </a:defRPr>
            </a:lvl7pPr>
            <a:lvl8pPr marL="3200400" eaLnBrk="0" fontAlgn="base" hangingPunct="0">
              <a:spcBef>
                <a:spcPct val="0"/>
              </a:spcBef>
              <a:spcAft>
                <a:spcPct val="0"/>
              </a:spcAft>
              <a:tabLst>
                <a:tab pos="5403850" algn="l"/>
              </a:tabLst>
              <a:defRPr>
                <a:solidFill>
                  <a:schemeClr val="tx1"/>
                </a:solidFill>
                <a:latin typeface="Arial" panose="020B0604020202020204" pitchFamily="34" charset="0"/>
              </a:defRPr>
            </a:lvl8pPr>
            <a:lvl9pPr marL="3657600" eaLnBrk="0" fontAlgn="base" hangingPunct="0">
              <a:spcBef>
                <a:spcPct val="0"/>
              </a:spcBef>
              <a:spcAft>
                <a:spcPct val="0"/>
              </a:spcAft>
              <a:tabLst>
                <a:tab pos="5403850" algn="l"/>
              </a:tabLst>
              <a:defRPr>
                <a:solidFill>
                  <a:schemeClr val="tx1"/>
                </a:solidFill>
                <a:latin typeface="Arial" panose="020B0604020202020204" pitchFamily="34" charset="0"/>
              </a:defRPr>
            </a:lvl9pPr>
          </a:lstStyle>
          <a:p>
            <a:pPr marL="0" marR="0" lvl="0" indent="201613" algn="ctr" defTabSz="914400" rtl="0" eaLnBrk="0" fontAlgn="base" latinLnBrk="0" hangingPunct="0">
              <a:lnSpc>
                <a:spcPct val="100000"/>
              </a:lnSpc>
              <a:spcBef>
                <a:spcPct val="0"/>
              </a:spcBef>
              <a:spcAft>
                <a:spcPct val="0"/>
              </a:spcAft>
              <a:buClrTx/>
              <a:buSzTx/>
              <a:buFontTx/>
              <a:buNone/>
              <a:tabLst>
                <a:tab pos="5403850" algn="l"/>
              </a:tabLst>
            </a:pPr>
            <a:r>
              <a:rPr kumimoji="0" lang="en-US" altLang="en-US" sz="2000" b="1" i="0" u="sng"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Sensations</a:t>
            </a:r>
          </a:p>
          <a:p>
            <a:pPr marL="0" marR="0" lvl="0" indent="201613" algn="ctr" defTabSz="914400" rtl="0" eaLnBrk="0" fontAlgn="base" latinLnBrk="0" hangingPunct="0">
              <a:lnSpc>
                <a:spcPct val="100000"/>
              </a:lnSpc>
              <a:spcBef>
                <a:spcPct val="0"/>
              </a:spcBef>
              <a:spcAft>
                <a:spcPct val="0"/>
              </a:spcAft>
              <a:buClrTx/>
              <a:buSzTx/>
              <a:buFontTx/>
              <a:buNone/>
              <a:tabLst>
                <a:tab pos="5403850" algn="l"/>
              </a:tabLst>
            </a:pPr>
            <a:endPar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201613" defTabSz="914400" rtl="0" eaLnBrk="0" fontAlgn="base" latinLnBrk="0" hangingPunct="0">
              <a:lnSpc>
                <a:spcPct val="100000"/>
              </a:lnSpc>
              <a:spcBef>
                <a:spcPct val="0"/>
              </a:spcBef>
              <a:spcAft>
                <a:spcPct val="0"/>
              </a:spcAft>
              <a:buClrTx/>
              <a:buSzTx/>
              <a:buFontTx/>
              <a:buNone/>
              <a:tabLst>
                <a:tab pos="5403850" algn="l"/>
              </a:tabLst>
            </a:pPr>
            <a:r>
              <a:rPr kumimoji="0" lang="en-US" altLang="en-US" sz="16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They are divided into</a:t>
            </a:r>
            <a:r>
              <a:rPr kumimoji="0" lang="en-US" altLang="en-US" sz="1600" b="1" i="1"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16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three types according to the site of origin : -	</a:t>
            </a:r>
            <a:endPar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201613" algn="justLow" defTabSz="914400" rtl="0" eaLnBrk="0" fontAlgn="base" latinLnBrk="0" hangingPunct="0">
              <a:lnSpc>
                <a:spcPct val="100000"/>
              </a:lnSpc>
              <a:spcBef>
                <a:spcPct val="0"/>
              </a:spcBef>
              <a:spcAft>
                <a:spcPct val="0"/>
              </a:spcAft>
              <a:buClrTx/>
              <a:buSzTx/>
              <a:buFontTx/>
              <a:buNone/>
              <a:tabLst>
                <a:tab pos="5403850" algn="l"/>
              </a:tabLst>
            </a:pPr>
            <a:r>
              <a:rPr kumimoji="0" lang="en-US" altLang="en-US" sz="16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      somatic sensations (comes from soma or body).</a:t>
            </a:r>
            <a:endPar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201613" algn="justLow" defTabSz="914400" rtl="0" eaLnBrk="0" fontAlgn="base" latinLnBrk="0" hangingPunct="0">
              <a:lnSpc>
                <a:spcPct val="100000"/>
              </a:lnSpc>
              <a:spcBef>
                <a:spcPct val="0"/>
              </a:spcBef>
              <a:spcAft>
                <a:spcPct val="0"/>
              </a:spcAft>
              <a:buClrTx/>
              <a:buSzTx/>
              <a:buFontTx/>
              <a:buNone/>
              <a:tabLst>
                <a:tab pos="5403850" algn="l"/>
              </a:tabLst>
            </a:pPr>
            <a:r>
              <a:rPr kumimoji="0" lang="en-US" altLang="en-US" sz="16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II.    Visceral sensations (from viscera). As visceral pain and fullness of the bladder.</a:t>
            </a:r>
            <a:endPar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201613" algn="justLow" defTabSz="914400" rtl="0" eaLnBrk="0" fontAlgn="base" latinLnBrk="0" hangingPunct="0">
              <a:lnSpc>
                <a:spcPct val="100000"/>
              </a:lnSpc>
              <a:spcBef>
                <a:spcPct val="0"/>
              </a:spcBef>
              <a:spcAft>
                <a:spcPct val="0"/>
              </a:spcAft>
              <a:buClrTx/>
              <a:buSzTx/>
              <a:buFontTx/>
              <a:buNone/>
              <a:tabLst>
                <a:tab pos="5403850" algn="l"/>
              </a:tabLst>
            </a:pPr>
            <a:r>
              <a:rPr kumimoji="0" lang="en-US" altLang="en-US" sz="16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III.   Hypothalamic or organic sensations (thirst-hunger-fear and sexual desire).</a:t>
            </a:r>
            <a:endPar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201613" algn="justLow" defTabSz="914400" rtl="0" eaLnBrk="0" fontAlgn="base" latinLnBrk="0" hangingPunct="0">
              <a:lnSpc>
                <a:spcPct val="100000"/>
              </a:lnSpc>
              <a:spcBef>
                <a:spcPct val="0"/>
              </a:spcBef>
              <a:spcAft>
                <a:spcPct val="0"/>
              </a:spcAft>
              <a:buClrTx/>
              <a:buSzTx/>
              <a:buFontTx/>
              <a:buNone/>
              <a:tabLst>
                <a:tab pos="5403850" algn="l"/>
              </a:tabLst>
            </a:pPr>
            <a:endParaRPr kumimoji="0" lang="en-US" altLang="en-US" sz="16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201613" algn="justLow" defTabSz="914400" rtl="0" eaLnBrk="0" fontAlgn="base" latinLnBrk="0" hangingPunct="0">
              <a:lnSpc>
                <a:spcPct val="100000"/>
              </a:lnSpc>
              <a:spcBef>
                <a:spcPct val="0"/>
              </a:spcBef>
              <a:spcAft>
                <a:spcPct val="0"/>
              </a:spcAft>
              <a:buClrTx/>
              <a:buSzTx/>
              <a:buFontTx/>
              <a:buNone/>
              <a:tabLst>
                <a:tab pos="5403850" algn="l"/>
              </a:tabLst>
            </a:pPr>
            <a:r>
              <a:rPr kumimoji="0" lang="en-US" altLang="en-US" sz="16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    </a:t>
            </a:r>
            <a:r>
              <a:rPr kumimoji="0" lang="en-US" altLang="en-US" sz="1600" b="1" i="0" u="sng"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Somatic sensations</a:t>
            </a:r>
            <a:r>
              <a:rPr kumimoji="0" lang="en-US" altLang="en-US" sz="1600" b="1" i="1"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16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are further subdivided into</a:t>
            </a:r>
            <a:r>
              <a:rPr kumimoji="0" lang="en-US" altLang="en-US" sz="16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201613" algn="justLow" defTabSz="914400" rtl="0" eaLnBrk="0" fontAlgn="base" latinLnBrk="0" hangingPunct="0">
              <a:lnSpc>
                <a:spcPct val="100000"/>
              </a:lnSpc>
              <a:spcBef>
                <a:spcPct val="0"/>
              </a:spcBef>
              <a:spcAft>
                <a:spcPct val="0"/>
              </a:spcAft>
              <a:buClrTx/>
              <a:buSzTx/>
              <a:buFontTx/>
              <a:buNone/>
              <a:tabLst>
                <a:tab pos="5403850" algn="l"/>
              </a:tabLst>
            </a:pPr>
            <a:endParaRPr kumimoji="0" lang="en-US" altLang="en-US" sz="16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201613" algn="justLow" defTabSz="914400" rtl="0" eaLnBrk="0" fontAlgn="base" latinLnBrk="0" hangingPunct="0">
              <a:lnSpc>
                <a:spcPct val="100000"/>
              </a:lnSpc>
              <a:spcBef>
                <a:spcPct val="0"/>
              </a:spcBef>
              <a:spcAft>
                <a:spcPct val="0"/>
              </a:spcAft>
              <a:buClrTx/>
              <a:buSzTx/>
              <a:buFontTx/>
              <a:buNone/>
              <a:tabLst>
                <a:tab pos="5403850" algn="l"/>
              </a:tabLst>
            </a:pPr>
            <a:r>
              <a:rPr kumimoji="0" lang="en-US" altLang="en-US" sz="16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a:t>
            </a:r>
            <a:r>
              <a:rPr kumimoji="0" lang="en-US" altLang="en-US" sz="16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16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Cutaneous sensations </a:t>
            </a:r>
            <a:r>
              <a:rPr kumimoji="0" lang="en-US" altLang="en-US" sz="16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(pain-touch-temperature-pressure).</a:t>
            </a:r>
            <a:endPar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201613" algn="justLow" defTabSz="914400" rtl="0" eaLnBrk="0" fontAlgn="base" latinLnBrk="0" hangingPunct="0">
              <a:lnSpc>
                <a:spcPct val="100000"/>
              </a:lnSpc>
              <a:spcBef>
                <a:spcPct val="0"/>
              </a:spcBef>
              <a:spcAft>
                <a:spcPct val="0"/>
              </a:spcAft>
              <a:buClrTx/>
              <a:buSzTx/>
              <a:buFontTx/>
              <a:buNone/>
              <a:tabLst>
                <a:tab pos="5403850" algn="l"/>
              </a:tabLst>
            </a:pPr>
            <a:r>
              <a:rPr kumimoji="0" lang="en-US" altLang="en-US" sz="16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2.</a:t>
            </a:r>
            <a:r>
              <a:rPr kumimoji="0" lang="en-US" altLang="en-US" sz="16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16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Proprioceptive  sensations</a:t>
            </a:r>
            <a:r>
              <a:rPr kumimoji="0" lang="en-US" altLang="en-US" sz="16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sensation which comes from muscle, ligaments, joints and capsules. These sensations include : sense of position, movements, muscle tension, deep pressure, relation of the body parts to each other and relation of the body to the space lastly, deep pain.</a:t>
            </a:r>
            <a:endPar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201613" algn="justLow" defTabSz="914400" rtl="0" eaLnBrk="0" fontAlgn="base" latinLnBrk="0" hangingPunct="0">
              <a:lnSpc>
                <a:spcPct val="100000"/>
              </a:lnSpc>
              <a:spcBef>
                <a:spcPct val="0"/>
              </a:spcBef>
              <a:spcAft>
                <a:spcPct val="0"/>
              </a:spcAft>
              <a:buClrTx/>
              <a:buSzTx/>
              <a:buFontTx/>
              <a:buNone/>
              <a:tabLst>
                <a:tab pos="5403850" algn="l"/>
              </a:tabLst>
            </a:pPr>
            <a:r>
              <a:rPr kumimoji="0" lang="en-US" altLang="en-US" sz="16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Proprioceptive sensations sometimes are called "</a:t>
            </a:r>
            <a:r>
              <a:rPr kumimoji="0" lang="en-US" altLang="en-US" sz="16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kinesthetic" sensations</a:t>
            </a:r>
            <a:r>
              <a:rPr kumimoji="0" lang="en-US" altLang="en-US" sz="16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Sensations which adjust body equilibrium are detected by the non-auditory labyrinth in the inner ear can be considered as deep or proprioceptive sensation.</a:t>
            </a:r>
            <a:endPar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201613" algn="justLow" defTabSz="914400" rtl="0" eaLnBrk="0" fontAlgn="base" latinLnBrk="0" hangingPunct="0">
              <a:lnSpc>
                <a:spcPct val="100000"/>
              </a:lnSpc>
              <a:spcBef>
                <a:spcPct val="0"/>
              </a:spcBef>
              <a:spcAft>
                <a:spcPct val="0"/>
              </a:spcAft>
              <a:buClrTx/>
              <a:buSzTx/>
              <a:buFontTx/>
              <a:buNone/>
              <a:tabLst>
                <a:tab pos="5403850" algn="l"/>
              </a:tabLst>
            </a:pPr>
            <a:r>
              <a:rPr kumimoji="0" lang="en-US" altLang="en-US" sz="16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a:t>
            </a:r>
            <a:r>
              <a:rPr kumimoji="0" lang="en-US" altLang="en-US" sz="16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16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Mixed sensations </a:t>
            </a:r>
            <a:r>
              <a:rPr kumimoji="0" lang="en-US" altLang="en-US" sz="16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(both cutaneous and deep):      Of two types:-</a:t>
            </a:r>
            <a:endPar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342900" marR="0" lvl="0" indent="-342900" algn="justLow" defTabSz="914400" rtl="0" eaLnBrk="0" fontAlgn="base" latinLnBrk="0" hangingPunct="0">
              <a:lnSpc>
                <a:spcPct val="100000"/>
              </a:lnSpc>
              <a:spcBef>
                <a:spcPct val="0"/>
              </a:spcBef>
              <a:spcAft>
                <a:spcPct val="0"/>
              </a:spcAft>
              <a:buClrTx/>
              <a:buSzTx/>
              <a:buFontTx/>
              <a:buAutoNum type="alphaUcParenR"/>
              <a:tabLst>
                <a:tab pos="5403850" algn="l"/>
              </a:tabLst>
            </a:pPr>
            <a:r>
              <a:rPr kumimoji="0" lang="en-US" altLang="en-US" sz="16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Stereognosis</a:t>
            </a:r>
            <a:r>
              <a:rPr kumimoji="0" lang="en-US" altLang="en-US" sz="16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(ability to recognize objects without using the eyes).                                             </a:t>
            </a:r>
          </a:p>
          <a:p>
            <a:pPr marL="342900" marR="0" lvl="0" indent="-342900" algn="justLow" defTabSz="914400" rtl="0" eaLnBrk="0" fontAlgn="base" latinLnBrk="0" hangingPunct="0">
              <a:lnSpc>
                <a:spcPct val="100000"/>
              </a:lnSpc>
              <a:spcBef>
                <a:spcPct val="0"/>
              </a:spcBef>
              <a:spcAft>
                <a:spcPct val="0"/>
              </a:spcAft>
              <a:buClrTx/>
              <a:buSzTx/>
              <a:buFontTx/>
              <a:buAutoNum type="alphaUcParenR"/>
              <a:tabLst>
                <a:tab pos="5403850" algn="l"/>
              </a:tabLst>
            </a:pPr>
            <a:r>
              <a:rPr kumimoji="0" lang="en-US" altLang="en-US" sz="16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Vibration sense.</a:t>
            </a:r>
            <a:endPar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4"/>
          <p:cNvSpPr txBox="1">
            <a:spLocks noGrp="1"/>
          </p:cNvSpPr>
          <p:nvPr>
            <p:ph type="title"/>
          </p:nvPr>
        </p:nvSpPr>
        <p:spPr>
          <a:xfrm>
            <a:off x="1979712" y="0"/>
            <a:ext cx="5256584" cy="530728"/>
          </a:xfrm>
          <a:prstGeom prst="rect">
            <a:avLst/>
          </a:prstGeom>
        </p:spPr>
        <p:txBody>
          <a:bodyPr spcFirstLastPara="1" wrap="square" lIns="0" tIns="0" rIns="0" bIns="0" anchor="b" anchorCtr="0">
            <a:noAutofit/>
          </a:bodyPr>
          <a:lstStyle/>
          <a:p>
            <a:pPr lvl="0" algn="ctr"/>
            <a:r>
              <a:rPr lang="en-US" sz="1800" dirty="0" smtClean="0">
                <a:solidFill>
                  <a:schemeClr val="tx1">
                    <a:lumMod val="90000"/>
                    <a:lumOff val="10000"/>
                  </a:schemeClr>
                </a:solidFill>
              </a:rPr>
              <a:t/>
            </a:r>
            <a:br>
              <a:rPr lang="en-US" sz="1800" dirty="0" smtClean="0">
                <a:solidFill>
                  <a:schemeClr val="tx1">
                    <a:lumMod val="90000"/>
                    <a:lumOff val="10000"/>
                  </a:schemeClr>
                </a:solidFill>
              </a:rPr>
            </a:br>
            <a:r>
              <a:rPr lang="en-US" sz="1800" dirty="0">
                <a:solidFill>
                  <a:schemeClr val="tx1">
                    <a:lumMod val="90000"/>
                    <a:lumOff val="10000"/>
                  </a:schemeClr>
                </a:solidFill>
              </a:rPr>
              <a:t/>
            </a:r>
            <a:br>
              <a:rPr lang="en-US" sz="1800" dirty="0">
                <a:solidFill>
                  <a:schemeClr val="tx1">
                    <a:lumMod val="90000"/>
                    <a:lumOff val="10000"/>
                  </a:schemeClr>
                </a:solidFill>
              </a:rPr>
            </a:br>
            <a:r>
              <a:rPr lang="en-US" sz="1800" dirty="0" smtClean="0">
                <a:solidFill>
                  <a:schemeClr val="tx1">
                    <a:lumMod val="90000"/>
                    <a:lumOff val="10000"/>
                  </a:schemeClr>
                </a:solidFill>
              </a:rPr>
              <a:t/>
            </a:r>
            <a:br>
              <a:rPr lang="en-US" sz="1800" dirty="0" smtClean="0">
                <a:solidFill>
                  <a:schemeClr val="tx1">
                    <a:lumMod val="90000"/>
                    <a:lumOff val="10000"/>
                  </a:schemeClr>
                </a:solidFill>
              </a:rPr>
            </a:br>
            <a:r>
              <a:rPr lang="en-US" sz="1800" dirty="0">
                <a:solidFill>
                  <a:schemeClr val="tx1">
                    <a:lumMod val="90000"/>
                    <a:lumOff val="10000"/>
                  </a:schemeClr>
                </a:solidFill>
              </a:rPr>
              <a:t/>
            </a:r>
            <a:br>
              <a:rPr lang="en-US" sz="1800" dirty="0">
                <a:solidFill>
                  <a:schemeClr val="tx1">
                    <a:lumMod val="90000"/>
                    <a:lumOff val="10000"/>
                  </a:schemeClr>
                </a:solidFill>
              </a:rPr>
            </a:br>
            <a:endParaRPr dirty="0">
              <a:solidFill>
                <a:srgbClr val="002060"/>
              </a:solidFill>
            </a:endParaRPr>
          </a:p>
        </p:txBody>
      </p:sp>
      <p:sp>
        <p:nvSpPr>
          <p:cNvPr id="3" name="Text Placeholder 2"/>
          <p:cNvSpPr>
            <a:spLocks noGrp="1"/>
          </p:cNvSpPr>
          <p:nvPr>
            <p:ph type="body" idx="1"/>
          </p:nvPr>
        </p:nvSpPr>
        <p:spPr>
          <a:xfrm>
            <a:off x="207337" y="0"/>
            <a:ext cx="8801334" cy="3155100"/>
          </a:xfrm>
        </p:spPr>
        <p:txBody>
          <a:bodyPr/>
          <a:lstStyle/>
          <a:p>
            <a:pPr marL="101600" indent="0" algn="ctr">
              <a:buNone/>
            </a:pPr>
            <a:r>
              <a:rPr lang="en-US" sz="1600" b="1" dirty="0">
                <a:solidFill>
                  <a:schemeClr val="tx1">
                    <a:lumMod val="90000"/>
                    <a:lumOff val="10000"/>
                  </a:schemeClr>
                </a:solidFill>
                <a:latin typeface="Times New Roman" panose="02020603050405020304" pitchFamily="18" charset="0"/>
                <a:cs typeface="Times New Roman" panose="02020603050405020304" pitchFamily="18" charset="0"/>
              </a:rPr>
              <a:t>A - Cutaneous Sensations</a:t>
            </a:r>
            <a:endParaRPr lang="en-US" sz="1600" dirty="0">
              <a:solidFill>
                <a:schemeClr val="tx1">
                  <a:lumMod val="90000"/>
                  <a:lumOff val="10000"/>
                </a:schemeClr>
              </a:solidFill>
              <a:latin typeface="Times New Roman" panose="02020603050405020304" pitchFamily="18" charset="0"/>
              <a:cs typeface="Times New Roman" panose="02020603050405020304" pitchFamily="18" charset="0"/>
            </a:endParaRPr>
          </a:p>
          <a:p>
            <a:pPr marL="101600" indent="0" algn="ctr">
              <a:buNone/>
            </a:pPr>
            <a:r>
              <a:rPr lang="en-US" sz="1400" b="1" u="sng" dirty="0">
                <a:solidFill>
                  <a:schemeClr val="tx1">
                    <a:lumMod val="90000"/>
                    <a:lumOff val="10000"/>
                  </a:schemeClr>
                </a:solidFill>
                <a:latin typeface="Times New Roman" panose="02020603050405020304" pitchFamily="18" charset="0"/>
                <a:cs typeface="Times New Roman" panose="02020603050405020304" pitchFamily="18" charset="0"/>
              </a:rPr>
              <a:t>I-Pain</a:t>
            </a:r>
            <a:endParaRPr lang="en-US" sz="1400" dirty="0">
              <a:solidFill>
                <a:schemeClr val="tx1">
                  <a:lumMod val="90000"/>
                  <a:lumOff val="10000"/>
                </a:schemeClr>
              </a:solidFill>
              <a:latin typeface="Times New Roman" panose="02020603050405020304" pitchFamily="18" charset="0"/>
              <a:cs typeface="Times New Roman" panose="02020603050405020304" pitchFamily="18" charset="0"/>
            </a:endParaRPr>
          </a:p>
          <a:p>
            <a:pPr marL="101600" indent="0">
              <a:buNone/>
            </a:pPr>
            <a:r>
              <a:rPr lang="en-US" sz="1400" dirty="0" smtClean="0">
                <a:solidFill>
                  <a:schemeClr val="tx1">
                    <a:lumMod val="90000"/>
                    <a:lumOff val="10000"/>
                  </a:schemeClr>
                </a:solidFill>
                <a:latin typeface="Times New Roman" panose="02020603050405020304" pitchFamily="18" charset="0"/>
                <a:cs typeface="Times New Roman" panose="02020603050405020304" pitchFamily="18" charset="0"/>
              </a:rPr>
              <a:t>-Is </a:t>
            </a:r>
            <a:r>
              <a:rPr lang="en-US" sz="1400" b="1" dirty="0">
                <a:solidFill>
                  <a:schemeClr val="tx1">
                    <a:lumMod val="90000"/>
                    <a:lumOff val="10000"/>
                  </a:schemeClr>
                </a:solidFill>
                <a:latin typeface="Times New Roman" panose="02020603050405020304" pitchFamily="18" charset="0"/>
                <a:cs typeface="Times New Roman" panose="02020603050405020304" pitchFamily="18" charset="0"/>
              </a:rPr>
              <a:t>unpleasant sensation </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resulting from tissue damage </a:t>
            </a:r>
            <a:r>
              <a:rPr lang="en-US" sz="1400" dirty="0" smtClean="0">
                <a:solidFill>
                  <a:schemeClr val="tx1">
                    <a:lumMod val="90000"/>
                    <a:lumOff val="10000"/>
                  </a:schemeClr>
                </a:solidFill>
                <a:latin typeface="Times New Roman" panose="02020603050405020304" pitchFamily="18" charset="0"/>
                <a:cs typeface="Times New Roman" panose="02020603050405020304" pitchFamily="18" charset="0"/>
              </a:rPr>
              <a:t>and resulting </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in protective mechanisms as withdrawal reflex or</a:t>
            </a:r>
            <a:b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b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reflex muscle contraction and make many people seek </a:t>
            </a:r>
            <a:r>
              <a:rPr lang="en-US" sz="1400" dirty="0" smtClean="0">
                <a:solidFill>
                  <a:schemeClr val="tx1">
                    <a:lumMod val="90000"/>
                    <a:lumOff val="10000"/>
                  </a:schemeClr>
                </a:solidFill>
                <a:latin typeface="Times New Roman" panose="02020603050405020304" pitchFamily="18" charset="0"/>
                <a:cs typeface="Times New Roman" panose="02020603050405020304" pitchFamily="18" charset="0"/>
              </a:rPr>
              <a:t>medical advice</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 Pain is a specific type of sensation and is not due to </a:t>
            </a:r>
            <a:r>
              <a:rPr lang="en-US" sz="1400" dirty="0" smtClean="0">
                <a:solidFill>
                  <a:schemeClr val="tx1">
                    <a:lumMod val="90000"/>
                    <a:lumOff val="10000"/>
                  </a:schemeClr>
                </a:solidFill>
                <a:latin typeface="Times New Roman" panose="02020603050405020304" pitchFamily="18" charset="0"/>
                <a:cs typeface="Times New Roman" panose="02020603050405020304" pitchFamily="18" charset="0"/>
              </a:rPr>
              <a:t>over stimulation </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of other sensations. </a:t>
            </a:r>
            <a:endParaRPr lang="en-US" sz="1400" dirty="0" smtClean="0">
              <a:solidFill>
                <a:schemeClr val="tx1">
                  <a:lumMod val="90000"/>
                  <a:lumOff val="10000"/>
                </a:schemeClr>
              </a:solidFill>
              <a:latin typeface="Times New Roman" panose="02020603050405020304" pitchFamily="18" charset="0"/>
              <a:cs typeface="Times New Roman" panose="02020603050405020304" pitchFamily="18" charset="0"/>
            </a:endParaRPr>
          </a:p>
          <a:p>
            <a:pPr marL="101600" indent="0">
              <a:buNone/>
            </a:pPr>
            <a:r>
              <a:rPr lang="en-US" sz="1400" dirty="0" smtClean="0">
                <a:solidFill>
                  <a:schemeClr val="tx1">
                    <a:lumMod val="90000"/>
                    <a:lumOff val="10000"/>
                  </a:schemeClr>
                </a:solidFill>
                <a:latin typeface="Times New Roman" panose="02020603050405020304" pitchFamily="18" charset="0"/>
                <a:cs typeface="Times New Roman" panose="02020603050405020304" pitchFamily="18" charset="0"/>
              </a:rPr>
              <a:t>-Pain </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is called </a:t>
            </a:r>
            <a:r>
              <a:rPr lang="en-US" sz="1400" b="1" dirty="0">
                <a:solidFill>
                  <a:schemeClr val="tx1">
                    <a:lumMod val="90000"/>
                    <a:lumOff val="10000"/>
                  </a:schemeClr>
                </a:solidFill>
                <a:latin typeface="Times New Roman" panose="02020603050405020304" pitchFamily="18" charset="0"/>
                <a:cs typeface="Times New Roman" panose="02020603050405020304" pitchFamily="18" charset="0"/>
              </a:rPr>
              <a:t>"pre-potent stimulus"</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 i.e. during pain; any other sensations are </a:t>
            </a:r>
            <a:r>
              <a:rPr lang="en-US" sz="1400" b="1" dirty="0">
                <a:solidFill>
                  <a:schemeClr val="tx1">
                    <a:lumMod val="90000"/>
                    <a:lumOff val="10000"/>
                  </a:schemeClr>
                </a:solidFill>
                <a:latin typeface="Times New Roman" panose="02020603050405020304" pitchFamily="18" charset="0"/>
                <a:cs typeface="Times New Roman" panose="02020603050405020304" pitchFamily="18" charset="0"/>
              </a:rPr>
              <a:t>inhibited</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 as hunger sensation or sexual desire. </a:t>
            </a:r>
            <a:r>
              <a:rPr lang="en-US" sz="1400" dirty="0" smtClean="0">
                <a:solidFill>
                  <a:schemeClr val="tx1">
                    <a:lumMod val="90000"/>
                    <a:lumOff val="10000"/>
                  </a:schemeClr>
                </a:solidFill>
                <a:latin typeface="Times New Roman" panose="02020603050405020304" pitchFamily="18" charset="0"/>
                <a:cs typeface="Times New Roman" panose="02020603050405020304" pitchFamily="18" charset="0"/>
              </a:rPr>
              <a:t>The </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brain itself is not sensitive to pain because it does not contain free nerve endings while the center of the cornea is the most sensitive part to pain. Shafts of the hair, skin twigs in terminal parts of the fingers, liver and lung parenchyma are all also insensitive to pain.</a:t>
            </a:r>
          </a:p>
          <a:p>
            <a:pPr marL="101600" indent="0">
              <a:buNone/>
            </a:pPr>
            <a:r>
              <a:rPr lang="en-US" sz="1400" dirty="0" smtClean="0">
                <a:solidFill>
                  <a:schemeClr val="tx1">
                    <a:lumMod val="90000"/>
                    <a:lumOff val="10000"/>
                  </a:schemeClr>
                </a:solidFill>
                <a:latin typeface="Times New Roman" panose="02020603050405020304" pitchFamily="18" charset="0"/>
                <a:cs typeface="Times New Roman" panose="02020603050405020304" pitchFamily="18" charset="0"/>
              </a:rPr>
              <a:t>-It </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has been suggested that stimuli which cause pain have in common the ability to liberate a chemical agents that stimulate free nerve endings. These chemical agents were histamine, </a:t>
            </a:r>
            <a:r>
              <a:rPr lang="en-US" sz="1400" dirty="0" err="1">
                <a:solidFill>
                  <a:schemeClr val="tx1">
                    <a:lumMod val="90000"/>
                    <a:lumOff val="10000"/>
                  </a:schemeClr>
                </a:solidFill>
                <a:latin typeface="Times New Roman" panose="02020603050405020304" pitchFamily="18" charset="0"/>
                <a:cs typeface="Times New Roman" panose="02020603050405020304" pitchFamily="18" charset="0"/>
              </a:rPr>
              <a:t>kinins</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 substance "P", prostaglandins, serotonin and excess K</a:t>
            </a:r>
            <a:r>
              <a:rPr lang="en-US" sz="1400" baseline="30000" dirty="0">
                <a:solidFill>
                  <a:schemeClr val="tx1">
                    <a:lumMod val="90000"/>
                    <a:lumOff val="10000"/>
                  </a:schemeClr>
                </a:solidFill>
                <a:latin typeface="Times New Roman" panose="02020603050405020304" pitchFamily="18" charset="0"/>
                <a:cs typeface="Times New Roman" panose="02020603050405020304" pitchFamily="18" charset="0"/>
              </a:rPr>
              <a:t>+</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 </a:t>
            </a:r>
          </a:p>
          <a:p>
            <a:pPr marL="101600" indent="0">
              <a:buNone/>
            </a:pPr>
            <a:r>
              <a:rPr lang="en-US" sz="1400" dirty="0" smtClean="0">
                <a:solidFill>
                  <a:schemeClr val="tx1">
                    <a:lumMod val="90000"/>
                    <a:lumOff val="10000"/>
                  </a:schemeClr>
                </a:solidFill>
                <a:latin typeface="Times New Roman" panose="02020603050405020304" pitchFamily="18" charset="0"/>
                <a:cs typeface="Times New Roman" panose="02020603050405020304" pitchFamily="18" charset="0"/>
              </a:rPr>
              <a:t>-The </a:t>
            </a:r>
            <a:r>
              <a:rPr lang="en-US" sz="1400" b="1" dirty="0">
                <a:solidFill>
                  <a:schemeClr val="tx1">
                    <a:lumMod val="90000"/>
                    <a:lumOff val="10000"/>
                  </a:schemeClr>
                </a:solidFill>
                <a:latin typeface="Times New Roman" panose="02020603050405020304" pitchFamily="18" charset="0"/>
                <a:cs typeface="Times New Roman" panose="02020603050405020304" pitchFamily="18" charset="0"/>
              </a:rPr>
              <a:t>pain receptors </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are the free nerve endings which are subdivided into </a:t>
            </a:r>
            <a:r>
              <a:rPr lang="en-US" sz="1400" b="1" dirty="0">
                <a:solidFill>
                  <a:schemeClr val="tx1">
                    <a:lumMod val="90000"/>
                    <a:lumOff val="10000"/>
                  </a:schemeClr>
                </a:solidFill>
                <a:latin typeface="Times New Roman" panose="02020603050405020304" pitchFamily="18" charset="0"/>
                <a:cs typeface="Times New Roman" panose="02020603050405020304" pitchFamily="18" charset="0"/>
              </a:rPr>
              <a:t>3 types </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according to the mode of stimulation.</a:t>
            </a:r>
          </a:p>
          <a:p>
            <a:pPr marL="101600" indent="0">
              <a:buNone/>
            </a:pP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1. </a:t>
            </a:r>
            <a:r>
              <a:rPr lang="en-US" sz="1400" b="1" dirty="0">
                <a:solidFill>
                  <a:schemeClr val="tx1">
                    <a:lumMod val="90000"/>
                    <a:lumOff val="10000"/>
                  </a:schemeClr>
                </a:solidFill>
                <a:latin typeface="Times New Roman" panose="02020603050405020304" pitchFamily="18" charset="0"/>
                <a:cs typeface="Times New Roman" panose="02020603050405020304" pitchFamily="18" charset="0"/>
              </a:rPr>
              <a:t>Mechanosensitive</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   pain   receptors stimulated by excessive mechanical stress as crushing or server trauma.</a:t>
            </a:r>
          </a:p>
          <a:p>
            <a:pPr marL="101600" indent="0">
              <a:buNone/>
            </a:pP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2. </a:t>
            </a:r>
            <a:r>
              <a:rPr lang="en-US" sz="1400" b="1" dirty="0" err="1">
                <a:solidFill>
                  <a:schemeClr val="tx1">
                    <a:lumMod val="90000"/>
                    <a:lumOff val="10000"/>
                  </a:schemeClr>
                </a:solidFill>
                <a:latin typeface="Times New Roman" panose="02020603050405020304" pitchFamily="18" charset="0"/>
                <a:cs typeface="Times New Roman" panose="02020603050405020304" pitchFamily="18" charset="0"/>
              </a:rPr>
              <a:t>Thermosensitive</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 pain receptors stimulated by extremes of either cold or hot </a:t>
            </a:r>
            <a:r>
              <a:rPr lang="en-US" sz="1400" dirty="0" err="1">
                <a:solidFill>
                  <a:schemeClr val="tx1">
                    <a:lumMod val="90000"/>
                    <a:lumOff val="10000"/>
                  </a:schemeClr>
                </a:solidFill>
                <a:latin typeface="Times New Roman" panose="02020603050405020304" pitchFamily="18" charset="0"/>
                <a:cs typeface="Times New Roman" panose="02020603050405020304" pitchFamily="18" charset="0"/>
              </a:rPr>
              <a:t>i.e</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 above °45 or below 10 c°.</a:t>
            </a:r>
          </a:p>
          <a:p>
            <a:pPr marL="101600" indent="0">
              <a:buNone/>
            </a:pP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3. </a:t>
            </a:r>
            <a:r>
              <a:rPr lang="en-US" sz="1400" b="1" dirty="0" err="1">
                <a:solidFill>
                  <a:schemeClr val="tx1">
                    <a:lumMod val="90000"/>
                    <a:lumOff val="10000"/>
                  </a:schemeClr>
                </a:solidFill>
                <a:latin typeface="Times New Roman" panose="02020603050405020304" pitchFamily="18" charset="0"/>
                <a:cs typeface="Times New Roman" panose="02020603050405020304" pitchFamily="18" charset="0"/>
              </a:rPr>
              <a:t>Chemosensitive</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 which respond to chemical injurious stimuli. The first two types are connected to (</a:t>
            </a:r>
            <a:r>
              <a:rPr lang="en-US" sz="1400" b="1" dirty="0">
                <a:solidFill>
                  <a:schemeClr val="tx1">
                    <a:lumMod val="90000"/>
                    <a:lumOff val="10000"/>
                  </a:schemeClr>
                </a:solidFill>
                <a:latin typeface="Times New Roman" panose="02020603050405020304" pitchFamily="18" charset="0"/>
                <a:cs typeface="Times New Roman" panose="02020603050405020304" pitchFamily="18" charset="0"/>
              </a:rPr>
              <a:t>A delta</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 thin myelinated fibers. (5-15 meters/sec) while the third type is attached to </a:t>
            </a:r>
            <a:r>
              <a:rPr lang="en-US" sz="1400" b="1" dirty="0">
                <a:solidFill>
                  <a:schemeClr val="tx1">
                    <a:lumMod val="90000"/>
                    <a:lumOff val="10000"/>
                  </a:schemeClr>
                </a:solidFill>
                <a:latin typeface="Times New Roman" panose="02020603050405020304" pitchFamily="18" charset="0"/>
                <a:cs typeface="Times New Roman" panose="02020603050405020304" pitchFamily="18" charset="0"/>
              </a:rPr>
              <a:t>C-fibers-non myelinated </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a slowly conducting fibers (0.2 - 2 meters/sec.).</a:t>
            </a:r>
          </a:p>
          <a:p>
            <a:pPr marL="101600" indent="0">
              <a:buNone/>
            </a:pPr>
            <a:endParaRPr lang="en-US" sz="1400" dirty="0">
              <a:solidFill>
                <a:schemeClr val="tx1">
                  <a:lumMod val="90000"/>
                  <a:lumOff val="10000"/>
                </a:schemeClr>
              </a:solidFill>
              <a:latin typeface="Times New Roman" panose="02020603050405020304" pitchFamily="18" charset="0"/>
              <a:cs typeface="Times New Roman" panose="02020603050405020304" pitchFamily="18" charset="0"/>
            </a:endParaRPr>
          </a:p>
        </p:txBody>
      </p:sp>
      <p:sp>
        <p:nvSpPr>
          <p:cNvPr id="75" name="Google Shape;75;p14"/>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a:t>
            </a:fld>
            <a:endParaRPr/>
          </a:p>
        </p:txBody>
      </p:sp>
    </p:spTree>
    <p:extLst>
      <p:ext uri="{BB962C8B-B14F-4D97-AF65-F5344CB8AC3E}">
        <p14:creationId xmlns:p14="http://schemas.microsoft.com/office/powerpoint/2010/main" val="32553969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4"/>
          <p:cNvSpPr txBox="1">
            <a:spLocks noGrp="1"/>
          </p:cNvSpPr>
          <p:nvPr>
            <p:ph type="title"/>
          </p:nvPr>
        </p:nvSpPr>
        <p:spPr>
          <a:xfrm>
            <a:off x="1979712" y="0"/>
            <a:ext cx="5256584" cy="530728"/>
          </a:xfrm>
          <a:prstGeom prst="rect">
            <a:avLst/>
          </a:prstGeom>
        </p:spPr>
        <p:txBody>
          <a:bodyPr spcFirstLastPara="1" wrap="square" lIns="0" tIns="0" rIns="0" bIns="0" anchor="b" anchorCtr="0">
            <a:noAutofit/>
          </a:bodyPr>
          <a:lstStyle/>
          <a:p>
            <a:pPr lvl="0" algn="ctr"/>
            <a:r>
              <a:rPr lang="en-US" sz="1800" dirty="0" smtClean="0">
                <a:solidFill>
                  <a:schemeClr val="tx1">
                    <a:lumMod val="90000"/>
                    <a:lumOff val="10000"/>
                  </a:schemeClr>
                </a:solidFill>
              </a:rPr>
              <a:t/>
            </a:r>
            <a:br>
              <a:rPr lang="en-US" sz="1800" dirty="0" smtClean="0">
                <a:solidFill>
                  <a:schemeClr val="tx1">
                    <a:lumMod val="90000"/>
                    <a:lumOff val="10000"/>
                  </a:schemeClr>
                </a:solidFill>
              </a:rPr>
            </a:br>
            <a:r>
              <a:rPr lang="en-US" sz="1800" dirty="0">
                <a:solidFill>
                  <a:schemeClr val="tx1">
                    <a:lumMod val="90000"/>
                    <a:lumOff val="10000"/>
                  </a:schemeClr>
                </a:solidFill>
              </a:rPr>
              <a:t/>
            </a:r>
            <a:br>
              <a:rPr lang="en-US" sz="1800" dirty="0">
                <a:solidFill>
                  <a:schemeClr val="tx1">
                    <a:lumMod val="90000"/>
                    <a:lumOff val="10000"/>
                  </a:schemeClr>
                </a:solidFill>
              </a:rPr>
            </a:br>
            <a:r>
              <a:rPr lang="en-US" sz="1800" dirty="0" smtClean="0">
                <a:solidFill>
                  <a:schemeClr val="tx1">
                    <a:lumMod val="90000"/>
                    <a:lumOff val="10000"/>
                  </a:schemeClr>
                </a:solidFill>
              </a:rPr>
              <a:t/>
            </a:r>
            <a:br>
              <a:rPr lang="en-US" sz="1800" dirty="0" smtClean="0">
                <a:solidFill>
                  <a:schemeClr val="tx1">
                    <a:lumMod val="90000"/>
                    <a:lumOff val="10000"/>
                  </a:schemeClr>
                </a:solidFill>
              </a:rPr>
            </a:br>
            <a:r>
              <a:rPr lang="en-US" sz="1800" dirty="0">
                <a:solidFill>
                  <a:schemeClr val="tx1">
                    <a:lumMod val="90000"/>
                    <a:lumOff val="10000"/>
                  </a:schemeClr>
                </a:solidFill>
              </a:rPr>
              <a:t/>
            </a:r>
            <a:br>
              <a:rPr lang="en-US" sz="1800" dirty="0">
                <a:solidFill>
                  <a:schemeClr val="tx1">
                    <a:lumMod val="90000"/>
                    <a:lumOff val="10000"/>
                  </a:schemeClr>
                </a:solidFill>
              </a:rPr>
            </a:br>
            <a:endParaRPr dirty="0">
              <a:solidFill>
                <a:srgbClr val="002060"/>
              </a:solidFill>
            </a:endParaRPr>
          </a:p>
        </p:txBody>
      </p:sp>
      <p:sp>
        <p:nvSpPr>
          <p:cNvPr id="3" name="Text Placeholder 2"/>
          <p:cNvSpPr>
            <a:spLocks noGrp="1"/>
          </p:cNvSpPr>
          <p:nvPr>
            <p:ph type="body" idx="1"/>
          </p:nvPr>
        </p:nvSpPr>
        <p:spPr>
          <a:xfrm>
            <a:off x="207337" y="0"/>
            <a:ext cx="8801334" cy="3155100"/>
          </a:xfrm>
        </p:spPr>
        <p:txBody>
          <a:bodyPr/>
          <a:lstStyle/>
          <a:p>
            <a:pPr marL="90170" indent="0" algn="justLow">
              <a:spcBef>
                <a:spcPts val="0"/>
              </a:spcBef>
              <a:buNone/>
            </a:pPr>
            <a:endPar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101600" indent="0">
              <a:buNone/>
            </a:pPr>
            <a:r>
              <a:rPr lang="en-US" sz="1600" b="1" u="sng" dirty="0">
                <a:solidFill>
                  <a:schemeClr val="tx1">
                    <a:lumMod val="90000"/>
                    <a:lumOff val="10000"/>
                  </a:schemeClr>
                </a:solidFill>
                <a:latin typeface="Times New Roman" panose="02020603050405020304" pitchFamily="18" charset="0"/>
                <a:cs typeface="Times New Roman" panose="02020603050405020304" pitchFamily="18" charset="0"/>
              </a:rPr>
              <a:t>Types of pain :</a:t>
            </a:r>
            <a:endParaRPr lang="en-US" sz="1600" dirty="0">
              <a:solidFill>
                <a:schemeClr val="tx1">
                  <a:lumMod val="90000"/>
                  <a:lumOff val="10000"/>
                </a:schemeClr>
              </a:solidFill>
              <a:latin typeface="Times New Roman" panose="02020603050405020304" pitchFamily="18" charset="0"/>
              <a:cs typeface="Times New Roman" panose="02020603050405020304" pitchFamily="18" charset="0"/>
            </a:endParaRPr>
          </a:p>
          <a:p>
            <a:pPr marL="101600" indent="0">
              <a:buNone/>
            </a:pPr>
            <a:r>
              <a:rPr lang="en-US" sz="1600" dirty="0">
                <a:solidFill>
                  <a:schemeClr val="tx1">
                    <a:lumMod val="90000"/>
                    <a:lumOff val="10000"/>
                  </a:schemeClr>
                </a:solidFill>
                <a:latin typeface="Times New Roman" panose="02020603050405020304" pitchFamily="18" charset="0"/>
                <a:cs typeface="Times New Roman" panose="02020603050405020304" pitchFamily="18" charset="0"/>
              </a:rPr>
              <a:t>According to the site, pain is classified to :</a:t>
            </a:r>
          </a:p>
          <a:p>
            <a:pPr marL="101600" indent="0">
              <a:buNone/>
            </a:pPr>
            <a:r>
              <a:rPr lang="en-US" sz="1600" b="1" dirty="0">
                <a:solidFill>
                  <a:schemeClr val="tx1">
                    <a:lumMod val="90000"/>
                    <a:lumOff val="10000"/>
                  </a:schemeClr>
                </a:solidFill>
                <a:latin typeface="Times New Roman" panose="02020603050405020304" pitchFamily="18" charset="0"/>
                <a:cs typeface="Times New Roman" panose="02020603050405020304" pitchFamily="18" charset="0"/>
              </a:rPr>
              <a:t>A.  Cutaneous pain: </a:t>
            </a:r>
            <a:r>
              <a:rPr lang="en-US" sz="1600" dirty="0">
                <a:solidFill>
                  <a:schemeClr val="tx1">
                    <a:lumMod val="90000"/>
                    <a:lumOff val="10000"/>
                  </a:schemeClr>
                </a:solidFill>
                <a:latin typeface="Times New Roman" panose="02020603050405020304" pitchFamily="18" charset="0"/>
                <a:cs typeface="Times New Roman" panose="02020603050405020304" pitchFamily="18" charset="0"/>
              </a:rPr>
              <a:t>pain from the skin. Usually described as pricking, stitching or burning. It is recalled that pain receptors adapt very slowly or even not adapt at all. Sudden injurious stimuli when applied to the skin cause immediately a </a:t>
            </a:r>
            <a:r>
              <a:rPr lang="en-US" sz="1600" u="sng" dirty="0">
                <a:solidFill>
                  <a:schemeClr val="tx1">
                    <a:lumMod val="90000"/>
                    <a:lumOff val="10000"/>
                  </a:schemeClr>
                </a:solidFill>
                <a:latin typeface="Times New Roman" panose="02020603050405020304" pitchFamily="18" charset="0"/>
                <a:cs typeface="Times New Roman" panose="02020603050405020304" pitchFamily="18" charset="0"/>
              </a:rPr>
              <a:t>fast </a:t>
            </a:r>
            <a:r>
              <a:rPr lang="en-US" sz="1600" dirty="0">
                <a:solidFill>
                  <a:schemeClr val="tx1">
                    <a:lumMod val="90000"/>
                    <a:lumOff val="10000"/>
                  </a:schemeClr>
                </a:solidFill>
                <a:latin typeface="Times New Roman" panose="02020603050405020304" pitchFamily="18" charset="0"/>
                <a:cs typeface="Times New Roman" panose="02020603050405020304" pitchFamily="18" charset="0"/>
              </a:rPr>
              <a:t>pricking, well localized pain sensation which starts protective reflexes. This type of pain is conducted, by fast myelinated (neo-spinothalamic tract) "A" group fibers. </a:t>
            </a:r>
          </a:p>
          <a:p>
            <a:pPr marL="101600" indent="0">
              <a:buNone/>
            </a:pPr>
            <a:r>
              <a:rPr lang="en-US" sz="1600" dirty="0" smtClean="0">
                <a:solidFill>
                  <a:schemeClr val="tx1">
                    <a:lumMod val="90000"/>
                    <a:lumOff val="10000"/>
                  </a:schemeClr>
                </a:solidFill>
                <a:latin typeface="Times New Roman" panose="02020603050405020304" pitchFamily="18" charset="0"/>
                <a:cs typeface="Times New Roman" panose="02020603050405020304" pitchFamily="18" charset="0"/>
              </a:rPr>
              <a:t>-This </a:t>
            </a:r>
            <a:r>
              <a:rPr lang="en-US" sz="1600" dirty="0">
                <a:solidFill>
                  <a:schemeClr val="tx1">
                    <a:lumMod val="90000"/>
                    <a:lumOff val="10000"/>
                  </a:schemeClr>
                </a:solidFill>
                <a:latin typeface="Times New Roman" panose="02020603050405020304" pitchFamily="18" charset="0"/>
                <a:cs typeface="Times New Roman" panose="02020603050405020304" pitchFamily="18" charset="0"/>
              </a:rPr>
              <a:t>is followed by </a:t>
            </a:r>
            <a:r>
              <a:rPr lang="en-US" sz="1600" u="sng" dirty="0">
                <a:solidFill>
                  <a:schemeClr val="tx1">
                    <a:lumMod val="90000"/>
                    <a:lumOff val="10000"/>
                  </a:schemeClr>
                </a:solidFill>
                <a:latin typeface="Times New Roman" panose="02020603050405020304" pitchFamily="18" charset="0"/>
                <a:cs typeface="Times New Roman" panose="02020603050405020304" pitchFamily="18" charset="0"/>
              </a:rPr>
              <a:t>slow</a:t>
            </a:r>
            <a:r>
              <a:rPr lang="en-US" sz="1600" dirty="0">
                <a:solidFill>
                  <a:schemeClr val="tx1">
                    <a:lumMod val="90000"/>
                    <a:lumOff val="10000"/>
                  </a:schemeClr>
                </a:solidFill>
                <a:latin typeface="Times New Roman" panose="02020603050405020304" pitchFamily="18" charset="0"/>
                <a:cs typeface="Times New Roman" panose="02020603050405020304" pitchFamily="18" charset="0"/>
              </a:rPr>
              <a:t> burning pain, not well localized and persists for long time transmitted by "C" un-myelinated fibers (paleo-spinothalamic tract). Moderate compression on nerve, blocks "A" fibers while local </a:t>
            </a:r>
            <a:r>
              <a:rPr lang="en-US" sz="1600" dirty="0" err="1">
                <a:solidFill>
                  <a:schemeClr val="tx1">
                    <a:lumMod val="90000"/>
                    <a:lumOff val="10000"/>
                  </a:schemeClr>
                </a:solidFill>
                <a:latin typeface="Times New Roman" panose="02020603050405020304" pitchFamily="18" charset="0"/>
                <a:cs typeface="Times New Roman" panose="02020603050405020304" pitchFamily="18" charset="0"/>
              </a:rPr>
              <a:t>anaesthesia</a:t>
            </a:r>
            <a:r>
              <a:rPr lang="en-US" sz="1600" dirty="0">
                <a:solidFill>
                  <a:schemeClr val="tx1">
                    <a:lumMod val="90000"/>
                    <a:lumOff val="10000"/>
                  </a:schemeClr>
                </a:solidFill>
                <a:latin typeface="Times New Roman" panose="02020603050405020304" pitchFamily="18" charset="0"/>
                <a:cs typeface="Times New Roman" panose="02020603050405020304" pitchFamily="18" charset="0"/>
              </a:rPr>
              <a:t> block "C" fibers. </a:t>
            </a:r>
            <a:endParaRPr lang="en-US" sz="1600" dirty="0" smtClean="0">
              <a:solidFill>
                <a:schemeClr val="tx1">
                  <a:lumMod val="90000"/>
                  <a:lumOff val="10000"/>
                </a:schemeClr>
              </a:solidFill>
              <a:latin typeface="Times New Roman" panose="02020603050405020304" pitchFamily="18" charset="0"/>
              <a:cs typeface="Times New Roman" panose="02020603050405020304" pitchFamily="18" charset="0"/>
            </a:endParaRPr>
          </a:p>
          <a:p>
            <a:pPr marL="101600" indent="0">
              <a:buNone/>
            </a:pPr>
            <a:r>
              <a:rPr lang="en-US" sz="1600" dirty="0">
                <a:solidFill>
                  <a:schemeClr val="tx1">
                    <a:lumMod val="90000"/>
                    <a:lumOff val="10000"/>
                  </a:schemeClr>
                </a:solidFill>
                <a:latin typeface="Times New Roman" panose="02020603050405020304" pitchFamily="18" charset="0"/>
                <a:cs typeface="Times New Roman" panose="02020603050405020304" pitchFamily="18" charset="0"/>
              </a:rPr>
              <a:t>-</a:t>
            </a:r>
            <a:r>
              <a:rPr lang="en-US" sz="1600" dirty="0" smtClean="0">
                <a:solidFill>
                  <a:schemeClr val="tx1">
                    <a:lumMod val="90000"/>
                    <a:lumOff val="10000"/>
                  </a:schemeClr>
                </a:solidFill>
                <a:latin typeface="Times New Roman" panose="02020603050405020304" pitchFamily="18" charset="0"/>
                <a:cs typeface="Times New Roman" panose="02020603050405020304" pitchFamily="18" charset="0"/>
              </a:rPr>
              <a:t>"</a:t>
            </a:r>
            <a:r>
              <a:rPr lang="en-US" sz="1600" dirty="0">
                <a:solidFill>
                  <a:schemeClr val="tx1">
                    <a:lumMod val="90000"/>
                    <a:lumOff val="10000"/>
                  </a:schemeClr>
                </a:solidFill>
                <a:latin typeface="Times New Roman" panose="02020603050405020304" pitchFamily="18" charset="0"/>
                <a:cs typeface="Times New Roman" panose="02020603050405020304" pitchFamily="18" charset="0"/>
              </a:rPr>
              <a:t>A" fibers relay in thalamus then to sensory cortex while "C" fibers relay in reticular formation then to all areas of cerebral cortex. </a:t>
            </a:r>
          </a:p>
          <a:p>
            <a:pPr marL="101600" indent="0">
              <a:buNone/>
            </a:pPr>
            <a:r>
              <a:rPr lang="en-US" sz="1600" dirty="0" smtClean="0">
                <a:solidFill>
                  <a:schemeClr val="tx1">
                    <a:lumMod val="90000"/>
                    <a:lumOff val="10000"/>
                  </a:schemeClr>
                </a:solidFill>
                <a:latin typeface="Times New Roman" panose="02020603050405020304" pitchFamily="18" charset="0"/>
                <a:cs typeface="Times New Roman" panose="02020603050405020304" pitchFamily="18" charset="0"/>
              </a:rPr>
              <a:t>-Cutaneous </a:t>
            </a:r>
            <a:r>
              <a:rPr lang="en-US" sz="1600" dirty="0">
                <a:solidFill>
                  <a:schemeClr val="tx1">
                    <a:lumMod val="90000"/>
                    <a:lumOff val="10000"/>
                  </a:schemeClr>
                </a:solidFill>
                <a:latin typeface="Times New Roman" panose="02020603050405020304" pitchFamily="18" charset="0"/>
                <a:cs typeface="Times New Roman" panose="02020603050405020304" pitchFamily="18" charset="0"/>
              </a:rPr>
              <a:t>pain usually is accompanied by sympathetic reactions as increase in heart rate and blood pressure, sweating and dilatation of the pupil. Also protective withdrawal reflexes occur in this type of pain.</a:t>
            </a:r>
          </a:p>
          <a:p>
            <a:pPr marL="101600" indent="0">
              <a:buNone/>
            </a:pPr>
            <a:endParaRPr lang="en-US" sz="1600" dirty="0">
              <a:solidFill>
                <a:schemeClr val="tx1">
                  <a:lumMod val="90000"/>
                  <a:lumOff val="10000"/>
                </a:schemeClr>
              </a:solidFill>
              <a:latin typeface="Times New Roman" panose="02020603050405020304" pitchFamily="18" charset="0"/>
              <a:cs typeface="Times New Roman" panose="02020603050405020304" pitchFamily="18" charset="0"/>
            </a:endParaRPr>
          </a:p>
        </p:txBody>
      </p:sp>
      <p:sp>
        <p:nvSpPr>
          <p:cNvPr id="75" name="Google Shape;75;p14"/>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4</a:t>
            </a:fld>
            <a:endParaRPr/>
          </a:p>
        </p:txBody>
      </p:sp>
    </p:spTree>
    <p:extLst>
      <p:ext uri="{BB962C8B-B14F-4D97-AF65-F5344CB8AC3E}">
        <p14:creationId xmlns:p14="http://schemas.microsoft.com/office/powerpoint/2010/main" val="33734193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4"/>
          <p:cNvSpPr txBox="1">
            <a:spLocks noGrp="1"/>
          </p:cNvSpPr>
          <p:nvPr>
            <p:ph type="title"/>
          </p:nvPr>
        </p:nvSpPr>
        <p:spPr>
          <a:xfrm>
            <a:off x="1979712" y="0"/>
            <a:ext cx="5256584" cy="530728"/>
          </a:xfrm>
          <a:prstGeom prst="rect">
            <a:avLst/>
          </a:prstGeom>
        </p:spPr>
        <p:txBody>
          <a:bodyPr spcFirstLastPara="1" wrap="square" lIns="0" tIns="0" rIns="0" bIns="0" anchor="b" anchorCtr="0">
            <a:noAutofit/>
          </a:bodyPr>
          <a:lstStyle/>
          <a:p>
            <a:pPr lvl="0" algn="ctr"/>
            <a:r>
              <a:rPr lang="en-US" sz="1800" dirty="0" smtClean="0">
                <a:solidFill>
                  <a:schemeClr val="tx1">
                    <a:lumMod val="90000"/>
                    <a:lumOff val="10000"/>
                  </a:schemeClr>
                </a:solidFill>
              </a:rPr>
              <a:t/>
            </a:r>
            <a:br>
              <a:rPr lang="en-US" sz="1800" dirty="0" smtClean="0">
                <a:solidFill>
                  <a:schemeClr val="tx1">
                    <a:lumMod val="90000"/>
                    <a:lumOff val="10000"/>
                  </a:schemeClr>
                </a:solidFill>
              </a:rPr>
            </a:br>
            <a:r>
              <a:rPr lang="en-US" sz="1800" dirty="0">
                <a:solidFill>
                  <a:schemeClr val="tx1">
                    <a:lumMod val="90000"/>
                    <a:lumOff val="10000"/>
                  </a:schemeClr>
                </a:solidFill>
              </a:rPr>
              <a:t/>
            </a:r>
            <a:br>
              <a:rPr lang="en-US" sz="1800" dirty="0">
                <a:solidFill>
                  <a:schemeClr val="tx1">
                    <a:lumMod val="90000"/>
                    <a:lumOff val="10000"/>
                  </a:schemeClr>
                </a:solidFill>
              </a:rPr>
            </a:br>
            <a:r>
              <a:rPr lang="en-US" sz="1800" dirty="0" smtClean="0">
                <a:solidFill>
                  <a:schemeClr val="tx1">
                    <a:lumMod val="90000"/>
                    <a:lumOff val="10000"/>
                  </a:schemeClr>
                </a:solidFill>
              </a:rPr>
              <a:t/>
            </a:r>
            <a:br>
              <a:rPr lang="en-US" sz="1800" dirty="0" smtClean="0">
                <a:solidFill>
                  <a:schemeClr val="tx1">
                    <a:lumMod val="90000"/>
                    <a:lumOff val="10000"/>
                  </a:schemeClr>
                </a:solidFill>
              </a:rPr>
            </a:br>
            <a:r>
              <a:rPr lang="en-US" sz="1800" dirty="0">
                <a:solidFill>
                  <a:schemeClr val="tx1">
                    <a:lumMod val="90000"/>
                    <a:lumOff val="10000"/>
                  </a:schemeClr>
                </a:solidFill>
              </a:rPr>
              <a:t/>
            </a:r>
            <a:br>
              <a:rPr lang="en-US" sz="1800" dirty="0">
                <a:solidFill>
                  <a:schemeClr val="tx1">
                    <a:lumMod val="90000"/>
                    <a:lumOff val="10000"/>
                  </a:schemeClr>
                </a:solidFill>
              </a:rPr>
            </a:br>
            <a:endParaRPr dirty="0">
              <a:solidFill>
                <a:srgbClr val="002060"/>
              </a:solidFill>
            </a:endParaRPr>
          </a:p>
        </p:txBody>
      </p:sp>
      <p:sp>
        <p:nvSpPr>
          <p:cNvPr id="75" name="Google Shape;75;p14"/>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5</a:t>
            </a:fld>
            <a:endParaRPr/>
          </a:p>
        </p:txBody>
      </p:sp>
      <p:sp>
        <p:nvSpPr>
          <p:cNvPr id="2" name="TextBox 1"/>
          <p:cNvSpPr txBox="1"/>
          <p:nvPr/>
        </p:nvSpPr>
        <p:spPr>
          <a:xfrm>
            <a:off x="395536" y="3608090"/>
            <a:ext cx="2808312" cy="461665"/>
          </a:xfrm>
          <a:prstGeom prst="rect">
            <a:avLst/>
          </a:prstGeom>
          <a:noFill/>
        </p:spPr>
        <p:txBody>
          <a:bodyPr wrap="square" rtlCol="0">
            <a:spAutoFit/>
          </a:bodyPr>
          <a:lstStyle/>
          <a:p>
            <a:r>
              <a:rPr lang="en-US" sz="1200" b="1" dirty="0">
                <a:solidFill>
                  <a:schemeClr val="tx1">
                    <a:lumMod val="90000"/>
                    <a:lumOff val="10000"/>
                  </a:schemeClr>
                </a:solidFill>
                <a:latin typeface="Times New Roman" panose="02020603050405020304" pitchFamily="18" charset="0"/>
                <a:cs typeface="Times New Roman" panose="02020603050405020304" pitchFamily="18" charset="0"/>
              </a:rPr>
              <a:t>Figure </a:t>
            </a:r>
            <a:r>
              <a:rPr lang="en-US" sz="1200" dirty="0" smtClean="0">
                <a:solidFill>
                  <a:schemeClr val="tx1">
                    <a:lumMod val="90000"/>
                    <a:lumOff val="10000"/>
                  </a:schemeClr>
                </a:solidFill>
                <a:latin typeface="Times New Roman" panose="02020603050405020304" pitchFamily="18" charset="0"/>
                <a:cs typeface="Times New Roman" panose="02020603050405020304" pitchFamily="18" charset="0"/>
              </a:rPr>
              <a:t>: </a:t>
            </a:r>
            <a:r>
              <a:rPr lang="en-US" sz="1200" dirty="0">
                <a:solidFill>
                  <a:schemeClr val="tx1">
                    <a:lumMod val="90000"/>
                    <a:lumOff val="10000"/>
                  </a:schemeClr>
                </a:solidFill>
                <a:latin typeface="Times New Roman" panose="02020603050405020304" pitchFamily="18" charset="0"/>
                <a:cs typeface="Times New Roman" panose="02020603050405020304" pitchFamily="18" charset="0"/>
              </a:rPr>
              <a:t>Transmission of fast and slow pain into and through the spinal cord.</a:t>
            </a:r>
          </a:p>
        </p:txBody>
      </p:sp>
      <p:pic>
        <p:nvPicPr>
          <p:cNvPr id="2051" name="Picture 3" descr="1"/>
          <p:cNvPicPr>
            <a:picLocks noChangeAspect="1" noChangeArrowheads="1"/>
          </p:cNvPicPr>
          <p:nvPr/>
        </p:nvPicPr>
        <p:blipFill rotWithShape="1">
          <a:blip r:embed="rId3">
            <a:lum bright="-48000" contrast="70000"/>
            <a:extLst>
              <a:ext uri="{28A0092B-C50C-407E-A947-70E740481C1C}">
                <a14:useLocalDpi xmlns:a14="http://schemas.microsoft.com/office/drawing/2010/main" val="0"/>
              </a:ext>
            </a:extLst>
          </a:blip>
          <a:srcRect l="4365" t="1464" r="5417" b="1840"/>
          <a:stretch/>
        </p:blipFill>
        <p:spPr bwMode="auto">
          <a:xfrm>
            <a:off x="4211960" y="195486"/>
            <a:ext cx="4464496" cy="47525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ound Same Side Corner Rectangle 2"/>
          <p:cNvSpPr/>
          <p:nvPr/>
        </p:nvSpPr>
        <p:spPr>
          <a:xfrm>
            <a:off x="7596336" y="4371951"/>
            <a:ext cx="648072" cy="504056"/>
          </a:xfrm>
          <a:prstGeom prst="round2Same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7308304" y="4749850"/>
            <a:ext cx="360040" cy="1981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4">
            <a:lum bright="-20000" contrast="40000"/>
          </a:blip>
          <a:stretch>
            <a:fillRect/>
          </a:stretch>
        </p:blipFill>
        <p:spPr>
          <a:xfrm>
            <a:off x="257193" y="530728"/>
            <a:ext cx="3445037" cy="2977126"/>
          </a:xfrm>
          <a:prstGeom prst="rect">
            <a:avLst/>
          </a:prstGeom>
        </p:spPr>
      </p:pic>
    </p:spTree>
    <p:extLst>
      <p:ext uri="{BB962C8B-B14F-4D97-AF65-F5344CB8AC3E}">
        <p14:creationId xmlns:p14="http://schemas.microsoft.com/office/powerpoint/2010/main" val="32793557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4"/>
          <p:cNvSpPr txBox="1">
            <a:spLocks noGrp="1"/>
          </p:cNvSpPr>
          <p:nvPr>
            <p:ph type="title"/>
          </p:nvPr>
        </p:nvSpPr>
        <p:spPr>
          <a:xfrm>
            <a:off x="1979712" y="0"/>
            <a:ext cx="5256584" cy="530728"/>
          </a:xfrm>
          <a:prstGeom prst="rect">
            <a:avLst/>
          </a:prstGeom>
        </p:spPr>
        <p:txBody>
          <a:bodyPr spcFirstLastPara="1" wrap="square" lIns="0" tIns="0" rIns="0" bIns="0" anchor="b" anchorCtr="0">
            <a:noAutofit/>
          </a:bodyPr>
          <a:lstStyle/>
          <a:p>
            <a:pPr lvl="0" algn="ctr"/>
            <a:r>
              <a:rPr lang="en-US" sz="1800" dirty="0" smtClean="0">
                <a:solidFill>
                  <a:schemeClr val="tx1">
                    <a:lumMod val="90000"/>
                    <a:lumOff val="10000"/>
                  </a:schemeClr>
                </a:solidFill>
              </a:rPr>
              <a:t/>
            </a:r>
            <a:br>
              <a:rPr lang="en-US" sz="1800" dirty="0" smtClean="0">
                <a:solidFill>
                  <a:schemeClr val="tx1">
                    <a:lumMod val="90000"/>
                    <a:lumOff val="10000"/>
                  </a:schemeClr>
                </a:solidFill>
              </a:rPr>
            </a:br>
            <a:r>
              <a:rPr lang="en-US" sz="1800" dirty="0">
                <a:solidFill>
                  <a:schemeClr val="tx1">
                    <a:lumMod val="90000"/>
                    <a:lumOff val="10000"/>
                  </a:schemeClr>
                </a:solidFill>
              </a:rPr>
              <a:t/>
            </a:r>
            <a:br>
              <a:rPr lang="en-US" sz="1800" dirty="0">
                <a:solidFill>
                  <a:schemeClr val="tx1">
                    <a:lumMod val="90000"/>
                    <a:lumOff val="10000"/>
                  </a:schemeClr>
                </a:solidFill>
              </a:rPr>
            </a:br>
            <a:r>
              <a:rPr lang="en-US" sz="1800" dirty="0" smtClean="0">
                <a:solidFill>
                  <a:schemeClr val="tx1">
                    <a:lumMod val="90000"/>
                    <a:lumOff val="10000"/>
                  </a:schemeClr>
                </a:solidFill>
              </a:rPr>
              <a:t/>
            </a:r>
            <a:br>
              <a:rPr lang="en-US" sz="1800" dirty="0" smtClean="0">
                <a:solidFill>
                  <a:schemeClr val="tx1">
                    <a:lumMod val="90000"/>
                    <a:lumOff val="10000"/>
                  </a:schemeClr>
                </a:solidFill>
              </a:rPr>
            </a:br>
            <a:r>
              <a:rPr lang="en-US" sz="1800" dirty="0">
                <a:solidFill>
                  <a:schemeClr val="tx1">
                    <a:lumMod val="90000"/>
                    <a:lumOff val="10000"/>
                  </a:schemeClr>
                </a:solidFill>
              </a:rPr>
              <a:t/>
            </a:r>
            <a:br>
              <a:rPr lang="en-US" sz="1800" dirty="0">
                <a:solidFill>
                  <a:schemeClr val="tx1">
                    <a:lumMod val="90000"/>
                    <a:lumOff val="10000"/>
                  </a:schemeClr>
                </a:solidFill>
              </a:rPr>
            </a:br>
            <a:endParaRPr dirty="0">
              <a:solidFill>
                <a:srgbClr val="002060"/>
              </a:solidFill>
            </a:endParaRPr>
          </a:p>
        </p:txBody>
      </p:sp>
      <p:sp>
        <p:nvSpPr>
          <p:cNvPr id="3" name="Text Placeholder 2"/>
          <p:cNvSpPr>
            <a:spLocks noGrp="1"/>
          </p:cNvSpPr>
          <p:nvPr>
            <p:ph type="body" idx="1"/>
          </p:nvPr>
        </p:nvSpPr>
        <p:spPr>
          <a:xfrm>
            <a:off x="107504" y="0"/>
            <a:ext cx="8901167" cy="3435846"/>
          </a:xfrm>
        </p:spPr>
        <p:txBody>
          <a:bodyPr/>
          <a:lstStyle/>
          <a:p>
            <a:pPr marL="101600" indent="0">
              <a:buNone/>
            </a:pPr>
            <a:r>
              <a:rPr lang="en-US" sz="1600" b="1" dirty="0">
                <a:solidFill>
                  <a:schemeClr val="tx1">
                    <a:lumMod val="90000"/>
                    <a:lumOff val="10000"/>
                  </a:schemeClr>
                </a:solidFill>
                <a:latin typeface="Times New Roman" panose="02020603050405020304" pitchFamily="18" charset="0"/>
                <a:cs typeface="Times New Roman" panose="02020603050405020304" pitchFamily="18" charset="0"/>
              </a:rPr>
              <a:t>B. Deep pain : </a:t>
            </a:r>
            <a:r>
              <a:rPr lang="en-US" sz="1600" dirty="0">
                <a:solidFill>
                  <a:schemeClr val="tx1">
                    <a:lumMod val="90000"/>
                    <a:lumOff val="10000"/>
                  </a:schemeClr>
                </a:solidFill>
                <a:latin typeface="Times New Roman" panose="02020603050405020304" pitchFamily="18" charset="0"/>
                <a:cs typeface="Times New Roman" panose="02020603050405020304" pitchFamily="18" charset="0"/>
              </a:rPr>
              <a:t>from deep structures (muscle, ligaments, joints, capsules). It is described as </a:t>
            </a:r>
            <a:r>
              <a:rPr lang="en-US" sz="1600" u="sng" dirty="0">
                <a:solidFill>
                  <a:schemeClr val="tx1">
                    <a:lumMod val="90000"/>
                    <a:lumOff val="10000"/>
                  </a:schemeClr>
                </a:solidFill>
                <a:latin typeface="Times New Roman" panose="02020603050405020304" pitchFamily="18" charset="0"/>
                <a:cs typeface="Times New Roman" panose="02020603050405020304" pitchFamily="18" charset="0"/>
              </a:rPr>
              <a:t>dull aching</a:t>
            </a:r>
            <a:r>
              <a:rPr lang="en-US" sz="1600" dirty="0">
                <a:solidFill>
                  <a:schemeClr val="tx1">
                    <a:lumMod val="90000"/>
                    <a:lumOff val="10000"/>
                  </a:schemeClr>
                </a:solidFill>
                <a:latin typeface="Times New Roman" panose="02020603050405020304" pitchFamily="18" charset="0"/>
                <a:cs typeface="Times New Roman" panose="02020603050405020304" pitchFamily="18" charset="0"/>
              </a:rPr>
              <a:t> pain and is not well localized and is transmitted by "C" fibers. An important type of deep pain is "intermittent claudication" that occur in skeletal muscles due to </a:t>
            </a:r>
            <a:r>
              <a:rPr lang="en-US" sz="1600" dirty="0" err="1">
                <a:solidFill>
                  <a:schemeClr val="tx1">
                    <a:lumMod val="90000"/>
                    <a:lumOff val="10000"/>
                  </a:schemeClr>
                </a:solidFill>
                <a:latin typeface="Times New Roman" panose="02020603050405020304" pitchFamily="18" charset="0"/>
                <a:cs typeface="Times New Roman" panose="02020603050405020304" pitchFamily="18" charset="0"/>
              </a:rPr>
              <a:t>ischaemia</a:t>
            </a:r>
            <a:r>
              <a:rPr lang="en-US" sz="1600" dirty="0">
                <a:solidFill>
                  <a:schemeClr val="tx1">
                    <a:lumMod val="90000"/>
                    <a:lumOff val="10000"/>
                  </a:schemeClr>
                </a:solidFill>
                <a:latin typeface="Times New Roman" panose="02020603050405020304" pitchFamily="18" charset="0"/>
                <a:cs typeface="Times New Roman" panose="02020603050405020304" pitchFamily="18" charset="0"/>
              </a:rPr>
              <a:t> or atherosclerosis in old age. Deep pain is accompanied by reflex muscle spasm, bradycardia drop of the blood pressure </a:t>
            </a:r>
            <a:r>
              <a:rPr lang="en-US" sz="1600" dirty="0" err="1">
                <a:solidFill>
                  <a:schemeClr val="tx1">
                    <a:lumMod val="90000"/>
                    <a:lumOff val="10000"/>
                  </a:schemeClr>
                </a:solidFill>
                <a:latin typeface="Times New Roman" panose="02020603050405020304" pitchFamily="18" charset="0"/>
                <a:cs typeface="Times New Roman" panose="02020603050405020304" pitchFamily="18" charset="0"/>
              </a:rPr>
              <a:t>nausia</a:t>
            </a:r>
            <a:r>
              <a:rPr lang="en-US" sz="1600" dirty="0">
                <a:solidFill>
                  <a:schemeClr val="tx1">
                    <a:lumMod val="90000"/>
                    <a:lumOff val="10000"/>
                  </a:schemeClr>
                </a:solidFill>
                <a:latin typeface="Times New Roman" panose="02020603050405020304" pitchFamily="18" charset="0"/>
                <a:cs typeface="Times New Roman" panose="02020603050405020304" pitchFamily="18" charset="0"/>
              </a:rPr>
              <a:t> and even vomiting.</a:t>
            </a:r>
          </a:p>
          <a:p>
            <a:pPr marL="101600" indent="0">
              <a:buNone/>
            </a:pPr>
            <a:r>
              <a:rPr lang="en-US" sz="1600" b="1" dirty="0">
                <a:solidFill>
                  <a:schemeClr val="tx1">
                    <a:lumMod val="90000"/>
                    <a:lumOff val="10000"/>
                  </a:schemeClr>
                </a:solidFill>
                <a:latin typeface="Times New Roman" panose="02020603050405020304" pitchFamily="18" charset="0"/>
                <a:cs typeface="Times New Roman" panose="02020603050405020304" pitchFamily="18" charset="0"/>
              </a:rPr>
              <a:t>C. Visceral pain : </a:t>
            </a:r>
            <a:r>
              <a:rPr lang="en-US" sz="1600" dirty="0">
                <a:solidFill>
                  <a:schemeClr val="tx1">
                    <a:lumMod val="90000"/>
                    <a:lumOff val="10000"/>
                  </a:schemeClr>
                </a:solidFill>
                <a:latin typeface="Times New Roman" panose="02020603050405020304" pitchFamily="18" charset="0"/>
                <a:cs typeface="Times New Roman" panose="02020603050405020304" pitchFamily="18" charset="0"/>
              </a:rPr>
              <a:t>pain from the viscera. Free nerve endings in viscera is much less than that in the skin, however </a:t>
            </a:r>
            <a:r>
              <a:rPr lang="en-US" sz="1600" b="1" dirty="0">
                <a:solidFill>
                  <a:schemeClr val="tx1">
                    <a:lumMod val="90000"/>
                    <a:lumOff val="10000"/>
                  </a:schemeClr>
                </a:solidFill>
                <a:latin typeface="Times New Roman" panose="02020603050405020304" pitchFamily="18" charset="0"/>
                <a:cs typeface="Times New Roman" panose="02020603050405020304" pitchFamily="18" charset="0"/>
              </a:rPr>
              <a:t>pleura and peritoneum are rich in pain receptors</a:t>
            </a:r>
            <a:r>
              <a:rPr lang="en-US" sz="1600" dirty="0">
                <a:solidFill>
                  <a:schemeClr val="tx1">
                    <a:lumMod val="90000"/>
                    <a:lumOff val="10000"/>
                  </a:schemeClr>
                </a:solidFill>
                <a:latin typeface="Times New Roman" panose="02020603050405020304" pitchFamily="18" charset="0"/>
                <a:cs typeface="Times New Roman" panose="02020603050405020304" pitchFamily="18" charset="0"/>
              </a:rPr>
              <a:t>, liver, parenchyma, lung alveoli are devoid of free nerve endings. Sensory cortex is poorly aware of the visceral pain and the stimuli which cause severe cutaneous pain may even not cause any visceral pain </a:t>
            </a:r>
            <a:r>
              <a:rPr lang="en-US" sz="1600" dirty="0" err="1">
                <a:solidFill>
                  <a:schemeClr val="tx1">
                    <a:lumMod val="90000"/>
                    <a:lumOff val="10000"/>
                  </a:schemeClr>
                </a:solidFill>
                <a:latin typeface="Times New Roman" panose="02020603050405020304" pitchFamily="18" charset="0"/>
                <a:cs typeface="Times New Roman" panose="02020603050405020304" pitchFamily="18" charset="0"/>
              </a:rPr>
              <a:t>e.g</a:t>
            </a:r>
            <a:r>
              <a:rPr lang="en-US" sz="1600" dirty="0">
                <a:solidFill>
                  <a:schemeClr val="tx1">
                    <a:lumMod val="90000"/>
                    <a:lumOff val="10000"/>
                  </a:schemeClr>
                </a:solidFill>
                <a:latin typeface="Times New Roman" panose="02020603050405020304" pitchFamily="18" charset="0"/>
                <a:cs typeface="Times New Roman" panose="02020603050405020304" pitchFamily="18" charset="0"/>
              </a:rPr>
              <a:t> cutting the viscera with a knife or cauterization of cervical erosion is not painful. On the other hand </a:t>
            </a:r>
            <a:r>
              <a:rPr lang="en-US" sz="1600" b="1" dirty="0">
                <a:solidFill>
                  <a:schemeClr val="tx1">
                    <a:lumMod val="90000"/>
                    <a:lumOff val="10000"/>
                  </a:schemeClr>
                </a:solidFill>
                <a:latin typeface="Times New Roman" panose="02020603050405020304" pitchFamily="18" charset="0"/>
                <a:cs typeface="Times New Roman" panose="02020603050405020304" pitchFamily="18" charset="0"/>
              </a:rPr>
              <a:t>some stimuli which cause visceral pain like bacterial toxins may not cause any cutaneous </a:t>
            </a:r>
            <a:r>
              <a:rPr lang="en-US" sz="1600" b="1" dirty="0" smtClean="0">
                <a:solidFill>
                  <a:schemeClr val="tx1">
                    <a:lumMod val="90000"/>
                    <a:lumOff val="10000"/>
                  </a:schemeClr>
                </a:solidFill>
                <a:latin typeface="Times New Roman" panose="02020603050405020304" pitchFamily="18" charset="0"/>
                <a:cs typeface="Times New Roman" panose="02020603050405020304" pitchFamily="18" charset="0"/>
              </a:rPr>
              <a:t>Pain.</a:t>
            </a:r>
          </a:p>
          <a:p>
            <a:pPr marL="101600" indent="0">
              <a:buNone/>
            </a:pPr>
            <a:r>
              <a:rPr lang="en-US" sz="1600" b="1" dirty="0">
                <a:solidFill>
                  <a:schemeClr val="tx1">
                    <a:lumMod val="90000"/>
                    <a:lumOff val="10000"/>
                  </a:schemeClr>
                </a:solidFill>
                <a:latin typeface="Times New Roman" panose="02020603050405020304" pitchFamily="18" charset="0"/>
                <a:cs typeface="Times New Roman" panose="02020603050405020304" pitchFamily="18" charset="0"/>
              </a:rPr>
              <a:t>-Visceral pain is produced by </a:t>
            </a:r>
            <a:r>
              <a:rPr lang="en-US" sz="1600" b="1" dirty="0" smtClean="0">
                <a:solidFill>
                  <a:schemeClr val="tx1">
                    <a:lumMod val="90000"/>
                    <a:lumOff val="10000"/>
                  </a:schemeClr>
                </a:solidFill>
                <a:latin typeface="Times New Roman" panose="02020603050405020304" pitchFamily="18" charset="0"/>
                <a:cs typeface="Times New Roman" panose="02020603050405020304" pitchFamily="18" charset="0"/>
              </a:rPr>
              <a:t>:   </a:t>
            </a:r>
            <a:r>
              <a:rPr lang="en-US" sz="1600" dirty="0" smtClean="0">
                <a:solidFill>
                  <a:schemeClr val="tx1">
                    <a:lumMod val="90000"/>
                    <a:lumOff val="10000"/>
                  </a:schemeClr>
                </a:solidFill>
                <a:latin typeface="Times New Roman" panose="02020603050405020304" pitchFamily="18" charset="0"/>
                <a:cs typeface="Times New Roman" panose="02020603050405020304" pitchFamily="18" charset="0"/>
              </a:rPr>
              <a:t>a</a:t>
            </a:r>
            <a:r>
              <a:rPr lang="en-US" sz="1600" dirty="0">
                <a:solidFill>
                  <a:schemeClr val="tx1">
                    <a:lumMod val="90000"/>
                    <a:lumOff val="10000"/>
                  </a:schemeClr>
                </a:solidFill>
                <a:latin typeface="Times New Roman" panose="02020603050405020304" pitchFamily="18" charset="0"/>
                <a:cs typeface="Times New Roman" panose="02020603050405020304" pitchFamily="18" charset="0"/>
              </a:rPr>
              <a:t>) 0verdistension of hollow organs (stomach</a:t>
            </a:r>
            <a:r>
              <a:rPr lang="en-US" sz="1600" dirty="0" smtClean="0">
                <a:solidFill>
                  <a:schemeClr val="tx1">
                    <a:lumMod val="90000"/>
                    <a:lumOff val="10000"/>
                  </a:schemeClr>
                </a:solidFill>
                <a:latin typeface="Times New Roman" panose="02020603050405020304" pitchFamily="18" charset="0"/>
                <a:cs typeface="Times New Roman" panose="02020603050405020304" pitchFamily="18" charset="0"/>
              </a:rPr>
              <a:t>).                   b</a:t>
            </a:r>
            <a:r>
              <a:rPr lang="en-US" sz="1600" dirty="0">
                <a:solidFill>
                  <a:schemeClr val="tx1">
                    <a:lumMod val="90000"/>
                    <a:lumOff val="10000"/>
                  </a:schemeClr>
                </a:solidFill>
                <a:latin typeface="Times New Roman" panose="02020603050405020304" pitchFamily="18" charset="0"/>
                <a:cs typeface="Times New Roman" panose="02020603050405020304" pitchFamily="18" charset="0"/>
              </a:rPr>
              <a:t>) Spasm of intestine or ureters</a:t>
            </a:r>
            <a:r>
              <a:rPr lang="en-US" sz="1600" dirty="0" smtClean="0">
                <a:solidFill>
                  <a:schemeClr val="tx1">
                    <a:lumMod val="90000"/>
                    <a:lumOff val="10000"/>
                  </a:schemeClr>
                </a:solidFill>
                <a:latin typeface="Times New Roman" panose="02020603050405020304" pitchFamily="18" charset="0"/>
                <a:cs typeface="Times New Roman" panose="02020603050405020304" pitchFamily="18" charset="0"/>
              </a:rPr>
              <a:t>.                         c</a:t>
            </a:r>
            <a:r>
              <a:rPr lang="en-US" sz="1600" dirty="0">
                <a:solidFill>
                  <a:schemeClr val="tx1">
                    <a:lumMod val="90000"/>
                    <a:lumOff val="10000"/>
                  </a:schemeClr>
                </a:solidFill>
                <a:latin typeface="Times New Roman" panose="02020603050405020304" pitchFamily="18" charset="0"/>
                <a:cs typeface="Times New Roman" panose="02020603050405020304" pitchFamily="18" charset="0"/>
              </a:rPr>
              <a:t>) Toxins or chemicals in contact with mucosa</a:t>
            </a:r>
            <a:r>
              <a:rPr lang="en-US" sz="1600" dirty="0" smtClean="0">
                <a:solidFill>
                  <a:schemeClr val="tx1">
                    <a:lumMod val="90000"/>
                    <a:lumOff val="10000"/>
                  </a:schemeClr>
                </a:solidFill>
                <a:latin typeface="Times New Roman" panose="02020603050405020304" pitchFamily="18" charset="0"/>
                <a:cs typeface="Times New Roman" panose="02020603050405020304" pitchFamily="18" charset="0"/>
              </a:rPr>
              <a:t>.                 d</a:t>
            </a:r>
            <a:r>
              <a:rPr lang="en-US" sz="1600" dirty="0">
                <a:solidFill>
                  <a:schemeClr val="tx1">
                    <a:lumMod val="90000"/>
                    <a:lumOff val="10000"/>
                  </a:schemeClr>
                </a:solidFill>
                <a:latin typeface="Times New Roman" panose="02020603050405020304" pitchFamily="18" charset="0"/>
                <a:cs typeface="Times New Roman" panose="02020603050405020304" pitchFamily="18" charset="0"/>
              </a:rPr>
              <a:t>) </a:t>
            </a:r>
            <a:r>
              <a:rPr lang="en-US" sz="1600" dirty="0" err="1">
                <a:solidFill>
                  <a:schemeClr val="tx1">
                    <a:lumMod val="90000"/>
                    <a:lumOff val="10000"/>
                  </a:schemeClr>
                </a:solidFill>
                <a:latin typeface="Times New Roman" panose="02020603050405020304" pitchFamily="18" charset="0"/>
                <a:cs typeface="Times New Roman" panose="02020603050405020304" pitchFamily="18" charset="0"/>
              </a:rPr>
              <a:t>Ischaemia</a:t>
            </a:r>
            <a:r>
              <a:rPr lang="en-US" sz="1600" dirty="0">
                <a:solidFill>
                  <a:schemeClr val="tx1">
                    <a:lumMod val="90000"/>
                    <a:lumOff val="10000"/>
                  </a:schemeClr>
                </a:solidFill>
                <a:latin typeface="Times New Roman" panose="02020603050405020304" pitchFamily="18" charset="0"/>
                <a:cs typeface="Times New Roman" panose="02020603050405020304" pitchFamily="18" charset="0"/>
              </a:rPr>
              <a:t>.</a:t>
            </a:r>
          </a:p>
          <a:p>
            <a:pPr marL="101600" indent="0">
              <a:buNone/>
            </a:pPr>
            <a:r>
              <a:rPr lang="en-US" sz="1600" dirty="0">
                <a:solidFill>
                  <a:schemeClr val="tx1">
                    <a:lumMod val="90000"/>
                    <a:lumOff val="10000"/>
                  </a:schemeClr>
                </a:solidFill>
                <a:latin typeface="Times New Roman" panose="02020603050405020304" pitchFamily="18" charset="0"/>
                <a:cs typeface="Times New Roman" panose="02020603050405020304" pitchFamily="18" charset="0"/>
              </a:rPr>
              <a:t>e) Traction on peritoneum or mesentery by a big tumor.</a:t>
            </a:r>
          </a:p>
          <a:p>
            <a:pPr marL="101600" indent="0">
              <a:buNone/>
            </a:pPr>
            <a:r>
              <a:rPr lang="en-US" sz="1600" b="1" dirty="0">
                <a:solidFill>
                  <a:schemeClr val="tx1">
                    <a:lumMod val="90000"/>
                    <a:lumOff val="10000"/>
                  </a:schemeClr>
                </a:solidFill>
                <a:latin typeface="Times New Roman" panose="02020603050405020304" pitchFamily="18" charset="0"/>
                <a:cs typeface="Times New Roman" panose="02020603050405020304" pitchFamily="18" charset="0"/>
              </a:rPr>
              <a:t>Visceral pain </a:t>
            </a:r>
            <a:r>
              <a:rPr lang="en-US" sz="1600" dirty="0">
                <a:solidFill>
                  <a:schemeClr val="tx1">
                    <a:lumMod val="90000"/>
                    <a:lumOff val="10000"/>
                  </a:schemeClr>
                </a:solidFill>
                <a:latin typeface="Times New Roman" panose="02020603050405020304" pitchFamily="18" charset="0"/>
                <a:cs typeface="Times New Roman" panose="02020603050405020304" pitchFamily="18" charset="0"/>
              </a:rPr>
              <a:t>is characterized by being dull aching, not </a:t>
            </a:r>
            <a:r>
              <a:rPr lang="en-US" sz="1600" dirty="0" smtClean="0">
                <a:solidFill>
                  <a:schemeClr val="tx1">
                    <a:lumMod val="90000"/>
                    <a:lumOff val="10000"/>
                  </a:schemeClr>
                </a:solidFill>
                <a:latin typeface="Times New Roman" panose="02020603050405020304" pitchFamily="18" charset="0"/>
                <a:cs typeface="Times New Roman" panose="02020603050405020304" pitchFamily="18" charset="0"/>
              </a:rPr>
              <a:t>well localized </a:t>
            </a:r>
            <a:r>
              <a:rPr lang="en-US" sz="1600" dirty="0">
                <a:solidFill>
                  <a:schemeClr val="tx1">
                    <a:lumMod val="90000"/>
                    <a:lumOff val="10000"/>
                  </a:schemeClr>
                </a:solidFill>
                <a:latin typeface="Times New Roman" panose="02020603050405020304" pitchFamily="18" charset="0"/>
                <a:cs typeface="Times New Roman" panose="02020603050405020304" pitchFamily="18" charset="0"/>
              </a:rPr>
              <a:t>and sometimes is very severe, also it is usually </a:t>
            </a:r>
            <a:r>
              <a:rPr lang="en-US" sz="1600" dirty="0" smtClean="0">
                <a:solidFill>
                  <a:schemeClr val="tx1">
                    <a:lumMod val="90000"/>
                    <a:lumOff val="10000"/>
                  </a:schemeClr>
                </a:solidFill>
                <a:latin typeface="Times New Roman" panose="02020603050405020304" pitchFamily="18" charset="0"/>
                <a:cs typeface="Times New Roman" panose="02020603050405020304" pitchFamily="18" charset="0"/>
              </a:rPr>
              <a:t>referred to </a:t>
            </a:r>
            <a:r>
              <a:rPr lang="en-US" sz="1600" dirty="0">
                <a:solidFill>
                  <a:schemeClr val="tx1">
                    <a:lumMod val="90000"/>
                    <a:lumOff val="10000"/>
                  </a:schemeClr>
                </a:solidFill>
                <a:latin typeface="Times New Roman" panose="02020603050405020304" pitchFamily="18" charset="0"/>
                <a:cs typeface="Times New Roman" panose="02020603050405020304" pitchFamily="18" charset="0"/>
              </a:rPr>
              <a:t>other site. It is transmitted by afferent sympathetic </a:t>
            </a:r>
            <a:r>
              <a:rPr lang="en-US" sz="1600" dirty="0" smtClean="0">
                <a:solidFill>
                  <a:schemeClr val="tx1">
                    <a:lumMod val="90000"/>
                    <a:lumOff val="10000"/>
                  </a:schemeClr>
                </a:solidFill>
                <a:latin typeface="Times New Roman" panose="02020603050405020304" pitchFamily="18" charset="0"/>
                <a:cs typeface="Times New Roman" panose="02020603050405020304" pitchFamily="18" charset="0"/>
              </a:rPr>
              <a:t>or parasympathetic </a:t>
            </a:r>
            <a:r>
              <a:rPr lang="en-US" sz="1600" dirty="0">
                <a:solidFill>
                  <a:schemeClr val="tx1">
                    <a:lumMod val="90000"/>
                    <a:lumOff val="10000"/>
                  </a:schemeClr>
                </a:solidFill>
                <a:latin typeface="Times New Roman" panose="02020603050405020304" pitchFamily="18" charset="0"/>
                <a:cs typeface="Times New Roman" panose="02020603050405020304" pitchFamily="18" charset="0"/>
              </a:rPr>
              <a:t>nerve endings and sometimes by </a:t>
            </a:r>
            <a:r>
              <a:rPr lang="en-US" sz="1600" dirty="0" smtClean="0">
                <a:solidFill>
                  <a:schemeClr val="tx1">
                    <a:lumMod val="90000"/>
                    <a:lumOff val="10000"/>
                  </a:schemeClr>
                </a:solidFill>
                <a:latin typeface="Times New Roman" panose="02020603050405020304" pitchFamily="18" charset="0"/>
                <a:cs typeface="Times New Roman" panose="02020603050405020304" pitchFamily="18" charset="0"/>
              </a:rPr>
              <a:t>somatic afferent</a:t>
            </a:r>
            <a:r>
              <a:rPr lang="en-US" sz="1600" dirty="0">
                <a:solidFill>
                  <a:schemeClr val="tx1">
                    <a:lumMod val="90000"/>
                    <a:lumOff val="10000"/>
                  </a:schemeClr>
                </a:solidFill>
                <a:latin typeface="Times New Roman" panose="02020603050405020304" pitchFamily="18" charset="0"/>
                <a:cs typeface="Times New Roman" panose="02020603050405020304" pitchFamily="18" charset="0"/>
              </a:rPr>
              <a:t>. Visceral pain is usually accompanied by nausea</a:t>
            </a:r>
            <a:r>
              <a:rPr lang="en-US" sz="1600" dirty="0" smtClean="0">
                <a:solidFill>
                  <a:schemeClr val="tx1">
                    <a:lumMod val="90000"/>
                    <a:lumOff val="10000"/>
                  </a:schemeClr>
                </a:solidFill>
                <a:latin typeface="Times New Roman" panose="02020603050405020304" pitchFamily="18" charset="0"/>
                <a:cs typeface="Times New Roman" panose="02020603050405020304" pitchFamily="18" charset="0"/>
              </a:rPr>
              <a:t>, vomiting </a:t>
            </a:r>
            <a:r>
              <a:rPr lang="en-US" sz="1600" dirty="0">
                <a:solidFill>
                  <a:schemeClr val="tx1">
                    <a:lumMod val="90000"/>
                    <a:lumOff val="10000"/>
                  </a:schemeClr>
                </a:solidFill>
                <a:latin typeface="Times New Roman" panose="02020603050405020304" pitchFamily="18" charset="0"/>
                <a:cs typeface="Times New Roman" panose="02020603050405020304" pitchFamily="18" charset="0"/>
              </a:rPr>
              <a:t>, bradycardia and shows phenomenon of referred pain.</a:t>
            </a:r>
          </a:p>
        </p:txBody>
      </p:sp>
      <p:sp>
        <p:nvSpPr>
          <p:cNvPr id="75" name="Google Shape;75;p14"/>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6</a:t>
            </a:fld>
            <a:endParaRPr/>
          </a:p>
        </p:txBody>
      </p:sp>
    </p:spTree>
    <p:extLst>
      <p:ext uri="{BB962C8B-B14F-4D97-AF65-F5344CB8AC3E}">
        <p14:creationId xmlns:p14="http://schemas.microsoft.com/office/powerpoint/2010/main" val="38665969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4"/>
          <p:cNvSpPr txBox="1">
            <a:spLocks noGrp="1"/>
          </p:cNvSpPr>
          <p:nvPr>
            <p:ph type="title"/>
          </p:nvPr>
        </p:nvSpPr>
        <p:spPr>
          <a:xfrm>
            <a:off x="1979712" y="0"/>
            <a:ext cx="5256584" cy="530728"/>
          </a:xfrm>
          <a:prstGeom prst="rect">
            <a:avLst/>
          </a:prstGeom>
        </p:spPr>
        <p:txBody>
          <a:bodyPr spcFirstLastPara="1" wrap="square" lIns="0" tIns="0" rIns="0" bIns="0" anchor="b" anchorCtr="0">
            <a:noAutofit/>
          </a:bodyPr>
          <a:lstStyle/>
          <a:p>
            <a:pPr lvl="0" algn="ctr"/>
            <a:r>
              <a:rPr lang="en-US" sz="1800" dirty="0" smtClean="0">
                <a:solidFill>
                  <a:schemeClr val="tx1">
                    <a:lumMod val="90000"/>
                    <a:lumOff val="10000"/>
                  </a:schemeClr>
                </a:solidFill>
              </a:rPr>
              <a:t/>
            </a:r>
            <a:br>
              <a:rPr lang="en-US" sz="1800" dirty="0" smtClean="0">
                <a:solidFill>
                  <a:schemeClr val="tx1">
                    <a:lumMod val="90000"/>
                    <a:lumOff val="10000"/>
                  </a:schemeClr>
                </a:solidFill>
              </a:rPr>
            </a:br>
            <a:r>
              <a:rPr lang="en-US" sz="1800" dirty="0">
                <a:solidFill>
                  <a:schemeClr val="tx1">
                    <a:lumMod val="90000"/>
                    <a:lumOff val="10000"/>
                  </a:schemeClr>
                </a:solidFill>
              </a:rPr>
              <a:t/>
            </a:r>
            <a:br>
              <a:rPr lang="en-US" sz="1800" dirty="0">
                <a:solidFill>
                  <a:schemeClr val="tx1">
                    <a:lumMod val="90000"/>
                    <a:lumOff val="10000"/>
                  </a:schemeClr>
                </a:solidFill>
              </a:rPr>
            </a:br>
            <a:r>
              <a:rPr lang="en-US" sz="1800" dirty="0" smtClean="0">
                <a:solidFill>
                  <a:schemeClr val="tx1">
                    <a:lumMod val="90000"/>
                    <a:lumOff val="10000"/>
                  </a:schemeClr>
                </a:solidFill>
              </a:rPr>
              <a:t/>
            </a:r>
            <a:br>
              <a:rPr lang="en-US" sz="1800" dirty="0" smtClean="0">
                <a:solidFill>
                  <a:schemeClr val="tx1">
                    <a:lumMod val="90000"/>
                    <a:lumOff val="10000"/>
                  </a:schemeClr>
                </a:solidFill>
              </a:rPr>
            </a:br>
            <a:r>
              <a:rPr lang="en-US" sz="1800" dirty="0">
                <a:solidFill>
                  <a:schemeClr val="tx1">
                    <a:lumMod val="90000"/>
                    <a:lumOff val="10000"/>
                  </a:schemeClr>
                </a:solidFill>
              </a:rPr>
              <a:t/>
            </a:r>
            <a:br>
              <a:rPr lang="en-US" sz="1800" dirty="0">
                <a:solidFill>
                  <a:schemeClr val="tx1">
                    <a:lumMod val="90000"/>
                    <a:lumOff val="10000"/>
                  </a:schemeClr>
                </a:solidFill>
              </a:rPr>
            </a:br>
            <a:endParaRPr dirty="0">
              <a:solidFill>
                <a:srgbClr val="002060"/>
              </a:solidFill>
            </a:endParaRPr>
          </a:p>
        </p:txBody>
      </p:sp>
      <p:sp>
        <p:nvSpPr>
          <p:cNvPr id="3" name="Text Placeholder 2"/>
          <p:cNvSpPr>
            <a:spLocks noGrp="1"/>
          </p:cNvSpPr>
          <p:nvPr>
            <p:ph type="body" idx="1"/>
          </p:nvPr>
        </p:nvSpPr>
        <p:spPr>
          <a:xfrm>
            <a:off x="207337" y="0"/>
            <a:ext cx="8801334" cy="3435846"/>
          </a:xfrm>
        </p:spPr>
        <p:txBody>
          <a:bodyPr/>
          <a:lstStyle/>
          <a:p>
            <a:pPr marL="101600" indent="0" algn="ctr">
              <a:buNone/>
            </a:pPr>
            <a:r>
              <a:rPr lang="en-US" sz="1600" b="1" dirty="0" smtClean="0">
                <a:solidFill>
                  <a:schemeClr val="tx1">
                    <a:lumMod val="90000"/>
                    <a:lumOff val="10000"/>
                  </a:schemeClr>
                </a:solidFill>
                <a:latin typeface="Times New Roman" panose="02020603050405020304" pitchFamily="18" charset="0"/>
                <a:cs typeface="Times New Roman" panose="02020603050405020304" pitchFamily="18" charset="0"/>
              </a:rPr>
              <a:t>Pain </a:t>
            </a:r>
            <a:r>
              <a:rPr lang="en-US" sz="1600" b="1" dirty="0">
                <a:solidFill>
                  <a:schemeClr val="tx1">
                    <a:lumMod val="90000"/>
                    <a:lumOff val="10000"/>
                  </a:schemeClr>
                </a:solidFill>
                <a:latin typeface="Times New Roman" panose="02020603050405020304" pitchFamily="18" charset="0"/>
                <a:cs typeface="Times New Roman" panose="02020603050405020304" pitchFamily="18" charset="0"/>
              </a:rPr>
              <a:t>pathway</a:t>
            </a:r>
            <a:endParaRPr lang="en-US" sz="1600" dirty="0">
              <a:solidFill>
                <a:schemeClr val="tx1">
                  <a:lumMod val="90000"/>
                  <a:lumOff val="10000"/>
                </a:schemeClr>
              </a:solidFill>
              <a:latin typeface="Times New Roman" panose="02020603050405020304" pitchFamily="18" charset="0"/>
              <a:cs typeface="Times New Roman" panose="02020603050405020304" pitchFamily="18" charset="0"/>
            </a:endParaRPr>
          </a:p>
          <a:p>
            <a:pPr marL="101600" indent="0">
              <a:buNone/>
            </a:pPr>
            <a:r>
              <a:rPr lang="en-US" sz="1400" b="1" dirty="0">
                <a:solidFill>
                  <a:schemeClr val="tx1">
                    <a:lumMod val="90000"/>
                    <a:lumOff val="10000"/>
                  </a:schemeClr>
                </a:solidFill>
                <a:latin typeface="Times New Roman" panose="02020603050405020304" pitchFamily="18" charset="0"/>
                <a:cs typeface="Times New Roman" panose="02020603050405020304" pitchFamily="18" charset="0"/>
              </a:rPr>
              <a:t>Fast pain </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is transmitted to the spinal cord by </a:t>
            </a:r>
            <a:r>
              <a:rPr lang="en-US" sz="1400" b="1" dirty="0">
                <a:solidFill>
                  <a:schemeClr val="tx1">
                    <a:lumMod val="90000"/>
                    <a:lumOff val="10000"/>
                  </a:schemeClr>
                </a:solidFill>
                <a:latin typeface="Times New Roman" panose="02020603050405020304" pitchFamily="18" charset="0"/>
                <a:cs typeface="Times New Roman" panose="02020603050405020304" pitchFamily="18" charset="0"/>
              </a:rPr>
              <a:t>type-A delta-myelinated </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nerve fiber, however, </a:t>
            </a:r>
            <a:r>
              <a:rPr lang="en-US" sz="1400" b="1" dirty="0">
                <a:solidFill>
                  <a:schemeClr val="tx1">
                    <a:lumMod val="90000"/>
                    <a:lumOff val="10000"/>
                  </a:schemeClr>
                </a:solidFill>
                <a:latin typeface="Times New Roman" panose="02020603050405020304" pitchFamily="18" charset="0"/>
                <a:cs typeface="Times New Roman" panose="02020603050405020304" pitchFamily="18" charset="0"/>
              </a:rPr>
              <a:t>slow pain </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is conducted by </a:t>
            </a:r>
            <a:r>
              <a:rPr lang="en-US" sz="1400" b="1" dirty="0">
                <a:solidFill>
                  <a:schemeClr val="tx1">
                    <a:lumMod val="90000"/>
                    <a:lumOff val="10000"/>
                  </a:schemeClr>
                </a:solidFill>
                <a:latin typeface="Times New Roman" panose="02020603050405020304" pitchFamily="18" charset="0"/>
                <a:cs typeface="Times New Roman" panose="02020603050405020304" pitchFamily="18" charset="0"/>
              </a:rPr>
              <a:t>unmyelinated type –c </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fiber.</a:t>
            </a:r>
          </a:p>
          <a:p>
            <a:pPr marL="101600" indent="0">
              <a:buNone/>
            </a:pP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-Both types of fibers are branches of dorsal root ganglion cells (DRG) </a:t>
            </a:r>
            <a:r>
              <a:rPr lang="en-US" sz="1400" b="1" dirty="0">
                <a:solidFill>
                  <a:schemeClr val="tx1">
                    <a:lumMod val="90000"/>
                    <a:lumOff val="10000"/>
                  </a:schemeClr>
                </a:solidFill>
                <a:latin typeface="Times New Roman" panose="02020603050405020304" pitchFamily="18" charset="0"/>
                <a:cs typeface="Times New Roman" panose="02020603050405020304" pitchFamily="18" charset="0"/>
              </a:rPr>
              <a:t>1</a:t>
            </a:r>
            <a:r>
              <a:rPr lang="en-US" sz="1400" b="1" baseline="30000" dirty="0">
                <a:solidFill>
                  <a:schemeClr val="tx1">
                    <a:lumMod val="90000"/>
                    <a:lumOff val="10000"/>
                  </a:schemeClr>
                </a:solidFill>
                <a:latin typeface="Times New Roman" panose="02020603050405020304" pitchFamily="18" charset="0"/>
                <a:cs typeface="Times New Roman" panose="02020603050405020304" pitchFamily="18" charset="0"/>
              </a:rPr>
              <a:t>st</a:t>
            </a:r>
            <a:r>
              <a:rPr lang="en-US" sz="1400" b="1" dirty="0">
                <a:solidFill>
                  <a:schemeClr val="tx1">
                    <a:lumMod val="90000"/>
                    <a:lumOff val="10000"/>
                  </a:schemeClr>
                </a:solidFill>
                <a:latin typeface="Times New Roman" panose="02020603050405020304" pitchFamily="18" charset="0"/>
                <a:cs typeface="Times New Roman" panose="02020603050405020304" pitchFamily="18" charset="0"/>
              </a:rPr>
              <a:t> order </a:t>
            </a:r>
            <a:r>
              <a:rPr lang="en-US" sz="1400" b="1" dirty="0" err="1">
                <a:solidFill>
                  <a:schemeClr val="tx1">
                    <a:lumMod val="90000"/>
                    <a:lumOff val="10000"/>
                  </a:schemeClr>
                </a:solidFill>
                <a:latin typeface="Times New Roman" panose="02020603050405020304" pitchFamily="18" charset="0"/>
                <a:cs typeface="Times New Roman" panose="02020603050405020304" pitchFamily="18" charset="0"/>
              </a:rPr>
              <a:t>neurone</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 on entering spinal cord, both fibers ascend and descend about 3 segments forming </a:t>
            </a:r>
            <a:r>
              <a:rPr lang="en-US" sz="1400" b="1" dirty="0" err="1">
                <a:solidFill>
                  <a:schemeClr val="tx1">
                    <a:lumMod val="90000"/>
                    <a:lumOff val="10000"/>
                  </a:schemeClr>
                </a:solidFill>
                <a:latin typeface="Times New Roman" panose="02020603050405020304" pitchFamily="18" charset="0"/>
                <a:cs typeface="Times New Roman" panose="02020603050405020304" pitchFamily="18" charset="0"/>
              </a:rPr>
              <a:t>Lissaur”s</a:t>
            </a:r>
            <a:r>
              <a:rPr lang="en-US" sz="1400" b="1" dirty="0">
                <a:solidFill>
                  <a:schemeClr val="tx1">
                    <a:lumMod val="90000"/>
                    <a:lumOff val="10000"/>
                  </a:schemeClr>
                </a:solidFill>
                <a:latin typeface="Times New Roman" panose="02020603050405020304" pitchFamily="18" charset="0"/>
                <a:cs typeface="Times New Roman" panose="02020603050405020304" pitchFamily="18" charset="0"/>
              </a:rPr>
              <a:t> tract </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and they divide into:</a:t>
            </a:r>
          </a:p>
          <a:p>
            <a:pPr marL="101600" indent="0">
              <a:buNone/>
            </a:pPr>
            <a:r>
              <a:rPr lang="en-US" sz="1400" b="1" dirty="0">
                <a:solidFill>
                  <a:schemeClr val="tx1">
                    <a:lumMod val="90000"/>
                    <a:lumOff val="10000"/>
                  </a:schemeClr>
                </a:solidFill>
                <a:latin typeface="Times New Roman" panose="02020603050405020304" pitchFamily="18" charset="0"/>
                <a:cs typeface="Times New Roman" panose="02020603050405020304" pitchFamily="18" charset="0"/>
              </a:rPr>
              <a:t>A- </a:t>
            </a:r>
            <a:r>
              <a:rPr lang="en-US" sz="1400" b="1" dirty="0" err="1">
                <a:solidFill>
                  <a:schemeClr val="tx1">
                    <a:lumMod val="90000"/>
                    <a:lumOff val="10000"/>
                  </a:schemeClr>
                </a:solidFill>
                <a:latin typeface="Times New Roman" panose="02020603050405020304" pitchFamily="18" charset="0"/>
                <a:cs typeface="Times New Roman" panose="02020603050405020304" pitchFamily="18" charset="0"/>
              </a:rPr>
              <a:t>Neospinothalamic</a:t>
            </a:r>
            <a:r>
              <a:rPr lang="en-US" sz="1400" b="1" dirty="0">
                <a:solidFill>
                  <a:schemeClr val="tx1">
                    <a:lumMod val="90000"/>
                    <a:lumOff val="10000"/>
                  </a:schemeClr>
                </a:solidFill>
                <a:latin typeface="Times New Roman" panose="02020603050405020304" pitchFamily="18" charset="0"/>
                <a:cs typeface="Times New Roman" panose="02020603050405020304" pitchFamily="18" charset="0"/>
              </a:rPr>
              <a:t>: </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for fast, sharp pain, that terminates in laminae I and V (</a:t>
            </a:r>
            <a:r>
              <a:rPr lang="en-US" sz="1400" b="1" dirty="0">
                <a:solidFill>
                  <a:schemeClr val="tx1">
                    <a:lumMod val="90000"/>
                    <a:lumOff val="10000"/>
                  </a:schemeClr>
                </a:solidFill>
                <a:latin typeface="Times New Roman" panose="02020603050405020304" pitchFamily="18" charset="0"/>
                <a:cs typeface="Times New Roman" panose="02020603050405020304" pitchFamily="18" charset="0"/>
              </a:rPr>
              <a:t>2</a:t>
            </a:r>
            <a:r>
              <a:rPr lang="en-US" sz="1400" b="1" baseline="30000" dirty="0">
                <a:solidFill>
                  <a:schemeClr val="tx1">
                    <a:lumMod val="90000"/>
                    <a:lumOff val="10000"/>
                  </a:schemeClr>
                </a:solidFill>
                <a:latin typeface="Times New Roman" panose="02020603050405020304" pitchFamily="18" charset="0"/>
                <a:cs typeface="Times New Roman" panose="02020603050405020304" pitchFamily="18" charset="0"/>
              </a:rPr>
              <a:t>nd</a:t>
            </a:r>
            <a:r>
              <a:rPr lang="en-US" sz="1400" b="1" dirty="0">
                <a:solidFill>
                  <a:schemeClr val="tx1">
                    <a:lumMod val="90000"/>
                    <a:lumOff val="10000"/>
                  </a:schemeClr>
                </a:solidFill>
                <a:latin typeface="Times New Roman" panose="02020603050405020304" pitchFamily="18" charset="0"/>
                <a:cs typeface="Times New Roman" panose="02020603050405020304" pitchFamily="18" charset="0"/>
              </a:rPr>
              <a:t> order </a:t>
            </a:r>
            <a:r>
              <a:rPr lang="en-US" sz="1400" b="1" dirty="0" err="1">
                <a:solidFill>
                  <a:schemeClr val="tx1">
                    <a:lumMod val="90000"/>
                    <a:lumOff val="10000"/>
                  </a:schemeClr>
                </a:solidFill>
                <a:latin typeface="Times New Roman" panose="02020603050405020304" pitchFamily="18" charset="0"/>
                <a:cs typeface="Times New Roman" panose="02020603050405020304" pitchFamily="18" charset="0"/>
              </a:rPr>
              <a:t>neurone</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 Then axons of it cross to the opposite side and ascend to relay in </a:t>
            </a:r>
            <a:r>
              <a:rPr lang="en-US" sz="1400" b="1" dirty="0">
                <a:solidFill>
                  <a:schemeClr val="tx1">
                    <a:lumMod val="90000"/>
                    <a:lumOff val="10000"/>
                  </a:schemeClr>
                </a:solidFill>
                <a:latin typeface="Times New Roman" panose="02020603050405020304" pitchFamily="18" charset="0"/>
                <a:cs typeface="Times New Roman" panose="02020603050405020304" pitchFamily="18" charset="0"/>
              </a:rPr>
              <a:t>3</a:t>
            </a:r>
            <a:r>
              <a:rPr lang="en-US" sz="1400" b="1" baseline="30000" dirty="0">
                <a:solidFill>
                  <a:schemeClr val="tx1">
                    <a:lumMod val="90000"/>
                    <a:lumOff val="10000"/>
                  </a:schemeClr>
                </a:solidFill>
                <a:latin typeface="Times New Roman" panose="02020603050405020304" pitchFamily="18" charset="0"/>
                <a:cs typeface="Times New Roman" panose="02020603050405020304" pitchFamily="18" charset="0"/>
              </a:rPr>
              <a:t>rd</a:t>
            </a:r>
            <a:r>
              <a:rPr lang="en-US" sz="1400" b="1" dirty="0">
                <a:solidFill>
                  <a:schemeClr val="tx1">
                    <a:lumMod val="90000"/>
                    <a:lumOff val="10000"/>
                  </a:schemeClr>
                </a:solidFill>
                <a:latin typeface="Times New Roman" panose="02020603050405020304" pitchFamily="18" charset="0"/>
                <a:cs typeface="Times New Roman" panose="02020603050405020304" pitchFamily="18" charset="0"/>
              </a:rPr>
              <a:t> order neuron </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PVLNT and pass through posterior half </a:t>
            </a:r>
            <a:r>
              <a:rPr lang="en-US" sz="1400" dirty="0" err="1">
                <a:solidFill>
                  <a:schemeClr val="tx1">
                    <a:lumMod val="90000"/>
                    <a:lumOff val="10000"/>
                  </a:schemeClr>
                </a:solidFill>
                <a:latin typeface="Times New Roman" panose="02020603050405020304" pitchFamily="18" charset="0"/>
                <a:cs typeface="Times New Roman" panose="02020603050405020304" pitchFamily="18" charset="0"/>
              </a:rPr>
              <a:t>psterior</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 limb of internal </a:t>
            </a:r>
            <a:r>
              <a:rPr lang="en-US" sz="1400" dirty="0" err="1">
                <a:solidFill>
                  <a:schemeClr val="tx1">
                    <a:lumMod val="90000"/>
                    <a:lumOff val="10000"/>
                  </a:schemeClr>
                </a:solidFill>
                <a:latin typeface="Times New Roman" panose="02020603050405020304" pitchFamily="18" charset="0"/>
                <a:cs typeface="Times New Roman" panose="02020603050405020304" pitchFamily="18" charset="0"/>
              </a:rPr>
              <a:t>capsul</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 then sensory radiation to area 3, 1, 2 somatic sensory area.</a:t>
            </a:r>
          </a:p>
          <a:p>
            <a:pPr marL="101600" indent="0">
              <a:buNone/>
            </a:pPr>
            <a:r>
              <a:rPr lang="en-US" sz="1400" b="1" dirty="0">
                <a:solidFill>
                  <a:schemeClr val="tx1">
                    <a:lumMod val="90000"/>
                    <a:lumOff val="10000"/>
                  </a:schemeClr>
                </a:solidFill>
                <a:latin typeface="Times New Roman" panose="02020603050405020304" pitchFamily="18" charset="0"/>
                <a:cs typeface="Times New Roman" panose="02020603050405020304" pitchFamily="18" charset="0"/>
              </a:rPr>
              <a:t>B- </a:t>
            </a:r>
            <a:r>
              <a:rPr lang="en-US" sz="1400" b="1" dirty="0" err="1">
                <a:solidFill>
                  <a:schemeClr val="tx1">
                    <a:lumMod val="90000"/>
                    <a:lumOff val="10000"/>
                  </a:schemeClr>
                </a:solidFill>
                <a:latin typeface="Times New Roman" panose="02020603050405020304" pitchFamily="18" charset="0"/>
                <a:cs typeface="Times New Roman" panose="02020603050405020304" pitchFamily="18" charset="0"/>
              </a:rPr>
              <a:t>Paleospinothalamic</a:t>
            </a:r>
            <a:r>
              <a:rPr lang="en-US" sz="1400" b="1" dirty="0">
                <a:solidFill>
                  <a:schemeClr val="tx1">
                    <a:lumMod val="90000"/>
                    <a:lumOff val="10000"/>
                  </a:schemeClr>
                </a:solidFill>
                <a:latin typeface="Times New Roman" panose="02020603050405020304" pitchFamily="18" charset="0"/>
                <a:cs typeface="Times New Roman" panose="02020603050405020304" pitchFamily="18" charset="0"/>
              </a:rPr>
              <a:t> tract: </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for slow pain that terminates in laminae II and III (</a:t>
            </a:r>
            <a:r>
              <a:rPr lang="en-US" sz="1400" dirty="0" err="1">
                <a:solidFill>
                  <a:schemeClr val="tx1">
                    <a:lumMod val="90000"/>
                    <a:lumOff val="10000"/>
                  </a:schemeClr>
                </a:solidFill>
                <a:latin typeface="Times New Roman" panose="02020603050405020304" pitchFamily="18" charset="0"/>
                <a:cs typeface="Times New Roman" panose="02020603050405020304" pitchFamily="18" charset="0"/>
              </a:rPr>
              <a:t>Sustantia</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 </a:t>
            </a:r>
            <a:r>
              <a:rPr lang="en-US" sz="1400" dirty="0" err="1">
                <a:solidFill>
                  <a:schemeClr val="tx1">
                    <a:lumMod val="90000"/>
                    <a:lumOff val="10000"/>
                  </a:schemeClr>
                </a:solidFill>
                <a:latin typeface="Times New Roman" panose="02020603050405020304" pitchFamily="18" charset="0"/>
                <a:cs typeface="Times New Roman" panose="02020603050405020304" pitchFamily="18" charset="0"/>
              </a:rPr>
              <a:t>gelatinosa</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 of rolandi-2</a:t>
            </a:r>
            <a:r>
              <a:rPr lang="en-US" sz="1400" baseline="30000" dirty="0">
                <a:solidFill>
                  <a:schemeClr val="tx1">
                    <a:lumMod val="90000"/>
                    <a:lumOff val="10000"/>
                  </a:schemeClr>
                </a:solidFill>
                <a:latin typeface="Times New Roman" panose="02020603050405020304" pitchFamily="18" charset="0"/>
                <a:cs typeface="Times New Roman" panose="02020603050405020304" pitchFamily="18" charset="0"/>
              </a:rPr>
              <a:t>nd</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 order </a:t>
            </a:r>
            <a:r>
              <a:rPr lang="en-US" sz="1400" dirty="0" err="1">
                <a:solidFill>
                  <a:schemeClr val="tx1">
                    <a:lumMod val="90000"/>
                    <a:lumOff val="10000"/>
                  </a:schemeClr>
                </a:solidFill>
                <a:latin typeface="Times New Roman" panose="02020603050405020304" pitchFamily="18" charset="0"/>
                <a:cs typeface="Times New Roman" panose="02020603050405020304" pitchFamily="18" charset="0"/>
              </a:rPr>
              <a:t>neurone</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 axons of which cross to opposite side joining lateral </a:t>
            </a:r>
            <a:r>
              <a:rPr lang="en-US" sz="1400" dirty="0" err="1">
                <a:solidFill>
                  <a:schemeClr val="tx1">
                    <a:lumMod val="90000"/>
                    <a:lumOff val="10000"/>
                  </a:schemeClr>
                </a:solidFill>
                <a:latin typeface="Times New Roman" panose="02020603050405020304" pitchFamily="18" charset="0"/>
                <a:cs typeface="Times New Roman" panose="02020603050405020304" pitchFamily="18" charset="0"/>
              </a:rPr>
              <a:t>spino</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-thalamic tract till brain stem. </a:t>
            </a:r>
          </a:p>
          <a:p>
            <a:pPr marL="101600" indent="0">
              <a:buNone/>
            </a:pP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-Unlike neo-spinothalamic tract which reaches thalamus (PVLNT), </a:t>
            </a:r>
            <a:r>
              <a:rPr lang="en-US" sz="1400" b="1" dirty="0">
                <a:solidFill>
                  <a:schemeClr val="tx1">
                    <a:lumMod val="90000"/>
                    <a:lumOff val="10000"/>
                  </a:schemeClr>
                </a:solidFill>
                <a:latin typeface="Times New Roman" panose="02020603050405020304" pitchFamily="18" charset="0"/>
                <a:cs typeface="Times New Roman" panose="02020603050405020304" pitchFamily="18" charset="0"/>
              </a:rPr>
              <a:t>90%</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 of the paleo-spinothalamic tract terminate mainly </a:t>
            </a:r>
            <a:r>
              <a:rPr lang="en-US" sz="1400" u="sng" dirty="0">
                <a:solidFill>
                  <a:schemeClr val="tx1">
                    <a:lumMod val="90000"/>
                    <a:lumOff val="10000"/>
                  </a:schemeClr>
                </a:solidFill>
                <a:latin typeface="Times New Roman" panose="02020603050405020304" pitchFamily="18" charset="0"/>
                <a:cs typeface="Times New Roman" panose="02020603050405020304" pitchFamily="18" charset="0"/>
              </a:rPr>
              <a:t>in 3 sites</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a:t>
            </a:r>
          </a:p>
          <a:p>
            <a:pPr marL="101600" indent="0">
              <a:buNone/>
            </a:pPr>
            <a:r>
              <a:rPr lang="en-US" sz="1400" dirty="0" smtClean="0">
                <a:solidFill>
                  <a:schemeClr val="tx1">
                    <a:lumMod val="90000"/>
                    <a:lumOff val="10000"/>
                  </a:schemeClr>
                </a:solidFill>
                <a:latin typeface="Times New Roman" panose="02020603050405020304" pitchFamily="18" charset="0"/>
                <a:cs typeface="Times New Roman" panose="02020603050405020304" pitchFamily="18" charset="0"/>
              </a:rPr>
              <a:t>a- Reticular </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formation of medulla &amp; pons     </a:t>
            </a:r>
            <a:r>
              <a:rPr lang="en-US" sz="1400" dirty="0" smtClean="0">
                <a:solidFill>
                  <a:schemeClr val="tx1">
                    <a:lumMod val="90000"/>
                    <a:lumOff val="10000"/>
                  </a:schemeClr>
                </a:solidFill>
                <a:latin typeface="Times New Roman" panose="02020603050405020304" pitchFamily="18" charset="0"/>
                <a:cs typeface="Times New Roman" panose="02020603050405020304" pitchFamily="18" charset="0"/>
              </a:rPr>
              <a:t>                  </a:t>
            </a:r>
          </a:p>
          <a:p>
            <a:pPr marL="101600" indent="0">
              <a:buNone/>
            </a:pPr>
            <a:r>
              <a:rPr lang="en-US" sz="1400" dirty="0" smtClean="0">
                <a:solidFill>
                  <a:schemeClr val="tx1">
                    <a:lumMod val="90000"/>
                    <a:lumOff val="10000"/>
                  </a:schemeClr>
                </a:solidFill>
                <a:latin typeface="Times New Roman" panose="02020603050405020304" pitchFamily="18" charset="0"/>
                <a:cs typeface="Times New Roman" panose="02020603050405020304" pitchFamily="18" charset="0"/>
              </a:rPr>
              <a:t>b- </a:t>
            </a:r>
            <a:r>
              <a:rPr lang="en-US" sz="1400" dirty="0" err="1">
                <a:solidFill>
                  <a:schemeClr val="tx1">
                    <a:lumMod val="90000"/>
                    <a:lumOff val="10000"/>
                  </a:schemeClr>
                </a:solidFill>
                <a:latin typeface="Times New Roman" panose="02020603050405020304" pitchFamily="18" charset="0"/>
                <a:cs typeface="Times New Roman" panose="02020603050405020304" pitchFamily="18" charset="0"/>
              </a:rPr>
              <a:t>Tectal</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 area in the mid brain.  </a:t>
            </a:r>
            <a:endParaRPr lang="en-US" sz="1400" dirty="0" smtClean="0">
              <a:solidFill>
                <a:schemeClr val="tx1">
                  <a:lumMod val="90000"/>
                  <a:lumOff val="10000"/>
                </a:schemeClr>
              </a:solidFill>
              <a:latin typeface="Times New Roman" panose="02020603050405020304" pitchFamily="18" charset="0"/>
              <a:cs typeface="Times New Roman" panose="02020603050405020304" pitchFamily="18" charset="0"/>
            </a:endParaRPr>
          </a:p>
          <a:p>
            <a:pPr marL="101600" indent="0">
              <a:buNone/>
            </a:pPr>
            <a:r>
              <a:rPr lang="en-US" sz="1400" dirty="0" smtClean="0">
                <a:solidFill>
                  <a:schemeClr val="tx1">
                    <a:lumMod val="90000"/>
                    <a:lumOff val="10000"/>
                  </a:schemeClr>
                </a:solidFill>
                <a:latin typeface="Times New Roman" panose="02020603050405020304" pitchFamily="18" charset="0"/>
                <a:cs typeface="Times New Roman" panose="02020603050405020304" pitchFamily="18" charset="0"/>
              </a:rPr>
              <a:t>c- Periaqueductal </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area around aqueduct of </a:t>
            </a:r>
            <a:r>
              <a:rPr lang="en-US" sz="1400" dirty="0" err="1">
                <a:solidFill>
                  <a:schemeClr val="tx1">
                    <a:lumMod val="90000"/>
                    <a:lumOff val="10000"/>
                  </a:schemeClr>
                </a:solidFill>
                <a:latin typeface="Times New Roman" panose="02020603050405020304" pitchFamily="18" charset="0"/>
                <a:cs typeface="Times New Roman" panose="02020603050405020304" pitchFamily="18" charset="0"/>
              </a:rPr>
              <a:t>Sylvius</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 in the mid brain.	</a:t>
            </a:r>
          </a:p>
          <a:p>
            <a:pPr marL="101600" indent="0">
              <a:buNone/>
            </a:pP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-The remaining </a:t>
            </a:r>
            <a:r>
              <a:rPr lang="en-US" sz="1400" b="1" dirty="0">
                <a:solidFill>
                  <a:schemeClr val="tx1">
                    <a:lumMod val="90000"/>
                    <a:lumOff val="10000"/>
                  </a:schemeClr>
                </a:solidFill>
                <a:latin typeface="Times New Roman" panose="02020603050405020304" pitchFamily="18" charset="0"/>
                <a:cs typeface="Times New Roman" panose="02020603050405020304" pitchFamily="18" charset="0"/>
              </a:rPr>
              <a:t>10%</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 fiber reach thalamus (</a:t>
            </a:r>
            <a:r>
              <a:rPr lang="en-US" sz="1400" dirty="0" err="1">
                <a:solidFill>
                  <a:schemeClr val="tx1">
                    <a:lumMod val="90000"/>
                    <a:lumOff val="10000"/>
                  </a:schemeClr>
                </a:solidFill>
                <a:latin typeface="Times New Roman" panose="02020603050405020304" pitchFamily="18" charset="0"/>
                <a:cs typeface="Times New Roman" panose="02020603050405020304" pitchFamily="18" charset="0"/>
              </a:rPr>
              <a:t>intralaminar</a:t>
            </a: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 nuclei and midline thalamic nuclei), then sensory cortex. </a:t>
            </a:r>
          </a:p>
          <a:p>
            <a:pPr marL="101600" indent="0">
              <a:buNone/>
            </a:pPr>
            <a:endParaRPr lang="en-US" sz="1600" dirty="0">
              <a:solidFill>
                <a:schemeClr val="tx1">
                  <a:lumMod val="90000"/>
                  <a:lumOff val="10000"/>
                </a:schemeClr>
              </a:solidFill>
              <a:latin typeface="Times New Roman" panose="02020603050405020304" pitchFamily="18" charset="0"/>
              <a:cs typeface="Times New Roman" panose="02020603050405020304" pitchFamily="18" charset="0"/>
            </a:endParaRPr>
          </a:p>
        </p:txBody>
      </p:sp>
      <p:sp>
        <p:nvSpPr>
          <p:cNvPr id="75" name="Google Shape;75;p14"/>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7</a:t>
            </a:fld>
            <a:endParaRPr/>
          </a:p>
        </p:txBody>
      </p:sp>
    </p:spTree>
    <p:extLst>
      <p:ext uri="{BB962C8B-B14F-4D97-AF65-F5344CB8AC3E}">
        <p14:creationId xmlns:p14="http://schemas.microsoft.com/office/powerpoint/2010/main" val="35804678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4"/>
          <p:cNvSpPr txBox="1">
            <a:spLocks noGrp="1"/>
          </p:cNvSpPr>
          <p:nvPr>
            <p:ph type="title"/>
          </p:nvPr>
        </p:nvSpPr>
        <p:spPr>
          <a:xfrm>
            <a:off x="1979712" y="0"/>
            <a:ext cx="5256584" cy="530728"/>
          </a:xfrm>
          <a:prstGeom prst="rect">
            <a:avLst/>
          </a:prstGeom>
        </p:spPr>
        <p:txBody>
          <a:bodyPr spcFirstLastPara="1" wrap="square" lIns="0" tIns="0" rIns="0" bIns="0" anchor="b" anchorCtr="0">
            <a:noAutofit/>
          </a:bodyPr>
          <a:lstStyle/>
          <a:p>
            <a:pPr lvl="0" algn="ctr"/>
            <a:r>
              <a:rPr lang="en-US" sz="1800" dirty="0" smtClean="0">
                <a:solidFill>
                  <a:schemeClr val="tx1">
                    <a:lumMod val="90000"/>
                    <a:lumOff val="10000"/>
                  </a:schemeClr>
                </a:solidFill>
              </a:rPr>
              <a:t/>
            </a:r>
            <a:br>
              <a:rPr lang="en-US" sz="1800" dirty="0" smtClean="0">
                <a:solidFill>
                  <a:schemeClr val="tx1">
                    <a:lumMod val="90000"/>
                    <a:lumOff val="10000"/>
                  </a:schemeClr>
                </a:solidFill>
              </a:rPr>
            </a:br>
            <a:r>
              <a:rPr lang="en-US" sz="1800" dirty="0">
                <a:solidFill>
                  <a:schemeClr val="tx1">
                    <a:lumMod val="90000"/>
                    <a:lumOff val="10000"/>
                  </a:schemeClr>
                </a:solidFill>
              </a:rPr>
              <a:t/>
            </a:r>
            <a:br>
              <a:rPr lang="en-US" sz="1800" dirty="0">
                <a:solidFill>
                  <a:schemeClr val="tx1">
                    <a:lumMod val="90000"/>
                    <a:lumOff val="10000"/>
                  </a:schemeClr>
                </a:solidFill>
              </a:rPr>
            </a:br>
            <a:r>
              <a:rPr lang="en-US" sz="1800" dirty="0" smtClean="0">
                <a:solidFill>
                  <a:schemeClr val="tx1">
                    <a:lumMod val="90000"/>
                    <a:lumOff val="10000"/>
                  </a:schemeClr>
                </a:solidFill>
              </a:rPr>
              <a:t/>
            </a:r>
            <a:br>
              <a:rPr lang="en-US" sz="1800" dirty="0" smtClean="0">
                <a:solidFill>
                  <a:schemeClr val="tx1">
                    <a:lumMod val="90000"/>
                    <a:lumOff val="10000"/>
                  </a:schemeClr>
                </a:solidFill>
              </a:rPr>
            </a:br>
            <a:r>
              <a:rPr lang="en-US" sz="1800" dirty="0">
                <a:solidFill>
                  <a:schemeClr val="tx1">
                    <a:lumMod val="90000"/>
                    <a:lumOff val="10000"/>
                  </a:schemeClr>
                </a:solidFill>
              </a:rPr>
              <a:t/>
            </a:r>
            <a:br>
              <a:rPr lang="en-US" sz="1800" dirty="0">
                <a:solidFill>
                  <a:schemeClr val="tx1">
                    <a:lumMod val="90000"/>
                    <a:lumOff val="10000"/>
                  </a:schemeClr>
                </a:solidFill>
              </a:rPr>
            </a:br>
            <a:endParaRPr dirty="0">
              <a:solidFill>
                <a:srgbClr val="002060"/>
              </a:solidFill>
            </a:endParaRPr>
          </a:p>
        </p:txBody>
      </p:sp>
      <p:sp>
        <p:nvSpPr>
          <p:cNvPr id="3" name="Text Placeholder 2"/>
          <p:cNvSpPr>
            <a:spLocks noGrp="1"/>
          </p:cNvSpPr>
          <p:nvPr>
            <p:ph type="body" idx="1"/>
          </p:nvPr>
        </p:nvSpPr>
        <p:spPr>
          <a:xfrm>
            <a:off x="207337" y="195486"/>
            <a:ext cx="8801334" cy="3096344"/>
          </a:xfrm>
        </p:spPr>
        <p:txBody>
          <a:bodyPr/>
          <a:lstStyle/>
          <a:p>
            <a:pPr marL="0" indent="0" algn="justLow">
              <a:lnSpc>
                <a:spcPct val="150000"/>
              </a:lnSpc>
              <a:spcBef>
                <a:spcPts val="480"/>
              </a:spcBef>
              <a:buNone/>
            </a:pPr>
            <a:r>
              <a:rPr lang="en-US" sz="1400" b="1" dirty="0" smtClean="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400" b="1" u="sng" spc="-11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-Reactions to pain :</a:t>
            </a:r>
            <a:endParaRPr lang="en-US" sz="14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52070" indent="0" algn="justLow">
              <a:lnSpc>
                <a:spcPct val="150000"/>
              </a:lnSpc>
              <a:spcBef>
                <a:spcPts val="530"/>
              </a:spcBef>
              <a:buNone/>
            </a:pPr>
            <a:r>
              <a:rPr lang="en-US" sz="1400" spc="-3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Pain threshold in all individuals is the same, but persons differ greatly in their </a:t>
            </a:r>
            <a:r>
              <a:rPr lang="en-US" sz="1400" spc="-10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reactions to pain:</a:t>
            </a:r>
            <a:endParaRPr lang="en-US" sz="14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60960" marR="6350" indent="0" algn="justLow">
              <a:lnSpc>
                <a:spcPct val="150000"/>
              </a:lnSpc>
              <a:spcBef>
                <a:spcPts val="530"/>
              </a:spcBef>
              <a:buNone/>
            </a:pPr>
            <a:r>
              <a:rPr lang="en-US" sz="1400" b="1" spc="-6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1. Somatic reflexes : </a:t>
            </a:r>
            <a:r>
              <a:rPr lang="en-US" sz="1400" u="sng" spc="-6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withdrawal reflexes.</a:t>
            </a:r>
            <a:r>
              <a:rPr lang="en-US" sz="1400" spc="-6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Painful stimuli </a:t>
            </a:r>
            <a:r>
              <a:rPr lang="en-US" sz="1400" spc="-5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cause reflex skeletal muscle contraction which withdraw </a:t>
            </a:r>
            <a:r>
              <a:rPr lang="en-US" sz="1400" spc="-6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person from danger or pain. Also muscles overlying painful </a:t>
            </a:r>
            <a:r>
              <a:rPr lang="en-US" sz="1400" spc="-4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area like "</a:t>
            </a:r>
            <a:r>
              <a:rPr lang="en-US" sz="1400" spc="-45" dirty="0" err="1">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inflammed</a:t>
            </a:r>
            <a:r>
              <a:rPr lang="en-US" sz="1400" spc="-4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appendix" will </a:t>
            </a:r>
            <a:r>
              <a:rPr lang="en-US" sz="1400" spc="-45" dirty="0" err="1">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reflexly</a:t>
            </a:r>
            <a:r>
              <a:rPr lang="en-US" sz="1400" spc="-4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contract to a </a:t>
            </a:r>
            <a:r>
              <a:rPr lang="en-US" sz="1400" spc="-5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degree that makes clinical examination is so difficult (guarding rigidity). Also </a:t>
            </a:r>
            <a:r>
              <a:rPr lang="en-US" sz="1400" spc="-8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bone fracture is associated by severe </a:t>
            </a:r>
            <a:r>
              <a:rPr lang="en-US" sz="1400" u="sng" spc="-8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muscle spasm.</a:t>
            </a:r>
            <a:r>
              <a:rPr lang="en-US" sz="1400" spc="-8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4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0" marR="18415" indent="0" algn="justLow">
              <a:lnSpc>
                <a:spcPct val="150000"/>
              </a:lnSpc>
              <a:buNone/>
            </a:pPr>
            <a:r>
              <a:rPr lang="en-US" sz="1400" spc="-4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The mechanism of that is that the nerve fibers which carry </a:t>
            </a:r>
            <a:r>
              <a:rPr lang="en-US" sz="1400" spc="-5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pain sensations on entering the spinal cord will give </a:t>
            </a:r>
            <a:r>
              <a:rPr lang="en-US" sz="1400" spc="-1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collaterals to the anterior horn cells which innervate the </a:t>
            </a:r>
            <a:r>
              <a:rPr lang="en-US" sz="1400" spc="-11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surrounding muscles.</a:t>
            </a:r>
            <a:endParaRPr lang="en-US" sz="14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12700" marR="30480" indent="0" algn="justLow">
              <a:lnSpc>
                <a:spcPct val="150000"/>
              </a:lnSpc>
              <a:spcBef>
                <a:spcPts val="575"/>
              </a:spcBef>
              <a:buNone/>
            </a:pPr>
            <a:r>
              <a:rPr lang="en-US" sz="1400" b="1" spc="-8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2. Emotional reactions: </a:t>
            </a:r>
            <a:r>
              <a:rPr lang="en-US" sz="1400" spc="-8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impulses carrying pain sensations to </a:t>
            </a:r>
            <a:r>
              <a:rPr lang="en-US" sz="1400" spc="-6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sensory cortex send collaterals to the hypothalamus. which </a:t>
            </a:r>
            <a:r>
              <a:rPr lang="en-US" sz="1400" spc="-4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is one of the higher centers of emotions. This causes </a:t>
            </a:r>
            <a:r>
              <a:rPr lang="en-US" sz="1400" spc="-6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emotional reactions like crying, anger or </a:t>
            </a:r>
            <a:r>
              <a:rPr lang="en-US" sz="1400" spc="-4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depression. Very severe pain on the other hand may cause </a:t>
            </a:r>
            <a:r>
              <a:rPr lang="en-US" sz="1400" spc="-8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even complete loss of consciousness or fainting attacks.</a:t>
            </a:r>
            <a:endParaRPr lang="en-US" sz="14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Low">
              <a:lnSpc>
                <a:spcPct val="150000"/>
              </a:lnSpc>
              <a:spcBef>
                <a:spcPts val="625"/>
              </a:spcBef>
              <a:buNone/>
            </a:pPr>
            <a:r>
              <a:rPr lang="en-US" sz="1400" b="1" spc="-5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3. Autonomic   reactions: </a:t>
            </a:r>
            <a:r>
              <a:rPr lang="en-US" sz="1400" spc="-5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caused by impulses that reaches the reticular formation from ascending pain fibers. Autonomic </a:t>
            </a:r>
            <a:r>
              <a:rPr lang="en-US" sz="1400" spc="-6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reactions    include    changes    in   heart   rate,    respiratory </a:t>
            </a:r>
            <a:r>
              <a:rPr lang="en-US" sz="1400" spc="-4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rate, dilation   of pupil,   sweating   and  even   inhibition of </a:t>
            </a:r>
            <a:r>
              <a:rPr lang="en-US" sz="1400" spc="-6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gastrointestinal    activity.    </a:t>
            </a:r>
            <a:r>
              <a:rPr lang="en-US" sz="1400" b="1" u="sng" spc="-6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Mild   pain</a:t>
            </a:r>
            <a:r>
              <a:rPr lang="en-US" sz="1400" spc="-6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as   a  rule   causes</a:t>
            </a:r>
            <a:r>
              <a:rPr lang="en-US" sz="14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400" b="1" spc="-3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sympathetic</a:t>
            </a:r>
            <a:r>
              <a:rPr lang="en-US" sz="1400" spc="-3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stimulation ; while very </a:t>
            </a:r>
            <a:r>
              <a:rPr lang="en-US" sz="1400" b="1" u="sng" spc="-3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severe </a:t>
            </a:r>
            <a:r>
              <a:rPr lang="en-US" sz="1400" b="1" spc="-3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or</a:t>
            </a:r>
            <a:r>
              <a:rPr lang="en-US" sz="1400" b="1" u="sng" spc="-3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visceral pain</a:t>
            </a:r>
            <a:r>
              <a:rPr lang="en-US" sz="1400" b="1" spc="-3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400" spc="-10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stimulates </a:t>
            </a:r>
            <a:r>
              <a:rPr lang="en-US" sz="1400" b="1" spc="-10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parasympathetic activity</a:t>
            </a:r>
            <a:r>
              <a:rPr lang="en-US" sz="1400" spc="-10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Marked changes in blood </a:t>
            </a:r>
            <a:r>
              <a:rPr lang="en-US" sz="1400" spc="-9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pressure may also occur.</a:t>
            </a:r>
            <a:endParaRPr lang="en-US" sz="1400" dirty="0">
              <a:solidFill>
                <a:schemeClr val="tx1">
                  <a:lumMod val="90000"/>
                  <a:lumOff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75" name="Google Shape;75;p14"/>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8</a:t>
            </a:fld>
            <a:endParaRPr/>
          </a:p>
        </p:txBody>
      </p:sp>
    </p:spTree>
    <p:extLst>
      <p:ext uri="{BB962C8B-B14F-4D97-AF65-F5344CB8AC3E}">
        <p14:creationId xmlns:p14="http://schemas.microsoft.com/office/powerpoint/2010/main" val="25686402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4"/>
          <p:cNvSpPr txBox="1">
            <a:spLocks noGrp="1"/>
          </p:cNvSpPr>
          <p:nvPr>
            <p:ph type="title"/>
          </p:nvPr>
        </p:nvSpPr>
        <p:spPr>
          <a:xfrm>
            <a:off x="1979712" y="861134"/>
            <a:ext cx="5256584" cy="530728"/>
          </a:xfrm>
          <a:prstGeom prst="rect">
            <a:avLst/>
          </a:prstGeom>
        </p:spPr>
        <p:txBody>
          <a:bodyPr spcFirstLastPara="1" wrap="square" lIns="0" tIns="0" rIns="0" bIns="0" anchor="b" anchorCtr="0">
            <a:noAutofit/>
          </a:bodyPr>
          <a:lstStyle/>
          <a:p>
            <a:pPr lvl="0" algn="ctr"/>
            <a:r>
              <a:rPr lang="en-US" sz="1400" dirty="0" smtClean="0">
                <a:solidFill>
                  <a:schemeClr val="tx1">
                    <a:lumMod val="90000"/>
                    <a:lumOff val="10000"/>
                  </a:schemeClr>
                </a:solidFill>
                <a:latin typeface="Times New Roman" panose="02020603050405020304" pitchFamily="18" charset="0"/>
                <a:cs typeface="Times New Roman" panose="02020603050405020304" pitchFamily="18" charset="0"/>
              </a:rPr>
              <a:t/>
            </a:r>
            <a:br>
              <a:rPr lang="en-US" sz="1400" dirty="0" smtClean="0">
                <a:solidFill>
                  <a:schemeClr val="tx1">
                    <a:lumMod val="90000"/>
                    <a:lumOff val="10000"/>
                  </a:schemeClr>
                </a:solidFill>
                <a:latin typeface="Times New Roman" panose="02020603050405020304" pitchFamily="18" charset="0"/>
                <a:cs typeface="Times New Roman" panose="02020603050405020304" pitchFamily="18" charset="0"/>
              </a:rPr>
            </a:b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
            </a:r>
            <a:b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br>
            <a:r>
              <a:rPr lang="en-US" sz="1400" dirty="0" smtClean="0">
                <a:solidFill>
                  <a:schemeClr val="tx1">
                    <a:lumMod val="90000"/>
                    <a:lumOff val="10000"/>
                  </a:schemeClr>
                </a:solidFill>
                <a:latin typeface="Times New Roman" panose="02020603050405020304" pitchFamily="18" charset="0"/>
                <a:cs typeface="Times New Roman" panose="02020603050405020304" pitchFamily="18" charset="0"/>
              </a:rPr>
              <a:t/>
            </a:r>
            <a:br>
              <a:rPr lang="en-US" sz="1400" dirty="0" smtClean="0">
                <a:solidFill>
                  <a:schemeClr val="tx1">
                    <a:lumMod val="90000"/>
                    <a:lumOff val="10000"/>
                  </a:schemeClr>
                </a:solidFill>
                <a:latin typeface="Times New Roman" panose="02020603050405020304" pitchFamily="18" charset="0"/>
                <a:cs typeface="Times New Roman" panose="02020603050405020304" pitchFamily="18" charset="0"/>
              </a:rPr>
            </a:b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
            </a:r>
            <a:b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br>
            <a:endParaRPr sz="1400" dirty="0">
              <a:solidFill>
                <a:srgbClr val="002060"/>
              </a:solidFill>
              <a:latin typeface="Times New Roman" panose="02020603050405020304" pitchFamily="18" charset="0"/>
              <a:cs typeface="Times New Roman" panose="02020603050405020304" pitchFamily="18" charset="0"/>
            </a:endParaRPr>
          </a:p>
        </p:txBody>
      </p:sp>
      <p:sp>
        <p:nvSpPr>
          <p:cNvPr id="3" name="Text Placeholder 2"/>
          <p:cNvSpPr>
            <a:spLocks noGrp="1"/>
          </p:cNvSpPr>
          <p:nvPr>
            <p:ph type="body" idx="1"/>
          </p:nvPr>
        </p:nvSpPr>
        <p:spPr>
          <a:xfrm>
            <a:off x="207337" y="1126498"/>
            <a:ext cx="8801334" cy="3435846"/>
          </a:xfrm>
        </p:spPr>
        <p:txBody>
          <a:bodyPr/>
          <a:lstStyle/>
          <a:p>
            <a:pPr marL="90170" indent="0" algn="justLow">
              <a:spcBef>
                <a:spcPts val="0"/>
              </a:spcBef>
              <a:buNone/>
            </a:pPr>
            <a:endParaRPr lang="en-US" sz="1400" dirty="0" smtClean="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90170" indent="0" algn="justLow">
              <a:spcBef>
                <a:spcPts val="0"/>
              </a:spcBef>
              <a:buNone/>
            </a:pPr>
            <a:endParaRPr lang="en-US" sz="14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75" name="Google Shape;75;p14"/>
          <p:cNvSpPr txBox="1">
            <a:spLocks noGrp="1"/>
          </p:cNvSpPr>
          <p:nvPr>
            <p:ph type="sldNum" idx="12"/>
          </p:nvPr>
        </p:nvSpPr>
        <p:spPr>
          <a:xfrm>
            <a:off x="8480584" y="5610985"/>
            <a:ext cx="548700" cy="3936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sz="1400">
                <a:latin typeface="Times New Roman" panose="02020603050405020304" pitchFamily="18" charset="0"/>
                <a:cs typeface="Times New Roman" panose="02020603050405020304" pitchFamily="18" charset="0"/>
              </a:rPr>
              <a:t>9</a:t>
            </a:fld>
            <a:endParaRPr sz="1400">
              <a:latin typeface="Times New Roman" panose="02020603050405020304" pitchFamily="18" charset="0"/>
              <a:cs typeface="Times New Roman" panose="02020603050405020304" pitchFamily="18" charset="0"/>
            </a:endParaRPr>
          </a:p>
        </p:txBody>
      </p:sp>
      <p:sp>
        <p:nvSpPr>
          <p:cNvPr id="2" name="Rectangle 2"/>
          <p:cNvSpPr>
            <a:spLocks noChangeArrowheads="1"/>
          </p:cNvSpPr>
          <p:nvPr/>
        </p:nvSpPr>
        <p:spPr bwMode="auto">
          <a:xfrm>
            <a:off x="103762" y="285421"/>
            <a:ext cx="4568071" cy="45779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550988" algn="l"/>
              </a:tabLst>
              <a:defRPr>
                <a:solidFill>
                  <a:schemeClr val="tx1"/>
                </a:solidFill>
                <a:latin typeface="Arial" panose="020B0604020202020204" pitchFamily="34" charset="0"/>
              </a:defRPr>
            </a:lvl1pPr>
            <a:lvl2pPr marL="457200" eaLnBrk="0" fontAlgn="base" hangingPunct="0">
              <a:spcBef>
                <a:spcPct val="0"/>
              </a:spcBef>
              <a:spcAft>
                <a:spcPct val="0"/>
              </a:spcAft>
              <a:tabLst>
                <a:tab pos="1550988" algn="l"/>
              </a:tabLst>
              <a:defRPr>
                <a:solidFill>
                  <a:schemeClr val="tx1"/>
                </a:solidFill>
                <a:latin typeface="Arial" panose="020B0604020202020204" pitchFamily="34" charset="0"/>
              </a:defRPr>
            </a:lvl2pPr>
            <a:lvl3pPr marL="914400" eaLnBrk="0" fontAlgn="base" hangingPunct="0">
              <a:spcBef>
                <a:spcPct val="0"/>
              </a:spcBef>
              <a:spcAft>
                <a:spcPct val="0"/>
              </a:spcAft>
              <a:tabLst>
                <a:tab pos="1550988" algn="l"/>
              </a:tabLst>
              <a:defRPr>
                <a:solidFill>
                  <a:schemeClr val="tx1"/>
                </a:solidFill>
                <a:latin typeface="Arial" panose="020B0604020202020204" pitchFamily="34" charset="0"/>
              </a:defRPr>
            </a:lvl3pPr>
            <a:lvl4pPr marL="1371600" eaLnBrk="0" fontAlgn="base" hangingPunct="0">
              <a:spcBef>
                <a:spcPct val="0"/>
              </a:spcBef>
              <a:spcAft>
                <a:spcPct val="0"/>
              </a:spcAft>
              <a:tabLst>
                <a:tab pos="1550988" algn="l"/>
              </a:tabLst>
              <a:defRPr>
                <a:solidFill>
                  <a:schemeClr val="tx1"/>
                </a:solidFill>
                <a:latin typeface="Arial" panose="020B0604020202020204" pitchFamily="34" charset="0"/>
              </a:defRPr>
            </a:lvl4pPr>
            <a:lvl5pPr marL="1828800" eaLnBrk="0" fontAlgn="base" hangingPunct="0">
              <a:spcBef>
                <a:spcPct val="0"/>
              </a:spcBef>
              <a:spcAft>
                <a:spcPct val="0"/>
              </a:spcAft>
              <a:tabLst>
                <a:tab pos="1550988" algn="l"/>
              </a:tabLst>
              <a:defRPr>
                <a:solidFill>
                  <a:schemeClr val="tx1"/>
                </a:solidFill>
                <a:latin typeface="Arial" panose="020B0604020202020204" pitchFamily="34" charset="0"/>
              </a:defRPr>
            </a:lvl5pPr>
            <a:lvl6pPr marL="2286000" eaLnBrk="0" fontAlgn="base" hangingPunct="0">
              <a:spcBef>
                <a:spcPct val="0"/>
              </a:spcBef>
              <a:spcAft>
                <a:spcPct val="0"/>
              </a:spcAft>
              <a:tabLst>
                <a:tab pos="1550988" algn="l"/>
              </a:tabLst>
              <a:defRPr>
                <a:solidFill>
                  <a:schemeClr val="tx1"/>
                </a:solidFill>
                <a:latin typeface="Arial" panose="020B0604020202020204" pitchFamily="34" charset="0"/>
              </a:defRPr>
            </a:lvl6pPr>
            <a:lvl7pPr marL="2743200" eaLnBrk="0" fontAlgn="base" hangingPunct="0">
              <a:spcBef>
                <a:spcPct val="0"/>
              </a:spcBef>
              <a:spcAft>
                <a:spcPct val="0"/>
              </a:spcAft>
              <a:tabLst>
                <a:tab pos="1550988" algn="l"/>
              </a:tabLst>
              <a:defRPr>
                <a:solidFill>
                  <a:schemeClr val="tx1"/>
                </a:solidFill>
                <a:latin typeface="Arial" panose="020B0604020202020204" pitchFamily="34" charset="0"/>
              </a:defRPr>
            </a:lvl7pPr>
            <a:lvl8pPr marL="3200400" eaLnBrk="0" fontAlgn="base" hangingPunct="0">
              <a:spcBef>
                <a:spcPct val="0"/>
              </a:spcBef>
              <a:spcAft>
                <a:spcPct val="0"/>
              </a:spcAft>
              <a:tabLst>
                <a:tab pos="1550988" algn="l"/>
              </a:tabLst>
              <a:defRPr>
                <a:solidFill>
                  <a:schemeClr val="tx1"/>
                </a:solidFill>
                <a:latin typeface="Arial" panose="020B0604020202020204" pitchFamily="34" charset="0"/>
              </a:defRPr>
            </a:lvl8pPr>
            <a:lvl9pPr marL="3657600" eaLnBrk="0" fontAlgn="base" hangingPunct="0">
              <a:spcBef>
                <a:spcPct val="0"/>
              </a:spcBef>
              <a:spcAft>
                <a:spcPct val="0"/>
              </a:spcAft>
              <a:tabLst>
                <a:tab pos="1550988" algn="l"/>
              </a:tabLst>
              <a:defRPr>
                <a:solidFill>
                  <a:schemeClr val="tx1"/>
                </a:solidFill>
                <a:latin typeface="Arial" panose="020B0604020202020204" pitchFamily="34" charset="0"/>
              </a:defRPr>
            </a:lvl9pPr>
          </a:lstStyle>
          <a:p>
            <a:pPr marL="0" marR="0" lvl="0" indent="0" defTabSz="914400" rtl="0" eaLnBrk="0" fontAlgn="base" latinLnBrk="0" hangingPunct="0">
              <a:lnSpc>
                <a:spcPct val="150000"/>
              </a:lnSpc>
              <a:spcBef>
                <a:spcPct val="0"/>
              </a:spcBef>
              <a:spcAft>
                <a:spcPct val="0"/>
              </a:spcAft>
              <a:buClrTx/>
              <a:buSzTx/>
              <a:buFontTx/>
              <a:buNone/>
              <a:tabLst>
                <a:tab pos="1550988" algn="l"/>
              </a:tabLst>
            </a:pPr>
            <a:r>
              <a:rPr kumimoji="0" lang="en-US" altLang="en-US"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4.</a:t>
            </a:r>
            <a:r>
              <a:rPr kumimoji="0" lang="en-US" altLang="en-US"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Hyperalgesia:</a:t>
            </a:r>
            <a:r>
              <a:rPr kumimoji="0" lang="en-US" altLang="en-US"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it is state of pathological skin condition in which </a:t>
            </a:r>
            <a:r>
              <a:rPr kumimoji="0" lang="en-US" altLang="en-US"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non painful stimuli become painful</a:t>
            </a:r>
            <a:r>
              <a:rPr kumimoji="0" lang="en-US" altLang="en-US"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Also the </a:t>
            </a:r>
            <a:r>
              <a:rPr kumimoji="0" lang="en-US" altLang="en-US"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threshold</a:t>
            </a:r>
            <a:r>
              <a:rPr kumimoji="0" lang="en-US" altLang="en-US"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of pain sensations in the receptors is markedly </a:t>
            </a:r>
            <a:r>
              <a:rPr kumimoji="0" lang="en-US" altLang="en-US"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lowered</a:t>
            </a:r>
            <a:r>
              <a:rPr kumimoji="0" lang="en-US" altLang="en-US"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marL="0" marR="0" lvl="0" indent="0" defTabSz="914400" rtl="0" eaLnBrk="0" fontAlgn="base" latinLnBrk="0" hangingPunct="0">
              <a:lnSpc>
                <a:spcPct val="150000"/>
              </a:lnSpc>
              <a:spcBef>
                <a:spcPct val="0"/>
              </a:spcBef>
              <a:spcAft>
                <a:spcPct val="0"/>
              </a:spcAft>
              <a:buClrTx/>
              <a:buSzTx/>
              <a:buFontTx/>
              <a:buNone/>
              <a:tabLst>
                <a:tab pos="1550988" algn="l"/>
              </a:tabLst>
            </a:pPr>
            <a:r>
              <a:rPr kumimoji="0" lang="en-US" altLang="en-US"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There are two types of hyperalgesia:</a:t>
            </a:r>
            <a:endPar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defTabSz="914400" rtl="0" eaLnBrk="0" fontAlgn="base" latinLnBrk="0" hangingPunct="0">
              <a:lnSpc>
                <a:spcPct val="150000"/>
              </a:lnSpc>
              <a:spcBef>
                <a:spcPct val="0"/>
              </a:spcBef>
              <a:spcAft>
                <a:spcPct val="0"/>
              </a:spcAft>
              <a:buClrTx/>
              <a:buSzTx/>
              <a:buFontTx/>
              <a:buNone/>
              <a:tabLst>
                <a:tab pos="1550988" algn="l"/>
              </a:tabLst>
            </a:pPr>
            <a:r>
              <a:rPr kumimoji="0" lang="en-US" altLang="en-US"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 </a:t>
            </a:r>
            <a:r>
              <a:rPr kumimoji="0" lang="en-US" altLang="en-US"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Primary hyperalgesia</a:t>
            </a:r>
            <a:r>
              <a:rPr kumimoji="0" lang="en-US" altLang="en-US"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site of the lesion itself, it becomes edematous; red, hot and</a:t>
            </a:r>
            <a:r>
              <a:rPr kumimoji="0" lang="en-US" altLang="en-US" b="0" i="1"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very painful, the mechanism is by </a:t>
            </a:r>
            <a:r>
              <a:rPr kumimoji="0" lang="en-US" altLang="en-US"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local axon reflex</a:t>
            </a:r>
            <a:r>
              <a:rPr kumimoji="0" lang="en-US" altLang="en-US"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Destroyed tissues release </a:t>
            </a:r>
            <a:r>
              <a:rPr kumimoji="0" lang="en-US" altLang="en-US"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mediators </a:t>
            </a:r>
            <a:r>
              <a:rPr kumimoji="0" lang="en-US" altLang="en-US"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that </a:t>
            </a:r>
            <a:r>
              <a:rPr kumimoji="0" lang="en-US" altLang="en-US" b="0" i="0" u="sng"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lower threshold</a:t>
            </a:r>
            <a:r>
              <a:rPr kumimoji="0" lang="en-US" altLang="en-US"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of pain receptor and cause local vasodilatation and anti-</a:t>
            </a:r>
            <a:r>
              <a:rPr kumimoji="0" lang="en-US" altLang="en-US"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dromic</a:t>
            </a:r>
            <a:r>
              <a:rPr kumimoji="0" lang="en-US" altLang="en-US"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impulses that cause arteriolar dilation, </a:t>
            </a:r>
            <a:r>
              <a:rPr kumimoji="0" lang="en-US" altLang="en-US"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odema</a:t>
            </a:r>
            <a:r>
              <a:rPr kumimoji="0" lang="en-US" altLang="en-US"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occurs which cause- continuous pressure on the hyper sensitive nerve endings causing maintained pain.</a:t>
            </a:r>
            <a:endPar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defTabSz="914400" rtl="0" eaLnBrk="0" fontAlgn="base" latinLnBrk="0" hangingPunct="0">
              <a:lnSpc>
                <a:spcPct val="150000"/>
              </a:lnSpc>
              <a:spcBef>
                <a:spcPct val="0"/>
              </a:spcBef>
              <a:spcAft>
                <a:spcPct val="0"/>
              </a:spcAft>
              <a:buClrTx/>
              <a:buSzTx/>
              <a:buFontTx/>
              <a:buNone/>
              <a:tabLst>
                <a:tab pos="1550988" algn="l"/>
              </a:tabLst>
            </a:pPr>
            <a:endPar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pic>
        <p:nvPicPr>
          <p:cNvPr id="3073" name="Picture 1" descr="13"/>
          <p:cNvPicPr>
            <a:picLocks noChangeAspect="1" noChangeArrowheads="1"/>
          </p:cNvPicPr>
          <p:nvPr/>
        </p:nvPicPr>
        <p:blipFill rotWithShape="1">
          <a:blip r:embed="rId3">
            <a:grayscl/>
            <a:extLst>
              <a:ext uri="{28A0092B-C50C-407E-A947-70E740481C1C}">
                <a14:useLocalDpi xmlns:a14="http://schemas.microsoft.com/office/drawing/2010/main" val="0"/>
              </a:ext>
            </a:extLst>
          </a:blip>
          <a:srcRect l="2441" t="5849" r="1569" b="7150"/>
          <a:stretch/>
        </p:blipFill>
        <p:spPr bwMode="auto">
          <a:xfrm>
            <a:off x="4716016" y="1059581"/>
            <a:ext cx="4248472" cy="2952329"/>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a:spLocks noChangeArrowheads="1"/>
          </p:cNvSpPr>
          <p:nvPr/>
        </p:nvSpPr>
        <p:spPr bwMode="auto">
          <a:xfrm>
            <a:off x="5580112" y="4559573"/>
            <a:ext cx="2691763" cy="307777"/>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Figure -A: Primary hyperalgesia</a:t>
            </a:r>
            <a:endPar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sp>
        <p:nvSpPr>
          <p:cNvPr id="5" name="Parallelogram 4"/>
          <p:cNvSpPr/>
          <p:nvPr/>
        </p:nvSpPr>
        <p:spPr>
          <a:xfrm>
            <a:off x="5835679" y="3700591"/>
            <a:ext cx="1080120" cy="311319"/>
          </a:xfrm>
          <a:prstGeom prst="parallelogram">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Parallelogram 8"/>
          <p:cNvSpPr/>
          <p:nvPr/>
        </p:nvSpPr>
        <p:spPr>
          <a:xfrm>
            <a:off x="5693230" y="1275605"/>
            <a:ext cx="1080120" cy="216025"/>
          </a:xfrm>
          <a:prstGeom prst="parallelogram">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Parallelogram 9"/>
          <p:cNvSpPr/>
          <p:nvPr/>
        </p:nvSpPr>
        <p:spPr>
          <a:xfrm>
            <a:off x="7674814" y="1059581"/>
            <a:ext cx="1080120" cy="66916"/>
          </a:xfrm>
          <a:prstGeom prst="parallelogram">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5580112" y="3939902"/>
            <a:ext cx="288032" cy="7200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44126956"/>
      </p:ext>
    </p:extLst>
  </p:cSld>
  <p:clrMapOvr>
    <a:masterClrMapping/>
  </p:clrMapOvr>
  <p:timing>
    <p:tnLst>
      <p:par>
        <p:cTn id="1" dur="indefinite" restart="never" nodeType="tmRoot"/>
      </p:par>
    </p:tnLst>
  </p:timing>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5D260A3FABA4A04CA8C8F93AF1FDCBA7" ma:contentTypeVersion="2" ma:contentTypeDescription="Create a new document." ma:contentTypeScope="" ma:versionID="f41312c69caf1ffd3d49f2fb3aed95f3">
  <xsd:schema xmlns:xsd="http://www.w3.org/2001/XMLSchema" xmlns:xs="http://www.w3.org/2001/XMLSchema" xmlns:p="http://schemas.microsoft.com/office/2006/metadata/properties" xmlns:ns2="20a449d1-f8ac-4040-aa3d-c83356f31b04" targetNamespace="http://schemas.microsoft.com/office/2006/metadata/properties" ma:root="true" ma:fieldsID="6b6fb25973389350444f2df26890bd63" ns2:_="">
    <xsd:import namespace="20a449d1-f8ac-4040-aa3d-c83356f31b04"/>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0a449d1-f8ac-4040-aa3d-c83356f31b0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17A11CD-EE03-4915-8F4D-89EEE9CE7035}">
  <ds:schemaRefs>
    <ds:schemaRef ds:uri="http://schemas.microsoft.com/sharepoint/v3/contenttype/forms"/>
  </ds:schemaRefs>
</ds:datastoreItem>
</file>

<file path=customXml/itemProps2.xml><?xml version="1.0" encoding="utf-8"?>
<ds:datastoreItem xmlns:ds="http://schemas.openxmlformats.org/officeDocument/2006/customXml" ds:itemID="{2370BD10-3E10-4B91-85F1-A4AEBF9CDEC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0a449d1-f8ac-4040-aa3d-c83356f31b0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3E1BA40-F53D-45B3-97E4-B5F93052BF14}">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2143</TotalTime>
  <Words>1588</Words>
  <Application>Microsoft Office PowerPoint</Application>
  <PresentationFormat>عرض على الشاشة (9:16)‏</PresentationFormat>
  <Paragraphs>93</Paragraphs>
  <Slides>13</Slides>
  <Notes>12</Notes>
  <HiddenSlides>0</HiddenSlides>
  <MMClips>0</MMClips>
  <ScaleCrop>false</ScaleCrop>
  <HeadingPairs>
    <vt:vector size="6" baseType="variant">
      <vt:variant>
        <vt:lpstr>الخطوط المستخدمة</vt:lpstr>
      </vt:variant>
      <vt:variant>
        <vt:i4>3</vt:i4>
      </vt:variant>
      <vt:variant>
        <vt:lpstr>نسق</vt:lpstr>
      </vt:variant>
      <vt:variant>
        <vt:i4>1</vt:i4>
      </vt:variant>
      <vt:variant>
        <vt:lpstr>عناوين الشرائح</vt:lpstr>
      </vt:variant>
      <vt:variant>
        <vt:i4>13</vt:i4>
      </vt:variant>
    </vt:vector>
  </HeadingPairs>
  <TitlesOfParts>
    <vt:vector size="17" baseType="lpstr">
      <vt:lpstr>Arial</vt:lpstr>
      <vt:lpstr>Calibri</vt:lpstr>
      <vt:lpstr>Times New Roman</vt:lpstr>
      <vt:lpstr>نسق Office</vt:lpstr>
      <vt:lpstr>   2- Somatic, pain and thermal sensation.  By Prof. Sherif W. Mansour Physiology dpt., Mutah school of Medicine. </vt:lpstr>
      <vt:lpstr>    </vt:lpstr>
      <vt:lpstr>    </vt:lpstr>
      <vt:lpstr>    </vt:lpstr>
      <vt:lpstr>    </vt:lpstr>
      <vt:lpstr>    </vt:lpstr>
      <vt:lpstr>    </vt:lpstr>
      <vt:lpstr>    </vt:lpstr>
      <vt:lpstr>    </vt:lpstr>
      <vt:lpstr>    </vt:lpstr>
      <vt:lpstr>    </vt:lpstr>
      <vt:lpstr>    </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 The pulmonary circulation  By Prof. Sherif W. Mansour  Physiology dpt., Mutah school of Medicine .</dc:title>
  <dc:creator>Dr Sherif</dc:creator>
  <cp:lastModifiedBy>al-monther</cp:lastModifiedBy>
  <cp:revision>65</cp:revision>
  <dcterms:modified xsi:type="dcterms:W3CDTF">2021-01-02T19:45:44Z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0x0101005D260A3FABA4A04CA8C8F93AF1FDCBA7</vt:lpwstr>
  </property>
</Properties>
</file>