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315" r:id="rId5"/>
    <p:sldId id="316" r:id="rId6"/>
    <p:sldId id="324" r:id="rId7"/>
    <p:sldId id="317" r:id="rId8"/>
    <p:sldId id="325" r:id="rId9"/>
    <p:sldId id="318" r:id="rId10"/>
    <p:sldId id="319" r:id="rId11"/>
    <p:sldId id="326" r:id="rId12"/>
    <p:sldId id="257" r:id="rId13"/>
    <p:sldId id="281" r:id="rId14"/>
    <p:sldId id="282" r:id="rId15"/>
    <p:sldId id="299" r:id="rId16"/>
    <p:sldId id="304" r:id="rId17"/>
    <p:sldId id="283" r:id="rId18"/>
    <p:sldId id="296" r:id="rId19"/>
    <p:sldId id="295" r:id="rId20"/>
    <p:sldId id="298" r:id="rId21"/>
    <p:sldId id="303" r:id="rId22"/>
    <p:sldId id="284" r:id="rId23"/>
    <p:sldId id="294" r:id="rId24"/>
    <p:sldId id="300" r:id="rId25"/>
    <p:sldId id="285" r:id="rId26"/>
    <p:sldId id="286" r:id="rId27"/>
    <p:sldId id="287" r:id="rId28"/>
    <p:sldId id="288" r:id="rId29"/>
    <p:sldId id="290" r:id="rId30"/>
    <p:sldId id="291" r:id="rId31"/>
    <p:sldId id="292" r:id="rId32"/>
    <p:sldId id="301" r:id="rId33"/>
    <p:sldId id="302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6759" autoAdjust="0"/>
  </p:normalViewPr>
  <p:slideViewPr>
    <p:cSldViewPr>
      <p:cViewPr varScale="1">
        <p:scale>
          <a:sx n="51" d="100"/>
          <a:sy n="51" d="100"/>
        </p:scale>
        <p:origin x="96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5FFC036-58EC-4534-BE44-1590E3DA1E26}" type="datetimeFigureOut">
              <a:rPr lang="ar-JO" smtClean="0"/>
              <a:pPr/>
              <a:t>20/07/1442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B3C541A-53D5-4BBF-A750-0102692D62C3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3798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09A706-AF55-409D-9A3C-6DEBB7C75D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3135-3E1F-465E-BE9E-6557DB92899A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2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287E-476E-4005-B944-8C6264AE6331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2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7F331-0DE3-4806-8DF0-5CCB8D00D067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5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F8A0D-60FE-41BD-BFEF-08C04249E703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0C659-7440-47D6-97E6-C70421EB95AE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C4F7-F469-4F7D-91B5-E1540A8962D6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C58DD-41A2-4695-93D5-231E99E2EEB4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6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43FB-438D-4970-89CD-E1F2307E1A57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16B60-750F-4845-B1C6-06C14AB82F68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989-5EE4-4F05-9E6D-D181DFB24F64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5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0B33-B70D-4796-AEA8-6DFFBC835D1F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0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C448E-B8D9-4131-8A8B-09C5B513BC36}" type="datetime1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Pro Dr Hala Elmazar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C9CA2-DE50-4165-9D7B-D094C1BC6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4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sz="3200" b="1" u="sng"/>
              <a:t>Accessory structures of the eye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305800" cy="57150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  <a:p>
            <a:pPr marL="0" indent="0">
              <a:buFont typeface="Arial" charset="0"/>
              <a:buNone/>
            </a:pPr>
            <a:r>
              <a:rPr lang="en-US" sz="2800" dirty="0"/>
              <a:t>1- the conjunctiva</a:t>
            </a:r>
          </a:p>
          <a:p>
            <a:pPr marL="0" indent="0">
              <a:buFont typeface="Arial" charset="0"/>
              <a:buNone/>
            </a:pPr>
            <a:endParaRPr lang="en-US" sz="2800" dirty="0"/>
          </a:p>
          <a:p>
            <a:pPr marL="0" indent="0">
              <a:buFont typeface="Arial" charset="0"/>
              <a:buNone/>
            </a:pPr>
            <a:r>
              <a:rPr lang="en-US" sz="2800" dirty="0"/>
              <a:t>2- the eye lids</a:t>
            </a:r>
          </a:p>
          <a:p>
            <a:pPr marL="0" indent="0">
              <a:buFont typeface="Arial" charset="0"/>
              <a:buNone/>
            </a:pPr>
            <a:endParaRPr lang="en-US" sz="2800" dirty="0"/>
          </a:p>
          <a:p>
            <a:pPr marL="0" indent="0">
              <a:buFont typeface="Arial" charset="0"/>
              <a:buNone/>
            </a:pPr>
            <a:r>
              <a:rPr lang="en-US" sz="2800" dirty="0"/>
              <a:t>3- the lacrimal apparatus 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7338"/>
            <a:ext cx="3743325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00788" y="4724400"/>
            <a:ext cx="2519362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60EA6-E590-4A2A-9650-6A1F346BD2AC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H&amp;E)</a:t>
            </a:r>
            <a:r>
              <a:rPr lang="ar-JO" sz="3200" b="1" u="sng" dirty="0"/>
              <a:t>) </a:t>
            </a:r>
            <a:r>
              <a:rPr lang="en-US" sz="3200" b="1" u="sng" dirty="0">
                <a:cs typeface="Times New Roman" pitchFamily="18" charset="0"/>
              </a:rPr>
              <a:t>The eye ball)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pic>
        <p:nvPicPr>
          <p:cNvPr id="5125" name="Picture 2" descr="http://medcell.med.yale.edu/histology/sensory_systems_lab/images/ey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814518" cy="43027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4805668" y="2555056"/>
            <a:ext cx="6639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Lens</a:t>
            </a:r>
            <a:endParaRPr lang="ar-JO" sz="2000" b="1" dirty="0"/>
          </a:p>
        </p:txBody>
      </p:sp>
      <p:cxnSp>
        <p:nvCxnSpPr>
          <p:cNvPr id="8" name="Straight Arrow Connector 7"/>
          <p:cNvCxnSpPr>
            <a:stCxn id="5126" idx="2"/>
          </p:cNvCxnSpPr>
          <p:nvPr/>
        </p:nvCxnSpPr>
        <p:spPr>
          <a:xfrm>
            <a:off x="5137650" y="2955166"/>
            <a:ext cx="658486" cy="171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7731967" y="2267024"/>
            <a:ext cx="9444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Cornea</a:t>
            </a:r>
            <a:endParaRPr lang="ar-JO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7816353" y="2711202"/>
            <a:ext cx="500063" cy="285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0" name="TextBox 12"/>
          <p:cNvSpPr txBox="1">
            <a:spLocks noChangeArrowheads="1"/>
          </p:cNvSpPr>
          <p:nvPr/>
        </p:nvSpPr>
        <p:spPr bwMode="auto">
          <a:xfrm>
            <a:off x="6156176" y="5445224"/>
            <a:ext cx="750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b="1" dirty="0"/>
              <a:t>Sclera</a:t>
            </a:r>
            <a:endParaRPr lang="ar-JO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580112" y="5085185"/>
            <a:ext cx="576064" cy="3600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2" name="TextBox 15"/>
          <p:cNvSpPr txBox="1">
            <a:spLocks noChangeArrowheads="1"/>
          </p:cNvSpPr>
          <p:nvPr/>
        </p:nvSpPr>
        <p:spPr bwMode="auto">
          <a:xfrm>
            <a:off x="7128875" y="1556792"/>
            <a:ext cx="5100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Iris</a:t>
            </a:r>
            <a:endParaRPr lang="ar-JO" sz="2000" b="1" dirty="0"/>
          </a:p>
        </p:txBody>
      </p:sp>
      <p:sp>
        <p:nvSpPr>
          <p:cNvPr id="5133" name="TextBox 16"/>
          <p:cNvSpPr txBox="1">
            <a:spLocks noChangeArrowheads="1"/>
          </p:cNvSpPr>
          <p:nvPr/>
        </p:nvSpPr>
        <p:spPr bwMode="auto">
          <a:xfrm>
            <a:off x="4298272" y="1556792"/>
            <a:ext cx="1442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 err="1"/>
              <a:t>Ciliary</a:t>
            </a:r>
            <a:r>
              <a:rPr lang="en-US" sz="2000" b="1" dirty="0"/>
              <a:t> body</a:t>
            </a:r>
            <a:endParaRPr lang="ar-JO" sz="20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827116" y="1741735"/>
            <a:ext cx="473076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9"/>
          <p:cNvSpPr txBox="1">
            <a:spLocks noChangeArrowheads="1"/>
          </p:cNvSpPr>
          <p:nvPr/>
        </p:nvSpPr>
        <p:spPr bwMode="auto">
          <a:xfrm>
            <a:off x="2485846" y="3284984"/>
            <a:ext cx="868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Retina</a:t>
            </a:r>
            <a:endParaRPr lang="ar-JO" sz="2000" b="1" dirty="0"/>
          </a:p>
        </p:txBody>
      </p:sp>
      <p:cxnSp>
        <p:nvCxnSpPr>
          <p:cNvPr id="22" name="Straight Arrow Connector 21"/>
          <p:cNvCxnSpPr>
            <a:stCxn id="5135" idx="2"/>
          </p:cNvCxnSpPr>
          <p:nvPr/>
        </p:nvCxnSpPr>
        <p:spPr>
          <a:xfrm flipH="1">
            <a:off x="2267744" y="3685094"/>
            <a:ext cx="652324" cy="373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F747C-09A5-4BD2-8212-9142C9843970}" type="slidenum">
              <a:rPr lang="ar-JO" smtClean="0"/>
              <a:pPr>
                <a:defRPr/>
              </a:pPr>
              <a:t>10</a:t>
            </a:fld>
            <a:endParaRPr lang="ar-JO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907063" y="1956902"/>
            <a:ext cx="494557" cy="4132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47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6" grpId="0"/>
      <p:bldP spid="5128" grpId="0"/>
      <p:bldP spid="5130" grpId="0"/>
      <p:bldP spid="5132" grpId="0"/>
      <p:bldP spid="5133" grpId="0"/>
      <p:bldP spid="51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056784" cy="5635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The cornea (H&amp;E)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pic>
        <p:nvPicPr>
          <p:cNvPr id="7173" name="Picture 2" descr="http://www.lab.anhb.uwa.edu.au/mb140/Big/cor20h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20" y="908721"/>
            <a:ext cx="6303615" cy="554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3291409" y="2204864"/>
            <a:ext cx="2288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Anterior epithelium</a:t>
            </a:r>
            <a:endParaRPr lang="ar-JO" sz="2000" b="1" dirty="0"/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-267196" y="2844800"/>
            <a:ext cx="26789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Bowman’s membrane</a:t>
            </a:r>
            <a:endParaRPr lang="ar-JO" sz="2000" b="1" dirty="0"/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3892527" y="3995772"/>
            <a:ext cx="12555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CT </a:t>
            </a:r>
            <a:r>
              <a:rPr lang="en-US" sz="2000" b="1" dirty="0" err="1"/>
              <a:t>stroma</a:t>
            </a:r>
            <a:endParaRPr lang="ar-JO" sz="2000" b="1" dirty="0"/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-125856" y="5291916"/>
            <a:ext cx="2681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 err="1"/>
              <a:t>Descemet’s</a:t>
            </a:r>
            <a:r>
              <a:rPr lang="en-US" sz="2000" b="1" dirty="0"/>
              <a:t> membrane </a:t>
            </a:r>
            <a:endParaRPr lang="ar-JO" sz="2000" b="1" dirty="0"/>
          </a:p>
        </p:txBody>
      </p:sp>
      <p:sp>
        <p:nvSpPr>
          <p:cNvPr id="7178" name="TextBox 10"/>
          <p:cNvSpPr txBox="1">
            <a:spLocks noChangeArrowheads="1"/>
          </p:cNvSpPr>
          <p:nvPr/>
        </p:nvSpPr>
        <p:spPr bwMode="auto">
          <a:xfrm>
            <a:off x="2774151" y="6021288"/>
            <a:ext cx="17258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rtl="1" eaLnBrk="1" hangingPunct="1"/>
            <a:r>
              <a:rPr lang="en-US" sz="2000" b="1" dirty="0"/>
              <a:t>Endothelium</a:t>
            </a:r>
            <a:endParaRPr lang="ar-JO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82404" y="2964438"/>
            <a:ext cx="561404" cy="104522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56148" y="5475957"/>
            <a:ext cx="647700" cy="412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9996C-CA82-4A97-9386-251BCE535CA6}" type="slidenum">
              <a:rPr lang="ar-JO" smtClean="0"/>
              <a:pPr>
                <a:defRPr/>
              </a:pPr>
              <a:t>11</a:t>
            </a:fld>
            <a:endParaRPr lang="ar-JO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77561" y="5517234"/>
            <a:ext cx="2351" cy="5359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03D75F-5CAD-4BC9-B954-C62BB8C9BE16}"/>
              </a:ext>
            </a:extLst>
          </p:cNvPr>
          <p:cNvCxnSpPr/>
          <p:nvPr/>
        </p:nvCxnSpPr>
        <p:spPr>
          <a:xfrm>
            <a:off x="2774151" y="1916832"/>
            <a:ext cx="429697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58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4" grpId="0"/>
      <p:bldP spid="7175" grpId="0"/>
      <p:bldP spid="7176" grpId="0"/>
      <p:bldP spid="7177" grpId="0"/>
      <p:bldP spid="71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1268760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1- Canal of </a:t>
            </a:r>
            <a:r>
              <a:rPr lang="en-US" sz="2800" b="1" dirty="0" err="1"/>
              <a:t>Schlemm</a:t>
            </a:r>
            <a:endParaRPr lang="en-US" sz="28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636588"/>
            <a:ext cx="4752528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508104" y="1124744"/>
            <a:ext cx="1440160" cy="86409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716016" y="2780928"/>
            <a:ext cx="792088" cy="7920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9512" y="3501008"/>
            <a:ext cx="38670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2- Pigmented epithelium</a:t>
            </a:r>
          </a:p>
          <a:p>
            <a:r>
              <a:rPr lang="en-US" sz="2800" b="1" dirty="0"/>
              <a:t>  of lower surface of iris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6056" y="76470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3850" y="335699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5AFDF1-3AD2-452B-8D9F-22E34C678F48}"/>
              </a:ext>
            </a:extLst>
          </p:cNvPr>
          <p:cNvCxnSpPr>
            <a:cxnSpLocks/>
          </p:cNvCxnSpPr>
          <p:nvPr/>
        </p:nvCxnSpPr>
        <p:spPr>
          <a:xfrm flipV="1">
            <a:off x="5076056" y="4653136"/>
            <a:ext cx="943744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F39A031-9C69-455E-8DCA-230EC79BE085}"/>
              </a:ext>
            </a:extLst>
          </p:cNvPr>
          <p:cNvSpPr txBox="1"/>
          <p:nvPr/>
        </p:nvSpPr>
        <p:spPr>
          <a:xfrm>
            <a:off x="4644008" y="48691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A611C3-1286-4708-9A55-E63878D16C62}"/>
              </a:ext>
            </a:extLst>
          </p:cNvPr>
          <p:cNvSpPr txBox="1"/>
          <p:nvPr/>
        </p:nvSpPr>
        <p:spPr>
          <a:xfrm>
            <a:off x="474193" y="5330826"/>
            <a:ext cx="2781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3- Ciliary process </a:t>
            </a:r>
          </a:p>
        </p:txBody>
      </p:sp>
    </p:spTree>
    <p:extLst>
      <p:ext uri="{BB962C8B-B14F-4D97-AF65-F5344CB8AC3E}">
        <p14:creationId xmlns:p14="http://schemas.microsoft.com/office/powerpoint/2010/main" val="39402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4" descr="G:\retinal layer 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2"/>
          <a:stretch/>
        </p:blipFill>
        <p:spPr bwMode="auto">
          <a:xfrm>
            <a:off x="827584" y="260648"/>
            <a:ext cx="7272808" cy="61374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6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28688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The retina (H&amp;E)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2EAF9-61A3-49E0-A46E-7DAA9E37BBFC}" type="slidenum">
              <a:rPr lang="ar-JO" smtClean="0"/>
              <a:pPr>
                <a:defRPr/>
              </a:pPr>
              <a:t>14</a:t>
            </a:fld>
            <a:endParaRPr lang="ar-JO"/>
          </a:p>
        </p:txBody>
      </p:sp>
      <p:sp>
        <p:nvSpPr>
          <p:cNvPr id="3" name="TextBox 2"/>
          <p:cNvSpPr txBox="1"/>
          <p:nvPr/>
        </p:nvSpPr>
        <p:spPr>
          <a:xfrm>
            <a:off x="-71470" y="5600658"/>
            <a:ext cx="2546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Pigmented epithelium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2" y="4314774"/>
            <a:ext cx="2235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Outer nuclear layer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96" y="2786058"/>
            <a:ext cx="218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Inner nuclear layer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06" y="1214422"/>
            <a:ext cx="2137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Ganglion cell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9792" y="4725144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Choroid</a:t>
            </a:r>
          </a:p>
        </p:txBody>
      </p:sp>
      <p:pic>
        <p:nvPicPr>
          <p:cNvPr id="11266" name="Picture 2" descr="http://www.bu.edu/histology/i/07902ho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28926" y="928670"/>
            <a:ext cx="5929355" cy="5357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2428860" y="5829229"/>
            <a:ext cx="451390" cy="286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5072074"/>
            <a:ext cx="192879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Rods and cones</a:t>
            </a:r>
            <a:endParaRPr lang="ar-JO" sz="20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928794" y="5284800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24070" y="4572008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67744" y="3000372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214546" y="1427148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eft Brace 24"/>
          <p:cNvSpPr/>
          <p:nvPr/>
        </p:nvSpPr>
        <p:spPr>
          <a:xfrm>
            <a:off x="2624934" y="4929198"/>
            <a:ext cx="232554" cy="785818"/>
          </a:xfrm>
          <a:prstGeom prst="lef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267744" y="2275284"/>
            <a:ext cx="434799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496" y="1979548"/>
            <a:ext cx="21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Inner plexiform layer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01436" y="3861048"/>
            <a:ext cx="498356" cy="313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496" y="3707740"/>
            <a:ext cx="222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Outer plexiform layer</a:t>
            </a:r>
          </a:p>
        </p:txBody>
      </p:sp>
      <p:sp>
        <p:nvSpPr>
          <p:cNvPr id="24" name="Left Brace 23"/>
          <p:cNvSpPr/>
          <p:nvPr/>
        </p:nvSpPr>
        <p:spPr>
          <a:xfrm>
            <a:off x="2627784" y="3284984"/>
            <a:ext cx="282332" cy="929834"/>
          </a:xfrm>
          <a:prstGeom prst="lef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6" name="Left Brace 25"/>
          <p:cNvSpPr/>
          <p:nvPr/>
        </p:nvSpPr>
        <p:spPr>
          <a:xfrm>
            <a:off x="2699792" y="1916832"/>
            <a:ext cx="180458" cy="564818"/>
          </a:xfrm>
          <a:prstGeom prst="lef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745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3" grpId="0"/>
      <p:bldP spid="8" grpId="0"/>
      <p:bldP spid="9" grpId="0"/>
      <p:bldP spid="10" grpId="0"/>
      <p:bldP spid="17" grpId="0"/>
      <p:bldP spid="25" grpId="0" animBg="1"/>
      <p:bldP spid="5" grpId="0"/>
      <p:bldP spid="6" grpId="0"/>
      <p:bldP spid="24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2" name="Picture 4" descr="http://www.eye-tuebingen.de/fileadmin/_processed_/csm_sl-figure_004_f81b8c280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9638"/>
            <a:ext cx="4680520" cy="64397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Brace 3"/>
          <p:cNvSpPr/>
          <p:nvPr/>
        </p:nvSpPr>
        <p:spPr>
          <a:xfrm>
            <a:off x="3347864" y="3861048"/>
            <a:ext cx="720080" cy="2808312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3529" y="5013176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Retinal pigmented epithelium (RPE</a:t>
            </a:r>
            <a:r>
              <a:rPr lang="en-US" dirty="0"/>
              <a:t>)</a:t>
            </a:r>
          </a:p>
        </p:txBody>
      </p:sp>
      <p:sp>
        <p:nvSpPr>
          <p:cNvPr id="6" name="Left Brace 5"/>
          <p:cNvSpPr/>
          <p:nvPr/>
        </p:nvSpPr>
        <p:spPr>
          <a:xfrm>
            <a:off x="3419872" y="229638"/>
            <a:ext cx="792088" cy="3312368"/>
          </a:xfrm>
          <a:prstGeom prst="leftBrace">
            <a:avLst>
              <a:gd name="adj1" fmla="val 8333"/>
              <a:gd name="adj2" fmla="val 5041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536" y="1466781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Outer segment of photoreceptors</a:t>
            </a:r>
          </a:p>
        </p:txBody>
      </p:sp>
    </p:spTree>
    <p:extLst>
      <p:ext uri="{BB962C8B-B14F-4D97-AF65-F5344CB8AC3E}">
        <p14:creationId xmlns:p14="http://schemas.microsoft.com/office/powerpoint/2010/main" val="17436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 descr="http://www.eye-tuebingen.de/fileadmin/_processed_/csm_sl-figure_006_618075404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7991"/>
            <a:ext cx="4392488" cy="64375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772816"/>
            <a:ext cx="40324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TEM of retina showing  </a:t>
            </a:r>
            <a:r>
              <a:rPr lang="en-US" sz="2800" u="sng" dirty="0"/>
              <a:t>photoreceptor (Rod):</a:t>
            </a:r>
          </a:p>
          <a:p>
            <a:r>
              <a:rPr lang="en-US" sz="2800" dirty="0"/>
              <a:t>(A) outer segment </a:t>
            </a:r>
          </a:p>
          <a:p>
            <a:r>
              <a:rPr lang="en-US" sz="2800" dirty="0"/>
              <a:t>(arrow) Cilium</a:t>
            </a:r>
          </a:p>
          <a:p>
            <a:r>
              <a:rPr lang="en-US" sz="2800" dirty="0"/>
              <a:t>(B) inner segment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5200" y="2492896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112" y="4222829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24128" y="2924944"/>
            <a:ext cx="1074769" cy="93610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0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5536" y="894199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b="1" u="sng" dirty="0" err="1"/>
              <a:t>Ciliary</a:t>
            </a:r>
            <a:r>
              <a:rPr lang="en-US" sz="2800" b="1" u="sng" dirty="0"/>
              <a:t> epithelium:</a:t>
            </a:r>
          </a:p>
          <a:p>
            <a:r>
              <a:rPr lang="en-US" sz="2800" dirty="0"/>
              <a:t>Composed of two layers of cuboidal epithelium.</a:t>
            </a:r>
          </a:p>
          <a:p>
            <a:r>
              <a:rPr lang="en-US" sz="2800" dirty="0"/>
              <a:t> </a:t>
            </a:r>
            <a:endParaRPr lang="en-US" dirty="0"/>
          </a:p>
        </p:txBody>
      </p:sp>
      <p:pic>
        <p:nvPicPr>
          <p:cNvPr id="6" name="Picture 5" descr="http://medcell.med.yale.edu/histology/sensory_systems_lab/images/ciliary_body_epitheli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8669"/>
          <a:stretch/>
        </p:blipFill>
        <p:spPr bwMode="auto">
          <a:xfrm rot="16200000">
            <a:off x="937069" y="2743454"/>
            <a:ext cx="2805368" cy="4176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79712" y="2780928"/>
            <a:ext cx="339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Ciliary Body &amp; process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8" b="1096"/>
          <a:stretch/>
        </p:blipFill>
        <p:spPr bwMode="auto">
          <a:xfrm>
            <a:off x="5076056" y="620688"/>
            <a:ext cx="3744746" cy="5559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4644008" y="3140968"/>
            <a:ext cx="1368152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9DBB04-270F-4382-A22E-E1263051DFCF}"/>
              </a:ext>
            </a:extLst>
          </p:cNvPr>
          <p:cNvCxnSpPr>
            <a:cxnSpLocks/>
          </p:cNvCxnSpPr>
          <p:nvPr/>
        </p:nvCxnSpPr>
        <p:spPr>
          <a:xfrm>
            <a:off x="1331640" y="2636912"/>
            <a:ext cx="792088" cy="15121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62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1520" y="2905780"/>
            <a:ext cx="2023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Lens capsule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802" y="3481844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Lens epithelium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7544" y="5138028"/>
            <a:ext cx="1743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Lens fibers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9952" y="116632"/>
            <a:ext cx="947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Lens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46" b="21041"/>
          <a:stretch/>
        </p:blipFill>
        <p:spPr bwMode="auto">
          <a:xfrm rot="10800000">
            <a:off x="4119377" y="2204864"/>
            <a:ext cx="4680522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2339752" y="3212976"/>
            <a:ext cx="194421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915816" y="3717032"/>
            <a:ext cx="122413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339752" y="5373216"/>
            <a:ext cx="194421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258"/>
            <a:ext cx="3312368" cy="2114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15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1024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The cochlea</a:t>
            </a:r>
            <a:endParaRPr lang="ar-JO" sz="3200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BCB9B-6B4B-4B25-AFE7-CBB8D179CD85}" type="slidenum">
              <a:rPr lang="ar-JO" smtClean="0"/>
              <a:pPr>
                <a:defRPr/>
              </a:pPr>
              <a:t>19</a:t>
            </a:fld>
            <a:endParaRPr lang="ar-JO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35695" y="1052736"/>
            <a:ext cx="5112568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686800" cy="6629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  </a:t>
            </a:r>
            <a:r>
              <a:rPr lang="en-US" b="1" u="sng" dirty="0"/>
              <a:t>Conjunctiva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Very thin transparent mucus membrane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Covers the anterior part of the eye </a:t>
            </a:r>
            <a:r>
              <a:rPr lang="en-US" sz="2800" u="sng" dirty="0">
                <a:solidFill>
                  <a:srgbClr val="FF0000"/>
                </a:solidFill>
              </a:rPr>
              <a:t>except the cornea </a:t>
            </a:r>
            <a:r>
              <a:rPr lang="en-US" sz="2800" dirty="0"/>
              <a:t>&amp; lines internal surface of the eye lids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429000"/>
            <a:ext cx="6119812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6BDA21-A10C-41A1-8AE7-80FC6BCC477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47664" y="71414"/>
            <a:ext cx="5881852" cy="62128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cochlea – organ of </a:t>
            </a:r>
            <a:r>
              <a:rPr lang="en-US" sz="3200" b="1" u="sng" dirty="0" err="1"/>
              <a:t>Corti</a:t>
            </a:r>
            <a:endParaRPr lang="ar-JO" sz="3200" b="1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2772" name="Picture 4" descr="http://biology.clc.uc.edu/fankhauser/Labs/Anatomy_&amp;_Physiology/A&amp;P202/Special_Senses/Ear/cochlea_loop_P217151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4414" y="692696"/>
            <a:ext cx="6786610" cy="4286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635896" y="1556792"/>
            <a:ext cx="181620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err="1"/>
              <a:t>Scala</a:t>
            </a:r>
            <a:r>
              <a:rPr lang="en-US" sz="2000" b="1" dirty="0"/>
              <a:t> </a:t>
            </a:r>
            <a:r>
              <a:rPr lang="en-US" sz="2000" b="1" dirty="0" err="1"/>
              <a:t>vestibulei</a:t>
            </a:r>
            <a:endParaRPr lang="ar-JO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4005064"/>
            <a:ext cx="166917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err="1"/>
              <a:t>Scala</a:t>
            </a:r>
            <a:r>
              <a:rPr lang="en-US" sz="2000" b="1" dirty="0"/>
              <a:t> tympani</a:t>
            </a:r>
            <a:endParaRPr lang="ar-JO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93654" y="2708920"/>
            <a:ext cx="165846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/>
              <a:t>Organ of </a:t>
            </a:r>
            <a:r>
              <a:rPr lang="en-US" sz="2000" b="1" dirty="0" err="1"/>
              <a:t>Cor</a:t>
            </a:r>
            <a:r>
              <a:rPr lang="en-US" b="1" dirty="0" err="1"/>
              <a:t>ti</a:t>
            </a:r>
            <a:endParaRPr lang="ar-JO" b="1" dirty="0"/>
          </a:p>
        </p:txBody>
      </p:sp>
      <p:cxnSp>
        <p:nvCxnSpPr>
          <p:cNvPr id="11" name="Straight Arrow Connector 10"/>
          <p:cNvCxnSpPr>
            <a:cxnSpLocks/>
            <a:stCxn id="9" idx="2"/>
          </p:cNvCxnSpPr>
          <p:nvPr/>
        </p:nvCxnSpPr>
        <p:spPr>
          <a:xfrm flipH="1">
            <a:off x="4636597" y="3140982"/>
            <a:ext cx="186290" cy="42519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80112" y="3286124"/>
            <a:ext cx="4956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SM</a:t>
            </a:r>
            <a:endParaRPr lang="ar-JO" b="1" dirty="0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6553200" y="2444067"/>
            <a:ext cx="755104" cy="6969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72330" y="2000240"/>
            <a:ext cx="159511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 err="1"/>
              <a:t>Stria</a:t>
            </a:r>
            <a:r>
              <a:rPr lang="en-US" b="1" dirty="0"/>
              <a:t> </a:t>
            </a:r>
            <a:r>
              <a:rPr lang="en-US" b="1" dirty="0" err="1"/>
              <a:t>vascularis</a:t>
            </a:r>
            <a:endParaRPr lang="ar-JO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304092" y="5013176"/>
            <a:ext cx="5572164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 </a:t>
            </a:r>
            <a:r>
              <a:rPr lang="en-US" dirty="0" err="1"/>
              <a:t>Scala</a:t>
            </a:r>
            <a:r>
              <a:rPr lang="en-US" dirty="0"/>
              <a:t> vestibule</a:t>
            </a:r>
          </a:p>
          <a:p>
            <a:r>
              <a:rPr lang="en-US" dirty="0"/>
              <a:t>2- </a:t>
            </a:r>
            <a:r>
              <a:rPr lang="en-US" dirty="0" err="1"/>
              <a:t>Scala</a:t>
            </a:r>
            <a:r>
              <a:rPr lang="en-US" dirty="0"/>
              <a:t> tympani</a:t>
            </a:r>
          </a:p>
          <a:p>
            <a:r>
              <a:rPr lang="en-US" dirty="0"/>
              <a:t>3- </a:t>
            </a:r>
            <a:r>
              <a:rPr lang="en-US" dirty="0" err="1"/>
              <a:t>Scala</a:t>
            </a:r>
            <a:r>
              <a:rPr lang="en-US" dirty="0"/>
              <a:t> media (SM) = cochlear duct</a:t>
            </a:r>
          </a:p>
          <a:p>
            <a:r>
              <a:rPr lang="en-US" dirty="0"/>
              <a:t>4- organ of </a:t>
            </a:r>
            <a:r>
              <a:rPr lang="en-US" dirty="0" err="1"/>
              <a:t>Corti</a:t>
            </a:r>
            <a:endParaRPr lang="en-US" dirty="0"/>
          </a:p>
          <a:p>
            <a:r>
              <a:rPr lang="en-US" dirty="0"/>
              <a:t>5- stria vascularis </a:t>
            </a:r>
          </a:p>
          <a:p>
            <a:r>
              <a:rPr lang="en-US" dirty="0"/>
              <a:t>6- </a:t>
            </a:r>
            <a:r>
              <a:rPr lang="en-US" dirty="0" err="1"/>
              <a:t>Modilous</a:t>
            </a:r>
            <a:endParaRPr lang="ar-JO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73D0B3-6DC3-483D-8F99-2480306DDEC7}"/>
              </a:ext>
            </a:extLst>
          </p:cNvPr>
          <p:cNvCxnSpPr>
            <a:cxnSpLocks/>
          </p:cNvCxnSpPr>
          <p:nvPr/>
        </p:nvCxnSpPr>
        <p:spPr>
          <a:xfrm>
            <a:off x="3131840" y="836712"/>
            <a:ext cx="612889" cy="7601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7A7542-4CE5-4D2F-9BCB-AB854E32BE2C}"/>
              </a:ext>
            </a:extLst>
          </p:cNvPr>
          <p:cNvCxnSpPr>
            <a:cxnSpLocks/>
          </p:cNvCxnSpPr>
          <p:nvPr/>
        </p:nvCxnSpPr>
        <p:spPr>
          <a:xfrm flipH="1" flipV="1">
            <a:off x="4758292" y="4357694"/>
            <a:ext cx="749812" cy="6212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B2C4B9-3236-42ED-9E60-63E35E81EC42}"/>
              </a:ext>
            </a:extLst>
          </p:cNvPr>
          <p:cNvCxnSpPr>
            <a:cxnSpLocks/>
          </p:cNvCxnSpPr>
          <p:nvPr/>
        </p:nvCxnSpPr>
        <p:spPr>
          <a:xfrm>
            <a:off x="5940152" y="2491756"/>
            <a:ext cx="0" cy="79322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3E13506-A026-4BF6-8613-071CD190C834}"/>
              </a:ext>
            </a:extLst>
          </p:cNvPr>
          <p:cNvCxnSpPr>
            <a:cxnSpLocks/>
          </p:cNvCxnSpPr>
          <p:nvPr/>
        </p:nvCxnSpPr>
        <p:spPr>
          <a:xfrm>
            <a:off x="804784" y="2780928"/>
            <a:ext cx="958904" cy="7166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1560" y="1124744"/>
            <a:ext cx="379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A: Vestibular membrane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568" y="2204864"/>
            <a:ext cx="328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B: Basilar membrane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2910" y="3212976"/>
            <a:ext cx="37862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C: </a:t>
            </a:r>
            <a:r>
              <a:rPr lang="en-US" sz="2800" b="1" dirty="0" err="1"/>
              <a:t>Tectorial</a:t>
            </a:r>
            <a:r>
              <a:rPr lang="en-US" sz="2800" b="1" dirty="0"/>
              <a:t> membrane</a:t>
            </a:r>
            <a:endParaRPr lang="ar-JO" sz="2800" b="1" dirty="0"/>
          </a:p>
        </p:txBody>
      </p:sp>
      <p:pic>
        <p:nvPicPr>
          <p:cNvPr id="2052" name="Picture 4" descr="http://histology-umms.org/sites/default/files/earPract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02" b="24836"/>
          <a:stretch/>
        </p:blipFill>
        <p:spPr bwMode="auto">
          <a:xfrm>
            <a:off x="4499992" y="620688"/>
            <a:ext cx="4392488" cy="54726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5580112" y="1628800"/>
            <a:ext cx="576064" cy="3792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84168" y="177281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702866" y="4365104"/>
            <a:ext cx="389414" cy="71169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72200" y="4941168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6696521" y="2533745"/>
            <a:ext cx="642942" cy="57150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36296" y="2060848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017992" y="2944108"/>
            <a:ext cx="593728" cy="65092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96336" y="2617748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4057908"/>
            <a:ext cx="2857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D: Outer hair cells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36296" y="1124744"/>
            <a:ext cx="1152128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76902" y="836712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576" y="4869160"/>
            <a:ext cx="2765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E: </a:t>
            </a:r>
            <a:r>
              <a:rPr lang="en-US" sz="2800" b="1" dirty="0" err="1"/>
              <a:t>Stria</a:t>
            </a:r>
            <a:r>
              <a:rPr lang="en-US" sz="2800" b="1" dirty="0"/>
              <a:t> </a:t>
            </a:r>
            <a:r>
              <a:rPr lang="en-US" sz="2800" b="1" dirty="0" err="1"/>
              <a:t>vascularis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5594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10" grpId="0"/>
      <p:bldP spid="19" grpId="0"/>
      <p:bldP spid="21" grpId="0"/>
      <p:bldP spid="5" grpId="0"/>
      <p:bldP spid="7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12291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The spinal ganglion (H&amp;E)</a:t>
            </a:r>
            <a:endParaRPr lang="ar-JO" sz="3200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C8FB5-7882-4894-A644-A1712EB1D0F1}" type="slidenum">
              <a:rPr lang="ar-JO" smtClean="0"/>
              <a:pPr>
                <a:defRPr/>
              </a:pPr>
              <a:t>22</a:t>
            </a:fld>
            <a:endParaRPr lang="ar-JO"/>
          </a:p>
        </p:txBody>
      </p:sp>
      <p:sp>
        <p:nvSpPr>
          <p:cNvPr id="3" name="TextBox 2"/>
          <p:cNvSpPr txBox="1"/>
          <p:nvPr/>
        </p:nvSpPr>
        <p:spPr>
          <a:xfrm>
            <a:off x="611560" y="5301208"/>
            <a:ext cx="5458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1- nerve cells are rounded ( unipolar) &amp; present in rows</a:t>
            </a:r>
          </a:p>
          <a:p>
            <a:r>
              <a:rPr lang="en-US" b="1" dirty="0"/>
              <a:t>2- nuclei central</a:t>
            </a:r>
          </a:p>
          <a:p>
            <a:r>
              <a:rPr lang="en-US" b="1" dirty="0"/>
              <a:t>3-Myleinated nerve fibers </a:t>
            </a:r>
          </a:p>
          <a:p>
            <a:r>
              <a:rPr lang="en-US" b="1" dirty="0"/>
              <a:t>4- Satellite cells surround each nerve cell body </a:t>
            </a:r>
          </a:p>
        </p:txBody>
      </p:sp>
      <p:pic>
        <p:nvPicPr>
          <p:cNvPr id="1026" name="Picture 2" descr="Spinal sensory ganglion, light micrograph - Stock Image - C026/4043 -  Science Photo Library">
            <a:extLst>
              <a:ext uri="{FF2B5EF4-FFF2-40B4-BE49-F238E27FC236}">
                <a16:creationId xmlns:a16="http://schemas.microsoft.com/office/drawing/2014/main" id="{B731EA39-C41E-48C7-82DE-C58D735CB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4"/>
            <a:ext cx="3936099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C38BDF0-C3F0-457D-8AD4-9B55362AD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83" y="1052736"/>
            <a:ext cx="4296305" cy="3888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68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13315" name="Title 1"/>
          <p:cNvSpPr>
            <a:spLocks noGrp="1"/>
          </p:cNvSpPr>
          <p:nvPr>
            <p:ph type="title" idx="4294967295"/>
          </p:nvPr>
        </p:nvSpPr>
        <p:spPr>
          <a:xfrm>
            <a:off x="0" y="714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The spinal ganglion (sliver)</a:t>
            </a:r>
            <a:endParaRPr lang="ar-JO" sz="3200" b="1" u="sng" dirty="0"/>
          </a:p>
        </p:txBody>
      </p:sp>
      <p:pic>
        <p:nvPicPr>
          <p:cNvPr id="13316" name="Picture 2" descr="https://lh6.googleusercontent.com/-Sar0WfrV0LI/SBn_R3RxEAI/AAAAAAAANjk/3WrrSW8PuJ4/DSCN1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2" t="278" r="457" b="-278"/>
          <a:stretch/>
        </p:blipFill>
        <p:spPr bwMode="auto">
          <a:xfrm>
            <a:off x="1691680" y="976668"/>
            <a:ext cx="5400601" cy="38884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AutoShape 2" descr="http://intranet.tdmu.edu.ua/data/kafedra/internal/histolog/classes_stud/en/med/lik/ptn/1/10%20%20Nerve%20system.files/image0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endParaRPr lang="ar-SA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F3562A-EAAD-40FB-8259-5973B76A0DE0}" type="slidenum">
              <a:rPr lang="ar-JO" smtClean="0"/>
              <a:pPr>
                <a:defRPr/>
              </a:pPr>
              <a:t>23</a:t>
            </a:fld>
            <a:endParaRPr lang="ar-JO"/>
          </a:p>
        </p:txBody>
      </p:sp>
      <p:sp>
        <p:nvSpPr>
          <p:cNvPr id="3" name="Rectangle 2"/>
          <p:cNvSpPr/>
          <p:nvPr/>
        </p:nvSpPr>
        <p:spPr>
          <a:xfrm>
            <a:off x="1115616" y="5085184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1- nerve cells are rounded ( unipolar) &amp; present in rows</a:t>
            </a:r>
          </a:p>
          <a:p>
            <a:r>
              <a:rPr lang="en-US" sz="2400" b="1" dirty="0"/>
              <a:t>2-Myleinated nerve fibers </a:t>
            </a:r>
          </a:p>
        </p:txBody>
      </p:sp>
    </p:spTree>
    <p:extLst>
      <p:ext uri="{BB962C8B-B14F-4D97-AF65-F5344CB8AC3E}">
        <p14:creationId xmlns:p14="http://schemas.microsoft.com/office/powerpoint/2010/main" val="426168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Sympathetic ganglion (H&amp;E)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0CFB8-2D8B-4039-B825-96AF38B3673B}" type="slidenum">
              <a:rPr lang="ar-JO" smtClean="0"/>
              <a:pPr>
                <a:defRPr/>
              </a:pPr>
              <a:t>24</a:t>
            </a:fld>
            <a:endParaRPr lang="ar-JO"/>
          </a:p>
        </p:txBody>
      </p:sp>
      <p:sp>
        <p:nvSpPr>
          <p:cNvPr id="3" name="TextBox 2"/>
          <p:cNvSpPr txBox="1"/>
          <p:nvPr/>
        </p:nvSpPr>
        <p:spPr>
          <a:xfrm>
            <a:off x="611560" y="5301208"/>
            <a:ext cx="46667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1- nerve cells are multipolar and scattered</a:t>
            </a:r>
          </a:p>
          <a:p>
            <a:r>
              <a:rPr lang="en-US" sz="2000" b="1" dirty="0"/>
              <a:t>2- nuclei are eccentric</a:t>
            </a:r>
          </a:p>
          <a:p>
            <a:r>
              <a:rPr lang="en-US" sz="2000" b="1" dirty="0"/>
              <a:t>3- few satellite cells</a:t>
            </a:r>
          </a:p>
        </p:txBody>
      </p:sp>
      <p:pic>
        <p:nvPicPr>
          <p:cNvPr id="8" name="Picture 2" descr="https://s3.amazonaws.com/classconnection/590/flashcards/8881590/png/sympathetic_ganglion-14F866532A103A5707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17"/>
          <a:stretch/>
        </p:blipFill>
        <p:spPr bwMode="auto">
          <a:xfrm rot="16200000">
            <a:off x="4944882" y="922128"/>
            <a:ext cx="3829691" cy="41434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rvous Tissue - Prac. Histology">
            <a:extLst>
              <a:ext uri="{FF2B5EF4-FFF2-40B4-BE49-F238E27FC236}">
                <a16:creationId xmlns:a16="http://schemas.microsoft.com/office/drawing/2014/main" id="{A7A1A577-F6FA-485E-91FD-C90A4E9EB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8" t="13573" r="5342" b="7514"/>
          <a:stretch/>
        </p:blipFill>
        <p:spPr bwMode="auto">
          <a:xfrm>
            <a:off x="254888" y="1052736"/>
            <a:ext cx="4389120" cy="38296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7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51520" y="52040"/>
            <a:ext cx="8229600" cy="928688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Sympathetic ganglion (sliver)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13283-7E01-4AB5-AEEB-AFC52A74DB6C}" type="slidenum">
              <a:rPr lang="ar-JO" smtClean="0"/>
              <a:pPr>
                <a:defRPr/>
              </a:pPr>
              <a:t>25</a:t>
            </a:fld>
            <a:endParaRPr lang="ar-JO"/>
          </a:p>
        </p:txBody>
      </p:sp>
      <p:sp>
        <p:nvSpPr>
          <p:cNvPr id="5" name="Rectangle 4"/>
          <p:cNvSpPr/>
          <p:nvPr/>
        </p:nvSpPr>
        <p:spPr>
          <a:xfrm>
            <a:off x="7668344" y="2204864"/>
            <a:ext cx="122413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9672" y="5229200"/>
            <a:ext cx="5464637" cy="849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1- nerve cells are multipolar and uneven </a:t>
            </a:r>
          </a:p>
          <a:p>
            <a:r>
              <a:rPr lang="en-US" sz="2400" b="1" dirty="0"/>
              <a:t>2- nerve  cells are  scattered</a:t>
            </a:r>
            <a:endParaRPr lang="en-US" sz="2400" dirty="0"/>
          </a:p>
        </p:txBody>
      </p:sp>
      <p:pic>
        <p:nvPicPr>
          <p:cNvPr id="3074" name="Picture 2" descr="Autonomic ganglion, light micrograph - Stock Image - C048/3046 - Science  Photo Library">
            <a:extLst>
              <a:ext uri="{FF2B5EF4-FFF2-40B4-BE49-F238E27FC236}">
                <a16:creationId xmlns:a16="http://schemas.microsoft.com/office/drawing/2014/main" id="{48794A71-594B-42A1-98E8-59098CB14A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06339"/>
            <a:ext cx="5925070" cy="41508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17411" name="Title 1"/>
          <p:cNvSpPr>
            <a:spLocks noGrp="1"/>
          </p:cNvSpPr>
          <p:nvPr>
            <p:ph type="title" idx="4294967295"/>
          </p:nvPr>
        </p:nvSpPr>
        <p:spPr>
          <a:xfrm>
            <a:off x="0" y="122907"/>
            <a:ext cx="8229600" cy="785813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Nerve trunk(Osmic acid)</a:t>
            </a:r>
            <a:endParaRPr lang="ar-JO" sz="3200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936742-1DA0-472C-950E-E38106BF520D}" type="slidenum">
              <a:rPr lang="ar-JO" smtClean="0"/>
              <a:pPr>
                <a:defRPr/>
              </a:pPr>
              <a:t>26</a:t>
            </a:fld>
            <a:endParaRPr lang="ar-JO"/>
          </a:p>
        </p:txBody>
      </p:sp>
      <p:sp>
        <p:nvSpPr>
          <p:cNvPr id="3" name="TextBox 2"/>
          <p:cNvSpPr txBox="1"/>
          <p:nvPr/>
        </p:nvSpPr>
        <p:spPr>
          <a:xfrm>
            <a:off x="2029857" y="5570076"/>
            <a:ext cx="4424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Myelin sheath stained black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696744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3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pPr eaLnBrk="1" hangingPunct="1"/>
            <a:r>
              <a:rPr lang="en-US" sz="3200" b="1" u="sng" dirty="0">
                <a:cs typeface="Times New Roman" pitchFamily="18" charset="0"/>
              </a:rPr>
              <a:t>Pacinian corpuscle </a:t>
            </a:r>
            <a:endParaRPr lang="ar-JO" sz="3200" b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683568" y="5302949"/>
            <a:ext cx="7776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rtl="1" eaLnBrk="1" hangingPunct="1"/>
            <a:r>
              <a:rPr lang="en-US" sz="2400" b="1" dirty="0"/>
              <a:t>1- Large oval structure</a:t>
            </a:r>
          </a:p>
          <a:p>
            <a:pPr rtl="1" eaLnBrk="1" hangingPunct="1"/>
            <a:r>
              <a:rPr lang="en-US" sz="2400" b="1" dirty="0"/>
              <a:t>2- concentric layers of Schwan like cells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C14E7-7D75-48E8-B1F2-D8ABEB3ED057}" type="slidenum">
              <a:rPr lang="ar-JO" smtClean="0"/>
              <a:pPr>
                <a:defRPr/>
              </a:pPr>
              <a:t>27</a:t>
            </a:fld>
            <a:endParaRPr lang="ar-JO"/>
          </a:p>
        </p:txBody>
      </p:sp>
      <p:pic>
        <p:nvPicPr>
          <p:cNvPr id="15364" name="Picture 4" descr="http://www.histology-world.com/photoalbum/albums/userpics/normal_DSCN32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128792" cy="41044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7921625" cy="865187"/>
          </a:xfrm>
        </p:spPr>
        <p:txBody>
          <a:bodyPr/>
          <a:lstStyle/>
          <a:p>
            <a:pPr eaLnBrk="1" hangingPunct="1"/>
            <a:r>
              <a:rPr lang="en-US" sz="3200" b="1" u="sng" dirty="0" err="1">
                <a:cs typeface="Times New Roman" pitchFamily="18" charset="0"/>
              </a:rPr>
              <a:t>Meissner’s</a:t>
            </a:r>
            <a:r>
              <a:rPr lang="en-US" sz="3200" b="1" u="sng" dirty="0">
                <a:cs typeface="Times New Roman" pitchFamily="18" charset="0"/>
              </a:rPr>
              <a:t> corpuscles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55" b="5637"/>
          <a:stretch>
            <a:fillRect/>
          </a:stretch>
        </p:blipFill>
        <p:spPr bwMode="auto">
          <a:xfrm>
            <a:off x="4676498" y="1230382"/>
            <a:ext cx="4071966" cy="42148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304158" y="2332037"/>
            <a:ext cx="405181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rtl="1" eaLnBrk="1" hangingPunct="1"/>
            <a:r>
              <a:rPr lang="en-US" sz="2800" b="1" dirty="0"/>
              <a:t>1- Oval structures</a:t>
            </a:r>
          </a:p>
          <a:p>
            <a:pPr rtl="1" eaLnBrk="1" hangingPunct="1"/>
            <a:r>
              <a:rPr lang="en-US" sz="2800" b="1" dirty="0"/>
              <a:t>2- found at the dermal     </a:t>
            </a:r>
          </a:p>
          <a:p>
            <a:pPr rtl="1" eaLnBrk="1" hangingPunct="1"/>
            <a:r>
              <a:rPr lang="en-US" sz="2800" b="1" dirty="0"/>
              <a:t>     papillae of skin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104EF9-0CDF-4B60-AB82-D4920A6FA9CF}" type="slidenum">
              <a:rPr lang="ar-JO" smtClean="0"/>
              <a:pPr>
                <a:defRPr/>
              </a:pPr>
              <a:t>28</a:t>
            </a:fld>
            <a:endParaRPr lang="ar-JO"/>
          </a:p>
        </p:txBody>
      </p:sp>
      <p:sp>
        <p:nvSpPr>
          <p:cNvPr id="3074" name="AutoShape 2" descr="https://classconnection.s3.amazonaws.com/983/flashcards/1666983/jpg/integumentary_histology_0913478183007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076" name="AutoShape 4" descr="https://classconnection.s3.amazonaws.com/983/flashcards/1666983/jpg/integumentary_histology_0913478183007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078" name="AutoShape 6" descr="https://classconnection.s3.amazonaws.com/983/flashcards/1666983/jpg/integumentary_histology_0913478183007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080" name="AutoShape 8" descr="https://classconnection.s3.amazonaws.com/983/flashcards/1666983/jpg/integumentary_histology_0913478183007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3082" name="AutoShape 10" descr="https://classconnection.s3.amazonaws.com/983/flashcards/1666983/jpg/integumentary_histology_091347818300756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406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6" name="Picture 2" descr="http://www.lab.anhb.uwa.edu.au/mb140/addons/quiz/Q1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59638" y="1013218"/>
            <a:ext cx="4500594" cy="4071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16416" y="5282044"/>
            <a:ext cx="241284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/>
              <a:t>Muscle spindle</a:t>
            </a:r>
            <a:endParaRPr lang="ar-JO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0350"/>
            <a:ext cx="8280920" cy="63373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rgbClr val="FF0000"/>
                </a:solidFill>
              </a:rPr>
              <a:t>Parts of conjunctiva: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800" dirty="0">
                <a:solidFill>
                  <a:srgbClr val="009900"/>
                </a:solidFill>
              </a:rPr>
              <a:t>Bulbar conjunctiva</a:t>
            </a:r>
            <a:r>
              <a:rPr lang="en-US" sz="2800" dirty="0"/>
              <a:t>: attached to anterior part of sclera. Formed of </a:t>
            </a:r>
            <a:r>
              <a:rPr lang="en-US" sz="2800" dirty="0" err="1">
                <a:solidFill>
                  <a:srgbClr val="C00000"/>
                </a:solidFill>
              </a:rPr>
              <a:t>st.</a:t>
            </a:r>
            <a:r>
              <a:rPr lang="en-US" sz="2800" dirty="0">
                <a:solidFill>
                  <a:srgbClr val="C00000"/>
                </a:solidFill>
              </a:rPr>
              <a:t> columnar </a:t>
            </a:r>
            <a:r>
              <a:rPr lang="en-US" sz="2800" dirty="0" err="1">
                <a:solidFill>
                  <a:srgbClr val="C00000"/>
                </a:solidFill>
              </a:rPr>
              <a:t>epith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/>
              <a:t>e </a:t>
            </a:r>
            <a:r>
              <a:rPr lang="en-US" sz="2800" dirty="0">
                <a:solidFill>
                  <a:srgbClr val="C00000"/>
                </a:solidFill>
              </a:rPr>
              <a:t>goblet-like cells </a:t>
            </a:r>
            <a:r>
              <a:rPr lang="en-US" sz="2800" dirty="0"/>
              <a:t>supported by a thin lamina </a:t>
            </a:r>
            <a:r>
              <a:rPr lang="en-US" sz="2800" dirty="0" err="1"/>
              <a:t>propria</a:t>
            </a:r>
            <a:r>
              <a:rPr lang="en-US" sz="2800" dirty="0"/>
              <a:t> of loose vascular C.T.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800" dirty="0">
                <a:solidFill>
                  <a:srgbClr val="009900"/>
                </a:solidFill>
              </a:rPr>
              <a:t>Palpebral conjunctiva</a:t>
            </a:r>
            <a:r>
              <a:rPr lang="en-US" sz="2800" dirty="0"/>
              <a:t>: lines eye lid from inside.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/>
          </a:p>
          <a:p>
            <a:pPr marL="514350" indent="-514350" fontAlgn="auto"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800" dirty="0">
                <a:solidFill>
                  <a:srgbClr val="009900"/>
                </a:solidFill>
              </a:rPr>
              <a:t>Fornix: </a:t>
            </a:r>
            <a:r>
              <a:rPr lang="en-US" sz="2800" dirty="0"/>
              <a:t>is the junction between the bulbar &amp; palpebral parts 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3B904-40E7-4AC0-9E72-C81781DBFFCD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12160" y="5559623"/>
            <a:ext cx="153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Taste buds</a:t>
            </a:r>
          </a:p>
        </p:txBody>
      </p:sp>
      <p:pic>
        <p:nvPicPr>
          <p:cNvPr id="1038" name="Picture 14" descr="https://classconnection.s3.amazonaws.com/870/flashcards/646870/jpg/crista_ampullaris_covered_in_cochlea13226227571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8" r="14056" b="5798"/>
          <a:stretch/>
        </p:blipFill>
        <p:spPr bwMode="auto">
          <a:xfrm rot="10800000">
            <a:off x="611561" y="792088"/>
            <a:ext cx="4032448" cy="41490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47664" y="5487615"/>
            <a:ext cx="2321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Crista </a:t>
            </a:r>
            <a:r>
              <a:rPr lang="en-US" sz="2400" b="1" dirty="0" err="1"/>
              <a:t>ampullaris</a:t>
            </a:r>
            <a:endParaRPr lang="en-US" sz="2400" b="1" dirty="0"/>
          </a:p>
        </p:txBody>
      </p:sp>
      <p:pic>
        <p:nvPicPr>
          <p:cNvPr id="3074" name="Picture 2" descr="Image result for histological section for taste bud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3" b="5149"/>
          <a:stretch/>
        </p:blipFill>
        <p:spPr bwMode="auto">
          <a:xfrm rot="5400000">
            <a:off x="4723084" y="1059802"/>
            <a:ext cx="4206240" cy="35564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6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ln>
            <a:miter lim="800000"/>
            <a:headEnd/>
            <a:tailEnd/>
          </a:ln>
        </p:spPr>
        <p:txBody>
          <a:bodyPr rtlCol="1">
            <a:normAutofit/>
          </a:bodyPr>
          <a:lstStyle/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8000" dirty="0">
              <a:solidFill>
                <a:srgbClr val="0070C0"/>
              </a:solidFill>
            </a:endParaRP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Thank you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 mazar</a:t>
            </a:r>
            <a:endParaRPr lang="ar-JO"/>
          </a:p>
        </p:txBody>
      </p:sp>
      <p:sp>
        <p:nvSpPr>
          <p:cNvPr id="5" name="Smiley Face 4"/>
          <p:cNvSpPr/>
          <p:nvPr/>
        </p:nvSpPr>
        <p:spPr>
          <a:xfrm>
            <a:off x="3059113" y="3284538"/>
            <a:ext cx="2736850" cy="180022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5F5DD-29B2-4612-98F4-E3489781576E}" type="slidenum">
              <a:rPr lang="ar-JO" smtClean="0"/>
              <a:pPr>
                <a:defRPr/>
              </a:pPr>
              <a:t>31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717852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260350"/>
            <a:ext cx="8883650" cy="644525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        </a:t>
            </a:r>
            <a:r>
              <a:rPr lang="en-US" b="1" u="sng" dirty="0"/>
              <a:t>Eye lid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From outside is covered e </a:t>
            </a:r>
            <a:r>
              <a:rPr lang="en-US" sz="2800" dirty="0">
                <a:solidFill>
                  <a:srgbClr val="FF0000"/>
                </a:solidFill>
              </a:rPr>
              <a:t>thin skin that has 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no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subcutaneous fat. </a:t>
            </a:r>
            <a:r>
              <a:rPr lang="en-US" sz="2800" dirty="0"/>
              <a:t>From inside is lined with palpebral conjunctiva.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3-4 rows of eye lashes at lid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margin. </a:t>
            </a:r>
            <a:r>
              <a:rPr lang="en-US" sz="2800" dirty="0" err="1">
                <a:solidFill>
                  <a:srgbClr val="FF0000"/>
                </a:solidFill>
              </a:rPr>
              <a:t>Zeis</a:t>
            </a:r>
            <a:r>
              <a:rPr lang="en-US" sz="2800" dirty="0">
                <a:solidFill>
                  <a:srgbClr val="FF0000"/>
                </a:solidFill>
              </a:rPr>
              <a:t> glands </a:t>
            </a:r>
            <a:r>
              <a:rPr lang="en-US" sz="2800" dirty="0"/>
              <a:t>are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sebaceous glands open at the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follicles of eye lashes.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Moll glands </a:t>
            </a:r>
            <a:r>
              <a:rPr lang="en-US" sz="2800" dirty="0"/>
              <a:t>are sweat glands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open between the eye lashes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60575"/>
            <a:ext cx="4032250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A4F3C6-6406-4098-917C-04F1C7BA8B4B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0825" y="115888"/>
            <a:ext cx="8716963" cy="6481762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bundles of Skeletal muscle: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      orbicularis oculi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The tarsal plate </a:t>
            </a:r>
            <a:r>
              <a:rPr lang="en-US" sz="2800" dirty="0"/>
              <a:t>is fibrous plate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contains the </a:t>
            </a:r>
            <a:r>
              <a:rPr lang="en-US" sz="2800" dirty="0" err="1">
                <a:solidFill>
                  <a:srgbClr val="FF0000"/>
                </a:solidFill>
              </a:rPr>
              <a:t>Meibomian</a:t>
            </a:r>
            <a:r>
              <a:rPr lang="en-US" sz="2800" dirty="0">
                <a:solidFill>
                  <a:srgbClr val="FF0000"/>
                </a:solidFill>
              </a:rPr>
              <a:t> gland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(modified sebaceous gland-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oily secretion) which add to the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surface of tear to minimize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evaporation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88913"/>
            <a:ext cx="3527425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C5EE4-1398-4C75-B430-82985004AACC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91600" cy="68580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          </a:t>
            </a:r>
            <a:r>
              <a:rPr lang="en-US" b="1" u="sng" dirty="0"/>
              <a:t>Lacrimal apparatus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lacrimal glands: are compound </a:t>
            </a:r>
            <a:r>
              <a:rPr lang="en-US" sz="2800" dirty="0" err="1"/>
              <a:t>tubulo</a:t>
            </a:r>
            <a:r>
              <a:rPr lang="en-US" sz="2800" dirty="0"/>
              <a:t>- alveolar.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     They secrete tears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00438" y="3571875"/>
            <a:ext cx="4071937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JO"/>
          </a:p>
        </p:txBody>
      </p:sp>
      <p:pic>
        <p:nvPicPr>
          <p:cNvPr id="63492" name="Picture 5" descr="1774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6096000" cy="3373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8C487-C027-49B2-A12D-1F2C35340469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88"/>
            <a:ext cx="8229600" cy="609614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/>
              <a:t>Lacrimal canaliculi:  present on the medial aspect of both upper &amp; lower eyelid margins. They open into lacrimal sac. They drain the tears. Lined with </a:t>
            </a:r>
            <a:r>
              <a:rPr lang="en-US" sz="2800" dirty="0">
                <a:solidFill>
                  <a:srgbClr val="FF0000"/>
                </a:solidFill>
              </a:rPr>
              <a:t>stratified squamous epithelium</a:t>
            </a:r>
          </a:p>
          <a:p>
            <a:endParaRPr lang="en-US" sz="2800" dirty="0"/>
          </a:p>
          <a:p>
            <a:r>
              <a:rPr lang="en-US" sz="2800" dirty="0"/>
              <a:t>Lacrimal sac: wide tube, lined with </a:t>
            </a:r>
            <a:r>
              <a:rPr lang="en-US" sz="2800" dirty="0">
                <a:solidFill>
                  <a:srgbClr val="FF0000"/>
                </a:solidFill>
              </a:rPr>
              <a:t>pseudo- stratified columnar ciliated epithelium (motile cilia) &amp; goblet cells</a:t>
            </a:r>
          </a:p>
          <a:p>
            <a:endParaRPr lang="en-US" sz="2800" dirty="0"/>
          </a:p>
          <a:p>
            <a:r>
              <a:rPr lang="en-US" sz="2800" dirty="0"/>
              <a:t>Nasolacrimal duct: opens in the nasal cavity below</a:t>
            </a:r>
            <a:r>
              <a:rPr lang="en-US" sz="2800" dirty="0">
                <a:solidFill>
                  <a:srgbClr val="FF0000"/>
                </a:solidFill>
              </a:rPr>
              <a:t> inferior concha</a:t>
            </a:r>
            <a:endParaRPr lang="en-US" sz="2800" dirty="0"/>
          </a:p>
          <a:p>
            <a:pPr>
              <a:buFont typeface="Arial" charset="0"/>
              <a:buNone/>
            </a:pPr>
            <a:endParaRPr lang="ar-JO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EA493-4123-4D1A-AA23-69841FB69C70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1714489"/>
            <a:ext cx="7000924" cy="164307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/>
              <a:t>Histology Practical slides </a:t>
            </a:r>
            <a:br>
              <a:rPr lang="en-US" b="1" dirty="0"/>
            </a:br>
            <a:r>
              <a:rPr lang="en-US" b="1" dirty="0"/>
              <a:t> 3</a:t>
            </a:r>
            <a:r>
              <a:rPr lang="en-US" b="1" baseline="30000" dirty="0"/>
              <a:t>rd</a:t>
            </a:r>
            <a:r>
              <a:rPr lang="en-US" b="1" dirty="0"/>
              <a:t>  year/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3" name="Rectangle 2"/>
          <p:cNvSpPr/>
          <p:nvPr/>
        </p:nvSpPr>
        <p:spPr>
          <a:xfrm>
            <a:off x="2915816" y="3811687"/>
            <a:ext cx="3039615" cy="7694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4400" b="1" dirty="0">
                <a:cs typeface="Arial" charset="0"/>
              </a:rPr>
              <a:t>PNS module</a:t>
            </a:r>
            <a:endParaRPr lang="ar-JO" sz="4400" b="1" dirty="0"/>
          </a:p>
        </p:txBody>
      </p:sp>
    </p:spTree>
    <p:extLst>
      <p:ext uri="{BB962C8B-B14F-4D97-AF65-F5344CB8AC3E}">
        <p14:creationId xmlns:p14="http://schemas.microsoft.com/office/powerpoint/2010/main" val="203864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214290"/>
            <a:ext cx="8472518" cy="6357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  <a:cs typeface="Arial" charset="0"/>
              </a:rPr>
              <a:t>The assigned slides: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eye ball - The cornea - The retina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cochlea (ear)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spinal ganglion (H&amp;E)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spinal ganglion (sliver)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sympathetic ganglion ( H&amp;E)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sympathetic ganglion (sliver)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nerve trunk (H&amp;E)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The nerve trunk ( osmic acid)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>
                <a:cs typeface="Arial" charset="0"/>
              </a:rPr>
              <a:t>Pacinian corpuscle in pancreas 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800" dirty="0" err="1">
                <a:cs typeface="Arial" charset="0"/>
              </a:rPr>
              <a:t>Messiener’s</a:t>
            </a:r>
            <a:r>
              <a:rPr lang="en-US" sz="2800" dirty="0">
                <a:cs typeface="Arial" charset="0"/>
              </a:rPr>
              <a:t> corpuscles in skin</a:t>
            </a:r>
          </a:p>
          <a:p>
            <a:pPr>
              <a:buNone/>
            </a:pPr>
            <a:endParaRPr lang="ar-JO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 Dr Hala Elmazar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C9CA2-DE50-4165-9D7B-D094C1BC6C4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4E3F62F58E31954599AF5D7BF24514D4" ma:contentTypeVersion="2" ma:contentTypeDescription="إنشاء مستند جديد." ma:contentTypeScope="" ma:versionID="82b47cfbd103cc834f9c4c83d3ea4925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2617fb8f117924669a22166e7ae082fc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E52584-F89D-4DBC-8B18-31467F8ADC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4b26b9-50b7-4329-ba0b-d0dc183875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ECF17A-8137-43C7-B014-17AA4A8B9C6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A4F0619-45FF-49F4-9024-49BCE27E25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2350</TotalTime>
  <Words>855</Words>
  <Application>Microsoft Office PowerPoint</Application>
  <PresentationFormat>On-screen Show (4:3)</PresentationFormat>
  <Paragraphs>221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Accessory structures of the eye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Histology Practical slides   3rd  year/ 2021</vt:lpstr>
      <vt:lpstr>PowerPoint Presentation</vt:lpstr>
      <vt:lpstr>H&amp;E)) The eye ball)</vt:lpstr>
      <vt:lpstr>The cornea (H&amp;E)</vt:lpstr>
      <vt:lpstr>PowerPoint Presentation</vt:lpstr>
      <vt:lpstr>PowerPoint Presentation</vt:lpstr>
      <vt:lpstr>The retina (H&amp;E)</vt:lpstr>
      <vt:lpstr>PowerPoint Presentation</vt:lpstr>
      <vt:lpstr>PowerPoint Presentation</vt:lpstr>
      <vt:lpstr>PowerPoint Presentation</vt:lpstr>
      <vt:lpstr>PowerPoint Presentation</vt:lpstr>
      <vt:lpstr>The cochlea</vt:lpstr>
      <vt:lpstr>The cochlea – organ of Corti</vt:lpstr>
      <vt:lpstr>PowerPoint Presentation</vt:lpstr>
      <vt:lpstr>The spinal ganglion (H&amp;E)</vt:lpstr>
      <vt:lpstr>The spinal ganglion (sliver)</vt:lpstr>
      <vt:lpstr>Sympathetic ganglion (H&amp;E)</vt:lpstr>
      <vt:lpstr>Sympathetic ganglion (sliver)</vt:lpstr>
      <vt:lpstr>Nerve trunk(Osmic acid)</vt:lpstr>
      <vt:lpstr>Pacinian corpuscle </vt:lpstr>
      <vt:lpstr>Meissner’s corpuscles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lion</dc:creator>
  <cp:lastModifiedBy>يوسف الطراونه</cp:lastModifiedBy>
  <cp:revision>437</cp:revision>
  <dcterms:created xsi:type="dcterms:W3CDTF">2014-03-25T09:21:17Z</dcterms:created>
  <dcterms:modified xsi:type="dcterms:W3CDTF">2021-03-03T17:58:24Z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