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96" r:id="rId2"/>
    <p:sldMasterId id="2147483721" r:id="rId3"/>
    <p:sldMasterId id="2147483733" r:id="rId4"/>
  </p:sldMasterIdLst>
  <p:notesMasterIdLst>
    <p:notesMasterId r:id="rId31"/>
  </p:notesMasterIdLst>
  <p:sldIdLst>
    <p:sldId id="591" r:id="rId5"/>
    <p:sldId id="333" r:id="rId6"/>
    <p:sldId id="579" r:id="rId7"/>
    <p:sldId id="540" r:id="rId8"/>
    <p:sldId id="493" r:id="rId9"/>
    <p:sldId id="580" r:id="rId10"/>
    <p:sldId id="506" r:id="rId11"/>
    <p:sldId id="577" r:id="rId12"/>
    <p:sldId id="501" r:id="rId13"/>
    <p:sldId id="573" r:id="rId14"/>
    <p:sldId id="582" r:id="rId15"/>
    <p:sldId id="576" r:id="rId16"/>
    <p:sldId id="592" r:id="rId17"/>
    <p:sldId id="578" r:id="rId18"/>
    <p:sldId id="304" r:id="rId19"/>
    <p:sldId id="593" r:id="rId20"/>
    <p:sldId id="585" r:id="rId21"/>
    <p:sldId id="357" r:id="rId22"/>
    <p:sldId id="586" r:id="rId23"/>
    <p:sldId id="594" r:id="rId24"/>
    <p:sldId id="595" r:id="rId25"/>
    <p:sldId id="596" r:id="rId26"/>
    <p:sldId id="588" r:id="rId27"/>
    <p:sldId id="589" r:id="rId28"/>
    <p:sldId id="590" r:id="rId29"/>
    <p:sldId id="559" r:id="rId30"/>
  </p:sldIdLst>
  <p:sldSz cx="9144000" cy="6858000" type="screen4x3"/>
  <p:notesSz cx="7053263" cy="90805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xmlns="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60093"/>
    <a:srgbClr val="FF3399"/>
    <a:srgbClr val="FF66FF"/>
    <a:srgbClr val="00FF00"/>
    <a:srgbClr val="00FFFF"/>
    <a:srgbClr val="0099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263" autoAdjust="0"/>
    <p:restoredTop sz="81258" autoAdjust="0"/>
  </p:normalViewPr>
  <p:slideViewPr>
    <p:cSldViewPr>
      <p:cViewPr varScale="1">
        <p:scale>
          <a:sx n="51" d="100"/>
          <a:sy n="51" d="100"/>
        </p:scale>
        <p:origin x="-74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28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96850" y="0"/>
            <a:ext cx="3056414" cy="454025"/>
          </a:xfrm>
          <a:prstGeom prst="rect">
            <a:avLst/>
          </a:prstGeom>
        </p:spPr>
        <p:txBody>
          <a:bodyPr vert="horz" lIns="92930" tIns="46465" rIns="92930" bIns="46465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33" y="0"/>
            <a:ext cx="3056414" cy="454025"/>
          </a:xfrm>
          <a:prstGeom prst="rect">
            <a:avLst/>
          </a:prstGeom>
        </p:spPr>
        <p:txBody>
          <a:bodyPr vert="horz" lIns="92930" tIns="46465" rIns="92930" bIns="46465" rtlCol="1"/>
          <a:lstStyle>
            <a:lvl1pPr algn="l">
              <a:defRPr sz="1200"/>
            </a:lvl1pPr>
          </a:lstStyle>
          <a:p>
            <a:fld id="{2B191233-74E9-4472-B737-F49C7B45A77A}" type="datetimeFigureOut">
              <a:rPr lang="ar-EG" smtClean="0"/>
              <a:pPr/>
              <a:t>16/05/1442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681038"/>
            <a:ext cx="4541837" cy="3405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313238"/>
            <a:ext cx="5642610" cy="4086225"/>
          </a:xfrm>
          <a:prstGeom prst="rect">
            <a:avLst/>
          </a:prstGeom>
        </p:spPr>
        <p:txBody>
          <a:bodyPr vert="horz" lIns="92930" tIns="46465" rIns="92930" bIns="46465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96850" y="8624899"/>
            <a:ext cx="3056414" cy="454025"/>
          </a:xfrm>
          <a:prstGeom prst="rect">
            <a:avLst/>
          </a:prstGeom>
        </p:spPr>
        <p:txBody>
          <a:bodyPr vert="horz" lIns="92930" tIns="46465" rIns="92930" bIns="46465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33" y="8624899"/>
            <a:ext cx="3056414" cy="454025"/>
          </a:xfrm>
          <a:prstGeom prst="rect">
            <a:avLst/>
          </a:prstGeom>
        </p:spPr>
        <p:txBody>
          <a:bodyPr vert="horz" lIns="92930" tIns="46465" rIns="92930" bIns="46465" rtlCol="1" anchor="b"/>
          <a:lstStyle>
            <a:lvl1pPr algn="l">
              <a:defRPr sz="1200"/>
            </a:lvl1pPr>
          </a:lstStyle>
          <a:p>
            <a:fld id="{11E4E02A-0EB3-4B1D-8057-675E50EBB467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0155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4E02A-0EB3-4B1D-8057-675E50EBB467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related medially to the internal capsule, which separates it from the caudate nucleus and the thalamus. </a:t>
            </a:r>
            <a:endParaRPr lang="en-US" sz="1200" b="1" dirty="0">
              <a:ln w="11430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886BC9-C5DF-42A6-9801-A3A0BA0419F7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400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/>
              <a:t>The head of the caudate nucleus</a:t>
            </a:r>
            <a:r>
              <a:rPr lang="en-US" dirty="0"/>
              <a:t> is large and rounded and forms the lateral wall of the anterior horn of the lateral ventricle </a:t>
            </a:r>
          </a:p>
          <a:p>
            <a:pPr algn="l" rtl="0"/>
            <a:r>
              <a:rPr lang="en-US" b="1" dirty="0"/>
              <a:t>The head is</a:t>
            </a:r>
            <a:r>
              <a:rPr lang="en-US" dirty="0"/>
              <a:t> continuous inferiorly with the </a:t>
            </a:r>
            <a:r>
              <a:rPr lang="en-US" dirty="0" err="1"/>
              <a:t>putamen</a:t>
            </a:r>
            <a:r>
              <a:rPr lang="en-US" dirty="0"/>
              <a:t> of the </a:t>
            </a:r>
            <a:r>
              <a:rPr lang="en-US" dirty="0" err="1"/>
              <a:t>lentiform</a:t>
            </a:r>
            <a:r>
              <a:rPr lang="en-US" dirty="0"/>
              <a:t> nucleus (the caudate nucleus and the </a:t>
            </a:r>
            <a:r>
              <a:rPr lang="en-US" dirty="0" err="1"/>
              <a:t>putamen</a:t>
            </a:r>
            <a:r>
              <a:rPr lang="en-US" dirty="0"/>
              <a:t> are sometimes referred to as the </a:t>
            </a:r>
            <a:r>
              <a:rPr lang="en-US" dirty="0" err="1"/>
              <a:t>neostriatum</a:t>
            </a:r>
            <a:r>
              <a:rPr lang="en-US" dirty="0"/>
              <a:t> or striatum). Just superior to this point of union, strands of gray matter pass through the internal capsule, giving the region a striated appearance, hence the term corpus striatum.</a:t>
            </a: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0951E-85D2-4500-BB07-5BEC6365E9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73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The </a:t>
            </a:r>
            <a:r>
              <a:rPr lang="en-US" dirty="0" err="1"/>
              <a:t>lentiform</a:t>
            </a:r>
            <a:r>
              <a:rPr lang="en-US" dirty="0"/>
              <a:t> nucleus is related laterally to a thin sheet of white matter, the external capsule. which separates it from a thin sheet of gray matter, called the </a:t>
            </a:r>
            <a:r>
              <a:rPr lang="en-US" dirty="0" err="1"/>
              <a:t>claustrum</a:t>
            </a:r>
            <a:r>
              <a:rPr lang="en-US" dirty="0"/>
              <a:t>.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886BC9-C5DF-42A6-9801-A3A0BA0419F7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51460" algn="l"/>
                <a:tab pos="914400" algn="l"/>
                <a:tab pos="251460" algn="l"/>
                <a:tab pos="914400" algn="l"/>
                <a:tab pos="6057900" algn="r"/>
              </a:tabLst>
            </a:pPr>
            <a:r>
              <a:rPr lang="en-U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** Afferent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- It receives afferent fibers from the olfactory bulb.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251460" algn="l"/>
                <a:tab pos="914400" algn="l"/>
                <a:tab pos="251460" algn="l"/>
                <a:tab pos="914400" algn="l"/>
                <a:tab pos="6057900" algn="r"/>
              </a:tabLst>
            </a:pPr>
            <a:r>
              <a:rPr lang="en-U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** Efferent;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its efferent fibers pass in stria terminals.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tabLst>
                <a:tab pos="251460" algn="l"/>
                <a:tab pos="914400" algn="l"/>
                <a:tab pos="251460" algn="l"/>
                <a:tab pos="457200" algn="l"/>
                <a:tab pos="914400" algn="l"/>
                <a:tab pos="6057900" algn="r"/>
              </a:tabLst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</a:t>
            </a:r>
            <a:r>
              <a:rPr lang="en-U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stria terminals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→ roof of the inferior horn → floor of the central part of the lateral ventricle → end in the anterior hypothalamic nuclei.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4E02A-0EB3-4B1D-8057-675E50EBB467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741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2E439-C216-4E62-9EA3-8664F1B6825A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726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Conclusion of Fiber content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internal capsule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 Anterior limb                                                                                              2- Genu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A= Anterior thalamic radiation                                                                      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D= Medial &amp; lateral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Corticobulbar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(nuclear)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D=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Frontopontine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3- Posterior li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mb                                                                                            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Sublentiform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A=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Superior (S) thalamic radiation                                                                  A= Inferior thalamic radiation (auditory)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D=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Corticospinal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               D=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Tempropontine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D=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Frontopontine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D=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Pareitopontine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                                        5-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Retrolentiform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                                       A= Posterior thalamic radiation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                                       A = Optic radiation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                                       D=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Occiptopontine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4E02A-0EB3-4B1D-8057-675E50EBB467}" type="slidenum">
              <a:rPr lang="ar-EG" smtClean="0"/>
              <a:pPr/>
              <a:t>18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98351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xmlns="" id="{0E148A7D-CDEC-49D1-AEAD-CF19C87B66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xmlns="" id="{60BB6D5A-8817-40DA-BBA6-D0DBC03F9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xmlns="" id="{73933CE6-F433-4EE9-85F4-D896827FC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C59B9-599B-4D43-AD20-35EF3D9355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0DA5-7B0D-4B9B-ACB0-7A735232D1D5}" type="datetimeFigureOut">
              <a:rPr lang="ar-EG" smtClean="0"/>
              <a:pPr/>
              <a:t>16/05/1442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B278-8FD6-4F76-A4E6-F3B74A4D089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0DA5-7B0D-4B9B-ACB0-7A735232D1D5}" type="datetimeFigureOut">
              <a:rPr lang="ar-EG" smtClean="0"/>
              <a:pPr/>
              <a:t>16/05/1442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B278-8FD6-4F76-A4E6-F3B74A4D089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0DA5-7B0D-4B9B-ACB0-7A735232D1D5}" type="datetimeFigureOut">
              <a:rPr lang="ar-EG" smtClean="0"/>
              <a:pPr/>
              <a:t>16/05/1442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B278-8FD6-4F76-A4E6-F3B74A4D089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6C89B58-616A-4F99-9156-2AAB06913B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AA7DB08-9182-4202-8EA5-0AF5A6BBF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7850D52-9E37-4050-B88F-168ED86CC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19C4A-04B1-4C5F-859C-3105AFA9A5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689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77D50DA-3D1C-4A72-B05F-B7CDD1F6CF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75B82AB-0156-4A31-A857-0633FC230D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E020074-3670-4299-B221-CB82A5029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EA57C-C668-450C-A782-64815E9636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944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ACCD923-5EB9-4B79-815D-98C9C86F5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F7768FD-A25F-4F89-80B9-9AD4F8ECE2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EF87D9C-BFE4-4CD8-BE5C-C51472B0A8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4DDF5-7621-41A7-A220-A5AAB8746D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221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FE712FB-AE92-46EF-9E80-47DEEC3EBF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E237884-2C41-4CDC-8A83-70297248D3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8F5049D-C04C-4794-9E3A-5B2A41ED7C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9F5F7-4ED3-4B20-BE1F-E550B6DA23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918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75129373-7974-4A3D-B03E-D17FB9AC7A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9B1933E5-B4DA-4A0E-A161-1ACE1471E0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300D5066-C185-4F09-9431-C17B466730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A42E5-13B9-4374-BE53-A07FB3EEA5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695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64A26D26-D977-45DE-8469-6AB30C8CBA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28C62BD-7722-4E50-A766-9A8FB87F96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9D42D56-9725-488C-938E-8BAF25A6C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5DB6F-5354-4DD8-BA73-02CF048B90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853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D381B01F-4AFF-4F95-92BB-67E156C919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7B1AA12D-C8A6-40A5-BCD9-EB70D12081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F3C17137-6F50-481A-ABBF-C06298821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2132E-A974-4F97-AB9F-E1BB1BDEB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918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8B49B43-BA30-405F-A219-0BF9D96E4D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BDBE569-8E72-4B05-8E5C-2BD6489DE4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BA92E20-3676-4DFD-95A1-978A56ABDC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C8803-4EB0-4A12-B040-C9A92D038C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35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0DA5-7B0D-4B9B-ACB0-7A735232D1D5}" type="datetimeFigureOut">
              <a:rPr lang="ar-EG" smtClean="0"/>
              <a:pPr/>
              <a:t>16/05/1442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B278-8FD6-4F76-A4E6-F3B74A4D089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C597F78-2763-46B3-A630-29E09A081E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385588A-2698-4F89-B051-BED052287A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D352C60-AAEE-4A9A-A370-167190A100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9C582-44BF-419C-8FC7-67D1CF9B50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099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66593FD-7233-4F13-8FB8-4B827BCB76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A089191-D261-4A41-89AF-E50BA972E4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8A07273-0144-49E6-A3FB-86B6009D44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8085F-C2B9-4177-A0BC-3FC53D3469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468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2750A1E-D7BC-471C-A957-71F10177C0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EBAFCFA-49AF-493D-B085-F80017B2A4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C56AAC8-FDB1-43AB-BA2C-9BC2621F47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E4091-4F6E-4D2F-8269-86286C2E93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567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781B135-0E14-4FF9-9821-E52F836FDF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E1CDA40-15F2-4D5A-A5D8-913E06E28D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447402-FBB8-4CD3-9218-FD1C74667E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F0B95-679B-48F3-B81E-FB01FDB30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656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60B0-D26E-43DC-8741-361383043177}" type="datetimeFigureOut">
              <a:rPr lang="ar-SA" smtClean="0"/>
              <a:pPr/>
              <a:t>16/05/1442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335B-71B9-4715-B76E-ECB4E6424C9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244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60B0-D26E-43DC-8741-361383043177}" type="datetimeFigureOut">
              <a:rPr lang="ar-SA" smtClean="0"/>
              <a:pPr/>
              <a:t>16/05/1442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335B-71B9-4715-B76E-ECB4E6424C9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2317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60B0-D26E-43DC-8741-361383043177}" type="datetimeFigureOut">
              <a:rPr lang="ar-SA" smtClean="0"/>
              <a:pPr/>
              <a:t>16/05/1442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335B-71B9-4715-B76E-ECB4E6424C9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7425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60B0-D26E-43DC-8741-361383043177}" type="datetimeFigureOut">
              <a:rPr lang="ar-SA" smtClean="0"/>
              <a:pPr/>
              <a:t>16/05/1442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335B-71B9-4715-B76E-ECB4E6424C9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9027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60B0-D26E-43DC-8741-361383043177}" type="datetimeFigureOut">
              <a:rPr lang="ar-SA" smtClean="0"/>
              <a:pPr/>
              <a:t>16/05/1442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335B-71B9-4715-B76E-ECB4E6424C9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27763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60B0-D26E-43DC-8741-361383043177}" type="datetimeFigureOut">
              <a:rPr lang="ar-SA" smtClean="0"/>
              <a:pPr/>
              <a:t>16/05/1442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335B-71B9-4715-B76E-ECB4E6424C9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503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0DA5-7B0D-4B9B-ACB0-7A735232D1D5}" type="datetimeFigureOut">
              <a:rPr lang="ar-EG" smtClean="0"/>
              <a:pPr/>
              <a:t>16/05/1442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B278-8FD6-4F76-A4E6-F3B74A4D089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60B0-D26E-43DC-8741-361383043177}" type="datetimeFigureOut">
              <a:rPr lang="ar-SA" smtClean="0"/>
              <a:pPr/>
              <a:t>16/05/1442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335B-71B9-4715-B76E-ECB4E6424C9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64537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60B0-D26E-43DC-8741-361383043177}" type="datetimeFigureOut">
              <a:rPr lang="ar-SA" smtClean="0"/>
              <a:pPr/>
              <a:t>16/05/1442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335B-71B9-4715-B76E-ECB4E6424C9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9829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60B0-D26E-43DC-8741-361383043177}" type="datetimeFigureOut">
              <a:rPr lang="ar-SA" smtClean="0"/>
              <a:pPr/>
              <a:t>16/05/1442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335B-71B9-4715-B76E-ECB4E6424C9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6110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60B0-D26E-43DC-8741-361383043177}" type="datetimeFigureOut">
              <a:rPr lang="ar-SA" smtClean="0"/>
              <a:pPr/>
              <a:t>16/05/1442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335B-71B9-4715-B76E-ECB4E6424C9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05363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60B0-D26E-43DC-8741-361383043177}" type="datetimeFigureOut">
              <a:rPr lang="ar-SA" smtClean="0"/>
              <a:pPr/>
              <a:t>16/05/1442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0335B-71B9-4715-B76E-ECB4E6424C9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48761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DED4B3-1DB2-403C-84CF-37454D47D9EB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16/05/1442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6F730D-1F5A-4FC4-8F52-7958F0440D6F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9713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49CFC-D9C6-4E18-9AE7-DE47DCD07239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16/05/1442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2916C7-FC9D-413C-AF3B-983879F8E427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0625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BFBC4-1B55-42EF-8379-C251A0C940B5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16/05/1442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0038C6-48E8-4312-8B6E-037098358BFD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5627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87EDFC-D7DC-45C7-AEE5-3CDCD4C1C076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16/05/1442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6212B7-7CEF-4D83-9070-F2496544F12C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674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F9D64-25A6-4A33-A843-96AC378D1EC4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16/05/1442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CDBA6E-2BA4-4BB6-BA88-CE52C3BFD7AD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78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0DA5-7B0D-4B9B-ACB0-7A735232D1D5}" type="datetimeFigureOut">
              <a:rPr lang="ar-EG" smtClean="0"/>
              <a:pPr/>
              <a:t>16/05/1442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B278-8FD6-4F76-A4E6-F3B74A4D089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91AC75-CDD3-4F28-80AB-D4C24E971EDE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16/05/1442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46AC0C-AD23-4164-9222-622B9949B7E6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2417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BC5AA6-F02D-493B-B4A6-09301BA812FB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16/05/1442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D15074-BFD9-403E-8C2A-F78C6C628D47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972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F571C-806C-42FA-9A70-D0B6781E98B7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16/05/1442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622DBB-E723-4695-9D2F-02E8D68D6D81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0756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8DC2C8-92D8-4C25-AB97-682133574594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16/05/1442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7C931F-3707-4135-A12D-75F0D6C8C91C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2520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4BA838-7DE0-4297-9211-0FCBF33F367C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16/05/1442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1D1D2A-4E7A-4A43-94F9-5EC10F7A33E7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7720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CD7B3-98D2-43B2-A806-317CF1E3F3DE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16/05/1442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752B1B-9D7B-4934-B44E-3F51834AC1A0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407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0DA5-7B0D-4B9B-ACB0-7A735232D1D5}" type="datetimeFigureOut">
              <a:rPr lang="ar-EG" smtClean="0"/>
              <a:pPr/>
              <a:t>16/05/1442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B278-8FD6-4F76-A4E6-F3B74A4D089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0DA5-7B0D-4B9B-ACB0-7A735232D1D5}" type="datetimeFigureOut">
              <a:rPr lang="ar-EG" smtClean="0"/>
              <a:pPr/>
              <a:t>16/05/1442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B278-8FD6-4F76-A4E6-F3B74A4D089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0DA5-7B0D-4B9B-ACB0-7A735232D1D5}" type="datetimeFigureOut">
              <a:rPr lang="ar-EG" smtClean="0"/>
              <a:pPr/>
              <a:t>16/05/1442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B278-8FD6-4F76-A4E6-F3B74A4D089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0DA5-7B0D-4B9B-ACB0-7A735232D1D5}" type="datetimeFigureOut">
              <a:rPr lang="ar-EG" smtClean="0"/>
              <a:pPr/>
              <a:t>16/05/1442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B278-8FD6-4F76-A4E6-F3B74A4D089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0DA5-7B0D-4B9B-ACB0-7A735232D1D5}" type="datetimeFigureOut">
              <a:rPr lang="ar-EG" smtClean="0"/>
              <a:pPr/>
              <a:t>16/05/1442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B278-8FD6-4F76-A4E6-F3B74A4D0892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E0DA5-7B0D-4B9B-ACB0-7A735232D1D5}" type="datetimeFigureOut">
              <a:rPr lang="ar-EG" smtClean="0"/>
              <a:pPr/>
              <a:t>16/05/1442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DB278-8FD6-4F76-A4E6-F3B74A4D0892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C735A81A-D1F8-4DF9-B47C-52516E887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485FECF4-E68B-447A-BF94-C96A3636D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E2BAA173-8A5E-493B-9BF1-BCFF37DCF6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88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1BFC40D4-AC09-4B80-967E-12E47CDE03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88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1C9F4987-4E7F-449A-AF33-71077704BB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88"/>
            </a:lvl1pPr>
          </a:lstStyle>
          <a:p>
            <a:pPr>
              <a:defRPr/>
            </a:pPr>
            <a:fld id="{207EC088-F30F-4887-A980-82E919C4F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7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  <a:cs typeface="Arial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  <a:cs typeface="Arial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  <a:cs typeface="Arial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  <a:cs typeface="Arial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Char char="–"/>
        <a:defRPr sz="1575">
          <a:solidFill>
            <a:schemeClr val="tx1"/>
          </a:solidFill>
          <a:latin typeface="+mn-lt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sz="1350">
          <a:solidFill>
            <a:schemeClr val="tx1"/>
          </a:solidFill>
          <a:latin typeface="+mn-lt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25">
          <a:solidFill>
            <a:schemeClr val="tx1"/>
          </a:solidFill>
          <a:latin typeface="+mn-lt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cs typeface="+mn-cs"/>
        </a:defRPr>
      </a:lvl5pPr>
      <a:lvl6pPr marL="141446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cs typeface="+mn-cs"/>
        </a:defRPr>
      </a:lvl6pPr>
      <a:lvl7pPr marL="167163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cs typeface="+mn-cs"/>
        </a:defRPr>
      </a:lvl7pPr>
      <a:lvl8pPr marL="192881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cs typeface="+mn-cs"/>
        </a:defRPr>
      </a:lvl8pPr>
      <a:lvl9pPr marL="218598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760B0-D26E-43DC-8741-361383043177}" type="datetimeFigureOut">
              <a:rPr lang="ar-SA" smtClean="0"/>
              <a:pPr/>
              <a:t>16/05/1442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0335B-71B9-4715-B76E-ECB4E6424C9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38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ar-EG" altLang="en-US"/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  <a:endParaRPr lang="ar-EG" alt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33FD3-A2D9-4D8B-824B-A3BB5020F3BA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16/05/1442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ACE1AA-F765-452A-B498-19B2F385A288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39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>
            <a:extLst>
              <a:ext uri="{FF2B5EF4-FFF2-40B4-BE49-F238E27FC236}">
                <a16:creationId xmlns:a16="http://schemas.microsoft.com/office/drawing/2014/main" xmlns="" id="{B95847AF-3100-47D8-9DAF-6921C1F02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27384"/>
            <a:ext cx="7665064" cy="328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3284984"/>
            <a:ext cx="8136904" cy="33123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tlCol="1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ا</a:t>
            </a:r>
            <a:r>
              <a:rPr kumimoji="0" lang="ar-EG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لأستاذ 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الدكتور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/ يوسف </a:t>
            </a:r>
            <a:r>
              <a:rPr kumimoji="0" lang="ar-EG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حسي</a:t>
            </a:r>
            <a:r>
              <a:rPr lang="ar-JO" sz="4000" b="1" noProof="0" dirty="0" smtClean="0">
                <a:solidFill>
                  <a:srgbClr val="FF0000"/>
                </a:solidFill>
                <a:latin typeface="Arial Black" pitchFamily="34" charset="0"/>
                <a:cs typeface="+mj-cs"/>
              </a:rPr>
              <a:t>ن</a:t>
            </a:r>
            <a:endParaRPr kumimoji="0" lang="ar-EG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cs typeface="+mj-cs"/>
            </a:endParaRPr>
          </a:p>
          <a:p>
            <a:pPr marL="0" marR="0" lvl="0" indent="0" algn="ctr" defTabSz="51435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أستاذ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 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التشريح وعلم الأجنة</a:t>
            </a:r>
            <a:r>
              <a:rPr kumimoji="0" lang="ar-EG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 </a:t>
            </a:r>
            <a:endParaRPr kumimoji="0" lang="ar-EG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cs typeface="+mj-cs"/>
            </a:endParaRPr>
          </a:p>
          <a:p>
            <a:pPr marL="0" marR="0" lvl="0" indent="0" algn="ctr" defTabSz="51435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كلية الطب – </a:t>
            </a:r>
            <a:r>
              <a:rPr kumimoji="0" lang="ar-EG" sz="40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جامعة</a:t>
            </a:r>
            <a:r>
              <a:rPr kumimoji="0" lang="ar-EG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 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الزقازيق- </a:t>
            </a:r>
            <a:r>
              <a:rPr kumimoji="0" lang="ar-EG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مصر</a:t>
            </a:r>
            <a:endParaRPr kumimoji="0" lang="ar-JO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cs typeface="+mj-cs"/>
            </a:endParaRPr>
          </a:p>
          <a:p>
            <a:pPr marL="0" marR="0" lvl="0" indent="0" algn="ctr" defTabSz="51435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JO" sz="4000" b="1" dirty="0" smtClean="0">
                <a:solidFill>
                  <a:srgbClr val="002060"/>
                </a:solidFill>
                <a:latin typeface="Arial Black" pitchFamily="34" charset="0"/>
                <a:cs typeface="+mj-cs"/>
              </a:rPr>
              <a:t>كلية الطب-جامعة مؤتة-الأردن</a:t>
            </a:r>
            <a:endParaRPr kumimoji="0" lang="ar-EG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cs typeface="+mj-cs"/>
            </a:endParaRPr>
          </a:p>
          <a:p>
            <a:pPr marL="0" marR="0" lvl="0" indent="0" algn="ctr" defTabSz="51435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دكتوراة</a:t>
            </a:r>
            <a:r>
              <a:rPr kumimoji="0" lang="ar-EG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 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cs typeface="+mj-cs"/>
              </a:rPr>
              <a:t>من جامعة كولونيا المانيا</a:t>
            </a:r>
          </a:p>
          <a:p>
            <a:pPr marL="0" marR="0" lvl="0" indent="0" algn="ctr" defTabSz="51435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cs typeface="+mj-cs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xmlns="" id="{F2D27060-7E36-4419-BF6B-9AFEE87A4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37073"/>
            <a:ext cx="13182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bic Typesetting" pitchFamily="66" charset="-78"/>
                <a:cs typeface="+mj-cs"/>
              </a:rPr>
              <a:t>أهلا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abic Typesetting" pitchFamily="66" charset="-78"/>
              <a:cs typeface="+mj-cs"/>
            </a:endParaRPr>
          </a:p>
        </p:txBody>
      </p:sp>
      <p:sp>
        <p:nvSpPr>
          <p:cNvPr id="16389" name="TextBox 3">
            <a:extLst>
              <a:ext uri="{FF2B5EF4-FFF2-40B4-BE49-F238E27FC236}">
                <a16:creationId xmlns:a16="http://schemas.microsoft.com/office/drawing/2014/main" xmlns="" id="{51CB0AB2-58E8-4FC4-8DD1-E484652C2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9778"/>
            <a:ext cx="208867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bic Typesetting" pitchFamily="66" charset="-78"/>
                <a:cs typeface="+mj-cs"/>
              </a:rPr>
              <a:t>وسهلا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abic Typesetting" pitchFamily="66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9150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CCF4571-C54A-4975-99B5-4DD867073CB5}"/>
              </a:ext>
            </a:extLst>
          </p:cNvPr>
          <p:cNvSpPr txBox="1"/>
          <p:nvPr/>
        </p:nvSpPr>
        <p:spPr>
          <a:xfrm>
            <a:off x="0" y="0"/>
            <a:ext cx="9144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25000"/>
              </a:lnSpc>
              <a:tabLst>
                <a:tab pos="129540" algn="l"/>
                <a:tab pos="6057900" algn="r"/>
              </a:tabLst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 </a:t>
            </a:r>
            <a:r>
              <a:rPr lang="en-US" sz="26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Lentiform Nucleus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rtl="0">
              <a:lnSpc>
                <a:spcPct val="125000"/>
              </a:lnSpc>
              <a:tabLst>
                <a:tab pos="161925" algn="l"/>
                <a:tab pos="161925" algn="l"/>
                <a:tab pos="6057900" algn="r"/>
              </a:tabLst>
            </a:pP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</a:rPr>
              <a:t>** Shape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; It resembles a biconvex lens. 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rtl="0">
              <a:lnSpc>
                <a:spcPct val="125000"/>
              </a:lnSpc>
              <a:tabLst>
                <a:tab pos="161925" algn="l"/>
                <a:tab pos="161925" algn="l"/>
                <a:tab pos="6057900" algn="r"/>
              </a:tabLst>
            </a:pP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</a:rPr>
              <a:t>** Divisions; 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It is divided by a white lamina into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61925" algn="l"/>
                <a:tab pos="161925" algn="l"/>
                <a:tab pos="6057900" algn="r"/>
              </a:tabLst>
            </a:pP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a- Putamen;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</a:rPr>
              <a:t>lateral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 larger dark part.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161925" algn="l"/>
                <a:tab pos="161925" algn="l"/>
                <a:tab pos="6057900" algn="r"/>
              </a:tabLst>
            </a:pP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b- Globus pallidus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; a 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</a:rPr>
              <a:t>medial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 smaller light part.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rtl="0">
              <a:lnSpc>
                <a:spcPct val="125000"/>
              </a:lnSpc>
              <a:tabLst>
                <a:tab pos="262255" algn="l"/>
                <a:tab pos="129540" algn="l"/>
                <a:tab pos="262255" algn="l"/>
                <a:tab pos="6057900" algn="r"/>
              </a:tabLst>
            </a:pP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</a:rPr>
              <a:t>** Surfaces and Relations: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rtl="0">
              <a:lnSpc>
                <a:spcPct val="125000"/>
              </a:lnSpc>
              <a:tabLst>
                <a:tab pos="434975" algn="l"/>
                <a:tab pos="434975" algn="l"/>
                <a:tab pos="6057900" algn="r"/>
              </a:tabLst>
            </a:pP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</a:rPr>
              <a:t>1- Medial surface; 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internal capsule which 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</a:rPr>
              <a:t>separates it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 from: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434975" algn="l"/>
                <a:tab pos="434975" algn="l"/>
                <a:tab pos="6057900" algn="r"/>
              </a:tabLst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a) Head of caudate </a:t>
            </a:r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nucleus (anteriorly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434975" algn="l"/>
                <a:tab pos="434975" algn="l"/>
                <a:tab pos="6057900" algn="r"/>
              </a:tabLst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Thalamus 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(posteriorly).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rtl="0">
              <a:lnSpc>
                <a:spcPct val="125000"/>
              </a:lnSpc>
              <a:tabLst>
                <a:tab pos="434975" algn="l"/>
                <a:tab pos="434975" algn="l"/>
                <a:tab pos="6057900" algn="r"/>
              </a:tabLst>
            </a:pP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</a:rPr>
              <a:t>2- Lateral surface;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 external capsule which </a:t>
            </a:r>
            <a:r>
              <a:rPr lang="en-US" sz="2600" b="1" dirty="0">
                <a:latin typeface="Arial" panose="020B0604020202020204" pitchFamily="34" charset="0"/>
                <a:ea typeface="Times New Roman" panose="02020603050405020304" pitchFamily="18" charset="0"/>
              </a:rPr>
              <a:t>separates it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 from the claustrum and insula</a:t>
            </a:r>
            <a:r>
              <a:rPr lang="en-US" sz="2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ctr" rtl="0">
              <a:lnSpc>
                <a:spcPct val="125000"/>
              </a:lnSpc>
              <a:tabLst>
                <a:tab pos="276860" algn="l"/>
                <a:tab pos="6057900" algn="r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Claustraum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l" rtl="0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276860" algn="l"/>
                <a:tab pos="6057900" algn="r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lies between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lentiform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nucleus and insula (Floor of the lateral sulcus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6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l" rtl="0">
              <a:lnSpc>
                <a:spcPct val="125000"/>
              </a:lnSpc>
              <a:tabLst>
                <a:tab pos="434975" algn="l"/>
                <a:tab pos="434975" algn="l"/>
                <a:tab pos="6057900" algn="r"/>
              </a:tabLst>
            </a:pP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285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g2_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6112" y="1052736"/>
            <a:ext cx="4786346" cy="403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5"/>
          <p:cNvSpPr>
            <a:spLocks/>
          </p:cNvSpPr>
          <p:nvPr/>
        </p:nvSpPr>
        <p:spPr bwMode="auto">
          <a:xfrm>
            <a:off x="7078600" y="1484784"/>
            <a:ext cx="2173920" cy="416658"/>
          </a:xfrm>
          <a:prstGeom prst="callout2">
            <a:avLst>
              <a:gd name="adj1" fmla="val 101582"/>
              <a:gd name="adj2" fmla="val 31023"/>
              <a:gd name="adj3" fmla="val 121572"/>
              <a:gd name="adj4" fmla="val 921"/>
              <a:gd name="adj5" fmla="val 144557"/>
              <a:gd name="adj6" fmla="val -30892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Stria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terminalis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5"/>
          <p:cNvSpPr>
            <a:spLocks/>
          </p:cNvSpPr>
          <p:nvPr/>
        </p:nvSpPr>
        <p:spPr bwMode="auto">
          <a:xfrm>
            <a:off x="1317960" y="5085184"/>
            <a:ext cx="3024336" cy="792088"/>
          </a:xfrm>
          <a:prstGeom prst="callout2">
            <a:avLst>
              <a:gd name="adj1" fmla="val -8633"/>
              <a:gd name="adj2" fmla="val 67407"/>
              <a:gd name="adj3" fmla="val -41639"/>
              <a:gd name="adj4" fmla="val 67764"/>
              <a:gd name="adj5" fmla="val -54779"/>
              <a:gd name="adj6" fmla="val 97611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457200" marR="0" lvl="1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Amygdaloid nucleus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046152" y="3933056"/>
            <a:ext cx="360040" cy="43204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AutoShape 10"/>
          <p:cNvSpPr>
            <a:spLocks/>
          </p:cNvSpPr>
          <p:nvPr/>
        </p:nvSpPr>
        <p:spPr bwMode="auto">
          <a:xfrm>
            <a:off x="-13680" y="3861048"/>
            <a:ext cx="2520280" cy="720080"/>
          </a:xfrm>
          <a:prstGeom prst="callout2">
            <a:avLst>
              <a:gd name="adj1" fmla="val 62306"/>
              <a:gd name="adj2" fmla="val 73192"/>
              <a:gd name="adj3" fmla="val 51145"/>
              <a:gd name="adj4" fmla="val 86632"/>
              <a:gd name="adj5" fmla="val 45409"/>
              <a:gd name="adj6" fmla="val 131368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Habenular nucleus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(epithalamus)</a:t>
            </a:r>
          </a:p>
        </p:txBody>
      </p:sp>
      <p:sp>
        <p:nvSpPr>
          <p:cNvPr id="14" name="Oval 13"/>
          <p:cNvSpPr/>
          <p:nvPr/>
        </p:nvSpPr>
        <p:spPr>
          <a:xfrm>
            <a:off x="2686112" y="3501008"/>
            <a:ext cx="360040" cy="43204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AutoShape 10"/>
          <p:cNvSpPr>
            <a:spLocks/>
          </p:cNvSpPr>
          <p:nvPr/>
        </p:nvSpPr>
        <p:spPr bwMode="auto">
          <a:xfrm>
            <a:off x="-13680" y="2492896"/>
            <a:ext cx="2520280" cy="720080"/>
          </a:xfrm>
          <a:prstGeom prst="callout2">
            <a:avLst>
              <a:gd name="adj1" fmla="val 114195"/>
              <a:gd name="adj2" fmla="val 70085"/>
              <a:gd name="adj3" fmla="val 160397"/>
              <a:gd name="adj4" fmla="val 72495"/>
              <a:gd name="adj5" fmla="val 171884"/>
              <a:gd name="adj6" fmla="val 113456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Anterior Hypothalamic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nuclei</a:t>
            </a:r>
          </a:p>
        </p:txBody>
      </p:sp>
      <p:sp>
        <p:nvSpPr>
          <p:cNvPr id="16" name="Oval 15"/>
          <p:cNvSpPr/>
          <p:nvPr/>
        </p:nvSpPr>
        <p:spPr>
          <a:xfrm>
            <a:off x="2614104" y="2780928"/>
            <a:ext cx="360040" cy="432048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AutoShape 10"/>
          <p:cNvSpPr>
            <a:spLocks/>
          </p:cNvSpPr>
          <p:nvPr/>
        </p:nvSpPr>
        <p:spPr bwMode="auto">
          <a:xfrm>
            <a:off x="237840" y="1268760"/>
            <a:ext cx="2520280" cy="720080"/>
          </a:xfrm>
          <a:prstGeom prst="callout2">
            <a:avLst>
              <a:gd name="adj1" fmla="val 40777"/>
              <a:gd name="adj2" fmla="val 75069"/>
              <a:gd name="adj3" fmla="val 55524"/>
              <a:gd name="adj4" fmla="val 92887"/>
              <a:gd name="adj5" fmla="val 217278"/>
              <a:gd name="adj6" fmla="val 98443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Anterior perforated substance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AutoShape 10"/>
          <p:cNvSpPr>
            <a:spLocks/>
          </p:cNvSpPr>
          <p:nvPr/>
        </p:nvSpPr>
        <p:spPr bwMode="auto">
          <a:xfrm flipH="1">
            <a:off x="7006592" y="4365104"/>
            <a:ext cx="1656184" cy="720080"/>
          </a:xfrm>
          <a:prstGeom prst="callout2">
            <a:avLst>
              <a:gd name="adj1" fmla="val 67050"/>
              <a:gd name="adj2" fmla="val 82993"/>
              <a:gd name="adj3" fmla="val 77419"/>
              <a:gd name="adj4" fmla="val 120828"/>
              <a:gd name="adj5" fmla="val 5738"/>
              <a:gd name="adj6" fmla="val 125702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caudate Tail </a:t>
            </a:r>
          </a:p>
        </p:txBody>
      </p:sp>
      <p:sp>
        <p:nvSpPr>
          <p:cNvPr id="22" name="AutoShape 10"/>
          <p:cNvSpPr>
            <a:spLocks/>
          </p:cNvSpPr>
          <p:nvPr/>
        </p:nvSpPr>
        <p:spPr bwMode="auto">
          <a:xfrm>
            <a:off x="1750008" y="576064"/>
            <a:ext cx="2520280" cy="720080"/>
          </a:xfrm>
          <a:prstGeom prst="callout2">
            <a:avLst>
              <a:gd name="adj1" fmla="val 47344"/>
              <a:gd name="adj2" fmla="val 93835"/>
              <a:gd name="adj3" fmla="val 55524"/>
              <a:gd name="adj4" fmla="val 106023"/>
              <a:gd name="adj5" fmla="val 149404"/>
              <a:gd name="adj6" fmla="val 12409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caudate Body </a:t>
            </a:r>
          </a:p>
        </p:txBody>
      </p:sp>
      <p:sp>
        <p:nvSpPr>
          <p:cNvPr id="5" name="Freeform 4"/>
          <p:cNvSpPr/>
          <p:nvPr/>
        </p:nvSpPr>
        <p:spPr>
          <a:xfrm>
            <a:off x="2767430" y="1784754"/>
            <a:ext cx="4382814" cy="2779986"/>
          </a:xfrm>
          <a:custGeom>
            <a:avLst/>
            <a:gdLst>
              <a:gd name="connsiteX0" fmla="*/ 1592317 w 4382814"/>
              <a:gd name="connsiteY0" fmla="*/ 2779986 h 2779986"/>
              <a:gd name="connsiteX1" fmla="*/ 1860331 w 4382814"/>
              <a:gd name="connsiteY1" fmla="*/ 2638096 h 2779986"/>
              <a:gd name="connsiteX2" fmla="*/ 2396359 w 4382814"/>
              <a:gd name="connsiteY2" fmla="*/ 2575034 h 2779986"/>
              <a:gd name="connsiteX3" fmla="*/ 2963917 w 4382814"/>
              <a:gd name="connsiteY3" fmla="*/ 2685393 h 2779986"/>
              <a:gd name="connsiteX4" fmla="*/ 3547241 w 4382814"/>
              <a:gd name="connsiteY4" fmla="*/ 2638096 h 2779986"/>
              <a:gd name="connsiteX5" fmla="*/ 4114800 w 4382814"/>
              <a:gd name="connsiteY5" fmla="*/ 2243958 h 2779986"/>
              <a:gd name="connsiteX6" fmla="*/ 4351283 w 4382814"/>
              <a:gd name="connsiteY6" fmla="*/ 1581807 h 2779986"/>
              <a:gd name="connsiteX7" fmla="*/ 4272455 w 4382814"/>
              <a:gd name="connsiteY7" fmla="*/ 919655 h 2779986"/>
              <a:gd name="connsiteX8" fmla="*/ 3689131 w 4382814"/>
              <a:gd name="connsiteY8" fmla="*/ 273269 h 2779986"/>
              <a:gd name="connsiteX9" fmla="*/ 3231931 w 4382814"/>
              <a:gd name="connsiteY9" fmla="*/ 68317 h 2779986"/>
              <a:gd name="connsiteX10" fmla="*/ 2885090 w 4382814"/>
              <a:gd name="connsiteY10" fmla="*/ 5255 h 2779986"/>
              <a:gd name="connsiteX11" fmla="*/ 2286000 w 4382814"/>
              <a:gd name="connsiteY11" fmla="*/ 99848 h 2779986"/>
              <a:gd name="connsiteX12" fmla="*/ 1828800 w 4382814"/>
              <a:gd name="connsiteY12" fmla="*/ 352096 h 2779986"/>
              <a:gd name="connsiteX13" fmla="*/ 1734207 w 4382814"/>
              <a:gd name="connsiteY13" fmla="*/ 415158 h 2779986"/>
              <a:gd name="connsiteX14" fmla="*/ 1371600 w 4382814"/>
              <a:gd name="connsiteY14" fmla="*/ 683172 h 2779986"/>
              <a:gd name="connsiteX15" fmla="*/ 1213945 w 4382814"/>
              <a:gd name="connsiteY15" fmla="*/ 809296 h 2779986"/>
              <a:gd name="connsiteX16" fmla="*/ 1040524 w 4382814"/>
              <a:gd name="connsiteY16" fmla="*/ 919655 h 2779986"/>
              <a:gd name="connsiteX17" fmla="*/ 804041 w 4382814"/>
              <a:gd name="connsiteY17" fmla="*/ 998482 h 2779986"/>
              <a:gd name="connsiteX18" fmla="*/ 299545 w 4382814"/>
              <a:gd name="connsiteY18" fmla="*/ 1219200 h 2779986"/>
              <a:gd name="connsiteX19" fmla="*/ 0 w 4382814"/>
              <a:gd name="connsiteY19" fmla="*/ 1219200 h 277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82814" h="2779986">
                <a:moveTo>
                  <a:pt x="1592317" y="2779986"/>
                </a:moveTo>
                <a:cubicBezTo>
                  <a:pt x="1659320" y="2726120"/>
                  <a:pt x="1726324" y="2672255"/>
                  <a:pt x="1860331" y="2638096"/>
                </a:cubicBezTo>
                <a:cubicBezTo>
                  <a:pt x="1994338" y="2603937"/>
                  <a:pt x="2212428" y="2567151"/>
                  <a:pt x="2396359" y="2575034"/>
                </a:cubicBezTo>
                <a:cubicBezTo>
                  <a:pt x="2580290" y="2582917"/>
                  <a:pt x="2772103" y="2674883"/>
                  <a:pt x="2963917" y="2685393"/>
                </a:cubicBezTo>
                <a:cubicBezTo>
                  <a:pt x="3155731" y="2695903"/>
                  <a:pt x="3355427" y="2711669"/>
                  <a:pt x="3547241" y="2638096"/>
                </a:cubicBezTo>
                <a:cubicBezTo>
                  <a:pt x="3739055" y="2564524"/>
                  <a:pt x="3980793" y="2420006"/>
                  <a:pt x="4114800" y="2243958"/>
                </a:cubicBezTo>
                <a:cubicBezTo>
                  <a:pt x="4248807" y="2067910"/>
                  <a:pt x="4325007" y="1802524"/>
                  <a:pt x="4351283" y="1581807"/>
                </a:cubicBezTo>
                <a:cubicBezTo>
                  <a:pt x="4377559" y="1361090"/>
                  <a:pt x="4382814" y="1137745"/>
                  <a:pt x="4272455" y="919655"/>
                </a:cubicBezTo>
                <a:cubicBezTo>
                  <a:pt x="4162096" y="701565"/>
                  <a:pt x="3862552" y="415159"/>
                  <a:pt x="3689131" y="273269"/>
                </a:cubicBezTo>
                <a:cubicBezTo>
                  <a:pt x="3515710" y="131379"/>
                  <a:pt x="3365938" y="112986"/>
                  <a:pt x="3231931" y="68317"/>
                </a:cubicBezTo>
                <a:cubicBezTo>
                  <a:pt x="3097924" y="23648"/>
                  <a:pt x="3042745" y="0"/>
                  <a:pt x="2885090" y="5255"/>
                </a:cubicBezTo>
                <a:cubicBezTo>
                  <a:pt x="2727435" y="10510"/>
                  <a:pt x="2462048" y="42041"/>
                  <a:pt x="2286000" y="99848"/>
                </a:cubicBezTo>
                <a:cubicBezTo>
                  <a:pt x="2109952" y="157655"/>
                  <a:pt x="1920766" y="299544"/>
                  <a:pt x="1828800" y="352096"/>
                </a:cubicBezTo>
                <a:cubicBezTo>
                  <a:pt x="1736835" y="404648"/>
                  <a:pt x="1810407" y="359979"/>
                  <a:pt x="1734207" y="415158"/>
                </a:cubicBezTo>
                <a:cubicBezTo>
                  <a:pt x="1658007" y="470337"/>
                  <a:pt x="1458310" y="617482"/>
                  <a:pt x="1371600" y="683172"/>
                </a:cubicBezTo>
                <a:cubicBezTo>
                  <a:pt x="1284890" y="748862"/>
                  <a:pt x="1269124" y="769882"/>
                  <a:pt x="1213945" y="809296"/>
                </a:cubicBezTo>
                <a:cubicBezTo>
                  <a:pt x="1158766" y="848710"/>
                  <a:pt x="1108841" y="888124"/>
                  <a:pt x="1040524" y="919655"/>
                </a:cubicBezTo>
                <a:cubicBezTo>
                  <a:pt x="972207" y="951186"/>
                  <a:pt x="927538" y="948558"/>
                  <a:pt x="804041" y="998482"/>
                </a:cubicBezTo>
                <a:cubicBezTo>
                  <a:pt x="680545" y="1048406"/>
                  <a:pt x="433552" y="1182414"/>
                  <a:pt x="299545" y="1219200"/>
                </a:cubicBezTo>
                <a:cubicBezTo>
                  <a:pt x="165538" y="1255986"/>
                  <a:pt x="0" y="1219200"/>
                  <a:pt x="0" y="1219200"/>
                </a:cubicBezTo>
              </a:path>
            </a:pathLst>
          </a:custGeom>
          <a:ln w="57150">
            <a:solidFill>
              <a:srgbClr val="00FFFF"/>
            </a:solidFill>
            <a:prstDash val="sysDot"/>
            <a:headEnd type="oval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830129" y="2420888"/>
            <a:ext cx="1440160" cy="1368152"/>
          </a:xfrm>
          <a:custGeom>
            <a:avLst/>
            <a:gdLst>
              <a:gd name="connsiteX0" fmla="*/ 1592318 w 1592318"/>
              <a:gd name="connsiteY0" fmla="*/ 0 h 1513489"/>
              <a:gd name="connsiteX1" fmla="*/ 1198180 w 1592318"/>
              <a:gd name="connsiteY1" fmla="*/ 472965 h 1513489"/>
              <a:gd name="connsiteX2" fmla="*/ 425669 w 1592318"/>
              <a:gd name="connsiteY2" fmla="*/ 977462 h 1513489"/>
              <a:gd name="connsiteX3" fmla="*/ 0 w 1592318"/>
              <a:gd name="connsiteY3" fmla="*/ 1513489 h 1513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2318" h="1513489">
                <a:moveTo>
                  <a:pt x="1592318" y="0"/>
                </a:moveTo>
                <a:cubicBezTo>
                  <a:pt x="1492469" y="155027"/>
                  <a:pt x="1392621" y="310055"/>
                  <a:pt x="1198180" y="472965"/>
                </a:cubicBezTo>
                <a:cubicBezTo>
                  <a:pt x="1003739" y="635875"/>
                  <a:pt x="625366" y="804041"/>
                  <a:pt x="425669" y="977462"/>
                </a:cubicBezTo>
                <a:cubicBezTo>
                  <a:pt x="225972" y="1150883"/>
                  <a:pt x="73572" y="1418896"/>
                  <a:pt x="0" y="1513489"/>
                </a:cubicBezTo>
              </a:path>
            </a:pathLst>
          </a:custGeom>
          <a:ln w="57150">
            <a:solidFill>
              <a:srgbClr val="00FFFF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262177" y="2420887"/>
            <a:ext cx="1008112" cy="1728193"/>
          </a:xfrm>
          <a:custGeom>
            <a:avLst/>
            <a:gdLst>
              <a:gd name="connsiteX0" fmla="*/ 1308538 w 1308538"/>
              <a:gd name="connsiteY0" fmla="*/ 0 h 1891862"/>
              <a:gd name="connsiteX1" fmla="*/ 1024758 w 1308538"/>
              <a:gd name="connsiteY1" fmla="*/ 740979 h 1891862"/>
              <a:gd name="connsiteX2" fmla="*/ 394138 w 1308538"/>
              <a:gd name="connsiteY2" fmla="*/ 1340069 h 1891862"/>
              <a:gd name="connsiteX3" fmla="*/ 63062 w 1308538"/>
              <a:gd name="connsiteY3" fmla="*/ 1765738 h 1891862"/>
              <a:gd name="connsiteX4" fmla="*/ 15765 w 1308538"/>
              <a:gd name="connsiteY4" fmla="*/ 1891862 h 189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8538" h="1891862">
                <a:moveTo>
                  <a:pt x="1308538" y="0"/>
                </a:moveTo>
                <a:cubicBezTo>
                  <a:pt x="1242848" y="258817"/>
                  <a:pt x="1177158" y="517634"/>
                  <a:pt x="1024758" y="740979"/>
                </a:cubicBezTo>
                <a:cubicBezTo>
                  <a:pt x="872358" y="964324"/>
                  <a:pt x="554421" y="1169276"/>
                  <a:pt x="394138" y="1340069"/>
                </a:cubicBezTo>
                <a:cubicBezTo>
                  <a:pt x="233855" y="1510862"/>
                  <a:pt x="126124" y="1673773"/>
                  <a:pt x="63062" y="1765738"/>
                </a:cubicBezTo>
                <a:cubicBezTo>
                  <a:pt x="0" y="1857703"/>
                  <a:pt x="7882" y="1874782"/>
                  <a:pt x="15765" y="1891862"/>
                </a:cubicBezTo>
              </a:path>
            </a:pathLst>
          </a:custGeom>
          <a:ln w="57150">
            <a:solidFill>
              <a:srgbClr val="00FFFF"/>
            </a:solidFill>
            <a:prstDash val="sysDot"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66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0D8A0E5-DA11-416D-9F3A-D4E815BE0776}"/>
              </a:ext>
            </a:extLst>
          </p:cNvPr>
          <p:cNvSpPr/>
          <p:nvPr/>
        </p:nvSpPr>
        <p:spPr>
          <a:xfrm>
            <a:off x="0" y="-99392"/>
            <a:ext cx="9144000" cy="6929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25000"/>
              </a:lnSpc>
              <a:tabLst>
                <a:tab pos="129540" algn="l"/>
                <a:tab pos="6057900" algn="r"/>
              </a:tabLst>
            </a:pPr>
            <a:r>
              <a:rPr lang="en-US" sz="25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 </a:t>
            </a:r>
            <a:r>
              <a:rPr lang="en-US" sz="2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Amygdaloid Body</a:t>
            </a:r>
            <a:r>
              <a:rPr lang="ar-EG" sz="25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لوزة المخ </a:t>
            </a:r>
            <a:endParaRPr lang="en-US" sz="2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l" rtl="0">
              <a:lnSpc>
                <a:spcPct val="125000"/>
              </a:lnSpc>
              <a:buFont typeface="Wingdings" panose="05000000000000000000" pitchFamily="2" charset="2"/>
              <a:buChar char="§"/>
              <a:tabLst>
                <a:tab pos="89535" algn="l"/>
                <a:tab pos="89535" algn="l"/>
                <a:tab pos="6057900" algn="r"/>
              </a:tabLst>
            </a:pPr>
            <a:r>
              <a:rPr lang="en-US" sz="2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joins to the tail of caudate nucleus.</a:t>
            </a:r>
          </a:p>
          <a:p>
            <a:pPr marL="457200" indent="-457200" algn="l" rtl="0">
              <a:lnSpc>
                <a:spcPct val="125000"/>
              </a:lnSpc>
              <a:buFont typeface="Wingdings" panose="05000000000000000000" pitchFamily="2" charset="2"/>
              <a:buChar char="§"/>
              <a:tabLst>
                <a:tab pos="89535" algn="l"/>
                <a:tab pos="89535" algn="l"/>
                <a:tab pos="6057900" algn="r"/>
              </a:tabLst>
            </a:pPr>
            <a:r>
              <a:rPr lang="en-US" sz="25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5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situated in medial part of the temporal pole close to the </a:t>
            </a:r>
            <a:r>
              <a:rPr lang="en-US" sz="25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uncus</a:t>
            </a:r>
            <a:endParaRPr lang="en-US" sz="2500" b="1" dirty="0" smtClean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rtl="0">
              <a:lnSpc>
                <a:spcPct val="125000"/>
              </a:lnSpc>
              <a:tabLst>
                <a:tab pos="251460" algn="l"/>
                <a:tab pos="914400" algn="l"/>
                <a:tab pos="251460" algn="l"/>
                <a:tab pos="914400" algn="l"/>
                <a:tab pos="6057900" algn="r"/>
              </a:tabLst>
            </a:pPr>
            <a:r>
              <a:rPr lang="en-US" sz="25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Afferent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from the olfactory bulb.</a:t>
            </a:r>
          </a:p>
          <a:p>
            <a:pPr algn="l" rtl="0">
              <a:lnSpc>
                <a:spcPct val="125000"/>
              </a:lnSpc>
              <a:tabLst>
                <a:tab pos="251460" algn="l"/>
                <a:tab pos="914400" algn="l"/>
                <a:tab pos="251460" algn="l"/>
                <a:tab pos="914400" algn="l"/>
                <a:tab pos="6057900" algn="r"/>
              </a:tabLst>
            </a:pPr>
            <a:r>
              <a:rPr lang="en-US" sz="25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Efferent;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Stria</a:t>
            </a:r>
            <a:r>
              <a:rPr lang="en-US" sz="2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terminalis</a:t>
            </a:r>
            <a:r>
              <a:rPr lang="en-US" sz="2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accompanies the medial edge of caudate </a:t>
            </a:r>
            <a:r>
              <a:rPr lang="en-US" sz="25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nucleus </a:t>
            </a:r>
            <a:r>
              <a:rPr lang="en-US" sz="2500" b="1" dirty="0">
                <a:solidFill>
                  <a:srgbClr val="FF33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(LIMBIC </a:t>
            </a:r>
            <a:r>
              <a:rPr lang="en-US" sz="2500" b="1" dirty="0" smtClean="0">
                <a:solidFill>
                  <a:srgbClr val="FF33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SYSTEM) </a:t>
            </a:r>
            <a:r>
              <a:rPr lang="en-US" sz="25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anterior hypothalamic nuclei, anterior perforating substance &amp; </a:t>
            </a:r>
            <a:r>
              <a:rPr lang="en-US" sz="2500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habenular</a:t>
            </a:r>
            <a:r>
              <a:rPr lang="en-US" sz="25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nucleus of the </a:t>
            </a:r>
            <a:r>
              <a:rPr lang="en-US" sz="25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epithalamus</a:t>
            </a:r>
            <a:r>
              <a:rPr lang="en-US" sz="2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5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l" rtl="0">
              <a:lnSpc>
                <a:spcPct val="125000"/>
              </a:lnSpc>
              <a:buFont typeface="Wingdings" pitchFamily="2" charset="2"/>
              <a:buChar char="q"/>
              <a:tabLst>
                <a:tab pos="251460" algn="l"/>
                <a:tab pos="914400" algn="l"/>
                <a:tab pos="251460" algn="l"/>
                <a:tab pos="914400" algn="l"/>
                <a:tab pos="6057900" algn="r"/>
              </a:tabLst>
            </a:pPr>
            <a:r>
              <a:rPr lang="en-US" sz="25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Functions</a:t>
            </a:r>
            <a:r>
              <a:rPr lang="en-US" sz="25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algn="l" rtl="0" fontAlgn="base">
              <a:lnSpc>
                <a:spcPct val="107000"/>
              </a:lnSpc>
            </a:pPr>
            <a:r>
              <a:rPr lang="en-US" sz="2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is part of the olfactory and </a:t>
            </a:r>
            <a:r>
              <a:rPr lang="en-US" sz="2500" b="1" dirty="0">
                <a:solidFill>
                  <a:srgbClr val="FF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limbic systems</a:t>
            </a:r>
            <a:endParaRPr lang="en-US" sz="2500" b="1" dirty="0">
              <a:solidFill>
                <a:srgbClr val="FF33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ct val="107000"/>
              </a:lnSpc>
            </a:pPr>
            <a:r>
              <a:rPr lang="en-US" sz="2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</a:t>
            </a:r>
            <a:r>
              <a:rPr lang="en-US" sz="2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plays a role in smell, motivation, emotional behavior (fear, anxiety, anger, aggression, pleasure, and fear memory</a:t>
            </a:r>
            <a:r>
              <a:rPr lang="en-US" sz="2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algn="l" rtl="0" fontAlgn="base">
              <a:lnSpc>
                <a:spcPct val="107000"/>
              </a:lnSpc>
            </a:pPr>
            <a:r>
              <a:rPr lang="en-US" sz="2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The </a:t>
            </a:r>
            <a:r>
              <a:rPr lang="en-US" sz="25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amygdaloid</a:t>
            </a:r>
            <a:r>
              <a:rPr lang="en-US" sz="2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has 3 functions (olfaction, sexual excitement &amp; recent memory)</a:t>
            </a:r>
            <a:endParaRPr lang="en-US" sz="2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54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34280"/>
            <a:ext cx="6343963" cy="42588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144" y="4210050"/>
            <a:ext cx="9110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solidFill>
                  <a:srgbClr val="D60093"/>
                </a:solidFill>
              </a:rPr>
              <a:t>• </a:t>
            </a:r>
            <a:r>
              <a:rPr lang="en-US" sz="2800" b="1" dirty="0" smtClean="0">
                <a:solidFill>
                  <a:srgbClr val="D60093"/>
                </a:solidFill>
              </a:rPr>
              <a:t>Anterior </a:t>
            </a:r>
            <a:r>
              <a:rPr lang="en-US" sz="2800" b="1" dirty="0">
                <a:solidFill>
                  <a:srgbClr val="D60093"/>
                </a:solidFill>
              </a:rPr>
              <a:t>limb of internal capsule separates head of the caudate nucleus from the </a:t>
            </a:r>
            <a:r>
              <a:rPr lang="en-US" sz="2800" b="1" dirty="0" err="1">
                <a:solidFill>
                  <a:srgbClr val="D60093"/>
                </a:solidFill>
              </a:rPr>
              <a:t>lentiform</a:t>
            </a:r>
            <a:r>
              <a:rPr lang="en-US" sz="2800" b="1" dirty="0">
                <a:solidFill>
                  <a:srgbClr val="D60093"/>
                </a:solidFill>
              </a:rPr>
              <a:t> </a:t>
            </a:r>
            <a:r>
              <a:rPr lang="en-US" sz="2800" b="1" dirty="0" smtClean="0">
                <a:solidFill>
                  <a:srgbClr val="D60093"/>
                </a:solidFill>
              </a:rPr>
              <a:t>nucleus.</a:t>
            </a:r>
          </a:p>
          <a:p>
            <a:pPr algn="l" rtl="0"/>
            <a:r>
              <a:rPr lang="en-US" sz="2800" dirty="0" smtClean="0"/>
              <a:t>• </a:t>
            </a:r>
            <a:r>
              <a:rPr lang="en-US" sz="2800" b="1" dirty="0">
                <a:solidFill>
                  <a:srgbClr val="0000FF"/>
                </a:solidFill>
              </a:rPr>
              <a:t>Head of caudate </a:t>
            </a:r>
            <a:r>
              <a:rPr lang="en-US" sz="2800" dirty="0"/>
              <a:t>is connected to the </a:t>
            </a:r>
            <a:r>
              <a:rPr lang="en-US" sz="2800" b="1" dirty="0">
                <a:solidFill>
                  <a:srgbClr val="0000FF"/>
                </a:solidFill>
              </a:rPr>
              <a:t>putamen nucleus </a:t>
            </a:r>
            <a:r>
              <a:rPr lang="en-US" sz="2800" dirty="0"/>
              <a:t>by strands of grey matter passing through </a:t>
            </a:r>
            <a:r>
              <a:rPr lang="en-US" sz="2800" b="1" dirty="0">
                <a:solidFill>
                  <a:srgbClr val="0000FF"/>
                </a:solidFill>
              </a:rPr>
              <a:t>anterior limb of internal capsule </a:t>
            </a:r>
            <a:r>
              <a:rPr lang="en-US" sz="2800" b="1" dirty="0">
                <a:solidFill>
                  <a:srgbClr val="FF0000"/>
                </a:solidFill>
              </a:rPr>
              <a:t>giving the region a striated appearance, hence the term corpus </a:t>
            </a:r>
            <a:r>
              <a:rPr lang="en-US" sz="2800" b="1" dirty="0" smtClean="0">
                <a:solidFill>
                  <a:srgbClr val="FF0000"/>
                </a:solidFill>
              </a:rPr>
              <a:t>striatum.</a:t>
            </a:r>
            <a:endParaRPr lang="en-US" sz="2800" b="1" dirty="0">
              <a:solidFill>
                <a:srgbClr val="FF0000"/>
              </a:solidFill>
            </a:endParaRPr>
          </a:p>
          <a:p>
            <a:pPr algn="l" rtl="0"/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5148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27E6709-3A5D-496E-A127-EB3794604728}"/>
              </a:ext>
            </a:extLst>
          </p:cNvPr>
          <p:cNvSpPr/>
          <p:nvPr/>
        </p:nvSpPr>
        <p:spPr>
          <a:xfrm>
            <a:off x="35496" y="548680"/>
            <a:ext cx="5133926" cy="5708037"/>
          </a:xfrm>
          <a:prstGeom prst="rect">
            <a:avLst/>
          </a:prstGeom>
          <a:ln>
            <a:solidFill>
              <a:srgbClr val="D6009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62255" algn="l"/>
                <a:tab pos="457200" algn="l"/>
                <a:tab pos="6057900" algn="r"/>
              </a:tabLst>
            </a:pPr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Corpus </a:t>
            </a:r>
            <a:r>
              <a:rPr lang="en-US" sz="21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Striatum</a:t>
            </a:r>
          </a:p>
          <a:p>
            <a:pPr algn="l" rtl="0">
              <a:lnSpc>
                <a:spcPct val="125000"/>
              </a:lnSpc>
              <a:tabLst>
                <a:tab pos="262255" algn="l"/>
                <a:tab pos="262255" algn="l"/>
                <a:tab pos="6057900" algn="r"/>
              </a:tabLst>
            </a:pPr>
            <a:r>
              <a:rPr lang="en-US" sz="2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an important extrapyramidal center.</a:t>
            </a:r>
          </a:p>
          <a:p>
            <a:pPr algn="l" rtl="0">
              <a:lnSpc>
                <a:spcPct val="125000"/>
              </a:lnSpc>
              <a:tabLst>
                <a:tab pos="262255" algn="l"/>
                <a:tab pos="262255" algn="l"/>
                <a:tab pos="6057900" algn="r"/>
              </a:tabLst>
            </a:pPr>
            <a:r>
              <a:rPr lang="en-US" sz="2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</a:t>
            </a:r>
            <a:r>
              <a:rPr lang="en-US" sz="2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connected (afferent &amp; efferent) 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the </a:t>
            </a:r>
            <a:r>
              <a:rPr lang="en-US" sz="2100" b="1" dirty="0" err="1">
                <a:solidFill>
                  <a:srgbClr val="FF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substantia</a:t>
            </a:r>
            <a:r>
              <a:rPr lang="en-US" sz="2100" b="1" dirty="0">
                <a:solidFill>
                  <a:srgbClr val="FF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FF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nigra</a:t>
            </a:r>
            <a:r>
              <a:rPr lang="en-US" sz="2100" b="1" dirty="0">
                <a:solidFill>
                  <a:srgbClr val="FF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(midbrain).</a:t>
            </a:r>
          </a:p>
          <a:p>
            <a:pPr algn="l" rtl="0">
              <a:lnSpc>
                <a:spcPct val="125000"/>
              </a:lnSpc>
              <a:tabLst>
                <a:tab pos="262255" algn="l"/>
                <a:tab pos="262255" algn="l"/>
                <a:tab pos="6057900" algn="r"/>
              </a:tabLst>
            </a:pPr>
            <a:r>
              <a:rPr lang="en-US" sz="2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1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Nigrostriate</a:t>
            </a:r>
            <a:r>
              <a:rPr lang="en-US" sz="2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fibers carry dopamine </a:t>
            </a:r>
            <a:r>
              <a:rPr lang="en-US" sz="2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 </a:t>
            </a:r>
            <a:r>
              <a:rPr lang="en-US" sz="2100" b="1" dirty="0" err="1">
                <a:solidFill>
                  <a:srgbClr val="FF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substantia</a:t>
            </a:r>
            <a:r>
              <a:rPr lang="en-US" sz="2100" b="1" dirty="0">
                <a:solidFill>
                  <a:srgbClr val="FF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FF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nigra</a:t>
            </a:r>
            <a:r>
              <a:rPr lang="en-US" sz="2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corpus </a:t>
            </a:r>
            <a:r>
              <a:rPr lang="en-US" sz="2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striatum.</a:t>
            </a:r>
            <a:endParaRPr lang="en-US" sz="2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rtl="0">
              <a:lnSpc>
                <a:spcPct val="125000"/>
              </a:lnSpc>
              <a:tabLst>
                <a:tab pos="276860" algn="l"/>
                <a:tab pos="6057900" algn="r"/>
              </a:tabLst>
            </a:pPr>
            <a:r>
              <a:rPr lang="en-US" sz="21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</a:t>
            </a:r>
            <a:r>
              <a:rPr lang="en-US" sz="21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Applied Anatomy</a:t>
            </a:r>
            <a:endParaRPr lang="en-US" sz="2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rtl="0">
              <a:lnSpc>
                <a:spcPct val="125000"/>
              </a:lnSpc>
              <a:tabLst>
                <a:tab pos="262255" algn="l"/>
                <a:tab pos="129540" algn="l"/>
                <a:tab pos="262255" algn="l"/>
                <a:tab pos="6057900" algn="r"/>
              </a:tabLst>
            </a:pPr>
            <a:r>
              <a:rPr lang="en-US" sz="2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Lesion 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corpus striatum leading to </a:t>
            </a:r>
            <a:r>
              <a:rPr lang="en-US" sz="21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Parkinsonism</a:t>
            </a:r>
          </a:p>
          <a:p>
            <a:pPr algn="l" rtl="0">
              <a:lnSpc>
                <a:spcPct val="125000"/>
              </a:lnSpc>
              <a:tabLst>
                <a:tab pos="262255" algn="l"/>
                <a:tab pos="129540" algn="l"/>
                <a:tab pos="262255" algn="l"/>
                <a:tab pos="6057900" algn="r"/>
              </a:tabLst>
            </a:pPr>
            <a:r>
              <a:rPr lang="en-US" sz="21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Rigidity of muscles (disturbances of muscles tone) shuffling </a:t>
            </a:r>
            <a:r>
              <a:rPr lang="en-US" sz="2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gait.</a:t>
            </a:r>
            <a:endParaRPr lang="en-US" sz="2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rtl="0">
              <a:lnSpc>
                <a:spcPct val="125000"/>
              </a:lnSpc>
              <a:tabLst>
                <a:tab pos="262255" algn="l"/>
                <a:tab pos="129540" algn="l"/>
                <a:tab pos="262255" algn="l"/>
                <a:tab pos="6057900" algn="r"/>
              </a:tabLst>
            </a:pP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Static tremor and other purposeless movement as chorea.</a:t>
            </a:r>
          </a:p>
          <a:p>
            <a:pPr algn="l" rtl="0">
              <a:lnSpc>
                <a:spcPct val="125000"/>
              </a:lnSpc>
              <a:tabLst>
                <a:tab pos="262255" algn="l"/>
                <a:tab pos="129540" algn="l"/>
                <a:tab pos="262255" algn="l"/>
                <a:tab pos="6057900" algn="r"/>
              </a:tabLst>
            </a:pP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Mask face (loss of facial expression).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756" y="404664"/>
            <a:ext cx="3874747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xmlns="" id="{C555FE9D-0D53-4D32-8772-2A3BCD316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76672"/>
            <a:ext cx="7416824" cy="5904656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rtl="0">
              <a:spcBef>
                <a:spcPts val="0"/>
              </a:spcBef>
              <a:buNone/>
              <a:defRPr/>
            </a:pPr>
            <a:r>
              <a:rPr lang="en-US" sz="6600" b="1" dirty="0">
                <a:solidFill>
                  <a:srgbClr val="FF0000"/>
                </a:solidFill>
                <a:latin typeface="Calibri"/>
                <a:cs typeface="+mn-cs"/>
              </a:rPr>
              <a:t>Internal </a:t>
            </a:r>
            <a:r>
              <a:rPr lang="en-US" sz="6600" b="1" dirty="0" smtClean="0">
                <a:solidFill>
                  <a:srgbClr val="FF0000"/>
                </a:solidFill>
                <a:latin typeface="Calibri"/>
                <a:cs typeface="+mn-cs"/>
              </a:rPr>
              <a:t>Capsule</a:t>
            </a:r>
            <a:endParaRPr lang="en-US" altLang="zh-CN" sz="6600" b="1" dirty="0">
              <a:ln w="11430"/>
              <a:solidFill>
                <a:srgbClr val="FF0000"/>
              </a:solidFill>
              <a:latin typeface="Calibri"/>
              <a:ea typeface="SimSun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9144000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3000" b="1" dirty="0">
                <a:solidFill>
                  <a:srgbClr val="FF0000"/>
                </a:solidFill>
              </a:rPr>
              <a:t>• </a:t>
            </a:r>
            <a:r>
              <a:rPr lang="en-US" sz="3000" b="1" dirty="0" smtClean="0">
                <a:solidFill>
                  <a:srgbClr val="FF0000"/>
                </a:solidFill>
              </a:rPr>
              <a:t>Projection </a:t>
            </a:r>
            <a:r>
              <a:rPr lang="en-US" sz="3000" b="1" dirty="0" err="1" smtClean="0">
                <a:solidFill>
                  <a:srgbClr val="FF0000"/>
                </a:solidFill>
              </a:rPr>
              <a:t>fibres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pPr algn="l" rtl="0"/>
            <a:r>
              <a:rPr lang="en-US" sz="3000" dirty="0" smtClean="0"/>
              <a:t> - They </a:t>
            </a:r>
            <a:r>
              <a:rPr lang="en-US" sz="3000" dirty="0"/>
              <a:t>are the afferent </a:t>
            </a:r>
            <a:r>
              <a:rPr lang="en-US" sz="3000" b="1" dirty="0">
                <a:solidFill>
                  <a:srgbClr val="0000FF"/>
                </a:solidFill>
              </a:rPr>
              <a:t>(Ascending) </a:t>
            </a:r>
            <a:r>
              <a:rPr lang="en-US" sz="3000" dirty="0"/>
              <a:t>and efferent </a:t>
            </a:r>
            <a:r>
              <a:rPr lang="en-US" sz="3000" b="1" dirty="0">
                <a:solidFill>
                  <a:srgbClr val="0000FF"/>
                </a:solidFill>
              </a:rPr>
              <a:t>(Descending) </a:t>
            </a:r>
            <a:r>
              <a:rPr lang="en-US" sz="3000" dirty="0" err="1"/>
              <a:t>fibres</a:t>
            </a:r>
            <a:r>
              <a:rPr lang="en-US" sz="3000" dirty="0"/>
              <a:t> of the cerebral cortex which pass through the </a:t>
            </a:r>
            <a:r>
              <a:rPr lang="en-US" sz="3000" b="1" dirty="0">
                <a:solidFill>
                  <a:srgbClr val="D60093"/>
                </a:solidFill>
              </a:rPr>
              <a:t>internal capsule </a:t>
            </a:r>
            <a:r>
              <a:rPr lang="en-US" sz="3000" dirty="0"/>
              <a:t>and connect the cerebral cortex with the lower centers</a:t>
            </a:r>
            <a:r>
              <a:rPr lang="en-US" sz="3000" dirty="0" smtClean="0"/>
              <a:t>.</a:t>
            </a:r>
          </a:p>
          <a:p>
            <a:pPr algn="ctr" rtl="0"/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>
                <a:solidFill>
                  <a:srgbClr val="FF0000"/>
                </a:solidFill>
              </a:rPr>
              <a:t>• Internal </a:t>
            </a:r>
            <a:r>
              <a:rPr lang="en-US" sz="3000" b="1" dirty="0" smtClean="0">
                <a:solidFill>
                  <a:srgbClr val="FF0000"/>
                </a:solidFill>
              </a:rPr>
              <a:t>capsule</a:t>
            </a:r>
          </a:p>
          <a:p>
            <a:pPr algn="l" rtl="0"/>
            <a:r>
              <a:rPr lang="en-US" sz="3000" dirty="0" smtClean="0"/>
              <a:t>- The </a:t>
            </a:r>
            <a:r>
              <a:rPr lang="en-US" sz="3000" dirty="0"/>
              <a:t>internal capsule is a broad lamina of </a:t>
            </a:r>
            <a:r>
              <a:rPr lang="en-US" sz="3000" dirty="0" smtClean="0"/>
              <a:t>white matter</a:t>
            </a:r>
            <a:r>
              <a:rPr lang="en-US" sz="3000" dirty="0"/>
              <a:t>. </a:t>
            </a:r>
            <a:endParaRPr lang="en-US" sz="3000" dirty="0" smtClean="0"/>
          </a:p>
          <a:p>
            <a:pPr algn="l" rtl="0"/>
            <a:r>
              <a:rPr lang="en-US" sz="3000" dirty="0" smtClean="0"/>
              <a:t>- It </a:t>
            </a:r>
            <a:r>
              <a:rPr lang="en-US" sz="3000" dirty="0"/>
              <a:t>is the main site of projecting fibers</a:t>
            </a:r>
            <a:r>
              <a:rPr lang="en-US" sz="3000" dirty="0" smtClean="0"/>
              <a:t>.</a:t>
            </a:r>
          </a:p>
          <a:p>
            <a:pPr marL="457200" indent="-457200" algn="l" rtl="0">
              <a:buFont typeface="Wingdings" pitchFamily="2" charset="2"/>
              <a:buChar char="q"/>
            </a:pPr>
            <a:r>
              <a:rPr lang="en-US" sz="3000" b="1" dirty="0" smtClean="0">
                <a:solidFill>
                  <a:srgbClr val="D60093"/>
                </a:solidFill>
              </a:rPr>
              <a:t>Continuity;</a:t>
            </a:r>
          </a:p>
          <a:p>
            <a:pPr marL="625475" indent="-503238" algn="l" rtl="0"/>
            <a:r>
              <a:rPr lang="en-US" sz="3000" b="1" dirty="0" smtClean="0"/>
              <a:t>    </a:t>
            </a:r>
            <a:r>
              <a:rPr lang="en-US" sz="3000" b="1" dirty="0"/>
              <a:t>- Superiorly, </a:t>
            </a:r>
            <a:r>
              <a:rPr lang="en-US" sz="3000" dirty="0"/>
              <a:t>it is continuous with the </a:t>
            </a:r>
            <a:r>
              <a:rPr lang="en-US" sz="3000" b="1" dirty="0">
                <a:solidFill>
                  <a:srgbClr val="C00000"/>
                </a:solidFill>
              </a:rPr>
              <a:t>corona radiate </a:t>
            </a:r>
            <a:r>
              <a:rPr lang="en-US" sz="3000" dirty="0"/>
              <a:t>in </a:t>
            </a:r>
            <a:r>
              <a:rPr lang="en-US" sz="3000" dirty="0" smtClean="0"/>
              <a:t>  the </a:t>
            </a:r>
            <a:r>
              <a:rPr lang="en-US" sz="3000" dirty="0"/>
              <a:t>cerebral cortex</a:t>
            </a:r>
            <a:r>
              <a:rPr lang="en-US" sz="3000" dirty="0" smtClean="0"/>
              <a:t>.</a:t>
            </a:r>
          </a:p>
          <a:p>
            <a:pPr marL="579438" indent="-350838" algn="l" rtl="0">
              <a:tabLst>
                <a:tab pos="396875" algn="l"/>
                <a:tab pos="517525" algn="l"/>
              </a:tabLst>
            </a:pPr>
            <a:r>
              <a:rPr lang="en-US" sz="3000" b="1" dirty="0" smtClean="0"/>
              <a:t>   - </a:t>
            </a:r>
            <a:r>
              <a:rPr lang="en-US" sz="3000" b="1" dirty="0"/>
              <a:t>Inferiorly, </a:t>
            </a:r>
            <a:r>
              <a:rPr lang="en-US" sz="3000" dirty="0"/>
              <a:t>it is continuous below with </a:t>
            </a:r>
            <a:r>
              <a:rPr lang="en-US" sz="3000" b="1" dirty="0">
                <a:solidFill>
                  <a:srgbClr val="C00000"/>
                </a:solidFill>
              </a:rPr>
              <a:t>cerebral peduncle</a:t>
            </a:r>
            <a:r>
              <a:rPr lang="en-US" sz="3000" dirty="0"/>
              <a:t> of the midbrain. </a:t>
            </a:r>
            <a:endParaRPr lang="en-US" sz="3000" dirty="0" smtClean="0"/>
          </a:p>
          <a:p>
            <a:pPr marL="457200" indent="-457200" algn="l" rtl="0">
              <a:buFont typeface="Wingdings" pitchFamily="2" charset="2"/>
              <a:buChar char="q"/>
            </a:pPr>
            <a:r>
              <a:rPr lang="en-US" sz="3000" b="1" dirty="0" smtClean="0">
                <a:solidFill>
                  <a:srgbClr val="D60093"/>
                </a:solidFill>
              </a:rPr>
              <a:t>Shape</a:t>
            </a:r>
            <a:r>
              <a:rPr lang="en-US" sz="3000" b="1" dirty="0"/>
              <a:t>; </a:t>
            </a:r>
            <a:r>
              <a:rPr lang="en-US" sz="3000" dirty="0"/>
              <a:t>in transverse sections, V-shaped and concavity directed laterally.</a:t>
            </a:r>
          </a:p>
          <a:p>
            <a:pPr algn="l" rtl="0"/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81893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18310" t="8789" r="47998" b="39453"/>
          <a:stretch>
            <a:fillRect/>
          </a:stretch>
        </p:blipFill>
        <p:spPr bwMode="auto">
          <a:xfrm>
            <a:off x="2563264" y="500018"/>
            <a:ext cx="5072098" cy="584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AutoShape 10"/>
          <p:cNvSpPr>
            <a:spLocks/>
          </p:cNvSpPr>
          <p:nvPr/>
        </p:nvSpPr>
        <p:spPr bwMode="auto">
          <a:xfrm flipH="1">
            <a:off x="134372" y="2571720"/>
            <a:ext cx="2304256" cy="792088"/>
          </a:xfrm>
          <a:prstGeom prst="callout2">
            <a:avLst>
              <a:gd name="adj1" fmla="val 52199"/>
              <a:gd name="adj2" fmla="val 28502"/>
              <a:gd name="adj3" fmla="val 37500"/>
              <a:gd name="adj4" fmla="val -30400"/>
              <a:gd name="adj5" fmla="val 35122"/>
              <a:gd name="adj6" fmla="val -91247"/>
            </a:avLst>
          </a:prstGeom>
          <a:noFill/>
          <a:ln w="57150">
            <a:solidFill>
              <a:srgbClr val="FF0066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Genu</a:t>
            </a:r>
          </a:p>
        </p:txBody>
      </p:sp>
      <p:sp>
        <p:nvSpPr>
          <p:cNvPr id="5" name="AutoShape 10"/>
          <p:cNvSpPr>
            <a:spLocks/>
          </p:cNvSpPr>
          <p:nvPr/>
        </p:nvSpPr>
        <p:spPr bwMode="auto">
          <a:xfrm flipH="1">
            <a:off x="-108520" y="3891210"/>
            <a:ext cx="2771800" cy="844578"/>
          </a:xfrm>
          <a:prstGeom prst="callout2">
            <a:avLst>
              <a:gd name="adj1" fmla="val 46228"/>
              <a:gd name="adj2" fmla="val 14000"/>
              <a:gd name="adj3" fmla="val 45165"/>
              <a:gd name="adj4" fmla="val -45514"/>
              <a:gd name="adj5" fmla="val -33398"/>
              <a:gd name="adj6" fmla="val -57011"/>
            </a:avLst>
          </a:prstGeom>
          <a:noFill/>
          <a:ln w="57150">
            <a:solidFill>
              <a:srgbClr val="FF0066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Posterior limb</a:t>
            </a:r>
          </a:p>
        </p:txBody>
      </p:sp>
      <p:sp>
        <p:nvSpPr>
          <p:cNvPr id="6" name="AutoShape 15"/>
          <p:cNvSpPr>
            <a:spLocks/>
          </p:cNvSpPr>
          <p:nvPr/>
        </p:nvSpPr>
        <p:spPr bwMode="auto">
          <a:xfrm flipH="1">
            <a:off x="5861382" y="4703391"/>
            <a:ext cx="2880320" cy="648072"/>
          </a:xfrm>
          <a:prstGeom prst="callout2">
            <a:avLst>
              <a:gd name="adj1" fmla="val -169426"/>
              <a:gd name="adj2" fmla="val 120130"/>
              <a:gd name="adj3" fmla="val 28598"/>
              <a:gd name="adj4" fmla="val 93048"/>
              <a:gd name="adj5" fmla="val 54649"/>
              <a:gd name="adj6" fmla="val 54566"/>
            </a:avLst>
          </a:prstGeom>
          <a:noFill/>
          <a:ln w="57150">
            <a:solidFill>
              <a:srgbClr val="66FF33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Thalamus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10"/>
          <p:cNvSpPr>
            <a:spLocks/>
          </p:cNvSpPr>
          <p:nvPr/>
        </p:nvSpPr>
        <p:spPr bwMode="auto">
          <a:xfrm flipH="1">
            <a:off x="134372" y="928238"/>
            <a:ext cx="2590008" cy="844578"/>
          </a:xfrm>
          <a:prstGeom prst="callout2">
            <a:avLst>
              <a:gd name="adj1" fmla="val 64142"/>
              <a:gd name="adj2" fmla="val 24397"/>
              <a:gd name="adj3" fmla="val 132944"/>
              <a:gd name="adj4" fmla="val -15542"/>
              <a:gd name="adj5" fmla="val 193128"/>
              <a:gd name="adj6" fmla="val -64486"/>
            </a:avLst>
          </a:prstGeom>
          <a:noFill/>
          <a:ln w="57150">
            <a:solidFill>
              <a:srgbClr val="FF0066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Anterior limb</a:t>
            </a:r>
          </a:p>
        </p:txBody>
      </p:sp>
      <p:sp>
        <p:nvSpPr>
          <p:cNvPr id="9" name="AutoShape 15"/>
          <p:cNvSpPr>
            <a:spLocks/>
          </p:cNvSpPr>
          <p:nvPr/>
        </p:nvSpPr>
        <p:spPr bwMode="auto">
          <a:xfrm flipH="1">
            <a:off x="6040894" y="-27384"/>
            <a:ext cx="2880320" cy="648072"/>
          </a:xfrm>
          <a:prstGeom prst="callout2">
            <a:avLst>
              <a:gd name="adj1" fmla="val 372005"/>
              <a:gd name="adj2" fmla="val 128443"/>
              <a:gd name="adj3" fmla="val 175937"/>
              <a:gd name="adj4" fmla="val 60097"/>
              <a:gd name="adj5" fmla="val 67137"/>
              <a:gd name="adj6" fmla="val 52778"/>
            </a:avLst>
          </a:prstGeom>
          <a:noFill/>
          <a:ln w="38100">
            <a:solidFill>
              <a:srgbClr val="66FF33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Head of caudate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77380" y="6140255"/>
            <a:ext cx="6786610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Parts of internal capsule</a:t>
            </a:r>
          </a:p>
        </p:txBody>
      </p:sp>
      <p:sp>
        <p:nvSpPr>
          <p:cNvPr id="11" name="AutoShape 15">
            <a:extLst>
              <a:ext uri="{FF2B5EF4-FFF2-40B4-BE49-F238E27FC236}">
                <a16:creationId xmlns:a16="http://schemas.microsoft.com/office/drawing/2014/main" xmlns="" id="{EB41D095-395F-4995-A869-36A3DA92FA12}"/>
              </a:ext>
            </a:extLst>
          </p:cNvPr>
          <p:cNvSpPr>
            <a:spLocks/>
          </p:cNvSpPr>
          <p:nvPr/>
        </p:nvSpPr>
        <p:spPr bwMode="auto">
          <a:xfrm flipH="1">
            <a:off x="6040894" y="1956802"/>
            <a:ext cx="2880320" cy="648072"/>
          </a:xfrm>
          <a:prstGeom prst="callout2">
            <a:avLst>
              <a:gd name="adj1" fmla="val 181833"/>
              <a:gd name="adj2" fmla="val 108199"/>
              <a:gd name="adj3" fmla="val 75841"/>
              <a:gd name="adj4" fmla="val 55772"/>
              <a:gd name="adj5" fmla="val 117543"/>
              <a:gd name="adj6" fmla="val 102031"/>
            </a:avLst>
          </a:prstGeom>
          <a:noFill/>
          <a:ln w="57150">
            <a:solidFill>
              <a:srgbClr val="66FF33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Lentiform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nucleus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AutoShape 15"/>
          <p:cNvSpPr>
            <a:spLocks/>
          </p:cNvSpPr>
          <p:nvPr/>
        </p:nvSpPr>
        <p:spPr bwMode="auto">
          <a:xfrm flipH="1">
            <a:off x="6300192" y="3789040"/>
            <a:ext cx="2880320" cy="648072"/>
          </a:xfrm>
          <a:prstGeom prst="callout2">
            <a:avLst>
              <a:gd name="adj1" fmla="val -5200"/>
              <a:gd name="adj2" fmla="val 107640"/>
              <a:gd name="adj3" fmla="val 26285"/>
              <a:gd name="adj4" fmla="val 82119"/>
              <a:gd name="adj5" fmla="val 36145"/>
              <a:gd name="adj6" fmla="val 74863"/>
            </a:avLst>
          </a:prstGeom>
          <a:noFill/>
          <a:ln w="57150">
            <a:solidFill>
              <a:srgbClr val="66FF33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Retrolentiform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31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内囊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627784" y="404664"/>
            <a:ext cx="4536503" cy="6237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0CBC237-6971-4997-A07C-14BAE9749152}"/>
              </a:ext>
            </a:extLst>
          </p:cNvPr>
          <p:cNvSpPr txBox="1"/>
          <p:nvPr/>
        </p:nvSpPr>
        <p:spPr>
          <a:xfrm>
            <a:off x="139484" y="3523320"/>
            <a:ext cx="403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AutoShape 15"/>
          <p:cNvSpPr>
            <a:spLocks/>
          </p:cNvSpPr>
          <p:nvPr/>
        </p:nvSpPr>
        <p:spPr bwMode="auto">
          <a:xfrm flipH="1">
            <a:off x="395536" y="-27384"/>
            <a:ext cx="3384376" cy="648072"/>
          </a:xfrm>
          <a:prstGeom prst="callout2">
            <a:avLst>
              <a:gd name="adj1" fmla="val 195636"/>
              <a:gd name="adj2" fmla="val -21317"/>
              <a:gd name="adj3" fmla="val 199453"/>
              <a:gd name="adj4" fmla="val 45811"/>
              <a:gd name="adj5" fmla="val 128278"/>
              <a:gd name="adj6" fmla="val 50875"/>
            </a:avLst>
          </a:prstGeom>
          <a:noFill/>
          <a:ln w="38100">
            <a:solidFill>
              <a:srgbClr val="66FF33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Head of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 caudate nucleus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AutoShape 10"/>
          <p:cNvSpPr>
            <a:spLocks/>
          </p:cNvSpPr>
          <p:nvPr/>
        </p:nvSpPr>
        <p:spPr bwMode="auto">
          <a:xfrm flipH="1">
            <a:off x="134372" y="1772816"/>
            <a:ext cx="2304256" cy="792088"/>
          </a:xfrm>
          <a:prstGeom prst="callout2">
            <a:avLst>
              <a:gd name="adj1" fmla="val 38731"/>
              <a:gd name="adj2" fmla="val 27840"/>
              <a:gd name="adj3" fmla="val -981"/>
              <a:gd name="adj4" fmla="val -23125"/>
              <a:gd name="adj5" fmla="val 65906"/>
              <a:gd name="adj6" fmla="val -71405"/>
            </a:avLst>
          </a:prstGeom>
          <a:noFill/>
          <a:ln w="57150">
            <a:solidFill>
              <a:srgbClr val="00B0F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Genu</a:t>
            </a:r>
          </a:p>
        </p:txBody>
      </p:sp>
      <p:sp>
        <p:nvSpPr>
          <p:cNvPr id="17" name="AutoShape 10"/>
          <p:cNvSpPr>
            <a:spLocks/>
          </p:cNvSpPr>
          <p:nvPr/>
        </p:nvSpPr>
        <p:spPr bwMode="auto">
          <a:xfrm flipH="1">
            <a:off x="134372" y="3284984"/>
            <a:ext cx="1917348" cy="792088"/>
          </a:xfrm>
          <a:prstGeom prst="callout2">
            <a:avLst>
              <a:gd name="adj1" fmla="val 29111"/>
              <a:gd name="adj2" fmla="val 6665"/>
              <a:gd name="adj3" fmla="val -981"/>
              <a:gd name="adj4" fmla="val -23125"/>
              <a:gd name="adj5" fmla="val 13957"/>
              <a:gd name="adj6" fmla="val -74584"/>
            </a:avLst>
          </a:prstGeom>
          <a:noFill/>
          <a:ln w="57150">
            <a:solidFill>
              <a:srgbClr val="00B0F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Thalamus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AutoShape 10"/>
          <p:cNvSpPr>
            <a:spLocks/>
          </p:cNvSpPr>
          <p:nvPr/>
        </p:nvSpPr>
        <p:spPr bwMode="auto">
          <a:xfrm flipH="1">
            <a:off x="72008" y="4600646"/>
            <a:ext cx="2771800" cy="844578"/>
          </a:xfrm>
          <a:prstGeom prst="callout2">
            <a:avLst>
              <a:gd name="adj1" fmla="val 46228"/>
              <a:gd name="adj2" fmla="val 19498"/>
              <a:gd name="adj3" fmla="val 45165"/>
              <a:gd name="adj4" fmla="val -45514"/>
              <a:gd name="adj5" fmla="val -60465"/>
              <a:gd name="adj6" fmla="val -81204"/>
            </a:avLst>
          </a:prstGeom>
          <a:noFill/>
          <a:ln w="57150">
            <a:solidFill>
              <a:srgbClr val="FF66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Posterior limb</a:t>
            </a:r>
          </a:p>
        </p:txBody>
      </p:sp>
      <p:sp>
        <p:nvSpPr>
          <p:cNvPr id="19" name="AutoShape 15"/>
          <p:cNvSpPr>
            <a:spLocks/>
          </p:cNvSpPr>
          <p:nvPr/>
        </p:nvSpPr>
        <p:spPr bwMode="auto">
          <a:xfrm flipH="1">
            <a:off x="6839744" y="5310688"/>
            <a:ext cx="2304256" cy="1070640"/>
          </a:xfrm>
          <a:prstGeom prst="callout2">
            <a:avLst>
              <a:gd name="adj1" fmla="val -78325"/>
              <a:gd name="adj2" fmla="val 112855"/>
              <a:gd name="adj3" fmla="val -8412"/>
              <a:gd name="adj4" fmla="val 56010"/>
              <a:gd name="adj5" fmla="val 54649"/>
              <a:gd name="adj6" fmla="val 54566"/>
            </a:avLst>
          </a:prstGeom>
          <a:noFill/>
          <a:ln w="57150">
            <a:solidFill>
              <a:srgbClr val="66FF33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</a:t>
            </a:r>
            <a:r>
              <a:rPr lang="en-US" sz="2800" b="1" dirty="0" err="1" smtClean="0">
                <a:solidFill>
                  <a:prstClr val="black"/>
                </a:solidFill>
              </a:rPr>
              <a:t>Sublentiform</a:t>
            </a:r>
            <a:endParaRPr lang="en-US" sz="2800" b="1" dirty="0">
              <a:solidFill>
                <a:srgbClr val="C00000"/>
              </a:solidFill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AutoShape 15"/>
          <p:cNvSpPr>
            <a:spLocks/>
          </p:cNvSpPr>
          <p:nvPr/>
        </p:nvSpPr>
        <p:spPr bwMode="auto">
          <a:xfrm flipH="1">
            <a:off x="1863114" y="5445224"/>
            <a:ext cx="2736304" cy="1070640"/>
          </a:xfrm>
          <a:prstGeom prst="callout2">
            <a:avLst>
              <a:gd name="adj1" fmla="val 1726"/>
              <a:gd name="adj2" fmla="val -47087"/>
              <a:gd name="adj3" fmla="val 71301"/>
              <a:gd name="adj4" fmla="val -42536"/>
              <a:gd name="adj5" fmla="val 71730"/>
              <a:gd name="adj6" fmla="val 6285"/>
            </a:avLst>
          </a:prstGeom>
          <a:noFill/>
          <a:ln w="57150">
            <a:solidFill>
              <a:srgbClr val="66FF33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</a:t>
            </a:r>
            <a:r>
              <a:rPr lang="en-US" sz="2800" b="1" dirty="0" err="1">
                <a:solidFill>
                  <a:prstClr val="black"/>
                </a:solidFill>
              </a:rPr>
              <a:t>Retrolentiform</a:t>
            </a:r>
            <a:endParaRPr lang="en-US" sz="2800" b="1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2800" b="1" dirty="0">
              <a:solidFill>
                <a:srgbClr val="C00000"/>
              </a:solidFill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AutoShape 15"/>
          <p:cNvSpPr>
            <a:spLocks/>
          </p:cNvSpPr>
          <p:nvPr/>
        </p:nvSpPr>
        <p:spPr bwMode="auto">
          <a:xfrm flipH="1">
            <a:off x="6516216" y="1988840"/>
            <a:ext cx="2736304" cy="576064"/>
          </a:xfrm>
          <a:prstGeom prst="callout2">
            <a:avLst>
              <a:gd name="adj1" fmla="val 178292"/>
              <a:gd name="adj2" fmla="val 136490"/>
              <a:gd name="adj3" fmla="val 55081"/>
              <a:gd name="adj4" fmla="val 98686"/>
              <a:gd name="adj5" fmla="val 59940"/>
              <a:gd name="adj6" fmla="val 77958"/>
            </a:avLst>
          </a:prstGeom>
          <a:noFill/>
          <a:ln w="57150">
            <a:solidFill>
              <a:srgbClr val="66FF33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2800" b="1" dirty="0" err="1" smtClean="0">
                <a:solidFill>
                  <a:prstClr val="black"/>
                </a:solidFill>
              </a:rPr>
              <a:t>Lentiform</a:t>
            </a:r>
            <a:r>
              <a:rPr lang="en-US" sz="2800" b="1" dirty="0" smtClean="0">
                <a:solidFill>
                  <a:prstClr val="black"/>
                </a:solidFill>
              </a:rPr>
              <a:t> nucleus</a:t>
            </a:r>
            <a:endParaRPr lang="en-US" sz="2800" b="1" dirty="0">
              <a:solidFill>
                <a:srgbClr val="C00000"/>
              </a:solidFill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AutoShape 15"/>
          <p:cNvSpPr>
            <a:spLocks/>
          </p:cNvSpPr>
          <p:nvPr/>
        </p:nvSpPr>
        <p:spPr bwMode="auto">
          <a:xfrm flipH="1">
            <a:off x="6228184" y="188640"/>
            <a:ext cx="2736304" cy="576064"/>
          </a:xfrm>
          <a:prstGeom prst="callout2">
            <a:avLst>
              <a:gd name="adj1" fmla="val 173001"/>
              <a:gd name="adj2" fmla="val 132591"/>
              <a:gd name="adj3" fmla="val 36562"/>
              <a:gd name="adj4" fmla="val 113167"/>
              <a:gd name="adj5" fmla="val 52004"/>
              <a:gd name="adj6" fmla="val 94667"/>
            </a:avLst>
          </a:prstGeom>
          <a:noFill/>
          <a:ln w="38100">
            <a:solidFill>
              <a:srgbClr val="66FF33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prstClr val="black"/>
                </a:solidFill>
              </a:rPr>
              <a:t>Anterior limb of internal capsule</a:t>
            </a:r>
            <a:endParaRPr lang="en-US" sz="2800" b="1" dirty="0">
              <a:solidFill>
                <a:srgbClr val="C00000"/>
              </a:solidFill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900608" y="6309320"/>
            <a:ext cx="6786610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Parts of internal capsule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16C1E0B-3764-419F-8980-56371B626703}"/>
              </a:ext>
            </a:extLst>
          </p:cNvPr>
          <p:cNvSpPr txBox="1"/>
          <p:nvPr/>
        </p:nvSpPr>
        <p:spPr>
          <a:xfrm>
            <a:off x="0" y="0"/>
            <a:ext cx="9144000" cy="677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Symbol" panose="05050102010706020507" pitchFamily="18" charset="2"/>
              <a:buChar char=""/>
              <a:tabLst>
                <a:tab pos="262255" algn="l"/>
                <a:tab pos="457200" algn="l"/>
                <a:tab pos="6057900" algn="r"/>
              </a:tabLst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Internal Capsule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5270" algn="l"/>
                <a:tab pos="255270" algn="l"/>
                <a:tab pos="6057900" algn="r"/>
              </a:tabLst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** Shape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in transverse sections, V-shaped with the concavity directed laterally.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057900" algn="r"/>
              </a:tabLst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** Parts and relations: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3385" algn="l"/>
                <a:tab pos="111125" algn="l"/>
                <a:tab pos="413385" algn="l"/>
                <a:tab pos="6057900" algn="r"/>
              </a:tabLst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1- Anterior limb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; between the head of caudate nucleus (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medially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) and the lentiform nucleus (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laterally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2255" algn="l"/>
                <a:tab pos="262255" algn="l"/>
                <a:tab pos="6057900" algn="r"/>
              </a:tabLst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2- Genu;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It is the angular junction between the anterior and posterior limbs.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2255" algn="l"/>
                <a:tab pos="262255" algn="l"/>
                <a:tab pos="6057900" algn="r"/>
              </a:tabLst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- It lies between the head of caudate nucleus (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anteriorly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) and thalamus (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posteriorly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2255" algn="l"/>
                <a:tab pos="262255" algn="l"/>
                <a:tab pos="6057900" algn="r"/>
              </a:tabLst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3- Posterior limb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: (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Lenticulo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-thalamic part)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It lies between the thalamus (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medially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) and lentiform nucleus (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laterally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2255" algn="l"/>
                <a:tab pos="262255" algn="l"/>
                <a:tab pos="6057900" algn="r"/>
              </a:tabLst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Sublentiform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part;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extending below the lentiform nucleus.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2255" algn="l"/>
                <a:tab pos="262255" algn="l"/>
                <a:tab pos="6057900" algn="r"/>
              </a:tabLst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5-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Retrolentiform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part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; behind the lentiform nucleus. 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413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xmlns="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3928" y="260648"/>
            <a:ext cx="5184576" cy="3168352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1013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984" y="911332"/>
            <a:ext cx="417646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Basal Nuclei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013698A-44E9-4D74-813F-C1A0B32BB357}"/>
              </a:ext>
            </a:extLst>
          </p:cNvPr>
          <p:cNvSpPr/>
          <p:nvPr/>
        </p:nvSpPr>
        <p:spPr>
          <a:xfrm>
            <a:off x="0" y="3624296"/>
            <a:ext cx="9144000" cy="3045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>
              <a:lnSpc>
                <a:spcPct val="123000"/>
              </a:lnSpc>
              <a:buFont typeface="Wingdings" panose="05000000000000000000" pitchFamily="2" charset="2"/>
              <a:buChar char="§"/>
              <a:defRPr/>
            </a:pP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basal nuclei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Ganglia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is a collection of masses of 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gray matter 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each cerebral hemisphere. </a:t>
            </a:r>
          </a:p>
          <a:p>
            <a:pPr marL="342900" lvl="0" indent="-342900" algn="l" rtl="0">
              <a:lnSpc>
                <a:spcPct val="123000"/>
              </a:lnSpc>
              <a:buFont typeface="Wingdings" panose="05000000000000000000" pitchFamily="2" charset="2"/>
              <a:buChar char="§"/>
              <a:defRPr/>
            </a:pP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caudate, lentiform, </a:t>
            </a:r>
            <a:r>
              <a:rPr lang="en-US" sz="2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amygdaloid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claustrum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l" rtl="0">
              <a:lnSpc>
                <a:spcPct val="123000"/>
              </a:lnSpc>
              <a:buFont typeface="Wingdings" panose="05000000000000000000" pitchFamily="2" charset="2"/>
              <a:buChar char="§"/>
              <a:defRPr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substantia </a:t>
            </a:r>
            <a:r>
              <a:rPr lang="en-US" sz="2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nigra</a:t>
            </a:r>
            <a:r>
              <a:rPr 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red nucleus and subthalamic nuclei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are functionally closely related to the basal nuclei, but they should not be included with them.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3600400" cy="32493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内囊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932040" y="909856"/>
            <a:ext cx="3560513" cy="489540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3" name="AutoShape 15"/>
          <p:cNvSpPr>
            <a:spLocks/>
          </p:cNvSpPr>
          <p:nvPr/>
        </p:nvSpPr>
        <p:spPr bwMode="auto">
          <a:xfrm flipH="1">
            <a:off x="7114286" y="421272"/>
            <a:ext cx="2088232" cy="489541"/>
          </a:xfrm>
          <a:prstGeom prst="callout2">
            <a:avLst>
              <a:gd name="adj1" fmla="val 195260"/>
              <a:gd name="adj2" fmla="val 103668"/>
              <a:gd name="adj3" fmla="val 73600"/>
              <a:gd name="adj4" fmla="val 62620"/>
              <a:gd name="adj5" fmla="val 234136"/>
              <a:gd name="adj6" fmla="val 87513"/>
            </a:avLst>
          </a:prstGeom>
          <a:noFill/>
          <a:ln w="28575">
            <a:solidFill>
              <a:srgbClr val="66FF33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Frontopontine</a:t>
            </a:r>
            <a:r>
              <a:rPr lang="en-US" sz="2400" b="1" dirty="0" smtClean="0">
                <a:solidFill>
                  <a:prstClr val="black"/>
                </a:solidFill>
              </a:rPr>
              <a:t>    fibers</a:t>
            </a:r>
            <a:endParaRPr lang="en-US" sz="2400" b="1" dirty="0">
              <a:solidFill>
                <a:srgbClr val="C00000"/>
              </a:solidFill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AutoShape 15"/>
          <p:cNvSpPr>
            <a:spLocks/>
          </p:cNvSpPr>
          <p:nvPr/>
        </p:nvSpPr>
        <p:spPr bwMode="auto">
          <a:xfrm flipH="1">
            <a:off x="7703502" y="1772816"/>
            <a:ext cx="1549017" cy="489541"/>
          </a:xfrm>
          <a:prstGeom prst="callout2">
            <a:avLst>
              <a:gd name="adj1" fmla="val 14231"/>
              <a:gd name="adj2" fmla="val 152884"/>
              <a:gd name="adj3" fmla="val 105051"/>
              <a:gd name="adj4" fmla="val 120368"/>
              <a:gd name="adj5" fmla="val 92475"/>
              <a:gd name="adj6" fmla="val 71263"/>
            </a:avLst>
          </a:prstGeom>
          <a:noFill/>
          <a:ln w="28575">
            <a:solidFill>
              <a:srgbClr val="66FF33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2300" b="1" dirty="0" smtClean="0">
                <a:solidFill>
                  <a:prstClr val="black"/>
                </a:solidFill>
              </a:rPr>
              <a:t>Anterior thalamic radiations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008" y="1110229"/>
            <a:ext cx="5004048" cy="4247317"/>
          </a:xfrm>
          <a:prstGeom prst="rect">
            <a:avLst/>
          </a:prstGeom>
          <a:ln>
            <a:solidFill>
              <a:srgbClr val="D6009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ctr" rtl="0">
              <a:lnSpc>
                <a:spcPct val="125000"/>
              </a:lnSpc>
              <a:buFont typeface="Wingdings" pitchFamily="2" charset="2"/>
              <a:buChar char="q"/>
              <a:tabLst>
                <a:tab pos="259080" algn="l"/>
                <a:tab pos="6057900" algn="r"/>
              </a:tabLs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Anterior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limb;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l" rtl="0">
              <a:lnSpc>
                <a:spcPct val="125000"/>
              </a:lnSpc>
              <a:tabLst>
                <a:tab pos="413385" algn="l"/>
                <a:tab pos="111125" algn="l"/>
                <a:tab pos="413385" algn="l"/>
                <a:tab pos="6057900" algn="r"/>
              </a:tabLst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A-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Ascending; </a:t>
            </a:r>
          </a:p>
          <a:p>
            <a:pPr lvl="0" algn="l" rtl="0">
              <a:lnSpc>
                <a:spcPct val="125000"/>
              </a:lnSpc>
              <a:tabLst>
                <a:tab pos="413385" algn="l"/>
                <a:tab pos="111125" algn="l"/>
                <a:tab pos="413385" algn="l"/>
                <a:tab pos="6057900" algn="r"/>
              </a:tabLst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Anterior thalamic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radiation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from the anterior and medial nuclei of the thalamus to the cingulated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gyrus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2400" b="1" dirty="0" smtClean="0">
                <a:solidFill>
                  <a:srgbClr val="D6009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limbic system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l" rtl="0">
              <a:lnSpc>
                <a:spcPct val="125000"/>
              </a:lnSpc>
              <a:tabLst>
                <a:tab pos="413385" algn="l"/>
                <a:tab pos="111125" algn="l"/>
                <a:tab pos="413385" algn="l"/>
                <a:tab pos="6057900" algn="r"/>
              </a:tabLst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B- Descending;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Fronto-pontine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from the frontal lobe to the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pontine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nuclei of the pons.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976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内囊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932040" y="909856"/>
            <a:ext cx="3560513" cy="489540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3" name="AutoShape 15"/>
          <p:cNvSpPr>
            <a:spLocks/>
          </p:cNvSpPr>
          <p:nvPr/>
        </p:nvSpPr>
        <p:spPr bwMode="auto">
          <a:xfrm flipH="1">
            <a:off x="6914814" y="131147"/>
            <a:ext cx="2088232" cy="489541"/>
          </a:xfrm>
          <a:prstGeom prst="callout2">
            <a:avLst>
              <a:gd name="adj1" fmla="val 472328"/>
              <a:gd name="adj2" fmla="val 140159"/>
              <a:gd name="adj3" fmla="val 70487"/>
              <a:gd name="adj4" fmla="val 110631"/>
              <a:gd name="adj5" fmla="val 56790"/>
              <a:gd name="adj6" fmla="val 74425"/>
            </a:avLst>
          </a:prstGeom>
          <a:noFill/>
          <a:ln w="28575">
            <a:solidFill>
              <a:srgbClr val="66FF33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Medial </a:t>
            </a:r>
          </a:p>
          <a:p>
            <a:pPr algn="ctr">
              <a:defRPr/>
            </a:pPr>
            <a:r>
              <a:rPr lang="en-US" sz="2400" b="1" dirty="0" err="1" smtClean="0">
                <a:solidFill>
                  <a:prstClr val="black"/>
                </a:solidFill>
              </a:rPr>
              <a:t>Corticonuclear</a:t>
            </a:r>
            <a:r>
              <a:rPr lang="en-US" sz="2400" b="1" dirty="0" smtClean="0">
                <a:solidFill>
                  <a:prstClr val="black"/>
                </a:solidFill>
              </a:rPr>
              <a:t> fibers</a:t>
            </a:r>
            <a:endParaRPr lang="en-US" sz="2400" b="1" dirty="0">
              <a:solidFill>
                <a:srgbClr val="C00000"/>
              </a:solidFill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AutoShape 15"/>
          <p:cNvSpPr>
            <a:spLocks/>
          </p:cNvSpPr>
          <p:nvPr/>
        </p:nvSpPr>
        <p:spPr bwMode="auto">
          <a:xfrm flipH="1">
            <a:off x="7524328" y="1772816"/>
            <a:ext cx="1693036" cy="489541"/>
          </a:xfrm>
          <a:prstGeom prst="callout2">
            <a:avLst>
              <a:gd name="adj1" fmla="val 188566"/>
              <a:gd name="adj2" fmla="val 175883"/>
              <a:gd name="adj3" fmla="val 223349"/>
              <a:gd name="adj4" fmla="val 72660"/>
              <a:gd name="adj5" fmla="val 123607"/>
              <a:gd name="adj6" fmla="val 71264"/>
            </a:avLst>
          </a:prstGeom>
          <a:noFill/>
          <a:ln w="28575">
            <a:solidFill>
              <a:srgbClr val="66FF33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900" b="1" dirty="0" smtClean="0">
                <a:solidFill>
                  <a:prstClr val="black"/>
                </a:solidFill>
              </a:rPr>
              <a:t>Lateral</a:t>
            </a:r>
          </a:p>
          <a:p>
            <a:pPr algn="ctr">
              <a:defRPr/>
            </a:pPr>
            <a:r>
              <a:rPr lang="en-US" sz="1900" b="1" dirty="0" err="1" smtClean="0">
                <a:solidFill>
                  <a:prstClr val="black"/>
                </a:solidFill>
              </a:rPr>
              <a:t>Corticonuclear</a:t>
            </a:r>
            <a:r>
              <a:rPr lang="en-US" sz="1900" b="1" dirty="0" smtClean="0">
                <a:solidFill>
                  <a:prstClr val="black"/>
                </a:solidFill>
              </a:rPr>
              <a:t> </a:t>
            </a:r>
            <a:r>
              <a:rPr lang="en-US" sz="1900" b="1" dirty="0">
                <a:solidFill>
                  <a:prstClr val="black"/>
                </a:solidFill>
              </a:rPr>
              <a:t>fibers</a:t>
            </a:r>
            <a:endParaRPr lang="en-US" sz="19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768" y="70311"/>
            <a:ext cx="4947280" cy="6324808"/>
          </a:xfrm>
          <a:prstGeom prst="rect">
            <a:avLst/>
          </a:prstGeom>
          <a:ln>
            <a:solidFill>
              <a:srgbClr val="FF33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4300" algn="l" rtl="0">
              <a:lnSpc>
                <a:spcPct val="125000"/>
              </a:lnSpc>
              <a:tabLst>
                <a:tab pos="129540" algn="l"/>
                <a:tab pos="129540" algn="l"/>
                <a:tab pos="259080" algn="l"/>
                <a:tab pos="6057900" algn="r"/>
              </a:tabLst>
              <a:defRPr/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 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Medial </a:t>
            </a: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Corticobulbar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(nuclear)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of pyramidal tract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from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frontal eye field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(area 8) to the motor nuclei of the 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US" b="1" baseline="30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rd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US" b="1" baseline="30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 the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midbrain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and 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</a:t>
            </a:r>
            <a:r>
              <a:rPr lang="en-US" b="1" baseline="30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pons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(both sides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(cranial nerves controlling eye movements).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l" rtl="0">
              <a:lnSpc>
                <a:spcPct val="125000"/>
              </a:lnSpc>
              <a:tabLst>
                <a:tab pos="129540" algn="l"/>
                <a:tab pos="129540" algn="l"/>
                <a:tab pos="259080" algn="l"/>
                <a:tab pos="6057900" algn="r"/>
              </a:tabLst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 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Lateral </a:t>
            </a: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Corticobulbar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(nuclear)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of pyramidal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tract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from the motor (4) and premotor area (6) to: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25000"/>
              </a:lnSpc>
              <a:tabLst>
                <a:tab pos="122238" algn="l"/>
                <a:tab pos="128588" algn="l"/>
                <a:tab pos="457200" algn="l"/>
                <a:tab pos="6057900" algn="r"/>
              </a:tabLst>
              <a:defRPr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In the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pones :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8925" lvl="0" algn="l" rtl="0">
              <a:lnSpc>
                <a:spcPct val="125000"/>
              </a:lnSpc>
              <a:tabLst>
                <a:tab pos="129540" algn="l"/>
                <a:tab pos="457200" algn="l"/>
                <a:tab pos="914400" algn="l"/>
                <a:tab pos="6057900" algn="r"/>
              </a:tabLst>
              <a:defRPr/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The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en-US" b="1" baseline="30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cranial nerve nucleus (both sides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8925" lvl="0" algn="l" rtl="0">
              <a:lnSpc>
                <a:spcPct val="125000"/>
              </a:lnSpc>
              <a:tabLst>
                <a:tab pos="129540" algn="l"/>
                <a:tab pos="457200" algn="l"/>
                <a:tab pos="914400" algn="l"/>
                <a:tab pos="6057900" algn="r"/>
              </a:tabLst>
              <a:defRPr/>
            </a:pP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7</a:t>
            </a:r>
            <a:r>
              <a:rPr lang="en-US" b="1" baseline="30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cranial nerve nucleus. The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upper part (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both sides) while the </a:t>
            </a:r>
            <a:r>
              <a:rPr lang="en-US" b="1" dirty="0">
                <a:solidFill>
                  <a:srgbClr val="D6009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lower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part receives from the 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opposite side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125000"/>
              </a:lnSpc>
              <a:tabLst>
                <a:tab pos="129540" algn="l"/>
                <a:tab pos="259080" algn="l"/>
                <a:tab pos="457200" algn="l"/>
                <a:tab pos="6057900" algn="r"/>
              </a:tabLst>
              <a:defRPr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In the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medulla oblongata :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lvl="0" indent="122238" algn="l" rtl="0">
              <a:lnSpc>
                <a:spcPct val="125000"/>
              </a:lnSpc>
              <a:tabLst>
                <a:tab pos="129540" algn="l"/>
                <a:tab pos="457200" algn="l"/>
                <a:tab pos="6057900" algn="r"/>
              </a:tabLst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The 9</a:t>
            </a:r>
            <a:r>
              <a:rPr lang="en-US" b="1" baseline="30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10</a:t>
            </a:r>
            <a:r>
              <a:rPr lang="en-US" b="1" baseline="30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11</a:t>
            </a:r>
            <a:r>
              <a:rPr lang="en-US" b="1" baseline="30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cranial nerves nuclei (both sides).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lvl="0" indent="-334963" algn="l" rtl="0">
              <a:lnSpc>
                <a:spcPct val="125000"/>
              </a:lnSpc>
              <a:tabLst>
                <a:tab pos="129540" algn="l"/>
                <a:tab pos="457200" algn="l"/>
                <a:tab pos="6057900" algn="r"/>
              </a:tabLst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The 12</a:t>
            </a:r>
            <a:r>
              <a:rPr lang="en-US" b="1" baseline="30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cranial nerve nucleus (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opposite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side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8064" y="5445224"/>
            <a:ext cx="3816424" cy="1323439"/>
          </a:xfrm>
          <a:prstGeom prst="rect">
            <a:avLst/>
          </a:prstGeom>
          <a:ln>
            <a:solidFill>
              <a:srgbClr val="FF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0">
              <a:lnSpc>
                <a:spcPct val="125000"/>
              </a:lnSpc>
              <a:tabLst>
                <a:tab pos="413385" algn="l"/>
                <a:tab pos="111125" algn="l"/>
                <a:tab pos="413385" algn="l"/>
                <a:tab pos="6057900" algn="r"/>
              </a:tabLst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Genu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lvl="0" algn="ctr" rtl="0">
              <a:lnSpc>
                <a:spcPct val="125000"/>
              </a:lnSpc>
              <a:tabLst>
                <a:tab pos="413385" algn="l"/>
                <a:tab pos="111125" algn="l"/>
                <a:tab pos="413385" algn="l"/>
                <a:tab pos="6057900" algn="r"/>
              </a:tabLst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Descending tracts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569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内囊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483768" y="404664"/>
            <a:ext cx="4536503" cy="6237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4" name="AutoShape 15"/>
          <p:cNvSpPr>
            <a:spLocks/>
          </p:cNvSpPr>
          <p:nvPr/>
        </p:nvSpPr>
        <p:spPr bwMode="auto">
          <a:xfrm flipH="1">
            <a:off x="6516216" y="620688"/>
            <a:ext cx="2736304" cy="576064"/>
          </a:xfrm>
          <a:prstGeom prst="callout2">
            <a:avLst>
              <a:gd name="adj1" fmla="val 466656"/>
              <a:gd name="adj2" fmla="val 172135"/>
              <a:gd name="adj3" fmla="val 63018"/>
              <a:gd name="adj4" fmla="val 109825"/>
              <a:gd name="adj5" fmla="val 54649"/>
              <a:gd name="adj6" fmla="val 89654"/>
            </a:avLst>
          </a:prstGeom>
          <a:noFill/>
          <a:ln w="57150">
            <a:solidFill>
              <a:srgbClr val="66FF33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>
              <a:defRPr/>
            </a:pPr>
            <a:r>
              <a:rPr lang="en-US" sz="2800" b="1" dirty="0" err="1">
                <a:solidFill>
                  <a:prstClr val="black"/>
                </a:solidFill>
              </a:rPr>
              <a:t>Frontopontine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15"/>
          <p:cNvSpPr>
            <a:spLocks/>
          </p:cNvSpPr>
          <p:nvPr/>
        </p:nvSpPr>
        <p:spPr bwMode="auto">
          <a:xfrm flipH="1">
            <a:off x="6228184" y="2204864"/>
            <a:ext cx="2957656" cy="576064"/>
          </a:xfrm>
          <a:prstGeom prst="callout2">
            <a:avLst>
              <a:gd name="adj1" fmla="val 241785"/>
              <a:gd name="adj2" fmla="val 151524"/>
              <a:gd name="adj3" fmla="val 63018"/>
              <a:gd name="adj4" fmla="val 109825"/>
              <a:gd name="adj5" fmla="val 54649"/>
              <a:gd name="adj6" fmla="val 92746"/>
            </a:avLst>
          </a:prstGeom>
          <a:noFill/>
          <a:ln w="57150">
            <a:solidFill>
              <a:srgbClr val="66FF33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>
              <a:defRPr/>
            </a:pPr>
            <a:r>
              <a:rPr lang="en-US" sz="2800" b="1" dirty="0" err="1" smtClean="0">
                <a:solidFill>
                  <a:prstClr val="black"/>
                </a:solidFill>
              </a:rPr>
              <a:t>Parietaoopontine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2800" b="1" dirty="0" smtClean="0">
                <a:solidFill>
                  <a:prstClr val="black"/>
                </a:solidFill>
              </a:rPr>
              <a:t>fibers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15"/>
          <p:cNvSpPr>
            <a:spLocks/>
          </p:cNvSpPr>
          <p:nvPr/>
        </p:nvSpPr>
        <p:spPr bwMode="auto">
          <a:xfrm flipH="1">
            <a:off x="6228184" y="4725144"/>
            <a:ext cx="2957656" cy="576064"/>
          </a:xfrm>
          <a:prstGeom prst="callout2">
            <a:avLst>
              <a:gd name="adj1" fmla="val -80971"/>
              <a:gd name="adj2" fmla="val 163891"/>
              <a:gd name="adj3" fmla="val -130106"/>
              <a:gd name="adj4" fmla="val 103126"/>
              <a:gd name="adj5" fmla="val 38776"/>
              <a:gd name="adj6" fmla="val 71105"/>
            </a:avLst>
          </a:prstGeom>
          <a:noFill/>
          <a:ln w="57150">
            <a:solidFill>
              <a:srgbClr val="66FF33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>
              <a:defRPr/>
            </a:pPr>
            <a:r>
              <a:rPr lang="en-US" sz="2800" b="1" dirty="0" smtClean="0">
                <a:solidFill>
                  <a:prstClr val="black"/>
                </a:solidFill>
              </a:rPr>
              <a:t>Superior thalamic radiation</a:t>
            </a:r>
          </a:p>
        </p:txBody>
      </p:sp>
      <p:sp>
        <p:nvSpPr>
          <p:cNvPr id="7" name="AutoShape 15"/>
          <p:cNvSpPr>
            <a:spLocks/>
          </p:cNvSpPr>
          <p:nvPr/>
        </p:nvSpPr>
        <p:spPr bwMode="auto">
          <a:xfrm flipH="1">
            <a:off x="35496" y="2357264"/>
            <a:ext cx="2957656" cy="576064"/>
          </a:xfrm>
          <a:prstGeom prst="callout2">
            <a:avLst>
              <a:gd name="adj1" fmla="val 252367"/>
              <a:gd name="adj2" fmla="val -52009"/>
              <a:gd name="adj3" fmla="val 92119"/>
              <a:gd name="adj4" fmla="val 35110"/>
              <a:gd name="adj5" fmla="val 131370"/>
              <a:gd name="adj6" fmla="val -42771"/>
            </a:avLst>
          </a:prstGeom>
          <a:noFill/>
          <a:ln w="57150">
            <a:solidFill>
              <a:srgbClr val="66FF33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>
              <a:defRPr/>
            </a:pPr>
            <a:r>
              <a:rPr lang="en-US" sz="2800" b="1" dirty="0" err="1" smtClean="0">
                <a:solidFill>
                  <a:prstClr val="black"/>
                </a:solidFill>
              </a:rPr>
              <a:t>Corticospinal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2800" b="1" dirty="0" smtClean="0">
                <a:solidFill>
                  <a:prstClr val="black"/>
                </a:solidFill>
              </a:rPr>
              <a:t>fibers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6010205"/>
            <a:ext cx="3816424" cy="73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0">
              <a:lnSpc>
                <a:spcPct val="125000"/>
              </a:lnSpc>
              <a:tabLst>
                <a:tab pos="413385" algn="l"/>
                <a:tab pos="111125" algn="l"/>
                <a:tab pos="413385" algn="l"/>
                <a:tab pos="6057900" algn="r"/>
              </a:tabLst>
              <a:defRPr/>
            </a:pPr>
            <a:r>
              <a:rPr lang="en-U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Posterior limb</a:t>
            </a:r>
            <a:endParaRPr lang="en-US" sz="3600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639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95ABEED-6CBC-4960-AC29-6698C6D0F075}"/>
              </a:ext>
            </a:extLst>
          </p:cNvPr>
          <p:cNvSpPr/>
          <p:nvPr/>
        </p:nvSpPr>
        <p:spPr>
          <a:xfrm>
            <a:off x="0" y="-9912"/>
            <a:ext cx="9144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3385" algn="l"/>
                <a:tab pos="111125" algn="l"/>
                <a:tab pos="413385" algn="l"/>
                <a:tab pos="5943600" algn="r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3- Posterior limb  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Lenticulo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-thalamic part)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3385" algn="l"/>
                <a:tab pos="111125" algn="l"/>
                <a:tab pos="413385" algn="l"/>
                <a:tab pos="5829300" algn="r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A- Ascending tracts;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286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3385" algn="l"/>
                <a:tab pos="111125" algn="l"/>
                <a:tab pos="413385" algn="l"/>
                <a:tab pos="5829300" algn="r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		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Superior thalamic (sensory) radiation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from the P.L.V.N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and</a:t>
            </a:r>
          </a:p>
          <a:p>
            <a:pPr marL="2286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3385" algn="l"/>
                <a:tab pos="111125" algn="l"/>
                <a:tab pos="413385" algn="l"/>
                <a:tab pos="5829300" algn="r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P.M.V.N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of the thalamus to the sensory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area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(1,2&amp;3).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28600" marR="0" lvl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13385" algn="l"/>
                <a:tab pos="111125" algn="l"/>
                <a:tab pos="413385" algn="l"/>
                <a:tab pos="5829300" algn="r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- They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carry the general sensation from the opposite side of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the</a:t>
            </a:r>
          </a:p>
          <a:p>
            <a:pPr marL="228600" marR="0" lvl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13385" algn="l"/>
                <a:tab pos="111125" algn="l"/>
                <a:tab pos="413385" algn="l"/>
                <a:tab pos="5829300" algn="r"/>
              </a:tabLst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body.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12750" algn="l"/>
                <a:tab pos="412750" algn="l"/>
                <a:tab pos="5829300" algn="r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B-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Descending tracts;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286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3385" algn="l"/>
                <a:tab pos="111125" algn="l"/>
                <a:tab pos="413385" algn="l"/>
                <a:tab pos="5943600" algn="r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1-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Corticospinal fibers of the pyramidal tract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13385" algn="l"/>
                <a:tab pos="111125" algn="l"/>
                <a:tab pos="342900" algn="l"/>
                <a:tab pos="5943600" algn="r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It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arises from the motor (area 4), premotor (area 6)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the motor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nuclei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(AHC)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of the spinal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cord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(99% to the opposite side while 1% to the same side).</a:t>
            </a:r>
          </a:p>
          <a:p>
            <a:pPr marL="457200" marR="0" lvl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13385" algn="l"/>
                <a:tab pos="111125" algn="l"/>
                <a:tab pos="342900" algn="l"/>
                <a:tab pos="5943600" algn="r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The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fibers arranged from anterior to posterior as follows, upper limb (anterior), trunk (middle) &amp; lower limb (posterior).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168275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60325" algn="l"/>
                <a:tab pos="111125" algn="l"/>
                <a:tab pos="457200" algn="l"/>
                <a:tab pos="5943600" algn="r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Fronto-pontine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 from the frontal lobe to the pontine nuclei.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168275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3385" algn="l"/>
                <a:tab pos="111125" algn="l"/>
                <a:tab pos="41338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3- Parieto- pontine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 from the parietal lobe to the pontine nuclei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0079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8204945-58D6-4387-8213-B622D6FD19D3}"/>
              </a:ext>
            </a:extLst>
          </p:cNvPr>
          <p:cNvSpPr/>
          <p:nvPr/>
        </p:nvSpPr>
        <p:spPr>
          <a:xfrm>
            <a:off x="0" y="-27384"/>
            <a:ext cx="9144000" cy="6973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3385" algn="l"/>
                <a:tab pos="111125" algn="l"/>
                <a:tab pos="413385" algn="l"/>
                <a:tab pos="5943600" algn="r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4-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Sublentiform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part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  <a:tab pos="5943600" algn="r"/>
              </a:tabLst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A- Ascending tracts; 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3385" algn="l"/>
                <a:tab pos="111125" algn="l"/>
                <a:tab pos="413385" algn="l"/>
                <a:tab pos="5829300" algn="r"/>
              </a:tabLst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	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Auditory radiation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(inferior thalamic radiation) from the M.G.B. to the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auditory area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in the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temporal lobe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3385" algn="l"/>
                <a:tab pos="111125" algn="l"/>
                <a:tab pos="413385" algn="l"/>
                <a:tab pos="5829300" algn="r"/>
                <a:tab pos="5943600" algn="r"/>
              </a:tabLst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B- Descending tracts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;   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  <a:tab pos="5715000" algn="r"/>
                <a:tab pos="5829300" algn="r"/>
                <a:tab pos="5943600" algn="r"/>
              </a:tabLst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Temporo-pontine fibers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from the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temporal lobe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to the pontine nuclei.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  <a:tab pos="5943600" algn="r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5-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Retrolentiform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part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535" algn="l"/>
                <a:tab pos="342900" algn="l"/>
                <a:tab pos="5943600" algn="r"/>
              </a:tabLst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A- Ascending tracts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   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  <a:tab pos="342900" algn="l"/>
                <a:tab pos="5943600" algn="r"/>
              </a:tabLst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1-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Optic radiation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from L.G.B to the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visual area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in the occipital lobe.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  <a:tab pos="342900" algn="l"/>
                <a:tab pos="5943600" algn="r"/>
              </a:tabLst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2- Posterior thalamic radiation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from the posterior nuclei of the thalamus to the temporal and occipital lobe. 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  <a:tab pos="342900" algn="l"/>
                <a:tab pos="5943600" algn="r"/>
              </a:tabLst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B- Descending tracts; 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Occipito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-pontine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fibers from the occipital lobe to the pontine nuclei.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852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DA34469-066B-4672-BE20-A1CC28DA44F1}"/>
              </a:ext>
            </a:extLst>
          </p:cNvPr>
          <p:cNvSpPr/>
          <p:nvPr/>
        </p:nvSpPr>
        <p:spPr>
          <a:xfrm>
            <a:off x="0" y="44717"/>
            <a:ext cx="9144000" cy="6793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9080" algn="l"/>
                <a:tab pos="259080" algn="l"/>
                <a:tab pos="6057900" algn="r"/>
              </a:tabLst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** Blood supply;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8763" marR="0" lvl="0" indent="-258763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9080" algn="l"/>
                <a:tab pos="259080" algn="l"/>
                <a:tab pos="6057900" algn="r"/>
              </a:tabLst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1- Anterior part of the anterior limb,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supplied by the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anterior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cerebral artery.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8763" indent="-258763" algn="l" rtl="0">
              <a:lnSpc>
                <a:spcPct val="125000"/>
              </a:lnSpc>
              <a:tabLst>
                <a:tab pos="259080" algn="l"/>
                <a:tab pos="259080" algn="l"/>
                <a:tab pos="6057900" algn="r"/>
              </a:tabLst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2- Posterior part of the anterior limb, genu and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Lenticulothalamic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part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supplied by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Lenticostriate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arteries of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</a:t>
            </a:r>
            <a:r>
              <a:rPr lang="en-US" sz="27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middle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cerebral </a:t>
            </a:r>
            <a:r>
              <a:rPr lang="en-US" sz="27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artery </a:t>
            </a:r>
          </a:p>
          <a:p>
            <a:pPr marL="259080" algn="l" rtl="0">
              <a:lnSpc>
                <a:spcPct val="125000"/>
              </a:lnSpc>
              <a:tabLst>
                <a:tab pos="259080" algn="l"/>
                <a:tab pos="259080" algn="l"/>
                <a:tab pos="6057900" algn="r"/>
              </a:tabLst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Charcot's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artery is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source of the hemorrhage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</a:p>
          <a:p>
            <a:pPr marL="258763" marR="0" lvl="0" indent="-258763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9080" algn="l"/>
                <a:tab pos="259080" algn="l"/>
                <a:tab pos="6057900" algn="r"/>
              </a:tabLst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3-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Retrolentiform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and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sublentiform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parts;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supplied by the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anterior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choroidal artery from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internal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carotid artery.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9080" algn="l"/>
                <a:tab pos="259080" algn="l"/>
                <a:tab pos="6057900" algn="r"/>
              </a:tabLst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* Venous drainage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Thalamo-stirate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vein.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9080" algn="l"/>
                <a:tab pos="259080" algn="l"/>
                <a:tab pos="6057900" algn="r"/>
              </a:tabLst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Applied anatomy: 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9080" algn="l"/>
                <a:tab pos="259080" algn="l"/>
                <a:tab pos="6057900" algn="r"/>
              </a:tabLst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Lesions of the internal capsule due to Hemorrhage leading to upper motor neuron (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hemiplegia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91996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xmlns="" id="{5BEAF321-CE8B-4EFD-9974-5224A4C8C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96880" y="2018110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36866" name="Object 2">
                        <a:extLst>
                          <a:ext uri="{FF2B5EF4-FFF2-40B4-BE49-F238E27FC236}">
                            <a16:creationId xmlns:a16="http://schemas.microsoft.com/office/drawing/2014/main" xmlns="" id="{5BEAF321-CE8B-4EFD-9974-5224A4C8CD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6880" y="2018110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>
            <a:extLst>
              <a:ext uri="{FF2B5EF4-FFF2-40B4-BE49-F238E27FC236}">
                <a16:creationId xmlns:a16="http://schemas.microsoft.com/office/drawing/2014/main" xmlns="" id="{D3B55F9F-14CC-4C1F-9099-44FA0F7FA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82605" y="2103835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36867" name="Object 3">
                        <a:extLst>
                          <a:ext uri="{FF2B5EF4-FFF2-40B4-BE49-F238E27FC236}">
                            <a16:creationId xmlns:a16="http://schemas.microsoft.com/office/drawing/2014/main" xmlns="" id="{D3B55F9F-14CC-4C1F-9099-44FA0F7FA8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2605" y="2103835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xmlns="" id="{7E469F78-8BBE-4AF3-975C-D1349B706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68330" y="2189560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xmlns="" id="{7E469F78-8BBE-4AF3-975C-D1349B7061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8330" y="2189560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xmlns="" id="{BB1B67DB-B310-4519-BECC-22BCB0953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0439" y="1971675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36869" name="Object 5">
                        <a:extLst>
                          <a:ext uri="{FF2B5EF4-FFF2-40B4-BE49-F238E27FC236}">
                            <a16:creationId xmlns:a16="http://schemas.microsoft.com/office/drawing/2014/main" xmlns="" id="{BB1B67DB-B310-4519-BECC-22BCB09537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9" y="1971675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>
            <a:extLst>
              <a:ext uri="{FF2B5EF4-FFF2-40B4-BE49-F238E27FC236}">
                <a16:creationId xmlns:a16="http://schemas.microsoft.com/office/drawing/2014/main" xmlns="" id="{67334DEF-34EF-4363-9A6F-2F92348B8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3376" y="1628775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36870" name="Object 6">
                        <a:extLst>
                          <a:ext uri="{FF2B5EF4-FFF2-40B4-BE49-F238E27FC236}">
                            <a16:creationId xmlns:a16="http://schemas.microsoft.com/office/drawing/2014/main" xmlns="" id="{67334DEF-34EF-4363-9A6F-2F92348B8A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6" y="1628775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>
            <a:extLst>
              <a:ext uri="{FF2B5EF4-FFF2-40B4-BE49-F238E27FC236}">
                <a16:creationId xmlns:a16="http://schemas.microsoft.com/office/drawing/2014/main" xmlns="" id="{8736F3C8-B101-422E-95D6-8E009B9B0B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1701" y="1971675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36871" name="Object 7">
                        <a:extLst>
                          <a:ext uri="{FF2B5EF4-FFF2-40B4-BE49-F238E27FC236}">
                            <a16:creationId xmlns:a16="http://schemas.microsoft.com/office/drawing/2014/main" xmlns="" id="{8736F3C8-B101-422E-95D6-8E009B9B0B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1" y="1971675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 Box 8">
            <a:extLst>
              <a:ext uri="{FF2B5EF4-FFF2-40B4-BE49-F238E27FC236}">
                <a16:creationId xmlns:a16="http://schemas.microsoft.com/office/drawing/2014/main" xmlns="" id="{41807D45-1B01-4BFB-BA03-084B5B5A2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3675" y="5237263"/>
            <a:ext cx="600075" cy="12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3" tIns="25717" rIns="51433" bIns="2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I/Azzam - 2004</a:t>
            </a: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xmlns="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4003179" y="3090718"/>
            <a:ext cx="2914650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33" tIns="25717" rIns="51433" bIns="25717">
            <a:spAutoFit/>
          </a:bodyPr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Thank you </a:t>
            </a: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xmlns="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3463826" y="3941717"/>
            <a:ext cx="2914650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33" tIns="25717" rIns="51433" bIns="25717">
            <a:spAutoFit/>
          </a:bodyPr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Questions </a:t>
            </a: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l="45013" t="10945" r="33937" b="23528"/>
          <a:stretch>
            <a:fillRect/>
          </a:stretch>
        </p:blipFill>
        <p:spPr bwMode="auto">
          <a:xfrm>
            <a:off x="7089361" y="0"/>
            <a:ext cx="2054639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 cstate="print"/>
          <a:srcRect l="19771" t="18500" r="32042" b="31111"/>
          <a:stretch>
            <a:fillRect/>
          </a:stretch>
        </p:blipFill>
        <p:spPr bwMode="auto">
          <a:xfrm>
            <a:off x="1619672" y="317524"/>
            <a:ext cx="5472608" cy="429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10"/>
          <p:cNvSpPr>
            <a:spLocks/>
          </p:cNvSpPr>
          <p:nvPr/>
        </p:nvSpPr>
        <p:spPr bwMode="auto">
          <a:xfrm>
            <a:off x="4572000" y="4005064"/>
            <a:ext cx="2520280" cy="720080"/>
          </a:xfrm>
          <a:prstGeom prst="callout2">
            <a:avLst>
              <a:gd name="adj1" fmla="val -187997"/>
              <a:gd name="adj2" fmla="val -13191"/>
              <a:gd name="adj3" fmla="val 20493"/>
              <a:gd name="adj4" fmla="val 57856"/>
              <a:gd name="adj5" fmla="val -270963"/>
              <a:gd name="adj6" fmla="val 129368"/>
            </a:avLst>
          </a:prstGeom>
          <a:noFill/>
          <a:ln w="38100">
            <a:solidFill>
              <a:srgbClr val="FF0000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Lentiform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Nucleus</a:t>
            </a:r>
          </a:p>
        </p:txBody>
      </p:sp>
      <p:sp>
        <p:nvSpPr>
          <p:cNvPr id="4" name="AutoShape 10"/>
          <p:cNvSpPr>
            <a:spLocks/>
          </p:cNvSpPr>
          <p:nvPr/>
        </p:nvSpPr>
        <p:spPr bwMode="auto">
          <a:xfrm>
            <a:off x="611560" y="0"/>
            <a:ext cx="2520280" cy="720080"/>
          </a:xfrm>
          <a:prstGeom prst="callout2">
            <a:avLst>
              <a:gd name="adj1" fmla="val 148058"/>
              <a:gd name="adj2" fmla="val 104469"/>
              <a:gd name="adj3" fmla="val 88365"/>
              <a:gd name="adj4" fmla="val 77873"/>
              <a:gd name="adj5" fmla="val 201950"/>
              <a:gd name="adj6" fmla="val 270467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caudate nucleus </a:t>
            </a:r>
          </a:p>
        </p:txBody>
      </p:sp>
      <p:sp>
        <p:nvSpPr>
          <p:cNvPr id="5" name="AutoShape 15"/>
          <p:cNvSpPr>
            <a:spLocks/>
          </p:cNvSpPr>
          <p:nvPr/>
        </p:nvSpPr>
        <p:spPr bwMode="auto">
          <a:xfrm>
            <a:off x="683568" y="3068960"/>
            <a:ext cx="3024336" cy="792088"/>
          </a:xfrm>
          <a:prstGeom prst="callout2">
            <a:avLst>
              <a:gd name="adj1" fmla="val 60831"/>
              <a:gd name="adj2" fmla="val 64853"/>
              <a:gd name="adj3" fmla="val 54496"/>
              <a:gd name="adj4" fmla="val 110475"/>
              <a:gd name="adj5" fmla="val 126544"/>
              <a:gd name="adj6" fmla="val 115856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457200" marR="0" lvl="1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Amygdaloid nucleus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" name="AutoShape 10"/>
          <p:cNvSpPr>
            <a:spLocks/>
          </p:cNvSpPr>
          <p:nvPr/>
        </p:nvSpPr>
        <p:spPr bwMode="auto">
          <a:xfrm>
            <a:off x="4572000" y="0"/>
            <a:ext cx="2520280" cy="720080"/>
          </a:xfrm>
          <a:prstGeom prst="callout2">
            <a:avLst>
              <a:gd name="adj1" fmla="val 54270"/>
              <a:gd name="adj2" fmla="val 94858"/>
              <a:gd name="adj3" fmla="val 200025"/>
              <a:gd name="adj4" fmla="val 149811"/>
              <a:gd name="adj5" fmla="val 260387"/>
              <a:gd name="adj6" fmla="val 141049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Claustrum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0" name="AutoShape 10"/>
          <p:cNvSpPr>
            <a:spLocks/>
          </p:cNvSpPr>
          <p:nvPr/>
        </p:nvSpPr>
        <p:spPr bwMode="auto">
          <a:xfrm>
            <a:off x="0" y="1268760"/>
            <a:ext cx="2267744" cy="720080"/>
          </a:xfrm>
          <a:prstGeom prst="callout2">
            <a:avLst>
              <a:gd name="adj1" fmla="val 37508"/>
              <a:gd name="adj2" fmla="val 120408"/>
              <a:gd name="adj3" fmla="val 83565"/>
              <a:gd name="adj4" fmla="val 76749"/>
              <a:gd name="adj5" fmla="val 172264"/>
              <a:gd name="adj6" fmla="val 161946"/>
            </a:avLst>
          </a:prstGeom>
          <a:noFill/>
          <a:ln w="38100">
            <a:solidFill>
              <a:srgbClr val="00FF00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corpus striatum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ED6EAD8-7C35-4F2D-A1E0-632F0D0F3E42}"/>
              </a:ext>
            </a:extLst>
          </p:cNvPr>
          <p:cNvSpPr txBox="1"/>
          <p:nvPr/>
        </p:nvSpPr>
        <p:spPr>
          <a:xfrm>
            <a:off x="5599790" y="1897668"/>
            <a:ext cx="722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</a:p>
        </p:txBody>
      </p:sp>
      <p:sp>
        <p:nvSpPr>
          <p:cNvPr id="6" name="Rectangle 5"/>
          <p:cNvSpPr/>
          <p:nvPr/>
        </p:nvSpPr>
        <p:spPr>
          <a:xfrm>
            <a:off x="215516" y="4785038"/>
            <a:ext cx="4356484" cy="1815882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  <a:cs typeface="Arial" panose="020B0604020202020204" pitchFamily="34" charset="0"/>
              </a:rPr>
              <a:t>1- Caudate Nucleus</a:t>
            </a:r>
          </a:p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  <a:cs typeface="Arial" panose="020B0604020202020204" pitchFamily="34" charset="0"/>
              </a:rPr>
              <a:t>2- </a:t>
            </a:r>
            <a:r>
              <a:rPr lang="en-US" sz="2800" b="1" dirty="0" err="1">
                <a:solidFill>
                  <a:srgbClr val="FF0000"/>
                </a:solidFill>
                <a:latin typeface="Arial Black" pitchFamily="34" charset="0"/>
                <a:cs typeface="Arial" panose="020B0604020202020204" pitchFamily="34" charset="0"/>
              </a:rPr>
              <a:t>L</a:t>
            </a:r>
            <a:r>
              <a:rPr lang="en-US" sz="2800" b="1" dirty="0" err="1" smtClean="0">
                <a:solidFill>
                  <a:srgbClr val="FF0000"/>
                </a:solidFill>
                <a:latin typeface="Arial Black" pitchFamily="34" charset="0"/>
                <a:cs typeface="Arial" panose="020B0604020202020204" pitchFamily="34" charset="0"/>
              </a:rPr>
              <a:t>entiform</a:t>
            </a:r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 Black" pitchFamily="34" charset="0"/>
                <a:cs typeface="Arial" panose="020B0604020202020204" pitchFamily="34" charset="0"/>
              </a:rPr>
              <a:t>Nucleus</a:t>
            </a:r>
          </a:p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  <a:cs typeface="Arial" panose="020B0604020202020204" pitchFamily="34" charset="0"/>
              </a:rPr>
              <a:t>3- </a:t>
            </a:r>
            <a:r>
              <a:rPr lang="en-US" sz="2800" b="1" dirty="0" err="1" smtClean="0">
                <a:solidFill>
                  <a:srgbClr val="FF0000"/>
                </a:solidFill>
                <a:latin typeface="Arial Black" pitchFamily="34" charset="0"/>
                <a:cs typeface="Arial" panose="020B0604020202020204" pitchFamily="34" charset="0"/>
              </a:rPr>
              <a:t>Claustrum</a:t>
            </a:r>
            <a:endParaRPr lang="en-US" sz="2800" b="1" dirty="0" smtClean="0">
              <a:solidFill>
                <a:srgbClr val="FF0000"/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  <a:cs typeface="Arial" panose="020B0604020202020204" pitchFamily="34" charset="0"/>
              </a:rPr>
              <a:t>4- </a:t>
            </a:r>
            <a:r>
              <a:rPr lang="en-US" sz="2800" b="1" dirty="0" err="1" smtClean="0">
                <a:solidFill>
                  <a:srgbClr val="FF0000"/>
                </a:solidFill>
                <a:latin typeface="Arial Black" pitchFamily="34" charset="0"/>
                <a:cs typeface="Arial" panose="020B0604020202020204" pitchFamily="34" charset="0"/>
              </a:rPr>
              <a:t>Amygdaloid</a:t>
            </a:r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  <a:cs typeface="Arial" panose="020B0604020202020204" pitchFamily="34" charset="0"/>
              </a:rPr>
              <a:t> body</a:t>
            </a:r>
            <a:endParaRPr lang="en-US" sz="2800" b="1" dirty="0">
              <a:solidFill>
                <a:srgbClr val="FF0000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15"/>
          <p:cNvSpPr>
            <a:spLocks/>
          </p:cNvSpPr>
          <p:nvPr/>
        </p:nvSpPr>
        <p:spPr bwMode="auto">
          <a:xfrm>
            <a:off x="5961289" y="5445224"/>
            <a:ext cx="3528392" cy="792088"/>
          </a:xfrm>
          <a:prstGeom prst="callout2">
            <a:avLst>
              <a:gd name="adj1" fmla="val 12731"/>
              <a:gd name="adj2" fmla="val 78675"/>
              <a:gd name="adj3" fmla="val -295678"/>
              <a:gd name="adj4" fmla="val 85424"/>
              <a:gd name="adj5" fmla="val -315983"/>
              <a:gd name="adj6" fmla="val 57978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457200" marR="0" lvl="1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Tail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caudate nucleus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0" grpId="0" animBg="1"/>
      <p:bldP spid="9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 l="22604" t="10945" r="33937" b="23528"/>
          <a:stretch>
            <a:fillRect/>
          </a:stretch>
        </p:blipFill>
        <p:spPr bwMode="auto">
          <a:xfrm>
            <a:off x="1907704" y="20033"/>
            <a:ext cx="5306665" cy="600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15"/>
          <p:cNvSpPr>
            <a:spLocks/>
          </p:cNvSpPr>
          <p:nvPr/>
        </p:nvSpPr>
        <p:spPr bwMode="auto">
          <a:xfrm flipH="1">
            <a:off x="395536" y="0"/>
            <a:ext cx="2173920" cy="416658"/>
          </a:xfrm>
          <a:prstGeom prst="callout2">
            <a:avLst>
              <a:gd name="adj1" fmla="val 140452"/>
              <a:gd name="adj2" fmla="val 21028"/>
              <a:gd name="adj3" fmla="val 181425"/>
              <a:gd name="adj4" fmla="val -609"/>
              <a:gd name="adj5" fmla="val 437027"/>
              <a:gd name="adj6" fmla="val -78892"/>
            </a:avLst>
          </a:prstGeom>
          <a:noFill/>
          <a:ln w="38100">
            <a:solidFill>
              <a:srgbClr val="00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Lateral ventricle</a:t>
            </a:r>
          </a:p>
        </p:txBody>
      </p:sp>
      <p:sp>
        <p:nvSpPr>
          <p:cNvPr id="4" name="AutoShape 10"/>
          <p:cNvSpPr>
            <a:spLocks/>
          </p:cNvSpPr>
          <p:nvPr/>
        </p:nvSpPr>
        <p:spPr bwMode="auto">
          <a:xfrm>
            <a:off x="107504" y="2492896"/>
            <a:ext cx="2520280" cy="720080"/>
          </a:xfrm>
          <a:prstGeom prst="callout2">
            <a:avLst>
              <a:gd name="adj1" fmla="val 56102"/>
              <a:gd name="adj2" fmla="val 95131"/>
              <a:gd name="adj3" fmla="val 55524"/>
              <a:gd name="adj4" fmla="val 106023"/>
              <a:gd name="adj5" fmla="val 70505"/>
              <a:gd name="adj6" fmla="val 187316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Thalamus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15"/>
          <p:cNvSpPr>
            <a:spLocks/>
          </p:cNvSpPr>
          <p:nvPr/>
        </p:nvSpPr>
        <p:spPr bwMode="auto">
          <a:xfrm flipH="1">
            <a:off x="251520" y="3356992"/>
            <a:ext cx="2736304" cy="416658"/>
          </a:xfrm>
          <a:prstGeom prst="callout2">
            <a:avLst>
              <a:gd name="adj1" fmla="val 120501"/>
              <a:gd name="adj2" fmla="val 17969"/>
              <a:gd name="adj3" fmla="val 5856"/>
              <a:gd name="adj4" fmla="val -82319"/>
              <a:gd name="adj5" fmla="val -122837"/>
              <a:gd name="adj6" fmla="val -78233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Posterior limb of internal capsule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10"/>
          <p:cNvSpPr>
            <a:spLocks/>
          </p:cNvSpPr>
          <p:nvPr/>
        </p:nvSpPr>
        <p:spPr bwMode="auto">
          <a:xfrm flipH="1">
            <a:off x="6680269" y="4084442"/>
            <a:ext cx="2520280" cy="792088"/>
          </a:xfrm>
          <a:prstGeom prst="callout2">
            <a:avLst>
              <a:gd name="adj1" fmla="val 57336"/>
              <a:gd name="adj2" fmla="val 85829"/>
              <a:gd name="adj3" fmla="val 55524"/>
              <a:gd name="adj4" fmla="val 106023"/>
              <a:gd name="adj5" fmla="val -201934"/>
              <a:gd name="adj6" fmla="val 13982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lentiform nucleus</a:t>
            </a:r>
          </a:p>
        </p:txBody>
      </p:sp>
      <p:sp>
        <p:nvSpPr>
          <p:cNvPr id="7" name="AutoShape 15"/>
          <p:cNvSpPr>
            <a:spLocks/>
          </p:cNvSpPr>
          <p:nvPr/>
        </p:nvSpPr>
        <p:spPr bwMode="auto">
          <a:xfrm flipH="1">
            <a:off x="6368660" y="901770"/>
            <a:ext cx="2664296" cy="720080"/>
          </a:xfrm>
          <a:prstGeom prst="callout2">
            <a:avLst>
              <a:gd name="adj1" fmla="val 34010"/>
              <a:gd name="adj2" fmla="val 93426"/>
              <a:gd name="adj3" fmla="val 32078"/>
              <a:gd name="adj4" fmla="val 109923"/>
              <a:gd name="adj5" fmla="val 174799"/>
              <a:gd name="adj6" fmla="val 150242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Anterior limb of internal capsule</a:t>
            </a:r>
          </a:p>
        </p:txBody>
      </p:sp>
      <p:sp>
        <p:nvSpPr>
          <p:cNvPr id="10" name="AutoShape 10"/>
          <p:cNvSpPr>
            <a:spLocks/>
          </p:cNvSpPr>
          <p:nvPr/>
        </p:nvSpPr>
        <p:spPr bwMode="auto">
          <a:xfrm flipH="1">
            <a:off x="6516216" y="3277289"/>
            <a:ext cx="2926752" cy="792088"/>
          </a:xfrm>
          <a:prstGeom prst="callout2">
            <a:avLst>
              <a:gd name="adj1" fmla="val 57336"/>
              <a:gd name="adj2" fmla="val 85829"/>
              <a:gd name="adj3" fmla="val 25668"/>
              <a:gd name="adj4" fmla="val 96866"/>
              <a:gd name="adj5" fmla="val -134131"/>
              <a:gd name="adj6" fmla="val 126530"/>
            </a:avLst>
          </a:prstGeom>
          <a:noFill/>
          <a:ln w="57150">
            <a:solidFill>
              <a:schemeClr val="accent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External capsule</a:t>
            </a:r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 flipH="1">
            <a:off x="6715809" y="2597433"/>
            <a:ext cx="2926752" cy="792088"/>
          </a:xfrm>
          <a:prstGeom prst="callout2">
            <a:avLst>
              <a:gd name="adj1" fmla="val 31900"/>
              <a:gd name="adj2" fmla="val 74709"/>
              <a:gd name="adj3" fmla="val -3175"/>
              <a:gd name="adj4" fmla="val 98080"/>
              <a:gd name="adj5" fmla="val -41967"/>
              <a:gd name="adj6" fmla="val 12863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Claustrum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61A7445-01FD-4595-8446-B37B7B8A21EF}"/>
              </a:ext>
            </a:extLst>
          </p:cNvPr>
          <p:cNvSpPr/>
          <p:nvPr/>
        </p:nvSpPr>
        <p:spPr>
          <a:xfrm>
            <a:off x="7844904" y="5370873"/>
            <a:ext cx="9096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/>
            <a:r>
              <a:rPr lang="en-US" sz="4000" b="1" dirty="0">
                <a:solidFill>
                  <a:srgbClr val="FF0000"/>
                </a:solidFill>
              </a:rPr>
              <a:t>T.S.</a:t>
            </a:r>
          </a:p>
        </p:txBody>
      </p:sp>
      <p:sp>
        <p:nvSpPr>
          <p:cNvPr id="13" name="AutoShape 15">
            <a:extLst>
              <a:ext uri="{FF2B5EF4-FFF2-40B4-BE49-F238E27FC236}">
                <a16:creationId xmlns:a16="http://schemas.microsoft.com/office/drawing/2014/main" xmlns="" id="{9DFAB5BB-3ADD-46C5-9068-08652D51C4E6}"/>
              </a:ext>
            </a:extLst>
          </p:cNvPr>
          <p:cNvSpPr>
            <a:spLocks/>
          </p:cNvSpPr>
          <p:nvPr/>
        </p:nvSpPr>
        <p:spPr bwMode="auto">
          <a:xfrm flipH="1">
            <a:off x="128920" y="1063526"/>
            <a:ext cx="2173920" cy="416658"/>
          </a:xfrm>
          <a:prstGeom prst="callout2">
            <a:avLst>
              <a:gd name="adj1" fmla="val 140452"/>
              <a:gd name="adj2" fmla="val 21028"/>
              <a:gd name="adj3" fmla="val 181425"/>
              <a:gd name="adj4" fmla="val -609"/>
              <a:gd name="adj5" fmla="val 221351"/>
              <a:gd name="adj6" fmla="val -83243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 rtl="0">
              <a:defRPr/>
            </a:pPr>
            <a:r>
              <a:rPr lang="en-US" sz="3200" b="1" dirty="0">
                <a:solidFill>
                  <a:srgbClr val="FF0000"/>
                </a:solidFill>
              </a:rPr>
              <a:t>Head of caudate nucleus 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8D949E00-6D82-47AE-A3BA-0958F60FB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5733256"/>
            <a:ext cx="7593384" cy="10404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play an important role in the control of posture and voluntary movement.</a:t>
            </a:r>
            <a:endParaRPr lang="en-US" altLang="zh-CN" sz="2400" b="1" dirty="0">
              <a:ln w="11430"/>
              <a:solidFill>
                <a:srgbClr val="0000FF"/>
              </a:solidFill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0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l="19771" t="18500" r="32042" b="31111"/>
          <a:stretch>
            <a:fillRect/>
          </a:stretch>
        </p:blipFill>
        <p:spPr bwMode="auto">
          <a:xfrm>
            <a:off x="1619672" y="260648"/>
            <a:ext cx="5545144" cy="434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078794"/>
            <a:ext cx="9144000" cy="144655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caudate nucleus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can be divided into a head, a body, and a tail</a:t>
            </a:r>
            <a:endParaRPr kumimoji="0" lang="en-US" altLang="zh-CN" sz="44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/>
              <a:uLnTx/>
              <a:uFillTx/>
              <a:latin typeface="Calibri"/>
              <a:ea typeface="SimSun" pitchFamily="2" charset="-122"/>
              <a:cs typeface="+mn-cs"/>
            </a:endParaRPr>
          </a:p>
        </p:txBody>
      </p:sp>
      <p:sp>
        <p:nvSpPr>
          <p:cNvPr id="4" name="AutoShape 10"/>
          <p:cNvSpPr>
            <a:spLocks/>
          </p:cNvSpPr>
          <p:nvPr/>
        </p:nvSpPr>
        <p:spPr bwMode="auto">
          <a:xfrm>
            <a:off x="-180528" y="3284984"/>
            <a:ext cx="2520280" cy="720080"/>
          </a:xfrm>
          <a:prstGeom prst="callout2">
            <a:avLst>
              <a:gd name="adj1" fmla="val 71428"/>
              <a:gd name="adj2" fmla="val 78822"/>
              <a:gd name="adj3" fmla="val 55524"/>
              <a:gd name="adj4" fmla="val 106023"/>
              <a:gd name="adj5" fmla="val -119894"/>
              <a:gd name="adj6" fmla="val 103447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head of caudate nucleus </a:t>
            </a:r>
          </a:p>
        </p:txBody>
      </p:sp>
      <p:sp>
        <p:nvSpPr>
          <p:cNvPr id="5" name="AutoShape 10"/>
          <p:cNvSpPr>
            <a:spLocks/>
          </p:cNvSpPr>
          <p:nvPr/>
        </p:nvSpPr>
        <p:spPr bwMode="auto">
          <a:xfrm flipH="1">
            <a:off x="7020272" y="3356992"/>
            <a:ext cx="1512168" cy="720080"/>
          </a:xfrm>
          <a:prstGeom prst="callout2">
            <a:avLst>
              <a:gd name="adj1" fmla="val 73618"/>
              <a:gd name="adj2" fmla="val 75695"/>
              <a:gd name="adj3" fmla="val 77419"/>
              <a:gd name="adj4" fmla="val 120828"/>
              <a:gd name="adj5" fmla="val 2712"/>
              <a:gd name="adj6" fmla="val 134099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Tail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10"/>
          <p:cNvSpPr>
            <a:spLocks/>
          </p:cNvSpPr>
          <p:nvPr/>
        </p:nvSpPr>
        <p:spPr bwMode="auto">
          <a:xfrm>
            <a:off x="323528" y="332656"/>
            <a:ext cx="2520280" cy="720080"/>
          </a:xfrm>
          <a:prstGeom prst="callout2">
            <a:avLst>
              <a:gd name="adj1" fmla="val 56102"/>
              <a:gd name="adj2" fmla="val 70064"/>
              <a:gd name="adj3" fmla="val 55524"/>
              <a:gd name="adj4" fmla="val 106023"/>
              <a:gd name="adj5" fmla="val 96858"/>
              <a:gd name="adj6" fmla="val 125967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Body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10"/>
          <p:cNvSpPr>
            <a:spLocks/>
          </p:cNvSpPr>
          <p:nvPr/>
        </p:nvSpPr>
        <p:spPr bwMode="auto">
          <a:xfrm flipH="1">
            <a:off x="6228184" y="476672"/>
            <a:ext cx="2520280" cy="720080"/>
          </a:xfrm>
          <a:prstGeom prst="callout2">
            <a:avLst>
              <a:gd name="adj1" fmla="val 62671"/>
              <a:gd name="adj2" fmla="val 89457"/>
              <a:gd name="adj3" fmla="val 90555"/>
              <a:gd name="adj4" fmla="val 116658"/>
              <a:gd name="adj5" fmla="val 201949"/>
              <a:gd name="adj6" fmla="val 118460"/>
            </a:avLst>
          </a:prstGeom>
          <a:noFill/>
          <a:ln w="381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Thalamus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utoShape 15"/>
          <p:cNvSpPr>
            <a:spLocks/>
          </p:cNvSpPr>
          <p:nvPr/>
        </p:nvSpPr>
        <p:spPr bwMode="auto">
          <a:xfrm flipH="1">
            <a:off x="4499992" y="4149080"/>
            <a:ext cx="3024336" cy="792088"/>
          </a:xfrm>
          <a:prstGeom prst="callout2">
            <a:avLst>
              <a:gd name="adj1" fmla="val 62821"/>
              <a:gd name="adj2" fmla="val 82055"/>
              <a:gd name="adj3" fmla="val 54496"/>
              <a:gd name="adj4" fmla="val 110475"/>
              <a:gd name="adj5" fmla="val -8801"/>
              <a:gd name="adj6" fmla="val 108037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457200" marR="0" lvl="1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amygdaloid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nucleus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21646" t="14722" r="34875" b="27353"/>
          <a:stretch>
            <a:fillRect/>
          </a:stretch>
        </p:blipFill>
        <p:spPr bwMode="auto">
          <a:xfrm flipH="1">
            <a:off x="2483768" y="116632"/>
            <a:ext cx="5328592" cy="532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15"/>
          <p:cNvSpPr>
            <a:spLocks/>
          </p:cNvSpPr>
          <p:nvPr/>
        </p:nvSpPr>
        <p:spPr bwMode="auto">
          <a:xfrm>
            <a:off x="6970080" y="1565591"/>
            <a:ext cx="2173920" cy="416658"/>
          </a:xfrm>
          <a:prstGeom prst="callout2">
            <a:avLst>
              <a:gd name="adj1" fmla="val 120501"/>
              <a:gd name="adj2" fmla="val 17969"/>
              <a:gd name="adj3" fmla="val 121572"/>
              <a:gd name="adj4" fmla="val 921"/>
              <a:gd name="adj5" fmla="val 404694"/>
              <a:gd name="adj6" fmla="val -108903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Ant. Limb internal capsule</a:t>
            </a:r>
          </a:p>
        </p:txBody>
      </p:sp>
      <p:sp>
        <p:nvSpPr>
          <p:cNvPr id="9" name="AutoShape 15"/>
          <p:cNvSpPr>
            <a:spLocks/>
          </p:cNvSpPr>
          <p:nvPr/>
        </p:nvSpPr>
        <p:spPr bwMode="auto">
          <a:xfrm>
            <a:off x="244680" y="859797"/>
            <a:ext cx="2173920" cy="416658"/>
          </a:xfrm>
          <a:prstGeom prst="callout2">
            <a:avLst>
              <a:gd name="adj1" fmla="val 128889"/>
              <a:gd name="adj2" fmla="val 72740"/>
              <a:gd name="adj3" fmla="val 341843"/>
              <a:gd name="adj4" fmla="val 147518"/>
              <a:gd name="adj5" fmla="val 568343"/>
              <a:gd name="adj6" fmla="val 174499"/>
            </a:avLst>
          </a:prstGeom>
          <a:noFill/>
          <a:ln w="38100">
            <a:solidFill>
              <a:srgbClr val="99FF66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Ant. horn lateral ventricle</a:t>
            </a:r>
          </a:p>
        </p:txBody>
      </p:sp>
      <p:sp>
        <p:nvSpPr>
          <p:cNvPr id="10" name="AutoShape 15"/>
          <p:cNvSpPr>
            <a:spLocks/>
          </p:cNvSpPr>
          <p:nvPr/>
        </p:nvSpPr>
        <p:spPr bwMode="auto">
          <a:xfrm flipH="1">
            <a:off x="5988397" y="5441482"/>
            <a:ext cx="2088232" cy="720080"/>
          </a:xfrm>
          <a:prstGeom prst="callout2">
            <a:avLst>
              <a:gd name="adj1" fmla="val 42845"/>
              <a:gd name="adj2" fmla="val 79257"/>
              <a:gd name="adj3" fmla="val -41966"/>
              <a:gd name="adj4" fmla="val 92982"/>
              <a:gd name="adj5" fmla="val -214167"/>
              <a:gd name="adj6" fmla="val 139766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Striate arteries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AutoShape 15"/>
          <p:cNvSpPr>
            <a:spLocks/>
          </p:cNvSpPr>
          <p:nvPr/>
        </p:nvSpPr>
        <p:spPr bwMode="auto">
          <a:xfrm flipH="1">
            <a:off x="323528" y="4221088"/>
            <a:ext cx="2736304" cy="1368152"/>
          </a:xfrm>
          <a:prstGeom prst="callout2">
            <a:avLst>
              <a:gd name="adj1" fmla="val 68584"/>
              <a:gd name="adj2" fmla="val 25624"/>
              <a:gd name="adj3" fmla="val 70582"/>
              <a:gd name="adj4" fmla="val -62945"/>
              <a:gd name="adj5" fmla="val 6807"/>
              <a:gd name="adj6" fmla="val -64050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Anterior perforated substance</a:t>
            </a:r>
          </a:p>
        </p:txBody>
      </p:sp>
      <p:sp>
        <p:nvSpPr>
          <p:cNvPr id="11" name="AutoShape 15"/>
          <p:cNvSpPr>
            <a:spLocks/>
          </p:cNvSpPr>
          <p:nvPr/>
        </p:nvSpPr>
        <p:spPr bwMode="auto">
          <a:xfrm>
            <a:off x="6970080" y="2924944"/>
            <a:ext cx="2173920" cy="416658"/>
          </a:xfrm>
          <a:prstGeom prst="callout2">
            <a:avLst>
              <a:gd name="adj1" fmla="val 98744"/>
              <a:gd name="adj2" fmla="val 24730"/>
              <a:gd name="adj3" fmla="val 137518"/>
              <a:gd name="adj4" fmla="val -65695"/>
              <a:gd name="adj5" fmla="val 261855"/>
              <a:gd name="adj6" fmla="val -56119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Middle cerebral artery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AutoShape 15"/>
          <p:cNvSpPr>
            <a:spLocks/>
          </p:cNvSpPr>
          <p:nvPr/>
        </p:nvSpPr>
        <p:spPr bwMode="auto">
          <a:xfrm>
            <a:off x="395536" y="2852936"/>
            <a:ext cx="2533960" cy="504056"/>
          </a:xfrm>
          <a:prstGeom prst="callout2">
            <a:avLst>
              <a:gd name="adj1" fmla="val 63225"/>
              <a:gd name="adj2" fmla="val 78736"/>
              <a:gd name="adj3" fmla="val 75497"/>
              <a:gd name="adj4" fmla="val 108827"/>
              <a:gd name="adj5" fmla="val 301233"/>
              <a:gd name="adj6" fmla="val 147425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anterior cerebral artery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AutoShape 15">
            <a:extLst>
              <a:ext uri="{FF2B5EF4-FFF2-40B4-BE49-F238E27FC236}">
                <a16:creationId xmlns:a16="http://schemas.microsoft.com/office/drawing/2014/main" xmlns="" id="{9667955D-0641-4121-B526-6653E54F632F}"/>
              </a:ext>
            </a:extLst>
          </p:cNvPr>
          <p:cNvSpPr>
            <a:spLocks/>
          </p:cNvSpPr>
          <p:nvPr/>
        </p:nvSpPr>
        <p:spPr bwMode="auto">
          <a:xfrm>
            <a:off x="6304260" y="67709"/>
            <a:ext cx="2173920" cy="416658"/>
          </a:xfrm>
          <a:prstGeom prst="callout2">
            <a:avLst>
              <a:gd name="adj1" fmla="val 120501"/>
              <a:gd name="adj2" fmla="val 17969"/>
              <a:gd name="adj3" fmla="val 121572"/>
              <a:gd name="adj4" fmla="val 921"/>
              <a:gd name="adj5" fmla="val 703614"/>
              <a:gd name="adj6" fmla="val -87147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Head of the caudate nucleus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E041A37-63FE-4116-B373-FED7AA9C1BFE}"/>
              </a:ext>
            </a:extLst>
          </p:cNvPr>
          <p:cNvSpPr txBox="1"/>
          <p:nvPr/>
        </p:nvSpPr>
        <p:spPr>
          <a:xfrm>
            <a:off x="395536" y="5877272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4400" dirty="0">
                <a:latin typeface="Arial Black" panose="020B0A04020102020204" pitchFamily="34" charset="0"/>
              </a:rPr>
              <a:t>Head of caudate</a:t>
            </a:r>
          </a:p>
        </p:txBody>
      </p:sp>
    </p:spTree>
    <p:extLst>
      <p:ext uri="{BB962C8B-B14F-4D97-AF65-F5344CB8AC3E}">
        <p14:creationId xmlns:p14="http://schemas.microsoft.com/office/powerpoint/2010/main" val="294411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7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7747" t="21282" r="34668" b="26547"/>
          <a:stretch>
            <a:fillRect/>
          </a:stretch>
        </p:blipFill>
        <p:spPr bwMode="auto">
          <a:xfrm>
            <a:off x="649603" y="260648"/>
            <a:ext cx="8054027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9512" y="5685055"/>
            <a:ext cx="8964488" cy="12003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00FF"/>
                </a:solidFill>
              </a:rPr>
              <a:t>The whole length of the convexity of caudate nucleus projects into the lateral ventricle </a:t>
            </a:r>
            <a:r>
              <a:rPr lang="en-US" sz="3600" b="1" dirty="0">
                <a:solidFill>
                  <a:srgbClr val="FF0000"/>
                </a:solidFill>
              </a:rPr>
              <a:t>LS</a:t>
            </a:r>
            <a:endParaRPr lang="en-US" altLang="zh-CN" sz="3600" b="1" dirty="0">
              <a:ln w="11430"/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52120" y="260648"/>
            <a:ext cx="1800200" cy="432048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5148064" y="836712"/>
            <a:ext cx="576064" cy="151216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ar-SA"/>
          </a:p>
        </p:txBody>
      </p:sp>
      <p:sp>
        <p:nvSpPr>
          <p:cNvPr id="6" name="Rectangle 5"/>
          <p:cNvSpPr/>
          <p:nvPr/>
        </p:nvSpPr>
        <p:spPr>
          <a:xfrm>
            <a:off x="7092280" y="1196752"/>
            <a:ext cx="1296144" cy="576064"/>
          </a:xfrm>
          <a:prstGeom prst="rect">
            <a:avLst/>
          </a:prstGeom>
          <a:noFill/>
          <a:ln w="57150"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5508104" y="1196752"/>
            <a:ext cx="1080120" cy="136815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ar-SA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6228184" y="1772816"/>
            <a:ext cx="936104" cy="136815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1331640" y="4653136"/>
            <a:ext cx="1800200" cy="504056"/>
          </a:xfrm>
          <a:prstGeom prst="rect">
            <a:avLst/>
          </a:prstGeom>
          <a:noFill/>
          <a:ln w="57150">
            <a:solidFill>
              <a:srgbClr val="FF66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3131840" y="3501008"/>
            <a:ext cx="1224136" cy="1224136"/>
          </a:xfrm>
          <a:prstGeom prst="line">
            <a:avLst/>
          </a:prstGeom>
          <a:noFill/>
          <a:ln w="57150">
            <a:solidFill>
              <a:srgbClr val="FF66FF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ar-SA"/>
          </a:p>
        </p:txBody>
      </p:sp>
      <p:sp>
        <p:nvSpPr>
          <p:cNvPr id="11" name="Rectangle 10"/>
          <p:cNvSpPr/>
          <p:nvPr/>
        </p:nvSpPr>
        <p:spPr>
          <a:xfrm>
            <a:off x="6300192" y="692696"/>
            <a:ext cx="1944216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Rectangle 11"/>
          <p:cNvSpPr/>
          <p:nvPr/>
        </p:nvSpPr>
        <p:spPr>
          <a:xfrm>
            <a:off x="7244680" y="1772816"/>
            <a:ext cx="1296144" cy="648072"/>
          </a:xfrm>
          <a:prstGeom prst="rect">
            <a:avLst/>
          </a:prstGeom>
          <a:noFill/>
          <a:ln w="57150">
            <a:solidFill>
              <a:srgbClr val="0099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>
            <a:off x="6444208" y="2420888"/>
            <a:ext cx="1008112" cy="792088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ar-SA"/>
          </a:p>
        </p:txBody>
      </p:sp>
      <p:sp>
        <p:nvSpPr>
          <p:cNvPr id="14" name="Rectangle 13"/>
          <p:cNvSpPr/>
          <p:nvPr/>
        </p:nvSpPr>
        <p:spPr>
          <a:xfrm>
            <a:off x="4716016" y="5373216"/>
            <a:ext cx="2304256" cy="360040"/>
          </a:xfrm>
          <a:prstGeom prst="rect">
            <a:avLst/>
          </a:prstGeom>
          <a:noFill/>
          <a:ln w="38100">
            <a:solidFill>
              <a:srgbClr val="00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 flipV="1">
            <a:off x="4788024" y="4005064"/>
            <a:ext cx="72008" cy="1368146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ar-SA"/>
          </a:p>
        </p:txBody>
      </p:sp>
      <p:sp>
        <p:nvSpPr>
          <p:cNvPr id="16" name="Rectangle 15"/>
          <p:cNvSpPr/>
          <p:nvPr/>
        </p:nvSpPr>
        <p:spPr>
          <a:xfrm>
            <a:off x="6228184" y="4869160"/>
            <a:ext cx="1512168" cy="360040"/>
          </a:xfrm>
          <a:prstGeom prst="rect">
            <a:avLst/>
          </a:prstGeom>
          <a:noFill/>
          <a:ln w="57150">
            <a:solidFill>
              <a:srgbClr val="99FF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 flipV="1">
            <a:off x="5364088" y="3861048"/>
            <a:ext cx="792088" cy="1008112"/>
          </a:xfrm>
          <a:prstGeom prst="line">
            <a:avLst/>
          </a:prstGeom>
          <a:noFill/>
          <a:ln w="57150">
            <a:solidFill>
              <a:srgbClr val="99FF66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CCF4571-C54A-4975-99B5-4DD867073CB5}"/>
              </a:ext>
            </a:extLst>
          </p:cNvPr>
          <p:cNvSpPr txBox="1"/>
          <p:nvPr/>
        </p:nvSpPr>
        <p:spPr>
          <a:xfrm>
            <a:off x="107504" y="1"/>
            <a:ext cx="9036496" cy="6546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2255" algn="l"/>
                <a:tab pos="6057900" algn="r"/>
              </a:tabLst>
              <a:defRPr/>
            </a:pP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1- Caudate Nucleus</a:t>
            </a:r>
            <a:endParaRPr kumimoji="0" lang="en-US" sz="26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535" algn="l"/>
                <a:tab pos="89535" algn="l"/>
                <a:tab pos="6057900" algn="r"/>
              </a:tabLst>
              <a:defRPr/>
            </a:pP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** Shape,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comma shaped mass of grey matter.</a:t>
            </a:r>
            <a:endParaRPr kumimoji="0" lang="en-US" sz="26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535" algn="l"/>
                <a:tab pos="89535" algn="l"/>
                <a:tab pos="6057900" algn="r"/>
              </a:tabLst>
              <a:defRPr/>
            </a:pP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** Parts and relations;</a:t>
            </a:r>
            <a:endParaRPr kumimoji="0" lang="en-US" sz="26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2255" algn="l"/>
                <a:tab pos="262255" algn="l"/>
                <a:tab pos="6057900" algn="r"/>
              </a:tabLst>
              <a:defRPr/>
            </a:pP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I- Head: 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large anterior end and related to</a:t>
            </a:r>
            <a:endParaRPr kumimoji="0" lang="en-US" sz="26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62255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2255" algn="l"/>
                <a:tab pos="262255" algn="l"/>
                <a:tab pos="6057900" algn="r"/>
              </a:tabLst>
              <a:defRPr/>
            </a:pP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Medially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; anterior horn of the lateral ventricle.</a:t>
            </a:r>
            <a:endParaRPr kumimoji="0" lang="en-US" sz="26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62255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9080" algn="l"/>
                <a:tab pos="259080" algn="l"/>
                <a:tab pos="6057900" algn="r"/>
              </a:tabLst>
              <a:defRPr/>
            </a:pP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Laterally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anterior limb of internal capsule.</a:t>
            </a:r>
            <a:endParaRPr kumimoji="0" lang="en-US" sz="26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62255" lvl="0" algn="justLow" rtl="0">
              <a:lnSpc>
                <a:spcPct val="125000"/>
              </a:lnSpc>
              <a:tabLst>
                <a:tab pos="259080" algn="l"/>
                <a:tab pos="259080" algn="l"/>
                <a:tab pos="6057900" algn="r"/>
              </a:tabLst>
              <a:defRPr/>
            </a:pP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Inferiorly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anterior perforated substance, 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transmits the 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Striate branches of the middle and anterior cerebral arteries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2255" algn="l"/>
                <a:tab pos="129540" algn="l"/>
                <a:tab pos="262255" algn="l"/>
                <a:tab pos="6057900" algn="r"/>
              </a:tabLst>
              <a:defRPr/>
            </a:pP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2- Body;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floor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of the central part of the lateral ventricle</a:t>
            </a:r>
            <a:endParaRPr kumimoji="0" lang="en-US" sz="26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2255" algn="l"/>
                <a:tab pos="129540" algn="l"/>
                <a:tab pos="262255" algn="l"/>
                <a:tab pos="6057900" algn="r"/>
              </a:tabLst>
              <a:defRPr/>
            </a:pP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3- Tail; 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curves downward and forward in the 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roof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of the inferior horn of the lateral ventricle</a:t>
            </a:r>
            <a:endParaRPr kumimoji="0" lang="en-US" sz="26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2255" algn="l"/>
                <a:tab pos="129540" algn="l"/>
                <a:tab pos="262255" algn="l"/>
                <a:tab pos="6057900" algn="r"/>
              </a:tabLst>
              <a:defRPr/>
            </a:pP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Its anterior end is connected with amygdaloid body.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en-US" sz="26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037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 l="22604" t="10945" r="33937" b="23528"/>
          <a:stretch>
            <a:fillRect/>
          </a:stretch>
        </p:blipFill>
        <p:spPr bwMode="auto">
          <a:xfrm>
            <a:off x="1907704" y="0"/>
            <a:ext cx="5306665" cy="600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10"/>
          <p:cNvSpPr>
            <a:spLocks/>
          </p:cNvSpPr>
          <p:nvPr/>
        </p:nvSpPr>
        <p:spPr bwMode="auto">
          <a:xfrm flipH="1">
            <a:off x="6660232" y="2132856"/>
            <a:ext cx="2520280" cy="720080"/>
          </a:xfrm>
          <a:prstGeom prst="callout2">
            <a:avLst>
              <a:gd name="adj1" fmla="val 63028"/>
              <a:gd name="adj2" fmla="val 89854"/>
              <a:gd name="adj3" fmla="val 55524"/>
              <a:gd name="adj4" fmla="val 106023"/>
              <a:gd name="adj5" fmla="val 58961"/>
              <a:gd name="adj6" fmla="val 127287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Claustrum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15"/>
          <p:cNvSpPr>
            <a:spLocks/>
          </p:cNvSpPr>
          <p:nvPr/>
        </p:nvSpPr>
        <p:spPr bwMode="auto">
          <a:xfrm>
            <a:off x="6732240" y="260648"/>
            <a:ext cx="2173920" cy="416658"/>
          </a:xfrm>
          <a:prstGeom prst="callout2">
            <a:avLst>
              <a:gd name="adj1" fmla="val 120501"/>
              <a:gd name="adj2" fmla="val 17969"/>
              <a:gd name="adj3" fmla="val 349013"/>
              <a:gd name="adj4" fmla="val -56437"/>
              <a:gd name="adj5" fmla="val 483672"/>
              <a:gd name="adj6" fmla="val -43582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External  capsule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10"/>
          <p:cNvSpPr>
            <a:spLocks/>
          </p:cNvSpPr>
          <p:nvPr/>
        </p:nvSpPr>
        <p:spPr bwMode="auto">
          <a:xfrm>
            <a:off x="-36512" y="2924944"/>
            <a:ext cx="2520280" cy="720080"/>
          </a:xfrm>
          <a:prstGeom prst="callout2">
            <a:avLst>
              <a:gd name="adj1" fmla="val 57336"/>
              <a:gd name="adj2" fmla="val 85829"/>
              <a:gd name="adj3" fmla="val 55524"/>
              <a:gd name="adj4" fmla="val 106023"/>
              <a:gd name="adj5" fmla="val -47326"/>
              <a:gd name="adj6" fmla="val 214359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Globus pallidus</a:t>
            </a:r>
          </a:p>
        </p:txBody>
      </p:sp>
      <p:sp>
        <p:nvSpPr>
          <p:cNvPr id="8" name="AutoShape 10"/>
          <p:cNvSpPr>
            <a:spLocks/>
          </p:cNvSpPr>
          <p:nvPr/>
        </p:nvSpPr>
        <p:spPr bwMode="auto">
          <a:xfrm flipH="1">
            <a:off x="6623720" y="3717032"/>
            <a:ext cx="2520280" cy="720080"/>
          </a:xfrm>
          <a:prstGeom prst="callout2">
            <a:avLst>
              <a:gd name="adj1" fmla="val 61953"/>
              <a:gd name="adj2" fmla="val 77253"/>
              <a:gd name="adj3" fmla="val 55524"/>
              <a:gd name="adj4" fmla="val 106023"/>
              <a:gd name="adj5" fmla="val -123715"/>
              <a:gd name="adj6" fmla="val 116981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Insula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xmlns="" id="{5413F2FA-CD8D-4B7D-87A2-1ED3B04C1408}"/>
              </a:ext>
            </a:extLst>
          </p:cNvPr>
          <p:cNvSpPr>
            <a:spLocks/>
          </p:cNvSpPr>
          <p:nvPr/>
        </p:nvSpPr>
        <p:spPr bwMode="auto">
          <a:xfrm>
            <a:off x="215913" y="4463099"/>
            <a:ext cx="2520280" cy="720080"/>
          </a:xfrm>
          <a:prstGeom prst="callout2">
            <a:avLst>
              <a:gd name="adj1" fmla="val 57336"/>
              <a:gd name="adj2" fmla="val 89458"/>
              <a:gd name="adj3" fmla="val 55524"/>
              <a:gd name="adj4" fmla="val 106023"/>
              <a:gd name="adj5" fmla="val -167087"/>
              <a:gd name="adj6" fmla="val 192256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Thalamus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27174AE-B02B-4DE2-BAE0-C4017DBB1CDB}"/>
              </a:ext>
            </a:extLst>
          </p:cNvPr>
          <p:cNvSpPr/>
          <p:nvPr/>
        </p:nvSpPr>
        <p:spPr>
          <a:xfrm>
            <a:off x="1979712" y="6126679"/>
            <a:ext cx="51395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Lentiform Nucleus</a:t>
            </a:r>
            <a:endParaRPr lang="en-US" sz="4400" dirty="0"/>
          </a:p>
        </p:txBody>
      </p:sp>
      <p:sp>
        <p:nvSpPr>
          <p:cNvPr id="10" name="AutoShape 10"/>
          <p:cNvSpPr>
            <a:spLocks/>
          </p:cNvSpPr>
          <p:nvPr/>
        </p:nvSpPr>
        <p:spPr bwMode="auto">
          <a:xfrm>
            <a:off x="115888" y="44624"/>
            <a:ext cx="2520280" cy="720080"/>
          </a:xfrm>
          <a:prstGeom prst="callout2">
            <a:avLst>
              <a:gd name="adj1" fmla="val 57336"/>
              <a:gd name="adj2" fmla="val 80991"/>
              <a:gd name="adj3" fmla="val 55524"/>
              <a:gd name="adj4" fmla="val 106023"/>
              <a:gd name="adj5" fmla="val 257440"/>
              <a:gd name="adj6" fmla="val 193194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Head of caudate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0"/>
          <p:cNvSpPr>
            <a:spLocks/>
          </p:cNvSpPr>
          <p:nvPr/>
        </p:nvSpPr>
        <p:spPr bwMode="auto">
          <a:xfrm>
            <a:off x="35496" y="1268760"/>
            <a:ext cx="2520280" cy="720080"/>
          </a:xfrm>
          <a:prstGeom prst="callout2">
            <a:avLst>
              <a:gd name="adj1" fmla="val 57336"/>
              <a:gd name="adj2" fmla="val 80991"/>
              <a:gd name="adj3" fmla="val 55524"/>
              <a:gd name="adj4" fmla="val 106023"/>
              <a:gd name="adj5" fmla="val 147386"/>
              <a:gd name="adj6" fmla="val 195008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Internal capsule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 flipH="1">
            <a:off x="6588224" y="4725144"/>
            <a:ext cx="2520280" cy="720080"/>
          </a:xfrm>
          <a:prstGeom prst="callout2">
            <a:avLst>
              <a:gd name="adj1" fmla="val 57720"/>
              <a:gd name="adj2" fmla="val 89952"/>
              <a:gd name="adj3" fmla="val 55524"/>
              <a:gd name="adj4" fmla="val 106023"/>
              <a:gd name="adj5" fmla="val -297262"/>
              <a:gd name="adj6" fmla="val 134517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Putamen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7908</TotalTime>
  <Words>1585</Words>
  <Application>Microsoft Office PowerPoint</Application>
  <PresentationFormat>On-screen Show (4:3)</PresentationFormat>
  <Paragraphs>236</Paragraphs>
  <Slides>26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Office Theme</vt:lpstr>
      <vt:lpstr>1_Default Design</vt:lpstr>
      <vt:lpstr>1_Office Theme</vt:lpstr>
      <vt:lpstr>4_سمة Office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ahmed</dc:creator>
  <cp:lastModifiedBy>DELL</cp:lastModifiedBy>
  <cp:revision>550</cp:revision>
  <dcterms:created xsi:type="dcterms:W3CDTF">2009-10-21T07:12:21Z</dcterms:created>
  <dcterms:modified xsi:type="dcterms:W3CDTF">2020-12-30T06:51:40Z</dcterms:modified>
</cp:coreProperties>
</file>