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4" r:id="rId3"/>
    <p:sldMasterId id="2147483703" r:id="rId4"/>
    <p:sldMasterId id="2147483715" r:id="rId5"/>
  </p:sldMasterIdLst>
  <p:notesMasterIdLst>
    <p:notesMasterId r:id="rId27"/>
  </p:notesMasterIdLst>
  <p:sldIdLst>
    <p:sldId id="462" r:id="rId6"/>
    <p:sldId id="444" r:id="rId7"/>
    <p:sldId id="453" r:id="rId8"/>
    <p:sldId id="469" r:id="rId9"/>
    <p:sldId id="472" r:id="rId10"/>
    <p:sldId id="473" r:id="rId11"/>
    <p:sldId id="471" r:id="rId12"/>
    <p:sldId id="445" r:id="rId13"/>
    <p:sldId id="447" r:id="rId14"/>
    <p:sldId id="448" r:id="rId15"/>
    <p:sldId id="455" r:id="rId16"/>
    <p:sldId id="463" r:id="rId17"/>
    <p:sldId id="464" r:id="rId18"/>
    <p:sldId id="457" r:id="rId19"/>
    <p:sldId id="458" r:id="rId20"/>
    <p:sldId id="465" r:id="rId21"/>
    <p:sldId id="450" r:id="rId22"/>
    <p:sldId id="467" r:id="rId23"/>
    <p:sldId id="474" r:id="rId24"/>
    <p:sldId id="476" r:id="rId25"/>
    <p:sldId id="475" r:id="rId2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44" autoAdjust="0"/>
    <p:restoredTop sz="86323" autoAdjust="0"/>
  </p:normalViewPr>
  <p:slideViewPr>
    <p:cSldViewPr>
      <p:cViewPr varScale="1">
        <p:scale>
          <a:sx n="60" d="100"/>
          <a:sy n="60" d="100"/>
        </p:scale>
        <p:origin x="-15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64B1D0-CEA0-49E1-8334-C81A9CA88885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A121E4-AC3C-4352-8D9D-74193A2C725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831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21E4-AC3C-4352-8D9D-74193A2C725D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491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21E4-AC3C-4352-8D9D-74193A2C725D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334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65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96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613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7A7D-D551-490E-A1E9-BF8555D2D61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0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4DCA-F69B-413E-AA42-79EEC3573F0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37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53A4-9FC2-4042-8EF7-19FC5982530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8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3FE2-9B37-440B-A689-A2B8E4116FA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58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36F5-728B-4F7B-81A0-29F97A12124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24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94B4-9164-41E0-8E13-F9B5035B25B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4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DBF3-BEA0-452A-8C41-26AFDDE455B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627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5D45-DEA3-4D43-A9D8-6ADCC003E7D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4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3985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E9AC-DA93-4DD3-8E8C-DBE3F5DD588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497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24BD-05D0-482E-8A30-2CBECFDE50A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178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C8B2-BF4C-4C82-990A-63769DA4DF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88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84A3FF4-063C-40C6-AED3-10D419FA786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11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D3BB-D01B-4275-A093-BA7F0DCC3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602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A3BDE-0033-45CE-BAE6-372E4E18B29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1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4A02-4299-4FF1-988F-B864E61150D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07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0B38-BBB7-4F28-BE5D-C633488EB5F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494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07953-B82B-4A5A-9FD8-5E182982426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303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8737-462B-4A00-A602-62BE8C4BF60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72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1350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4BCF-889C-4F18-AC05-FA8F4B87554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41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F322-FB79-498C-AA63-3904F92E235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667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C32F-12FF-4D3C-B547-03A1DDD679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94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3103-5D7A-4C82-9625-E485007D11C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53B2-C551-4A9A-BC59-1038CFD1C67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987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89CD-E1F0-4FF3-AA8A-3B3C46F68CE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474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CA7B7F8-8BA8-41ED-9A13-8899293C090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616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83FA-03BF-48C8-93E8-9A9FE8874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66200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40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1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877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98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54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00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36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53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0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74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774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6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BF12-CCDD-487C-9FC1-1C51F134868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0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19486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A848-5CC3-49F4-A36F-98E8DC9E270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221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8F7E-403E-43CC-9B60-0B951241F89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86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8EC5-5759-4D4F-BB75-E6E12BE305F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942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F1B2-D652-4CAF-BC6A-2659F8C09D8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29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4B17-89C2-4154-9304-FEA05109A84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827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18AE-BA29-464C-A3A9-DD7B0DEA9BD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867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3501-407E-4EC4-9AF8-C9ADD7E6B78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5218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6FD7-EE91-415F-9600-61ED4E945E9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400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4B60-2D2A-41AA-A467-3CD066680EB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01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3AF0-AE77-451F-85B5-14F81D6DE2B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04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05925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14EC5D-B5D7-4ED6-A715-8D7E70F881F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968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7A47-D0F4-4998-8242-0DBDA5129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1868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00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55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783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06ED-968D-4BFC-88CA-91833CF83861}" type="datetimeFigureOut">
              <a:rPr lang="ar-EG" smtClean="0"/>
              <a:t>16/08/1442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04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>
                <a:latin typeface="Times New Roman" pitchFamily="18" charset="0"/>
              </a:rPr>
              <a:t>2016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Times New Roman" pitchFamily="18" charset="0"/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548438-15A7-4DFC-88B6-CC21C488EEE2}" type="slidenum">
              <a:rPr lang="ar-SA" altLang="en-US">
                <a:latin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B4AB0A-D3ED-4896-BBCC-36F6B1316447}" type="slidenum">
              <a:rPr lang="ar-SA" altLang="en-US">
                <a:latin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06ED-968D-4BFC-88CA-91833CF838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16/08/1442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AE44-AE98-4FBC-B466-7D003777E12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3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2016</a:t>
            </a: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49FCB6-14BD-4AA5-A853-0043E0B26595}" type="slidenum">
              <a:rPr lang="ar-SA" altLang="en-US">
                <a:latin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issinglink.ucsf.edu/lm/IDS_101_histo_resource/images/basophil.JPG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Black" panose="020B0A04020102020204" pitchFamily="34" charset="0"/>
              </a:rPr>
              <a:t>Blood smear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2" y="1556792"/>
            <a:ext cx="8837755" cy="5040560"/>
          </a:xfrm>
        </p:spPr>
      </p:pic>
    </p:spTree>
    <p:extLst>
      <p:ext uri="{BB962C8B-B14F-4D97-AF65-F5344CB8AC3E}">
        <p14:creationId xmlns:p14="http://schemas.microsoft.com/office/powerpoint/2010/main" val="263094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Basophils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basophil-0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251520" y="1628800"/>
            <a:ext cx="8568952" cy="50840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98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Eosinophils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&amp; basophils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8945"/>
            <a:ext cx="4320480" cy="4426359"/>
          </a:xfrm>
        </p:spPr>
      </p:pic>
      <p:pic>
        <p:nvPicPr>
          <p:cNvPr id="6" name="Picture 4" descr="basophil-0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>
            <a:off x="4644009" y="1738946"/>
            <a:ext cx="4253606" cy="4354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56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3D08F514-3463-4D46-9FF7-8F6E69F2AD63}" type="slidenum">
              <a:rPr lang="ar-SA" altLang="en-US" sz="900" smtClean="0">
                <a:solidFill>
                  <a:srgbClr val="898989"/>
                </a:solidFill>
              </a:rPr>
              <a:pPr/>
              <a:t>12</a:t>
            </a:fld>
            <a:endParaRPr lang="en-US" altLang="en-US" sz="900" smtClean="0">
              <a:solidFill>
                <a:srgbClr val="898989"/>
              </a:solidFill>
            </a:endParaRPr>
          </a:p>
        </p:txBody>
      </p:sp>
      <p:pic>
        <p:nvPicPr>
          <p:cNvPr id="27651" name="Picture 2" descr="C:\Users\MCC\Desktop\tumblr_inline_ntljcgpp5B1qebhkv_4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367" y="908720"/>
            <a:ext cx="4170363" cy="2880320"/>
          </a:xfrm>
          <a:noFill/>
        </p:spPr>
      </p:pic>
      <p:pic>
        <p:nvPicPr>
          <p:cNvPr id="27652" name="Picture 3" descr="C:\Users\MCC\Desktop\tRPcN15iNKPlEmSXD5Twf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5354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MCC\Desktop\rlIP3v.XMeERZVOndl5K3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25825"/>
            <a:ext cx="4464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مستطيل 7"/>
          <p:cNvSpPr>
            <a:spLocks noChangeArrowheads="1"/>
          </p:cNvSpPr>
          <p:nvPr/>
        </p:nvSpPr>
        <p:spPr bwMode="auto">
          <a:xfrm>
            <a:off x="4788705" y="197643"/>
            <a:ext cx="4137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Granular leukocytes</a:t>
            </a:r>
            <a:endParaRPr lang="ar-JO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4" descr="basophil-01a"/>
          <p:cNvPicPr>
            <a:picLocks noChangeAspect="1" noChangeArrowheads="1"/>
          </p:cNvPicPr>
          <p:nvPr/>
        </p:nvPicPr>
        <p:blipFill>
          <a:blip r:embed="rId6">
            <a:lum bright="-6000" contrast="30000"/>
          </a:blip>
          <a:srcRect/>
          <a:stretch>
            <a:fillRect/>
          </a:stretch>
        </p:blipFill>
        <p:spPr bwMode="auto">
          <a:xfrm>
            <a:off x="4732981" y="3861048"/>
            <a:ext cx="4248472" cy="287941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8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2BE2F544-A4F6-40DF-8E12-57E2996339FB}" type="slidenum">
              <a:rPr lang="ar-SA" altLang="en-US" sz="900" smtClean="0">
                <a:solidFill>
                  <a:srgbClr val="898989"/>
                </a:solidFill>
              </a:rPr>
              <a:pPr/>
              <a:t>13</a:t>
            </a:fld>
            <a:endParaRPr lang="en-US" altLang="en-US" sz="900" smtClean="0">
              <a:solidFill>
                <a:srgbClr val="898989"/>
              </a:solidFill>
            </a:endParaRPr>
          </a:p>
        </p:txBody>
      </p:sp>
      <p:pic>
        <p:nvPicPr>
          <p:cNvPr id="8" name="Picture 2" descr="basophil_sm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 descr="C:\WINDOWS\TEMP\~AUT0008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"/>
          <a:stretch>
            <a:fillRect/>
          </a:stretch>
        </p:blipFill>
        <p:spPr bwMode="auto">
          <a:xfrm>
            <a:off x="1679678" y="3782943"/>
            <a:ext cx="367312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3" descr="C:\WINDOWS\TEMP\~AUT0005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43651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81584" y="3075057"/>
            <a:ext cx="2860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basophils</a:t>
            </a:r>
            <a:endParaRPr kumimoji="0" lang="ar-JO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299197" y="5733256"/>
            <a:ext cx="3573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Eosinophils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endParaRPr kumimoji="0" lang="ar-JO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85985" y="3075057"/>
            <a:ext cx="3254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Neutrophil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ar-JO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981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Lymphocytes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8568952" cy="5069160"/>
          </a:xfrm>
        </p:spPr>
      </p:pic>
    </p:spTree>
    <p:extLst>
      <p:ext uri="{BB962C8B-B14F-4D97-AF65-F5344CB8AC3E}">
        <p14:creationId xmlns:p14="http://schemas.microsoft.com/office/powerpoint/2010/main" val="170629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Monocytes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147248" cy="5179714"/>
          </a:xfrm>
        </p:spPr>
      </p:pic>
    </p:spTree>
    <p:extLst>
      <p:ext uri="{BB962C8B-B14F-4D97-AF65-F5344CB8AC3E}">
        <p14:creationId xmlns:p14="http://schemas.microsoft.com/office/powerpoint/2010/main" val="417861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204864"/>
            <a:ext cx="4038600" cy="4030290"/>
          </a:xfrm>
          <a:noFill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0" y="2348880"/>
            <a:ext cx="3947039" cy="392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5292080" y="1412776"/>
            <a:ext cx="3391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Monocytes </a:t>
            </a:r>
            <a:endParaRPr lang="ar-JO" dirty="0"/>
          </a:p>
        </p:txBody>
      </p:sp>
      <p:sp>
        <p:nvSpPr>
          <p:cNvPr id="8" name="مستطيل 7"/>
          <p:cNvSpPr/>
          <p:nvPr/>
        </p:nvSpPr>
        <p:spPr>
          <a:xfrm>
            <a:off x="251520" y="1396229"/>
            <a:ext cx="4069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Lymphocytes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1907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WBCs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928992" cy="4752528"/>
          </a:xfrm>
        </p:spPr>
      </p:pic>
    </p:spTree>
    <p:extLst>
      <p:ext uri="{BB962C8B-B14F-4D97-AF65-F5344CB8AC3E}">
        <p14:creationId xmlns:p14="http://schemas.microsoft.com/office/powerpoint/2010/main" val="78743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trgenpath.net/static/atlas/mousehistology/Windows/lymphatic/pictures/bone20xle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1" y="2204864"/>
            <a:ext cx="415227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farm1.static.flickr.com/158/355316595_d578327bd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5364088" y="1700808"/>
            <a:ext cx="36994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Red</a:t>
            </a:r>
            <a:r>
              <a:rPr lang="en-US" altLang="en-US" sz="2400" b="1" u="sng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en-US" sz="2400" b="1" u="sng" dirty="0">
                <a:solidFill>
                  <a:prstClr val="black"/>
                </a:solidFill>
                <a:cs typeface="Times New Roman" pitchFamily="18" charset="0"/>
              </a:rPr>
              <a:t>bone marrow</a:t>
            </a:r>
            <a:r>
              <a:rPr lang="en-US" altLang="en-US" sz="2400" b="1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altLang="en-US" sz="2400" dirty="0">
                <a:solidFill>
                  <a:prstClr val="black"/>
                </a:solidFill>
                <a:cs typeface="Times New Roman" pitchFamily="18" charset="0"/>
              </a:rPr>
              <a:t>active. </a:t>
            </a:r>
            <a:endParaRPr lang="en-US" altLang="en-US" sz="2400" u="sng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7544" y="1700808"/>
            <a:ext cx="431868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defRPr/>
            </a:pPr>
            <a:r>
              <a:rPr lang="en-US" altLang="en-US" sz="2400" b="1" u="sng" dirty="0" smtClean="0">
                <a:solidFill>
                  <a:srgbClr val="954F72"/>
                </a:solidFill>
                <a:latin typeface="Arial Black" pitchFamily="34" charset="0"/>
                <a:cs typeface="Times New Roman" pitchFamily="18" charset="0"/>
              </a:rPr>
              <a:t>Yellow</a:t>
            </a:r>
            <a:r>
              <a:rPr lang="en-US" altLang="en-US" sz="2400" b="1" u="sng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en-US" sz="2400" b="1" u="sng" dirty="0">
                <a:solidFill>
                  <a:prstClr val="black"/>
                </a:solidFill>
                <a:cs typeface="Times New Roman" pitchFamily="18" charset="0"/>
              </a:rPr>
              <a:t>bone </a:t>
            </a:r>
            <a:r>
              <a:rPr lang="en-US" altLang="en-US" sz="2400" b="1" u="sng" dirty="0" smtClean="0">
                <a:solidFill>
                  <a:prstClr val="black"/>
                </a:solidFill>
                <a:cs typeface="Times New Roman" pitchFamily="18" charset="0"/>
              </a:rPr>
              <a:t>marrow</a:t>
            </a:r>
            <a:r>
              <a:rPr lang="en-US" altLang="en-US" sz="2400" b="1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altLang="en-US" sz="2400" dirty="0" smtClean="0">
                <a:solidFill>
                  <a:prstClr val="black"/>
                </a:solidFill>
                <a:cs typeface="Times New Roman" pitchFamily="18" charset="0"/>
              </a:rPr>
              <a:t>inactive</a:t>
            </a:r>
            <a:r>
              <a:rPr lang="en-US" alt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 </a:t>
            </a:r>
            <a:endParaRPr lang="en-US" altLang="en-US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8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4697413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Arial Black" pitchFamily="34" charset="0"/>
                <a:cs typeface="Times New Roman" pitchFamily="18" charset="0"/>
              </a:rPr>
              <a:t>Types of bone marrow</a:t>
            </a:r>
            <a:endParaRPr lang="en-US" altLang="en-US" sz="2800" i="1" smtClean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950" y="979488"/>
            <a:ext cx="4824413" cy="5689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tissue responsible for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Hemopoiesis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formation of balanced amounts of the different blood elements.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daily formed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daily destroyed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elements</a:t>
            </a:r>
            <a:endParaRPr lang="en-US" altLang="en-US" sz="20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1-Red</a:t>
            </a:r>
            <a:r>
              <a:rPr lang="en-US" altLang="en-US" sz="2000" b="1" u="sng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en-US" sz="2000" b="1" u="sng" dirty="0" smtClean="0">
                <a:cs typeface="Times New Roman" pitchFamily="18" charset="0"/>
              </a:rPr>
              <a:t>bone marrow</a:t>
            </a:r>
            <a:r>
              <a:rPr lang="en-US" altLang="en-US" sz="2000" b="1" dirty="0" smtClean="0">
                <a:cs typeface="Times New Roman" pitchFamily="18" charset="0"/>
              </a:rPr>
              <a:t>: </a:t>
            </a:r>
            <a:r>
              <a:rPr lang="en-US" altLang="en-US" sz="2000" dirty="0" smtClean="0">
                <a:cs typeface="Times New Roman" pitchFamily="18" charset="0"/>
              </a:rPr>
              <a:t>active. </a:t>
            </a:r>
            <a:endParaRPr lang="en-US" altLang="en-US" sz="2000" u="sng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en-US" sz="2000" b="1" u="sng" dirty="0" smtClean="0">
                <a:solidFill>
                  <a:schemeClr val="folHlink"/>
                </a:solidFill>
                <a:latin typeface="Arial Black" pitchFamily="34" charset="0"/>
                <a:cs typeface="Times New Roman" pitchFamily="18" charset="0"/>
              </a:rPr>
              <a:t>2-Yellow</a:t>
            </a:r>
            <a:r>
              <a:rPr lang="en-US" altLang="en-US" sz="2000" b="1" u="sng" dirty="0" smtClean="0">
                <a:cs typeface="Times New Roman" pitchFamily="18" charset="0"/>
              </a:rPr>
              <a:t> bone marrow</a:t>
            </a:r>
            <a:r>
              <a:rPr lang="en-US" altLang="en-US" sz="2000" b="1" dirty="0" smtClean="0">
                <a:cs typeface="Times New Roman" pitchFamily="18" charset="0"/>
              </a:rPr>
              <a:t>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2000" dirty="0" smtClean="0">
                <a:cs typeface="Times New Roman" pitchFamily="18" charset="0"/>
              </a:rPr>
              <a:t> inactive. Yellow color </a:t>
            </a:r>
            <a:r>
              <a:rPr lang="en-US" altLang="en-US" sz="2000" dirty="0" smtClean="0"/>
              <a:t>►</a:t>
            </a:r>
            <a:r>
              <a:rPr lang="en-US" altLang="en-US" sz="2000" dirty="0" smtClean="0">
                <a:cs typeface="Times New Roman" pitchFamily="18" charset="0"/>
              </a:rPr>
              <a:t>large number of fat cells.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2000" dirty="0" smtClean="0">
                <a:cs typeface="Times New Roman" pitchFamily="18" charset="0"/>
              </a:rPr>
              <a:t>can revert to the red type in stress as hemorrhage and </a:t>
            </a:r>
            <a:r>
              <a:rPr lang="en-US" altLang="en-US" sz="2000" dirty="0" err="1" smtClean="0">
                <a:cs typeface="Times New Roman" pitchFamily="18" charset="0"/>
              </a:rPr>
              <a:t>anaemia</a:t>
            </a:r>
            <a:r>
              <a:rPr lang="en-US" altLang="en-US" sz="2000" dirty="0" smtClean="0"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282" indent="-609600" eaLnBrk="1" fontAlgn="auto" hangingPunct="1">
              <a:spcBef>
                <a:spcPts val="37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u="sng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Sites:</a:t>
            </a:r>
            <a:endParaRPr lang="en-US" sz="2000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marL="609600" indent="-60960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 bone marrow cavity  in long bones.</a:t>
            </a:r>
          </a:p>
          <a:p>
            <a:pPr marL="609600" indent="-60960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 marrow cavities between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trabeculae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cancellous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bone.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2000" dirty="0" smtClean="0">
              <a:cs typeface="Times New Roman" pitchFamily="18" charset="0"/>
            </a:endParaRPr>
          </a:p>
        </p:txBody>
      </p:sp>
      <p:pic>
        <p:nvPicPr>
          <p:cNvPr id="57348" name="Picture 4" descr="http://farm1.static.flickr.com/158/355316595_d578327b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4365625"/>
            <a:ext cx="23431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http://ctrgenpath.net/static/atlas/mousehistology/Windows/lymphatic/pictures/bone20x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65625"/>
            <a:ext cx="19954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 descr="C:\Users\Alex Computer\Downloads\1511914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5067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6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RBCs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6" y="1772816"/>
            <a:ext cx="4486044" cy="4620750"/>
          </a:xfrm>
        </p:spPr>
      </p:pic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388296" cy="3960440"/>
          </a:xfrm>
        </p:spPr>
      </p:pic>
    </p:spTree>
    <p:extLst>
      <p:ext uri="{BB962C8B-B14F-4D97-AF65-F5344CB8AC3E}">
        <p14:creationId xmlns:p14="http://schemas.microsoft.com/office/powerpoint/2010/main" val="7207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8" name="Picture 2" descr="http://www.cancer.gov/images/cdr/live/CDR554337-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15888"/>
            <a:ext cx="4038600" cy="2808287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396" name="Picture 2" descr="http://medicalpicturesinfo.com/wp-content/uploads/2011/09/Cancellous-Bone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4608513" cy="2736850"/>
          </a:xfrm>
          <a:noFill/>
        </p:spPr>
      </p:pic>
      <p:pic>
        <p:nvPicPr>
          <p:cNvPr id="593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r="15337" b="8685"/>
          <a:stretch>
            <a:fillRect/>
          </a:stretch>
        </p:blipFill>
        <p:spPr>
          <a:xfrm>
            <a:off x="4859338" y="3141663"/>
            <a:ext cx="4033837" cy="3527425"/>
          </a:xfrm>
          <a:noFill/>
        </p:spPr>
      </p:pic>
      <p:sp>
        <p:nvSpPr>
          <p:cNvPr id="2" name="مستطيل 1"/>
          <p:cNvSpPr/>
          <p:nvPr/>
        </p:nvSpPr>
        <p:spPr>
          <a:xfrm>
            <a:off x="28575" y="3198813"/>
            <a:ext cx="4759325" cy="6370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Bone Marrow Functions</a:t>
            </a:r>
          </a:p>
          <a:p>
            <a:pPr marL="609600" indent="-6096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Production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of blood cells (controlled by growth &amp; releasing factors).</a:t>
            </a:r>
          </a:p>
          <a:p>
            <a:pPr marL="609600" indent="-6096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Destruction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of old  RBCs</a:t>
            </a:r>
          </a:p>
          <a:p>
            <a:pPr marL="609600" indent="-6096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marL="609600" indent="-6096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Storage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of iron derived from break down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Hb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in macrophages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JO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4191000" y="1676400"/>
            <a:ext cx="490538" cy="8572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381375" y="1752600"/>
            <a:ext cx="428625" cy="78581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58372" name="Object 1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" r="-1045" b="55629"/>
          <a:stretch>
            <a:fillRect/>
          </a:stretch>
        </p:blipFill>
        <p:spPr>
          <a:xfrm>
            <a:off x="1066800" y="133350"/>
            <a:ext cx="6673850" cy="1695450"/>
          </a:xfrm>
        </p:spPr>
      </p:pic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11188" y="27813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57375" y="704850"/>
            <a:ext cx="214313" cy="2857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00500" y="762000"/>
            <a:ext cx="214313" cy="2857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58000" y="762000"/>
            <a:ext cx="214313" cy="2857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8377" name="TextBox 13"/>
          <p:cNvSpPr txBox="1">
            <a:spLocks noChangeArrowheads="1"/>
          </p:cNvSpPr>
          <p:nvPr/>
        </p:nvSpPr>
        <p:spPr bwMode="auto">
          <a:xfrm>
            <a:off x="77788" y="2105025"/>
            <a:ext cx="24399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Large, irregular  channels.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 fenestrated endothelium.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 discontinuous basal lamina.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EG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83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43735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652963" y="2144713"/>
            <a:ext cx="41052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cs typeface="Arial"/>
              </a:rPr>
              <a:t>A- reticular fibers: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supporting network</a:t>
            </a:r>
            <a:endParaRPr lang="ar-EG" sz="2000" dirty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cs typeface="Arial"/>
              </a:rPr>
              <a:t>B- stromal cells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►►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/>
              </a:rPr>
              <a:t>1- Reticular cells: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 Modified fibroblasts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Secrete growth factors.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Change to adipocytes.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/>
              </a:rPr>
              <a:t>2- Macrophages: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Blood monocytes.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Phagocytosis of malformed elements.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Storage of Fe.</a:t>
            </a:r>
            <a:endParaRPr lang="ar-EG" sz="2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RBCs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136904" cy="4608512"/>
          </a:xfrm>
        </p:spPr>
      </p:pic>
    </p:spTree>
    <p:extLst>
      <p:ext uri="{BB962C8B-B14F-4D97-AF65-F5344CB8AC3E}">
        <p14:creationId xmlns:p14="http://schemas.microsoft.com/office/powerpoint/2010/main" val="324596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8998"/>
          </a:xfrm>
        </p:spPr>
        <p:txBody>
          <a:bodyPr>
            <a:normAutofit/>
          </a:bodyPr>
          <a:lstStyle/>
          <a:p>
            <a:pPr marL="342900" lvl="0" indent="-34290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subplasmalemmal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cytoskeleton  ( actin,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spectrin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ankyrin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responsible for the flexibility of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RBCs.</a:t>
            </a:r>
            <a:b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prstClr val="white">
                    <a:lumMod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Glycocalyx</a:t>
            </a:r>
            <a:r>
              <a:rPr lang="en-US" sz="2400" b="1" dirty="0" smtClean="0">
                <a:solidFill>
                  <a:prstClr val="white">
                    <a:lumMod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responsible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ABO/ Rh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blood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group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classconnection.s3.amazonaws.com/81/flashcards/741081/png/s132051855848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>
            <a:fillRect/>
          </a:stretch>
        </p:blipFill>
        <p:spPr bwMode="auto">
          <a:xfrm>
            <a:off x="323529" y="1556792"/>
            <a:ext cx="844995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70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Platelets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68952" cy="5184576"/>
          </a:xfrm>
        </p:spPr>
      </p:pic>
    </p:spTree>
    <p:extLst>
      <p:ext uri="{BB962C8B-B14F-4D97-AF65-F5344CB8AC3E}">
        <p14:creationId xmlns:p14="http://schemas.microsoft.com/office/powerpoint/2010/main" val="352145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Platelets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57200" y="1630412"/>
            <a:ext cx="8424644" cy="5110956"/>
            <a:chOff x="303" y="210"/>
            <a:chExt cx="5072" cy="3900"/>
          </a:xfrm>
        </p:grpSpPr>
        <p:pic>
          <p:nvPicPr>
            <p:cNvPr id="5" name="Picture 6" descr="normalRB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" y="210"/>
              <a:ext cx="5072" cy="3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2644" y="391"/>
              <a:ext cx="195" cy="10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24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EM Of the platelets </a:t>
            </a:r>
            <a:endParaRPr lang="ar-JO" sz="4000" dirty="0">
              <a:latin typeface="Arial Black" pitchFamily="34" charset="0"/>
            </a:endParaRPr>
          </a:p>
        </p:txBody>
      </p:sp>
      <p:pic>
        <p:nvPicPr>
          <p:cNvPr id="7" name="Picture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1"/>
          <a:stretch>
            <a:fillRect/>
          </a:stretch>
        </p:blipFill>
        <p:spPr bwMode="auto">
          <a:xfrm>
            <a:off x="467544" y="1484784"/>
            <a:ext cx="828091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724128" y="3628983"/>
            <a:ext cx="2365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Granulomere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4110607"/>
            <a:ext cx="20983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Hyalomere</a:t>
            </a:r>
            <a:r>
              <a:rPr lang="en-US" sz="2400" b="1" dirty="0">
                <a:solidFill>
                  <a:prstClr val="black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21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Black" pitchFamily="34" charset="0"/>
              </a:rPr>
              <a:t>Neutrophil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60920" y="1417638"/>
            <a:ext cx="8525879" cy="5251722"/>
            <a:chOff x="-1231" y="-153"/>
            <a:chExt cx="4817" cy="3856"/>
          </a:xfrm>
        </p:grpSpPr>
        <p:pic>
          <p:nvPicPr>
            <p:cNvPr id="5" name="Picture 2" descr="trom"/>
            <p:cNvPicPr>
              <a:picLocks noChangeAspect="1" noChangeArrowheads="1"/>
            </p:cNvPicPr>
            <p:nvPr/>
          </p:nvPicPr>
          <p:blipFill>
            <a:blip r:embed="rId3"/>
            <a:srcRect r="12494" b="31120"/>
            <a:stretch>
              <a:fillRect/>
            </a:stretch>
          </p:blipFill>
          <p:spPr bwMode="auto">
            <a:xfrm>
              <a:off x="-1231" y="-153"/>
              <a:ext cx="4817" cy="38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746" y="482"/>
              <a:ext cx="408" cy="117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مستطيل 8"/>
          <p:cNvSpPr/>
          <p:nvPr/>
        </p:nvSpPr>
        <p:spPr>
          <a:xfrm>
            <a:off x="2158447" y="4013433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Barr body </a:t>
            </a:r>
            <a:endParaRPr kumimoji="0" lang="ar-JO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سهم إلى اليمين 9"/>
          <p:cNvSpPr/>
          <p:nvPr/>
        </p:nvSpPr>
        <p:spPr>
          <a:xfrm>
            <a:off x="4083688" y="4314295"/>
            <a:ext cx="1076287" cy="32160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923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Eosinophils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blood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7366" t="15734" r="23792" b="16370"/>
          <a:stretch>
            <a:fillRect/>
          </a:stretch>
        </p:blipFill>
        <p:spPr bwMode="auto">
          <a:xfrm>
            <a:off x="114009" y="1916832"/>
            <a:ext cx="4482151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osinoph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21280"/>
          <a:stretch>
            <a:fillRect/>
          </a:stretch>
        </p:blipFill>
        <p:spPr bwMode="auto">
          <a:xfrm>
            <a:off x="4648200" y="1916832"/>
            <a:ext cx="4316288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2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1293589A2FBBA34BA98C023B96F7816A" ma:contentTypeVersion="3" ma:contentTypeDescription="إنشاء مستند جديد." ma:contentTypeScope="" ma:versionID="f4959ad96a52cdcfe70bdff29eb26b36">
  <xsd:schema xmlns:xsd="http://www.w3.org/2001/XMLSchema" xmlns:xs="http://www.w3.org/2001/XMLSchema" xmlns:p="http://schemas.microsoft.com/office/2006/metadata/properties" xmlns:ns2="0c8efdef-a088-4c17-a3f9-aa421808d996" targetNamespace="http://schemas.microsoft.com/office/2006/metadata/properties" ma:root="true" ma:fieldsID="684b1d546fcffa74ec9db71c4d5786b5" ns2:_="">
    <xsd:import namespace="0c8efdef-a088-4c17-a3f9-aa421808d9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efdef-a088-4c17-a3f9-aa421808d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CC4C40-A3E8-4100-B8EA-108E182EF184}"/>
</file>

<file path=customXml/itemProps2.xml><?xml version="1.0" encoding="utf-8"?>
<ds:datastoreItem xmlns:ds="http://schemas.openxmlformats.org/officeDocument/2006/customXml" ds:itemID="{72CC6B65-BFE2-47AB-B61C-E80E92F8D3EF}"/>
</file>

<file path=customXml/itemProps3.xml><?xml version="1.0" encoding="utf-8"?>
<ds:datastoreItem xmlns:ds="http://schemas.openxmlformats.org/officeDocument/2006/customXml" ds:itemID="{F764B98F-8D38-43DC-BB03-7B72A4826AFD}"/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225</Words>
  <Application>Microsoft Office PowerPoint</Application>
  <PresentationFormat>عرض على الشاشة (3:4)‏</PresentationFormat>
  <Paragraphs>64</Paragraphs>
  <Slides>21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5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Office Theme</vt:lpstr>
      <vt:lpstr>2_Office Theme</vt:lpstr>
      <vt:lpstr>1_Office Theme</vt:lpstr>
      <vt:lpstr>4_Office Theme</vt:lpstr>
      <vt:lpstr>3_Office Theme</vt:lpstr>
      <vt:lpstr>Blood smear </vt:lpstr>
      <vt:lpstr>RBCs </vt:lpstr>
      <vt:lpstr>RBCs </vt:lpstr>
      <vt:lpstr>subplasmalemmal cytoskeleton  ( actin, spectrin &amp; ankyrin) responsible for the flexibility of RBCs. Glycocalyx  responsible for the ABO/ Rh blood group</vt:lpstr>
      <vt:lpstr>Platelets </vt:lpstr>
      <vt:lpstr>Platelets </vt:lpstr>
      <vt:lpstr>EM Of the platelets </vt:lpstr>
      <vt:lpstr>Neutrophil </vt:lpstr>
      <vt:lpstr>Eosinophils </vt:lpstr>
      <vt:lpstr>Basophils </vt:lpstr>
      <vt:lpstr>Eosinophils &amp; basophils </vt:lpstr>
      <vt:lpstr>عرض تقديمي في PowerPoint</vt:lpstr>
      <vt:lpstr>عرض تقديمي في PowerPoint</vt:lpstr>
      <vt:lpstr>Lymphocytes </vt:lpstr>
      <vt:lpstr>Monocytes </vt:lpstr>
      <vt:lpstr>عرض تقديمي في PowerPoint</vt:lpstr>
      <vt:lpstr>WBCs </vt:lpstr>
      <vt:lpstr>عرض تقديمي في PowerPoint</vt:lpstr>
      <vt:lpstr>Types of bone marrow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AL-YARMOUK</dc:creator>
  <cp:lastModifiedBy>MCC</cp:lastModifiedBy>
  <cp:revision>89</cp:revision>
  <dcterms:created xsi:type="dcterms:W3CDTF">2015-02-15T20:59:46Z</dcterms:created>
  <dcterms:modified xsi:type="dcterms:W3CDTF">2021-03-29T18:34:55Z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0x0101001293589A2FBBA34BA98C023B96F7816A</vt:lpwstr>
  </property>
</Properties>
</file>