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tags/tag1.xml" ContentType="application/vnd.openxmlformats-officedocument.presentationml.tags+xml"/>
  <Override PartName="/ppt/notesSlides/notesSlide2.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33"/>
  </p:notesMasterIdLst>
  <p:sldIdLst>
    <p:sldId id="256" r:id="rId5"/>
    <p:sldId id="312" r:id="rId6"/>
    <p:sldId id="259" r:id="rId7"/>
    <p:sldId id="316" r:id="rId8"/>
    <p:sldId id="260" r:id="rId9"/>
    <p:sldId id="313" r:id="rId10"/>
    <p:sldId id="261" r:id="rId11"/>
    <p:sldId id="262" r:id="rId12"/>
    <p:sldId id="263" r:id="rId13"/>
    <p:sldId id="265" r:id="rId14"/>
    <p:sldId id="314" r:id="rId15"/>
    <p:sldId id="315" r:id="rId16"/>
    <p:sldId id="264" r:id="rId17"/>
    <p:sldId id="266" r:id="rId18"/>
    <p:sldId id="288" r:id="rId19"/>
    <p:sldId id="298" r:id="rId20"/>
    <p:sldId id="302" r:id="rId21"/>
    <p:sldId id="303" r:id="rId22"/>
    <p:sldId id="304" r:id="rId23"/>
    <p:sldId id="267" r:id="rId24"/>
    <p:sldId id="299" r:id="rId25"/>
    <p:sldId id="268" r:id="rId26"/>
    <p:sldId id="269" r:id="rId27"/>
    <p:sldId id="310" r:id="rId28"/>
    <p:sldId id="305" r:id="rId29"/>
    <p:sldId id="308" r:id="rId30"/>
    <p:sldId id="309" r:id="rId31"/>
    <p:sldId id="311" r:id="rId32"/>
  </p:sldIdLst>
  <p:sldSz cx="9144000" cy="6858000" type="screen4x3"/>
  <p:notesSz cx="6858000" cy="9144000"/>
  <p:defaultTextStyle>
    <a:defPPr>
      <a:defRPr lang="en-US"/>
    </a:defPPr>
    <a:lvl1pPr algn="l" rtl="0" eaLnBrk="0" fontAlgn="base" hangingPunct="0">
      <a:spcBef>
        <a:spcPct val="0"/>
      </a:spcBef>
      <a:spcAft>
        <a:spcPct val="0"/>
      </a:spcAft>
      <a:defRPr kern="1200">
        <a:solidFill>
          <a:schemeClr val="tx1"/>
        </a:solidFill>
        <a:latin typeface="Calibri" pitchFamily="34" charset="0"/>
        <a:ea typeface="+mn-ea"/>
        <a:cs typeface="Arial" charset="0"/>
      </a:defRPr>
    </a:lvl1pPr>
    <a:lvl2pPr marL="457200" algn="l" rtl="0" eaLnBrk="0" fontAlgn="base" hangingPunct="0">
      <a:spcBef>
        <a:spcPct val="0"/>
      </a:spcBef>
      <a:spcAft>
        <a:spcPct val="0"/>
      </a:spcAft>
      <a:defRPr kern="1200">
        <a:solidFill>
          <a:schemeClr val="tx1"/>
        </a:solidFill>
        <a:latin typeface="Calibri" pitchFamily="34" charset="0"/>
        <a:ea typeface="+mn-ea"/>
        <a:cs typeface="Arial" charset="0"/>
      </a:defRPr>
    </a:lvl2pPr>
    <a:lvl3pPr marL="914400" algn="l" rtl="0" eaLnBrk="0" fontAlgn="base" hangingPunct="0">
      <a:spcBef>
        <a:spcPct val="0"/>
      </a:spcBef>
      <a:spcAft>
        <a:spcPct val="0"/>
      </a:spcAft>
      <a:defRPr kern="1200">
        <a:solidFill>
          <a:schemeClr val="tx1"/>
        </a:solidFill>
        <a:latin typeface="Calibri" pitchFamily="34" charset="0"/>
        <a:ea typeface="+mn-ea"/>
        <a:cs typeface="Arial" charset="0"/>
      </a:defRPr>
    </a:lvl3pPr>
    <a:lvl4pPr marL="1371600" algn="l" rtl="0" eaLnBrk="0" fontAlgn="base" hangingPunct="0">
      <a:spcBef>
        <a:spcPct val="0"/>
      </a:spcBef>
      <a:spcAft>
        <a:spcPct val="0"/>
      </a:spcAft>
      <a:defRPr kern="1200">
        <a:solidFill>
          <a:schemeClr val="tx1"/>
        </a:solidFill>
        <a:latin typeface="Calibri" pitchFamily="34" charset="0"/>
        <a:ea typeface="+mn-ea"/>
        <a:cs typeface="Arial" charset="0"/>
      </a:defRPr>
    </a:lvl4pPr>
    <a:lvl5pPr marL="1828800" algn="l" rtl="0" eaLnBrk="0" fontAlgn="base" hangingPunct="0">
      <a:spcBef>
        <a:spcPct val="0"/>
      </a:spcBef>
      <a:spcAft>
        <a:spcPct val="0"/>
      </a:spcAft>
      <a:defRPr kern="1200">
        <a:solidFill>
          <a:schemeClr val="tx1"/>
        </a:solidFill>
        <a:latin typeface="Calibri" pitchFamily="34" charset="0"/>
        <a:ea typeface="+mn-ea"/>
        <a:cs typeface="Arial" charset="0"/>
      </a:defRPr>
    </a:lvl5pPr>
    <a:lvl6pPr marL="2286000" algn="l" defTabSz="914400" rtl="0" eaLnBrk="1" latinLnBrk="0" hangingPunct="1">
      <a:defRPr kern="1200">
        <a:solidFill>
          <a:schemeClr val="tx1"/>
        </a:solidFill>
        <a:latin typeface="Calibri" pitchFamily="34" charset="0"/>
        <a:ea typeface="+mn-ea"/>
        <a:cs typeface="Arial" charset="0"/>
      </a:defRPr>
    </a:lvl6pPr>
    <a:lvl7pPr marL="2743200" algn="l" defTabSz="914400" rtl="0" eaLnBrk="1" latinLnBrk="0" hangingPunct="1">
      <a:defRPr kern="1200">
        <a:solidFill>
          <a:schemeClr val="tx1"/>
        </a:solidFill>
        <a:latin typeface="Calibri" pitchFamily="34" charset="0"/>
        <a:ea typeface="+mn-ea"/>
        <a:cs typeface="Arial" charset="0"/>
      </a:defRPr>
    </a:lvl7pPr>
    <a:lvl8pPr marL="3200400" algn="l" defTabSz="914400" rtl="0" eaLnBrk="1" latinLnBrk="0" hangingPunct="1">
      <a:defRPr kern="1200">
        <a:solidFill>
          <a:schemeClr val="tx1"/>
        </a:solidFill>
        <a:latin typeface="Calibri" pitchFamily="34" charset="0"/>
        <a:ea typeface="+mn-ea"/>
        <a:cs typeface="Arial" charset="0"/>
      </a:defRPr>
    </a:lvl8pPr>
    <a:lvl9pPr marL="3657600" algn="l" defTabSz="914400" rtl="0" eaLnBrk="1" latinLnBrk="0" hangingPunct="1">
      <a:defRPr kern="1200">
        <a:solidFill>
          <a:schemeClr val="tx1"/>
        </a:solidFill>
        <a:latin typeface="Calibri" pitchFamily="34" charset="0"/>
        <a:ea typeface="+mn-ea"/>
        <a:cs typeface="Arial"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9D0B6F0F-F075-4E1D-B5C2-2C682AFD5E22}" v="1" dt="2021-04-25T06:21:30.513"/>
  </p1510:revLst>
</p1510:revInfo>
</file>

<file path=ppt/tableStyles.xml><?xml version="1.0" encoding="utf-8"?>
<a:tblStyleLst xmlns:a="http://schemas.openxmlformats.org/drawingml/2006/main" def="{5C22544A-7EE6-4342-B048-85BDC9FD1C3A}">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7109" autoAdjust="0"/>
  </p:normalViewPr>
  <p:slideViewPr>
    <p:cSldViewPr>
      <p:cViewPr varScale="1">
        <p:scale>
          <a:sx n="63" d="100"/>
          <a:sy n="63" d="100"/>
        </p:scale>
        <p:origin x="1596" y="72"/>
      </p:cViewPr>
      <p:guideLst>
        <p:guide orient="horz" pos="2160"/>
        <p:guide pos="2880"/>
      </p:guideLst>
    </p:cSldViewPr>
  </p:slid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microsoft.com/office/2015/10/relationships/revisionInfo" Target="revisionInfo.xml"/><Relationship Id="rId21" Type="http://schemas.openxmlformats.org/officeDocument/2006/relationships/slide" Target="slides/slide17.xml"/><Relationship Id="rId34" Type="http://schemas.openxmlformats.org/officeDocument/2006/relationships/presProps" Target="pres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notesMaster" Target="notesMasters/notesMaster1.xml"/><Relationship Id="rId38" Type="http://schemas.microsoft.com/office/2016/11/relationships/changesInfo" Target="changesInfos/changesInfo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viewProps" Target="viewProps.xml"/><Relationship Id="rId8" Type="http://schemas.openxmlformats.org/officeDocument/2006/relationships/slide" Target="slides/slide4.xml"/><Relationship Id="rId3" Type="http://schemas.openxmlformats.org/officeDocument/2006/relationships/customXml" Target="../customXml/item3.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Hajar Mahmoud alrashaideh" userId="S::120191501169@mutah.edu.jo::7f79eaf9-6eac-4ad3-8f37-73e553002766" providerId="AD" clId="Web-{9D0B6F0F-F075-4E1D-B5C2-2C682AFD5E22}"/>
    <pc:docChg chg="modSld">
      <pc:chgData name="Hajar Mahmoud alrashaideh" userId="S::120191501169@mutah.edu.jo::7f79eaf9-6eac-4ad3-8f37-73e553002766" providerId="AD" clId="Web-{9D0B6F0F-F075-4E1D-B5C2-2C682AFD5E22}" dt="2021-04-25T06:21:30.513" v="1" actId="20577"/>
      <pc:docMkLst>
        <pc:docMk/>
      </pc:docMkLst>
      <pc:sldChg chg="modSp">
        <pc:chgData name="Hajar Mahmoud alrashaideh" userId="S::120191501169@mutah.edu.jo::7f79eaf9-6eac-4ad3-8f37-73e553002766" providerId="AD" clId="Web-{9D0B6F0F-F075-4E1D-B5C2-2C682AFD5E22}" dt="2021-04-25T06:21:30.513" v="1" actId="20577"/>
        <pc:sldMkLst>
          <pc:docMk/>
          <pc:sldMk cId="226163817" sldId="312"/>
        </pc:sldMkLst>
        <pc:spChg chg="mod">
          <ac:chgData name="Hajar Mahmoud alrashaideh" userId="S::120191501169@mutah.edu.jo::7f79eaf9-6eac-4ad3-8f37-73e553002766" providerId="AD" clId="Web-{9D0B6F0F-F075-4E1D-B5C2-2C682AFD5E22}" dt="2021-04-25T06:21:30.513" v="1" actId="20577"/>
          <ac:spMkLst>
            <pc:docMk/>
            <pc:sldMk cId="226163817" sldId="312"/>
            <ac:spMk id="4" creationId="{00000000-0000-0000-0000-000000000000}"/>
          </ac:spMkLst>
        </pc:spChg>
        <pc:graphicFrameChg chg="mod">
          <ac:chgData name="Hajar Mahmoud alrashaideh" userId="S::120191501169@mutah.edu.jo::7f79eaf9-6eac-4ad3-8f37-73e553002766" providerId="AD" clId="Web-{9D0B6F0F-F075-4E1D-B5C2-2C682AFD5E22}" dt="2021-04-25T06:21:22.028" v="0" actId="1076"/>
          <ac:graphicFrameMkLst>
            <pc:docMk/>
            <pc:sldMk cId="226163817" sldId="312"/>
            <ac:graphicFrameMk id="6" creationId="{00000000-0000-0000-0000-000000000000}"/>
          </ac:graphicFrameMkLst>
        </pc:graphicFrameChg>
      </pc:sldChg>
    </pc:docChg>
  </pc:docChgLst>
</pc:chgInfo>
</file>

<file path=ppt/diagrams/_rels/data1.xml.rels><?xml version="1.0" encoding="UTF-8" standalone="yes"?>
<Relationships xmlns="http://schemas.openxmlformats.org/package/2006/relationships"><Relationship Id="rId1" Type="http://schemas.openxmlformats.org/officeDocument/2006/relationships/image" Target="../media/image3.jpeg"/></Relationships>
</file>

<file path=ppt/diagrams/_rels/drawing1.xml.rels><?xml version="1.0" encoding="UTF-8" standalone="yes"?>
<Relationships xmlns="http://schemas.openxmlformats.org/package/2006/relationships"><Relationship Id="rId1" Type="http://schemas.openxmlformats.org/officeDocument/2006/relationships/image" Target="../media/image3.jpe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243CCBE-C876-43A8-BEF3-1A27F17E7F68}" type="doc">
      <dgm:prSet loTypeId="urn:microsoft.com/office/officeart/2005/8/layout/orgChart1" loCatId="hierarchy" qsTypeId="urn:microsoft.com/office/officeart/2005/8/quickstyle/simple1" qsCatId="simple" csTypeId="urn:microsoft.com/office/officeart/2005/8/colors/accent1_2" csCatId="accent1" phldr="1"/>
      <dgm:spPr/>
      <dgm:t>
        <a:bodyPr/>
        <a:lstStyle/>
        <a:p>
          <a:endParaRPr lang="en-US"/>
        </a:p>
      </dgm:t>
    </dgm:pt>
    <dgm:pt modelId="{DF2B0EEC-27EA-408E-A10D-FCCEC3AF169A}">
      <dgm:prSet phldrT="[Text]" custT="1"/>
      <dgm:spPr>
        <a:blipFill rotWithShape="0">
          <a:blip xmlns:r="http://schemas.openxmlformats.org/officeDocument/2006/relationships" r:embed="rId1"/>
          <a:tile tx="0" ty="0" sx="100000" sy="100000" flip="none" algn="tl"/>
        </a:blipFill>
        <a:ln>
          <a:solidFill>
            <a:schemeClr val="tx1"/>
          </a:solidFill>
        </a:ln>
      </dgm:spPr>
      <dgm:t>
        <a:bodyPr/>
        <a:lstStyle/>
        <a:p>
          <a:r>
            <a:rPr lang="en-US" sz="4400" b="1">
              <a:solidFill>
                <a:schemeClr val="tx1"/>
              </a:solidFill>
            </a:rPr>
            <a:t>Circulatory</a:t>
          </a:r>
          <a:r>
            <a:rPr lang="en-US" sz="4400" b="1"/>
            <a:t> </a:t>
          </a:r>
          <a:r>
            <a:rPr lang="en-US" sz="4400" b="1">
              <a:solidFill>
                <a:schemeClr val="tx1"/>
              </a:solidFill>
            </a:rPr>
            <a:t>system</a:t>
          </a:r>
          <a:r>
            <a:rPr lang="en-US" sz="6500"/>
            <a:t> </a:t>
          </a:r>
          <a:endParaRPr lang="en-US" sz="6500" dirty="0"/>
        </a:p>
      </dgm:t>
    </dgm:pt>
    <dgm:pt modelId="{F730B4A1-B1B7-4ACA-A4B7-A87FDADD6BDF}" type="parTrans" cxnId="{C1B383E8-568A-45C2-BC49-244787F661A5}">
      <dgm:prSet/>
      <dgm:spPr/>
      <dgm:t>
        <a:bodyPr/>
        <a:lstStyle/>
        <a:p>
          <a:endParaRPr lang="en-US"/>
        </a:p>
      </dgm:t>
    </dgm:pt>
    <dgm:pt modelId="{9A9BD714-04DF-4A3B-84B5-28FFC0958003}" type="sibTrans" cxnId="{C1B383E8-568A-45C2-BC49-244787F661A5}">
      <dgm:prSet/>
      <dgm:spPr/>
      <dgm:t>
        <a:bodyPr/>
        <a:lstStyle/>
        <a:p>
          <a:endParaRPr lang="en-US"/>
        </a:p>
      </dgm:t>
    </dgm:pt>
    <dgm:pt modelId="{7B438276-9152-4415-88C9-9F90BFFB6015}">
      <dgm:prSet phldrT="[Text]" custT="1"/>
      <dgm:spPr>
        <a:blipFill rotWithShape="0">
          <a:blip xmlns:r="http://schemas.openxmlformats.org/officeDocument/2006/relationships" r:embed="rId1"/>
          <a:tile tx="0" ty="0" sx="100000" sy="100000" flip="none" algn="tl"/>
        </a:blipFill>
        <a:ln>
          <a:solidFill>
            <a:schemeClr val="tx1"/>
          </a:solidFill>
        </a:ln>
      </dgm:spPr>
      <dgm:t>
        <a:bodyPr/>
        <a:lstStyle/>
        <a:p>
          <a:r>
            <a:rPr lang="en-US" sz="4400" b="1" dirty="0">
              <a:solidFill>
                <a:schemeClr val="tx1"/>
              </a:solidFill>
            </a:rPr>
            <a:t>I. </a:t>
          </a:r>
          <a:r>
            <a:rPr lang="en-US" sz="4400" b="1">
              <a:solidFill>
                <a:schemeClr val="tx1"/>
              </a:solidFill>
            </a:rPr>
            <a:t>Blood -vascular </a:t>
          </a:r>
          <a:endParaRPr lang="en-US" sz="4400" b="1" dirty="0">
            <a:solidFill>
              <a:schemeClr val="tx1"/>
            </a:solidFill>
          </a:endParaRPr>
        </a:p>
      </dgm:t>
    </dgm:pt>
    <dgm:pt modelId="{A94F4A56-B9D5-48EF-B4E5-4326A4CE161D}" type="parTrans" cxnId="{906B169B-B168-4A6D-8963-82CB2C445797}">
      <dgm:prSet/>
      <dgm:spPr/>
      <dgm:t>
        <a:bodyPr/>
        <a:lstStyle/>
        <a:p>
          <a:endParaRPr lang="en-US"/>
        </a:p>
      </dgm:t>
    </dgm:pt>
    <dgm:pt modelId="{0BF5F073-0FC6-4790-AA34-CB210CA97257}" type="sibTrans" cxnId="{906B169B-B168-4A6D-8963-82CB2C445797}">
      <dgm:prSet/>
      <dgm:spPr/>
      <dgm:t>
        <a:bodyPr/>
        <a:lstStyle/>
        <a:p>
          <a:endParaRPr lang="en-US"/>
        </a:p>
      </dgm:t>
    </dgm:pt>
    <dgm:pt modelId="{E69CEB4E-0196-46B6-8463-586889351612}">
      <dgm:prSet phldrT="[Text]" custT="1"/>
      <dgm:spPr>
        <a:blipFill rotWithShape="0">
          <a:blip xmlns:r="http://schemas.openxmlformats.org/officeDocument/2006/relationships" r:embed="rId1"/>
          <a:tile tx="0" ty="0" sx="100000" sy="100000" flip="none" algn="tl"/>
        </a:blipFill>
        <a:ln>
          <a:solidFill>
            <a:schemeClr val="tx1"/>
          </a:solidFill>
        </a:ln>
      </dgm:spPr>
      <dgm:t>
        <a:bodyPr/>
        <a:lstStyle/>
        <a:p>
          <a:r>
            <a:rPr lang="en-US" sz="4400" b="1" dirty="0">
              <a:solidFill>
                <a:schemeClr val="tx1"/>
              </a:solidFill>
            </a:rPr>
            <a:t>II. Lymphatic vascular</a:t>
          </a:r>
        </a:p>
      </dgm:t>
    </dgm:pt>
    <dgm:pt modelId="{CB33E9B8-FAF9-4A4E-97A7-240192159508}" type="parTrans" cxnId="{873AA90D-664C-4815-A964-196AB9EE6659}">
      <dgm:prSet/>
      <dgm:spPr/>
      <dgm:t>
        <a:bodyPr/>
        <a:lstStyle/>
        <a:p>
          <a:endParaRPr lang="en-US"/>
        </a:p>
      </dgm:t>
    </dgm:pt>
    <dgm:pt modelId="{18DF6EFF-A6CA-431B-BD9E-909A6F3F931F}" type="sibTrans" cxnId="{873AA90D-664C-4815-A964-196AB9EE6659}">
      <dgm:prSet/>
      <dgm:spPr/>
      <dgm:t>
        <a:bodyPr/>
        <a:lstStyle/>
        <a:p>
          <a:endParaRPr lang="en-US"/>
        </a:p>
      </dgm:t>
    </dgm:pt>
    <dgm:pt modelId="{3C50ECAB-8312-468D-B9FD-A74C8454C948}" type="pres">
      <dgm:prSet presAssocID="{6243CCBE-C876-43A8-BEF3-1A27F17E7F68}" presName="hierChild1" presStyleCnt="0">
        <dgm:presLayoutVars>
          <dgm:orgChart val="1"/>
          <dgm:chPref val="1"/>
          <dgm:dir/>
          <dgm:animOne val="branch"/>
          <dgm:animLvl val="lvl"/>
          <dgm:resizeHandles/>
        </dgm:presLayoutVars>
      </dgm:prSet>
      <dgm:spPr/>
    </dgm:pt>
    <dgm:pt modelId="{044C941B-749D-4F4D-84F8-254F550414FD}" type="pres">
      <dgm:prSet presAssocID="{DF2B0EEC-27EA-408E-A10D-FCCEC3AF169A}" presName="hierRoot1" presStyleCnt="0">
        <dgm:presLayoutVars>
          <dgm:hierBranch val="init"/>
        </dgm:presLayoutVars>
      </dgm:prSet>
      <dgm:spPr/>
    </dgm:pt>
    <dgm:pt modelId="{7F80FAA4-F0C8-4E22-91AB-F2C4782BB72F}" type="pres">
      <dgm:prSet presAssocID="{DF2B0EEC-27EA-408E-A10D-FCCEC3AF169A}" presName="rootComposite1" presStyleCnt="0"/>
      <dgm:spPr/>
    </dgm:pt>
    <dgm:pt modelId="{74FF9670-3947-494E-A55A-ED8C99F4E4B5}" type="pres">
      <dgm:prSet presAssocID="{DF2B0EEC-27EA-408E-A10D-FCCEC3AF169A}" presName="rootText1" presStyleLbl="node0" presStyleIdx="0" presStyleCnt="1" custScaleX="88994" custScaleY="85724" custLinFactNeighborY="-46714">
        <dgm:presLayoutVars>
          <dgm:chPref val="3"/>
        </dgm:presLayoutVars>
      </dgm:prSet>
      <dgm:spPr/>
    </dgm:pt>
    <dgm:pt modelId="{83A2B6C6-1C22-413E-8050-74496C645BCB}" type="pres">
      <dgm:prSet presAssocID="{DF2B0EEC-27EA-408E-A10D-FCCEC3AF169A}" presName="rootConnector1" presStyleLbl="node1" presStyleIdx="0" presStyleCnt="0"/>
      <dgm:spPr/>
    </dgm:pt>
    <dgm:pt modelId="{C5FE0F3B-EE3B-408E-A598-A71E7749FDB4}" type="pres">
      <dgm:prSet presAssocID="{DF2B0EEC-27EA-408E-A10D-FCCEC3AF169A}" presName="hierChild2" presStyleCnt="0"/>
      <dgm:spPr/>
    </dgm:pt>
    <dgm:pt modelId="{8C7CA8E3-783A-41CA-8457-B1182925A7BD}" type="pres">
      <dgm:prSet presAssocID="{A94F4A56-B9D5-48EF-B4E5-4326A4CE161D}" presName="Name37" presStyleLbl="parChTrans1D2" presStyleIdx="0" presStyleCnt="2"/>
      <dgm:spPr/>
    </dgm:pt>
    <dgm:pt modelId="{4A3038C9-F90E-44C3-A743-A562DCA59A76}" type="pres">
      <dgm:prSet presAssocID="{7B438276-9152-4415-88C9-9F90BFFB6015}" presName="hierRoot2" presStyleCnt="0">
        <dgm:presLayoutVars>
          <dgm:hierBranch val="init"/>
        </dgm:presLayoutVars>
      </dgm:prSet>
      <dgm:spPr/>
    </dgm:pt>
    <dgm:pt modelId="{D196F9E6-FEF7-486B-9989-64D15CDDA00D}" type="pres">
      <dgm:prSet presAssocID="{7B438276-9152-4415-88C9-9F90BFFB6015}" presName="rootComposite" presStyleCnt="0"/>
      <dgm:spPr/>
    </dgm:pt>
    <dgm:pt modelId="{5DFFC959-5969-4E0E-B7A7-E98A8193FF36}" type="pres">
      <dgm:prSet presAssocID="{7B438276-9152-4415-88C9-9F90BFFB6015}" presName="rootText" presStyleLbl="node2" presStyleIdx="0" presStyleCnt="2" custLinFactNeighborY="23499">
        <dgm:presLayoutVars>
          <dgm:chPref val="3"/>
        </dgm:presLayoutVars>
      </dgm:prSet>
      <dgm:spPr/>
    </dgm:pt>
    <dgm:pt modelId="{4F5E72D8-C4D4-4294-9BB2-6274078D82E7}" type="pres">
      <dgm:prSet presAssocID="{7B438276-9152-4415-88C9-9F90BFFB6015}" presName="rootConnector" presStyleLbl="node2" presStyleIdx="0" presStyleCnt="2"/>
      <dgm:spPr/>
    </dgm:pt>
    <dgm:pt modelId="{5AAAA00C-9283-47E5-B1E9-B7C6B92DB230}" type="pres">
      <dgm:prSet presAssocID="{7B438276-9152-4415-88C9-9F90BFFB6015}" presName="hierChild4" presStyleCnt="0"/>
      <dgm:spPr/>
    </dgm:pt>
    <dgm:pt modelId="{6AF4DD4C-858B-4698-B4B3-A12C1B0A960E}" type="pres">
      <dgm:prSet presAssocID="{7B438276-9152-4415-88C9-9F90BFFB6015}" presName="hierChild5" presStyleCnt="0"/>
      <dgm:spPr/>
    </dgm:pt>
    <dgm:pt modelId="{F3EA0B59-0476-4A5A-A5E8-65185B4A1B37}" type="pres">
      <dgm:prSet presAssocID="{CB33E9B8-FAF9-4A4E-97A7-240192159508}" presName="Name37" presStyleLbl="parChTrans1D2" presStyleIdx="1" presStyleCnt="2"/>
      <dgm:spPr/>
    </dgm:pt>
    <dgm:pt modelId="{D28E69CD-59B9-4D86-A9B3-C631B54584AD}" type="pres">
      <dgm:prSet presAssocID="{E69CEB4E-0196-46B6-8463-586889351612}" presName="hierRoot2" presStyleCnt="0">
        <dgm:presLayoutVars>
          <dgm:hierBranch val="init"/>
        </dgm:presLayoutVars>
      </dgm:prSet>
      <dgm:spPr/>
    </dgm:pt>
    <dgm:pt modelId="{209C3D85-92C2-4CA2-B9BA-4225AF4D7908}" type="pres">
      <dgm:prSet presAssocID="{E69CEB4E-0196-46B6-8463-586889351612}" presName="rootComposite" presStyleCnt="0"/>
      <dgm:spPr/>
    </dgm:pt>
    <dgm:pt modelId="{4CBEF7FB-AAC4-4811-8EBB-EE1E44F0AFD5}" type="pres">
      <dgm:prSet presAssocID="{E69CEB4E-0196-46B6-8463-586889351612}" presName="rootText" presStyleLbl="node2" presStyleIdx="1" presStyleCnt="2" custLinFactNeighborY="23499">
        <dgm:presLayoutVars>
          <dgm:chPref val="3"/>
        </dgm:presLayoutVars>
      </dgm:prSet>
      <dgm:spPr/>
    </dgm:pt>
    <dgm:pt modelId="{C842B5C3-A2B0-4557-B28C-C72F5411E163}" type="pres">
      <dgm:prSet presAssocID="{E69CEB4E-0196-46B6-8463-586889351612}" presName="rootConnector" presStyleLbl="node2" presStyleIdx="1" presStyleCnt="2"/>
      <dgm:spPr/>
    </dgm:pt>
    <dgm:pt modelId="{D5CEB32C-04F5-415B-81D2-5B0A43CCD9E9}" type="pres">
      <dgm:prSet presAssocID="{E69CEB4E-0196-46B6-8463-586889351612}" presName="hierChild4" presStyleCnt="0"/>
      <dgm:spPr/>
    </dgm:pt>
    <dgm:pt modelId="{88C3565D-6A84-49DA-85D8-FABA153CC61E}" type="pres">
      <dgm:prSet presAssocID="{E69CEB4E-0196-46B6-8463-586889351612}" presName="hierChild5" presStyleCnt="0"/>
      <dgm:spPr/>
    </dgm:pt>
    <dgm:pt modelId="{ED966E97-BF84-4CAC-B9A6-CADCA1708F28}" type="pres">
      <dgm:prSet presAssocID="{DF2B0EEC-27EA-408E-A10D-FCCEC3AF169A}" presName="hierChild3" presStyleCnt="0"/>
      <dgm:spPr/>
    </dgm:pt>
  </dgm:ptLst>
  <dgm:cxnLst>
    <dgm:cxn modelId="{873AA90D-664C-4815-A964-196AB9EE6659}" srcId="{DF2B0EEC-27EA-408E-A10D-FCCEC3AF169A}" destId="{E69CEB4E-0196-46B6-8463-586889351612}" srcOrd="1" destOrd="0" parTransId="{CB33E9B8-FAF9-4A4E-97A7-240192159508}" sibTransId="{18DF6EFF-A6CA-431B-BD9E-909A6F3F931F}"/>
    <dgm:cxn modelId="{FF0F7222-F6B2-4BF1-8894-FBBA4A272999}" type="presOf" srcId="{CB33E9B8-FAF9-4A4E-97A7-240192159508}" destId="{F3EA0B59-0476-4A5A-A5E8-65185B4A1B37}" srcOrd="0" destOrd="0" presId="urn:microsoft.com/office/officeart/2005/8/layout/orgChart1"/>
    <dgm:cxn modelId="{B7FA9C28-71E5-4770-AD65-F96224E55002}" type="presOf" srcId="{E69CEB4E-0196-46B6-8463-586889351612}" destId="{4CBEF7FB-AAC4-4811-8EBB-EE1E44F0AFD5}" srcOrd="0" destOrd="0" presId="urn:microsoft.com/office/officeart/2005/8/layout/orgChart1"/>
    <dgm:cxn modelId="{37646D40-770F-4E16-93CA-7E98C1F08199}" type="presOf" srcId="{E69CEB4E-0196-46B6-8463-586889351612}" destId="{C842B5C3-A2B0-4557-B28C-C72F5411E163}" srcOrd="1" destOrd="0" presId="urn:microsoft.com/office/officeart/2005/8/layout/orgChart1"/>
    <dgm:cxn modelId="{C29E7161-5AAC-4C3C-9A2E-4726825BB7BF}" type="presOf" srcId="{A94F4A56-B9D5-48EF-B4E5-4326A4CE161D}" destId="{8C7CA8E3-783A-41CA-8457-B1182925A7BD}" srcOrd="0" destOrd="0" presId="urn:microsoft.com/office/officeart/2005/8/layout/orgChart1"/>
    <dgm:cxn modelId="{CD9BFD53-0359-429E-BC6F-F0778E1D01FB}" type="presOf" srcId="{DF2B0EEC-27EA-408E-A10D-FCCEC3AF169A}" destId="{83A2B6C6-1C22-413E-8050-74496C645BCB}" srcOrd="1" destOrd="0" presId="urn:microsoft.com/office/officeart/2005/8/layout/orgChart1"/>
    <dgm:cxn modelId="{A4E4DB57-4011-4BAE-8ECD-E8ABFF08FFEA}" type="presOf" srcId="{6243CCBE-C876-43A8-BEF3-1A27F17E7F68}" destId="{3C50ECAB-8312-468D-B9FD-A74C8454C948}" srcOrd="0" destOrd="0" presId="urn:microsoft.com/office/officeart/2005/8/layout/orgChart1"/>
    <dgm:cxn modelId="{906B169B-B168-4A6D-8963-82CB2C445797}" srcId="{DF2B0EEC-27EA-408E-A10D-FCCEC3AF169A}" destId="{7B438276-9152-4415-88C9-9F90BFFB6015}" srcOrd="0" destOrd="0" parTransId="{A94F4A56-B9D5-48EF-B4E5-4326A4CE161D}" sibTransId="{0BF5F073-0FC6-4790-AA34-CB210CA97257}"/>
    <dgm:cxn modelId="{5756A7B1-F1B0-4C7D-8FEC-D855E204DB59}" type="presOf" srcId="{7B438276-9152-4415-88C9-9F90BFFB6015}" destId="{4F5E72D8-C4D4-4294-9BB2-6274078D82E7}" srcOrd="1" destOrd="0" presId="urn:microsoft.com/office/officeart/2005/8/layout/orgChart1"/>
    <dgm:cxn modelId="{6F6D3FB5-456D-47F9-984B-D58C14742664}" type="presOf" srcId="{DF2B0EEC-27EA-408E-A10D-FCCEC3AF169A}" destId="{74FF9670-3947-494E-A55A-ED8C99F4E4B5}" srcOrd="0" destOrd="0" presId="urn:microsoft.com/office/officeart/2005/8/layout/orgChart1"/>
    <dgm:cxn modelId="{C1B383E8-568A-45C2-BC49-244787F661A5}" srcId="{6243CCBE-C876-43A8-BEF3-1A27F17E7F68}" destId="{DF2B0EEC-27EA-408E-A10D-FCCEC3AF169A}" srcOrd="0" destOrd="0" parTransId="{F730B4A1-B1B7-4ACA-A4B7-A87FDADD6BDF}" sibTransId="{9A9BD714-04DF-4A3B-84B5-28FFC0958003}"/>
    <dgm:cxn modelId="{266657F1-40CE-45FB-B094-F919D948496C}" type="presOf" srcId="{7B438276-9152-4415-88C9-9F90BFFB6015}" destId="{5DFFC959-5969-4E0E-B7A7-E98A8193FF36}" srcOrd="0" destOrd="0" presId="urn:microsoft.com/office/officeart/2005/8/layout/orgChart1"/>
    <dgm:cxn modelId="{A3D779D6-A4D8-47EC-BE32-BEEAC4596E47}" type="presParOf" srcId="{3C50ECAB-8312-468D-B9FD-A74C8454C948}" destId="{044C941B-749D-4F4D-84F8-254F550414FD}" srcOrd="0" destOrd="0" presId="urn:microsoft.com/office/officeart/2005/8/layout/orgChart1"/>
    <dgm:cxn modelId="{B6BD824A-3A20-431C-8A88-774CB91CE656}" type="presParOf" srcId="{044C941B-749D-4F4D-84F8-254F550414FD}" destId="{7F80FAA4-F0C8-4E22-91AB-F2C4782BB72F}" srcOrd="0" destOrd="0" presId="urn:microsoft.com/office/officeart/2005/8/layout/orgChart1"/>
    <dgm:cxn modelId="{46B04816-DEE4-4AE9-8AF3-31F371D690C3}" type="presParOf" srcId="{7F80FAA4-F0C8-4E22-91AB-F2C4782BB72F}" destId="{74FF9670-3947-494E-A55A-ED8C99F4E4B5}" srcOrd="0" destOrd="0" presId="urn:microsoft.com/office/officeart/2005/8/layout/orgChart1"/>
    <dgm:cxn modelId="{2A517382-68F4-4DC3-8F5E-EEA2D9D628D2}" type="presParOf" srcId="{7F80FAA4-F0C8-4E22-91AB-F2C4782BB72F}" destId="{83A2B6C6-1C22-413E-8050-74496C645BCB}" srcOrd="1" destOrd="0" presId="urn:microsoft.com/office/officeart/2005/8/layout/orgChart1"/>
    <dgm:cxn modelId="{CABB4A3C-4738-4980-8BAB-A6FC67F86F2B}" type="presParOf" srcId="{044C941B-749D-4F4D-84F8-254F550414FD}" destId="{C5FE0F3B-EE3B-408E-A598-A71E7749FDB4}" srcOrd="1" destOrd="0" presId="urn:microsoft.com/office/officeart/2005/8/layout/orgChart1"/>
    <dgm:cxn modelId="{DD55805D-4543-4194-A432-241C45332EDD}" type="presParOf" srcId="{C5FE0F3B-EE3B-408E-A598-A71E7749FDB4}" destId="{8C7CA8E3-783A-41CA-8457-B1182925A7BD}" srcOrd="0" destOrd="0" presId="urn:microsoft.com/office/officeart/2005/8/layout/orgChart1"/>
    <dgm:cxn modelId="{EEF3CBF5-A292-439D-847E-FC8B927177FD}" type="presParOf" srcId="{C5FE0F3B-EE3B-408E-A598-A71E7749FDB4}" destId="{4A3038C9-F90E-44C3-A743-A562DCA59A76}" srcOrd="1" destOrd="0" presId="urn:microsoft.com/office/officeart/2005/8/layout/orgChart1"/>
    <dgm:cxn modelId="{8525FE76-658F-4801-A43E-E32EEEBEEC45}" type="presParOf" srcId="{4A3038C9-F90E-44C3-A743-A562DCA59A76}" destId="{D196F9E6-FEF7-486B-9989-64D15CDDA00D}" srcOrd="0" destOrd="0" presId="urn:microsoft.com/office/officeart/2005/8/layout/orgChart1"/>
    <dgm:cxn modelId="{EE0C95E4-8653-46F2-9C60-AEF1329AA408}" type="presParOf" srcId="{D196F9E6-FEF7-486B-9989-64D15CDDA00D}" destId="{5DFFC959-5969-4E0E-B7A7-E98A8193FF36}" srcOrd="0" destOrd="0" presId="urn:microsoft.com/office/officeart/2005/8/layout/orgChart1"/>
    <dgm:cxn modelId="{E487F62D-459A-4AB2-ACC0-18F926E5AF40}" type="presParOf" srcId="{D196F9E6-FEF7-486B-9989-64D15CDDA00D}" destId="{4F5E72D8-C4D4-4294-9BB2-6274078D82E7}" srcOrd="1" destOrd="0" presId="urn:microsoft.com/office/officeart/2005/8/layout/orgChart1"/>
    <dgm:cxn modelId="{9E02CD71-33A0-4BB7-A1AE-180A26DCD432}" type="presParOf" srcId="{4A3038C9-F90E-44C3-A743-A562DCA59A76}" destId="{5AAAA00C-9283-47E5-B1E9-B7C6B92DB230}" srcOrd="1" destOrd="0" presId="urn:microsoft.com/office/officeart/2005/8/layout/orgChart1"/>
    <dgm:cxn modelId="{86E133FA-1657-4518-B43A-E55D18F8101C}" type="presParOf" srcId="{4A3038C9-F90E-44C3-A743-A562DCA59A76}" destId="{6AF4DD4C-858B-4698-B4B3-A12C1B0A960E}" srcOrd="2" destOrd="0" presId="urn:microsoft.com/office/officeart/2005/8/layout/orgChart1"/>
    <dgm:cxn modelId="{59FE6861-2F4B-496F-878F-1080BED32298}" type="presParOf" srcId="{C5FE0F3B-EE3B-408E-A598-A71E7749FDB4}" destId="{F3EA0B59-0476-4A5A-A5E8-65185B4A1B37}" srcOrd="2" destOrd="0" presId="urn:microsoft.com/office/officeart/2005/8/layout/orgChart1"/>
    <dgm:cxn modelId="{5BB14B5B-275E-4295-8BD6-2D47D22CF950}" type="presParOf" srcId="{C5FE0F3B-EE3B-408E-A598-A71E7749FDB4}" destId="{D28E69CD-59B9-4D86-A9B3-C631B54584AD}" srcOrd="3" destOrd="0" presId="urn:microsoft.com/office/officeart/2005/8/layout/orgChart1"/>
    <dgm:cxn modelId="{1D9C66EA-E0C8-46E6-A1E0-842D5D45CD99}" type="presParOf" srcId="{D28E69CD-59B9-4D86-A9B3-C631B54584AD}" destId="{209C3D85-92C2-4CA2-B9BA-4225AF4D7908}" srcOrd="0" destOrd="0" presId="urn:microsoft.com/office/officeart/2005/8/layout/orgChart1"/>
    <dgm:cxn modelId="{74746396-DA3E-45BC-820A-266114FA7608}" type="presParOf" srcId="{209C3D85-92C2-4CA2-B9BA-4225AF4D7908}" destId="{4CBEF7FB-AAC4-4811-8EBB-EE1E44F0AFD5}" srcOrd="0" destOrd="0" presId="urn:microsoft.com/office/officeart/2005/8/layout/orgChart1"/>
    <dgm:cxn modelId="{6AD6463C-21A7-4B2E-A31B-EEA9E59FAA2E}" type="presParOf" srcId="{209C3D85-92C2-4CA2-B9BA-4225AF4D7908}" destId="{C842B5C3-A2B0-4557-B28C-C72F5411E163}" srcOrd="1" destOrd="0" presId="urn:microsoft.com/office/officeart/2005/8/layout/orgChart1"/>
    <dgm:cxn modelId="{B1D0E8A0-508D-430D-9160-C884795309D4}" type="presParOf" srcId="{D28E69CD-59B9-4D86-A9B3-C631B54584AD}" destId="{D5CEB32C-04F5-415B-81D2-5B0A43CCD9E9}" srcOrd="1" destOrd="0" presId="urn:microsoft.com/office/officeart/2005/8/layout/orgChart1"/>
    <dgm:cxn modelId="{3D068C89-DF78-4CB9-A9C1-B8EE96A0DA21}" type="presParOf" srcId="{D28E69CD-59B9-4D86-A9B3-C631B54584AD}" destId="{88C3565D-6A84-49DA-85D8-FABA153CC61E}" srcOrd="2" destOrd="0" presId="urn:microsoft.com/office/officeart/2005/8/layout/orgChart1"/>
    <dgm:cxn modelId="{FFB06971-FFFC-4075-9A42-151C80AB6AB3}" type="presParOf" srcId="{044C941B-749D-4F4D-84F8-254F550414FD}" destId="{ED966E97-BF84-4CAC-B9A6-CADCA1708F28}" srcOrd="2" destOrd="0" presId="urn:microsoft.com/office/officeart/2005/8/layout/orgChart1"/>
  </dgm:cxnLst>
  <dgm:bg>
    <a:noFill/>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3EA0B59-0476-4A5A-A5E8-65185B4A1B37}">
      <dsp:nvSpPr>
        <dsp:cNvPr id="0" name=""/>
        <dsp:cNvSpPr/>
      </dsp:nvSpPr>
      <dsp:spPr>
        <a:xfrm>
          <a:off x="4114799" y="1667342"/>
          <a:ext cx="2251813" cy="2088286"/>
        </a:xfrm>
        <a:custGeom>
          <a:avLst/>
          <a:gdLst/>
          <a:ahLst/>
          <a:cxnLst/>
          <a:rect l="0" t="0" r="0" b="0"/>
          <a:pathLst>
            <a:path>
              <a:moveTo>
                <a:pt x="0" y="0"/>
              </a:moveTo>
              <a:lnTo>
                <a:pt x="0" y="1697476"/>
              </a:lnTo>
              <a:lnTo>
                <a:pt x="2251813" y="1697476"/>
              </a:lnTo>
              <a:lnTo>
                <a:pt x="2251813" y="2088286"/>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8C7CA8E3-783A-41CA-8457-B1182925A7BD}">
      <dsp:nvSpPr>
        <dsp:cNvPr id="0" name=""/>
        <dsp:cNvSpPr/>
      </dsp:nvSpPr>
      <dsp:spPr>
        <a:xfrm>
          <a:off x="1862986" y="1667342"/>
          <a:ext cx="2251813" cy="2088286"/>
        </a:xfrm>
        <a:custGeom>
          <a:avLst/>
          <a:gdLst/>
          <a:ahLst/>
          <a:cxnLst/>
          <a:rect l="0" t="0" r="0" b="0"/>
          <a:pathLst>
            <a:path>
              <a:moveTo>
                <a:pt x="2251813" y="0"/>
              </a:moveTo>
              <a:lnTo>
                <a:pt x="2251813" y="1697476"/>
              </a:lnTo>
              <a:lnTo>
                <a:pt x="0" y="1697476"/>
              </a:lnTo>
              <a:lnTo>
                <a:pt x="0" y="2088286"/>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74FF9670-3947-494E-A55A-ED8C99F4E4B5}">
      <dsp:nvSpPr>
        <dsp:cNvPr id="0" name=""/>
        <dsp:cNvSpPr/>
      </dsp:nvSpPr>
      <dsp:spPr>
        <a:xfrm>
          <a:off x="2458619" y="72016"/>
          <a:ext cx="3312361" cy="1595325"/>
        </a:xfrm>
        <a:prstGeom prst="rect">
          <a:avLst/>
        </a:prstGeom>
        <a:blipFill rotWithShape="0">
          <a:blip xmlns:r="http://schemas.openxmlformats.org/officeDocument/2006/relationships" r:embed="rId1"/>
          <a:tile tx="0" ty="0" sx="100000" sy="100000" flip="none" algn="tl"/>
        </a:blipFill>
        <a:ln w="25400" cap="flat" cmpd="sng" algn="ctr">
          <a:solidFill>
            <a:schemeClr val="tx1"/>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7940" tIns="27940" rIns="27940" bIns="27940" numCol="1" spcCol="1270" anchor="ctr" anchorCtr="0">
          <a:noAutofit/>
        </a:bodyPr>
        <a:lstStyle/>
        <a:p>
          <a:pPr marL="0" lvl="0" indent="0" algn="ctr" defTabSz="1955800">
            <a:lnSpc>
              <a:spcPct val="90000"/>
            </a:lnSpc>
            <a:spcBef>
              <a:spcPct val="0"/>
            </a:spcBef>
            <a:spcAft>
              <a:spcPct val="35000"/>
            </a:spcAft>
            <a:buNone/>
          </a:pPr>
          <a:r>
            <a:rPr lang="en-US" sz="4400" b="1" kern="1200">
              <a:solidFill>
                <a:schemeClr val="tx1"/>
              </a:solidFill>
            </a:rPr>
            <a:t>Circulatory</a:t>
          </a:r>
          <a:r>
            <a:rPr lang="en-US" sz="4400" b="1" kern="1200"/>
            <a:t> </a:t>
          </a:r>
          <a:r>
            <a:rPr lang="en-US" sz="4400" b="1" kern="1200">
              <a:solidFill>
                <a:schemeClr val="tx1"/>
              </a:solidFill>
            </a:rPr>
            <a:t>system</a:t>
          </a:r>
          <a:r>
            <a:rPr lang="en-US" sz="6500" kern="1200"/>
            <a:t> </a:t>
          </a:r>
          <a:endParaRPr lang="en-US" sz="6500" kern="1200" dirty="0"/>
        </a:p>
      </dsp:txBody>
      <dsp:txXfrm>
        <a:off x="2458619" y="72016"/>
        <a:ext cx="3312361" cy="1595325"/>
      </dsp:txXfrm>
    </dsp:sp>
    <dsp:sp modelId="{5DFFC959-5969-4E0E-B7A7-E98A8193FF36}">
      <dsp:nvSpPr>
        <dsp:cNvPr id="0" name=""/>
        <dsp:cNvSpPr/>
      </dsp:nvSpPr>
      <dsp:spPr>
        <a:xfrm>
          <a:off x="1984" y="3755629"/>
          <a:ext cx="3722005" cy="1861002"/>
        </a:xfrm>
        <a:prstGeom prst="rect">
          <a:avLst/>
        </a:prstGeom>
        <a:blipFill rotWithShape="0">
          <a:blip xmlns:r="http://schemas.openxmlformats.org/officeDocument/2006/relationships" r:embed="rId1"/>
          <a:tile tx="0" ty="0" sx="100000" sy="100000" flip="none" algn="tl"/>
        </a:blipFill>
        <a:ln w="25400" cap="flat" cmpd="sng" algn="ctr">
          <a:solidFill>
            <a:schemeClr val="tx1"/>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7940" tIns="27940" rIns="27940" bIns="27940" numCol="1" spcCol="1270" anchor="ctr" anchorCtr="0">
          <a:noAutofit/>
        </a:bodyPr>
        <a:lstStyle/>
        <a:p>
          <a:pPr marL="0" lvl="0" indent="0" algn="ctr" defTabSz="1955800">
            <a:lnSpc>
              <a:spcPct val="90000"/>
            </a:lnSpc>
            <a:spcBef>
              <a:spcPct val="0"/>
            </a:spcBef>
            <a:spcAft>
              <a:spcPct val="35000"/>
            </a:spcAft>
            <a:buNone/>
          </a:pPr>
          <a:r>
            <a:rPr lang="en-US" sz="4400" b="1" kern="1200" dirty="0">
              <a:solidFill>
                <a:schemeClr val="tx1"/>
              </a:solidFill>
            </a:rPr>
            <a:t>I. </a:t>
          </a:r>
          <a:r>
            <a:rPr lang="en-US" sz="4400" b="1" kern="1200">
              <a:solidFill>
                <a:schemeClr val="tx1"/>
              </a:solidFill>
            </a:rPr>
            <a:t>Blood -vascular </a:t>
          </a:r>
          <a:endParaRPr lang="en-US" sz="4400" b="1" kern="1200" dirty="0">
            <a:solidFill>
              <a:schemeClr val="tx1"/>
            </a:solidFill>
          </a:endParaRPr>
        </a:p>
      </dsp:txBody>
      <dsp:txXfrm>
        <a:off x="1984" y="3755629"/>
        <a:ext cx="3722005" cy="1861002"/>
      </dsp:txXfrm>
    </dsp:sp>
    <dsp:sp modelId="{4CBEF7FB-AAC4-4811-8EBB-EE1E44F0AFD5}">
      <dsp:nvSpPr>
        <dsp:cNvPr id="0" name=""/>
        <dsp:cNvSpPr/>
      </dsp:nvSpPr>
      <dsp:spPr>
        <a:xfrm>
          <a:off x="4505610" y="3755629"/>
          <a:ext cx="3722005" cy="1861002"/>
        </a:xfrm>
        <a:prstGeom prst="rect">
          <a:avLst/>
        </a:prstGeom>
        <a:blipFill rotWithShape="0">
          <a:blip xmlns:r="http://schemas.openxmlformats.org/officeDocument/2006/relationships" r:embed="rId1"/>
          <a:tile tx="0" ty="0" sx="100000" sy="100000" flip="none" algn="tl"/>
        </a:blipFill>
        <a:ln w="25400" cap="flat" cmpd="sng" algn="ctr">
          <a:solidFill>
            <a:schemeClr val="tx1"/>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7940" tIns="27940" rIns="27940" bIns="27940" numCol="1" spcCol="1270" anchor="ctr" anchorCtr="0">
          <a:noAutofit/>
        </a:bodyPr>
        <a:lstStyle/>
        <a:p>
          <a:pPr marL="0" lvl="0" indent="0" algn="ctr" defTabSz="1955800">
            <a:lnSpc>
              <a:spcPct val="90000"/>
            </a:lnSpc>
            <a:spcBef>
              <a:spcPct val="0"/>
            </a:spcBef>
            <a:spcAft>
              <a:spcPct val="35000"/>
            </a:spcAft>
            <a:buNone/>
          </a:pPr>
          <a:r>
            <a:rPr lang="en-US" sz="4400" b="1" kern="1200" dirty="0">
              <a:solidFill>
                <a:schemeClr val="tx1"/>
              </a:solidFill>
            </a:rPr>
            <a:t>II. Lymphatic vascular</a:t>
          </a:r>
        </a:p>
      </dsp:txBody>
      <dsp:txXfrm>
        <a:off x="4505610" y="3755629"/>
        <a:ext cx="3722005" cy="1861002"/>
      </dsp:txXfrm>
    </dsp:sp>
  </dsp:spTree>
</dsp:drawing>
</file>

<file path=ppt/diagrams/layout1.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eaLnBrk="1" fontAlgn="auto" hangingPunct="1">
              <a:spcBef>
                <a:spcPts val="0"/>
              </a:spcBef>
              <a:spcAft>
                <a:spcPts val="0"/>
              </a:spcAft>
              <a:defRPr sz="1200">
                <a:latin typeface="+mn-lt"/>
                <a:cs typeface="+mn-cs"/>
              </a:defRPr>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eaLnBrk="1" fontAlgn="auto" hangingPunct="1">
              <a:spcBef>
                <a:spcPts val="0"/>
              </a:spcBef>
              <a:spcAft>
                <a:spcPts val="0"/>
              </a:spcAft>
              <a:defRPr sz="1200">
                <a:latin typeface="+mn-lt"/>
                <a:cs typeface="+mn-cs"/>
              </a:defRPr>
            </a:lvl1pPr>
          </a:lstStyle>
          <a:p>
            <a:pPr>
              <a:defRPr/>
            </a:pPr>
            <a:fld id="{F68721DB-3D13-45F8-AA9B-A34E25D77266}" type="datetimeFigureOut">
              <a:rPr lang="en-US"/>
              <a:pPr>
                <a:defRPr/>
              </a:pPr>
              <a:t>4/24/2021</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eaLnBrk="1" fontAlgn="auto" hangingPunct="1">
              <a:spcBef>
                <a:spcPts val="0"/>
              </a:spcBef>
              <a:spcAft>
                <a:spcPts val="0"/>
              </a:spcAft>
              <a:defRPr sz="1200">
                <a:latin typeface="+mn-lt"/>
                <a:cs typeface="+mn-cs"/>
              </a:defRPr>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a:lvl1pPr>
          </a:lstStyle>
          <a:p>
            <a:pPr>
              <a:defRPr/>
            </a:pPr>
            <a:fld id="{E81AC687-EB5D-4875-8676-39E434541867}" type="slidenum">
              <a:rPr lang="en-US" altLang="en-US"/>
              <a:pPr>
                <a:defRPr/>
              </a:pPr>
              <a:t>‹#›</a:t>
            </a:fld>
            <a:endParaRPr lang="en-US" altLang="en-US"/>
          </a:p>
        </p:txBody>
      </p:sp>
    </p:spTree>
    <p:extLst>
      <p:ext uri="{BB962C8B-B14F-4D97-AF65-F5344CB8AC3E}">
        <p14:creationId xmlns:p14="http://schemas.microsoft.com/office/powerpoint/2010/main" val="658186410"/>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E81AC687-EB5D-4875-8676-39E434541867}" type="slidenum">
              <a:rPr lang="en-US" altLang="en-US" smtClean="0"/>
              <a:pPr>
                <a:defRPr/>
              </a:pPr>
              <a:t>1</a:t>
            </a:fld>
            <a:endParaRPr lang="en-US" altLang="en-US"/>
          </a:p>
        </p:txBody>
      </p:sp>
    </p:spTree>
    <p:extLst>
      <p:ext uri="{BB962C8B-B14F-4D97-AF65-F5344CB8AC3E}">
        <p14:creationId xmlns:p14="http://schemas.microsoft.com/office/powerpoint/2010/main" val="171340872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632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p>
        </p:txBody>
      </p:sp>
      <p:sp>
        <p:nvSpPr>
          <p:cNvPr id="5632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itchFamily="34" charset="0"/>
                <a:cs typeface="Arial" charset="0"/>
              </a:defRPr>
            </a:lvl1pPr>
            <a:lvl2pPr marL="742950" indent="-285750">
              <a:defRPr>
                <a:solidFill>
                  <a:schemeClr val="tx1"/>
                </a:solidFill>
                <a:latin typeface="Calibri" pitchFamily="34" charset="0"/>
                <a:cs typeface="Arial" charset="0"/>
              </a:defRPr>
            </a:lvl2pPr>
            <a:lvl3pPr marL="1143000" indent="-228600">
              <a:defRPr>
                <a:solidFill>
                  <a:schemeClr val="tx1"/>
                </a:solidFill>
                <a:latin typeface="Calibri" pitchFamily="34" charset="0"/>
                <a:cs typeface="Arial" charset="0"/>
              </a:defRPr>
            </a:lvl3pPr>
            <a:lvl4pPr marL="1600200" indent="-228600">
              <a:defRPr>
                <a:solidFill>
                  <a:schemeClr val="tx1"/>
                </a:solidFill>
                <a:latin typeface="Calibri" pitchFamily="34" charset="0"/>
                <a:cs typeface="Arial" charset="0"/>
              </a:defRPr>
            </a:lvl4pPr>
            <a:lvl5pPr marL="2057400" indent="-22860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fld id="{874B1BCA-CC16-46F1-A8AC-4CCEBCA4D53D}" type="slidenum">
              <a:rPr lang="en-US" altLang="en-US" smtClean="0"/>
              <a:pPr/>
              <a:t>13</a:t>
            </a:fld>
            <a:endParaRPr lang="en-US" altLang="en-US"/>
          </a:p>
        </p:txBody>
      </p:sp>
    </p:spTree>
    <p:extLst>
      <p:ext uri="{BB962C8B-B14F-4D97-AF65-F5344CB8AC3E}">
        <p14:creationId xmlns:p14="http://schemas.microsoft.com/office/powerpoint/2010/main" val="245860289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r>
              <a:rPr lang="es-ES"/>
              <a:t>Professor Dr. Hala El-mazar 2021</a:t>
            </a: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1A916F98-6C30-44BF-B4F9-D32ED4FF5570}" type="slidenum">
              <a:rPr lang="en-US" altLang="en-US"/>
              <a:pPr>
                <a:defRPr/>
              </a:pPr>
              <a:t>‹#›</a:t>
            </a:fld>
            <a:endParaRPr lang="en-US" altLang="en-US"/>
          </a:p>
        </p:txBody>
      </p:sp>
    </p:spTree>
    <p:extLst>
      <p:ext uri="{BB962C8B-B14F-4D97-AF65-F5344CB8AC3E}">
        <p14:creationId xmlns:p14="http://schemas.microsoft.com/office/powerpoint/2010/main" val="251911997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r>
              <a:rPr lang="es-ES"/>
              <a:t>Professor Dr. Hala El-mazar 2021</a:t>
            </a: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4662746F-8812-4CD0-A683-1E425C6C9854}" type="slidenum">
              <a:rPr lang="en-US" altLang="en-US"/>
              <a:pPr>
                <a:defRPr/>
              </a:pPr>
              <a:t>‹#›</a:t>
            </a:fld>
            <a:endParaRPr lang="en-US" altLang="en-US"/>
          </a:p>
        </p:txBody>
      </p:sp>
    </p:spTree>
    <p:extLst>
      <p:ext uri="{BB962C8B-B14F-4D97-AF65-F5344CB8AC3E}">
        <p14:creationId xmlns:p14="http://schemas.microsoft.com/office/powerpoint/2010/main" val="419378169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r>
              <a:rPr lang="es-ES"/>
              <a:t>Professor Dr. Hala El-mazar 2021</a:t>
            </a: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6161A36D-2913-41BB-B686-5E96CCED6D58}" type="slidenum">
              <a:rPr lang="en-US" altLang="en-US"/>
              <a:pPr>
                <a:defRPr/>
              </a:pPr>
              <a:t>‹#›</a:t>
            </a:fld>
            <a:endParaRPr lang="en-US" altLang="en-US"/>
          </a:p>
        </p:txBody>
      </p:sp>
    </p:spTree>
    <p:extLst>
      <p:ext uri="{BB962C8B-B14F-4D97-AF65-F5344CB8AC3E}">
        <p14:creationId xmlns:p14="http://schemas.microsoft.com/office/powerpoint/2010/main" val="220145217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r>
              <a:rPr lang="es-ES"/>
              <a:t>Professor Dr. Hala El-mazar 2021</a:t>
            </a: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638ED052-0F8C-4610-8609-D1DB2679C0CB}" type="slidenum">
              <a:rPr lang="en-US" altLang="en-US"/>
              <a:pPr>
                <a:defRPr/>
              </a:pPr>
              <a:t>‹#›</a:t>
            </a:fld>
            <a:endParaRPr lang="en-US" altLang="en-US"/>
          </a:p>
        </p:txBody>
      </p:sp>
    </p:spTree>
    <p:extLst>
      <p:ext uri="{BB962C8B-B14F-4D97-AF65-F5344CB8AC3E}">
        <p14:creationId xmlns:p14="http://schemas.microsoft.com/office/powerpoint/2010/main" val="372794942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r>
              <a:rPr lang="es-ES"/>
              <a:t>Professor Dr. Hala El-mazar 2021</a:t>
            </a: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048925D2-A36B-428A-9AD1-16C866D0248F}" type="slidenum">
              <a:rPr lang="en-US" altLang="en-US"/>
              <a:pPr>
                <a:defRPr/>
              </a:pPr>
              <a:t>‹#›</a:t>
            </a:fld>
            <a:endParaRPr lang="en-US" altLang="en-US"/>
          </a:p>
        </p:txBody>
      </p:sp>
    </p:spTree>
    <p:extLst>
      <p:ext uri="{BB962C8B-B14F-4D97-AF65-F5344CB8AC3E}">
        <p14:creationId xmlns:p14="http://schemas.microsoft.com/office/powerpoint/2010/main" val="140520866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p:cNvSpPr>
            <a:spLocks noGrp="1"/>
          </p:cNvSpPr>
          <p:nvPr>
            <p:ph type="dt" sz="half" idx="10"/>
          </p:nvPr>
        </p:nvSpPr>
        <p:spPr/>
        <p:txBody>
          <a:bodyPr/>
          <a:lstStyle>
            <a:lvl1pPr>
              <a:defRPr/>
            </a:lvl1pPr>
          </a:lstStyle>
          <a:p>
            <a:pPr>
              <a:defRPr/>
            </a:pPr>
            <a:endParaRPr lang="en-US"/>
          </a:p>
        </p:txBody>
      </p:sp>
      <p:sp>
        <p:nvSpPr>
          <p:cNvPr id="6" name="Footer Placeholder 4"/>
          <p:cNvSpPr>
            <a:spLocks noGrp="1"/>
          </p:cNvSpPr>
          <p:nvPr>
            <p:ph type="ftr" sz="quarter" idx="11"/>
          </p:nvPr>
        </p:nvSpPr>
        <p:spPr/>
        <p:txBody>
          <a:bodyPr/>
          <a:lstStyle>
            <a:lvl1pPr>
              <a:defRPr/>
            </a:lvl1pPr>
          </a:lstStyle>
          <a:p>
            <a:pPr>
              <a:defRPr/>
            </a:pPr>
            <a:r>
              <a:rPr lang="es-ES"/>
              <a:t>Professor Dr. Hala El-mazar 2021</a:t>
            </a:r>
            <a:endParaRPr lang="en-US" dirty="0"/>
          </a:p>
        </p:txBody>
      </p:sp>
      <p:sp>
        <p:nvSpPr>
          <p:cNvPr id="7" name="Slide Number Placeholder 5"/>
          <p:cNvSpPr>
            <a:spLocks noGrp="1"/>
          </p:cNvSpPr>
          <p:nvPr>
            <p:ph type="sldNum" sz="quarter" idx="12"/>
          </p:nvPr>
        </p:nvSpPr>
        <p:spPr/>
        <p:txBody>
          <a:bodyPr/>
          <a:lstStyle>
            <a:lvl1pPr>
              <a:defRPr/>
            </a:lvl1pPr>
          </a:lstStyle>
          <a:p>
            <a:pPr>
              <a:defRPr/>
            </a:pPr>
            <a:fld id="{AD222358-0A3D-4DC7-9789-B61388AA68D8}" type="slidenum">
              <a:rPr lang="en-US" altLang="en-US"/>
              <a:pPr>
                <a:defRPr/>
              </a:pPr>
              <a:t>‹#›</a:t>
            </a:fld>
            <a:endParaRPr lang="en-US" altLang="en-US"/>
          </a:p>
        </p:txBody>
      </p:sp>
    </p:spTree>
    <p:extLst>
      <p:ext uri="{BB962C8B-B14F-4D97-AF65-F5344CB8AC3E}">
        <p14:creationId xmlns:p14="http://schemas.microsoft.com/office/powerpoint/2010/main" val="367368864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p:cNvSpPr>
            <a:spLocks noGrp="1"/>
          </p:cNvSpPr>
          <p:nvPr>
            <p:ph type="dt" sz="half" idx="10"/>
          </p:nvPr>
        </p:nvSpPr>
        <p:spPr/>
        <p:txBody>
          <a:bodyPr/>
          <a:lstStyle>
            <a:lvl1pPr>
              <a:defRPr/>
            </a:lvl1pPr>
          </a:lstStyle>
          <a:p>
            <a:pPr>
              <a:defRPr/>
            </a:pPr>
            <a:endParaRPr lang="en-US"/>
          </a:p>
        </p:txBody>
      </p:sp>
      <p:sp>
        <p:nvSpPr>
          <p:cNvPr id="8" name="Footer Placeholder 4"/>
          <p:cNvSpPr>
            <a:spLocks noGrp="1"/>
          </p:cNvSpPr>
          <p:nvPr>
            <p:ph type="ftr" sz="quarter" idx="11"/>
          </p:nvPr>
        </p:nvSpPr>
        <p:spPr/>
        <p:txBody>
          <a:bodyPr/>
          <a:lstStyle>
            <a:lvl1pPr>
              <a:defRPr/>
            </a:lvl1pPr>
          </a:lstStyle>
          <a:p>
            <a:pPr>
              <a:defRPr/>
            </a:pPr>
            <a:r>
              <a:rPr lang="es-ES"/>
              <a:t>Professor Dr. Hala El-mazar 2021</a:t>
            </a:r>
            <a:endParaRPr lang="en-US" dirty="0"/>
          </a:p>
        </p:txBody>
      </p:sp>
      <p:sp>
        <p:nvSpPr>
          <p:cNvPr id="9" name="Slide Number Placeholder 5"/>
          <p:cNvSpPr>
            <a:spLocks noGrp="1"/>
          </p:cNvSpPr>
          <p:nvPr>
            <p:ph type="sldNum" sz="quarter" idx="12"/>
          </p:nvPr>
        </p:nvSpPr>
        <p:spPr/>
        <p:txBody>
          <a:bodyPr/>
          <a:lstStyle>
            <a:lvl1pPr>
              <a:defRPr/>
            </a:lvl1pPr>
          </a:lstStyle>
          <a:p>
            <a:pPr>
              <a:defRPr/>
            </a:pPr>
            <a:fld id="{90952994-84E2-4183-96C9-3ABE7FD6A5A7}" type="slidenum">
              <a:rPr lang="en-US" altLang="en-US"/>
              <a:pPr>
                <a:defRPr/>
              </a:pPr>
              <a:t>‹#›</a:t>
            </a:fld>
            <a:endParaRPr lang="en-US" altLang="en-US"/>
          </a:p>
        </p:txBody>
      </p:sp>
    </p:spTree>
    <p:extLst>
      <p:ext uri="{BB962C8B-B14F-4D97-AF65-F5344CB8AC3E}">
        <p14:creationId xmlns:p14="http://schemas.microsoft.com/office/powerpoint/2010/main" val="342089486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p:cNvSpPr>
            <a:spLocks noGrp="1"/>
          </p:cNvSpPr>
          <p:nvPr>
            <p:ph type="dt" sz="half" idx="10"/>
          </p:nvPr>
        </p:nvSpPr>
        <p:spPr/>
        <p:txBody>
          <a:bodyPr/>
          <a:lstStyle>
            <a:lvl1pPr>
              <a:defRPr/>
            </a:lvl1pPr>
          </a:lstStyle>
          <a:p>
            <a:pPr>
              <a:defRPr/>
            </a:pPr>
            <a:endParaRPr lang="en-US"/>
          </a:p>
        </p:txBody>
      </p:sp>
      <p:sp>
        <p:nvSpPr>
          <p:cNvPr id="4" name="Footer Placeholder 4"/>
          <p:cNvSpPr>
            <a:spLocks noGrp="1"/>
          </p:cNvSpPr>
          <p:nvPr>
            <p:ph type="ftr" sz="quarter" idx="11"/>
          </p:nvPr>
        </p:nvSpPr>
        <p:spPr/>
        <p:txBody>
          <a:bodyPr/>
          <a:lstStyle>
            <a:lvl1pPr>
              <a:defRPr/>
            </a:lvl1pPr>
          </a:lstStyle>
          <a:p>
            <a:pPr>
              <a:defRPr/>
            </a:pPr>
            <a:r>
              <a:rPr lang="es-ES"/>
              <a:t>Professor Dr. Hala El-mazar 2021</a:t>
            </a:r>
            <a:endParaRPr lang="en-US" dirty="0"/>
          </a:p>
        </p:txBody>
      </p:sp>
      <p:sp>
        <p:nvSpPr>
          <p:cNvPr id="5" name="Slide Number Placeholder 5"/>
          <p:cNvSpPr>
            <a:spLocks noGrp="1"/>
          </p:cNvSpPr>
          <p:nvPr>
            <p:ph type="sldNum" sz="quarter" idx="12"/>
          </p:nvPr>
        </p:nvSpPr>
        <p:spPr/>
        <p:txBody>
          <a:bodyPr/>
          <a:lstStyle>
            <a:lvl1pPr>
              <a:defRPr/>
            </a:lvl1pPr>
          </a:lstStyle>
          <a:p>
            <a:pPr>
              <a:defRPr/>
            </a:pPr>
            <a:fld id="{106C106F-C7FE-4E87-AEAE-CE5C3A0AAA44}" type="slidenum">
              <a:rPr lang="en-US" altLang="en-US"/>
              <a:pPr>
                <a:defRPr/>
              </a:pPr>
              <a:t>‹#›</a:t>
            </a:fld>
            <a:endParaRPr lang="en-US" altLang="en-US"/>
          </a:p>
        </p:txBody>
      </p:sp>
    </p:spTree>
    <p:extLst>
      <p:ext uri="{BB962C8B-B14F-4D97-AF65-F5344CB8AC3E}">
        <p14:creationId xmlns:p14="http://schemas.microsoft.com/office/powerpoint/2010/main" val="158379593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endParaRPr lang="en-US"/>
          </a:p>
        </p:txBody>
      </p:sp>
      <p:sp>
        <p:nvSpPr>
          <p:cNvPr id="3" name="Footer Placeholder 4"/>
          <p:cNvSpPr>
            <a:spLocks noGrp="1"/>
          </p:cNvSpPr>
          <p:nvPr>
            <p:ph type="ftr" sz="quarter" idx="11"/>
          </p:nvPr>
        </p:nvSpPr>
        <p:spPr/>
        <p:txBody>
          <a:bodyPr/>
          <a:lstStyle>
            <a:lvl1pPr>
              <a:defRPr/>
            </a:lvl1pPr>
          </a:lstStyle>
          <a:p>
            <a:pPr>
              <a:defRPr/>
            </a:pPr>
            <a:r>
              <a:rPr lang="es-ES"/>
              <a:t>Professor Dr. Hala El-mazar 2021</a:t>
            </a:r>
            <a:endParaRPr lang="en-US" dirty="0"/>
          </a:p>
        </p:txBody>
      </p:sp>
      <p:sp>
        <p:nvSpPr>
          <p:cNvPr id="4" name="Slide Number Placeholder 5"/>
          <p:cNvSpPr>
            <a:spLocks noGrp="1"/>
          </p:cNvSpPr>
          <p:nvPr>
            <p:ph type="sldNum" sz="quarter" idx="12"/>
          </p:nvPr>
        </p:nvSpPr>
        <p:spPr/>
        <p:txBody>
          <a:bodyPr/>
          <a:lstStyle>
            <a:lvl1pPr>
              <a:defRPr/>
            </a:lvl1pPr>
          </a:lstStyle>
          <a:p>
            <a:pPr>
              <a:defRPr/>
            </a:pPr>
            <a:fld id="{DAFD0182-D3CA-4415-9276-B1D2B974416D}" type="slidenum">
              <a:rPr lang="en-US" altLang="en-US"/>
              <a:pPr>
                <a:defRPr/>
              </a:pPr>
              <a:t>‹#›</a:t>
            </a:fld>
            <a:endParaRPr lang="en-US" altLang="en-US"/>
          </a:p>
        </p:txBody>
      </p:sp>
    </p:spTree>
    <p:extLst>
      <p:ext uri="{BB962C8B-B14F-4D97-AF65-F5344CB8AC3E}">
        <p14:creationId xmlns:p14="http://schemas.microsoft.com/office/powerpoint/2010/main" val="8572013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endParaRPr lang="en-US"/>
          </a:p>
        </p:txBody>
      </p:sp>
      <p:sp>
        <p:nvSpPr>
          <p:cNvPr id="6" name="Footer Placeholder 4"/>
          <p:cNvSpPr>
            <a:spLocks noGrp="1"/>
          </p:cNvSpPr>
          <p:nvPr>
            <p:ph type="ftr" sz="quarter" idx="11"/>
          </p:nvPr>
        </p:nvSpPr>
        <p:spPr/>
        <p:txBody>
          <a:bodyPr/>
          <a:lstStyle>
            <a:lvl1pPr>
              <a:defRPr/>
            </a:lvl1pPr>
          </a:lstStyle>
          <a:p>
            <a:pPr>
              <a:defRPr/>
            </a:pPr>
            <a:r>
              <a:rPr lang="es-ES"/>
              <a:t>Professor Dr. Hala El-mazar 2021</a:t>
            </a:r>
            <a:endParaRPr lang="en-US" dirty="0"/>
          </a:p>
        </p:txBody>
      </p:sp>
      <p:sp>
        <p:nvSpPr>
          <p:cNvPr id="7" name="Slide Number Placeholder 5"/>
          <p:cNvSpPr>
            <a:spLocks noGrp="1"/>
          </p:cNvSpPr>
          <p:nvPr>
            <p:ph type="sldNum" sz="quarter" idx="12"/>
          </p:nvPr>
        </p:nvSpPr>
        <p:spPr/>
        <p:txBody>
          <a:bodyPr/>
          <a:lstStyle>
            <a:lvl1pPr>
              <a:defRPr/>
            </a:lvl1pPr>
          </a:lstStyle>
          <a:p>
            <a:pPr>
              <a:defRPr/>
            </a:pPr>
            <a:fld id="{ECCC08C8-0882-45DC-B022-A1B12BE992F5}" type="slidenum">
              <a:rPr lang="en-US" altLang="en-US"/>
              <a:pPr>
                <a:defRPr/>
              </a:pPr>
              <a:t>‹#›</a:t>
            </a:fld>
            <a:endParaRPr lang="en-US" altLang="en-US"/>
          </a:p>
        </p:txBody>
      </p:sp>
    </p:spTree>
    <p:extLst>
      <p:ext uri="{BB962C8B-B14F-4D97-AF65-F5344CB8AC3E}">
        <p14:creationId xmlns:p14="http://schemas.microsoft.com/office/powerpoint/2010/main" val="86812044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endParaRPr lang="en-US"/>
          </a:p>
        </p:txBody>
      </p:sp>
      <p:sp>
        <p:nvSpPr>
          <p:cNvPr id="6" name="Footer Placeholder 4"/>
          <p:cNvSpPr>
            <a:spLocks noGrp="1"/>
          </p:cNvSpPr>
          <p:nvPr>
            <p:ph type="ftr" sz="quarter" idx="11"/>
          </p:nvPr>
        </p:nvSpPr>
        <p:spPr/>
        <p:txBody>
          <a:bodyPr/>
          <a:lstStyle>
            <a:lvl1pPr>
              <a:defRPr/>
            </a:lvl1pPr>
          </a:lstStyle>
          <a:p>
            <a:pPr>
              <a:defRPr/>
            </a:pPr>
            <a:r>
              <a:rPr lang="es-ES"/>
              <a:t>Professor Dr. Hala El-mazar 2021</a:t>
            </a:r>
            <a:endParaRPr lang="en-US" dirty="0"/>
          </a:p>
        </p:txBody>
      </p:sp>
      <p:sp>
        <p:nvSpPr>
          <p:cNvPr id="7" name="Slide Number Placeholder 5"/>
          <p:cNvSpPr>
            <a:spLocks noGrp="1"/>
          </p:cNvSpPr>
          <p:nvPr>
            <p:ph type="sldNum" sz="quarter" idx="12"/>
          </p:nvPr>
        </p:nvSpPr>
        <p:spPr/>
        <p:txBody>
          <a:bodyPr/>
          <a:lstStyle>
            <a:lvl1pPr>
              <a:defRPr/>
            </a:lvl1pPr>
          </a:lstStyle>
          <a:p>
            <a:pPr>
              <a:defRPr/>
            </a:pPr>
            <a:fld id="{C30B10E4-2064-4ED6-B896-FF4CED385C4B}" type="slidenum">
              <a:rPr lang="en-US" altLang="en-US"/>
              <a:pPr>
                <a:defRPr/>
              </a:pPr>
              <a:t>‹#›</a:t>
            </a:fld>
            <a:endParaRPr lang="en-US" altLang="en-US"/>
          </a:p>
        </p:txBody>
      </p:sp>
    </p:spTree>
    <p:extLst>
      <p:ext uri="{BB962C8B-B14F-4D97-AF65-F5344CB8AC3E}">
        <p14:creationId xmlns:p14="http://schemas.microsoft.com/office/powerpoint/2010/main" val="323090076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eaLnBrk="1" fontAlgn="auto" hangingPunct="1">
              <a:spcBef>
                <a:spcPts val="0"/>
              </a:spcBef>
              <a:spcAft>
                <a:spcPts val="0"/>
              </a:spcAft>
              <a:defRPr sz="1200">
                <a:solidFill>
                  <a:schemeClr val="tx1">
                    <a:tint val="75000"/>
                  </a:schemeClr>
                </a:solidFill>
                <a:latin typeface="+mn-lt"/>
                <a:cs typeface="+mn-cs"/>
              </a:defRPr>
            </a:lvl1pPr>
          </a:lstStyle>
          <a:p>
            <a:pPr>
              <a:defRPr/>
            </a:pPr>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schemeClr val="tx1">
                    <a:tint val="75000"/>
                  </a:schemeClr>
                </a:solidFill>
                <a:latin typeface="+mn-lt"/>
                <a:cs typeface="+mn-cs"/>
              </a:defRPr>
            </a:lvl1pPr>
          </a:lstStyle>
          <a:p>
            <a:pPr>
              <a:defRPr/>
            </a:pPr>
            <a:r>
              <a:rPr lang="es-ES"/>
              <a:t>Professor Dr. Hala El-mazar 2021</a:t>
            </a:r>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a:solidFill>
                  <a:srgbClr val="898989"/>
                </a:solidFill>
              </a:defRPr>
            </a:lvl1pPr>
          </a:lstStyle>
          <a:p>
            <a:pPr>
              <a:defRPr/>
            </a:pPr>
            <a:fld id="{B224F8D7-45CE-411C-B97D-82439DD72960}"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sldLayoutIdLst>
    <p:sldLayoutId id="2147483814" r:id="rId1"/>
    <p:sldLayoutId id="2147483815" r:id="rId2"/>
    <p:sldLayoutId id="2147483816" r:id="rId3"/>
    <p:sldLayoutId id="2147483817" r:id="rId4"/>
    <p:sldLayoutId id="2147483818" r:id="rId5"/>
    <p:sldLayoutId id="2147483819" r:id="rId6"/>
    <p:sldLayoutId id="2147483820" r:id="rId7"/>
    <p:sldLayoutId id="2147483821" r:id="rId8"/>
    <p:sldLayoutId id="2147483822" r:id="rId9"/>
    <p:sldLayoutId id="2147483823" r:id="rId10"/>
    <p:sldLayoutId id="2147483824" r:id="rId11"/>
  </p:sldLayoutIdLst>
  <p:hf hdr="0" dt="0"/>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hyperlink" Target="http://imgarcade.com/1/artery-layers/" TargetMode="Externa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diagramLayout" Target="../diagrams/layout1.xml"/><Relationship Id="rId7" Type="http://schemas.openxmlformats.org/officeDocument/2006/relationships/image" Target="../media/image4.jpeg"/><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 Id="rId9" Type="http://schemas.microsoft.com/office/2007/relationships/hdphoto" Target="../media/hdphoto1.wdp"/></Relationships>
</file>

<file path=ppt/slides/_rels/slide20.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microsoft.com/office/2007/relationships/hdphoto" Target="../media/hdphoto3.wdp"/><Relationship Id="rId2" Type="http://schemas.openxmlformats.org/officeDocument/2006/relationships/image" Target="../media/image27.pn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microsoft.com/office/2007/relationships/hdphoto" Target="../media/hdphoto4.wdp"/><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slideLayout" Target="../slideLayouts/slideLayout2.xml"/><Relationship Id="rId1" Type="http://schemas.openxmlformats.org/officeDocument/2006/relationships/tags" Target="../tags/tag1.xml"/></Relationships>
</file>

<file path=ppt/slides/_rels/slide6.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png"/><Relationship Id="rId1" Type="http://schemas.openxmlformats.org/officeDocument/2006/relationships/slideLayout" Target="../slideLayouts/slideLayout2.xml"/><Relationship Id="rId4" Type="http://schemas.openxmlformats.org/officeDocument/2006/relationships/hyperlink" Target="http://imgarcade.com/1/artery-layers/" TargetMode="External"/></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hyperlink" Target="http://imgarcade.com/1/artery-layers/" TargetMode="Externa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hyperlink" Target="http://imgarcade.com/1/artery-layers/" TargetMode="Externa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p:cNvSpPr>
            <a:spLocks noGrp="1"/>
          </p:cNvSpPr>
          <p:nvPr>
            <p:ph type="ctrTitle"/>
          </p:nvPr>
        </p:nvSpPr>
        <p:spPr>
          <a:xfrm>
            <a:off x="827584" y="188641"/>
            <a:ext cx="7772400" cy="1656184"/>
          </a:xfrm>
        </p:spPr>
        <p:txBody>
          <a:bodyPr/>
          <a:lstStyle/>
          <a:p>
            <a:pPr eaLnBrk="1" hangingPunct="1"/>
            <a:r>
              <a:rPr lang="en-US" altLang="en-US" b="1" u="sng" dirty="0"/>
              <a:t>The vascular system</a:t>
            </a:r>
            <a:br>
              <a:rPr lang="en-US" altLang="en-US" b="1" u="sng" dirty="0"/>
            </a:br>
            <a:r>
              <a:rPr lang="es-ES" sz="2800" b="1" dirty="0">
                <a:solidFill>
                  <a:prstClr val="black"/>
                </a:solidFill>
              </a:rPr>
              <a:t>Professor Dr. Hala El-mazar 2021</a:t>
            </a:r>
            <a:br>
              <a:rPr lang="es-ES" sz="2800" b="1" dirty="0">
                <a:solidFill>
                  <a:prstClr val="black"/>
                </a:solidFill>
              </a:rPr>
            </a:br>
            <a:r>
              <a:rPr lang="es-ES" sz="2800" b="1" dirty="0">
                <a:solidFill>
                  <a:prstClr val="black"/>
                </a:solidFill>
              </a:rPr>
              <a:t>(Lecture 1)</a:t>
            </a:r>
            <a:endParaRPr lang="en-US" altLang="en-US" sz="3200" b="1" u="sng" dirty="0"/>
          </a:p>
        </p:txBody>
      </p:sp>
      <p:sp>
        <p:nvSpPr>
          <p:cNvPr id="4099" name="Slide Number Placeholder 4"/>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itchFamily="34" charset="0"/>
                <a:cs typeface="Arial" charset="0"/>
              </a:defRPr>
            </a:lvl1pPr>
            <a:lvl2pPr marL="742950" indent="-285750">
              <a:defRPr>
                <a:solidFill>
                  <a:schemeClr val="tx1"/>
                </a:solidFill>
                <a:latin typeface="Calibri" pitchFamily="34" charset="0"/>
                <a:cs typeface="Arial" charset="0"/>
              </a:defRPr>
            </a:lvl2pPr>
            <a:lvl3pPr marL="1143000" indent="-228600">
              <a:defRPr>
                <a:solidFill>
                  <a:schemeClr val="tx1"/>
                </a:solidFill>
                <a:latin typeface="Calibri" pitchFamily="34" charset="0"/>
                <a:cs typeface="Arial" charset="0"/>
              </a:defRPr>
            </a:lvl3pPr>
            <a:lvl4pPr marL="1600200" indent="-228600">
              <a:defRPr>
                <a:solidFill>
                  <a:schemeClr val="tx1"/>
                </a:solidFill>
                <a:latin typeface="Calibri" pitchFamily="34" charset="0"/>
                <a:cs typeface="Arial" charset="0"/>
              </a:defRPr>
            </a:lvl4pPr>
            <a:lvl5pPr marL="2057400" indent="-22860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fld id="{449F062B-628E-43A5-81D6-76B35BB6E678}" type="slidenum">
              <a:rPr lang="en-US" altLang="en-US" smtClean="0">
                <a:solidFill>
                  <a:srgbClr val="898989"/>
                </a:solidFill>
              </a:rPr>
              <a:pPr/>
              <a:t>1</a:t>
            </a:fld>
            <a:endParaRPr lang="en-US" altLang="en-US">
              <a:solidFill>
                <a:srgbClr val="898989"/>
              </a:solidFill>
            </a:endParaRPr>
          </a:p>
        </p:txBody>
      </p:sp>
      <p:pic>
        <p:nvPicPr>
          <p:cNvPr id="4100" name="Picture 2" descr="http://diabetestwo.weebly.com/uploads/1/2/1/3/12132317/4333303.gif?44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71800" y="1916832"/>
            <a:ext cx="3744416" cy="4032448"/>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7" name="Footer Placeholder 6"/>
          <p:cNvSpPr>
            <a:spLocks noGrp="1"/>
          </p:cNvSpPr>
          <p:nvPr>
            <p:ph type="ftr" sz="quarter" idx="11"/>
          </p:nvPr>
        </p:nvSpPr>
        <p:spPr>
          <a:xfrm>
            <a:off x="3260576" y="6093296"/>
            <a:ext cx="2895600" cy="365125"/>
          </a:xfrm>
        </p:spPr>
        <p:txBody>
          <a:bodyPr/>
          <a:lstStyle/>
          <a:p>
            <a:pPr>
              <a:defRPr/>
            </a:pPr>
            <a:r>
              <a:rPr lang="es-ES" b="1"/>
              <a:t>Professor Dr. Hala El-mazar 2021</a:t>
            </a:r>
            <a:endParaRPr lang="en-US" b="1" dirty="0"/>
          </a:p>
        </p:txBody>
      </p:sp>
      <p:pic>
        <p:nvPicPr>
          <p:cNvPr id="6"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747302" y="404664"/>
            <a:ext cx="1073170" cy="1068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mc:AlternateContent xmlns:mc="http://schemas.openxmlformats.org/markup-compatibility/2006" xmlns:p14="http://schemas.microsoft.com/office/powerpoint/2010/main">
    <mc:Choice Requires="p14">
      <p:transition spd="slow" p14:dur="2000" advTm="8138"/>
    </mc:Choice>
    <mc:Fallback xmlns="">
      <p:transition spd="slow" advTm="8138"/>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79388" y="0"/>
            <a:ext cx="8785225" cy="6858000"/>
          </a:xfrm>
        </p:spPr>
        <p:txBody>
          <a:bodyPr rtlCol="0">
            <a:normAutofit fontScale="70000" lnSpcReduction="20000"/>
          </a:bodyPr>
          <a:lstStyle/>
          <a:p>
            <a:pPr marL="0" indent="0" algn="ctr" eaLnBrk="1" fontAlgn="auto" hangingPunct="1">
              <a:spcAft>
                <a:spcPts val="0"/>
              </a:spcAft>
              <a:buFont typeface="Arial" panose="020B0604020202020204" pitchFamily="34" charset="0"/>
              <a:buNone/>
              <a:defRPr/>
            </a:pPr>
            <a:r>
              <a:rPr lang="en-US" sz="4000" b="1" u="sng" dirty="0"/>
              <a:t>Tunica adventitia</a:t>
            </a:r>
          </a:p>
          <a:p>
            <a:pPr eaLnBrk="1" fontAlgn="auto" hangingPunct="1">
              <a:spcAft>
                <a:spcPts val="0"/>
              </a:spcAft>
              <a:defRPr/>
            </a:pPr>
            <a:r>
              <a:rPr lang="en-US" sz="3400" b="1" dirty="0"/>
              <a:t>Outermost C.T. layer, contains </a:t>
            </a:r>
          </a:p>
          <a:p>
            <a:pPr marL="0" indent="0" eaLnBrk="1" fontAlgn="auto" hangingPunct="1">
              <a:spcAft>
                <a:spcPts val="0"/>
              </a:spcAft>
              <a:buFont typeface="Arial" panose="020B0604020202020204" pitchFamily="34" charset="0"/>
              <a:buNone/>
              <a:defRPr/>
            </a:pPr>
            <a:r>
              <a:rPr lang="en-US" sz="3400" b="1" dirty="0"/>
              <a:t>    collagen fibers (T: I) </a:t>
            </a:r>
            <a:r>
              <a:rPr lang="en-US" sz="3400" b="1" u="sng" dirty="0"/>
              <a:t>more than </a:t>
            </a:r>
            <a:r>
              <a:rPr lang="en-US" sz="3400" b="1" dirty="0"/>
              <a:t>elastic fibers</a:t>
            </a:r>
          </a:p>
          <a:p>
            <a:pPr eaLnBrk="1" fontAlgn="auto" hangingPunct="1">
              <a:spcAft>
                <a:spcPts val="0"/>
              </a:spcAft>
              <a:buFont typeface="Arial" panose="020B0604020202020204" pitchFamily="34" charset="0"/>
              <a:buChar char="•"/>
              <a:defRPr/>
            </a:pPr>
            <a:endParaRPr lang="en-US" sz="3400" b="1" dirty="0"/>
          </a:p>
          <a:p>
            <a:pPr eaLnBrk="1" fontAlgn="auto" hangingPunct="1">
              <a:spcAft>
                <a:spcPts val="0"/>
              </a:spcAft>
              <a:buFont typeface="Arial" panose="020B0604020202020204" pitchFamily="34" charset="0"/>
              <a:buChar char="•"/>
              <a:defRPr/>
            </a:pPr>
            <a:r>
              <a:rPr lang="en-US" sz="3400" b="1" dirty="0"/>
              <a:t>Contains nerves, lymphatics &amp; vasa vasorum </a:t>
            </a:r>
          </a:p>
          <a:p>
            <a:pPr marL="0" indent="0" eaLnBrk="1" fontAlgn="auto" hangingPunct="1">
              <a:spcAft>
                <a:spcPts val="0"/>
              </a:spcAft>
              <a:buFont typeface="Arial" panose="020B0604020202020204" pitchFamily="34" charset="0"/>
              <a:buNone/>
              <a:defRPr/>
            </a:pPr>
            <a:r>
              <a:rPr lang="en-US" sz="3400" b="1" dirty="0">
                <a:solidFill>
                  <a:srgbClr val="FF0000"/>
                </a:solidFill>
              </a:rPr>
              <a:t>    ( common </a:t>
            </a:r>
            <a:r>
              <a:rPr lang="en-US" sz="3400" b="1" i="1" dirty="0">
                <a:solidFill>
                  <a:srgbClr val="FF0000"/>
                </a:solidFill>
              </a:rPr>
              <a:t>in large vessels since </a:t>
            </a:r>
          </a:p>
          <a:p>
            <a:pPr marL="0" indent="0" eaLnBrk="1" fontAlgn="auto" hangingPunct="1">
              <a:spcAft>
                <a:spcPts val="0"/>
              </a:spcAft>
              <a:buFont typeface="Arial" panose="020B0604020202020204" pitchFamily="34" charset="0"/>
              <a:buNone/>
              <a:defRPr/>
            </a:pPr>
            <a:r>
              <a:rPr lang="en-US" sz="3400" b="1" i="1" dirty="0">
                <a:solidFill>
                  <a:srgbClr val="FF0000"/>
                </a:solidFill>
              </a:rPr>
              <a:t>  their wall is too thick to be nourished solely by</a:t>
            </a:r>
          </a:p>
          <a:p>
            <a:pPr marL="0" indent="0" eaLnBrk="1" fontAlgn="auto" hangingPunct="1">
              <a:spcAft>
                <a:spcPts val="0"/>
              </a:spcAft>
              <a:buFont typeface="Arial" panose="020B0604020202020204" pitchFamily="34" charset="0"/>
              <a:buNone/>
              <a:defRPr/>
            </a:pPr>
            <a:r>
              <a:rPr lang="en-US" sz="3400" b="1" i="1" dirty="0">
                <a:solidFill>
                  <a:srgbClr val="FF0000"/>
                </a:solidFill>
              </a:rPr>
              <a:t>  diffusion from blood in lumen)</a:t>
            </a:r>
          </a:p>
          <a:p>
            <a:pPr marL="0" indent="0" eaLnBrk="1" fontAlgn="auto" hangingPunct="1">
              <a:spcAft>
                <a:spcPts val="0"/>
              </a:spcAft>
              <a:buFont typeface="Arial" panose="020B0604020202020204" pitchFamily="34" charset="0"/>
              <a:buNone/>
              <a:defRPr/>
            </a:pPr>
            <a:endParaRPr lang="en-US" sz="3400" b="1" dirty="0"/>
          </a:p>
          <a:p>
            <a:pPr eaLnBrk="1" fontAlgn="auto" hangingPunct="1">
              <a:spcAft>
                <a:spcPts val="0"/>
              </a:spcAft>
              <a:buFont typeface="Arial" panose="020B0604020202020204" pitchFamily="34" charset="0"/>
              <a:buChar char="•"/>
              <a:defRPr/>
            </a:pPr>
            <a:r>
              <a:rPr lang="en-US" sz="3400" b="1" dirty="0"/>
              <a:t>It prevents over distension of vessel</a:t>
            </a:r>
          </a:p>
          <a:p>
            <a:pPr eaLnBrk="1" fontAlgn="auto" hangingPunct="1">
              <a:spcAft>
                <a:spcPts val="0"/>
              </a:spcAft>
              <a:buFont typeface="Arial" panose="020B0604020202020204" pitchFamily="34" charset="0"/>
              <a:buChar char="•"/>
              <a:defRPr/>
            </a:pPr>
            <a:endParaRPr lang="en-US" sz="3400" b="1" dirty="0"/>
          </a:p>
          <a:p>
            <a:pPr eaLnBrk="1" fontAlgn="auto" hangingPunct="1">
              <a:spcAft>
                <a:spcPts val="0"/>
              </a:spcAft>
              <a:buFont typeface="Arial" panose="020B0604020202020204" pitchFamily="34" charset="0"/>
              <a:buChar char="•"/>
              <a:defRPr/>
            </a:pPr>
            <a:r>
              <a:rPr lang="en-US" sz="3400" b="1" dirty="0"/>
              <a:t>Anchor the blood vessel to the surroundings</a:t>
            </a:r>
          </a:p>
          <a:p>
            <a:pPr marL="0" indent="0" eaLnBrk="1" fontAlgn="auto" hangingPunct="1">
              <a:spcAft>
                <a:spcPts val="0"/>
              </a:spcAft>
              <a:buFont typeface="Arial" panose="020B0604020202020204" pitchFamily="34" charset="0"/>
              <a:buNone/>
              <a:defRPr/>
            </a:pPr>
            <a:r>
              <a:rPr lang="en-US" sz="3400" b="1" dirty="0"/>
              <a:t>      organs and tissues</a:t>
            </a:r>
          </a:p>
          <a:p>
            <a:pPr eaLnBrk="1" fontAlgn="auto" hangingPunct="1">
              <a:spcAft>
                <a:spcPts val="0"/>
              </a:spcAft>
              <a:buFont typeface="Arial" panose="020B0604020202020204" pitchFamily="34" charset="0"/>
              <a:buChar char="•"/>
              <a:defRPr/>
            </a:pPr>
            <a:endParaRPr lang="en-US" sz="3400" b="1" dirty="0"/>
          </a:p>
          <a:p>
            <a:pPr eaLnBrk="1" fontAlgn="auto" hangingPunct="1">
              <a:spcAft>
                <a:spcPts val="0"/>
              </a:spcAft>
              <a:buFont typeface="Arial" panose="020B0604020202020204" pitchFamily="34" charset="0"/>
              <a:buChar char="•"/>
              <a:defRPr/>
            </a:pPr>
            <a:r>
              <a:rPr lang="en-US" sz="3400" b="1" dirty="0"/>
              <a:t>Prevents shortening if vessel is cut</a:t>
            </a:r>
          </a:p>
          <a:p>
            <a:pPr marL="0" indent="0" eaLnBrk="1" fontAlgn="auto" hangingPunct="1">
              <a:spcAft>
                <a:spcPts val="0"/>
              </a:spcAft>
              <a:buFont typeface="Arial" panose="020B0604020202020204" pitchFamily="34" charset="0"/>
              <a:buNone/>
              <a:defRPr/>
            </a:pPr>
            <a:endParaRPr lang="en-US" sz="3400" b="1" dirty="0"/>
          </a:p>
          <a:p>
            <a:pPr eaLnBrk="1" fontAlgn="auto" hangingPunct="1">
              <a:spcAft>
                <a:spcPts val="0"/>
              </a:spcAft>
              <a:defRPr/>
            </a:pPr>
            <a:r>
              <a:rPr lang="en-US" sz="3400" b="1" dirty="0"/>
              <a:t>Since veins carry deoxygenated blood they </a:t>
            </a:r>
          </a:p>
          <a:p>
            <a:pPr marL="0" indent="0" eaLnBrk="1" fontAlgn="auto" hangingPunct="1">
              <a:spcAft>
                <a:spcPts val="0"/>
              </a:spcAft>
              <a:buNone/>
              <a:defRPr/>
            </a:pPr>
            <a:r>
              <a:rPr lang="en-US" sz="3400" b="1" dirty="0"/>
              <a:t>      have more vasa </a:t>
            </a:r>
            <a:r>
              <a:rPr lang="en-US" sz="3400" b="1" dirty="0" err="1"/>
              <a:t>vasorum</a:t>
            </a:r>
            <a:r>
              <a:rPr lang="en-US" sz="3400" b="1" dirty="0"/>
              <a:t> than arteries</a:t>
            </a:r>
          </a:p>
          <a:p>
            <a:pPr marL="0" indent="0" eaLnBrk="1" fontAlgn="auto" hangingPunct="1">
              <a:spcAft>
                <a:spcPts val="0"/>
              </a:spcAft>
              <a:buFont typeface="Arial" panose="020B0604020202020204" pitchFamily="34" charset="0"/>
              <a:buNone/>
              <a:defRPr/>
            </a:pPr>
            <a:endParaRPr lang="en-US" dirty="0"/>
          </a:p>
        </p:txBody>
      </p:sp>
      <p:sp>
        <p:nvSpPr>
          <p:cNvPr id="11267" name="Slide Number Placeholder 4"/>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itchFamily="34" charset="0"/>
                <a:cs typeface="Arial" charset="0"/>
              </a:defRPr>
            </a:lvl1pPr>
            <a:lvl2pPr marL="742950" indent="-285750">
              <a:defRPr>
                <a:solidFill>
                  <a:schemeClr val="tx1"/>
                </a:solidFill>
                <a:latin typeface="Calibri" pitchFamily="34" charset="0"/>
                <a:cs typeface="Arial" charset="0"/>
              </a:defRPr>
            </a:lvl2pPr>
            <a:lvl3pPr marL="1143000" indent="-228600">
              <a:defRPr>
                <a:solidFill>
                  <a:schemeClr val="tx1"/>
                </a:solidFill>
                <a:latin typeface="Calibri" pitchFamily="34" charset="0"/>
                <a:cs typeface="Arial" charset="0"/>
              </a:defRPr>
            </a:lvl3pPr>
            <a:lvl4pPr marL="1600200" indent="-228600">
              <a:defRPr>
                <a:solidFill>
                  <a:schemeClr val="tx1"/>
                </a:solidFill>
                <a:latin typeface="Calibri" pitchFamily="34" charset="0"/>
                <a:cs typeface="Arial" charset="0"/>
              </a:defRPr>
            </a:lvl4pPr>
            <a:lvl5pPr marL="2057400" indent="-22860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fld id="{8C269894-5C42-46C0-9A0E-24C109AEC9F9}" type="slidenum">
              <a:rPr lang="en-US" altLang="en-US" smtClean="0">
                <a:solidFill>
                  <a:srgbClr val="898989"/>
                </a:solidFill>
              </a:rPr>
              <a:pPr/>
              <a:t>10</a:t>
            </a:fld>
            <a:endParaRPr lang="en-US" altLang="en-US">
              <a:solidFill>
                <a:srgbClr val="898989"/>
              </a:solidFill>
            </a:endParaRPr>
          </a:p>
        </p:txBody>
      </p:sp>
      <p:grpSp>
        <p:nvGrpSpPr>
          <p:cNvPr id="11268" name="Group 10"/>
          <p:cNvGrpSpPr>
            <a:grpSpLocks/>
          </p:cNvGrpSpPr>
          <p:nvPr/>
        </p:nvGrpSpPr>
        <p:grpSpPr bwMode="auto">
          <a:xfrm>
            <a:off x="6372200" y="692150"/>
            <a:ext cx="2736304" cy="5400675"/>
            <a:chOff x="5940152" y="908720"/>
            <a:chExt cx="3096344" cy="5184576"/>
          </a:xfrm>
        </p:grpSpPr>
        <p:pic>
          <p:nvPicPr>
            <p:cNvPr id="11273" name="Picture 7"/>
            <p:cNvPicPr>
              <a:picLocks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940152" y="908720"/>
              <a:ext cx="3096344" cy="5184576"/>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cxnSp>
          <p:nvCxnSpPr>
            <p:cNvPr id="7" name="Straight Arrow Connector 6"/>
            <p:cNvCxnSpPr/>
            <p:nvPr/>
          </p:nvCxnSpPr>
          <p:spPr>
            <a:xfrm>
              <a:off x="7629644" y="4221706"/>
              <a:ext cx="543051" cy="809594"/>
            </a:xfrm>
            <a:prstGeom prst="straightConnector1">
              <a:avLst/>
            </a:prstGeom>
            <a:ln w="57150">
              <a:solidFill>
                <a:srgbClr val="FF0000"/>
              </a:solidFill>
              <a:headEnd type="arrow"/>
              <a:tailEnd type="arrow"/>
            </a:ln>
          </p:spPr>
          <p:style>
            <a:lnRef idx="1">
              <a:schemeClr val="accent1"/>
            </a:lnRef>
            <a:fillRef idx="0">
              <a:schemeClr val="accent1"/>
            </a:fillRef>
            <a:effectRef idx="0">
              <a:schemeClr val="accent1"/>
            </a:effectRef>
            <a:fontRef idx="minor">
              <a:schemeClr val="tx1"/>
            </a:fontRef>
          </p:style>
        </p:cxnSp>
      </p:grpSp>
      <p:cxnSp>
        <p:nvCxnSpPr>
          <p:cNvPr id="8" name="Straight Arrow Connector 7"/>
          <p:cNvCxnSpPr/>
          <p:nvPr/>
        </p:nvCxnSpPr>
        <p:spPr>
          <a:xfrm flipH="1" flipV="1">
            <a:off x="7570788" y="5122863"/>
            <a:ext cx="712787" cy="673100"/>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0" name="Straight Arrow Connector 9"/>
          <p:cNvCxnSpPr/>
          <p:nvPr/>
        </p:nvCxnSpPr>
        <p:spPr>
          <a:xfrm flipV="1">
            <a:off x="8283575" y="2105025"/>
            <a:ext cx="357188" cy="3690938"/>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1271" name="Rectangle 15"/>
          <p:cNvSpPr>
            <a:spLocks noChangeArrowheads="1"/>
          </p:cNvSpPr>
          <p:nvPr/>
        </p:nvSpPr>
        <p:spPr bwMode="auto">
          <a:xfrm>
            <a:off x="7529513" y="5795963"/>
            <a:ext cx="1506537"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eaLnBrk="1" hangingPunct="1"/>
            <a:r>
              <a:rPr lang="en-US" altLang="en-US" b="1"/>
              <a:t>Vasa vasorum</a:t>
            </a:r>
          </a:p>
        </p:txBody>
      </p:sp>
    </p:spTree>
  </p:cSld>
  <p:clrMapOvr>
    <a:masterClrMapping/>
  </p:clrMapOvr>
  <mc:AlternateContent xmlns:mc="http://schemas.openxmlformats.org/markup-compatibility/2006" xmlns:p14="http://schemas.microsoft.com/office/powerpoint/2010/main">
    <mc:Choice Requires="p14">
      <p:transition spd="slow" p14:dur="2000" advTm="83341"/>
    </mc:Choice>
    <mc:Fallback xmlns="">
      <p:transition spd="slow" advTm="83341"/>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51520" y="188639"/>
            <a:ext cx="8784976" cy="6532835"/>
          </a:xfrm>
        </p:spPr>
        <p:txBody>
          <a:bodyPr/>
          <a:lstStyle/>
          <a:p>
            <a:r>
              <a:rPr lang="en-US" sz="2800" dirty="0"/>
              <a:t>Large vessels are supplied with network of unmyelinated sympathetic nerve fibers (vasomotor) whose neurotransmitter is norepinephrine .</a:t>
            </a:r>
          </a:p>
          <a:p>
            <a:pPr marL="0" indent="0">
              <a:buNone/>
            </a:pPr>
            <a:endParaRPr lang="en-US" sz="2800" dirty="0"/>
          </a:p>
          <a:p>
            <a:r>
              <a:rPr lang="en-US" sz="2800" dirty="0"/>
              <a:t>Discharge of epinephrine produce vasoconstriction . These efferent nerves (out CNS) generally do not enter the media of arteries instead they discharge the neurotransmitters which diffuse through the wall to affect the smooth muscle cells of the media </a:t>
            </a:r>
          </a:p>
          <a:p>
            <a:pPr marL="0" indent="0">
              <a:buNone/>
            </a:pPr>
            <a:endParaRPr lang="en-US" sz="2800" dirty="0"/>
          </a:p>
          <a:p>
            <a:r>
              <a:rPr lang="en-US" sz="2800" dirty="0"/>
              <a:t>the gap junction between the smooth muscle cells propagate the response </a:t>
            </a:r>
          </a:p>
        </p:txBody>
      </p:sp>
      <p:sp>
        <p:nvSpPr>
          <p:cNvPr id="4" name="Footer Placeholder 3"/>
          <p:cNvSpPr>
            <a:spLocks noGrp="1"/>
          </p:cNvSpPr>
          <p:nvPr>
            <p:ph type="ftr" sz="quarter" idx="11"/>
          </p:nvPr>
        </p:nvSpPr>
        <p:spPr/>
        <p:txBody>
          <a:bodyPr/>
          <a:lstStyle/>
          <a:p>
            <a:pPr>
              <a:defRPr/>
            </a:pPr>
            <a:r>
              <a:rPr lang="es-ES"/>
              <a:t>Professor Dr. Hala El-mazar 2021</a:t>
            </a:r>
            <a:endParaRPr lang="en-US" dirty="0"/>
          </a:p>
        </p:txBody>
      </p:sp>
      <p:sp>
        <p:nvSpPr>
          <p:cNvPr id="5" name="Slide Number Placeholder 4"/>
          <p:cNvSpPr>
            <a:spLocks noGrp="1"/>
          </p:cNvSpPr>
          <p:nvPr>
            <p:ph type="sldNum" sz="quarter" idx="12"/>
          </p:nvPr>
        </p:nvSpPr>
        <p:spPr/>
        <p:txBody>
          <a:bodyPr/>
          <a:lstStyle/>
          <a:p>
            <a:pPr>
              <a:defRPr/>
            </a:pPr>
            <a:fld id="{638ED052-0F8C-4610-8609-D1DB2679C0CB}" type="slidenum">
              <a:rPr lang="en-US" altLang="en-US" smtClean="0"/>
              <a:pPr>
                <a:defRPr/>
              </a:pPr>
              <a:t>11</a:t>
            </a:fld>
            <a:endParaRPr lang="en-US" altLang="en-US"/>
          </a:p>
        </p:txBody>
      </p:sp>
    </p:spTree>
    <p:extLst>
      <p:ext uri="{BB962C8B-B14F-4D97-AF65-F5344CB8AC3E}">
        <p14:creationId xmlns:p14="http://schemas.microsoft.com/office/powerpoint/2010/main" val="80831957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DD1A093D-1588-40DD-BE3C-1F51C81165DA}"/>
              </a:ext>
            </a:extLst>
          </p:cNvPr>
          <p:cNvSpPr>
            <a:spLocks noGrp="1"/>
          </p:cNvSpPr>
          <p:nvPr>
            <p:ph idx="1"/>
          </p:nvPr>
        </p:nvSpPr>
        <p:spPr>
          <a:xfrm>
            <a:off x="107504" y="332656"/>
            <a:ext cx="8928992" cy="6525344"/>
          </a:xfrm>
        </p:spPr>
        <p:txBody>
          <a:bodyPr/>
          <a:lstStyle/>
          <a:p>
            <a:r>
              <a:rPr lang="en-US" sz="2800" dirty="0"/>
              <a:t>Sympathetic nerve fibers innervate all vessels except capillaries ,precapillary sphincters &amp; metarterioles</a:t>
            </a:r>
          </a:p>
          <a:p>
            <a:pPr marL="0" indent="0">
              <a:buNone/>
            </a:pPr>
            <a:endParaRPr lang="en-US" sz="2800" dirty="0"/>
          </a:p>
          <a:p>
            <a:r>
              <a:rPr lang="en-US" sz="2800" dirty="0"/>
              <a:t>The density of innervation of veins is less than that of arteries</a:t>
            </a:r>
          </a:p>
          <a:p>
            <a:endParaRPr lang="en-US" sz="2800" dirty="0"/>
          </a:p>
          <a:p>
            <a:r>
              <a:rPr lang="en-US" sz="2800" dirty="0"/>
              <a:t>Innervation of small arteries &amp; arterioles allow the sympathetic nerves to increase the peripheral resistance </a:t>
            </a:r>
          </a:p>
          <a:p>
            <a:pPr marL="0" indent="0">
              <a:buNone/>
            </a:pPr>
            <a:endParaRPr lang="en-US" sz="2800" dirty="0"/>
          </a:p>
          <a:p>
            <a:r>
              <a:rPr lang="en-US" sz="2800" u="sng" dirty="0"/>
              <a:t>In skeletal muscles arteries </a:t>
            </a:r>
            <a:r>
              <a:rPr lang="en-US" sz="2800" dirty="0"/>
              <a:t>also receive a </a:t>
            </a:r>
            <a:r>
              <a:rPr lang="en-US" sz="2800" dirty="0">
                <a:solidFill>
                  <a:srgbClr val="FF0000"/>
                </a:solidFill>
              </a:rPr>
              <a:t>cholinergic vasodilator </a:t>
            </a:r>
            <a:r>
              <a:rPr lang="en-US" sz="2800" dirty="0"/>
              <a:t>nerve supply . Ach. released by these nerves act on endothelium to produce nitric oxide which diffuses into smooth muscle cells→ its relaxation → dilatation of the lumen</a:t>
            </a:r>
          </a:p>
          <a:p>
            <a:endParaRPr lang="en-US" dirty="0"/>
          </a:p>
        </p:txBody>
      </p:sp>
      <p:sp>
        <p:nvSpPr>
          <p:cNvPr id="4" name="Footer Placeholder 3">
            <a:extLst>
              <a:ext uri="{FF2B5EF4-FFF2-40B4-BE49-F238E27FC236}">
                <a16:creationId xmlns:a16="http://schemas.microsoft.com/office/drawing/2014/main" id="{F06995C4-A2A4-4FC4-AB0B-2E8C0AD14D8F}"/>
              </a:ext>
            </a:extLst>
          </p:cNvPr>
          <p:cNvSpPr>
            <a:spLocks noGrp="1"/>
          </p:cNvSpPr>
          <p:nvPr>
            <p:ph type="ftr" sz="quarter" idx="11"/>
          </p:nvPr>
        </p:nvSpPr>
        <p:spPr/>
        <p:txBody>
          <a:bodyPr/>
          <a:lstStyle/>
          <a:p>
            <a:pPr>
              <a:defRPr/>
            </a:pPr>
            <a:r>
              <a:rPr lang="es-ES"/>
              <a:t>Professor Dr. Hala El-mazar 2021</a:t>
            </a:r>
            <a:endParaRPr lang="en-US" dirty="0"/>
          </a:p>
        </p:txBody>
      </p:sp>
      <p:sp>
        <p:nvSpPr>
          <p:cNvPr id="5" name="Slide Number Placeholder 4">
            <a:extLst>
              <a:ext uri="{FF2B5EF4-FFF2-40B4-BE49-F238E27FC236}">
                <a16:creationId xmlns:a16="http://schemas.microsoft.com/office/drawing/2014/main" id="{238D141C-9F90-4EE3-ACAF-E01FD9BE9D25}"/>
              </a:ext>
            </a:extLst>
          </p:cNvPr>
          <p:cNvSpPr>
            <a:spLocks noGrp="1"/>
          </p:cNvSpPr>
          <p:nvPr>
            <p:ph type="sldNum" sz="quarter" idx="12"/>
          </p:nvPr>
        </p:nvSpPr>
        <p:spPr/>
        <p:txBody>
          <a:bodyPr/>
          <a:lstStyle/>
          <a:p>
            <a:pPr>
              <a:defRPr/>
            </a:pPr>
            <a:fld id="{638ED052-0F8C-4610-8609-D1DB2679C0CB}" type="slidenum">
              <a:rPr lang="en-US" altLang="en-US" smtClean="0"/>
              <a:pPr>
                <a:defRPr/>
              </a:pPr>
              <a:t>12</a:t>
            </a:fld>
            <a:endParaRPr lang="en-US" altLang="en-US"/>
          </a:p>
        </p:txBody>
      </p:sp>
    </p:spTree>
    <p:extLst>
      <p:ext uri="{BB962C8B-B14F-4D97-AF65-F5344CB8AC3E}">
        <p14:creationId xmlns:p14="http://schemas.microsoft.com/office/powerpoint/2010/main" val="376942822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le 5"/>
          <p:cNvSpPr>
            <a:spLocks noGrp="1"/>
          </p:cNvSpPr>
          <p:nvPr>
            <p:ph type="title"/>
          </p:nvPr>
        </p:nvSpPr>
        <p:spPr>
          <a:xfrm>
            <a:off x="457200" y="44450"/>
            <a:ext cx="8229600" cy="792163"/>
          </a:xfrm>
        </p:spPr>
        <p:txBody>
          <a:bodyPr/>
          <a:lstStyle/>
          <a:p>
            <a:pPr eaLnBrk="1" hangingPunct="1"/>
            <a:r>
              <a:rPr lang="en-US" altLang="en-US" sz="3200" b="1" u="sng"/>
              <a:t>Large </a:t>
            </a:r>
            <a:r>
              <a:rPr lang="en-US" altLang="en-US" sz="3200" b="1" u="sng">
                <a:solidFill>
                  <a:srgbClr val="FF0000"/>
                </a:solidFill>
              </a:rPr>
              <a:t>(Elastic)</a:t>
            </a:r>
            <a:r>
              <a:rPr lang="en-US" altLang="en-US" sz="3200" b="1" u="sng"/>
              <a:t> arteries/ Aorta</a:t>
            </a:r>
          </a:p>
        </p:txBody>
      </p:sp>
      <p:sp>
        <p:nvSpPr>
          <p:cNvPr id="7" name="Content Placeholder 6"/>
          <p:cNvSpPr>
            <a:spLocks noGrp="1"/>
          </p:cNvSpPr>
          <p:nvPr>
            <p:ph idx="1"/>
          </p:nvPr>
        </p:nvSpPr>
        <p:spPr>
          <a:xfrm>
            <a:off x="107950" y="642938"/>
            <a:ext cx="8928100" cy="6315075"/>
          </a:xfrm>
        </p:spPr>
        <p:txBody>
          <a:bodyPr rtlCol="0">
            <a:normAutofit/>
          </a:bodyPr>
          <a:lstStyle/>
          <a:p>
            <a:pPr eaLnBrk="1" fontAlgn="auto" hangingPunct="1">
              <a:spcAft>
                <a:spcPts val="0"/>
              </a:spcAft>
              <a:buFont typeface="Arial" panose="020B0604020202020204" pitchFamily="34" charset="0"/>
              <a:buChar char="•"/>
              <a:defRPr/>
            </a:pPr>
            <a:r>
              <a:rPr lang="en-US" sz="2800" dirty="0"/>
              <a:t> large branches e.g. pulmonary, subclavian, innominate a.</a:t>
            </a:r>
          </a:p>
          <a:p>
            <a:pPr eaLnBrk="1" fontAlgn="auto" hangingPunct="1">
              <a:spcAft>
                <a:spcPts val="0"/>
              </a:spcAft>
              <a:buFont typeface="Arial" panose="020B0604020202020204" pitchFamily="34" charset="0"/>
              <a:buChar char="•"/>
              <a:defRPr/>
            </a:pPr>
            <a:r>
              <a:rPr lang="en-US" sz="2800" b="1" dirty="0"/>
              <a:t>Wide lumen  </a:t>
            </a:r>
            <a:r>
              <a:rPr lang="en-US" sz="2800" dirty="0"/>
              <a:t>+ </a:t>
            </a:r>
            <a:r>
              <a:rPr lang="en-US" sz="2800" b="1" dirty="0"/>
              <a:t>very thick wall </a:t>
            </a:r>
            <a:r>
              <a:rPr lang="en-US" sz="2800" dirty="0"/>
              <a:t>( </a:t>
            </a:r>
            <a:r>
              <a:rPr lang="en-US" sz="2800" dirty="0">
                <a:solidFill>
                  <a:srgbClr val="FF0000"/>
                </a:solidFill>
              </a:rPr>
              <a:t>mainly elastic fibers</a:t>
            </a:r>
            <a:r>
              <a:rPr lang="en-US" sz="2800" dirty="0"/>
              <a:t>)</a:t>
            </a:r>
          </a:p>
          <a:p>
            <a:pPr eaLnBrk="1" fontAlgn="auto" hangingPunct="1">
              <a:spcAft>
                <a:spcPts val="0"/>
              </a:spcAft>
              <a:buFont typeface="Arial" panose="020B0604020202020204" pitchFamily="34" charset="0"/>
              <a:buChar char="•"/>
              <a:defRPr/>
            </a:pPr>
            <a:r>
              <a:rPr lang="en-US" sz="2800" u="sng" dirty="0">
                <a:solidFill>
                  <a:srgbClr val="C00000"/>
                </a:solidFill>
              </a:rPr>
              <a:t>Tunica intima: </a:t>
            </a:r>
          </a:p>
          <a:p>
            <a:pPr marL="0" indent="0" eaLnBrk="1" fontAlgn="auto" hangingPunct="1">
              <a:spcAft>
                <a:spcPts val="0"/>
              </a:spcAft>
              <a:buFont typeface="Arial" panose="020B0604020202020204" pitchFamily="34" charset="0"/>
              <a:buNone/>
              <a:defRPr/>
            </a:pPr>
            <a:r>
              <a:rPr lang="en-US" sz="2800" dirty="0"/>
              <a:t>    </a:t>
            </a:r>
            <a:r>
              <a:rPr lang="en-US" sz="2800" b="1" dirty="0"/>
              <a:t>Thick</a:t>
            </a:r>
            <a:r>
              <a:rPr lang="en-US" sz="2800" dirty="0"/>
              <a:t> sub-endothelium rich in </a:t>
            </a:r>
            <a:r>
              <a:rPr lang="en-US" sz="2800" dirty="0">
                <a:solidFill>
                  <a:schemeClr val="tx2"/>
                </a:solidFill>
              </a:rPr>
              <a:t>elastic fibers</a:t>
            </a:r>
            <a:r>
              <a:rPr lang="en-US" sz="2800" dirty="0"/>
              <a:t>,  </a:t>
            </a:r>
            <a:r>
              <a:rPr lang="en-US" sz="2800" b="1" dirty="0"/>
              <a:t>IEL not clear </a:t>
            </a:r>
            <a:endParaRPr lang="en-US" sz="2800" b="1" u="sng" dirty="0">
              <a:solidFill>
                <a:srgbClr val="C00000"/>
              </a:solidFill>
            </a:endParaRPr>
          </a:p>
          <a:p>
            <a:pPr eaLnBrk="1" fontAlgn="auto" hangingPunct="1">
              <a:spcAft>
                <a:spcPts val="0"/>
              </a:spcAft>
              <a:buFont typeface="Arial" panose="020B0604020202020204" pitchFamily="34" charset="0"/>
              <a:buChar char="•"/>
              <a:defRPr/>
            </a:pPr>
            <a:r>
              <a:rPr lang="en-US" sz="2800" u="sng" dirty="0">
                <a:solidFill>
                  <a:srgbClr val="C00000"/>
                </a:solidFill>
              </a:rPr>
              <a:t>Tunica media (70%):</a:t>
            </a:r>
          </a:p>
          <a:p>
            <a:pPr marL="0" indent="0" eaLnBrk="1" fontAlgn="auto" hangingPunct="1">
              <a:spcAft>
                <a:spcPts val="0"/>
              </a:spcAft>
              <a:buFont typeface="Arial" panose="020B0604020202020204" pitchFamily="34" charset="0"/>
              <a:buNone/>
              <a:defRPr/>
            </a:pPr>
            <a:r>
              <a:rPr lang="en-US" sz="2800" dirty="0"/>
              <a:t>- </a:t>
            </a:r>
            <a:r>
              <a:rPr lang="en-US" sz="2800" b="1" dirty="0"/>
              <a:t>very thick </a:t>
            </a:r>
            <a:r>
              <a:rPr lang="en-US" sz="2800" dirty="0"/>
              <a:t>mostly  </a:t>
            </a:r>
            <a:r>
              <a:rPr lang="en-US" sz="2800" dirty="0">
                <a:solidFill>
                  <a:srgbClr val="C00000"/>
                </a:solidFill>
              </a:rPr>
              <a:t>fenestrated</a:t>
            </a:r>
          </a:p>
          <a:p>
            <a:pPr marL="0" indent="0" eaLnBrk="1" fontAlgn="auto" hangingPunct="1">
              <a:spcAft>
                <a:spcPts val="0"/>
              </a:spcAft>
              <a:buNone/>
              <a:defRPr/>
            </a:pPr>
            <a:r>
              <a:rPr lang="en-US" sz="2800" dirty="0">
                <a:solidFill>
                  <a:srgbClr val="C00000"/>
                </a:solidFill>
              </a:rPr>
              <a:t>  elastic membranes </a:t>
            </a:r>
            <a:r>
              <a:rPr lang="en-US" sz="2800" dirty="0"/>
              <a:t>(elasticity)</a:t>
            </a:r>
          </a:p>
          <a:p>
            <a:pPr marL="0" indent="0" eaLnBrk="1" fontAlgn="auto" hangingPunct="1">
              <a:spcAft>
                <a:spcPts val="0"/>
              </a:spcAft>
              <a:buFont typeface="Arial" panose="020B0604020202020204" pitchFamily="34" charset="0"/>
              <a:buNone/>
              <a:defRPr/>
            </a:pPr>
            <a:r>
              <a:rPr lang="en-US" sz="2800" dirty="0">
                <a:solidFill>
                  <a:srgbClr val="C00000"/>
                </a:solidFill>
              </a:rPr>
              <a:t> + smooth muscle cells </a:t>
            </a:r>
          </a:p>
          <a:p>
            <a:pPr marL="0" indent="0" eaLnBrk="1" fontAlgn="auto" hangingPunct="1">
              <a:spcAft>
                <a:spcPts val="0"/>
              </a:spcAft>
              <a:buFont typeface="Arial" panose="020B0604020202020204" pitchFamily="34" charset="0"/>
              <a:buNone/>
              <a:defRPr/>
            </a:pPr>
            <a:r>
              <a:rPr lang="en-US" sz="2800" dirty="0"/>
              <a:t>- </a:t>
            </a:r>
            <a:r>
              <a:rPr lang="en-US" sz="2800" b="1" dirty="0"/>
              <a:t>EEL not clear </a:t>
            </a:r>
            <a:endParaRPr lang="en-US" sz="2800" b="1" u="sng" dirty="0">
              <a:solidFill>
                <a:srgbClr val="C00000"/>
              </a:solidFill>
            </a:endParaRPr>
          </a:p>
          <a:p>
            <a:pPr eaLnBrk="1" fontAlgn="auto" hangingPunct="1">
              <a:spcAft>
                <a:spcPts val="0"/>
              </a:spcAft>
              <a:buFont typeface="Arial" panose="020B0604020202020204" pitchFamily="34" charset="0"/>
              <a:buChar char="•"/>
              <a:defRPr/>
            </a:pPr>
            <a:r>
              <a:rPr lang="en-US" sz="2800" u="sng" dirty="0">
                <a:solidFill>
                  <a:srgbClr val="C00000"/>
                </a:solidFill>
              </a:rPr>
              <a:t>Tunica adventitia:</a:t>
            </a:r>
          </a:p>
          <a:p>
            <a:pPr marL="0" indent="0" eaLnBrk="1" fontAlgn="auto" hangingPunct="1">
              <a:spcAft>
                <a:spcPts val="0"/>
              </a:spcAft>
              <a:buFont typeface="Arial" panose="020B0604020202020204" pitchFamily="34" charset="0"/>
              <a:buNone/>
              <a:defRPr/>
            </a:pPr>
            <a:r>
              <a:rPr lang="en-US" sz="2800" dirty="0"/>
              <a:t>   CT contains collagen + </a:t>
            </a:r>
          </a:p>
          <a:p>
            <a:pPr marL="0" indent="0" eaLnBrk="1" fontAlgn="auto" hangingPunct="1">
              <a:spcAft>
                <a:spcPts val="0"/>
              </a:spcAft>
              <a:buFont typeface="Arial" panose="020B0604020202020204" pitchFamily="34" charset="0"/>
              <a:buNone/>
              <a:defRPr/>
            </a:pPr>
            <a:r>
              <a:rPr lang="en-US" sz="2800" dirty="0"/>
              <a:t>   elastic fibers +</a:t>
            </a:r>
            <a:r>
              <a:rPr lang="en-US" sz="2800" b="1" dirty="0"/>
              <a:t>vasa </a:t>
            </a:r>
            <a:r>
              <a:rPr lang="en-US" sz="2800" b="1" dirty="0" err="1"/>
              <a:t>vasorum</a:t>
            </a:r>
            <a:endParaRPr lang="en-US" sz="2800" b="1" dirty="0"/>
          </a:p>
          <a:p>
            <a:pPr marL="0" indent="0" eaLnBrk="1" fontAlgn="auto" hangingPunct="1">
              <a:spcAft>
                <a:spcPts val="0"/>
              </a:spcAft>
              <a:buFont typeface="Arial" panose="020B0604020202020204" pitchFamily="34" charset="0"/>
              <a:buNone/>
              <a:defRPr/>
            </a:pPr>
            <a:endParaRPr lang="en-US" sz="2800" dirty="0"/>
          </a:p>
          <a:p>
            <a:pPr marL="0" indent="0" eaLnBrk="1" fontAlgn="auto" hangingPunct="1">
              <a:spcAft>
                <a:spcPts val="0"/>
              </a:spcAft>
              <a:buFont typeface="Arial" panose="020B0604020202020204" pitchFamily="34" charset="0"/>
              <a:buNone/>
              <a:defRPr/>
            </a:pPr>
            <a:endParaRPr lang="en-US" sz="2800" dirty="0"/>
          </a:p>
          <a:p>
            <a:pPr marL="0" indent="0" eaLnBrk="1" fontAlgn="auto" hangingPunct="1">
              <a:spcAft>
                <a:spcPts val="0"/>
              </a:spcAft>
              <a:buFont typeface="Arial" panose="020B0604020202020204" pitchFamily="34" charset="0"/>
              <a:buNone/>
              <a:defRPr/>
            </a:pPr>
            <a:endParaRPr lang="en-US" sz="2800" dirty="0"/>
          </a:p>
        </p:txBody>
      </p:sp>
      <p:sp>
        <p:nvSpPr>
          <p:cNvPr id="12292" name="Slide Number Placeholder 4"/>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itchFamily="34" charset="0"/>
                <a:cs typeface="Arial" charset="0"/>
              </a:defRPr>
            </a:lvl1pPr>
            <a:lvl2pPr marL="742950" indent="-285750">
              <a:defRPr>
                <a:solidFill>
                  <a:schemeClr val="tx1"/>
                </a:solidFill>
                <a:latin typeface="Calibri" pitchFamily="34" charset="0"/>
                <a:cs typeface="Arial" charset="0"/>
              </a:defRPr>
            </a:lvl2pPr>
            <a:lvl3pPr marL="1143000" indent="-228600">
              <a:defRPr>
                <a:solidFill>
                  <a:schemeClr val="tx1"/>
                </a:solidFill>
                <a:latin typeface="Calibri" pitchFamily="34" charset="0"/>
                <a:cs typeface="Arial" charset="0"/>
              </a:defRPr>
            </a:lvl3pPr>
            <a:lvl4pPr marL="1600200" indent="-228600">
              <a:defRPr>
                <a:solidFill>
                  <a:schemeClr val="tx1"/>
                </a:solidFill>
                <a:latin typeface="Calibri" pitchFamily="34" charset="0"/>
                <a:cs typeface="Arial" charset="0"/>
              </a:defRPr>
            </a:lvl4pPr>
            <a:lvl5pPr marL="2057400" indent="-22860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fld id="{8A891F08-43BB-401A-8462-FD22A4E83B6B}" type="slidenum">
              <a:rPr lang="en-US" altLang="en-US" smtClean="0">
                <a:solidFill>
                  <a:srgbClr val="898989"/>
                </a:solidFill>
              </a:rPr>
              <a:pPr/>
              <a:t>13</a:t>
            </a:fld>
            <a:endParaRPr lang="en-US" altLang="en-US">
              <a:solidFill>
                <a:srgbClr val="898989"/>
              </a:solidFill>
            </a:endParaRPr>
          </a:p>
        </p:txBody>
      </p:sp>
      <p:pic>
        <p:nvPicPr>
          <p:cNvPr id="12293" name="Picture 6" descr="http://employee.lsc.edu/faculty/BrianBich/Picture%20Library/Anat-Phys%20II%20%28Biol%201141%29/Cardiovascular%20System/Blood%20Vessels%20-%20Tutorial/L%20-%20Wall%20of%20Aorta%20100X%20-%20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40300" y="3068092"/>
            <a:ext cx="4095750" cy="3097212"/>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spTree>
  </p:cSld>
  <p:clrMapOvr>
    <a:masterClrMapping/>
  </p:clrMapOvr>
  <mc:AlternateContent xmlns:mc="http://schemas.openxmlformats.org/markup-compatibility/2006" xmlns:p14="http://schemas.microsoft.com/office/powerpoint/2010/main">
    <mc:Choice Requires="p14">
      <p:transition spd="slow" p14:dur="2000" advTm="114153"/>
    </mc:Choice>
    <mc:Fallback xmlns="">
      <p:transition spd="slow" advTm="114153"/>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6"/>
          <p:cNvSpPr>
            <a:spLocks noGrp="1"/>
          </p:cNvSpPr>
          <p:nvPr>
            <p:ph type="title"/>
          </p:nvPr>
        </p:nvSpPr>
        <p:spPr>
          <a:xfrm>
            <a:off x="457200" y="-100013"/>
            <a:ext cx="8229600" cy="1143001"/>
          </a:xfrm>
        </p:spPr>
        <p:txBody>
          <a:bodyPr/>
          <a:lstStyle/>
          <a:p>
            <a:pPr eaLnBrk="1" hangingPunct="1"/>
            <a:r>
              <a:rPr lang="en-US" altLang="en-US" sz="3200" b="1" u="sng"/>
              <a:t>Medium sized </a:t>
            </a:r>
            <a:r>
              <a:rPr lang="en-US" altLang="en-US" sz="3200" b="1" u="sng">
                <a:solidFill>
                  <a:srgbClr val="FF0000"/>
                </a:solidFill>
              </a:rPr>
              <a:t>(Muscular</a:t>
            </a:r>
            <a:r>
              <a:rPr lang="en-US" altLang="en-US" sz="3200" b="1" u="sng"/>
              <a:t>) arteries</a:t>
            </a:r>
          </a:p>
        </p:txBody>
      </p:sp>
      <p:sp>
        <p:nvSpPr>
          <p:cNvPr id="8" name="Content Placeholder 7"/>
          <p:cNvSpPr>
            <a:spLocks noGrp="1"/>
          </p:cNvSpPr>
          <p:nvPr>
            <p:ph idx="1"/>
          </p:nvPr>
        </p:nvSpPr>
        <p:spPr>
          <a:xfrm>
            <a:off x="107950" y="765175"/>
            <a:ext cx="9036050" cy="6057900"/>
          </a:xfrm>
        </p:spPr>
        <p:txBody>
          <a:bodyPr rtlCol="0">
            <a:normAutofit fontScale="92500" lnSpcReduction="20000"/>
          </a:bodyPr>
          <a:lstStyle/>
          <a:p>
            <a:pPr eaLnBrk="1" fontAlgn="auto" hangingPunct="1">
              <a:spcAft>
                <a:spcPts val="0"/>
              </a:spcAft>
              <a:buFont typeface="Arial" panose="020B0604020202020204" pitchFamily="34" charset="0"/>
              <a:buChar char="•"/>
              <a:defRPr/>
            </a:pPr>
            <a:r>
              <a:rPr lang="en-US" sz="3000" dirty="0"/>
              <a:t>They deliver blood to muscles &amp; organs (</a:t>
            </a:r>
            <a:r>
              <a:rPr lang="en-US" sz="3000" b="1" dirty="0"/>
              <a:t>renal , coronary</a:t>
            </a:r>
            <a:r>
              <a:rPr lang="en-US" sz="3000" dirty="0"/>
              <a:t>) </a:t>
            </a:r>
          </a:p>
          <a:p>
            <a:pPr eaLnBrk="1" fontAlgn="auto" hangingPunct="1">
              <a:spcAft>
                <a:spcPts val="0"/>
              </a:spcAft>
              <a:buFont typeface="Arial" panose="020B0604020202020204" pitchFamily="34" charset="0"/>
              <a:buChar char="•"/>
              <a:defRPr/>
            </a:pPr>
            <a:r>
              <a:rPr lang="en-US" sz="3000" dirty="0"/>
              <a:t>Their wall is formed </a:t>
            </a:r>
            <a:r>
              <a:rPr lang="en-US" sz="3000" u="sng" dirty="0"/>
              <a:t>mainly </a:t>
            </a:r>
            <a:r>
              <a:rPr lang="en-US" sz="3000" dirty="0"/>
              <a:t>of </a:t>
            </a:r>
            <a:r>
              <a:rPr lang="en-US" sz="3000" b="1" dirty="0"/>
              <a:t>smooth muscles</a:t>
            </a:r>
          </a:p>
          <a:p>
            <a:pPr eaLnBrk="1" fontAlgn="auto" hangingPunct="1">
              <a:spcAft>
                <a:spcPts val="0"/>
              </a:spcAft>
              <a:buFont typeface="Arial" panose="020B0604020202020204" pitchFamily="34" charset="0"/>
              <a:buChar char="•"/>
              <a:defRPr/>
            </a:pPr>
            <a:r>
              <a:rPr lang="en-US" sz="3000" dirty="0"/>
              <a:t>The transition from elastic to muscular arteries  </a:t>
            </a:r>
            <a:r>
              <a:rPr lang="en-US" sz="3000" u="sng" dirty="0">
                <a:solidFill>
                  <a:srgbClr val="FF0000"/>
                </a:solidFill>
              </a:rPr>
              <a:t>is gradual</a:t>
            </a:r>
          </a:p>
          <a:p>
            <a:pPr marL="0" indent="0" eaLnBrk="1" fontAlgn="auto" hangingPunct="1">
              <a:spcAft>
                <a:spcPts val="0"/>
              </a:spcAft>
              <a:buFont typeface="Arial" panose="020B0604020202020204" pitchFamily="34" charset="0"/>
              <a:buNone/>
              <a:defRPr/>
            </a:pPr>
            <a:r>
              <a:rPr lang="en-US" sz="3000" dirty="0">
                <a:solidFill>
                  <a:srgbClr val="FF0000"/>
                </a:solidFill>
              </a:rPr>
              <a:t>               (</a:t>
            </a:r>
            <a:r>
              <a:rPr lang="en-US" sz="3000" b="1" dirty="0">
                <a:solidFill>
                  <a:srgbClr val="FF0000"/>
                </a:solidFill>
              </a:rPr>
              <a:t>Gradual ↓in elastic fibers  &amp; ↑in smooth </a:t>
            </a:r>
            <a:r>
              <a:rPr lang="en-US" sz="3000" b="1" dirty="0" err="1">
                <a:solidFill>
                  <a:srgbClr val="FF0000"/>
                </a:solidFill>
              </a:rPr>
              <a:t>ms</a:t>
            </a:r>
            <a:r>
              <a:rPr lang="en-US" sz="3000" b="1" dirty="0">
                <a:solidFill>
                  <a:srgbClr val="FF0000"/>
                </a:solidFill>
              </a:rPr>
              <a:t> cells )</a:t>
            </a:r>
          </a:p>
          <a:p>
            <a:pPr marL="0" indent="0" eaLnBrk="1" fontAlgn="auto" hangingPunct="1">
              <a:spcAft>
                <a:spcPts val="0"/>
              </a:spcAft>
              <a:buFont typeface="Arial" panose="020B0604020202020204" pitchFamily="34" charset="0"/>
              <a:buNone/>
              <a:defRPr/>
            </a:pPr>
            <a:r>
              <a:rPr lang="en-US" sz="3000" u="sng" dirty="0">
                <a:solidFill>
                  <a:srgbClr val="FF0000"/>
                </a:solidFill>
              </a:rPr>
              <a:t>Tunica Intima</a:t>
            </a:r>
            <a:r>
              <a:rPr lang="en-US" sz="3000" dirty="0"/>
              <a:t>: thinner, No subendothelial layer + </a:t>
            </a:r>
            <a:r>
              <a:rPr lang="en-US" sz="3000" b="1" dirty="0"/>
              <a:t>clear IEL</a:t>
            </a:r>
          </a:p>
          <a:p>
            <a:pPr marL="0" indent="0" eaLnBrk="1" fontAlgn="auto" hangingPunct="1">
              <a:spcAft>
                <a:spcPts val="0"/>
              </a:spcAft>
              <a:buFont typeface="Arial" panose="020B0604020202020204" pitchFamily="34" charset="0"/>
              <a:buNone/>
              <a:defRPr/>
            </a:pPr>
            <a:endParaRPr lang="en-US" sz="3000" u="sng" dirty="0">
              <a:solidFill>
                <a:srgbClr val="FF0000"/>
              </a:solidFill>
            </a:endParaRPr>
          </a:p>
          <a:p>
            <a:pPr marL="0" indent="0" eaLnBrk="1" fontAlgn="auto" hangingPunct="1">
              <a:spcAft>
                <a:spcPts val="0"/>
              </a:spcAft>
              <a:buFont typeface="Arial" panose="020B0604020202020204" pitchFamily="34" charset="0"/>
              <a:buNone/>
              <a:defRPr/>
            </a:pPr>
            <a:r>
              <a:rPr lang="en-US" sz="3000" u="sng" dirty="0">
                <a:solidFill>
                  <a:srgbClr val="FF0000"/>
                </a:solidFill>
              </a:rPr>
              <a:t>Tunica media</a:t>
            </a:r>
            <a:r>
              <a:rPr lang="en-US" sz="3000" dirty="0"/>
              <a:t>: mainly smooth muscles</a:t>
            </a:r>
          </a:p>
          <a:p>
            <a:pPr marL="0" indent="0" eaLnBrk="1" fontAlgn="auto" hangingPunct="1">
              <a:spcAft>
                <a:spcPts val="0"/>
              </a:spcAft>
              <a:buFont typeface="Arial" panose="020B0604020202020204" pitchFamily="34" charset="0"/>
              <a:buNone/>
              <a:defRPr/>
            </a:pPr>
            <a:r>
              <a:rPr lang="en-US" sz="3000" dirty="0"/>
              <a:t>  (40 layer s) + </a:t>
            </a:r>
            <a:r>
              <a:rPr lang="en-US" sz="3000" b="1" dirty="0"/>
              <a:t>EEL is clear</a:t>
            </a:r>
          </a:p>
          <a:p>
            <a:pPr marL="0" indent="0" eaLnBrk="1" fontAlgn="auto" hangingPunct="1">
              <a:spcAft>
                <a:spcPts val="0"/>
              </a:spcAft>
              <a:buFont typeface="Arial" panose="020B0604020202020204" pitchFamily="34" charset="0"/>
              <a:buNone/>
              <a:defRPr/>
            </a:pPr>
            <a:endParaRPr lang="en-US" sz="3000" u="sng" dirty="0">
              <a:solidFill>
                <a:srgbClr val="FF0000"/>
              </a:solidFill>
            </a:endParaRPr>
          </a:p>
          <a:p>
            <a:pPr marL="0" indent="0" eaLnBrk="1" fontAlgn="auto" hangingPunct="1">
              <a:spcAft>
                <a:spcPts val="0"/>
              </a:spcAft>
              <a:buFont typeface="Arial" panose="020B0604020202020204" pitchFamily="34" charset="0"/>
              <a:buNone/>
              <a:defRPr/>
            </a:pPr>
            <a:r>
              <a:rPr lang="en-US" sz="3000" u="sng" dirty="0">
                <a:solidFill>
                  <a:srgbClr val="FF0000"/>
                </a:solidFill>
              </a:rPr>
              <a:t>Tunica adventitia:  </a:t>
            </a:r>
          </a:p>
          <a:p>
            <a:pPr marL="0" indent="0" eaLnBrk="1" fontAlgn="auto" hangingPunct="1">
              <a:spcAft>
                <a:spcPts val="0"/>
              </a:spcAft>
              <a:buFont typeface="Arial" panose="020B0604020202020204" pitchFamily="34" charset="0"/>
              <a:buNone/>
              <a:defRPr/>
            </a:pPr>
            <a:r>
              <a:rPr lang="en-US" sz="3000" dirty="0"/>
              <a:t> Thick CT layer contains collagen &amp; </a:t>
            </a:r>
          </a:p>
          <a:p>
            <a:pPr marL="0" indent="0" eaLnBrk="1" fontAlgn="auto" hangingPunct="1">
              <a:spcAft>
                <a:spcPts val="0"/>
              </a:spcAft>
              <a:buFont typeface="Arial" panose="020B0604020202020204" pitchFamily="34" charset="0"/>
              <a:buNone/>
              <a:defRPr/>
            </a:pPr>
            <a:r>
              <a:rPr lang="en-US" sz="3000" dirty="0"/>
              <a:t>  elastic fibers + V.V.</a:t>
            </a:r>
          </a:p>
          <a:p>
            <a:pPr marL="0" indent="0" eaLnBrk="1" fontAlgn="auto" hangingPunct="1">
              <a:spcAft>
                <a:spcPts val="0"/>
              </a:spcAft>
              <a:buFont typeface="Arial" panose="020B0604020202020204" pitchFamily="34" charset="0"/>
              <a:buNone/>
              <a:defRPr/>
            </a:pPr>
            <a:r>
              <a:rPr lang="en-US" sz="3000" dirty="0"/>
              <a:t>(Equal in thickness to T . Media</a:t>
            </a:r>
            <a:r>
              <a:rPr lang="en-US" sz="2800" dirty="0"/>
              <a:t>) </a:t>
            </a:r>
          </a:p>
          <a:p>
            <a:pPr marL="0" indent="0" eaLnBrk="1" fontAlgn="auto" hangingPunct="1">
              <a:spcAft>
                <a:spcPts val="0"/>
              </a:spcAft>
              <a:buFont typeface="Arial" panose="020B0604020202020204" pitchFamily="34" charset="0"/>
              <a:buNone/>
              <a:defRPr/>
            </a:pPr>
            <a:endParaRPr lang="en-US" sz="2800" dirty="0"/>
          </a:p>
        </p:txBody>
      </p:sp>
      <p:sp>
        <p:nvSpPr>
          <p:cNvPr id="13316" name="Slide Number Placeholder 4"/>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itchFamily="34" charset="0"/>
                <a:cs typeface="Arial" charset="0"/>
              </a:defRPr>
            </a:lvl1pPr>
            <a:lvl2pPr marL="742950" indent="-285750">
              <a:defRPr>
                <a:solidFill>
                  <a:schemeClr val="tx1"/>
                </a:solidFill>
                <a:latin typeface="Calibri" pitchFamily="34" charset="0"/>
                <a:cs typeface="Arial" charset="0"/>
              </a:defRPr>
            </a:lvl2pPr>
            <a:lvl3pPr marL="1143000" indent="-228600">
              <a:defRPr>
                <a:solidFill>
                  <a:schemeClr val="tx1"/>
                </a:solidFill>
                <a:latin typeface="Calibri" pitchFamily="34" charset="0"/>
                <a:cs typeface="Arial" charset="0"/>
              </a:defRPr>
            </a:lvl3pPr>
            <a:lvl4pPr marL="1600200" indent="-228600">
              <a:defRPr>
                <a:solidFill>
                  <a:schemeClr val="tx1"/>
                </a:solidFill>
                <a:latin typeface="Calibri" pitchFamily="34" charset="0"/>
                <a:cs typeface="Arial" charset="0"/>
              </a:defRPr>
            </a:lvl4pPr>
            <a:lvl5pPr marL="2057400" indent="-22860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fld id="{DC678F42-D66F-4B85-BCE2-C99D2CBC9742}" type="slidenum">
              <a:rPr lang="en-US" altLang="en-US" smtClean="0">
                <a:solidFill>
                  <a:srgbClr val="898989"/>
                </a:solidFill>
              </a:rPr>
              <a:pPr/>
              <a:t>14</a:t>
            </a:fld>
            <a:endParaRPr lang="en-US" altLang="en-US">
              <a:solidFill>
                <a:srgbClr val="898989"/>
              </a:solidFill>
            </a:endParaRPr>
          </a:p>
        </p:txBody>
      </p:sp>
      <p:sp>
        <p:nvSpPr>
          <p:cNvPr id="13317" name="Rectangle 2">
            <a:hlinkClick r:id="rId2"/>
          </p:cNvPr>
          <p:cNvSpPr>
            <a:spLocks noChangeArrowheads="1"/>
          </p:cNvSpPr>
          <p:nvPr/>
        </p:nvSpPr>
        <p:spPr bwMode="auto">
          <a:xfrm>
            <a:off x="0" y="10626725"/>
            <a:ext cx="39624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eaLnBrk="1" hangingPunct="1"/>
            <a:endParaRPr lang="en-US" altLang="en-US"/>
          </a:p>
        </p:txBody>
      </p:sp>
      <p:pic>
        <p:nvPicPr>
          <p:cNvPr id="13318" name="Picture 4" descr="http://www.iupui.edu/~anatd502/Labs.f04/connective%20lab/s164xart.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11863" y="2909888"/>
            <a:ext cx="2952750" cy="37338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13319" name="TextBox 9"/>
          <p:cNvSpPr txBox="1">
            <a:spLocks noChangeArrowheads="1"/>
          </p:cNvSpPr>
          <p:nvPr/>
        </p:nvSpPr>
        <p:spPr bwMode="auto">
          <a:xfrm>
            <a:off x="7812088" y="5429250"/>
            <a:ext cx="474662"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itchFamily="34" charset="0"/>
                <a:cs typeface="Arial" charset="0"/>
              </a:defRPr>
            </a:lvl1pPr>
            <a:lvl2pPr marL="742950" indent="-285750">
              <a:defRPr>
                <a:solidFill>
                  <a:schemeClr val="tx1"/>
                </a:solidFill>
                <a:latin typeface="Calibri" pitchFamily="34" charset="0"/>
                <a:cs typeface="Arial" charset="0"/>
              </a:defRPr>
            </a:lvl2pPr>
            <a:lvl3pPr marL="1143000" indent="-228600">
              <a:defRPr>
                <a:solidFill>
                  <a:schemeClr val="tx1"/>
                </a:solidFill>
                <a:latin typeface="Calibri" pitchFamily="34" charset="0"/>
                <a:cs typeface="Arial" charset="0"/>
              </a:defRPr>
            </a:lvl3pPr>
            <a:lvl4pPr marL="1600200" indent="-228600">
              <a:defRPr>
                <a:solidFill>
                  <a:schemeClr val="tx1"/>
                </a:solidFill>
                <a:latin typeface="Calibri" pitchFamily="34" charset="0"/>
                <a:cs typeface="Arial" charset="0"/>
              </a:defRPr>
            </a:lvl4pPr>
            <a:lvl5pPr marL="2057400" indent="-22860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hangingPunct="1"/>
            <a:r>
              <a:rPr lang="en-US" altLang="en-US" b="1"/>
              <a:t>IEL</a:t>
            </a:r>
          </a:p>
        </p:txBody>
      </p:sp>
      <p:cxnSp>
        <p:nvCxnSpPr>
          <p:cNvPr id="12" name="Straight Arrow Connector 11"/>
          <p:cNvCxnSpPr/>
          <p:nvPr/>
        </p:nvCxnSpPr>
        <p:spPr>
          <a:xfrm flipH="1" flipV="1">
            <a:off x="7524750" y="4929188"/>
            <a:ext cx="441325" cy="504825"/>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3321" name="TextBox 12"/>
          <p:cNvSpPr txBox="1">
            <a:spLocks noChangeArrowheads="1"/>
          </p:cNvSpPr>
          <p:nvPr/>
        </p:nvSpPr>
        <p:spPr bwMode="auto">
          <a:xfrm>
            <a:off x="6659563" y="3357563"/>
            <a:ext cx="50800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itchFamily="34" charset="0"/>
                <a:cs typeface="Arial" charset="0"/>
              </a:defRPr>
            </a:lvl1pPr>
            <a:lvl2pPr marL="742950" indent="-285750">
              <a:defRPr>
                <a:solidFill>
                  <a:schemeClr val="tx1"/>
                </a:solidFill>
                <a:latin typeface="Calibri" pitchFamily="34" charset="0"/>
                <a:cs typeface="Arial" charset="0"/>
              </a:defRPr>
            </a:lvl2pPr>
            <a:lvl3pPr marL="1143000" indent="-228600">
              <a:defRPr>
                <a:solidFill>
                  <a:schemeClr val="tx1"/>
                </a:solidFill>
                <a:latin typeface="Calibri" pitchFamily="34" charset="0"/>
                <a:cs typeface="Arial" charset="0"/>
              </a:defRPr>
            </a:lvl3pPr>
            <a:lvl4pPr marL="1600200" indent="-228600">
              <a:defRPr>
                <a:solidFill>
                  <a:schemeClr val="tx1"/>
                </a:solidFill>
                <a:latin typeface="Calibri" pitchFamily="34" charset="0"/>
                <a:cs typeface="Arial" charset="0"/>
              </a:defRPr>
            </a:lvl4pPr>
            <a:lvl5pPr marL="2057400" indent="-22860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hangingPunct="1"/>
            <a:r>
              <a:rPr lang="en-US" altLang="en-US" b="1"/>
              <a:t>EEL</a:t>
            </a:r>
          </a:p>
        </p:txBody>
      </p:sp>
      <p:cxnSp>
        <p:nvCxnSpPr>
          <p:cNvPr id="15" name="Straight Arrow Connector 14"/>
          <p:cNvCxnSpPr/>
          <p:nvPr/>
        </p:nvCxnSpPr>
        <p:spPr>
          <a:xfrm>
            <a:off x="6913563" y="3643313"/>
            <a:ext cx="395287" cy="566737"/>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mc:AlternateContent xmlns:mc="http://schemas.openxmlformats.org/markup-compatibility/2006" xmlns:p14="http://schemas.microsoft.com/office/powerpoint/2010/main">
    <mc:Choice Requires="p14">
      <p:transition spd="slow" p14:dur="2000" advTm="73696"/>
    </mc:Choice>
    <mc:Fallback xmlns="">
      <p:transition spd="slow" advTm="73696"/>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p>
            <a:pPr>
              <a:defRPr/>
            </a:pPr>
            <a:r>
              <a:rPr lang="es-ES"/>
              <a:t>Professor Dr. Hala El-mazar 2021</a:t>
            </a:r>
            <a:endParaRPr lang="en-US" dirty="0"/>
          </a:p>
        </p:txBody>
      </p:sp>
      <p:sp>
        <p:nvSpPr>
          <p:cNvPr id="14339" name="Slide Number Placeholder 4"/>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itchFamily="34" charset="0"/>
                <a:cs typeface="Arial" charset="0"/>
              </a:defRPr>
            </a:lvl1pPr>
            <a:lvl2pPr marL="742950" indent="-285750">
              <a:defRPr>
                <a:solidFill>
                  <a:schemeClr val="tx1"/>
                </a:solidFill>
                <a:latin typeface="Calibri" pitchFamily="34" charset="0"/>
                <a:cs typeface="Arial" charset="0"/>
              </a:defRPr>
            </a:lvl2pPr>
            <a:lvl3pPr marL="1143000" indent="-228600">
              <a:defRPr>
                <a:solidFill>
                  <a:schemeClr val="tx1"/>
                </a:solidFill>
                <a:latin typeface="Calibri" pitchFamily="34" charset="0"/>
                <a:cs typeface="Arial" charset="0"/>
              </a:defRPr>
            </a:lvl3pPr>
            <a:lvl4pPr marL="1600200" indent="-228600">
              <a:defRPr>
                <a:solidFill>
                  <a:schemeClr val="tx1"/>
                </a:solidFill>
                <a:latin typeface="Calibri" pitchFamily="34" charset="0"/>
                <a:cs typeface="Arial" charset="0"/>
              </a:defRPr>
            </a:lvl4pPr>
            <a:lvl5pPr marL="2057400" indent="-22860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fld id="{91EA6970-B58F-4286-89E9-2F95D5263C10}" type="slidenum">
              <a:rPr lang="en-US" altLang="en-US" smtClean="0">
                <a:solidFill>
                  <a:srgbClr val="898989"/>
                </a:solidFill>
              </a:rPr>
              <a:pPr/>
              <a:t>15</a:t>
            </a:fld>
            <a:endParaRPr lang="en-US" altLang="en-US">
              <a:solidFill>
                <a:srgbClr val="898989"/>
              </a:solidFill>
            </a:endParaRPr>
          </a:p>
        </p:txBody>
      </p:sp>
      <p:sp>
        <p:nvSpPr>
          <p:cNvPr id="14340" name="Title 5"/>
          <p:cNvSpPr>
            <a:spLocks noGrp="1"/>
          </p:cNvSpPr>
          <p:nvPr>
            <p:ph type="title" idx="4294967295"/>
          </p:nvPr>
        </p:nvSpPr>
        <p:spPr>
          <a:xfrm>
            <a:off x="230832" y="-27384"/>
            <a:ext cx="8229600" cy="865188"/>
          </a:xfrm>
        </p:spPr>
        <p:txBody>
          <a:bodyPr/>
          <a:lstStyle/>
          <a:p>
            <a:pPr eaLnBrk="1" hangingPunct="1"/>
            <a:r>
              <a:rPr lang="en-US" altLang="en-US" sz="3200" b="1" u="sng"/>
              <a:t>Special types of medium sized arteries </a:t>
            </a:r>
          </a:p>
        </p:txBody>
      </p:sp>
      <p:sp>
        <p:nvSpPr>
          <p:cNvPr id="7" name="Content Placeholder 6"/>
          <p:cNvSpPr>
            <a:spLocks noGrp="1"/>
          </p:cNvSpPr>
          <p:nvPr>
            <p:ph idx="4294967295"/>
          </p:nvPr>
        </p:nvSpPr>
        <p:spPr>
          <a:xfrm>
            <a:off x="395288" y="981075"/>
            <a:ext cx="8424862" cy="5543550"/>
          </a:xfrm>
          <a:effectLst>
            <a:outerShdw blurRad="44450" dist="27940" dir="5400000" algn="ctr">
              <a:srgbClr val="000000">
                <a:alpha val="32000"/>
              </a:srgbClr>
            </a:outerShdw>
          </a:effectLst>
        </p:spPr>
        <p:txBody>
          <a:bodyPr rtlCol="0">
            <a:normAutofit/>
          </a:bodyPr>
          <a:lstStyle/>
          <a:p>
            <a:pPr marL="0" indent="0" eaLnBrk="1" fontAlgn="auto" hangingPunct="1">
              <a:spcAft>
                <a:spcPts val="0"/>
              </a:spcAft>
              <a:buFont typeface="Arial" panose="020B0604020202020204" pitchFamily="34" charset="0"/>
              <a:buNone/>
              <a:defRPr/>
            </a:pPr>
            <a:r>
              <a:rPr lang="en-US" sz="2800" b="1" u="sng" dirty="0">
                <a:solidFill>
                  <a:srgbClr val="FF0000"/>
                </a:solidFill>
              </a:rPr>
              <a:t>1- Basilar artery</a:t>
            </a:r>
            <a:r>
              <a:rPr lang="en-US" dirty="0"/>
              <a:t>: </a:t>
            </a:r>
            <a:r>
              <a:rPr lang="en-US" sz="2800" dirty="0"/>
              <a:t>protected by the skull.</a:t>
            </a:r>
          </a:p>
          <a:p>
            <a:pPr marL="514350" indent="-514350" eaLnBrk="1" fontAlgn="auto" hangingPunct="1">
              <a:lnSpc>
                <a:spcPct val="90000"/>
              </a:lnSpc>
              <a:spcAft>
                <a:spcPts val="0"/>
              </a:spcAft>
              <a:buFont typeface="Arial" panose="020B0604020202020204" pitchFamily="34" charset="0"/>
              <a:buNone/>
              <a:defRPr/>
            </a:pPr>
            <a:r>
              <a:rPr lang="en-US" sz="2800" b="1" dirty="0"/>
              <a:t>Tunica intima :</a:t>
            </a:r>
            <a:r>
              <a:rPr lang="en-US" sz="2800" dirty="0"/>
              <a:t> has </a:t>
            </a:r>
            <a:r>
              <a:rPr lang="en-US" sz="2800" b="1" dirty="0"/>
              <a:t>prominent thick IEL</a:t>
            </a:r>
          </a:p>
          <a:p>
            <a:pPr marL="514350" indent="-514350" eaLnBrk="1" fontAlgn="auto" hangingPunct="1">
              <a:lnSpc>
                <a:spcPct val="90000"/>
              </a:lnSpc>
              <a:spcAft>
                <a:spcPts val="0"/>
              </a:spcAft>
              <a:buFont typeface="Arial" panose="020B0604020202020204" pitchFamily="34" charset="0"/>
              <a:buAutoNum type="alphaUcPeriod" startAt="20"/>
              <a:defRPr/>
            </a:pPr>
            <a:endParaRPr lang="en-US" sz="2800" b="1" dirty="0"/>
          </a:p>
          <a:p>
            <a:pPr eaLnBrk="1" fontAlgn="auto" hangingPunct="1">
              <a:spcAft>
                <a:spcPts val="0"/>
              </a:spcAft>
              <a:buFont typeface="Arial" panose="020B0604020202020204" pitchFamily="34" charset="0"/>
              <a:buNone/>
              <a:defRPr/>
            </a:pPr>
            <a:endParaRPr lang="en-US" sz="2800" dirty="0">
              <a:effectLst>
                <a:outerShdw blurRad="38100" dist="38100" dir="2700000" algn="tl">
                  <a:srgbClr val="C0C0C0"/>
                </a:outerShdw>
              </a:effectLst>
            </a:endParaRPr>
          </a:p>
          <a:p>
            <a:pPr eaLnBrk="1" fontAlgn="auto" hangingPunct="1">
              <a:spcAft>
                <a:spcPts val="0"/>
              </a:spcAft>
              <a:buFont typeface="Arial" panose="020B0604020202020204" pitchFamily="34" charset="0"/>
              <a:buNone/>
              <a:defRPr/>
            </a:pPr>
            <a:endParaRPr lang="en-US" sz="2800" b="1" u="sng" dirty="0">
              <a:solidFill>
                <a:srgbClr val="FF0000"/>
              </a:solidFill>
              <a:effectLst>
                <a:outerShdw blurRad="38100" dist="38100" dir="2700000" algn="tl">
                  <a:srgbClr val="C0C0C0"/>
                </a:outerShdw>
              </a:effectLst>
            </a:endParaRPr>
          </a:p>
          <a:p>
            <a:pPr eaLnBrk="1" fontAlgn="auto" hangingPunct="1">
              <a:spcAft>
                <a:spcPts val="0"/>
              </a:spcAft>
              <a:buFont typeface="Arial" panose="020B0604020202020204" pitchFamily="34" charset="0"/>
              <a:buNone/>
              <a:defRPr/>
            </a:pPr>
            <a:endParaRPr lang="en-US" sz="2800" b="1" u="sng" dirty="0">
              <a:solidFill>
                <a:srgbClr val="FF0000"/>
              </a:solidFill>
              <a:effectLst>
                <a:outerShdw blurRad="38100" dist="38100" dir="2700000" algn="tl">
                  <a:srgbClr val="C0C0C0"/>
                </a:outerShdw>
              </a:effectLst>
            </a:endParaRPr>
          </a:p>
          <a:p>
            <a:pPr eaLnBrk="1" fontAlgn="auto" hangingPunct="1">
              <a:spcAft>
                <a:spcPts val="0"/>
              </a:spcAft>
              <a:buFont typeface="Arial" panose="020B0604020202020204" pitchFamily="34" charset="0"/>
              <a:buNone/>
              <a:defRPr/>
            </a:pPr>
            <a:endParaRPr lang="en-US" sz="2800" b="1" u="sng" dirty="0">
              <a:solidFill>
                <a:srgbClr val="FF0000"/>
              </a:solidFill>
              <a:effectLst>
                <a:outerShdw blurRad="38100" dist="38100" dir="2700000" algn="tl">
                  <a:srgbClr val="C0C0C0"/>
                </a:outerShdw>
              </a:effectLst>
            </a:endParaRPr>
          </a:p>
          <a:p>
            <a:pPr eaLnBrk="1" fontAlgn="auto" hangingPunct="1">
              <a:spcAft>
                <a:spcPts val="0"/>
              </a:spcAft>
              <a:buFont typeface="Arial" panose="020B0604020202020204" pitchFamily="34" charset="0"/>
              <a:buNone/>
              <a:defRPr/>
            </a:pPr>
            <a:r>
              <a:rPr lang="en-US" sz="2800" b="1" u="sng" dirty="0">
                <a:solidFill>
                  <a:srgbClr val="FF0000"/>
                </a:solidFill>
                <a:effectLst>
                  <a:outerShdw blurRad="38100" dist="38100" dir="2700000" algn="tl">
                    <a:srgbClr val="C0C0C0"/>
                  </a:outerShdw>
                </a:effectLst>
              </a:rPr>
              <a:t>2- Umbilical artery:</a:t>
            </a:r>
            <a:r>
              <a:rPr lang="en-US" sz="2800" dirty="0">
                <a:effectLst>
                  <a:outerShdw blurRad="38100" dist="38100" dir="2700000" algn="tl">
                    <a:srgbClr val="C0C0C0"/>
                  </a:outerShdw>
                </a:effectLst>
              </a:rPr>
              <a:t> in the umbilical Cord, </a:t>
            </a:r>
          </a:p>
          <a:p>
            <a:pPr eaLnBrk="1" fontAlgn="auto" hangingPunct="1">
              <a:spcAft>
                <a:spcPts val="0"/>
              </a:spcAft>
              <a:buFont typeface="Arial" panose="020B0604020202020204" pitchFamily="34" charset="0"/>
              <a:buNone/>
              <a:defRPr/>
            </a:pPr>
            <a:r>
              <a:rPr lang="en-US" sz="2800" b="1" dirty="0">
                <a:effectLst>
                  <a:outerShdw blurRad="38100" dist="38100" dir="2700000" algn="tl">
                    <a:srgbClr val="C0C0C0"/>
                  </a:outerShdw>
                </a:effectLst>
              </a:rPr>
              <a:t>Tunica adventitia</a:t>
            </a:r>
            <a:r>
              <a:rPr lang="en-US" sz="2800" dirty="0">
                <a:effectLst>
                  <a:outerShdw blurRad="38100" dist="38100" dir="2700000" algn="tl">
                    <a:srgbClr val="C0C0C0"/>
                  </a:outerShdw>
                </a:effectLst>
              </a:rPr>
              <a:t>: made by  </a:t>
            </a:r>
            <a:r>
              <a:rPr lang="en-US" sz="2800" dirty="0" err="1">
                <a:effectLst>
                  <a:outerShdw blurRad="38100" dist="38100" dir="2700000" algn="tl">
                    <a:srgbClr val="C0C0C0"/>
                  </a:outerShdw>
                </a:effectLst>
              </a:rPr>
              <a:t>Mucoid</a:t>
            </a:r>
            <a:r>
              <a:rPr lang="en-US" sz="2800" dirty="0">
                <a:effectLst>
                  <a:outerShdw blurRad="38100" dist="38100" dir="2700000" algn="tl">
                    <a:srgbClr val="C0C0C0"/>
                  </a:outerShdw>
                </a:effectLst>
              </a:rPr>
              <a:t> CT</a:t>
            </a:r>
            <a:endParaRPr lang="en-US" sz="2800" dirty="0"/>
          </a:p>
          <a:p>
            <a:pPr marL="514350" indent="-514350" eaLnBrk="1" fontAlgn="auto" hangingPunct="1">
              <a:lnSpc>
                <a:spcPct val="90000"/>
              </a:lnSpc>
              <a:spcAft>
                <a:spcPts val="0"/>
              </a:spcAft>
              <a:buFont typeface="Arial" panose="020B0604020202020204" pitchFamily="34" charset="0"/>
              <a:buNone/>
              <a:defRPr/>
            </a:pPr>
            <a:endParaRPr lang="en-US" sz="2800" b="1" u="sng" dirty="0">
              <a:solidFill>
                <a:srgbClr val="FF0000"/>
              </a:solidFill>
            </a:endParaRPr>
          </a:p>
        </p:txBody>
      </p:sp>
      <p:pic>
        <p:nvPicPr>
          <p:cNvPr id="14343" name="Picture 5" descr="placental-artery"/>
          <p:cNvPicPr>
            <a:picLocks noChangeAspect="1" noChangeArrowheads="1"/>
          </p:cNvPicPr>
          <p:nvPr/>
        </p:nvPicPr>
        <p:blipFill>
          <a:blip r:embed="rId2">
            <a:extLst>
              <a:ext uri="{28A0092B-C50C-407E-A947-70E740481C1C}">
                <a14:useLocalDpi xmlns:a14="http://schemas.microsoft.com/office/drawing/2010/main" val="0"/>
              </a:ext>
            </a:extLst>
          </a:blip>
          <a:srcRect b="7906"/>
          <a:stretch>
            <a:fillRect/>
          </a:stretch>
        </p:blipFill>
        <p:spPr bwMode="auto">
          <a:xfrm>
            <a:off x="6444209" y="3466060"/>
            <a:ext cx="2629942" cy="2550432"/>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sp>
        <p:nvSpPr>
          <p:cNvPr id="14344" name="TextBox 10"/>
          <p:cNvSpPr txBox="1">
            <a:spLocks noChangeArrowheads="1"/>
          </p:cNvSpPr>
          <p:nvPr/>
        </p:nvSpPr>
        <p:spPr bwMode="auto">
          <a:xfrm>
            <a:off x="6964363" y="6229052"/>
            <a:ext cx="1711325"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itchFamily="34" charset="0"/>
                <a:cs typeface="Arial" charset="0"/>
              </a:defRPr>
            </a:lvl1pPr>
            <a:lvl2pPr marL="742950" indent="-285750">
              <a:defRPr>
                <a:solidFill>
                  <a:schemeClr val="tx1"/>
                </a:solidFill>
                <a:latin typeface="Calibri" pitchFamily="34" charset="0"/>
                <a:cs typeface="Arial" charset="0"/>
              </a:defRPr>
            </a:lvl2pPr>
            <a:lvl3pPr marL="1143000" indent="-228600">
              <a:defRPr>
                <a:solidFill>
                  <a:schemeClr val="tx1"/>
                </a:solidFill>
                <a:latin typeface="Calibri" pitchFamily="34" charset="0"/>
                <a:cs typeface="Arial" charset="0"/>
              </a:defRPr>
            </a:lvl3pPr>
            <a:lvl4pPr marL="1600200" indent="-228600">
              <a:defRPr>
                <a:solidFill>
                  <a:schemeClr val="tx1"/>
                </a:solidFill>
                <a:latin typeface="Calibri" pitchFamily="34" charset="0"/>
                <a:cs typeface="Arial" charset="0"/>
              </a:defRPr>
            </a:lvl4pPr>
            <a:lvl5pPr marL="2057400" indent="-22860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hangingPunct="1"/>
            <a:r>
              <a:rPr lang="en-US" altLang="en-US" b="1" dirty="0"/>
              <a:t>Umbilical artery</a:t>
            </a:r>
            <a:endParaRPr lang="ar-JO" altLang="en-US" b="1" dirty="0"/>
          </a:p>
        </p:txBody>
      </p:sp>
      <p:grpSp>
        <p:nvGrpSpPr>
          <p:cNvPr id="5" name="Group 4">
            <a:extLst>
              <a:ext uri="{FF2B5EF4-FFF2-40B4-BE49-F238E27FC236}">
                <a16:creationId xmlns:a16="http://schemas.microsoft.com/office/drawing/2014/main" id="{06D47604-79F7-4B5C-8F3C-AA34849358F8}"/>
              </a:ext>
            </a:extLst>
          </p:cNvPr>
          <p:cNvGrpSpPr/>
          <p:nvPr/>
        </p:nvGrpSpPr>
        <p:grpSpPr>
          <a:xfrm>
            <a:off x="6444208" y="764704"/>
            <a:ext cx="2486025" cy="2485678"/>
            <a:chOff x="6444208" y="764704"/>
            <a:chExt cx="2486025" cy="2485678"/>
          </a:xfrm>
        </p:grpSpPr>
        <p:pic>
          <p:nvPicPr>
            <p:cNvPr id="1026" name="Picture 2" descr="I Heart Histo on Twitter: &quot;👂O is for Organ of Corti🐚 The epithelium that  spirals thru your cochlear in the scala media It sits on a basilar memb &amp;  contains a row">
              <a:extLst>
                <a:ext uri="{FF2B5EF4-FFF2-40B4-BE49-F238E27FC236}">
                  <a16:creationId xmlns:a16="http://schemas.microsoft.com/office/drawing/2014/main" id="{504243DC-F874-476D-92EC-F554ACD7DA85}"/>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444208" y="764704"/>
              <a:ext cx="2486025" cy="2485678"/>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sp>
          <p:nvSpPr>
            <p:cNvPr id="2" name="Rectangle 1">
              <a:extLst>
                <a:ext uri="{FF2B5EF4-FFF2-40B4-BE49-F238E27FC236}">
                  <a16:creationId xmlns:a16="http://schemas.microsoft.com/office/drawing/2014/main" id="{15C14433-4C0D-4FB8-91FB-DBA1ECB26847}"/>
                </a:ext>
              </a:extLst>
            </p:cNvPr>
            <p:cNvSpPr/>
            <p:nvPr/>
          </p:nvSpPr>
          <p:spPr>
            <a:xfrm>
              <a:off x="7490073" y="1196752"/>
              <a:ext cx="432048" cy="1440159"/>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cSld>
  <p:clrMapOvr>
    <a:masterClrMapping/>
  </p:clrMapOvr>
  <mc:AlternateContent xmlns:mc="http://schemas.openxmlformats.org/markup-compatibility/2006" xmlns:p14="http://schemas.microsoft.com/office/powerpoint/2010/main">
    <mc:Choice Requires="p14">
      <p:transition spd="slow" p14:dur="2000" advTm="55944"/>
    </mc:Choice>
    <mc:Fallback xmlns="">
      <p:transition spd="slow" advTm="55944"/>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pPr>
              <a:defRPr/>
            </a:pPr>
            <a:r>
              <a:rPr lang="es-ES"/>
              <a:t>Professor Dr. Hala El-mazar 2021</a:t>
            </a:r>
            <a:endParaRPr lang="en-US" dirty="0"/>
          </a:p>
        </p:txBody>
      </p:sp>
      <p:sp>
        <p:nvSpPr>
          <p:cNvPr id="15363" name="Slide Number Placeholder 2"/>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itchFamily="34" charset="0"/>
                <a:cs typeface="Arial" charset="0"/>
              </a:defRPr>
            </a:lvl1pPr>
            <a:lvl2pPr marL="742950" indent="-285750">
              <a:defRPr>
                <a:solidFill>
                  <a:schemeClr val="tx1"/>
                </a:solidFill>
                <a:latin typeface="Calibri" pitchFamily="34" charset="0"/>
                <a:cs typeface="Arial" charset="0"/>
              </a:defRPr>
            </a:lvl2pPr>
            <a:lvl3pPr marL="1143000" indent="-228600">
              <a:defRPr>
                <a:solidFill>
                  <a:schemeClr val="tx1"/>
                </a:solidFill>
                <a:latin typeface="Calibri" pitchFamily="34" charset="0"/>
                <a:cs typeface="Arial" charset="0"/>
              </a:defRPr>
            </a:lvl3pPr>
            <a:lvl4pPr marL="1600200" indent="-228600">
              <a:defRPr>
                <a:solidFill>
                  <a:schemeClr val="tx1"/>
                </a:solidFill>
                <a:latin typeface="Calibri" pitchFamily="34" charset="0"/>
                <a:cs typeface="Arial" charset="0"/>
              </a:defRPr>
            </a:lvl4pPr>
            <a:lvl5pPr marL="2057400" indent="-22860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fld id="{D3CE117C-2C23-4A8B-AB2C-97F496469ADD}" type="slidenum">
              <a:rPr lang="en-US" altLang="en-US" smtClean="0">
                <a:solidFill>
                  <a:srgbClr val="898989"/>
                </a:solidFill>
              </a:rPr>
              <a:pPr/>
              <a:t>16</a:t>
            </a:fld>
            <a:endParaRPr lang="en-US" altLang="en-US">
              <a:solidFill>
                <a:srgbClr val="898989"/>
              </a:solidFill>
            </a:endParaRPr>
          </a:p>
        </p:txBody>
      </p:sp>
      <p:pic>
        <p:nvPicPr>
          <p:cNvPr id="15364" name="Picture 2" descr="http://book.myhistology.com/basic-histo/11.%20The%20Circulatory%20System_files/loadBinary_009.gif"/>
          <p:cNvPicPr>
            <a:picLocks noChangeAspect="1" noChangeArrowheads="1"/>
          </p:cNvPicPr>
          <p:nvPr/>
        </p:nvPicPr>
        <p:blipFill>
          <a:blip r:embed="rId2">
            <a:extLst>
              <a:ext uri="{28A0092B-C50C-407E-A947-70E740481C1C}">
                <a14:useLocalDpi xmlns:a14="http://schemas.microsoft.com/office/drawing/2010/main" val="0"/>
              </a:ext>
            </a:extLst>
          </a:blip>
          <a:srcRect b="14667"/>
          <a:stretch>
            <a:fillRect/>
          </a:stretch>
        </p:blipFill>
        <p:spPr bwMode="auto">
          <a:xfrm>
            <a:off x="1214438" y="404813"/>
            <a:ext cx="6577012" cy="4875212"/>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15365" name="TextBox 3"/>
          <p:cNvSpPr txBox="1">
            <a:spLocks noChangeArrowheads="1"/>
          </p:cNvSpPr>
          <p:nvPr/>
        </p:nvSpPr>
        <p:spPr bwMode="auto">
          <a:xfrm>
            <a:off x="5435600" y="5373688"/>
            <a:ext cx="2046288" cy="461962"/>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a:defRPr>
                <a:solidFill>
                  <a:schemeClr val="tx1"/>
                </a:solidFill>
                <a:latin typeface="Calibri" pitchFamily="34" charset="0"/>
                <a:cs typeface="Arial" charset="0"/>
              </a:defRPr>
            </a:lvl1pPr>
            <a:lvl2pPr marL="742950" indent="-285750">
              <a:defRPr>
                <a:solidFill>
                  <a:schemeClr val="tx1"/>
                </a:solidFill>
                <a:latin typeface="Calibri" pitchFamily="34" charset="0"/>
                <a:cs typeface="Arial" charset="0"/>
              </a:defRPr>
            </a:lvl2pPr>
            <a:lvl3pPr marL="1143000" indent="-228600">
              <a:defRPr>
                <a:solidFill>
                  <a:schemeClr val="tx1"/>
                </a:solidFill>
                <a:latin typeface="Calibri" pitchFamily="34" charset="0"/>
                <a:cs typeface="Arial" charset="0"/>
              </a:defRPr>
            </a:lvl3pPr>
            <a:lvl4pPr marL="1600200" indent="-228600">
              <a:defRPr>
                <a:solidFill>
                  <a:schemeClr val="tx1"/>
                </a:solidFill>
                <a:latin typeface="Calibri" pitchFamily="34" charset="0"/>
                <a:cs typeface="Arial" charset="0"/>
              </a:defRPr>
            </a:lvl4pPr>
            <a:lvl5pPr marL="2057400" indent="-22860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hangingPunct="1"/>
            <a:r>
              <a:rPr lang="en-US" altLang="en-US" sz="2400" b="1"/>
              <a:t>Elastic arteries</a:t>
            </a:r>
          </a:p>
        </p:txBody>
      </p:sp>
      <p:sp>
        <p:nvSpPr>
          <p:cNvPr id="15366" name="TextBox 4"/>
          <p:cNvSpPr txBox="1">
            <a:spLocks noChangeArrowheads="1"/>
          </p:cNvSpPr>
          <p:nvPr/>
        </p:nvSpPr>
        <p:spPr bwMode="auto">
          <a:xfrm>
            <a:off x="1835150" y="5414963"/>
            <a:ext cx="2425700" cy="461962"/>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a:defRPr>
                <a:solidFill>
                  <a:schemeClr val="tx1"/>
                </a:solidFill>
                <a:latin typeface="Calibri" pitchFamily="34" charset="0"/>
                <a:cs typeface="Arial" charset="0"/>
              </a:defRPr>
            </a:lvl1pPr>
            <a:lvl2pPr marL="742950" indent="-285750">
              <a:defRPr>
                <a:solidFill>
                  <a:schemeClr val="tx1"/>
                </a:solidFill>
                <a:latin typeface="Calibri" pitchFamily="34" charset="0"/>
                <a:cs typeface="Arial" charset="0"/>
              </a:defRPr>
            </a:lvl2pPr>
            <a:lvl3pPr marL="1143000" indent="-228600">
              <a:defRPr>
                <a:solidFill>
                  <a:schemeClr val="tx1"/>
                </a:solidFill>
                <a:latin typeface="Calibri" pitchFamily="34" charset="0"/>
                <a:cs typeface="Arial" charset="0"/>
              </a:defRPr>
            </a:lvl3pPr>
            <a:lvl4pPr marL="1600200" indent="-228600">
              <a:defRPr>
                <a:solidFill>
                  <a:schemeClr val="tx1"/>
                </a:solidFill>
                <a:latin typeface="Calibri" pitchFamily="34" charset="0"/>
                <a:cs typeface="Arial" charset="0"/>
              </a:defRPr>
            </a:lvl4pPr>
            <a:lvl5pPr marL="2057400" indent="-22860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hangingPunct="1"/>
            <a:r>
              <a:rPr lang="en-US" altLang="en-US" sz="2400" b="1"/>
              <a:t>Muscular arteries</a:t>
            </a:r>
          </a:p>
        </p:txBody>
      </p:sp>
      <p:sp>
        <p:nvSpPr>
          <p:cNvPr id="15367" name="TextBox 5"/>
          <p:cNvSpPr txBox="1">
            <a:spLocks noChangeArrowheads="1"/>
          </p:cNvSpPr>
          <p:nvPr/>
        </p:nvSpPr>
        <p:spPr bwMode="auto">
          <a:xfrm>
            <a:off x="5508625" y="6011863"/>
            <a:ext cx="2051050" cy="369887"/>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a:defRPr>
                <a:solidFill>
                  <a:schemeClr val="tx1"/>
                </a:solidFill>
                <a:latin typeface="Calibri" pitchFamily="34" charset="0"/>
                <a:cs typeface="Arial" charset="0"/>
              </a:defRPr>
            </a:lvl1pPr>
            <a:lvl2pPr marL="742950" indent="-285750">
              <a:defRPr>
                <a:solidFill>
                  <a:schemeClr val="tx1"/>
                </a:solidFill>
                <a:latin typeface="Calibri" pitchFamily="34" charset="0"/>
                <a:cs typeface="Arial" charset="0"/>
              </a:defRPr>
            </a:lvl2pPr>
            <a:lvl3pPr marL="1143000" indent="-228600">
              <a:defRPr>
                <a:solidFill>
                  <a:schemeClr val="tx1"/>
                </a:solidFill>
                <a:latin typeface="Calibri" pitchFamily="34" charset="0"/>
                <a:cs typeface="Arial" charset="0"/>
              </a:defRPr>
            </a:lvl3pPr>
            <a:lvl4pPr marL="1600200" indent="-228600">
              <a:defRPr>
                <a:solidFill>
                  <a:schemeClr val="tx1"/>
                </a:solidFill>
                <a:latin typeface="Calibri" pitchFamily="34" charset="0"/>
                <a:cs typeface="Arial" charset="0"/>
              </a:defRPr>
            </a:lvl4pPr>
            <a:lvl5pPr marL="2057400" indent="-22860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hangingPunct="1"/>
            <a:r>
              <a:rPr lang="en-US" altLang="en-US" b="1">
                <a:solidFill>
                  <a:srgbClr val="FF0000"/>
                </a:solidFill>
              </a:rPr>
              <a:t>Conducting arteries</a:t>
            </a:r>
          </a:p>
        </p:txBody>
      </p:sp>
      <p:sp>
        <p:nvSpPr>
          <p:cNvPr id="15368" name="TextBox 6"/>
          <p:cNvSpPr txBox="1">
            <a:spLocks noChangeArrowheads="1"/>
          </p:cNvSpPr>
          <p:nvPr/>
        </p:nvSpPr>
        <p:spPr bwMode="auto">
          <a:xfrm>
            <a:off x="2017713" y="6011863"/>
            <a:ext cx="2122487" cy="369887"/>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a:defRPr>
                <a:solidFill>
                  <a:schemeClr val="tx1"/>
                </a:solidFill>
                <a:latin typeface="Calibri" pitchFamily="34" charset="0"/>
                <a:cs typeface="Arial" charset="0"/>
              </a:defRPr>
            </a:lvl1pPr>
            <a:lvl2pPr marL="742950" indent="-285750">
              <a:defRPr>
                <a:solidFill>
                  <a:schemeClr val="tx1"/>
                </a:solidFill>
                <a:latin typeface="Calibri" pitchFamily="34" charset="0"/>
                <a:cs typeface="Arial" charset="0"/>
              </a:defRPr>
            </a:lvl2pPr>
            <a:lvl3pPr marL="1143000" indent="-228600">
              <a:defRPr>
                <a:solidFill>
                  <a:schemeClr val="tx1"/>
                </a:solidFill>
                <a:latin typeface="Calibri" pitchFamily="34" charset="0"/>
                <a:cs typeface="Arial" charset="0"/>
              </a:defRPr>
            </a:lvl3pPr>
            <a:lvl4pPr marL="1600200" indent="-228600">
              <a:defRPr>
                <a:solidFill>
                  <a:schemeClr val="tx1"/>
                </a:solidFill>
                <a:latin typeface="Calibri" pitchFamily="34" charset="0"/>
                <a:cs typeface="Arial" charset="0"/>
              </a:defRPr>
            </a:lvl4pPr>
            <a:lvl5pPr marL="2057400" indent="-22860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hangingPunct="1"/>
            <a:r>
              <a:rPr lang="en-US" altLang="en-US" b="1">
                <a:solidFill>
                  <a:srgbClr val="FF0000"/>
                </a:solidFill>
              </a:rPr>
              <a:t>Distributing arteries</a:t>
            </a:r>
          </a:p>
        </p:txBody>
      </p:sp>
    </p:spTree>
  </p:cSld>
  <p:clrMapOvr>
    <a:masterClrMapping/>
  </p:clrMapOvr>
  <mc:AlternateContent xmlns:mc="http://schemas.openxmlformats.org/markup-compatibility/2006" xmlns:p14="http://schemas.microsoft.com/office/powerpoint/2010/main">
    <mc:Choice Requires="p14">
      <p:transition spd="slow" p14:dur="2000" advTm="52233"/>
    </mc:Choice>
    <mc:Fallback xmlns="">
      <p:transition spd="slow" advTm="52233"/>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3"/>
          <p:cNvSpPr>
            <a:spLocks noGrp="1"/>
          </p:cNvSpPr>
          <p:nvPr>
            <p:ph type="title"/>
          </p:nvPr>
        </p:nvSpPr>
        <p:spPr>
          <a:xfrm>
            <a:off x="457200" y="44450"/>
            <a:ext cx="8229600" cy="850900"/>
          </a:xfrm>
        </p:spPr>
        <p:txBody>
          <a:bodyPr/>
          <a:lstStyle/>
          <a:p>
            <a:pPr eaLnBrk="1" hangingPunct="1"/>
            <a:r>
              <a:rPr lang="en-US" altLang="en-US" sz="3200" b="1" u="sng"/>
              <a:t>Arterial sensory structures</a:t>
            </a:r>
          </a:p>
        </p:txBody>
      </p:sp>
      <p:sp>
        <p:nvSpPr>
          <p:cNvPr id="5" name="Content Placeholder 4"/>
          <p:cNvSpPr>
            <a:spLocks noGrp="1"/>
          </p:cNvSpPr>
          <p:nvPr>
            <p:ph idx="1"/>
          </p:nvPr>
        </p:nvSpPr>
        <p:spPr>
          <a:xfrm>
            <a:off x="107950" y="1196975"/>
            <a:ext cx="9036050" cy="5400675"/>
          </a:xfrm>
        </p:spPr>
        <p:txBody>
          <a:bodyPr rtlCol="0">
            <a:normAutofit fontScale="92500" lnSpcReduction="10000"/>
          </a:bodyPr>
          <a:lstStyle/>
          <a:p>
            <a:pPr marL="0" indent="0" eaLnBrk="1" fontAlgn="auto" hangingPunct="1">
              <a:spcAft>
                <a:spcPts val="0"/>
              </a:spcAft>
              <a:buFont typeface="Arial" panose="020B0604020202020204" pitchFamily="34" charset="0"/>
              <a:buNone/>
              <a:defRPr/>
            </a:pPr>
            <a:r>
              <a:rPr lang="en-US" sz="2800" b="1" u="sng" dirty="0">
                <a:solidFill>
                  <a:srgbClr val="FF0000"/>
                </a:solidFill>
              </a:rPr>
              <a:t>1- Carotid sinuses: </a:t>
            </a:r>
          </a:p>
          <a:p>
            <a:pPr eaLnBrk="1" fontAlgn="auto" hangingPunct="1">
              <a:spcAft>
                <a:spcPts val="0"/>
              </a:spcAft>
              <a:buFontTx/>
              <a:buChar char="-"/>
              <a:defRPr/>
            </a:pPr>
            <a:r>
              <a:rPr lang="en-US" sz="2800" b="1" dirty="0"/>
              <a:t>Dilatation in the wall </a:t>
            </a:r>
            <a:r>
              <a:rPr lang="en-US" sz="2800" b="1" u="sng" dirty="0"/>
              <a:t>internal carotid </a:t>
            </a:r>
            <a:r>
              <a:rPr lang="en-US" sz="2800" b="1" dirty="0"/>
              <a:t>arteries</a:t>
            </a:r>
          </a:p>
          <a:p>
            <a:pPr marL="0" indent="0" eaLnBrk="1" fontAlgn="auto" hangingPunct="1">
              <a:spcAft>
                <a:spcPts val="0"/>
              </a:spcAft>
              <a:buFont typeface="Arial" charset="0"/>
              <a:buNone/>
              <a:defRPr/>
            </a:pPr>
            <a:r>
              <a:rPr lang="en-US" sz="2800" b="1" dirty="0"/>
              <a:t>      and in </a:t>
            </a:r>
            <a:r>
              <a:rPr lang="en-US" sz="2800" b="1" u="sng" dirty="0"/>
              <a:t>Aortic arch</a:t>
            </a:r>
          </a:p>
          <a:p>
            <a:pPr eaLnBrk="1" fontAlgn="auto" hangingPunct="1">
              <a:spcAft>
                <a:spcPts val="0"/>
              </a:spcAft>
              <a:buFontTx/>
              <a:buChar char="-"/>
              <a:defRPr/>
            </a:pPr>
            <a:r>
              <a:rPr lang="en-US" sz="2800" b="1" dirty="0"/>
              <a:t>Contains </a:t>
            </a:r>
            <a:r>
              <a:rPr lang="en-US" sz="2800" b="1" u="sng" dirty="0">
                <a:solidFill>
                  <a:srgbClr val="FF0000"/>
                </a:solidFill>
              </a:rPr>
              <a:t>baroreceptors </a:t>
            </a:r>
            <a:r>
              <a:rPr lang="en-US" sz="2800" b="1" dirty="0"/>
              <a:t>which monitor</a:t>
            </a:r>
          </a:p>
          <a:p>
            <a:pPr marL="0" indent="0" eaLnBrk="1" fontAlgn="auto" hangingPunct="1">
              <a:spcAft>
                <a:spcPts val="0"/>
              </a:spcAft>
              <a:buFont typeface="Arial" panose="020B0604020202020204" pitchFamily="34" charset="0"/>
              <a:buNone/>
              <a:defRPr/>
            </a:pPr>
            <a:r>
              <a:rPr lang="en-US" sz="2800" b="1" dirty="0"/>
              <a:t>    Changes in blood pressure. </a:t>
            </a:r>
          </a:p>
          <a:p>
            <a:pPr marL="0" indent="0" eaLnBrk="1" fontAlgn="auto" hangingPunct="1">
              <a:spcAft>
                <a:spcPts val="0"/>
              </a:spcAft>
              <a:buFont typeface="Arial" panose="020B0604020202020204" pitchFamily="34" charset="0"/>
              <a:buNone/>
              <a:defRPr/>
            </a:pPr>
            <a:r>
              <a:rPr lang="en-US" sz="2800" b="1" dirty="0"/>
              <a:t>- The </a:t>
            </a:r>
            <a:r>
              <a:rPr lang="en-US" sz="2800" b="1" u="sng" dirty="0"/>
              <a:t>tunica media </a:t>
            </a:r>
            <a:r>
              <a:rPr lang="en-US" sz="2800" b="1" dirty="0"/>
              <a:t>of each carotid sinus is</a:t>
            </a:r>
          </a:p>
          <a:p>
            <a:pPr marL="0" indent="0" eaLnBrk="1" fontAlgn="auto" hangingPunct="1">
              <a:spcAft>
                <a:spcPts val="0"/>
              </a:spcAft>
              <a:buFont typeface="Arial" panose="020B0604020202020204" pitchFamily="34" charset="0"/>
              <a:buNone/>
              <a:defRPr/>
            </a:pPr>
            <a:r>
              <a:rPr lang="en-US" sz="2800" b="1" dirty="0"/>
              <a:t>   thinner allowing greater distension when</a:t>
            </a:r>
          </a:p>
          <a:p>
            <a:pPr marL="0" indent="0" eaLnBrk="1" fontAlgn="auto" hangingPunct="1">
              <a:spcAft>
                <a:spcPts val="0"/>
              </a:spcAft>
              <a:buFont typeface="Arial" panose="020B0604020202020204" pitchFamily="34" charset="0"/>
              <a:buNone/>
              <a:defRPr/>
            </a:pPr>
            <a:r>
              <a:rPr lang="en-US" sz="2800" b="1" dirty="0"/>
              <a:t>    bl. pressure rises </a:t>
            </a:r>
          </a:p>
          <a:p>
            <a:pPr eaLnBrk="1" fontAlgn="auto" hangingPunct="1">
              <a:spcAft>
                <a:spcPts val="0"/>
              </a:spcAft>
              <a:buFontTx/>
              <a:buChar char="-"/>
              <a:defRPr/>
            </a:pPr>
            <a:r>
              <a:rPr lang="en-US" sz="2800" b="1" dirty="0"/>
              <a:t>Sensory nerve endings from cranial n. </a:t>
            </a:r>
            <a:r>
              <a:rPr lang="en-US" sz="2800" b="1" u="sng" dirty="0">
                <a:solidFill>
                  <a:srgbClr val="FF0000"/>
                </a:solidFill>
              </a:rPr>
              <a:t>IX glossopharyngeal nerve </a:t>
            </a:r>
            <a:r>
              <a:rPr lang="en-US" sz="2800" b="1" dirty="0"/>
              <a:t>are embedded in the wall of the artery</a:t>
            </a:r>
          </a:p>
          <a:p>
            <a:pPr eaLnBrk="1" fontAlgn="auto" hangingPunct="1">
              <a:spcAft>
                <a:spcPts val="0"/>
              </a:spcAft>
              <a:buFontTx/>
              <a:buChar char="-"/>
              <a:defRPr/>
            </a:pPr>
            <a:r>
              <a:rPr lang="en-US" sz="2800" b="1" dirty="0"/>
              <a:t>Afferent n impulse → brain → trigger adjustment in  </a:t>
            </a:r>
          </a:p>
          <a:p>
            <a:pPr marL="0" indent="0" eaLnBrk="1" fontAlgn="auto" hangingPunct="1">
              <a:spcAft>
                <a:spcPts val="0"/>
              </a:spcAft>
              <a:buNone/>
              <a:defRPr/>
            </a:pPr>
            <a:r>
              <a:rPr lang="en-US" sz="2800" b="1" dirty="0"/>
              <a:t>     vasoconstriction →   blood pressure return to normal </a:t>
            </a:r>
          </a:p>
        </p:txBody>
      </p:sp>
      <p:sp>
        <p:nvSpPr>
          <p:cNvPr id="2" name="Footer Placeholder 1"/>
          <p:cNvSpPr>
            <a:spLocks noGrp="1"/>
          </p:cNvSpPr>
          <p:nvPr>
            <p:ph type="ftr" sz="quarter" idx="11"/>
          </p:nvPr>
        </p:nvSpPr>
        <p:spPr/>
        <p:txBody>
          <a:bodyPr/>
          <a:lstStyle/>
          <a:p>
            <a:pPr>
              <a:defRPr/>
            </a:pPr>
            <a:r>
              <a:rPr lang="es-ES"/>
              <a:t>Professor Dr. Hala El-mazar 2021</a:t>
            </a:r>
            <a:endParaRPr lang="en-US" dirty="0"/>
          </a:p>
        </p:txBody>
      </p:sp>
      <p:sp>
        <p:nvSpPr>
          <p:cNvPr id="16389" name="Slide Number Placeholder 2"/>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itchFamily="34" charset="0"/>
                <a:cs typeface="Arial" charset="0"/>
              </a:defRPr>
            </a:lvl1pPr>
            <a:lvl2pPr marL="742950" indent="-285750">
              <a:defRPr>
                <a:solidFill>
                  <a:schemeClr val="tx1"/>
                </a:solidFill>
                <a:latin typeface="Calibri" pitchFamily="34" charset="0"/>
                <a:cs typeface="Arial" charset="0"/>
              </a:defRPr>
            </a:lvl2pPr>
            <a:lvl3pPr marL="1143000" indent="-228600">
              <a:defRPr>
                <a:solidFill>
                  <a:schemeClr val="tx1"/>
                </a:solidFill>
                <a:latin typeface="Calibri" pitchFamily="34" charset="0"/>
                <a:cs typeface="Arial" charset="0"/>
              </a:defRPr>
            </a:lvl3pPr>
            <a:lvl4pPr marL="1600200" indent="-228600">
              <a:defRPr>
                <a:solidFill>
                  <a:schemeClr val="tx1"/>
                </a:solidFill>
                <a:latin typeface="Calibri" pitchFamily="34" charset="0"/>
                <a:cs typeface="Arial" charset="0"/>
              </a:defRPr>
            </a:lvl4pPr>
            <a:lvl5pPr marL="2057400" indent="-22860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fld id="{6D3EA9D0-8A86-454B-B824-DF997E448D1F}" type="slidenum">
              <a:rPr lang="en-US" altLang="en-US" smtClean="0">
                <a:solidFill>
                  <a:srgbClr val="898989"/>
                </a:solidFill>
              </a:rPr>
              <a:pPr/>
              <a:t>17</a:t>
            </a:fld>
            <a:endParaRPr lang="en-US" altLang="en-US">
              <a:solidFill>
                <a:srgbClr val="898989"/>
              </a:solidFill>
            </a:endParaRPr>
          </a:p>
        </p:txBody>
      </p:sp>
      <p:pic>
        <p:nvPicPr>
          <p:cNvPr id="16390" name="Picture 4" descr="Image result for Carotid sinuses"/>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732239" y="1268413"/>
            <a:ext cx="2232373" cy="3097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7" name="Straight Arrow Connector 6"/>
          <p:cNvCxnSpPr/>
          <p:nvPr/>
        </p:nvCxnSpPr>
        <p:spPr>
          <a:xfrm flipV="1">
            <a:off x="6875463" y="2924175"/>
            <a:ext cx="792162" cy="649288"/>
          </a:xfrm>
          <a:prstGeom prst="straightConnector1">
            <a:avLst/>
          </a:prstGeom>
          <a:ln w="57150">
            <a:solidFill>
              <a:schemeClr val="tx1"/>
            </a:solidFill>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mc:AlternateContent xmlns:mc="http://schemas.openxmlformats.org/markup-compatibility/2006" xmlns:p14="http://schemas.microsoft.com/office/powerpoint/2010/main">
    <mc:Choice Requires="p14">
      <p:transition spd="slow" p14:dur="2000" advTm="143453"/>
    </mc:Choice>
    <mc:Fallback xmlns="">
      <p:transition spd="slow" advTm="143453"/>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55575" y="333375"/>
            <a:ext cx="8664575" cy="6264275"/>
          </a:xfrm>
        </p:spPr>
        <p:txBody>
          <a:bodyPr rtlCol="0">
            <a:normAutofit lnSpcReduction="10000"/>
          </a:bodyPr>
          <a:lstStyle/>
          <a:p>
            <a:pPr marL="0" indent="0" eaLnBrk="1" fontAlgn="auto" hangingPunct="1">
              <a:spcAft>
                <a:spcPts val="0"/>
              </a:spcAft>
              <a:buFont typeface="Arial" panose="020B0604020202020204" pitchFamily="34" charset="0"/>
              <a:buNone/>
              <a:defRPr/>
            </a:pPr>
            <a:r>
              <a:rPr lang="en-US" sz="2800" b="1" u="sng" dirty="0">
                <a:solidFill>
                  <a:srgbClr val="FF0000"/>
                </a:solidFill>
              </a:rPr>
              <a:t>2- Carotid bodies:</a:t>
            </a:r>
            <a:endParaRPr lang="en-US" sz="2800" dirty="0">
              <a:solidFill>
                <a:srgbClr val="FF0000"/>
              </a:solidFill>
            </a:endParaRPr>
          </a:p>
          <a:p>
            <a:pPr marL="0" indent="0" eaLnBrk="1" fontAlgn="auto" hangingPunct="1">
              <a:spcAft>
                <a:spcPts val="0"/>
              </a:spcAft>
              <a:buFont typeface="Arial" panose="020B0604020202020204" pitchFamily="34" charset="0"/>
              <a:buNone/>
              <a:defRPr/>
            </a:pPr>
            <a:r>
              <a:rPr lang="en-US" sz="2800" dirty="0"/>
              <a:t>- Small , ganglion like structures</a:t>
            </a:r>
          </a:p>
          <a:p>
            <a:pPr eaLnBrk="1" fontAlgn="auto" hangingPunct="1">
              <a:spcAft>
                <a:spcPts val="0"/>
              </a:spcAft>
              <a:buFontTx/>
              <a:buChar char="-"/>
              <a:defRPr/>
            </a:pPr>
            <a:r>
              <a:rPr lang="en-US" sz="2800" dirty="0"/>
              <a:t>Found in </a:t>
            </a:r>
            <a:r>
              <a:rPr lang="en-US" sz="2800" u="sng" dirty="0"/>
              <a:t>the adventitia </a:t>
            </a:r>
            <a:r>
              <a:rPr lang="en-US" sz="2800" dirty="0"/>
              <a:t>near the </a:t>
            </a:r>
          </a:p>
          <a:p>
            <a:pPr marL="0" indent="0" eaLnBrk="1" fontAlgn="auto" hangingPunct="1">
              <a:spcAft>
                <a:spcPts val="0"/>
              </a:spcAft>
              <a:buFont typeface="Arial" charset="0"/>
              <a:buNone/>
              <a:defRPr/>
            </a:pPr>
            <a:r>
              <a:rPr lang="en-US" sz="2800" dirty="0"/>
              <a:t>  bifurcation of </a:t>
            </a:r>
          </a:p>
          <a:p>
            <a:pPr marL="0" indent="0" eaLnBrk="1" fontAlgn="auto" hangingPunct="1">
              <a:spcAft>
                <a:spcPts val="0"/>
              </a:spcAft>
              <a:buFont typeface="Arial" charset="0"/>
              <a:buNone/>
              <a:defRPr/>
            </a:pPr>
            <a:r>
              <a:rPr lang="en-US" sz="2800" dirty="0"/>
              <a:t>  common Carotid </a:t>
            </a:r>
          </a:p>
          <a:p>
            <a:pPr marL="0" indent="0" eaLnBrk="1" fontAlgn="auto" hangingPunct="1">
              <a:spcAft>
                <a:spcPts val="0"/>
              </a:spcAft>
              <a:buFont typeface="Arial" charset="0"/>
              <a:buNone/>
              <a:defRPr/>
            </a:pPr>
            <a:r>
              <a:rPr lang="en-US" sz="2800" dirty="0"/>
              <a:t>  arteries</a:t>
            </a:r>
          </a:p>
          <a:p>
            <a:pPr marL="0" indent="0" eaLnBrk="1" fontAlgn="auto" hangingPunct="1">
              <a:spcAft>
                <a:spcPts val="0"/>
              </a:spcAft>
              <a:buFont typeface="Arial" panose="020B0604020202020204" pitchFamily="34" charset="0"/>
              <a:buNone/>
              <a:defRPr/>
            </a:pPr>
            <a:endParaRPr lang="en-US" sz="2800" dirty="0"/>
          </a:p>
          <a:p>
            <a:pPr marL="0" indent="0" eaLnBrk="1" fontAlgn="auto" hangingPunct="1">
              <a:spcAft>
                <a:spcPts val="0"/>
              </a:spcAft>
              <a:buFont typeface="Arial" panose="020B0604020202020204" pitchFamily="34" charset="0"/>
              <a:buNone/>
              <a:defRPr/>
            </a:pPr>
            <a:endParaRPr lang="en-US" sz="2800" dirty="0"/>
          </a:p>
          <a:p>
            <a:pPr marL="0" indent="0" eaLnBrk="1" fontAlgn="auto" hangingPunct="1">
              <a:spcAft>
                <a:spcPts val="0"/>
              </a:spcAft>
              <a:buFont typeface="Arial" panose="020B0604020202020204" pitchFamily="34" charset="0"/>
              <a:buNone/>
              <a:defRPr/>
            </a:pPr>
            <a:endParaRPr lang="en-US" sz="2800" dirty="0"/>
          </a:p>
          <a:p>
            <a:pPr eaLnBrk="1" fontAlgn="auto" hangingPunct="1">
              <a:spcAft>
                <a:spcPts val="0"/>
              </a:spcAft>
              <a:buFontTx/>
              <a:buChar char="-"/>
              <a:defRPr/>
            </a:pPr>
            <a:r>
              <a:rPr lang="en-US" sz="2800" dirty="0"/>
              <a:t>Contain </a:t>
            </a:r>
            <a:r>
              <a:rPr lang="en-US" sz="2800" b="1" u="sng" dirty="0">
                <a:solidFill>
                  <a:srgbClr val="FF0000"/>
                </a:solidFill>
              </a:rPr>
              <a:t>chemoreceptors </a:t>
            </a:r>
            <a:r>
              <a:rPr lang="en-US" sz="2800" dirty="0">
                <a:solidFill>
                  <a:srgbClr val="FF0000"/>
                </a:solidFill>
              </a:rPr>
              <a:t>sensitive to </a:t>
            </a:r>
            <a:r>
              <a:rPr lang="en-US" sz="2800" dirty="0"/>
              <a:t>blood Co₂ &amp;  O₂  </a:t>
            </a:r>
          </a:p>
          <a:p>
            <a:pPr marL="0" indent="0" eaLnBrk="1" fontAlgn="auto" hangingPunct="1">
              <a:spcAft>
                <a:spcPts val="0"/>
              </a:spcAft>
              <a:buFont typeface="Arial" panose="020B0604020202020204" pitchFamily="34" charset="0"/>
              <a:buNone/>
              <a:defRPr/>
            </a:pPr>
            <a:r>
              <a:rPr lang="en-US" sz="2800" dirty="0"/>
              <a:t>     &amp; H˖ concentrations</a:t>
            </a:r>
          </a:p>
          <a:p>
            <a:pPr eaLnBrk="1" fontAlgn="auto" hangingPunct="1">
              <a:spcAft>
                <a:spcPts val="0"/>
              </a:spcAft>
              <a:buFontTx/>
              <a:buChar char="-"/>
              <a:defRPr/>
            </a:pPr>
            <a:r>
              <a:rPr lang="en-US" sz="2800" dirty="0"/>
              <a:t>These structures contains </a:t>
            </a:r>
            <a:r>
              <a:rPr lang="en-US" sz="2800" b="1" u="sng" dirty="0">
                <a:solidFill>
                  <a:srgbClr val="FF0000"/>
                </a:solidFill>
              </a:rPr>
              <a:t>sinusoidal capillaries </a:t>
            </a:r>
            <a:r>
              <a:rPr lang="en-US" sz="2800" dirty="0"/>
              <a:t>that -  </a:t>
            </a:r>
          </a:p>
          <a:p>
            <a:pPr marL="0" indent="0" eaLnBrk="1" fontAlgn="auto" hangingPunct="1">
              <a:spcAft>
                <a:spcPts val="0"/>
              </a:spcAft>
              <a:buFont typeface="Arial" panose="020B0604020202020204" pitchFamily="34" charset="0"/>
              <a:buNone/>
              <a:defRPr/>
            </a:pPr>
            <a:r>
              <a:rPr lang="en-US" sz="2800" dirty="0"/>
              <a:t>     intermingled  with clusters of cells called </a:t>
            </a:r>
            <a:r>
              <a:rPr lang="en-US" sz="2800" b="1" u="sng" dirty="0" err="1">
                <a:solidFill>
                  <a:srgbClr val="FF0000"/>
                </a:solidFill>
              </a:rPr>
              <a:t>Glomus</a:t>
            </a:r>
            <a:r>
              <a:rPr lang="en-US" sz="2800" b="1" u="sng" dirty="0">
                <a:solidFill>
                  <a:srgbClr val="FF0000"/>
                </a:solidFill>
              </a:rPr>
              <a:t> cells</a:t>
            </a:r>
          </a:p>
        </p:txBody>
      </p:sp>
      <p:sp>
        <p:nvSpPr>
          <p:cNvPr id="4" name="Footer Placeholder 3"/>
          <p:cNvSpPr>
            <a:spLocks noGrp="1"/>
          </p:cNvSpPr>
          <p:nvPr>
            <p:ph type="ftr" sz="quarter" idx="11"/>
          </p:nvPr>
        </p:nvSpPr>
        <p:spPr/>
        <p:txBody>
          <a:bodyPr/>
          <a:lstStyle/>
          <a:p>
            <a:pPr>
              <a:defRPr/>
            </a:pPr>
            <a:r>
              <a:rPr lang="es-ES"/>
              <a:t>Professor Dr. Hala El-mazar 2021</a:t>
            </a:r>
            <a:endParaRPr lang="en-US" dirty="0"/>
          </a:p>
        </p:txBody>
      </p:sp>
      <p:sp>
        <p:nvSpPr>
          <p:cNvPr id="17412" name="Slide Number Placeholder 4"/>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itchFamily="34" charset="0"/>
                <a:cs typeface="Arial" charset="0"/>
              </a:defRPr>
            </a:lvl1pPr>
            <a:lvl2pPr marL="742950" indent="-285750">
              <a:defRPr>
                <a:solidFill>
                  <a:schemeClr val="tx1"/>
                </a:solidFill>
                <a:latin typeface="Calibri" pitchFamily="34" charset="0"/>
                <a:cs typeface="Arial" charset="0"/>
              </a:defRPr>
            </a:lvl2pPr>
            <a:lvl3pPr marL="1143000" indent="-228600">
              <a:defRPr>
                <a:solidFill>
                  <a:schemeClr val="tx1"/>
                </a:solidFill>
                <a:latin typeface="Calibri" pitchFamily="34" charset="0"/>
                <a:cs typeface="Arial" charset="0"/>
              </a:defRPr>
            </a:lvl3pPr>
            <a:lvl4pPr marL="1600200" indent="-228600">
              <a:defRPr>
                <a:solidFill>
                  <a:schemeClr val="tx1"/>
                </a:solidFill>
                <a:latin typeface="Calibri" pitchFamily="34" charset="0"/>
                <a:cs typeface="Arial" charset="0"/>
              </a:defRPr>
            </a:lvl4pPr>
            <a:lvl5pPr marL="2057400" indent="-22860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fld id="{1F06395C-22B7-427E-A108-80B06B73D61A}" type="slidenum">
              <a:rPr lang="en-US" altLang="en-US" smtClean="0">
                <a:solidFill>
                  <a:srgbClr val="898989"/>
                </a:solidFill>
              </a:rPr>
              <a:pPr/>
              <a:t>18</a:t>
            </a:fld>
            <a:endParaRPr lang="en-US" altLang="en-US">
              <a:solidFill>
                <a:srgbClr val="898989"/>
              </a:solidFill>
            </a:endParaRPr>
          </a:p>
        </p:txBody>
      </p:sp>
      <p:sp>
        <p:nvSpPr>
          <p:cNvPr id="17413" name="AutoShape 2" descr="Image result for Carotid bodies"/>
          <p:cNvSpPr>
            <a:spLocks noChangeAspect="1" noChangeArrowheads="1"/>
          </p:cNvSpPr>
          <p:nvPr/>
        </p:nvSpPr>
        <p:spPr bwMode="auto">
          <a:xfrm>
            <a:off x="155575" y="-144463"/>
            <a:ext cx="304800" cy="3048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pic>
        <p:nvPicPr>
          <p:cNvPr id="17414"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867400" y="160338"/>
            <a:ext cx="3168650" cy="2981325"/>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8" name="Straight Arrow Connector 7"/>
          <p:cNvCxnSpPr/>
          <p:nvPr/>
        </p:nvCxnSpPr>
        <p:spPr>
          <a:xfrm>
            <a:off x="5364163" y="908050"/>
            <a:ext cx="1223962" cy="504825"/>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pic>
        <p:nvPicPr>
          <p:cNvPr id="17416"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16238" y="1916113"/>
            <a:ext cx="2735262" cy="2376487"/>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mc:AlternateContent xmlns:mc="http://schemas.openxmlformats.org/markup-compatibility/2006" xmlns:p14="http://schemas.microsoft.com/office/powerpoint/2010/main">
    <mc:Choice Requires="p14">
      <p:transition spd="slow" p14:dur="2000" advTm="105029"/>
    </mc:Choice>
    <mc:Fallback xmlns="">
      <p:transition spd="slow" advTm="105029"/>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Content Placeholder 2"/>
          <p:cNvSpPr>
            <a:spLocks noGrp="1"/>
          </p:cNvSpPr>
          <p:nvPr>
            <p:ph idx="1"/>
          </p:nvPr>
        </p:nvSpPr>
        <p:spPr>
          <a:xfrm>
            <a:off x="0" y="0"/>
            <a:ext cx="9144000" cy="6857999"/>
          </a:xfrm>
        </p:spPr>
        <p:txBody>
          <a:bodyPr/>
          <a:lstStyle/>
          <a:p>
            <a:pPr marL="0" indent="0" eaLnBrk="1" hangingPunct="1">
              <a:buFont typeface="Arial" charset="0"/>
              <a:buNone/>
            </a:pPr>
            <a:r>
              <a:rPr lang="en-US" altLang="en-US" sz="2400" b="1" dirty="0"/>
              <a:t>- Glomus cells cytoplasm contain neurotransmitters  e.g. dopamine, serotonin , adrenaline, </a:t>
            </a:r>
          </a:p>
          <a:p>
            <a:pPr marL="0" indent="0" eaLnBrk="1" hangingPunct="1">
              <a:buFont typeface="Arial" charset="0"/>
              <a:buNone/>
            </a:pPr>
            <a:r>
              <a:rPr lang="en-US" altLang="en-US" sz="2400" b="1" dirty="0"/>
              <a:t>- Glomus cells form synaptic connection with dendritic fibers of glossopharyngeal nerve. the sensory nerve is activated by neurotransmitters released from glomus cells in response to changes in the composition of the sinusoidal blood</a:t>
            </a:r>
          </a:p>
          <a:p>
            <a:pPr marL="0" indent="0" eaLnBrk="1" hangingPunct="1">
              <a:buFont typeface="Arial" charset="0"/>
              <a:buNone/>
            </a:pPr>
            <a:endParaRPr lang="en-US" altLang="en-US" sz="2400" dirty="0"/>
          </a:p>
          <a:p>
            <a:pPr marL="0" indent="0" eaLnBrk="1" hangingPunct="1">
              <a:buFont typeface="Arial" charset="0"/>
              <a:buNone/>
            </a:pPr>
            <a:endParaRPr lang="en-US" altLang="en-US" sz="2400" dirty="0"/>
          </a:p>
          <a:p>
            <a:pPr marL="0" indent="0" eaLnBrk="1" hangingPunct="1">
              <a:buFont typeface="Arial" charset="0"/>
              <a:buNone/>
            </a:pPr>
            <a:endParaRPr lang="en-US" altLang="en-US" sz="2400" dirty="0"/>
          </a:p>
          <a:p>
            <a:pPr marL="0" indent="0" eaLnBrk="1" hangingPunct="1">
              <a:buFont typeface="Arial" charset="0"/>
              <a:buNone/>
            </a:pPr>
            <a:endParaRPr lang="en-US" altLang="en-US" sz="2400" dirty="0"/>
          </a:p>
          <a:p>
            <a:pPr marL="0" indent="0" eaLnBrk="1" hangingPunct="1">
              <a:buFont typeface="Arial" charset="0"/>
              <a:buNone/>
            </a:pPr>
            <a:endParaRPr lang="en-US" altLang="en-US" sz="2400" dirty="0"/>
          </a:p>
          <a:p>
            <a:pPr marL="0" indent="0" eaLnBrk="1" hangingPunct="1">
              <a:buFont typeface="Arial" charset="0"/>
              <a:buNone/>
            </a:pPr>
            <a:endParaRPr lang="en-US" altLang="en-US" sz="2400" b="1" u="sng" dirty="0">
              <a:solidFill>
                <a:srgbClr val="FF0000"/>
              </a:solidFill>
            </a:endParaRPr>
          </a:p>
          <a:p>
            <a:pPr marL="0" indent="0" eaLnBrk="1" hangingPunct="1">
              <a:buFont typeface="Arial" charset="0"/>
              <a:buNone/>
            </a:pPr>
            <a:endParaRPr lang="en-US" altLang="en-US" sz="2400" b="1" u="sng" dirty="0">
              <a:solidFill>
                <a:srgbClr val="FF0000"/>
              </a:solidFill>
            </a:endParaRPr>
          </a:p>
          <a:p>
            <a:pPr marL="0" indent="0" eaLnBrk="1" hangingPunct="1">
              <a:buFont typeface="Arial" charset="0"/>
              <a:buNone/>
            </a:pPr>
            <a:r>
              <a:rPr lang="en-US" altLang="en-US" sz="2800" b="1" u="sng" dirty="0">
                <a:solidFill>
                  <a:srgbClr val="FF0000"/>
                </a:solidFill>
              </a:rPr>
              <a:t>3- Aortic bodies</a:t>
            </a:r>
          </a:p>
          <a:p>
            <a:pPr marL="0" indent="0" eaLnBrk="1" hangingPunct="1">
              <a:buFont typeface="Arial" charset="0"/>
              <a:buNone/>
            </a:pPr>
            <a:r>
              <a:rPr lang="en-US" altLang="en-US" sz="2400" b="1" dirty="0"/>
              <a:t>Located on the arch of aorta similar to carotid bodies</a:t>
            </a:r>
          </a:p>
        </p:txBody>
      </p:sp>
      <p:sp>
        <p:nvSpPr>
          <p:cNvPr id="4" name="Footer Placeholder 3"/>
          <p:cNvSpPr>
            <a:spLocks noGrp="1"/>
          </p:cNvSpPr>
          <p:nvPr>
            <p:ph type="ftr" sz="quarter" idx="11"/>
          </p:nvPr>
        </p:nvSpPr>
        <p:spPr/>
        <p:txBody>
          <a:bodyPr/>
          <a:lstStyle/>
          <a:p>
            <a:pPr>
              <a:defRPr/>
            </a:pPr>
            <a:r>
              <a:rPr lang="es-ES"/>
              <a:t>Professor Dr. Hala El-mazar 2021</a:t>
            </a:r>
            <a:endParaRPr lang="en-US" dirty="0"/>
          </a:p>
        </p:txBody>
      </p:sp>
      <p:sp>
        <p:nvSpPr>
          <p:cNvPr id="18436" name="Slide Number Placeholder 4"/>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itchFamily="34" charset="0"/>
                <a:cs typeface="Arial" charset="0"/>
              </a:defRPr>
            </a:lvl1pPr>
            <a:lvl2pPr marL="742950" indent="-285750">
              <a:defRPr>
                <a:solidFill>
                  <a:schemeClr val="tx1"/>
                </a:solidFill>
                <a:latin typeface="Calibri" pitchFamily="34" charset="0"/>
                <a:cs typeface="Arial" charset="0"/>
              </a:defRPr>
            </a:lvl2pPr>
            <a:lvl3pPr marL="1143000" indent="-228600">
              <a:defRPr>
                <a:solidFill>
                  <a:schemeClr val="tx1"/>
                </a:solidFill>
                <a:latin typeface="Calibri" pitchFamily="34" charset="0"/>
                <a:cs typeface="Arial" charset="0"/>
              </a:defRPr>
            </a:lvl3pPr>
            <a:lvl4pPr marL="1600200" indent="-228600">
              <a:defRPr>
                <a:solidFill>
                  <a:schemeClr val="tx1"/>
                </a:solidFill>
                <a:latin typeface="Calibri" pitchFamily="34" charset="0"/>
                <a:cs typeface="Arial" charset="0"/>
              </a:defRPr>
            </a:lvl4pPr>
            <a:lvl5pPr marL="2057400" indent="-22860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fld id="{79227EB0-E0A2-4EEC-A44D-E3251DE57600}" type="slidenum">
              <a:rPr lang="en-US" altLang="en-US" smtClean="0">
                <a:solidFill>
                  <a:srgbClr val="898989"/>
                </a:solidFill>
              </a:rPr>
              <a:pPr/>
              <a:t>19</a:t>
            </a:fld>
            <a:endParaRPr lang="en-US" altLang="en-US">
              <a:solidFill>
                <a:srgbClr val="898989"/>
              </a:solidFill>
            </a:endParaRPr>
          </a:p>
        </p:txBody>
      </p:sp>
      <p:pic>
        <p:nvPicPr>
          <p:cNvPr id="18437"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91680" y="2780928"/>
            <a:ext cx="3444230" cy="2592288"/>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8438" name="Picture 3"/>
          <p:cNvPicPr>
            <a:picLocks noChangeAspect="1" noChangeArrowheads="1"/>
          </p:cNvPicPr>
          <p:nvPr/>
        </p:nvPicPr>
        <p:blipFill>
          <a:blip r:embed="rId3">
            <a:extLst>
              <a:ext uri="{28A0092B-C50C-407E-A947-70E740481C1C}">
                <a14:useLocalDpi xmlns:a14="http://schemas.microsoft.com/office/drawing/2010/main" val="0"/>
              </a:ext>
            </a:extLst>
          </a:blip>
          <a:srcRect b="7675"/>
          <a:stretch>
            <a:fillRect/>
          </a:stretch>
        </p:blipFill>
        <p:spPr bwMode="auto">
          <a:xfrm>
            <a:off x="5724276" y="2492896"/>
            <a:ext cx="3024188" cy="3199791"/>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mc:AlternateContent xmlns:mc="http://schemas.openxmlformats.org/markup-compatibility/2006" xmlns:p14="http://schemas.microsoft.com/office/powerpoint/2010/main">
    <mc:Choice Requires="p14">
      <p:transition spd="slow" p14:dur="2000" advTm="71131"/>
    </mc:Choice>
    <mc:Fallback xmlns="">
      <p:transition spd="slow" advTm="71131"/>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Content Placeholder 5"/>
          <p:cNvGraphicFramePr>
            <a:graphicFrameLocks noGrp="1"/>
          </p:cNvGraphicFramePr>
          <p:nvPr>
            <p:ph idx="1"/>
            <p:extLst>
              <p:ext uri="{D42A27DB-BD31-4B8C-83A1-F6EECF244321}">
                <p14:modId xmlns:p14="http://schemas.microsoft.com/office/powerpoint/2010/main" val="2161715967"/>
              </p:ext>
            </p:extLst>
          </p:nvPr>
        </p:nvGraphicFramePr>
        <p:xfrm>
          <a:off x="457200" y="536912"/>
          <a:ext cx="8229600" cy="612068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Footer Placeholder 3"/>
          <p:cNvSpPr>
            <a:spLocks noGrp="1"/>
          </p:cNvSpPr>
          <p:nvPr>
            <p:ph type="ftr" sz="quarter" idx="11"/>
          </p:nvPr>
        </p:nvSpPr>
        <p:spPr/>
        <p:txBody>
          <a:bodyPr/>
          <a:lstStyle/>
          <a:p>
            <a:pPr>
              <a:defRPr/>
            </a:pPr>
            <a:r>
              <a:rPr lang="es-ES"/>
              <a:t> Dr. Hala El-mazar 2021</a:t>
            </a:r>
            <a:endParaRPr lang="en-US" dirty="0"/>
          </a:p>
        </p:txBody>
      </p:sp>
      <p:sp>
        <p:nvSpPr>
          <p:cNvPr id="5" name="Slide Number Placeholder 4"/>
          <p:cNvSpPr>
            <a:spLocks noGrp="1"/>
          </p:cNvSpPr>
          <p:nvPr>
            <p:ph type="sldNum" sz="quarter" idx="12"/>
          </p:nvPr>
        </p:nvSpPr>
        <p:spPr/>
        <p:txBody>
          <a:bodyPr/>
          <a:lstStyle/>
          <a:p>
            <a:pPr>
              <a:defRPr/>
            </a:pPr>
            <a:fld id="{638ED052-0F8C-4610-8609-D1DB2679C0CB}" type="slidenum">
              <a:rPr lang="en-US" altLang="en-US" smtClean="0"/>
              <a:pPr>
                <a:defRPr/>
              </a:pPr>
              <a:t>2</a:t>
            </a:fld>
            <a:endParaRPr lang="en-US" altLang="en-US"/>
          </a:p>
        </p:txBody>
      </p:sp>
      <p:pic>
        <p:nvPicPr>
          <p:cNvPr id="7" name="Picture 16" descr="13_04b"/>
          <p:cNvPicPr>
            <a:picLocks noChangeAspect="1" noChangeArrowheads="1"/>
          </p:cNvPicPr>
          <p:nvPr/>
        </p:nvPicPr>
        <p:blipFill>
          <a:blip r:embed="rId7">
            <a:extLst>
              <a:ext uri="{28A0092B-C50C-407E-A947-70E740481C1C}">
                <a14:useLocalDpi xmlns:a14="http://schemas.microsoft.com/office/drawing/2010/main" val="0"/>
              </a:ext>
            </a:extLst>
          </a:blip>
          <a:srcRect t="3000"/>
          <a:stretch>
            <a:fillRect/>
          </a:stretch>
        </p:blipFill>
        <p:spPr bwMode="auto">
          <a:xfrm>
            <a:off x="1432768" y="2132856"/>
            <a:ext cx="1843088" cy="1785937"/>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pic>
        <p:nvPicPr>
          <p:cNvPr id="8" name="Picture 11" descr="http://3.bp.blogspot.com/-wwvRAlHXN_M/TuW42fz_59I/AAAAAAAAALM/H_lcrKbivFk/s1600/edema+n+lymph+flow.png"/>
          <p:cNvPicPr>
            <a:picLocks noChangeAspect="1" noChangeArrowheads="1"/>
          </p:cNvPicPr>
          <p:nvPr/>
        </p:nvPicPr>
        <p:blipFill>
          <a:blip r:embed="rId8">
            <a:extLst>
              <a:ext uri="{BEBA8EAE-BF5A-486C-A8C5-ECC9F3942E4B}">
                <a14:imgProps xmlns:a14="http://schemas.microsoft.com/office/drawing/2010/main">
                  <a14:imgLayer r:embed="rId9">
                    <a14:imgEffect>
                      <a14:brightnessContrast contrast="-20000"/>
                    </a14:imgEffect>
                  </a14:imgLayer>
                </a14:imgProps>
              </a:ext>
              <a:ext uri="{28A0092B-C50C-407E-A947-70E740481C1C}">
                <a14:useLocalDpi xmlns:a14="http://schemas.microsoft.com/office/drawing/2010/main" val="0"/>
              </a:ext>
            </a:extLst>
          </a:blip>
          <a:srcRect/>
          <a:stretch>
            <a:fillRect/>
          </a:stretch>
        </p:blipFill>
        <p:spPr bwMode="auto">
          <a:xfrm>
            <a:off x="5884118" y="2132856"/>
            <a:ext cx="2000250" cy="1857375"/>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616381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le 6"/>
          <p:cNvSpPr>
            <a:spLocks noGrp="1"/>
          </p:cNvSpPr>
          <p:nvPr>
            <p:ph type="title"/>
          </p:nvPr>
        </p:nvSpPr>
        <p:spPr>
          <a:xfrm>
            <a:off x="457200" y="44450"/>
            <a:ext cx="8229600" cy="863600"/>
          </a:xfrm>
        </p:spPr>
        <p:txBody>
          <a:bodyPr/>
          <a:lstStyle/>
          <a:p>
            <a:pPr eaLnBrk="1" hangingPunct="1"/>
            <a:r>
              <a:rPr lang="en-US" altLang="en-US" sz="3200" b="1" u="sng"/>
              <a:t>Arterioles </a:t>
            </a:r>
            <a:r>
              <a:rPr lang="en-US" altLang="en-US" sz="3200" u="sng"/>
              <a:t>(10- 100 µm)</a:t>
            </a:r>
          </a:p>
        </p:txBody>
      </p:sp>
      <p:sp>
        <p:nvSpPr>
          <p:cNvPr id="19459" name="Content Placeholder 7"/>
          <p:cNvSpPr>
            <a:spLocks noGrp="1"/>
          </p:cNvSpPr>
          <p:nvPr>
            <p:ph idx="1"/>
          </p:nvPr>
        </p:nvSpPr>
        <p:spPr>
          <a:xfrm>
            <a:off x="250825" y="908050"/>
            <a:ext cx="8642350" cy="5689600"/>
          </a:xfrm>
        </p:spPr>
        <p:txBody>
          <a:bodyPr/>
          <a:lstStyle/>
          <a:p>
            <a:pPr marL="0" indent="0" eaLnBrk="1" hangingPunct="1">
              <a:buFont typeface="Arial" charset="0"/>
              <a:buNone/>
            </a:pPr>
            <a:r>
              <a:rPr lang="en-US" altLang="en-US" sz="2800" dirty="0"/>
              <a:t>Responsible for </a:t>
            </a:r>
            <a:r>
              <a:rPr lang="en-US" altLang="en-US" sz="2800" b="1" dirty="0"/>
              <a:t>peripheral resistance </a:t>
            </a:r>
            <a:r>
              <a:rPr lang="en-US" altLang="en-US" sz="2800" dirty="0"/>
              <a:t>of blood vessels</a:t>
            </a:r>
          </a:p>
          <a:p>
            <a:pPr marL="0" indent="0" eaLnBrk="1" hangingPunct="1">
              <a:buFont typeface="Arial" charset="0"/>
              <a:buNone/>
            </a:pPr>
            <a:r>
              <a:rPr lang="en-US" altLang="en-US" sz="2800" u="sng" dirty="0"/>
              <a:t>Control blood flow into capillaries </a:t>
            </a:r>
            <a:endParaRPr lang="en-US" altLang="en-US" sz="2800" u="sng" dirty="0">
              <a:solidFill>
                <a:srgbClr val="FF0000"/>
              </a:solidFill>
            </a:endParaRPr>
          </a:p>
          <a:p>
            <a:pPr marL="0" indent="0" eaLnBrk="1" hangingPunct="1">
              <a:buFont typeface="Arial" charset="0"/>
              <a:buNone/>
            </a:pPr>
            <a:r>
              <a:rPr lang="en-US" altLang="en-US" sz="2800" u="sng" dirty="0">
                <a:solidFill>
                  <a:srgbClr val="FF0000"/>
                </a:solidFill>
              </a:rPr>
              <a:t>Tunica intima</a:t>
            </a:r>
            <a:r>
              <a:rPr lang="en-US" altLang="en-US" sz="2800" dirty="0"/>
              <a:t>: thin with thin IEL  </a:t>
            </a:r>
          </a:p>
          <a:p>
            <a:pPr marL="0" indent="0" eaLnBrk="1" hangingPunct="1">
              <a:buFont typeface="Arial" charset="0"/>
              <a:buNone/>
            </a:pPr>
            <a:r>
              <a:rPr lang="en-US" altLang="en-US" sz="2800" dirty="0"/>
              <a:t>(IEL gradually </a:t>
            </a:r>
            <a:r>
              <a:rPr lang="en-US" altLang="en-US" sz="2800" u="sng" dirty="0"/>
              <a:t>disappear in small </a:t>
            </a:r>
          </a:p>
          <a:p>
            <a:pPr marL="0" indent="0" eaLnBrk="1" hangingPunct="1">
              <a:buFont typeface="Arial" charset="0"/>
              <a:buNone/>
            </a:pPr>
            <a:r>
              <a:rPr lang="en-US" altLang="en-US" sz="2800" u="sng" dirty="0"/>
              <a:t> arterioles)</a:t>
            </a:r>
          </a:p>
          <a:p>
            <a:pPr marL="0" indent="0" eaLnBrk="1" hangingPunct="1">
              <a:buFont typeface="Arial" charset="0"/>
              <a:buNone/>
            </a:pPr>
            <a:endParaRPr lang="en-US" altLang="en-US" sz="2800" u="sng" dirty="0">
              <a:solidFill>
                <a:srgbClr val="FF0000"/>
              </a:solidFill>
            </a:endParaRPr>
          </a:p>
          <a:p>
            <a:pPr marL="0" indent="0" eaLnBrk="1" hangingPunct="1">
              <a:buFont typeface="Arial" charset="0"/>
              <a:buNone/>
            </a:pPr>
            <a:r>
              <a:rPr lang="en-US" altLang="en-US" sz="2800" u="sng" dirty="0">
                <a:solidFill>
                  <a:srgbClr val="FF0000"/>
                </a:solidFill>
              </a:rPr>
              <a:t>Tunica media</a:t>
            </a:r>
            <a:r>
              <a:rPr lang="en-US" altLang="en-US" sz="2800" dirty="0"/>
              <a:t>: 1 or 2 layers of smooth m. </a:t>
            </a:r>
          </a:p>
          <a:p>
            <a:pPr marL="0" indent="0" eaLnBrk="1" hangingPunct="1">
              <a:buFont typeface="Arial" charset="0"/>
              <a:buNone/>
            </a:pPr>
            <a:r>
              <a:rPr lang="en-US" altLang="en-US" sz="2800" dirty="0"/>
              <a:t>(gradually disappear &amp; replaced </a:t>
            </a:r>
          </a:p>
          <a:p>
            <a:pPr marL="0" indent="0" eaLnBrk="1" hangingPunct="1">
              <a:buFont typeface="Arial" charset="0"/>
              <a:buNone/>
            </a:pPr>
            <a:r>
              <a:rPr lang="en-US" altLang="en-US" sz="2800" dirty="0"/>
              <a:t>by pericytes in capillaries</a:t>
            </a:r>
            <a:endParaRPr lang="en-US" altLang="en-US" sz="2800" u="sng" dirty="0">
              <a:solidFill>
                <a:srgbClr val="FF0000"/>
              </a:solidFill>
            </a:endParaRPr>
          </a:p>
          <a:p>
            <a:pPr marL="0" indent="0" eaLnBrk="1" hangingPunct="1">
              <a:buFont typeface="Arial" charset="0"/>
              <a:buNone/>
            </a:pPr>
            <a:r>
              <a:rPr lang="en-US" altLang="en-US" sz="2800" u="sng" dirty="0">
                <a:solidFill>
                  <a:srgbClr val="FF0000"/>
                </a:solidFill>
              </a:rPr>
              <a:t>Tunica adventitia  </a:t>
            </a:r>
            <a:r>
              <a:rPr lang="en-US" altLang="en-US" sz="2800" dirty="0"/>
              <a:t>:  very thin</a:t>
            </a:r>
          </a:p>
          <a:p>
            <a:pPr marL="0" indent="0" eaLnBrk="1" hangingPunct="1">
              <a:buFont typeface="Arial" charset="0"/>
              <a:buNone/>
            </a:pPr>
            <a:endParaRPr lang="en-US" altLang="en-US" sz="2800" dirty="0"/>
          </a:p>
        </p:txBody>
      </p:sp>
      <p:sp>
        <p:nvSpPr>
          <p:cNvPr id="19460" name="Slide Number Placeholder 4"/>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itchFamily="34" charset="0"/>
                <a:cs typeface="Arial" charset="0"/>
              </a:defRPr>
            </a:lvl1pPr>
            <a:lvl2pPr marL="742950" indent="-285750">
              <a:defRPr>
                <a:solidFill>
                  <a:schemeClr val="tx1"/>
                </a:solidFill>
                <a:latin typeface="Calibri" pitchFamily="34" charset="0"/>
                <a:cs typeface="Arial" charset="0"/>
              </a:defRPr>
            </a:lvl2pPr>
            <a:lvl3pPr marL="1143000" indent="-228600">
              <a:defRPr>
                <a:solidFill>
                  <a:schemeClr val="tx1"/>
                </a:solidFill>
                <a:latin typeface="Calibri" pitchFamily="34" charset="0"/>
                <a:cs typeface="Arial" charset="0"/>
              </a:defRPr>
            </a:lvl3pPr>
            <a:lvl4pPr marL="1600200" indent="-228600">
              <a:defRPr>
                <a:solidFill>
                  <a:schemeClr val="tx1"/>
                </a:solidFill>
                <a:latin typeface="Calibri" pitchFamily="34" charset="0"/>
                <a:cs typeface="Arial" charset="0"/>
              </a:defRPr>
            </a:lvl4pPr>
            <a:lvl5pPr marL="2057400" indent="-22860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fld id="{FF0DD99C-0F6A-4C5A-A6BA-DA0F78FD0325}" type="slidenum">
              <a:rPr lang="en-US" altLang="en-US" smtClean="0">
                <a:solidFill>
                  <a:srgbClr val="898989"/>
                </a:solidFill>
              </a:rPr>
              <a:pPr/>
              <a:t>20</a:t>
            </a:fld>
            <a:endParaRPr lang="en-US" altLang="en-US">
              <a:solidFill>
                <a:srgbClr val="898989"/>
              </a:solidFill>
            </a:endParaRPr>
          </a:p>
        </p:txBody>
      </p:sp>
      <p:pic>
        <p:nvPicPr>
          <p:cNvPr id="19461" name="Picture 8" descr="Fig 1.3 - Cross section of an arteriole wall"/>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78550" y="3541713"/>
            <a:ext cx="2857500" cy="32004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19462" name="AutoShape 2" descr="Structure of Arterioles With Light Micrograph of an Arteriole In Transverse Section"/>
          <p:cNvSpPr>
            <a:spLocks noChangeAspect="1" noChangeArrowheads="1"/>
          </p:cNvSpPr>
          <p:nvPr/>
        </p:nvSpPr>
        <p:spPr bwMode="auto">
          <a:xfrm>
            <a:off x="155575" y="-144463"/>
            <a:ext cx="304800" cy="3048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pic>
        <p:nvPicPr>
          <p:cNvPr id="19463"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867400" y="1412875"/>
            <a:ext cx="3025775" cy="1871663"/>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Footer Placeholder 2"/>
          <p:cNvSpPr>
            <a:spLocks noGrp="1"/>
          </p:cNvSpPr>
          <p:nvPr>
            <p:ph type="ftr" sz="quarter" idx="11"/>
          </p:nvPr>
        </p:nvSpPr>
        <p:spPr/>
        <p:txBody>
          <a:bodyPr/>
          <a:lstStyle/>
          <a:p>
            <a:pPr>
              <a:defRPr/>
            </a:pPr>
            <a:r>
              <a:rPr lang="es-ES"/>
              <a:t>Professor Dr. Hala El-mazar 2021</a:t>
            </a:r>
            <a:endParaRPr lang="en-US" dirty="0"/>
          </a:p>
        </p:txBody>
      </p:sp>
    </p:spTree>
  </p:cSld>
  <p:clrMapOvr>
    <a:masterClrMapping/>
  </p:clrMapOvr>
  <mc:AlternateContent xmlns:mc="http://schemas.openxmlformats.org/markup-compatibility/2006" xmlns:p14="http://schemas.microsoft.com/office/powerpoint/2010/main">
    <mc:Choice Requires="p14">
      <p:transition spd="slow" p14:dur="2000" advTm="77814"/>
    </mc:Choice>
    <mc:Fallback xmlns="">
      <p:transition spd="slow" advTm="77814"/>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pPr>
              <a:defRPr/>
            </a:pPr>
            <a:r>
              <a:rPr lang="es-ES"/>
              <a:t>Professor Dr. Hala El-mazar 2021</a:t>
            </a:r>
            <a:endParaRPr lang="en-US" dirty="0"/>
          </a:p>
        </p:txBody>
      </p:sp>
      <p:sp>
        <p:nvSpPr>
          <p:cNvPr id="20483" name="Slide Number Placeholder 4"/>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itchFamily="34" charset="0"/>
                <a:cs typeface="Arial" charset="0"/>
              </a:defRPr>
            </a:lvl1pPr>
            <a:lvl2pPr marL="742950" indent="-285750">
              <a:defRPr>
                <a:solidFill>
                  <a:schemeClr val="tx1"/>
                </a:solidFill>
                <a:latin typeface="Calibri" pitchFamily="34" charset="0"/>
                <a:cs typeface="Arial" charset="0"/>
              </a:defRPr>
            </a:lvl2pPr>
            <a:lvl3pPr marL="1143000" indent="-228600">
              <a:defRPr>
                <a:solidFill>
                  <a:schemeClr val="tx1"/>
                </a:solidFill>
                <a:latin typeface="Calibri" pitchFamily="34" charset="0"/>
                <a:cs typeface="Arial" charset="0"/>
              </a:defRPr>
            </a:lvl3pPr>
            <a:lvl4pPr marL="1600200" indent="-228600">
              <a:defRPr>
                <a:solidFill>
                  <a:schemeClr val="tx1"/>
                </a:solidFill>
                <a:latin typeface="Calibri" pitchFamily="34" charset="0"/>
                <a:cs typeface="Arial" charset="0"/>
              </a:defRPr>
            </a:lvl4pPr>
            <a:lvl5pPr marL="2057400" indent="-22860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fld id="{6D5D9011-3052-4F9E-A5DC-1A2CF20F02E1}" type="slidenum">
              <a:rPr lang="en-US" altLang="en-US" smtClean="0">
                <a:solidFill>
                  <a:srgbClr val="898989"/>
                </a:solidFill>
              </a:rPr>
              <a:pPr/>
              <a:t>21</a:t>
            </a:fld>
            <a:endParaRPr lang="en-US" altLang="en-US">
              <a:solidFill>
                <a:srgbClr val="898989"/>
              </a:solidFill>
            </a:endParaRPr>
          </a:p>
        </p:txBody>
      </p:sp>
      <p:pic>
        <p:nvPicPr>
          <p:cNvPr id="20484" name="Picture 2" descr="https://cnx.org/resources/f0a964f91ecd3ef9cf0f0323f66d5d266f9d71b9/2103_Muscular_and_Elastic_Artery_Arteriole.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3850" y="765175"/>
            <a:ext cx="8569325" cy="360045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20485" name="TextBox 5"/>
          <p:cNvSpPr txBox="1">
            <a:spLocks noChangeArrowheads="1"/>
          </p:cNvSpPr>
          <p:nvPr/>
        </p:nvSpPr>
        <p:spPr bwMode="auto">
          <a:xfrm>
            <a:off x="1619250" y="4614863"/>
            <a:ext cx="5689600" cy="830262"/>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defRPr>
                <a:solidFill>
                  <a:schemeClr val="tx1"/>
                </a:solidFill>
                <a:latin typeface="Calibri" pitchFamily="34" charset="0"/>
                <a:cs typeface="Arial" charset="0"/>
              </a:defRPr>
            </a:lvl1pPr>
            <a:lvl2pPr marL="742950" indent="-285750">
              <a:defRPr>
                <a:solidFill>
                  <a:schemeClr val="tx1"/>
                </a:solidFill>
                <a:latin typeface="Calibri" pitchFamily="34" charset="0"/>
                <a:cs typeface="Arial" charset="0"/>
              </a:defRPr>
            </a:lvl2pPr>
            <a:lvl3pPr marL="1143000" indent="-228600">
              <a:defRPr>
                <a:solidFill>
                  <a:schemeClr val="tx1"/>
                </a:solidFill>
                <a:latin typeface="Calibri" pitchFamily="34" charset="0"/>
                <a:cs typeface="Arial" charset="0"/>
              </a:defRPr>
            </a:lvl3pPr>
            <a:lvl4pPr marL="1600200" indent="-228600">
              <a:defRPr>
                <a:solidFill>
                  <a:schemeClr val="tx1"/>
                </a:solidFill>
                <a:latin typeface="Calibri" pitchFamily="34" charset="0"/>
                <a:cs typeface="Arial" charset="0"/>
              </a:defRPr>
            </a:lvl4pPr>
            <a:lvl5pPr marL="2057400" indent="-22860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hangingPunct="1"/>
            <a:r>
              <a:rPr lang="en-US" altLang="en-US" sz="2400"/>
              <a:t>Arterioles have muscular walls only 1 or 2 layers of smooth muscle</a:t>
            </a:r>
          </a:p>
        </p:txBody>
      </p:sp>
    </p:spTree>
  </p:cSld>
  <p:clrMapOvr>
    <a:masterClrMapping/>
  </p:clrMapOvr>
  <mc:AlternateContent xmlns:mc="http://schemas.openxmlformats.org/markup-compatibility/2006" xmlns:p14="http://schemas.microsoft.com/office/powerpoint/2010/main">
    <mc:Choice Requires="p14">
      <p:transition spd="slow" p14:dur="2000" advTm="54174"/>
    </mc:Choice>
    <mc:Fallback xmlns="">
      <p:transition spd="slow" advTm="54174"/>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457200" y="115888"/>
            <a:ext cx="8229600" cy="865187"/>
          </a:xfrm>
        </p:spPr>
        <p:txBody>
          <a:bodyPr rtlCol="0">
            <a:normAutofit fontScale="90000"/>
          </a:bodyPr>
          <a:lstStyle/>
          <a:p>
            <a:pPr eaLnBrk="1" fontAlgn="auto" hangingPunct="1">
              <a:spcAft>
                <a:spcPts val="0"/>
              </a:spcAft>
              <a:defRPr/>
            </a:pPr>
            <a:r>
              <a:rPr lang="en-US" sz="3200" b="1" u="sng" dirty="0" err="1"/>
              <a:t>Metarterioles</a:t>
            </a:r>
            <a:r>
              <a:rPr lang="en-US" sz="3200" b="1" u="sng" dirty="0"/>
              <a:t> (arterial capillaries)</a:t>
            </a:r>
            <a:br>
              <a:rPr lang="en-US" sz="3200" b="1" u="sng" dirty="0"/>
            </a:br>
            <a:endParaRPr lang="en-US" sz="3200" b="1" u="sng" dirty="0"/>
          </a:p>
        </p:txBody>
      </p:sp>
      <p:sp>
        <p:nvSpPr>
          <p:cNvPr id="7" name="Content Placeholder 6"/>
          <p:cNvSpPr>
            <a:spLocks noGrp="1"/>
          </p:cNvSpPr>
          <p:nvPr>
            <p:ph idx="1"/>
          </p:nvPr>
        </p:nvSpPr>
        <p:spPr>
          <a:xfrm>
            <a:off x="179512" y="620713"/>
            <a:ext cx="8640763" cy="6237287"/>
          </a:xfrm>
        </p:spPr>
        <p:txBody>
          <a:bodyPr rtlCol="0">
            <a:normAutofit/>
          </a:bodyPr>
          <a:lstStyle/>
          <a:p>
            <a:pPr eaLnBrk="1" fontAlgn="auto" hangingPunct="1">
              <a:spcAft>
                <a:spcPts val="0"/>
              </a:spcAft>
              <a:buFont typeface="Arial" panose="020B0604020202020204" pitchFamily="34" charset="0"/>
              <a:buChar char="•"/>
              <a:defRPr/>
            </a:pPr>
            <a:r>
              <a:rPr lang="en-US" sz="2800" dirty="0"/>
              <a:t>short micro vessels (8- 10 µm)  that links terminal arterioles to capillaries</a:t>
            </a:r>
          </a:p>
          <a:p>
            <a:pPr eaLnBrk="1" fontAlgn="auto" hangingPunct="1">
              <a:spcAft>
                <a:spcPts val="0"/>
              </a:spcAft>
              <a:buFont typeface="Arial" panose="020B0604020202020204" pitchFamily="34" charset="0"/>
              <a:buChar char="•"/>
              <a:defRPr/>
            </a:pPr>
            <a:endParaRPr lang="en-US" sz="2800" dirty="0"/>
          </a:p>
          <a:p>
            <a:pPr eaLnBrk="1" fontAlgn="auto" hangingPunct="1">
              <a:spcAft>
                <a:spcPts val="0"/>
              </a:spcAft>
              <a:buFont typeface="Arial" panose="020B0604020202020204" pitchFamily="34" charset="0"/>
              <a:buChar char="•"/>
              <a:defRPr/>
            </a:pPr>
            <a:r>
              <a:rPr lang="en-US" sz="2800" dirty="0"/>
              <a:t>Instead of continues tunica media they have individual muscle cells placed short distance apart.</a:t>
            </a:r>
          </a:p>
          <a:p>
            <a:pPr eaLnBrk="1" fontAlgn="auto" hangingPunct="1">
              <a:spcAft>
                <a:spcPts val="0"/>
              </a:spcAft>
              <a:buFont typeface="Arial" panose="020B0604020202020204" pitchFamily="34" charset="0"/>
              <a:buChar char="•"/>
              <a:defRPr/>
            </a:pPr>
            <a:endParaRPr lang="en-US" sz="2800" dirty="0"/>
          </a:p>
          <a:p>
            <a:pPr eaLnBrk="1" fontAlgn="auto" hangingPunct="1">
              <a:spcAft>
                <a:spcPts val="0"/>
              </a:spcAft>
              <a:buFont typeface="Arial" panose="020B0604020202020204" pitchFamily="34" charset="0"/>
              <a:buChar char="•"/>
              <a:defRPr/>
            </a:pPr>
            <a:r>
              <a:rPr lang="en-US" sz="2800" dirty="0"/>
              <a:t>Form </a:t>
            </a:r>
            <a:r>
              <a:rPr lang="en-US" sz="2800" b="1" dirty="0"/>
              <a:t>pre-capillary sphincters</a:t>
            </a:r>
          </a:p>
          <a:p>
            <a:pPr marL="0" indent="0" eaLnBrk="1" fontAlgn="auto" hangingPunct="1">
              <a:spcAft>
                <a:spcPts val="0"/>
              </a:spcAft>
              <a:buNone/>
              <a:defRPr/>
            </a:pPr>
            <a:r>
              <a:rPr lang="en-US" sz="2800" b="1" dirty="0"/>
              <a:t>   </a:t>
            </a:r>
            <a:r>
              <a:rPr lang="en-US" sz="2800" dirty="0"/>
              <a:t> rings of smooth </a:t>
            </a:r>
            <a:r>
              <a:rPr lang="en-US" sz="2800" dirty="0" err="1"/>
              <a:t>ms</a:t>
            </a:r>
            <a:r>
              <a:rPr lang="en-US" sz="2800" dirty="0"/>
              <a:t> fibers </a:t>
            </a:r>
            <a:endParaRPr lang="en-US" sz="2800" b="1" dirty="0"/>
          </a:p>
          <a:p>
            <a:pPr marL="0" indent="0" eaLnBrk="1" fontAlgn="auto" hangingPunct="1">
              <a:spcAft>
                <a:spcPts val="0"/>
              </a:spcAft>
              <a:buFont typeface="Arial" panose="020B0604020202020204" pitchFamily="34" charset="0"/>
              <a:buNone/>
              <a:defRPr/>
            </a:pPr>
            <a:r>
              <a:rPr lang="en-US" sz="2800" dirty="0"/>
              <a:t>   at the entrance to capillaries, </a:t>
            </a:r>
          </a:p>
          <a:p>
            <a:pPr marL="0" indent="0" eaLnBrk="1" fontAlgn="auto" hangingPunct="1">
              <a:spcAft>
                <a:spcPts val="0"/>
              </a:spcAft>
              <a:buFont typeface="Arial" panose="020B0604020202020204" pitchFamily="34" charset="0"/>
              <a:buNone/>
              <a:defRPr/>
            </a:pPr>
            <a:r>
              <a:rPr lang="en-US" sz="2800" dirty="0"/>
              <a:t>    act as a valve to regulate </a:t>
            </a:r>
          </a:p>
          <a:p>
            <a:pPr marL="0" indent="0" eaLnBrk="1" fontAlgn="auto" hangingPunct="1">
              <a:spcAft>
                <a:spcPts val="0"/>
              </a:spcAft>
              <a:buFont typeface="Arial" panose="020B0604020202020204" pitchFamily="34" charset="0"/>
              <a:buNone/>
              <a:defRPr/>
            </a:pPr>
            <a:r>
              <a:rPr lang="en-US" sz="2800" dirty="0"/>
              <a:t>    blood flow into capillary</a:t>
            </a:r>
          </a:p>
          <a:p>
            <a:pPr marL="0" indent="0" eaLnBrk="1" fontAlgn="auto" hangingPunct="1">
              <a:spcAft>
                <a:spcPts val="0"/>
              </a:spcAft>
              <a:buFont typeface="Arial" panose="020B0604020202020204" pitchFamily="34" charset="0"/>
              <a:buNone/>
              <a:defRPr/>
            </a:pPr>
            <a:endParaRPr lang="en-US" sz="2800" dirty="0"/>
          </a:p>
        </p:txBody>
      </p:sp>
      <p:sp>
        <p:nvSpPr>
          <p:cNvPr id="21508" name="Slide Number Placeholder 4"/>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itchFamily="34" charset="0"/>
                <a:cs typeface="Arial" charset="0"/>
              </a:defRPr>
            </a:lvl1pPr>
            <a:lvl2pPr marL="742950" indent="-285750">
              <a:defRPr>
                <a:solidFill>
                  <a:schemeClr val="tx1"/>
                </a:solidFill>
                <a:latin typeface="Calibri" pitchFamily="34" charset="0"/>
                <a:cs typeface="Arial" charset="0"/>
              </a:defRPr>
            </a:lvl2pPr>
            <a:lvl3pPr marL="1143000" indent="-228600">
              <a:defRPr>
                <a:solidFill>
                  <a:schemeClr val="tx1"/>
                </a:solidFill>
                <a:latin typeface="Calibri" pitchFamily="34" charset="0"/>
                <a:cs typeface="Arial" charset="0"/>
              </a:defRPr>
            </a:lvl3pPr>
            <a:lvl4pPr marL="1600200" indent="-228600">
              <a:defRPr>
                <a:solidFill>
                  <a:schemeClr val="tx1"/>
                </a:solidFill>
                <a:latin typeface="Calibri" pitchFamily="34" charset="0"/>
                <a:cs typeface="Arial" charset="0"/>
              </a:defRPr>
            </a:lvl4pPr>
            <a:lvl5pPr marL="2057400" indent="-22860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fld id="{FDFD8E2E-2D42-4A09-9FDA-82FBF71F3DFF}" type="slidenum">
              <a:rPr lang="en-US" altLang="en-US" smtClean="0">
                <a:solidFill>
                  <a:srgbClr val="898989"/>
                </a:solidFill>
              </a:rPr>
              <a:pPr/>
              <a:t>22</a:t>
            </a:fld>
            <a:endParaRPr lang="en-US" altLang="en-US">
              <a:solidFill>
                <a:srgbClr val="898989"/>
              </a:solidFill>
            </a:endParaRPr>
          </a:p>
        </p:txBody>
      </p:sp>
      <p:pic>
        <p:nvPicPr>
          <p:cNvPr id="21509" name="Picture 2" descr="http://upload.wikimedia.org/wikipedia/commons/4/49/2105_Capillary_Bed.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148064" y="3117850"/>
            <a:ext cx="3775274" cy="358775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3" name="Footer Placeholder 2"/>
          <p:cNvSpPr>
            <a:spLocks noGrp="1"/>
          </p:cNvSpPr>
          <p:nvPr>
            <p:ph type="ftr" sz="quarter" idx="11"/>
          </p:nvPr>
        </p:nvSpPr>
        <p:spPr/>
        <p:txBody>
          <a:bodyPr/>
          <a:lstStyle/>
          <a:p>
            <a:pPr>
              <a:defRPr/>
            </a:pPr>
            <a:r>
              <a:rPr lang="es-ES"/>
              <a:t>Professor Dr. Hala El-mazar 2021</a:t>
            </a:r>
            <a:endParaRPr lang="en-US" dirty="0"/>
          </a:p>
        </p:txBody>
      </p:sp>
      <p:cxnSp>
        <p:nvCxnSpPr>
          <p:cNvPr id="4" name="Straight Arrow Connector 3"/>
          <p:cNvCxnSpPr/>
          <p:nvPr/>
        </p:nvCxnSpPr>
        <p:spPr>
          <a:xfrm>
            <a:off x="5651500" y="3357563"/>
            <a:ext cx="649288" cy="1079500"/>
          </a:xfrm>
          <a:prstGeom prst="straightConnector1">
            <a:avLst/>
          </a:prstGeom>
          <a:ln w="76200">
            <a:solidFill>
              <a:schemeClr val="tx1"/>
            </a:solidFill>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mc:AlternateContent xmlns:mc="http://schemas.openxmlformats.org/markup-compatibility/2006" xmlns:p14="http://schemas.microsoft.com/office/powerpoint/2010/main">
    <mc:Choice Requires="p14">
      <p:transition spd="slow" p14:dur="2000" advTm="106694"/>
    </mc:Choice>
    <mc:Fallback xmlns="">
      <p:transition spd="slow" advTm="106694"/>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Slide Number Placeholder 4"/>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itchFamily="34" charset="0"/>
                <a:cs typeface="Arial" charset="0"/>
              </a:defRPr>
            </a:lvl1pPr>
            <a:lvl2pPr marL="742950" indent="-285750">
              <a:defRPr>
                <a:solidFill>
                  <a:schemeClr val="tx1"/>
                </a:solidFill>
                <a:latin typeface="Calibri" pitchFamily="34" charset="0"/>
                <a:cs typeface="Arial" charset="0"/>
              </a:defRPr>
            </a:lvl2pPr>
            <a:lvl3pPr marL="1143000" indent="-228600">
              <a:defRPr>
                <a:solidFill>
                  <a:schemeClr val="tx1"/>
                </a:solidFill>
                <a:latin typeface="Calibri" pitchFamily="34" charset="0"/>
                <a:cs typeface="Arial" charset="0"/>
              </a:defRPr>
            </a:lvl3pPr>
            <a:lvl4pPr marL="1600200" indent="-228600">
              <a:defRPr>
                <a:solidFill>
                  <a:schemeClr val="tx1"/>
                </a:solidFill>
                <a:latin typeface="Calibri" pitchFamily="34" charset="0"/>
                <a:cs typeface="Arial" charset="0"/>
              </a:defRPr>
            </a:lvl4pPr>
            <a:lvl5pPr marL="2057400" indent="-22860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fld id="{DCDCB3FF-7BC5-45D7-B86B-55643389C1E7}" type="slidenum">
              <a:rPr lang="en-US" altLang="en-US" smtClean="0">
                <a:solidFill>
                  <a:srgbClr val="898989"/>
                </a:solidFill>
              </a:rPr>
              <a:pPr/>
              <a:t>23</a:t>
            </a:fld>
            <a:endParaRPr lang="en-US" altLang="en-US">
              <a:solidFill>
                <a:srgbClr val="898989"/>
              </a:solidFill>
            </a:endParaRPr>
          </a:p>
        </p:txBody>
      </p:sp>
      <p:sp>
        <p:nvSpPr>
          <p:cNvPr id="22531" name="Rectangle 6"/>
          <p:cNvSpPr>
            <a:spLocks noChangeArrowheads="1"/>
          </p:cNvSpPr>
          <p:nvPr/>
        </p:nvSpPr>
        <p:spPr bwMode="auto">
          <a:xfrm>
            <a:off x="468313" y="4400550"/>
            <a:ext cx="8424862" cy="1938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marL="342900" indent="-342900" eaLnBrk="1" hangingPunct="1">
              <a:buFont typeface="Arial" charset="0"/>
              <a:buChar char="•"/>
            </a:pPr>
            <a:r>
              <a:rPr lang="en-US" altLang="en-US" sz="2400"/>
              <a:t>When pre- capillary sphincter </a:t>
            </a:r>
            <a:r>
              <a:rPr lang="en-US" altLang="en-US" sz="2400" b="1"/>
              <a:t>relaxed</a:t>
            </a:r>
            <a:r>
              <a:rPr lang="en-US" altLang="en-US" sz="2400"/>
              <a:t> →blood flow through true capillaries, takes parts in exchange with tissue</a:t>
            </a:r>
          </a:p>
          <a:p>
            <a:pPr marL="342900" indent="-342900" eaLnBrk="1" hangingPunct="1">
              <a:buFont typeface="Arial" charset="0"/>
              <a:buChar char="•"/>
            </a:pPr>
            <a:endParaRPr lang="en-US" altLang="en-US" sz="2400"/>
          </a:p>
          <a:p>
            <a:pPr marL="342900" indent="-342900" eaLnBrk="1" hangingPunct="1">
              <a:buFont typeface="Arial" charset="0"/>
              <a:buChar char="•"/>
            </a:pPr>
            <a:r>
              <a:rPr lang="en-US" altLang="en-US" sz="2400"/>
              <a:t>When pre- capillary sphincter </a:t>
            </a:r>
            <a:r>
              <a:rPr lang="en-US" altLang="en-US" sz="2400" b="1"/>
              <a:t>contracted</a:t>
            </a:r>
            <a:r>
              <a:rPr lang="en-US" altLang="en-US" sz="2400"/>
              <a:t> blood flows through shunts and bypasses tissue cells </a:t>
            </a:r>
          </a:p>
        </p:txBody>
      </p:sp>
      <p:sp>
        <p:nvSpPr>
          <p:cNvPr id="3" name="Footer Placeholder 2"/>
          <p:cNvSpPr>
            <a:spLocks noGrp="1"/>
          </p:cNvSpPr>
          <p:nvPr>
            <p:ph type="ftr" sz="quarter" idx="11"/>
          </p:nvPr>
        </p:nvSpPr>
        <p:spPr/>
        <p:txBody>
          <a:bodyPr/>
          <a:lstStyle/>
          <a:p>
            <a:pPr>
              <a:defRPr/>
            </a:pPr>
            <a:r>
              <a:rPr lang="es-ES"/>
              <a:t>Professor Dr. Hala El-mazar 2021</a:t>
            </a:r>
            <a:endParaRPr lang="en-US" dirty="0"/>
          </a:p>
        </p:txBody>
      </p:sp>
      <p:pic>
        <p:nvPicPr>
          <p:cNvPr id="22533" name="Picture 2"/>
          <p:cNvPicPr>
            <a:picLocks noChangeAspect="1" noChangeArrowheads="1"/>
          </p:cNvPicPr>
          <p:nvPr/>
        </p:nvPicPr>
        <p:blipFill>
          <a:blip r:embed="rId2">
            <a:extLst>
              <a:ext uri="{BEBA8EAE-BF5A-486C-A8C5-ECC9F3942E4B}">
                <a14:imgProps xmlns:a14="http://schemas.microsoft.com/office/drawing/2010/main">
                  <a14:imgLayer r:embed="rId3">
                    <a14:imgEffect>
                      <a14:sharpenSoften amount="25000"/>
                    </a14:imgEffect>
                    <a14:imgEffect>
                      <a14:brightnessContrast contrast="40000"/>
                    </a14:imgEffect>
                  </a14:imgLayer>
                </a14:imgProps>
              </a:ext>
              <a:ext uri="{28A0092B-C50C-407E-A947-70E740481C1C}">
                <a14:useLocalDpi xmlns:a14="http://schemas.microsoft.com/office/drawing/2010/main" val="0"/>
              </a:ext>
            </a:extLst>
          </a:blip>
          <a:srcRect/>
          <a:stretch>
            <a:fillRect/>
          </a:stretch>
        </p:blipFill>
        <p:spPr bwMode="auto">
          <a:xfrm>
            <a:off x="1835150" y="333375"/>
            <a:ext cx="5473700" cy="3990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mc:AlternateContent xmlns:mc="http://schemas.openxmlformats.org/markup-compatibility/2006" xmlns:p14="http://schemas.microsoft.com/office/powerpoint/2010/main">
    <mc:Choice Requires="p14">
      <p:transition spd="slow" p14:dur="2000" advTm="55136"/>
    </mc:Choice>
    <mc:Fallback xmlns="">
      <p:transition spd="slow" advTm="55136"/>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pPr>
              <a:defRPr/>
            </a:pPr>
            <a:r>
              <a:rPr lang="es-ES"/>
              <a:t>Professor Dr. Hala El-mazar 2021</a:t>
            </a:r>
            <a:endParaRPr lang="en-US" dirty="0"/>
          </a:p>
        </p:txBody>
      </p:sp>
      <p:sp>
        <p:nvSpPr>
          <p:cNvPr id="23555" name="Slide Number Placeholder 2"/>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itchFamily="34" charset="0"/>
                <a:cs typeface="Arial" charset="0"/>
              </a:defRPr>
            </a:lvl1pPr>
            <a:lvl2pPr marL="742950" indent="-285750">
              <a:defRPr>
                <a:solidFill>
                  <a:schemeClr val="tx1"/>
                </a:solidFill>
                <a:latin typeface="Calibri" pitchFamily="34" charset="0"/>
                <a:cs typeface="Arial" charset="0"/>
              </a:defRPr>
            </a:lvl2pPr>
            <a:lvl3pPr marL="1143000" indent="-228600">
              <a:defRPr>
                <a:solidFill>
                  <a:schemeClr val="tx1"/>
                </a:solidFill>
                <a:latin typeface="Calibri" pitchFamily="34" charset="0"/>
                <a:cs typeface="Arial" charset="0"/>
              </a:defRPr>
            </a:lvl3pPr>
            <a:lvl4pPr marL="1600200" indent="-228600">
              <a:defRPr>
                <a:solidFill>
                  <a:schemeClr val="tx1"/>
                </a:solidFill>
                <a:latin typeface="Calibri" pitchFamily="34" charset="0"/>
                <a:cs typeface="Arial" charset="0"/>
              </a:defRPr>
            </a:lvl4pPr>
            <a:lvl5pPr marL="2057400" indent="-22860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fld id="{05544A35-3C2E-43ED-AC96-46C5C0ED0CD7}" type="slidenum">
              <a:rPr lang="en-US" altLang="en-US" smtClean="0">
                <a:solidFill>
                  <a:srgbClr val="898989"/>
                </a:solidFill>
              </a:rPr>
              <a:pPr/>
              <a:t>24</a:t>
            </a:fld>
            <a:endParaRPr lang="en-US" altLang="en-US">
              <a:solidFill>
                <a:srgbClr val="898989"/>
              </a:solidFill>
            </a:endParaRPr>
          </a:p>
        </p:txBody>
      </p:sp>
      <p:pic>
        <p:nvPicPr>
          <p:cNvPr id="23556" name="Picture 2" descr="http://upload.wikimedia.org/wikipedia/commons/4/49/2105_Capillary_Bed.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4213" y="1196975"/>
            <a:ext cx="7848600" cy="3887788"/>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23557" name="TextBox 3"/>
          <p:cNvSpPr txBox="1">
            <a:spLocks noChangeArrowheads="1"/>
          </p:cNvSpPr>
          <p:nvPr/>
        </p:nvSpPr>
        <p:spPr bwMode="auto">
          <a:xfrm>
            <a:off x="179512" y="5138738"/>
            <a:ext cx="9107173" cy="7694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itchFamily="34" charset="0"/>
                <a:cs typeface="Arial" charset="0"/>
              </a:defRPr>
            </a:lvl1pPr>
            <a:lvl2pPr marL="742950" indent="-285750">
              <a:defRPr>
                <a:solidFill>
                  <a:schemeClr val="tx1"/>
                </a:solidFill>
                <a:latin typeface="Calibri" pitchFamily="34" charset="0"/>
                <a:cs typeface="Arial" charset="0"/>
              </a:defRPr>
            </a:lvl2pPr>
            <a:lvl3pPr marL="1143000" indent="-228600">
              <a:defRPr>
                <a:solidFill>
                  <a:schemeClr val="tx1"/>
                </a:solidFill>
                <a:latin typeface="Calibri" pitchFamily="34" charset="0"/>
                <a:cs typeface="Arial" charset="0"/>
              </a:defRPr>
            </a:lvl3pPr>
            <a:lvl4pPr marL="1600200" indent="-228600">
              <a:defRPr>
                <a:solidFill>
                  <a:schemeClr val="tx1"/>
                </a:solidFill>
                <a:latin typeface="Calibri" pitchFamily="34" charset="0"/>
                <a:cs typeface="Arial" charset="0"/>
              </a:defRPr>
            </a:lvl4pPr>
            <a:lvl5pPr marL="2057400" indent="-22860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hangingPunct="1"/>
            <a:r>
              <a:rPr lang="en-US" altLang="en-US" sz="2400" b="1" dirty="0"/>
              <a:t>Thoroughfare channel </a:t>
            </a:r>
            <a:r>
              <a:rPr lang="en-US" altLang="en-US" dirty="0"/>
              <a:t>= </a:t>
            </a:r>
            <a:r>
              <a:rPr lang="en-US" altLang="en-US" sz="2000" dirty="0"/>
              <a:t>the distal half of the central channel is the thoroughfare </a:t>
            </a:r>
          </a:p>
          <a:p>
            <a:pPr eaLnBrk="1" hangingPunct="1"/>
            <a:r>
              <a:rPr lang="en-US" altLang="en-US" sz="2000" dirty="0"/>
              <a:t>Channel which has no sphincters and receives blood from the capillary bed</a:t>
            </a:r>
          </a:p>
        </p:txBody>
      </p:sp>
      <p:sp>
        <p:nvSpPr>
          <p:cNvPr id="7" name="Oval 6"/>
          <p:cNvSpPr/>
          <p:nvPr/>
        </p:nvSpPr>
        <p:spPr>
          <a:xfrm>
            <a:off x="7164388" y="2349500"/>
            <a:ext cx="1511300" cy="1150938"/>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cxnSp>
        <p:nvCxnSpPr>
          <p:cNvPr id="9" name="Straight Arrow Connector 8"/>
          <p:cNvCxnSpPr/>
          <p:nvPr/>
        </p:nvCxnSpPr>
        <p:spPr>
          <a:xfrm flipH="1" flipV="1">
            <a:off x="5940425" y="2781300"/>
            <a:ext cx="1368425" cy="1008063"/>
          </a:xfrm>
          <a:prstGeom prst="straightConnector1">
            <a:avLst/>
          </a:prstGeom>
          <a:ln w="57150">
            <a:solidFill>
              <a:schemeClr val="tx1"/>
            </a:solidFill>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mc:AlternateContent xmlns:mc="http://schemas.openxmlformats.org/markup-compatibility/2006" xmlns:p14="http://schemas.microsoft.com/office/powerpoint/2010/main">
    <mc:Choice Requires="p14">
      <p:transition spd="slow" p14:dur="2000" advTm="88299"/>
    </mc:Choice>
    <mc:Fallback xmlns="">
      <p:transition spd="slow" advTm="88299"/>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Content Placeholder 4"/>
          <p:cNvSpPr>
            <a:spLocks noGrp="1"/>
          </p:cNvSpPr>
          <p:nvPr>
            <p:ph idx="1"/>
          </p:nvPr>
        </p:nvSpPr>
        <p:spPr>
          <a:xfrm>
            <a:off x="179512" y="332656"/>
            <a:ext cx="8856983" cy="6309444"/>
          </a:xfrm>
        </p:spPr>
        <p:txBody>
          <a:bodyPr/>
          <a:lstStyle/>
          <a:p>
            <a:pPr marL="0" indent="0" eaLnBrk="1" hangingPunct="1">
              <a:buFont typeface="Arial" charset="0"/>
              <a:buNone/>
            </a:pPr>
            <a:r>
              <a:rPr lang="en-US" altLang="en-US" sz="2800" b="1" u="sng" dirty="0">
                <a:solidFill>
                  <a:srgbClr val="FF0000"/>
                </a:solidFill>
              </a:rPr>
              <a:t>Vasoconstriction:</a:t>
            </a:r>
            <a:r>
              <a:rPr lang="en-US" altLang="en-US" sz="2800" dirty="0"/>
              <a:t> primarily involves </a:t>
            </a:r>
            <a:r>
              <a:rPr lang="en-US" altLang="en-US" sz="2800" u="sng" dirty="0"/>
              <a:t>arterioles</a:t>
            </a:r>
          </a:p>
          <a:p>
            <a:pPr marL="0" indent="0" eaLnBrk="1" hangingPunct="1">
              <a:buFont typeface="Arial" charset="0"/>
              <a:buNone/>
            </a:pPr>
            <a:r>
              <a:rPr lang="en-US" altLang="en-US" sz="2800" dirty="0"/>
              <a:t>Vasoconstriction is stimulated by sympathetic nerve fibers</a:t>
            </a:r>
          </a:p>
          <a:p>
            <a:pPr marL="0" indent="0" eaLnBrk="1" hangingPunct="1">
              <a:buFont typeface="Arial" charset="0"/>
              <a:buNone/>
            </a:pPr>
            <a:r>
              <a:rPr lang="en-US" altLang="en-US" sz="2800" dirty="0"/>
              <a:t>These fibers don’t synapse on the muscle cells of tunica media rather than that  they discharge the neurotransmitter that diffuse throughout the muscle layer and induce contraction of cells via gap junctions</a:t>
            </a:r>
          </a:p>
          <a:p>
            <a:pPr marL="0" indent="0" eaLnBrk="1" hangingPunct="1">
              <a:buFont typeface="Arial" charset="0"/>
              <a:buNone/>
            </a:pPr>
            <a:endParaRPr lang="en-US" altLang="en-US" sz="2800" dirty="0"/>
          </a:p>
          <a:p>
            <a:pPr marL="0" indent="0" eaLnBrk="1" hangingPunct="1">
              <a:buFont typeface="Arial" charset="0"/>
              <a:buNone/>
            </a:pPr>
            <a:endParaRPr lang="en-US" altLang="en-US" sz="2800" dirty="0"/>
          </a:p>
          <a:p>
            <a:pPr marL="0" indent="0" eaLnBrk="1" hangingPunct="1">
              <a:buFont typeface="Arial" charset="0"/>
              <a:buNone/>
            </a:pPr>
            <a:endParaRPr lang="en-US" altLang="en-US" sz="2800" dirty="0"/>
          </a:p>
          <a:p>
            <a:pPr marL="0" indent="0" eaLnBrk="1" hangingPunct="1">
              <a:buFont typeface="Arial" charset="0"/>
              <a:buNone/>
            </a:pPr>
            <a:endParaRPr lang="en-US" altLang="en-US" sz="2800" dirty="0"/>
          </a:p>
          <a:p>
            <a:pPr marL="0" indent="0" eaLnBrk="1" hangingPunct="1">
              <a:buFont typeface="Arial" charset="0"/>
              <a:buNone/>
            </a:pPr>
            <a:endParaRPr lang="en-US" altLang="en-US" sz="2800" dirty="0"/>
          </a:p>
        </p:txBody>
      </p:sp>
      <p:sp>
        <p:nvSpPr>
          <p:cNvPr id="2" name="Footer Placeholder 1"/>
          <p:cNvSpPr>
            <a:spLocks noGrp="1"/>
          </p:cNvSpPr>
          <p:nvPr>
            <p:ph type="ftr" sz="quarter" idx="11"/>
          </p:nvPr>
        </p:nvSpPr>
        <p:spPr/>
        <p:txBody>
          <a:bodyPr/>
          <a:lstStyle/>
          <a:p>
            <a:pPr>
              <a:defRPr/>
            </a:pPr>
            <a:r>
              <a:rPr lang="es-ES"/>
              <a:t>Professor Dr. Hala El-mazar 2021</a:t>
            </a:r>
            <a:endParaRPr lang="en-US" dirty="0"/>
          </a:p>
        </p:txBody>
      </p:sp>
      <p:sp>
        <p:nvSpPr>
          <p:cNvPr id="24580" name="Slide Number Placeholder 2"/>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itchFamily="34" charset="0"/>
                <a:cs typeface="Arial" charset="0"/>
              </a:defRPr>
            </a:lvl1pPr>
            <a:lvl2pPr marL="742950" indent="-285750">
              <a:defRPr>
                <a:solidFill>
                  <a:schemeClr val="tx1"/>
                </a:solidFill>
                <a:latin typeface="Calibri" pitchFamily="34" charset="0"/>
                <a:cs typeface="Arial" charset="0"/>
              </a:defRPr>
            </a:lvl2pPr>
            <a:lvl3pPr marL="1143000" indent="-228600">
              <a:defRPr>
                <a:solidFill>
                  <a:schemeClr val="tx1"/>
                </a:solidFill>
                <a:latin typeface="Calibri" pitchFamily="34" charset="0"/>
                <a:cs typeface="Arial" charset="0"/>
              </a:defRPr>
            </a:lvl3pPr>
            <a:lvl4pPr marL="1600200" indent="-228600">
              <a:defRPr>
                <a:solidFill>
                  <a:schemeClr val="tx1"/>
                </a:solidFill>
                <a:latin typeface="Calibri" pitchFamily="34" charset="0"/>
                <a:cs typeface="Arial" charset="0"/>
              </a:defRPr>
            </a:lvl4pPr>
            <a:lvl5pPr marL="2057400" indent="-22860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fld id="{293EE0CA-83D9-4A76-88C4-82A315627976}" type="slidenum">
              <a:rPr lang="en-US" altLang="en-US" smtClean="0">
                <a:solidFill>
                  <a:srgbClr val="898989"/>
                </a:solidFill>
              </a:rPr>
              <a:pPr/>
              <a:t>25</a:t>
            </a:fld>
            <a:endParaRPr lang="en-US" altLang="en-US">
              <a:solidFill>
                <a:srgbClr val="898989"/>
              </a:solidFill>
            </a:endParaRPr>
          </a:p>
        </p:txBody>
      </p:sp>
      <p:pic>
        <p:nvPicPr>
          <p:cNvPr id="4098" name="Picture 2" descr="Schematic illustration of the innervation of blood vessels by the... |  Download Scientific Diagram">
            <a:extLst>
              <a:ext uri="{FF2B5EF4-FFF2-40B4-BE49-F238E27FC236}">
                <a16:creationId xmlns:a16="http://schemas.microsoft.com/office/drawing/2014/main" id="{4142A1B2-FBD0-4C54-AB78-EA12BC0B60D0}"/>
              </a:ext>
            </a:extLst>
          </p:cNvPr>
          <p:cNvPicPr>
            <a:picLocks noChangeAspect="1" noChangeArrowheads="1"/>
          </p:cNvPicPr>
          <p:nvPr/>
        </p:nvPicPr>
        <p:blipFill>
          <a:blip r:embed="rId2">
            <a:extLst>
              <a:ext uri="{BEBA8EAE-BF5A-486C-A8C5-ECC9F3942E4B}">
                <a14:imgProps xmlns:a14="http://schemas.microsoft.com/office/drawing/2010/main">
                  <a14:imgLayer r:embed="rId3">
                    <a14:imgEffect>
                      <a14:sharpenSoften amount="50000"/>
                    </a14:imgEffect>
                    <a14:imgEffect>
                      <a14:saturation sat="300000"/>
                    </a14:imgEffect>
                  </a14:imgLayer>
                </a14:imgProps>
              </a:ext>
              <a:ext uri="{28A0092B-C50C-407E-A947-70E740481C1C}">
                <a14:useLocalDpi xmlns:a14="http://schemas.microsoft.com/office/drawing/2010/main" val="0"/>
              </a:ext>
            </a:extLst>
          </a:blip>
          <a:srcRect/>
          <a:stretch>
            <a:fillRect/>
          </a:stretch>
        </p:blipFill>
        <p:spPr bwMode="auto">
          <a:xfrm>
            <a:off x="2123728" y="3212977"/>
            <a:ext cx="5256584" cy="3063998"/>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spTree>
  </p:cSld>
  <p:clrMapOvr>
    <a:masterClrMapping/>
  </p:clrMapOvr>
  <mc:AlternateContent xmlns:mc="http://schemas.openxmlformats.org/markup-compatibility/2006" xmlns:p14="http://schemas.microsoft.com/office/powerpoint/2010/main">
    <mc:Choice Requires="p14">
      <p:transition spd="slow" p14:dur="2000" advTm="145456"/>
    </mc:Choice>
    <mc:Fallback xmlns="">
      <p:transition spd="slow" advTm="145456"/>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07504" y="44624"/>
            <a:ext cx="9036496" cy="6813376"/>
          </a:xfrm>
        </p:spPr>
        <p:txBody>
          <a:bodyPr/>
          <a:lstStyle/>
          <a:p>
            <a:pPr eaLnBrk="1" hangingPunct="1"/>
            <a:r>
              <a:rPr lang="en-US" sz="2800" u="sng" dirty="0">
                <a:solidFill>
                  <a:prstClr val="black"/>
                </a:solidFill>
              </a:rPr>
              <a:t>Vascular smooth muscles is </a:t>
            </a:r>
            <a:r>
              <a:rPr lang="en-US" sz="2800" b="1" u="sng" dirty="0">
                <a:solidFill>
                  <a:srgbClr val="FF0000"/>
                </a:solidFill>
              </a:rPr>
              <a:t>not innervated </a:t>
            </a:r>
            <a:r>
              <a:rPr lang="en-US" sz="2800" u="sng" dirty="0">
                <a:solidFill>
                  <a:prstClr val="black"/>
                </a:solidFill>
              </a:rPr>
              <a:t>by </a:t>
            </a:r>
            <a:r>
              <a:rPr lang="en-US" sz="2800" u="sng" dirty="0">
                <a:solidFill>
                  <a:srgbClr val="FF0000"/>
                </a:solidFill>
              </a:rPr>
              <a:t>parasympathetic nervous system </a:t>
            </a:r>
            <a:r>
              <a:rPr lang="en-US" sz="2800" dirty="0">
                <a:solidFill>
                  <a:prstClr val="black"/>
                </a:solidFill>
              </a:rPr>
              <a:t>(except salivary glands, gastrointestinal glands, genital erectile tissue in male penis)</a:t>
            </a:r>
            <a:endParaRPr lang="en-US" altLang="en-US" sz="2800" b="1" u="sng" dirty="0">
              <a:solidFill>
                <a:srgbClr val="FF0000"/>
              </a:solidFill>
            </a:endParaRPr>
          </a:p>
          <a:p>
            <a:pPr eaLnBrk="1" hangingPunct="1"/>
            <a:r>
              <a:rPr lang="en-US" altLang="en-US" sz="2800" b="1" u="sng" dirty="0">
                <a:solidFill>
                  <a:srgbClr val="FF0000"/>
                </a:solidFill>
              </a:rPr>
              <a:t>Vasodilation</a:t>
            </a:r>
            <a:r>
              <a:rPr lang="en-US" altLang="en-US" sz="2800" dirty="0"/>
              <a:t>: </a:t>
            </a:r>
            <a:r>
              <a:rPr lang="en-US" altLang="en-US" sz="2800" u="sng" dirty="0">
                <a:solidFill>
                  <a:srgbClr val="FF0000"/>
                </a:solidFill>
              </a:rPr>
              <a:t>is caused through muscarinic receptors on endothelial cells → release endothelium </a:t>
            </a:r>
            <a:r>
              <a:rPr lang="en-US" altLang="en-US" sz="2800" u="sng" dirty="0" err="1">
                <a:solidFill>
                  <a:srgbClr val="FF0000"/>
                </a:solidFill>
              </a:rPr>
              <a:t>drived</a:t>
            </a:r>
            <a:r>
              <a:rPr lang="en-US" altLang="en-US" sz="2800" u="sng" dirty="0">
                <a:solidFill>
                  <a:srgbClr val="FF0000"/>
                </a:solidFill>
              </a:rPr>
              <a:t> relaxing factor  nitric oxide → diffuse to muscle cells in media → activates cGMP→ relaxation</a:t>
            </a:r>
            <a:endParaRPr lang="en-US" sz="2800" dirty="0"/>
          </a:p>
          <a:p>
            <a:pPr>
              <a:defRPr/>
            </a:pPr>
            <a:r>
              <a:rPr lang="en-US" sz="2800" dirty="0"/>
              <a:t>However smooth muscles in tunica media posses muscarinic receptors, which when activated cause vasodilation… ( medications can work on them)</a:t>
            </a:r>
          </a:p>
          <a:p>
            <a:pPr>
              <a:defRPr/>
            </a:pPr>
            <a:r>
              <a:rPr lang="en-US" sz="2800" dirty="0"/>
              <a:t>Endothelial dysfunction and inflammation are associated with disturbed sympathetic nerve activity in many pathological conditions, such as hypertension, heart failure, and diabetes mellitus. </a:t>
            </a:r>
          </a:p>
          <a:p>
            <a:pPr marL="0" indent="0">
              <a:buFont typeface="Arial" charset="0"/>
              <a:buNone/>
              <a:defRPr/>
            </a:pPr>
            <a:endParaRPr lang="en-US" sz="2800" dirty="0"/>
          </a:p>
          <a:p>
            <a:pPr marL="0" indent="0">
              <a:buFont typeface="Arial" charset="0"/>
              <a:buNone/>
              <a:defRPr/>
            </a:pPr>
            <a:endParaRPr lang="en-US" sz="2800" dirty="0"/>
          </a:p>
          <a:p>
            <a:pPr marL="0" indent="0">
              <a:buFont typeface="Arial" charset="0"/>
              <a:buNone/>
              <a:defRPr/>
            </a:pPr>
            <a:endParaRPr lang="en-US" sz="2800" dirty="0"/>
          </a:p>
          <a:p>
            <a:pPr marL="0" indent="0">
              <a:buFont typeface="Arial" charset="0"/>
              <a:buNone/>
              <a:defRPr/>
            </a:pPr>
            <a:endParaRPr lang="en-US" sz="2800" dirty="0"/>
          </a:p>
          <a:p>
            <a:pPr marL="0" indent="0">
              <a:buFont typeface="Arial" charset="0"/>
              <a:buNone/>
              <a:defRPr/>
            </a:pPr>
            <a:endParaRPr lang="en-US" sz="2800" dirty="0"/>
          </a:p>
        </p:txBody>
      </p:sp>
      <p:sp>
        <p:nvSpPr>
          <p:cNvPr id="25604" name="Slide Number Placeholder 4"/>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itchFamily="34" charset="0"/>
                <a:cs typeface="Arial" charset="0"/>
              </a:defRPr>
            </a:lvl1pPr>
            <a:lvl2pPr marL="742950" indent="-285750">
              <a:defRPr>
                <a:solidFill>
                  <a:schemeClr val="tx1"/>
                </a:solidFill>
                <a:latin typeface="Calibri" pitchFamily="34" charset="0"/>
                <a:cs typeface="Arial" charset="0"/>
              </a:defRPr>
            </a:lvl2pPr>
            <a:lvl3pPr marL="1143000" indent="-228600">
              <a:defRPr>
                <a:solidFill>
                  <a:schemeClr val="tx1"/>
                </a:solidFill>
                <a:latin typeface="Calibri" pitchFamily="34" charset="0"/>
                <a:cs typeface="Arial" charset="0"/>
              </a:defRPr>
            </a:lvl3pPr>
            <a:lvl4pPr marL="1600200" indent="-228600">
              <a:defRPr>
                <a:solidFill>
                  <a:schemeClr val="tx1"/>
                </a:solidFill>
                <a:latin typeface="Calibri" pitchFamily="34" charset="0"/>
                <a:cs typeface="Arial" charset="0"/>
              </a:defRPr>
            </a:lvl4pPr>
            <a:lvl5pPr marL="2057400" indent="-22860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fld id="{868E02C5-C637-4FBC-BC40-330616B4479C}" type="slidenum">
              <a:rPr lang="en-US" altLang="en-US" smtClean="0">
                <a:solidFill>
                  <a:srgbClr val="898989"/>
                </a:solidFill>
              </a:rPr>
              <a:pPr/>
              <a:t>26</a:t>
            </a:fld>
            <a:endParaRPr lang="en-US" altLang="en-US">
              <a:solidFill>
                <a:srgbClr val="898989"/>
              </a:solidFill>
            </a:endParaRPr>
          </a:p>
        </p:txBody>
      </p:sp>
    </p:spTree>
  </p:cSld>
  <p:clrMapOvr>
    <a:masterClrMapping/>
  </p:clrMapOvr>
  <mc:AlternateContent xmlns:mc="http://schemas.openxmlformats.org/markup-compatibility/2006" xmlns:p14="http://schemas.microsoft.com/office/powerpoint/2010/main">
    <mc:Choice Requires="p14">
      <p:transition spd="slow" p14:dur="2000" advTm="68855"/>
    </mc:Choice>
    <mc:Fallback xmlns="">
      <p:transition spd="slow" advTm="68855"/>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6857999"/>
          </a:xfrm>
        </p:spPr>
        <p:txBody>
          <a:bodyPr/>
          <a:lstStyle/>
          <a:p>
            <a:pPr>
              <a:defRPr/>
            </a:pPr>
            <a:r>
              <a:rPr lang="en-US" sz="2800" dirty="0"/>
              <a:t>The arterioles including terminal are well innervated because they contain smooth muscle cells</a:t>
            </a:r>
          </a:p>
          <a:p>
            <a:pPr marL="0" indent="0">
              <a:buNone/>
              <a:defRPr/>
            </a:pPr>
            <a:endParaRPr lang="en-US" sz="2800" dirty="0"/>
          </a:p>
          <a:p>
            <a:pPr>
              <a:defRPr/>
            </a:pPr>
            <a:r>
              <a:rPr lang="en-US" sz="2800" dirty="0"/>
              <a:t>The capillaries are not innervated </a:t>
            </a:r>
            <a:r>
              <a:rPr lang="en-US" sz="2800" dirty="0" err="1"/>
              <a:t>cuz</a:t>
            </a:r>
            <a:r>
              <a:rPr lang="en-US" sz="2800" dirty="0"/>
              <a:t> they don’t have smooth muscles</a:t>
            </a:r>
          </a:p>
          <a:p>
            <a:pPr>
              <a:buFont typeface="Arial" panose="020B0604020202020204" pitchFamily="34" charset="0"/>
              <a:buChar char="•"/>
              <a:defRPr/>
            </a:pPr>
            <a:endParaRPr lang="en-US" sz="2800" dirty="0"/>
          </a:p>
          <a:p>
            <a:pPr>
              <a:buFont typeface="Arial" panose="020B0604020202020204" pitchFamily="34" charset="0"/>
              <a:buChar char="•"/>
              <a:defRPr/>
            </a:pPr>
            <a:r>
              <a:rPr lang="en-US" sz="2800" b="1" dirty="0"/>
              <a:t>Hormones</a:t>
            </a:r>
            <a:r>
              <a:rPr lang="en-US" sz="2800" dirty="0"/>
              <a:t> circulate in the blood ( catecholamine, renin-angiotensin, vasopressin, atrial natriuretic peptide can affect the </a:t>
            </a:r>
            <a:r>
              <a:rPr lang="en-US" sz="2800" u="sng" dirty="0">
                <a:solidFill>
                  <a:srgbClr val="FF0000"/>
                </a:solidFill>
              </a:rPr>
              <a:t>microcirculation</a:t>
            </a:r>
            <a:r>
              <a:rPr lang="en-US" sz="2800" dirty="0"/>
              <a:t> causing vasodilation or vasoconstriction</a:t>
            </a:r>
          </a:p>
          <a:p>
            <a:pPr marL="0" indent="0">
              <a:buFont typeface="Arial" charset="0"/>
              <a:buNone/>
              <a:defRPr/>
            </a:pPr>
            <a:endParaRPr lang="en-US" sz="2800" dirty="0"/>
          </a:p>
          <a:p>
            <a:pPr>
              <a:buFont typeface="Arial" panose="020B0604020202020204" pitchFamily="34" charset="0"/>
              <a:buChar char="•"/>
              <a:defRPr/>
            </a:pPr>
            <a:r>
              <a:rPr lang="en-US" sz="2800" dirty="0"/>
              <a:t>Approximately 70% of the body’s blood is in the capillaries</a:t>
            </a:r>
          </a:p>
          <a:p>
            <a:pPr marL="0" indent="0">
              <a:buNone/>
              <a:defRPr/>
            </a:pPr>
            <a:r>
              <a:rPr lang="en-US" sz="2800" dirty="0"/>
              <a:t>The exchange of substances through capillaries occur through 3 different mechanisms: Diffusion, bulk flow, transcytosis</a:t>
            </a:r>
          </a:p>
        </p:txBody>
      </p:sp>
    </p:spTree>
  </p:cSld>
  <p:clrMapOvr>
    <a:masterClrMapping/>
  </p:clrMapOvr>
  <mc:AlternateContent xmlns:mc="http://schemas.openxmlformats.org/markup-compatibility/2006" xmlns:p14="http://schemas.microsoft.com/office/powerpoint/2010/main">
    <mc:Choice Requires="p14">
      <p:transition spd="slow" p14:dur="2000" advTm="54790"/>
    </mc:Choice>
    <mc:Fallback xmlns="">
      <p:transition spd="slow" advTm="54790"/>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Content Placeholder 2"/>
          <p:cNvSpPr>
            <a:spLocks noGrp="1"/>
          </p:cNvSpPr>
          <p:nvPr>
            <p:ph idx="1"/>
          </p:nvPr>
        </p:nvSpPr>
        <p:spPr>
          <a:xfrm>
            <a:off x="457200" y="188913"/>
            <a:ext cx="8229600" cy="5937250"/>
          </a:xfrm>
        </p:spPr>
        <p:txBody>
          <a:bodyPr/>
          <a:lstStyle/>
          <a:p>
            <a:pPr marL="0" indent="0" eaLnBrk="1" hangingPunct="1">
              <a:buFont typeface="Arial" charset="0"/>
              <a:buNone/>
            </a:pPr>
            <a:endParaRPr lang="en-US" altLang="en-US" sz="7200"/>
          </a:p>
          <a:p>
            <a:pPr marL="0" indent="0" eaLnBrk="1" hangingPunct="1">
              <a:buFont typeface="Arial" charset="0"/>
              <a:buNone/>
            </a:pPr>
            <a:r>
              <a:rPr lang="en-US" altLang="en-US" sz="7200" b="1">
                <a:solidFill>
                  <a:srgbClr val="0070C0"/>
                </a:solidFill>
              </a:rPr>
              <a:t>         Thank you</a:t>
            </a:r>
          </a:p>
        </p:txBody>
      </p:sp>
      <p:sp>
        <p:nvSpPr>
          <p:cNvPr id="5" name="Footer Placeholder 4"/>
          <p:cNvSpPr>
            <a:spLocks noGrp="1"/>
          </p:cNvSpPr>
          <p:nvPr>
            <p:ph type="ftr" sz="quarter" idx="11"/>
          </p:nvPr>
        </p:nvSpPr>
        <p:spPr/>
        <p:txBody>
          <a:bodyPr/>
          <a:lstStyle/>
          <a:p>
            <a:pPr>
              <a:defRPr/>
            </a:pPr>
            <a:r>
              <a:rPr lang="es-ES"/>
              <a:t>Professor Dr. Hala El-mazar 2021</a:t>
            </a:r>
            <a:endParaRPr lang="en-US" dirty="0"/>
          </a:p>
        </p:txBody>
      </p:sp>
      <p:sp>
        <p:nvSpPr>
          <p:cNvPr id="54276" name="Slide Number Placeholder 1"/>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itchFamily="34" charset="0"/>
                <a:cs typeface="Arial" charset="0"/>
              </a:defRPr>
            </a:lvl1pPr>
            <a:lvl2pPr marL="742950" indent="-285750">
              <a:defRPr>
                <a:solidFill>
                  <a:schemeClr val="tx1"/>
                </a:solidFill>
                <a:latin typeface="Calibri" pitchFamily="34" charset="0"/>
                <a:cs typeface="Arial" charset="0"/>
              </a:defRPr>
            </a:lvl2pPr>
            <a:lvl3pPr marL="1143000" indent="-228600">
              <a:defRPr>
                <a:solidFill>
                  <a:schemeClr val="tx1"/>
                </a:solidFill>
                <a:latin typeface="Calibri" pitchFamily="34" charset="0"/>
                <a:cs typeface="Arial" charset="0"/>
              </a:defRPr>
            </a:lvl3pPr>
            <a:lvl4pPr marL="1600200" indent="-228600">
              <a:defRPr>
                <a:solidFill>
                  <a:schemeClr val="tx1"/>
                </a:solidFill>
                <a:latin typeface="Calibri" pitchFamily="34" charset="0"/>
                <a:cs typeface="Arial" charset="0"/>
              </a:defRPr>
            </a:lvl4pPr>
            <a:lvl5pPr marL="2057400" indent="-22860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fld id="{E3AABE07-3B1A-49C4-B406-2E6F572989F8}" type="slidenum">
              <a:rPr lang="en-US" altLang="en-US" smtClean="0">
                <a:solidFill>
                  <a:srgbClr val="898989"/>
                </a:solidFill>
              </a:rPr>
              <a:pPr/>
              <a:t>28</a:t>
            </a:fld>
            <a:endParaRPr lang="en-US" altLang="en-US">
              <a:solidFill>
                <a:srgbClr val="898989"/>
              </a:solidFill>
            </a:endParaRPr>
          </a:p>
        </p:txBody>
      </p:sp>
      <p:pic>
        <p:nvPicPr>
          <p:cNvPr id="54277" name="Picture 4" descr="http://images.clipartpanda.com/happy-face-clipart-y4T9gyjiE.jpe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57475" y="2781300"/>
            <a:ext cx="3714750" cy="3024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996858020"/>
      </p:ext>
    </p:extLst>
  </p:cSld>
  <p:clrMapOvr>
    <a:masterClrMapping/>
  </p:clrMapOvr>
  <mc:AlternateContent xmlns:mc="http://schemas.openxmlformats.org/markup-compatibility/2006" xmlns:p14="http://schemas.microsoft.com/office/powerpoint/2010/main">
    <mc:Choice Requires="p14">
      <p:transition spd="slow" p14:dur="2000" advTm="4607"/>
    </mc:Choice>
    <mc:Fallback xmlns="">
      <p:transition spd="slow" advTm="4607"/>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le 1"/>
          <p:cNvSpPr>
            <a:spLocks noGrp="1"/>
          </p:cNvSpPr>
          <p:nvPr>
            <p:ph type="title"/>
          </p:nvPr>
        </p:nvSpPr>
        <p:spPr>
          <a:xfrm>
            <a:off x="457200" y="-26988"/>
            <a:ext cx="8229600" cy="868363"/>
          </a:xfrm>
        </p:spPr>
        <p:txBody>
          <a:bodyPr/>
          <a:lstStyle/>
          <a:p>
            <a:pPr eaLnBrk="1" hangingPunct="1"/>
            <a:r>
              <a:rPr lang="en-US" altLang="en-US" sz="3200" b="1" u="sng" dirty="0"/>
              <a:t>Cardio-vascular system</a:t>
            </a:r>
            <a:endParaRPr lang="ar-JO" altLang="en-US" sz="3200" b="1" u="sng" dirty="0"/>
          </a:p>
        </p:txBody>
      </p:sp>
      <p:sp>
        <p:nvSpPr>
          <p:cNvPr id="3" name="Content Placeholder 2"/>
          <p:cNvSpPr>
            <a:spLocks noGrp="1"/>
          </p:cNvSpPr>
          <p:nvPr>
            <p:ph idx="1"/>
          </p:nvPr>
        </p:nvSpPr>
        <p:spPr>
          <a:xfrm>
            <a:off x="0" y="908050"/>
            <a:ext cx="9144000" cy="5834063"/>
          </a:xfrm>
        </p:spPr>
        <p:txBody>
          <a:bodyPr rtlCol="0">
            <a:normAutofit/>
          </a:bodyPr>
          <a:lstStyle/>
          <a:p>
            <a:pPr eaLnBrk="1" fontAlgn="auto" hangingPunct="1">
              <a:spcAft>
                <a:spcPts val="0"/>
              </a:spcAft>
              <a:buFont typeface="Arial" panose="020B0604020202020204" pitchFamily="34" charset="0"/>
              <a:buChar char="•"/>
              <a:defRPr/>
            </a:pPr>
            <a:r>
              <a:rPr lang="en-US" sz="2800" dirty="0">
                <a:cs typeface="Arial" pitchFamily="34" charset="0"/>
              </a:rPr>
              <a:t>Includes: </a:t>
            </a:r>
            <a:r>
              <a:rPr lang="en-US" sz="2800" dirty="0">
                <a:solidFill>
                  <a:srgbClr val="FF0000"/>
                </a:solidFill>
                <a:cs typeface="Arial" pitchFamily="34" charset="0"/>
              </a:rPr>
              <a:t>The heart </a:t>
            </a:r>
            <a:r>
              <a:rPr lang="en-US" sz="2800" dirty="0">
                <a:cs typeface="Arial" pitchFamily="34" charset="0"/>
              </a:rPr>
              <a:t>+ </a:t>
            </a:r>
            <a:r>
              <a:rPr lang="en-US" sz="2800" dirty="0">
                <a:solidFill>
                  <a:srgbClr val="FF0000"/>
                </a:solidFill>
                <a:cs typeface="Arial" pitchFamily="34" charset="0"/>
              </a:rPr>
              <a:t>blood vessels </a:t>
            </a:r>
            <a:r>
              <a:rPr lang="en-US" sz="2800" dirty="0">
                <a:cs typeface="Arial" pitchFamily="34" charset="0"/>
              </a:rPr>
              <a:t>+ </a:t>
            </a:r>
            <a:r>
              <a:rPr lang="en-US" sz="2800" dirty="0">
                <a:solidFill>
                  <a:srgbClr val="FF0000"/>
                </a:solidFill>
                <a:cs typeface="Arial" pitchFamily="34" charset="0"/>
              </a:rPr>
              <a:t>blood</a:t>
            </a:r>
          </a:p>
          <a:p>
            <a:pPr eaLnBrk="1" fontAlgn="auto" hangingPunct="1">
              <a:spcAft>
                <a:spcPts val="0"/>
              </a:spcAft>
              <a:buFont typeface="Arial" panose="020B0604020202020204" pitchFamily="34" charset="0"/>
              <a:buChar char="•"/>
              <a:defRPr/>
            </a:pPr>
            <a:r>
              <a:rPr lang="en-US" sz="2800" dirty="0">
                <a:cs typeface="Arial" pitchFamily="34" charset="0"/>
              </a:rPr>
              <a:t>Humans have a closed circulatory system </a:t>
            </a:r>
          </a:p>
          <a:p>
            <a:pPr marL="0" indent="0" eaLnBrk="1" fontAlgn="auto" hangingPunct="1">
              <a:spcAft>
                <a:spcPts val="0"/>
              </a:spcAft>
              <a:buFont typeface="Arial" panose="020B0604020202020204" pitchFamily="34" charset="0"/>
              <a:buNone/>
              <a:defRPr/>
            </a:pPr>
            <a:r>
              <a:rPr lang="en-US" sz="2800" dirty="0">
                <a:cs typeface="Arial" pitchFamily="34" charset="0"/>
              </a:rPr>
              <a:t>    ( </a:t>
            </a:r>
            <a:r>
              <a:rPr lang="en-US" sz="2400" b="1" i="1" dirty="0">
                <a:solidFill>
                  <a:srgbClr val="FF0000"/>
                </a:solidFill>
                <a:cs typeface="Arial" pitchFamily="34" charset="0"/>
              </a:rPr>
              <a:t>blood circulate within vessels &amp; is distinct from interstitial fluid</a:t>
            </a:r>
            <a:r>
              <a:rPr lang="en-US" sz="2800" dirty="0">
                <a:cs typeface="Arial" pitchFamily="34" charset="0"/>
              </a:rPr>
              <a:t>)  </a:t>
            </a:r>
          </a:p>
          <a:p>
            <a:pPr eaLnBrk="1" fontAlgn="auto" hangingPunct="1">
              <a:spcAft>
                <a:spcPts val="0"/>
              </a:spcAft>
              <a:buFont typeface="Arial" panose="020B0604020202020204" pitchFamily="34" charset="0"/>
              <a:buNone/>
              <a:defRPr/>
            </a:pPr>
            <a:endParaRPr lang="en-US" sz="3000" dirty="0">
              <a:cs typeface="Arial" pitchFamily="34" charset="0"/>
            </a:endParaRPr>
          </a:p>
          <a:p>
            <a:pPr eaLnBrk="1" fontAlgn="auto" hangingPunct="1">
              <a:spcAft>
                <a:spcPts val="0"/>
              </a:spcAft>
              <a:buFont typeface="Arial" panose="020B0604020202020204" pitchFamily="34" charset="0"/>
              <a:buNone/>
              <a:defRPr/>
            </a:pPr>
            <a:endParaRPr lang="en-US" sz="3000" dirty="0">
              <a:cs typeface="Arial" pitchFamily="34" charset="0"/>
            </a:endParaRPr>
          </a:p>
          <a:p>
            <a:pPr eaLnBrk="1" fontAlgn="auto" hangingPunct="1">
              <a:spcAft>
                <a:spcPts val="0"/>
              </a:spcAft>
              <a:buFont typeface="Arial" panose="020B0604020202020204" pitchFamily="34" charset="0"/>
              <a:buNone/>
              <a:defRPr/>
            </a:pPr>
            <a:endParaRPr lang="en-US" sz="3000" dirty="0">
              <a:cs typeface="Arial" pitchFamily="34" charset="0"/>
            </a:endParaRPr>
          </a:p>
          <a:p>
            <a:pPr algn="r" eaLnBrk="1" fontAlgn="auto" hangingPunct="1">
              <a:spcAft>
                <a:spcPts val="0"/>
              </a:spcAft>
              <a:buFont typeface="Arial" panose="020B0604020202020204" pitchFamily="34" charset="0"/>
              <a:buNone/>
              <a:defRPr/>
            </a:pPr>
            <a:endParaRPr lang="en-US" sz="3000" dirty="0">
              <a:cs typeface="Arial" pitchFamily="34" charset="0"/>
            </a:endParaRPr>
          </a:p>
          <a:p>
            <a:pPr eaLnBrk="1" fontAlgn="auto" hangingPunct="1">
              <a:spcAft>
                <a:spcPts val="0"/>
              </a:spcAft>
              <a:buFont typeface="Arial" panose="020B0604020202020204" pitchFamily="34" charset="0"/>
              <a:buNone/>
              <a:defRPr/>
            </a:pPr>
            <a:endParaRPr lang="en-US" sz="3000" dirty="0">
              <a:cs typeface="Arial" pitchFamily="34" charset="0"/>
            </a:endParaRPr>
          </a:p>
          <a:p>
            <a:pPr eaLnBrk="1" fontAlgn="auto" hangingPunct="1">
              <a:spcAft>
                <a:spcPts val="0"/>
              </a:spcAft>
              <a:buFont typeface="Arial" panose="020B0604020202020204" pitchFamily="34" charset="0"/>
              <a:buNone/>
              <a:defRPr/>
            </a:pPr>
            <a:r>
              <a:rPr lang="en-US" sz="3000" dirty="0">
                <a:cs typeface="Arial" pitchFamily="34" charset="0"/>
              </a:rPr>
              <a:t> </a:t>
            </a:r>
          </a:p>
          <a:p>
            <a:pPr eaLnBrk="1" fontAlgn="auto" hangingPunct="1">
              <a:spcAft>
                <a:spcPts val="0"/>
              </a:spcAft>
              <a:buFont typeface="Arial" panose="020B0604020202020204" pitchFamily="34" charset="0"/>
              <a:buNone/>
              <a:defRPr/>
            </a:pPr>
            <a:endParaRPr lang="en-US" sz="2400" dirty="0"/>
          </a:p>
        </p:txBody>
      </p:sp>
      <p:sp>
        <p:nvSpPr>
          <p:cNvPr id="6148" name="Slide Number Placeholder 4"/>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itchFamily="34" charset="0"/>
                <a:cs typeface="Arial" charset="0"/>
              </a:defRPr>
            </a:lvl1pPr>
            <a:lvl2pPr marL="742950" indent="-285750">
              <a:defRPr>
                <a:solidFill>
                  <a:schemeClr val="tx1"/>
                </a:solidFill>
                <a:latin typeface="Calibri" pitchFamily="34" charset="0"/>
                <a:cs typeface="Arial" charset="0"/>
              </a:defRPr>
            </a:lvl2pPr>
            <a:lvl3pPr marL="1143000" indent="-228600">
              <a:defRPr>
                <a:solidFill>
                  <a:schemeClr val="tx1"/>
                </a:solidFill>
                <a:latin typeface="Calibri" pitchFamily="34" charset="0"/>
                <a:cs typeface="Arial" charset="0"/>
              </a:defRPr>
            </a:lvl3pPr>
            <a:lvl4pPr marL="1600200" indent="-228600">
              <a:defRPr>
                <a:solidFill>
                  <a:schemeClr val="tx1"/>
                </a:solidFill>
                <a:latin typeface="Calibri" pitchFamily="34" charset="0"/>
                <a:cs typeface="Arial" charset="0"/>
              </a:defRPr>
            </a:lvl4pPr>
            <a:lvl5pPr marL="2057400" indent="-22860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fld id="{EFF36768-E523-4D59-BEA8-7E18FDA393E8}" type="slidenum">
              <a:rPr lang="en-US" altLang="en-US" smtClean="0">
                <a:solidFill>
                  <a:srgbClr val="898989"/>
                </a:solidFill>
              </a:rPr>
              <a:pPr/>
              <a:t>3</a:t>
            </a:fld>
            <a:endParaRPr lang="en-US" altLang="en-US">
              <a:solidFill>
                <a:srgbClr val="898989"/>
              </a:solidFill>
            </a:endParaRPr>
          </a:p>
        </p:txBody>
      </p:sp>
      <p:sp>
        <p:nvSpPr>
          <p:cNvPr id="6149" name="TextBox 5"/>
          <p:cNvSpPr txBox="1">
            <a:spLocks noChangeArrowheads="1"/>
          </p:cNvSpPr>
          <p:nvPr/>
        </p:nvSpPr>
        <p:spPr bwMode="auto">
          <a:xfrm>
            <a:off x="468313" y="2924175"/>
            <a:ext cx="3887787" cy="34163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marL="342900" indent="-342900">
              <a:tabLst>
                <a:tab pos="2743200" algn="l"/>
              </a:tabLst>
              <a:defRPr>
                <a:solidFill>
                  <a:schemeClr val="tx1"/>
                </a:solidFill>
                <a:latin typeface="Calibri" pitchFamily="34" charset="0"/>
                <a:cs typeface="Arial" charset="0"/>
              </a:defRPr>
            </a:lvl1pPr>
            <a:lvl2pPr>
              <a:tabLst>
                <a:tab pos="2743200" algn="l"/>
              </a:tabLst>
              <a:defRPr>
                <a:solidFill>
                  <a:schemeClr val="tx1"/>
                </a:solidFill>
                <a:latin typeface="Calibri" pitchFamily="34" charset="0"/>
                <a:cs typeface="Arial" charset="0"/>
              </a:defRPr>
            </a:lvl2pPr>
            <a:lvl3pPr marL="1143000" indent="-228600">
              <a:tabLst>
                <a:tab pos="2743200" algn="l"/>
              </a:tabLst>
              <a:defRPr>
                <a:solidFill>
                  <a:schemeClr val="tx1"/>
                </a:solidFill>
                <a:latin typeface="Calibri" pitchFamily="34" charset="0"/>
                <a:cs typeface="Arial" charset="0"/>
              </a:defRPr>
            </a:lvl3pPr>
            <a:lvl4pPr marL="1600200" indent="-228600">
              <a:tabLst>
                <a:tab pos="2743200" algn="l"/>
              </a:tabLst>
              <a:defRPr>
                <a:solidFill>
                  <a:schemeClr val="tx1"/>
                </a:solidFill>
                <a:latin typeface="Calibri" pitchFamily="34" charset="0"/>
                <a:cs typeface="Arial" charset="0"/>
              </a:defRPr>
            </a:lvl4pPr>
            <a:lvl5pPr marL="2057400" indent="-228600">
              <a:tabLst>
                <a:tab pos="2743200" algn="l"/>
              </a:tabLst>
              <a:defRPr>
                <a:solidFill>
                  <a:schemeClr val="tx1"/>
                </a:solidFill>
                <a:latin typeface="Calibri" pitchFamily="34" charset="0"/>
                <a:cs typeface="Arial" charset="0"/>
              </a:defRPr>
            </a:lvl5pPr>
            <a:lvl6pPr marL="2514600" indent="-228600" eaLnBrk="0" fontAlgn="base" hangingPunct="0">
              <a:spcBef>
                <a:spcPct val="0"/>
              </a:spcBef>
              <a:spcAft>
                <a:spcPct val="0"/>
              </a:spcAft>
              <a:tabLst>
                <a:tab pos="2743200" algn="l"/>
              </a:tabLst>
              <a:defRPr>
                <a:solidFill>
                  <a:schemeClr val="tx1"/>
                </a:solidFill>
                <a:latin typeface="Calibri" pitchFamily="34" charset="0"/>
                <a:cs typeface="Arial" charset="0"/>
              </a:defRPr>
            </a:lvl6pPr>
            <a:lvl7pPr marL="2971800" indent="-228600" eaLnBrk="0" fontAlgn="base" hangingPunct="0">
              <a:spcBef>
                <a:spcPct val="0"/>
              </a:spcBef>
              <a:spcAft>
                <a:spcPct val="0"/>
              </a:spcAft>
              <a:tabLst>
                <a:tab pos="2743200" algn="l"/>
              </a:tabLst>
              <a:defRPr>
                <a:solidFill>
                  <a:schemeClr val="tx1"/>
                </a:solidFill>
                <a:latin typeface="Calibri" pitchFamily="34" charset="0"/>
                <a:cs typeface="Arial" charset="0"/>
              </a:defRPr>
            </a:lvl7pPr>
            <a:lvl8pPr marL="3429000" indent="-228600" eaLnBrk="0" fontAlgn="base" hangingPunct="0">
              <a:spcBef>
                <a:spcPct val="0"/>
              </a:spcBef>
              <a:spcAft>
                <a:spcPct val="0"/>
              </a:spcAft>
              <a:tabLst>
                <a:tab pos="2743200" algn="l"/>
              </a:tabLst>
              <a:defRPr>
                <a:solidFill>
                  <a:schemeClr val="tx1"/>
                </a:solidFill>
                <a:latin typeface="Calibri" pitchFamily="34" charset="0"/>
                <a:cs typeface="Arial" charset="0"/>
              </a:defRPr>
            </a:lvl8pPr>
            <a:lvl9pPr marL="3886200" indent="-228600" eaLnBrk="0" fontAlgn="base" hangingPunct="0">
              <a:spcBef>
                <a:spcPct val="0"/>
              </a:spcBef>
              <a:spcAft>
                <a:spcPct val="0"/>
              </a:spcAft>
              <a:tabLst>
                <a:tab pos="2743200" algn="l"/>
              </a:tabLst>
              <a:defRPr>
                <a:solidFill>
                  <a:schemeClr val="tx1"/>
                </a:solidFill>
                <a:latin typeface="Calibri" pitchFamily="34" charset="0"/>
                <a:cs typeface="Arial" charset="0"/>
              </a:defRPr>
            </a:lvl9pPr>
          </a:lstStyle>
          <a:p>
            <a:pPr lvl="1" eaLnBrk="1" hangingPunct="1">
              <a:buClr>
                <a:srgbClr val="339933"/>
              </a:buClr>
            </a:pPr>
            <a:r>
              <a:rPr lang="en-US" altLang="en-US" sz="2400"/>
              <a:t>The heart pumps blood into large vessels that branch into smaller ones leading into the organs.</a:t>
            </a:r>
          </a:p>
          <a:p>
            <a:pPr lvl="1" eaLnBrk="1" hangingPunct="1">
              <a:buClr>
                <a:srgbClr val="339933"/>
              </a:buClr>
            </a:pPr>
            <a:endParaRPr lang="en-US" altLang="en-US" sz="2400"/>
          </a:p>
          <a:p>
            <a:pPr lvl="1" eaLnBrk="1" hangingPunct="1">
              <a:buClr>
                <a:srgbClr val="339933"/>
              </a:buClr>
            </a:pPr>
            <a:r>
              <a:rPr lang="en-US" altLang="en-US" sz="2400"/>
              <a:t>Materials are exchanged by </a:t>
            </a:r>
            <a:r>
              <a:rPr lang="en-US" altLang="en-US" sz="2400" b="1"/>
              <a:t>diffusion</a:t>
            </a:r>
            <a:r>
              <a:rPr lang="en-US" altLang="en-US" sz="2400"/>
              <a:t> between the blood and the interstitial fluid around the cells.</a:t>
            </a:r>
          </a:p>
        </p:txBody>
      </p:sp>
      <p:pic>
        <p:nvPicPr>
          <p:cNvPr id="6150" name="Picture 4" descr="http://hillviewprimary.edublogs.org/files/2013/10/HEART121-rp1g24.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64163" y="2708275"/>
            <a:ext cx="3455987" cy="3889375"/>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8" name="Footer Placeholder 7"/>
          <p:cNvSpPr>
            <a:spLocks noGrp="1"/>
          </p:cNvSpPr>
          <p:nvPr>
            <p:ph type="ftr" sz="quarter" idx="11"/>
          </p:nvPr>
        </p:nvSpPr>
        <p:spPr/>
        <p:txBody>
          <a:bodyPr/>
          <a:lstStyle/>
          <a:p>
            <a:pPr>
              <a:defRPr/>
            </a:pPr>
            <a:r>
              <a:rPr lang="es-ES"/>
              <a:t>Professor Dr. Hala El-mazar 2021</a:t>
            </a:r>
            <a:endParaRPr lang="en-US" dirty="0"/>
          </a:p>
        </p:txBody>
      </p:sp>
    </p:spTree>
  </p:cSld>
  <p:clrMapOvr>
    <a:masterClrMapping/>
  </p:clrMapOvr>
  <mc:AlternateContent xmlns:mc="http://schemas.openxmlformats.org/markup-compatibility/2006" xmlns:p14="http://schemas.microsoft.com/office/powerpoint/2010/main">
    <mc:Choice Requires="p14">
      <p:transition spd="slow" p14:dur="2000" advTm="78734"/>
    </mc:Choice>
    <mc:Fallback xmlns="">
      <p:transition spd="slow" advTm="78734"/>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EE550DA5-3BB1-452C-A722-0E3DE76811C6}"/>
              </a:ext>
            </a:extLst>
          </p:cNvPr>
          <p:cNvSpPr>
            <a:spLocks noGrp="1"/>
          </p:cNvSpPr>
          <p:nvPr>
            <p:ph idx="1"/>
          </p:nvPr>
        </p:nvSpPr>
        <p:spPr>
          <a:xfrm>
            <a:off x="457200" y="332656"/>
            <a:ext cx="8229600" cy="5793507"/>
          </a:xfrm>
        </p:spPr>
        <p:txBody>
          <a:bodyPr/>
          <a:lstStyle/>
          <a:p>
            <a:pPr marL="0" indent="0">
              <a:buNone/>
            </a:pPr>
            <a:r>
              <a:rPr lang="en-US" u="sng" dirty="0"/>
              <a:t>Main functions of the Vascular system</a:t>
            </a:r>
          </a:p>
          <a:p>
            <a:pPr marL="0" indent="0">
              <a:buNone/>
            </a:pPr>
            <a:endParaRPr lang="en-US" u="sng" dirty="0"/>
          </a:p>
          <a:p>
            <a:pPr>
              <a:buFont typeface="Wingdings" panose="05000000000000000000" pitchFamily="2" charset="2"/>
              <a:buChar char="Ø"/>
            </a:pPr>
            <a:r>
              <a:rPr lang="en-US" dirty="0"/>
              <a:t>Transport of oxygen, carbon dioxide, nutrients, hormones, metabolic products, cells of immune defense system and many other essential products</a:t>
            </a:r>
          </a:p>
          <a:p>
            <a:pPr>
              <a:buFont typeface="Wingdings" panose="05000000000000000000" pitchFamily="2" charset="2"/>
              <a:buChar char="Ø"/>
            </a:pPr>
            <a:endParaRPr lang="en-US" dirty="0"/>
          </a:p>
          <a:p>
            <a:pPr>
              <a:buFont typeface="Wingdings" panose="05000000000000000000" pitchFamily="2" charset="2"/>
              <a:buChar char="Ø"/>
            </a:pPr>
            <a:r>
              <a:rPr lang="en-US" dirty="0"/>
              <a:t>Gaseous exchange</a:t>
            </a:r>
          </a:p>
          <a:p>
            <a:pPr marL="0" indent="0">
              <a:buNone/>
            </a:pPr>
            <a:endParaRPr lang="en-US" dirty="0"/>
          </a:p>
          <a:p>
            <a:pPr>
              <a:buFont typeface="Wingdings" panose="05000000000000000000" pitchFamily="2" charset="2"/>
              <a:buChar char="Ø"/>
            </a:pPr>
            <a:r>
              <a:rPr lang="en-US" dirty="0"/>
              <a:t>Temperature control</a:t>
            </a:r>
          </a:p>
          <a:p>
            <a:endParaRPr lang="en-US" dirty="0"/>
          </a:p>
        </p:txBody>
      </p:sp>
      <p:sp>
        <p:nvSpPr>
          <p:cNvPr id="4" name="Footer Placeholder 3">
            <a:extLst>
              <a:ext uri="{FF2B5EF4-FFF2-40B4-BE49-F238E27FC236}">
                <a16:creationId xmlns:a16="http://schemas.microsoft.com/office/drawing/2014/main" id="{5022935C-42DA-4F60-95E3-2CD295CF0F64}"/>
              </a:ext>
            </a:extLst>
          </p:cNvPr>
          <p:cNvSpPr>
            <a:spLocks noGrp="1"/>
          </p:cNvSpPr>
          <p:nvPr>
            <p:ph type="ftr" sz="quarter" idx="11"/>
          </p:nvPr>
        </p:nvSpPr>
        <p:spPr/>
        <p:txBody>
          <a:bodyPr/>
          <a:lstStyle/>
          <a:p>
            <a:pPr>
              <a:defRPr/>
            </a:pPr>
            <a:r>
              <a:rPr lang="es-ES"/>
              <a:t>Professor Dr. Hala El-mazar 2021</a:t>
            </a:r>
            <a:endParaRPr lang="en-US" dirty="0"/>
          </a:p>
        </p:txBody>
      </p:sp>
      <p:sp>
        <p:nvSpPr>
          <p:cNvPr id="5" name="Slide Number Placeholder 4">
            <a:extLst>
              <a:ext uri="{FF2B5EF4-FFF2-40B4-BE49-F238E27FC236}">
                <a16:creationId xmlns:a16="http://schemas.microsoft.com/office/drawing/2014/main" id="{E66DC208-D326-4369-A01E-6D74AD08E143}"/>
              </a:ext>
            </a:extLst>
          </p:cNvPr>
          <p:cNvSpPr>
            <a:spLocks noGrp="1"/>
          </p:cNvSpPr>
          <p:nvPr>
            <p:ph type="sldNum" sz="quarter" idx="12"/>
          </p:nvPr>
        </p:nvSpPr>
        <p:spPr/>
        <p:txBody>
          <a:bodyPr/>
          <a:lstStyle/>
          <a:p>
            <a:pPr>
              <a:defRPr/>
            </a:pPr>
            <a:fld id="{638ED052-0F8C-4610-8609-D1DB2679C0CB}" type="slidenum">
              <a:rPr lang="en-US" altLang="en-US" smtClean="0"/>
              <a:pPr>
                <a:defRPr/>
              </a:pPr>
              <a:t>4</a:t>
            </a:fld>
            <a:endParaRPr lang="en-US" altLang="en-US"/>
          </a:p>
        </p:txBody>
      </p:sp>
    </p:spTree>
    <p:extLst>
      <p:ext uri="{BB962C8B-B14F-4D97-AF65-F5344CB8AC3E}">
        <p14:creationId xmlns:p14="http://schemas.microsoft.com/office/powerpoint/2010/main" val="67693548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1"/>
          <p:cNvSpPr>
            <a:spLocks noGrp="1"/>
          </p:cNvSpPr>
          <p:nvPr>
            <p:ph type="title"/>
          </p:nvPr>
        </p:nvSpPr>
        <p:spPr>
          <a:xfrm>
            <a:off x="457200" y="44450"/>
            <a:ext cx="8229600" cy="863600"/>
          </a:xfrm>
        </p:spPr>
        <p:txBody>
          <a:bodyPr/>
          <a:lstStyle/>
          <a:p>
            <a:pPr eaLnBrk="1" hangingPunct="1"/>
            <a:r>
              <a:rPr lang="en-US" altLang="en-US" sz="3200" b="1" u="sng"/>
              <a:t>The blood vessels</a:t>
            </a:r>
          </a:p>
        </p:txBody>
      </p:sp>
      <p:sp>
        <p:nvSpPr>
          <p:cNvPr id="3" name="Content Placeholder 2"/>
          <p:cNvSpPr>
            <a:spLocks noGrp="1"/>
          </p:cNvSpPr>
          <p:nvPr>
            <p:ph idx="1"/>
          </p:nvPr>
        </p:nvSpPr>
        <p:spPr>
          <a:xfrm>
            <a:off x="179388" y="692150"/>
            <a:ext cx="8785225" cy="6049963"/>
          </a:xfrm>
        </p:spPr>
        <p:txBody>
          <a:bodyPr rtlCol="0">
            <a:normAutofit lnSpcReduction="10000"/>
          </a:bodyPr>
          <a:lstStyle/>
          <a:p>
            <a:pPr marL="0" indent="0" eaLnBrk="1" fontAlgn="auto" hangingPunct="1">
              <a:spcAft>
                <a:spcPts val="0"/>
              </a:spcAft>
              <a:buFont typeface="Arial" panose="020B0604020202020204" pitchFamily="34" charset="0"/>
              <a:buNone/>
              <a:defRPr/>
            </a:pPr>
            <a:r>
              <a:rPr lang="en-US" sz="2800" u="sng" dirty="0"/>
              <a:t>Include:</a:t>
            </a:r>
            <a:endParaRPr lang="en-US" sz="2800" dirty="0"/>
          </a:p>
          <a:p>
            <a:pPr eaLnBrk="1" fontAlgn="auto" hangingPunct="1">
              <a:spcAft>
                <a:spcPts val="0"/>
              </a:spcAft>
              <a:buFont typeface="Arial" panose="020B0604020202020204" pitchFamily="34" charset="0"/>
              <a:buChar char="•"/>
              <a:defRPr/>
            </a:pPr>
            <a:r>
              <a:rPr lang="en-US" sz="2800" dirty="0">
                <a:solidFill>
                  <a:srgbClr val="FF0000"/>
                </a:solidFill>
              </a:rPr>
              <a:t>Arteries</a:t>
            </a:r>
            <a:r>
              <a:rPr lang="en-US" sz="2800" dirty="0"/>
              <a:t>:     Large (</a:t>
            </a:r>
            <a:r>
              <a:rPr lang="en-US" sz="2800" b="1" dirty="0"/>
              <a:t>elastic)</a:t>
            </a:r>
            <a:r>
              <a:rPr lang="en-US" sz="2800" dirty="0"/>
              <a:t> arteries</a:t>
            </a:r>
          </a:p>
          <a:p>
            <a:pPr marL="0" indent="0" eaLnBrk="1" fontAlgn="auto" hangingPunct="1">
              <a:spcAft>
                <a:spcPts val="0"/>
              </a:spcAft>
              <a:buFont typeface="Arial" panose="020B0604020202020204" pitchFamily="34" charset="0"/>
              <a:buNone/>
              <a:defRPr/>
            </a:pPr>
            <a:r>
              <a:rPr lang="en-US" sz="2800" dirty="0"/>
              <a:t>                        Medium (</a:t>
            </a:r>
            <a:r>
              <a:rPr lang="en-US" sz="2800" b="1" dirty="0"/>
              <a:t>muscular</a:t>
            </a:r>
            <a:r>
              <a:rPr lang="en-US" sz="2800" dirty="0"/>
              <a:t>) arteries</a:t>
            </a:r>
          </a:p>
          <a:p>
            <a:pPr marL="0" indent="0" eaLnBrk="1" fontAlgn="auto" hangingPunct="1">
              <a:spcAft>
                <a:spcPts val="0"/>
              </a:spcAft>
              <a:buFont typeface="Arial" panose="020B0604020202020204" pitchFamily="34" charset="0"/>
              <a:buNone/>
              <a:defRPr/>
            </a:pPr>
            <a:r>
              <a:rPr lang="en-US" sz="2800" dirty="0"/>
              <a:t>                        Arterioles</a:t>
            </a:r>
          </a:p>
          <a:p>
            <a:pPr eaLnBrk="1" fontAlgn="auto" hangingPunct="1">
              <a:spcAft>
                <a:spcPts val="0"/>
              </a:spcAft>
              <a:buFont typeface="Arial" panose="020B0604020202020204" pitchFamily="34" charset="0"/>
              <a:buChar char="•"/>
              <a:defRPr/>
            </a:pPr>
            <a:endParaRPr lang="en-US" sz="2800" dirty="0">
              <a:solidFill>
                <a:srgbClr val="FF0000"/>
              </a:solidFill>
            </a:endParaRPr>
          </a:p>
          <a:p>
            <a:pPr eaLnBrk="1" fontAlgn="auto" hangingPunct="1">
              <a:spcAft>
                <a:spcPts val="0"/>
              </a:spcAft>
              <a:buFont typeface="Arial" panose="020B0604020202020204" pitchFamily="34" charset="0"/>
              <a:buChar char="•"/>
              <a:defRPr/>
            </a:pPr>
            <a:r>
              <a:rPr lang="en-US" sz="2800" dirty="0">
                <a:solidFill>
                  <a:srgbClr val="FF0000"/>
                </a:solidFill>
              </a:rPr>
              <a:t>Veins:         </a:t>
            </a:r>
            <a:r>
              <a:rPr lang="en-US" sz="2800" dirty="0"/>
              <a:t>Large veins</a:t>
            </a:r>
          </a:p>
          <a:p>
            <a:pPr marL="0" indent="0" eaLnBrk="1" fontAlgn="auto" hangingPunct="1">
              <a:spcAft>
                <a:spcPts val="0"/>
              </a:spcAft>
              <a:buFont typeface="Arial" panose="020B0604020202020204" pitchFamily="34" charset="0"/>
              <a:buNone/>
              <a:defRPr/>
            </a:pPr>
            <a:r>
              <a:rPr lang="en-US" sz="2800" dirty="0"/>
              <a:t>                        Medium sized veins</a:t>
            </a:r>
          </a:p>
          <a:p>
            <a:pPr marL="0" indent="0" eaLnBrk="1" fontAlgn="auto" hangingPunct="1">
              <a:spcAft>
                <a:spcPts val="0"/>
              </a:spcAft>
              <a:buFont typeface="Arial" panose="020B0604020202020204" pitchFamily="34" charset="0"/>
              <a:buNone/>
              <a:defRPr/>
            </a:pPr>
            <a:r>
              <a:rPr lang="en-US" sz="2800" dirty="0"/>
              <a:t>                        </a:t>
            </a:r>
            <a:r>
              <a:rPr lang="en-US" sz="2800" dirty="0" err="1"/>
              <a:t>Venules</a:t>
            </a:r>
            <a:endParaRPr lang="en-US" sz="2800" dirty="0"/>
          </a:p>
          <a:p>
            <a:pPr eaLnBrk="1" fontAlgn="auto" hangingPunct="1">
              <a:spcAft>
                <a:spcPts val="0"/>
              </a:spcAft>
              <a:buFont typeface="Arial" panose="020B0604020202020204" pitchFamily="34" charset="0"/>
              <a:buChar char="•"/>
              <a:defRPr/>
            </a:pPr>
            <a:endParaRPr lang="en-US" sz="2800" dirty="0">
              <a:solidFill>
                <a:srgbClr val="FF0000"/>
              </a:solidFill>
            </a:endParaRPr>
          </a:p>
          <a:p>
            <a:pPr eaLnBrk="1" fontAlgn="auto" hangingPunct="1">
              <a:spcAft>
                <a:spcPts val="0"/>
              </a:spcAft>
              <a:buFont typeface="Arial" panose="020B0604020202020204" pitchFamily="34" charset="0"/>
              <a:buChar char="•"/>
              <a:defRPr/>
            </a:pPr>
            <a:r>
              <a:rPr lang="en-US" sz="2800" dirty="0" err="1">
                <a:solidFill>
                  <a:srgbClr val="FF0000"/>
                </a:solidFill>
              </a:rPr>
              <a:t>Microcirulation</a:t>
            </a:r>
            <a:r>
              <a:rPr lang="en-US" sz="2800" dirty="0">
                <a:solidFill>
                  <a:srgbClr val="FF0000"/>
                </a:solidFill>
              </a:rPr>
              <a:t>:</a:t>
            </a:r>
          </a:p>
          <a:p>
            <a:pPr marL="0" indent="0" eaLnBrk="1" fontAlgn="auto" hangingPunct="1">
              <a:spcAft>
                <a:spcPts val="0"/>
              </a:spcAft>
              <a:buFont typeface="Arial" panose="020B0604020202020204" pitchFamily="34" charset="0"/>
              <a:buNone/>
              <a:defRPr/>
            </a:pPr>
            <a:r>
              <a:rPr lang="en-US" sz="2800" dirty="0"/>
              <a:t>                         Capillaries</a:t>
            </a:r>
          </a:p>
          <a:p>
            <a:pPr marL="0" indent="0" eaLnBrk="1" fontAlgn="auto" hangingPunct="1">
              <a:spcAft>
                <a:spcPts val="0"/>
              </a:spcAft>
              <a:buFont typeface="Arial" panose="020B0604020202020204" pitchFamily="34" charset="0"/>
              <a:buNone/>
              <a:defRPr/>
            </a:pPr>
            <a:r>
              <a:rPr lang="en-US" sz="2800" dirty="0"/>
              <a:t>                        </a:t>
            </a:r>
            <a:r>
              <a:rPr lang="en-US" sz="2800" dirty="0" err="1"/>
              <a:t>Arterio</a:t>
            </a:r>
            <a:r>
              <a:rPr lang="en-US" sz="2800" dirty="0"/>
              <a:t> –venous anastomosis</a:t>
            </a:r>
          </a:p>
          <a:p>
            <a:pPr marL="0" indent="0" eaLnBrk="1" fontAlgn="auto" hangingPunct="1">
              <a:spcAft>
                <a:spcPts val="0"/>
              </a:spcAft>
              <a:buFont typeface="Arial" panose="020B0604020202020204" pitchFamily="34" charset="0"/>
              <a:buNone/>
              <a:defRPr/>
            </a:pPr>
            <a:endParaRPr lang="en-US" sz="2800" dirty="0"/>
          </a:p>
        </p:txBody>
      </p:sp>
      <p:sp>
        <p:nvSpPr>
          <p:cNvPr id="7172" name="Slide Number Placeholder 4"/>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itchFamily="34" charset="0"/>
                <a:cs typeface="Arial" charset="0"/>
              </a:defRPr>
            </a:lvl1pPr>
            <a:lvl2pPr marL="742950" indent="-285750">
              <a:defRPr>
                <a:solidFill>
                  <a:schemeClr val="tx1"/>
                </a:solidFill>
                <a:latin typeface="Calibri" pitchFamily="34" charset="0"/>
                <a:cs typeface="Arial" charset="0"/>
              </a:defRPr>
            </a:lvl2pPr>
            <a:lvl3pPr marL="1143000" indent="-228600">
              <a:defRPr>
                <a:solidFill>
                  <a:schemeClr val="tx1"/>
                </a:solidFill>
                <a:latin typeface="Calibri" pitchFamily="34" charset="0"/>
                <a:cs typeface="Arial" charset="0"/>
              </a:defRPr>
            </a:lvl3pPr>
            <a:lvl4pPr marL="1600200" indent="-228600">
              <a:defRPr>
                <a:solidFill>
                  <a:schemeClr val="tx1"/>
                </a:solidFill>
                <a:latin typeface="Calibri" pitchFamily="34" charset="0"/>
                <a:cs typeface="Arial" charset="0"/>
              </a:defRPr>
            </a:lvl4pPr>
            <a:lvl5pPr marL="2057400" indent="-22860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fld id="{FB391EC7-043F-4CBC-88BA-9C447E0DC403}" type="slidenum">
              <a:rPr lang="en-US" altLang="en-US" smtClean="0">
                <a:solidFill>
                  <a:srgbClr val="898989"/>
                </a:solidFill>
              </a:rPr>
              <a:pPr/>
              <a:t>5</a:t>
            </a:fld>
            <a:endParaRPr lang="en-US" altLang="en-US">
              <a:solidFill>
                <a:srgbClr val="898989"/>
              </a:solidFill>
            </a:endParaRPr>
          </a:p>
        </p:txBody>
      </p:sp>
      <p:pic>
        <p:nvPicPr>
          <p:cNvPr id="7173" name="Picture 4" descr="http://media-2.web.britannica.com/eb-media/06/92806-004-95B4D32F.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00788" y="908050"/>
            <a:ext cx="2735262" cy="4752975"/>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7" name="Footer Placeholder 6"/>
          <p:cNvSpPr>
            <a:spLocks noGrp="1"/>
          </p:cNvSpPr>
          <p:nvPr>
            <p:ph type="ftr" sz="quarter" idx="11"/>
          </p:nvPr>
        </p:nvSpPr>
        <p:spPr/>
        <p:txBody>
          <a:bodyPr/>
          <a:lstStyle/>
          <a:p>
            <a:pPr>
              <a:defRPr/>
            </a:pPr>
            <a:r>
              <a:rPr lang="es-ES"/>
              <a:t>Professor Dr. Hala El-mazar 2021</a:t>
            </a:r>
            <a:endParaRPr lang="en-US" dirty="0"/>
          </a:p>
        </p:txBody>
      </p:sp>
    </p:spTree>
    <p:custDataLst>
      <p:tags r:id="rId1"/>
    </p:custDataLst>
  </p:cSld>
  <p:clrMapOvr>
    <a:masterClrMapping/>
  </p:clrMapOvr>
  <mc:AlternateContent xmlns:mc="http://schemas.openxmlformats.org/markup-compatibility/2006" xmlns:p14="http://schemas.microsoft.com/office/powerpoint/2010/main">
    <mc:Choice Requires="p14">
      <p:transition spd="slow" p14:dur="2000" advTm="47448"/>
    </mc:Choice>
    <mc:Fallback xmlns="">
      <p:transition spd="slow" advTm="47448"/>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16632"/>
            <a:ext cx="8229600" cy="6239718"/>
          </a:xfrm>
        </p:spPr>
        <p:txBody>
          <a:bodyPr/>
          <a:lstStyle/>
          <a:p>
            <a:pPr marL="0" indent="0">
              <a:buNone/>
            </a:pPr>
            <a:endParaRPr lang="en-US" sz="2800" dirty="0"/>
          </a:p>
          <a:p>
            <a:pPr marL="0" indent="0">
              <a:buNone/>
            </a:pPr>
            <a:r>
              <a:rPr lang="en-US" sz="2800" dirty="0"/>
              <a:t>The basic structural components of the vascular wall:</a:t>
            </a:r>
          </a:p>
          <a:p>
            <a:pPr marL="0" indent="0">
              <a:buNone/>
            </a:pPr>
            <a:endParaRPr lang="en-US" sz="2800" dirty="0"/>
          </a:p>
          <a:p>
            <a:pPr marL="514350" indent="-514350">
              <a:buFont typeface="+mj-lt"/>
              <a:buAutoNum type="arabicPeriod"/>
            </a:pPr>
            <a:r>
              <a:rPr lang="en-US" sz="2800" dirty="0"/>
              <a:t>Endothelium </a:t>
            </a:r>
          </a:p>
          <a:p>
            <a:pPr marL="514350" indent="-514350">
              <a:buFont typeface="+mj-lt"/>
              <a:buAutoNum type="arabicPeriod"/>
            </a:pPr>
            <a:r>
              <a:rPr lang="en-US" sz="2800" dirty="0"/>
              <a:t>Connective tissue</a:t>
            </a:r>
          </a:p>
          <a:p>
            <a:pPr marL="514350" indent="-514350">
              <a:buFont typeface="+mj-lt"/>
              <a:buAutoNum type="arabicPeriod"/>
            </a:pPr>
            <a:r>
              <a:rPr lang="en-US" sz="2800" dirty="0"/>
              <a:t>Collagen fibers run longitudinally </a:t>
            </a:r>
          </a:p>
          <a:p>
            <a:pPr marL="514350" indent="-514350">
              <a:buFont typeface="+mj-lt"/>
              <a:buAutoNum type="arabicPeriod"/>
            </a:pPr>
            <a:r>
              <a:rPr lang="en-US" sz="2800" dirty="0"/>
              <a:t>Elastic material (fenestrated )</a:t>
            </a:r>
          </a:p>
          <a:p>
            <a:pPr marL="514350" indent="-514350">
              <a:buFont typeface="+mj-lt"/>
              <a:buAutoNum type="arabicPeriod"/>
            </a:pPr>
            <a:r>
              <a:rPr lang="en-US" sz="2800" dirty="0"/>
              <a:t>Ground substance</a:t>
            </a:r>
          </a:p>
          <a:p>
            <a:pPr marL="0" indent="0">
              <a:buNone/>
            </a:pPr>
            <a:r>
              <a:rPr lang="en-US" sz="2800" dirty="0"/>
              <a:t>   ( glycosaminoglycan) </a:t>
            </a:r>
          </a:p>
          <a:p>
            <a:pPr marL="0" indent="0">
              <a:buNone/>
            </a:pPr>
            <a:endParaRPr lang="en-US" sz="2800" dirty="0"/>
          </a:p>
          <a:p>
            <a:pPr marL="0" indent="0">
              <a:buNone/>
            </a:pPr>
            <a:r>
              <a:rPr lang="en-US" sz="2800" dirty="0"/>
              <a:t>The transition from one type of vessels to another is  </a:t>
            </a:r>
            <a:r>
              <a:rPr lang="en-US" sz="2800" b="1" u="sng" dirty="0">
                <a:solidFill>
                  <a:srgbClr val="FF0000"/>
                </a:solidFill>
              </a:rPr>
              <a:t>gradual</a:t>
            </a:r>
          </a:p>
        </p:txBody>
      </p:sp>
      <p:sp>
        <p:nvSpPr>
          <p:cNvPr id="4" name="Footer Placeholder 3"/>
          <p:cNvSpPr>
            <a:spLocks noGrp="1"/>
          </p:cNvSpPr>
          <p:nvPr>
            <p:ph type="ftr" sz="quarter" idx="11"/>
          </p:nvPr>
        </p:nvSpPr>
        <p:spPr/>
        <p:txBody>
          <a:bodyPr/>
          <a:lstStyle/>
          <a:p>
            <a:pPr>
              <a:defRPr/>
            </a:pPr>
            <a:r>
              <a:rPr lang="es-ES"/>
              <a:t>Professor Dr. Hala El-mazar 2021</a:t>
            </a:r>
            <a:endParaRPr lang="en-US" dirty="0"/>
          </a:p>
        </p:txBody>
      </p:sp>
      <p:sp>
        <p:nvSpPr>
          <p:cNvPr id="5" name="Slide Number Placeholder 4"/>
          <p:cNvSpPr>
            <a:spLocks noGrp="1"/>
          </p:cNvSpPr>
          <p:nvPr>
            <p:ph type="sldNum" sz="quarter" idx="12"/>
          </p:nvPr>
        </p:nvSpPr>
        <p:spPr/>
        <p:txBody>
          <a:bodyPr/>
          <a:lstStyle/>
          <a:p>
            <a:pPr>
              <a:defRPr/>
            </a:pPr>
            <a:fld id="{638ED052-0F8C-4610-8609-D1DB2679C0CB}" type="slidenum">
              <a:rPr lang="en-US" altLang="en-US" smtClean="0"/>
              <a:pPr>
                <a:defRPr/>
              </a:pPr>
              <a:t>6</a:t>
            </a:fld>
            <a:endParaRPr lang="en-US" altLang="en-US"/>
          </a:p>
        </p:txBody>
      </p:sp>
      <p:pic>
        <p:nvPicPr>
          <p:cNvPr id="1026" name="Picture 2" descr="Structure of the vascular wall (Adapted from Wikipedia). Disposition of...  | Download Scientific Diagram"/>
          <p:cNvPicPr>
            <a:picLocks noChangeAspect="1" noChangeArrowheads="1"/>
          </p:cNvPicPr>
          <p:nvPr/>
        </p:nvPicPr>
        <p:blipFill>
          <a:blip r:embed="rId2">
            <a:extLst>
              <a:ext uri="{BEBA8EAE-BF5A-486C-A8C5-ECC9F3942E4B}">
                <a14:imgProps xmlns:a14="http://schemas.microsoft.com/office/drawing/2010/main">
                  <a14:imgLayer r:embed="rId3">
                    <a14:imgEffect>
                      <a14:sharpenSoften amount="50000"/>
                    </a14:imgEffect>
                    <a14:imgEffect>
                      <a14:saturation sat="300000"/>
                    </a14:imgEffect>
                  </a14:imgLayer>
                </a14:imgProps>
              </a:ext>
              <a:ext uri="{28A0092B-C50C-407E-A947-70E740481C1C}">
                <a14:useLocalDpi xmlns:a14="http://schemas.microsoft.com/office/drawing/2010/main" val="0"/>
              </a:ext>
            </a:extLst>
          </a:blip>
          <a:srcRect/>
          <a:stretch>
            <a:fillRect/>
          </a:stretch>
        </p:blipFill>
        <p:spPr bwMode="auto">
          <a:xfrm>
            <a:off x="5846964" y="1268760"/>
            <a:ext cx="3117523" cy="3672408"/>
          </a:xfrm>
          <a:prstGeom prst="rect">
            <a:avLst/>
          </a:prstGeom>
          <a:solidFill>
            <a:schemeClr val="tx1"/>
          </a:solidFill>
          <a:ln>
            <a:solidFill>
              <a:schemeClr val="tx1"/>
            </a:solidFill>
          </a:ln>
        </p:spPr>
      </p:pic>
    </p:spTree>
    <p:extLst>
      <p:ext uri="{BB962C8B-B14F-4D97-AF65-F5344CB8AC3E}">
        <p14:creationId xmlns:p14="http://schemas.microsoft.com/office/powerpoint/2010/main" val="53248908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1"/>
          <p:cNvSpPr>
            <a:spLocks noGrp="1"/>
          </p:cNvSpPr>
          <p:nvPr>
            <p:ph type="title"/>
          </p:nvPr>
        </p:nvSpPr>
        <p:spPr>
          <a:xfrm>
            <a:off x="457200" y="44450"/>
            <a:ext cx="8229600" cy="1008063"/>
          </a:xfrm>
        </p:spPr>
        <p:txBody>
          <a:bodyPr/>
          <a:lstStyle/>
          <a:p>
            <a:pPr eaLnBrk="1" hangingPunct="1"/>
            <a:r>
              <a:rPr lang="en-US" altLang="en-US" sz="3200" b="1" u="sng" dirty="0"/>
              <a:t>General structure of the wall of a blood vessel</a:t>
            </a:r>
          </a:p>
        </p:txBody>
      </p:sp>
      <p:sp>
        <p:nvSpPr>
          <p:cNvPr id="3" name="Content Placeholder 2"/>
          <p:cNvSpPr>
            <a:spLocks noGrp="1"/>
          </p:cNvSpPr>
          <p:nvPr>
            <p:ph idx="1"/>
          </p:nvPr>
        </p:nvSpPr>
        <p:spPr>
          <a:xfrm>
            <a:off x="457200" y="908050"/>
            <a:ext cx="8229600" cy="5218113"/>
          </a:xfrm>
        </p:spPr>
        <p:txBody>
          <a:bodyPr rtlCol="0">
            <a:normAutofit/>
          </a:bodyPr>
          <a:lstStyle/>
          <a:p>
            <a:pPr marL="0" indent="0" eaLnBrk="1" fontAlgn="auto" hangingPunct="1">
              <a:spcAft>
                <a:spcPts val="0"/>
              </a:spcAft>
              <a:buFont typeface="Arial" panose="020B0604020202020204" pitchFamily="34" charset="0"/>
              <a:buNone/>
              <a:defRPr/>
            </a:pPr>
            <a:r>
              <a:rPr lang="en-US" sz="2800" dirty="0"/>
              <a:t>Formed of </a:t>
            </a:r>
            <a:r>
              <a:rPr lang="en-US" sz="2800" dirty="0">
                <a:solidFill>
                  <a:srgbClr val="FF0000"/>
                </a:solidFill>
              </a:rPr>
              <a:t>3</a:t>
            </a:r>
            <a:r>
              <a:rPr lang="en-US" sz="2800" dirty="0"/>
              <a:t> layers or tunics:  inside → outside</a:t>
            </a:r>
          </a:p>
          <a:p>
            <a:pPr eaLnBrk="1" fontAlgn="auto" hangingPunct="1">
              <a:spcAft>
                <a:spcPts val="0"/>
              </a:spcAft>
              <a:buFont typeface="Arial" panose="020B0604020202020204" pitchFamily="34" charset="0"/>
              <a:buChar char="•"/>
              <a:defRPr/>
            </a:pPr>
            <a:endParaRPr lang="en-US" sz="2800" dirty="0"/>
          </a:p>
          <a:p>
            <a:pPr eaLnBrk="1" fontAlgn="auto" hangingPunct="1">
              <a:spcAft>
                <a:spcPts val="0"/>
              </a:spcAft>
              <a:buFont typeface="Arial" panose="020B0604020202020204" pitchFamily="34" charset="0"/>
              <a:buChar char="•"/>
              <a:defRPr/>
            </a:pPr>
            <a:r>
              <a:rPr lang="en-US" sz="2800" dirty="0"/>
              <a:t>Tunica intima  </a:t>
            </a:r>
          </a:p>
          <a:p>
            <a:pPr eaLnBrk="1" fontAlgn="auto" hangingPunct="1">
              <a:spcAft>
                <a:spcPts val="0"/>
              </a:spcAft>
              <a:buFont typeface="Arial" panose="020B0604020202020204" pitchFamily="34" charset="0"/>
              <a:buChar char="•"/>
              <a:defRPr/>
            </a:pPr>
            <a:endParaRPr lang="en-US" sz="2800" dirty="0"/>
          </a:p>
          <a:p>
            <a:pPr eaLnBrk="1" fontAlgn="auto" hangingPunct="1">
              <a:spcAft>
                <a:spcPts val="0"/>
              </a:spcAft>
              <a:buFont typeface="Arial" panose="020B0604020202020204" pitchFamily="34" charset="0"/>
              <a:buChar char="•"/>
              <a:defRPr/>
            </a:pPr>
            <a:r>
              <a:rPr lang="en-US" sz="2800" dirty="0"/>
              <a:t>Tunica media </a:t>
            </a:r>
          </a:p>
          <a:p>
            <a:pPr eaLnBrk="1" fontAlgn="auto" hangingPunct="1">
              <a:spcAft>
                <a:spcPts val="0"/>
              </a:spcAft>
              <a:buFont typeface="Arial" panose="020B0604020202020204" pitchFamily="34" charset="0"/>
              <a:buChar char="•"/>
              <a:defRPr/>
            </a:pPr>
            <a:endParaRPr lang="en-US" sz="2800" dirty="0"/>
          </a:p>
          <a:p>
            <a:pPr eaLnBrk="1" fontAlgn="auto" hangingPunct="1">
              <a:spcAft>
                <a:spcPts val="0"/>
              </a:spcAft>
              <a:buFont typeface="Arial" panose="020B0604020202020204" pitchFamily="34" charset="0"/>
              <a:buChar char="•"/>
              <a:defRPr/>
            </a:pPr>
            <a:r>
              <a:rPr lang="en-US" sz="2800" dirty="0"/>
              <a:t>Tunica adventitia</a:t>
            </a:r>
          </a:p>
        </p:txBody>
      </p:sp>
      <p:sp>
        <p:nvSpPr>
          <p:cNvPr id="8196" name="Slide Number Placeholder 4"/>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itchFamily="34" charset="0"/>
                <a:cs typeface="Arial" charset="0"/>
              </a:defRPr>
            </a:lvl1pPr>
            <a:lvl2pPr marL="742950" indent="-285750">
              <a:defRPr>
                <a:solidFill>
                  <a:schemeClr val="tx1"/>
                </a:solidFill>
                <a:latin typeface="Calibri" pitchFamily="34" charset="0"/>
                <a:cs typeface="Arial" charset="0"/>
              </a:defRPr>
            </a:lvl2pPr>
            <a:lvl3pPr marL="1143000" indent="-228600">
              <a:defRPr>
                <a:solidFill>
                  <a:schemeClr val="tx1"/>
                </a:solidFill>
                <a:latin typeface="Calibri" pitchFamily="34" charset="0"/>
                <a:cs typeface="Arial" charset="0"/>
              </a:defRPr>
            </a:lvl3pPr>
            <a:lvl4pPr marL="1600200" indent="-228600">
              <a:defRPr>
                <a:solidFill>
                  <a:schemeClr val="tx1"/>
                </a:solidFill>
                <a:latin typeface="Calibri" pitchFamily="34" charset="0"/>
                <a:cs typeface="Arial" charset="0"/>
              </a:defRPr>
            </a:lvl4pPr>
            <a:lvl5pPr marL="2057400" indent="-22860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fld id="{C20F9FB7-9C4A-4668-B834-F83B9E399AAC}" type="slidenum">
              <a:rPr lang="en-US" altLang="en-US" smtClean="0">
                <a:solidFill>
                  <a:srgbClr val="898989"/>
                </a:solidFill>
              </a:rPr>
              <a:pPr/>
              <a:t>7</a:t>
            </a:fld>
            <a:endParaRPr lang="en-US" altLang="en-US">
              <a:solidFill>
                <a:srgbClr val="898989"/>
              </a:solidFill>
            </a:endParaRPr>
          </a:p>
        </p:txBody>
      </p:sp>
      <p:pic>
        <p:nvPicPr>
          <p:cNvPr id="8197" name="Picture 2" descr="http://teachmeanatomy.info/wp-content/uploads/Muscular-Artery.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211638" y="1844675"/>
            <a:ext cx="4681537" cy="4537075"/>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pic>
        <p:nvPicPr>
          <p:cNvPr id="8198" name="Picture 3" descr="http://www.angiologist.com/wp-content/uploads/2010/05/Artery.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8313" y="4581525"/>
            <a:ext cx="3095625" cy="2016125"/>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8199" name="Rectangle 4">
            <a:hlinkClick r:id="rId4"/>
          </p:cNvPr>
          <p:cNvSpPr>
            <a:spLocks noChangeArrowheads="1"/>
          </p:cNvSpPr>
          <p:nvPr/>
        </p:nvSpPr>
        <p:spPr bwMode="auto">
          <a:xfrm>
            <a:off x="0" y="3500438"/>
            <a:ext cx="373538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eaLnBrk="1" hangingPunct="1"/>
            <a:endParaRPr lang="en-US" altLang="en-US"/>
          </a:p>
        </p:txBody>
      </p:sp>
      <p:sp>
        <p:nvSpPr>
          <p:cNvPr id="8" name="Footer Placeholder 7"/>
          <p:cNvSpPr>
            <a:spLocks noGrp="1"/>
          </p:cNvSpPr>
          <p:nvPr>
            <p:ph type="ftr" sz="quarter" idx="11"/>
          </p:nvPr>
        </p:nvSpPr>
        <p:spPr/>
        <p:txBody>
          <a:bodyPr/>
          <a:lstStyle/>
          <a:p>
            <a:pPr>
              <a:defRPr/>
            </a:pPr>
            <a:r>
              <a:rPr lang="es-ES"/>
              <a:t>Professor Dr. Hala El-mazar 2021</a:t>
            </a:r>
            <a:endParaRPr lang="en-US" dirty="0"/>
          </a:p>
        </p:txBody>
      </p:sp>
    </p:spTree>
  </p:cSld>
  <p:clrMapOvr>
    <a:masterClrMapping/>
  </p:clrMapOvr>
  <mc:AlternateContent xmlns:mc="http://schemas.openxmlformats.org/markup-compatibility/2006" xmlns:p14="http://schemas.microsoft.com/office/powerpoint/2010/main">
    <mc:Choice Requires="p14">
      <p:transition spd="slow" p14:dur="2000" advTm="32784"/>
    </mc:Choice>
    <mc:Fallback xmlns="">
      <p:transition spd="slow" advTm="32784"/>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
          <p:cNvSpPr>
            <a:spLocks noGrp="1"/>
          </p:cNvSpPr>
          <p:nvPr>
            <p:ph type="title"/>
          </p:nvPr>
        </p:nvSpPr>
        <p:spPr>
          <a:xfrm>
            <a:off x="457200" y="115888"/>
            <a:ext cx="8229600" cy="576808"/>
          </a:xfrm>
        </p:spPr>
        <p:txBody>
          <a:bodyPr/>
          <a:lstStyle/>
          <a:p>
            <a:pPr eaLnBrk="1" hangingPunct="1"/>
            <a:r>
              <a:rPr lang="en-US" altLang="en-US" sz="3200" b="1" u="sng" dirty="0"/>
              <a:t>Tunica intima</a:t>
            </a:r>
          </a:p>
        </p:txBody>
      </p:sp>
      <p:sp>
        <p:nvSpPr>
          <p:cNvPr id="3" name="Content Placeholder 2"/>
          <p:cNvSpPr>
            <a:spLocks noGrp="1"/>
          </p:cNvSpPr>
          <p:nvPr>
            <p:ph idx="1"/>
          </p:nvPr>
        </p:nvSpPr>
        <p:spPr>
          <a:xfrm>
            <a:off x="107950" y="620688"/>
            <a:ext cx="8856663" cy="6237311"/>
          </a:xfrm>
        </p:spPr>
        <p:txBody>
          <a:bodyPr rtlCol="0">
            <a:normAutofit fontScale="85000" lnSpcReduction="20000"/>
          </a:bodyPr>
          <a:lstStyle/>
          <a:p>
            <a:pPr marL="0" indent="0" eaLnBrk="1" fontAlgn="auto" hangingPunct="1">
              <a:spcAft>
                <a:spcPts val="0"/>
              </a:spcAft>
              <a:buFont typeface="Arial" panose="020B0604020202020204" pitchFamily="34" charset="0"/>
              <a:buNone/>
              <a:defRPr/>
            </a:pPr>
            <a:r>
              <a:rPr lang="en-US" sz="2800" dirty="0">
                <a:solidFill>
                  <a:srgbClr val="FF0000"/>
                </a:solidFill>
              </a:rPr>
              <a:t>1-</a:t>
            </a:r>
            <a:r>
              <a:rPr lang="en-US" sz="2800" u="sng" dirty="0">
                <a:solidFill>
                  <a:srgbClr val="FF0000"/>
                </a:solidFill>
              </a:rPr>
              <a:t> Endothelium:  </a:t>
            </a:r>
          </a:p>
          <a:p>
            <a:pPr marL="0" indent="0" eaLnBrk="1" fontAlgn="auto" hangingPunct="1">
              <a:spcAft>
                <a:spcPts val="0"/>
              </a:spcAft>
              <a:buFont typeface="Arial" panose="020B0604020202020204" pitchFamily="34" charset="0"/>
              <a:buNone/>
              <a:defRPr/>
            </a:pPr>
            <a:r>
              <a:rPr lang="en-US" sz="2800" dirty="0"/>
              <a:t>simple squamous </a:t>
            </a:r>
            <a:r>
              <a:rPr lang="en-US" sz="2800" dirty="0" err="1"/>
              <a:t>epith</a:t>
            </a:r>
            <a:r>
              <a:rPr lang="en-US" sz="2800" dirty="0"/>
              <a:t> - basal lamina</a:t>
            </a:r>
          </a:p>
          <a:p>
            <a:pPr marL="0" indent="0" eaLnBrk="1" fontAlgn="auto" hangingPunct="1">
              <a:spcAft>
                <a:spcPts val="0"/>
              </a:spcAft>
              <a:buFont typeface="Arial" panose="020B0604020202020204" pitchFamily="34" charset="0"/>
              <a:buNone/>
              <a:defRPr/>
            </a:pPr>
            <a:r>
              <a:rPr lang="en-US" sz="2800" dirty="0"/>
              <a:t>      </a:t>
            </a:r>
            <a:r>
              <a:rPr lang="en-US" sz="2800" dirty="0">
                <a:solidFill>
                  <a:schemeClr val="tx2"/>
                </a:solidFill>
              </a:rPr>
              <a:t>(smooth surface , easy exchange)</a:t>
            </a:r>
          </a:p>
          <a:p>
            <a:pPr marL="0" indent="0" eaLnBrk="1" fontAlgn="auto" hangingPunct="1">
              <a:spcAft>
                <a:spcPts val="0"/>
              </a:spcAft>
              <a:buFont typeface="Arial" panose="020B0604020202020204" pitchFamily="34" charset="0"/>
              <a:buNone/>
              <a:defRPr/>
            </a:pPr>
            <a:endParaRPr lang="en-US" sz="2800" dirty="0">
              <a:solidFill>
                <a:srgbClr val="FF0000"/>
              </a:solidFill>
            </a:endParaRPr>
          </a:p>
          <a:p>
            <a:pPr marL="0" indent="0" eaLnBrk="1" fontAlgn="auto" hangingPunct="1">
              <a:spcAft>
                <a:spcPts val="0"/>
              </a:spcAft>
              <a:buFont typeface="Arial" panose="020B0604020202020204" pitchFamily="34" charset="0"/>
              <a:buNone/>
              <a:defRPr/>
            </a:pPr>
            <a:r>
              <a:rPr lang="en-US" sz="2800" dirty="0">
                <a:solidFill>
                  <a:srgbClr val="FF0000"/>
                </a:solidFill>
              </a:rPr>
              <a:t>2-</a:t>
            </a:r>
            <a:r>
              <a:rPr lang="en-US" sz="2800" u="sng" dirty="0">
                <a:solidFill>
                  <a:srgbClr val="FF0000"/>
                </a:solidFill>
              </a:rPr>
              <a:t> Sub-endothelium:</a:t>
            </a:r>
          </a:p>
          <a:p>
            <a:pPr marL="0" indent="0" eaLnBrk="1" fontAlgn="auto" hangingPunct="1">
              <a:spcAft>
                <a:spcPts val="0"/>
              </a:spcAft>
              <a:buFont typeface="Arial" panose="020B0604020202020204" pitchFamily="34" charset="0"/>
              <a:buNone/>
              <a:defRPr/>
            </a:pPr>
            <a:r>
              <a:rPr lang="en-US" sz="2800" dirty="0"/>
              <a:t>contains fibrocytes</a:t>
            </a:r>
            <a:r>
              <a:rPr lang="en-US" sz="2800" b="1" dirty="0"/>
              <a:t>, macrophages </a:t>
            </a:r>
            <a:r>
              <a:rPr lang="en-US" sz="2800" dirty="0"/>
              <a:t>and </a:t>
            </a:r>
          </a:p>
          <a:p>
            <a:pPr marL="0" indent="0" eaLnBrk="1" fontAlgn="auto" hangingPunct="1">
              <a:spcAft>
                <a:spcPts val="0"/>
              </a:spcAft>
              <a:buFont typeface="Arial" panose="020B0604020202020204" pitchFamily="34" charset="0"/>
              <a:buNone/>
              <a:defRPr/>
            </a:pPr>
            <a:r>
              <a:rPr lang="en-US" sz="2800" dirty="0"/>
              <a:t>smooth muscle like-cells called </a:t>
            </a:r>
            <a:r>
              <a:rPr lang="en-US" sz="2800" b="1" dirty="0" err="1"/>
              <a:t>Myointimal</a:t>
            </a:r>
            <a:r>
              <a:rPr lang="en-US" sz="2800" b="1" dirty="0"/>
              <a:t> </a:t>
            </a:r>
          </a:p>
          <a:p>
            <a:pPr marL="0" indent="0" eaLnBrk="1" fontAlgn="auto" hangingPunct="1">
              <a:spcAft>
                <a:spcPts val="0"/>
              </a:spcAft>
              <a:buFont typeface="Arial" panose="020B0604020202020204" pitchFamily="34" charset="0"/>
              <a:buNone/>
              <a:defRPr/>
            </a:pPr>
            <a:r>
              <a:rPr lang="en-US" sz="2800" b="1" dirty="0"/>
              <a:t>Cells</a:t>
            </a:r>
            <a:r>
              <a:rPr lang="en-US" sz="2800" dirty="0"/>
              <a:t>. The collagen and elastic fibers </a:t>
            </a:r>
          </a:p>
          <a:p>
            <a:pPr marL="0" indent="0" eaLnBrk="1" fontAlgn="auto" hangingPunct="1">
              <a:spcAft>
                <a:spcPts val="0"/>
              </a:spcAft>
              <a:buFont typeface="Arial" panose="020B0604020202020204" pitchFamily="34" charset="0"/>
              <a:buNone/>
              <a:defRPr/>
            </a:pPr>
            <a:r>
              <a:rPr lang="en-US" sz="2800" dirty="0"/>
              <a:t>are longitudinally arranged.</a:t>
            </a:r>
          </a:p>
          <a:p>
            <a:pPr marL="0" indent="0" eaLnBrk="1" fontAlgn="auto" hangingPunct="1">
              <a:spcAft>
                <a:spcPts val="0"/>
              </a:spcAft>
              <a:buFont typeface="Arial" panose="020B0604020202020204" pitchFamily="34" charset="0"/>
              <a:buNone/>
              <a:defRPr/>
            </a:pPr>
            <a:endParaRPr lang="en-US" sz="2800" dirty="0">
              <a:solidFill>
                <a:schemeClr val="tx2"/>
              </a:solidFill>
            </a:endParaRPr>
          </a:p>
          <a:p>
            <a:pPr marL="0" indent="0" eaLnBrk="1" fontAlgn="auto" hangingPunct="1">
              <a:spcAft>
                <a:spcPts val="0"/>
              </a:spcAft>
              <a:buFont typeface="Arial" panose="020B0604020202020204" pitchFamily="34" charset="0"/>
              <a:buNone/>
              <a:defRPr/>
            </a:pPr>
            <a:r>
              <a:rPr lang="en-US" sz="2800" dirty="0">
                <a:solidFill>
                  <a:srgbClr val="FF0000"/>
                </a:solidFill>
              </a:rPr>
              <a:t>3-</a:t>
            </a:r>
            <a:r>
              <a:rPr lang="en-US" sz="2800" u="sng" dirty="0">
                <a:solidFill>
                  <a:srgbClr val="FF0000"/>
                </a:solidFill>
              </a:rPr>
              <a:t> Internal elastic lamina (IEL):</a:t>
            </a:r>
            <a:r>
              <a:rPr lang="en-US" sz="2800" dirty="0">
                <a:solidFill>
                  <a:srgbClr val="FF0000"/>
                </a:solidFill>
              </a:rPr>
              <a:t>  </a:t>
            </a:r>
          </a:p>
          <a:p>
            <a:pPr marL="0" indent="0" eaLnBrk="1" fontAlgn="auto" hangingPunct="1">
              <a:spcAft>
                <a:spcPts val="0"/>
              </a:spcAft>
              <a:buFont typeface="Arial" panose="020B0604020202020204" pitchFamily="34" charset="0"/>
              <a:buNone/>
              <a:defRPr/>
            </a:pPr>
            <a:r>
              <a:rPr lang="en-US" sz="2800" dirty="0">
                <a:solidFill>
                  <a:srgbClr val="FF0000"/>
                </a:solidFill>
              </a:rPr>
              <a:t> </a:t>
            </a:r>
            <a:r>
              <a:rPr lang="en-US" sz="2800" dirty="0"/>
              <a:t>Layer of elastic fibers separates intima from media </a:t>
            </a:r>
          </a:p>
          <a:p>
            <a:pPr marL="0" indent="0" eaLnBrk="1" fontAlgn="auto" hangingPunct="1">
              <a:spcAft>
                <a:spcPts val="0"/>
              </a:spcAft>
              <a:buFont typeface="Arial" panose="020B0604020202020204" pitchFamily="34" charset="0"/>
              <a:buNone/>
              <a:defRPr/>
            </a:pPr>
            <a:r>
              <a:rPr lang="en-US" sz="2800" dirty="0">
                <a:solidFill>
                  <a:srgbClr val="FF0000"/>
                </a:solidFill>
              </a:rPr>
              <a:t>Present</a:t>
            </a:r>
            <a:r>
              <a:rPr lang="en-US" sz="2800" dirty="0"/>
              <a:t> </a:t>
            </a:r>
            <a:r>
              <a:rPr lang="en-US" sz="2800" dirty="0">
                <a:solidFill>
                  <a:srgbClr val="FF0000"/>
                </a:solidFill>
              </a:rPr>
              <a:t>ONLY</a:t>
            </a:r>
            <a:r>
              <a:rPr lang="en-US" sz="2800" dirty="0"/>
              <a:t> in </a:t>
            </a:r>
            <a:r>
              <a:rPr lang="en-US" sz="2800" u="sng" dirty="0"/>
              <a:t>arteries </a:t>
            </a:r>
            <a:r>
              <a:rPr lang="en-US" sz="2800" dirty="0"/>
              <a:t>, very clear in </a:t>
            </a:r>
            <a:r>
              <a:rPr lang="en-US" sz="2800" u="sng" dirty="0"/>
              <a:t>muscular arteries</a:t>
            </a:r>
            <a:r>
              <a:rPr lang="en-US" sz="2800" dirty="0"/>
              <a:t>, </a:t>
            </a:r>
          </a:p>
          <a:p>
            <a:pPr marL="0" indent="0" eaLnBrk="1" fontAlgn="auto" hangingPunct="1">
              <a:spcAft>
                <a:spcPts val="0"/>
              </a:spcAft>
              <a:buFont typeface="Arial" panose="020B0604020202020204" pitchFamily="34" charset="0"/>
              <a:buNone/>
              <a:defRPr/>
            </a:pPr>
            <a:r>
              <a:rPr lang="en-US" sz="2800" dirty="0">
                <a:solidFill>
                  <a:srgbClr val="FF0000"/>
                </a:solidFill>
              </a:rPr>
              <a:t>absent</a:t>
            </a:r>
            <a:r>
              <a:rPr lang="en-US" sz="2800" dirty="0"/>
              <a:t> in </a:t>
            </a:r>
            <a:r>
              <a:rPr lang="en-US" sz="2800" u="sng" dirty="0"/>
              <a:t>veins </a:t>
            </a:r>
            <a:r>
              <a:rPr lang="en-US" sz="2800" dirty="0"/>
              <a:t>&amp; </a:t>
            </a:r>
            <a:r>
              <a:rPr lang="en-US" sz="2800" u="sng" dirty="0"/>
              <a:t>small arterioles</a:t>
            </a:r>
          </a:p>
          <a:p>
            <a:pPr marL="0" indent="0" eaLnBrk="1" fontAlgn="auto" hangingPunct="1">
              <a:spcAft>
                <a:spcPts val="0"/>
              </a:spcAft>
              <a:buFont typeface="Arial" panose="020B0604020202020204" pitchFamily="34" charset="0"/>
              <a:buNone/>
              <a:defRPr/>
            </a:pPr>
            <a:r>
              <a:rPr lang="en-US" sz="2800" dirty="0">
                <a:solidFill>
                  <a:schemeClr val="tx2"/>
                </a:solidFill>
              </a:rPr>
              <a:t>        (for elasticity &amp; prevent complete occlusion of arteries) </a:t>
            </a:r>
          </a:p>
          <a:p>
            <a:pPr marL="0" indent="0" algn="ctr" eaLnBrk="1" fontAlgn="auto" hangingPunct="1">
              <a:spcAft>
                <a:spcPts val="0"/>
              </a:spcAft>
              <a:buNone/>
              <a:defRPr/>
            </a:pPr>
            <a:r>
              <a:rPr lang="en-US" sz="2600" b="1" dirty="0"/>
              <a:t>The IEL composed of elastin , has holes that allow the diffusion of substances to nourish cells deep in the vessel wall</a:t>
            </a:r>
          </a:p>
          <a:p>
            <a:pPr marL="0" indent="0" eaLnBrk="1" fontAlgn="auto" hangingPunct="1">
              <a:spcAft>
                <a:spcPts val="0"/>
              </a:spcAft>
              <a:buFont typeface="Arial" panose="020B0604020202020204" pitchFamily="34" charset="0"/>
              <a:buNone/>
              <a:defRPr/>
            </a:pPr>
            <a:endParaRPr lang="en-US" sz="2800" u="sng" dirty="0">
              <a:solidFill>
                <a:srgbClr val="FF0000"/>
              </a:solidFill>
            </a:endParaRPr>
          </a:p>
          <a:p>
            <a:pPr marL="0" indent="0" eaLnBrk="1" fontAlgn="auto" hangingPunct="1">
              <a:spcAft>
                <a:spcPts val="0"/>
              </a:spcAft>
              <a:buFont typeface="Arial" panose="020B0604020202020204" pitchFamily="34" charset="0"/>
              <a:buNone/>
              <a:defRPr/>
            </a:pPr>
            <a:endParaRPr lang="en-US" sz="2800" dirty="0"/>
          </a:p>
          <a:p>
            <a:pPr marL="0" indent="0" eaLnBrk="1" fontAlgn="auto" hangingPunct="1">
              <a:spcAft>
                <a:spcPts val="0"/>
              </a:spcAft>
              <a:buFont typeface="Arial" panose="020B0604020202020204" pitchFamily="34" charset="0"/>
              <a:buNone/>
              <a:defRPr/>
            </a:pPr>
            <a:endParaRPr lang="en-US" sz="2800" dirty="0"/>
          </a:p>
        </p:txBody>
      </p:sp>
      <p:sp>
        <p:nvSpPr>
          <p:cNvPr id="9220" name="Slide Number Placeholder 4"/>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itchFamily="34" charset="0"/>
                <a:cs typeface="Arial" charset="0"/>
              </a:defRPr>
            </a:lvl1pPr>
            <a:lvl2pPr marL="742950" indent="-285750">
              <a:defRPr>
                <a:solidFill>
                  <a:schemeClr val="tx1"/>
                </a:solidFill>
                <a:latin typeface="Calibri" pitchFamily="34" charset="0"/>
                <a:cs typeface="Arial" charset="0"/>
              </a:defRPr>
            </a:lvl2pPr>
            <a:lvl3pPr marL="1143000" indent="-228600">
              <a:defRPr>
                <a:solidFill>
                  <a:schemeClr val="tx1"/>
                </a:solidFill>
                <a:latin typeface="Calibri" pitchFamily="34" charset="0"/>
                <a:cs typeface="Arial" charset="0"/>
              </a:defRPr>
            </a:lvl3pPr>
            <a:lvl4pPr marL="1600200" indent="-228600">
              <a:defRPr>
                <a:solidFill>
                  <a:schemeClr val="tx1"/>
                </a:solidFill>
                <a:latin typeface="Calibri" pitchFamily="34" charset="0"/>
                <a:cs typeface="Arial" charset="0"/>
              </a:defRPr>
            </a:lvl4pPr>
            <a:lvl5pPr marL="2057400" indent="-22860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fld id="{066A95B9-FC15-4C35-9477-89126E8631F1}" type="slidenum">
              <a:rPr lang="en-US" altLang="en-US" smtClean="0">
                <a:solidFill>
                  <a:srgbClr val="898989"/>
                </a:solidFill>
              </a:rPr>
              <a:pPr/>
              <a:t>8</a:t>
            </a:fld>
            <a:endParaRPr lang="en-US" altLang="en-US">
              <a:solidFill>
                <a:srgbClr val="898989"/>
              </a:solidFill>
            </a:endParaRPr>
          </a:p>
        </p:txBody>
      </p:sp>
      <p:sp>
        <p:nvSpPr>
          <p:cNvPr id="9221" name="Rectangle 2">
            <a:hlinkClick r:id="rId2"/>
          </p:cNvPr>
          <p:cNvSpPr>
            <a:spLocks noChangeArrowheads="1"/>
          </p:cNvSpPr>
          <p:nvPr/>
        </p:nvSpPr>
        <p:spPr bwMode="auto">
          <a:xfrm>
            <a:off x="0" y="10626725"/>
            <a:ext cx="407035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eaLnBrk="1" hangingPunct="1"/>
            <a:endParaRPr lang="en-US" altLang="en-US"/>
          </a:p>
        </p:txBody>
      </p:sp>
      <p:grpSp>
        <p:nvGrpSpPr>
          <p:cNvPr id="5" name="Group 4">
            <a:extLst>
              <a:ext uri="{FF2B5EF4-FFF2-40B4-BE49-F238E27FC236}">
                <a16:creationId xmlns:a16="http://schemas.microsoft.com/office/drawing/2014/main" id="{C1592B00-FABD-48CD-A664-DB327DA748DE}"/>
              </a:ext>
            </a:extLst>
          </p:cNvPr>
          <p:cNvGrpSpPr/>
          <p:nvPr/>
        </p:nvGrpSpPr>
        <p:grpSpPr>
          <a:xfrm>
            <a:off x="5776913" y="836614"/>
            <a:ext cx="3168650" cy="3354561"/>
            <a:chOff x="5776913" y="836614"/>
            <a:chExt cx="3168650" cy="3354561"/>
          </a:xfrm>
        </p:grpSpPr>
        <p:pic>
          <p:nvPicPr>
            <p:cNvPr id="9222" name="Picture 2" descr="http://teachmeanatomy.info/wp-content/uploads/Muscular-Artery.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76913" y="836614"/>
              <a:ext cx="3168650" cy="3313112"/>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cxnSp>
          <p:nvCxnSpPr>
            <p:cNvPr id="6" name="Straight Arrow Connector 5"/>
            <p:cNvCxnSpPr>
              <a:cxnSpLocks/>
            </p:cNvCxnSpPr>
            <p:nvPr/>
          </p:nvCxnSpPr>
          <p:spPr>
            <a:xfrm flipH="1" flipV="1">
              <a:off x="6732240" y="3573016"/>
              <a:ext cx="1152129" cy="618159"/>
            </a:xfrm>
            <a:prstGeom prst="straightConnector1">
              <a:avLst/>
            </a:prstGeom>
            <a:ln w="57150">
              <a:solidFill>
                <a:schemeClr val="tx1"/>
              </a:solidFill>
              <a:tailEnd type="arrow"/>
            </a:ln>
          </p:spPr>
          <p:style>
            <a:lnRef idx="1">
              <a:schemeClr val="accent1"/>
            </a:lnRef>
            <a:fillRef idx="0">
              <a:schemeClr val="accent1"/>
            </a:fillRef>
            <a:effectRef idx="0">
              <a:schemeClr val="accent1"/>
            </a:effectRef>
            <a:fontRef idx="minor">
              <a:schemeClr val="tx1"/>
            </a:fontRef>
          </p:style>
        </p:cxnSp>
      </p:grpSp>
      <p:sp>
        <p:nvSpPr>
          <p:cNvPr id="9225" name="TextBox 10"/>
          <p:cNvSpPr txBox="1">
            <a:spLocks noChangeArrowheads="1"/>
          </p:cNvSpPr>
          <p:nvPr/>
        </p:nvSpPr>
        <p:spPr bwMode="auto">
          <a:xfrm>
            <a:off x="7740352" y="4191174"/>
            <a:ext cx="54610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itchFamily="34" charset="0"/>
                <a:cs typeface="Arial" charset="0"/>
              </a:defRPr>
            </a:lvl1pPr>
            <a:lvl2pPr marL="742950" indent="-285750">
              <a:defRPr>
                <a:solidFill>
                  <a:schemeClr val="tx1"/>
                </a:solidFill>
                <a:latin typeface="Calibri" pitchFamily="34" charset="0"/>
                <a:cs typeface="Arial" charset="0"/>
              </a:defRPr>
            </a:lvl2pPr>
            <a:lvl3pPr marL="1143000" indent="-228600">
              <a:defRPr>
                <a:solidFill>
                  <a:schemeClr val="tx1"/>
                </a:solidFill>
                <a:latin typeface="Calibri" pitchFamily="34" charset="0"/>
                <a:cs typeface="Arial" charset="0"/>
              </a:defRPr>
            </a:lvl3pPr>
            <a:lvl4pPr marL="1600200" indent="-228600">
              <a:defRPr>
                <a:solidFill>
                  <a:schemeClr val="tx1"/>
                </a:solidFill>
                <a:latin typeface="Calibri" pitchFamily="34" charset="0"/>
                <a:cs typeface="Arial" charset="0"/>
              </a:defRPr>
            </a:lvl4pPr>
            <a:lvl5pPr marL="2057400" indent="-22860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hangingPunct="1"/>
            <a:r>
              <a:rPr lang="en-US" altLang="en-US" sz="2400" b="1" dirty="0"/>
              <a:t>IEL</a:t>
            </a:r>
          </a:p>
        </p:txBody>
      </p:sp>
    </p:spTree>
  </p:cSld>
  <p:clrMapOvr>
    <a:masterClrMapping/>
  </p:clrMapOvr>
  <mc:AlternateContent xmlns:mc="http://schemas.openxmlformats.org/markup-compatibility/2006" xmlns:p14="http://schemas.microsoft.com/office/powerpoint/2010/main">
    <mc:Choice Requires="p14">
      <p:transition spd="slow" p14:dur="2000" advTm="102769"/>
    </mc:Choice>
    <mc:Fallback xmlns="">
      <p:transition spd="slow" advTm="102769"/>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ontent Placeholder 7"/>
          <p:cNvSpPr>
            <a:spLocks noGrp="1"/>
          </p:cNvSpPr>
          <p:nvPr>
            <p:ph idx="1"/>
          </p:nvPr>
        </p:nvSpPr>
        <p:spPr>
          <a:xfrm>
            <a:off x="35496" y="0"/>
            <a:ext cx="8785671" cy="6957390"/>
          </a:xfrm>
        </p:spPr>
        <p:txBody>
          <a:bodyPr rtlCol="0">
            <a:normAutofit lnSpcReduction="10000"/>
          </a:bodyPr>
          <a:lstStyle/>
          <a:p>
            <a:pPr marL="0" indent="0" algn="ctr" eaLnBrk="1" fontAlgn="auto" hangingPunct="1">
              <a:spcAft>
                <a:spcPts val="0"/>
              </a:spcAft>
              <a:buFont typeface="Arial" panose="020B0604020202020204" pitchFamily="34" charset="0"/>
              <a:buNone/>
              <a:defRPr/>
            </a:pPr>
            <a:r>
              <a:rPr lang="en-US" b="1" u="sng" dirty="0"/>
              <a:t>Tunica media</a:t>
            </a:r>
          </a:p>
          <a:p>
            <a:pPr eaLnBrk="1" fontAlgn="auto" hangingPunct="1">
              <a:spcAft>
                <a:spcPts val="0"/>
              </a:spcAft>
              <a:buFont typeface="Arial" panose="020B0604020202020204" pitchFamily="34" charset="0"/>
              <a:buChar char="•"/>
              <a:defRPr/>
            </a:pPr>
            <a:r>
              <a:rPr lang="en-US" sz="2800" dirty="0"/>
              <a:t>Middle layer of circularly arranged</a:t>
            </a:r>
          </a:p>
          <a:p>
            <a:pPr marL="0" indent="0" eaLnBrk="1" fontAlgn="auto" hangingPunct="1">
              <a:spcAft>
                <a:spcPts val="0"/>
              </a:spcAft>
              <a:buFont typeface="Arial" panose="020B0604020202020204" pitchFamily="34" charset="0"/>
              <a:buNone/>
              <a:defRPr/>
            </a:pPr>
            <a:r>
              <a:rPr lang="en-US" sz="2800" dirty="0"/>
              <a:t>     smooth muscle cells</a:t>
            </a:r>
          </a:p>
          <a:p>
            <a:pPr eaLnBrk="1" fontAlgn="auto" hangingPunct="1">
              <a:spcAft>
                <a:spcPts val="0"/>
              </a:spcAft>
              <a:buFont typeface="Arial" panose="020B0604020202020204" pitchFamily="34" charset="0"/>
              <a:buChar char="•"/>
              <a:defRPr/>
            </a:pPr>
            <a:endParaRPr lang="en-US" sz="2800" dirty="0"/>
          </a:p>
          <a:p>
            <a:pPr eaLnBrk="1" fontAlgn="auto" hangingPunct="1">
              <a:spcAft>
                <a:spcPts val="0"/>
              </a:spcAft>
              <a:buFont typeface="Arial" panose="020B0604020202020204" pitchFamily="34" charset="0"/>
              <a:buChar char="•"/>
              <a:defRPr/>
            </a:pPr>
            <a:r>
              <a:rPr lang="en-US" sz="2800" dirty="0"/>
              <a:t>Contains collagen (III) &amp; elastic fibers</a:t>
            </a:r>
          </a:p>
          <a:p>
            <a:pPr eaLnBrk="1" fontAlgn="auto" hangingPunct="1">
              <a:spcAft>
                <a:spcPts val="0"/>
              </a:spcAft>
              <a:buFont typeface="Arial" panose="020B0604020202020204" pitchFamily="34" charset="0"/>
              <a:buChar char="•"/>
              <a:defRPr/>
            </a:pPr>
            <a:endParaRPr lang="en-US" sz="2800" dirty="0"/>
          </a:p>
          <a:p>
            <a:pPr eaLnBrk="1" fontAlgn="auto" hangingPunct="1">
              <a:spcAft>
                <a:spcPts val="0"/>
              </a:spcAft>
              <a:buFont typeface="Arial" panose="020B0604020202020204" pitchFamily="34" charset="0"/>
              <a:buChar char="•"/>
              <a:defRPr/>
            </a:pPr>
            <a:r>
              <a:rPr lang="en-US" sz="2800" dirty="0"/>
              <a:t>Some larger muscular arteries shows</a:t>
            </a:r>
          </a:p>
          <a:p>
            <a:pPr marL="0" indent="0" eaLnBrk="1" fontAlgn="auto" hangingPunct="1">
              <a:spcAft>
                <a:spcPts val="0"/>
              </a:spcAft>
              <a:buFont typeface="Arial" panose="020B0604020202020204" pitchFamily="34" charset="0"/>
              <a:buNone/>
              <a:defRPr/>
            </a:pPr>
            <a:r>
              <a:rPr lang="en-US" sz="2800" dirty="0"/>
              <a:t> external </a:t>
            </a:r>
            <a:r>
              <a:rPr lang="en-US" sz="2800" b="1" u="sng" dirty="0"/>
              <a:t>elastic lamina (EEL) </a:t>
            </a:r>
            <a:r>
              <a:rPr lang="en-US" sz="2800" dirty="0"/>
              <a:t>separates </a:t>
            </a:r>
          </a:p>
          <a:p>
            <a:pPr marL="0" indent="0" eaLnBrk="1" fontAlgn="auto" hangingPunct="1">
              <a:spcAft>
                <a:spcPts val="0"/>
              </a:spcAft>
              <a:buFont typeface="Arial" panose="020B0604020202020204" pitchFamily="34" charset="0"/>
              <a:buNone/>
              <a:defRPr/>
            </a:pPr>
            <a:r>
              <a:rPr lang="en-US" sz="2800" dirty="0"/>
              <a:t> The tunica media from adventitia </a:t>
            </a:r>
          </a:p>
          <a:p>
            <a:pPr eaLnBrk="1" fontAlgn="auto" hangingPunct="1">
              <a:spcAft>
                <a:spcPts val="0"/>
              </a:spcAft>
              <a:buFont typeface="Arial" panose="020B0604020202020204" pitchFamily="34" charset="0"/>
              <a:buChar char="•"/>
              <a:defRPr/>
            </a:pPr>
            <a:endParaRPr lang="en-US" sz="2800" dirty="0"/>
          </a:p>
          <a:p>
            <a:pPr eaLnBrk="1" fontAlgn="auto" hangingPunct="1">
              <a:spcAft>
                <a:spcPts val="0"/>
              </a:spcAft>
              <a:buFont typeface="Arial" panose="020B0604020202020204" pitchFamily="34" charset="0"/>
              <a:buChar char="•"/>
              <a:defRPr/>
            </a:pPr>
            <a:r>
              <a:rPr lang="en-US" sz="2800" dirty="0"/>
              <a:t> Elastic fibers  help expansion in systole &amp; its recoil helps maintain blood flow in diastole </a:t>
            </a:r>
          </a:p>
          <a:p>
            <a:pPr eaLnBrk="1" fontAlgn="auto" hangingPunct="1">
              <a:spcAft>
                <a:spcPts val="0"/>
              </a:spcAft>
              <a:buFont typeface="Arial" panose="020B0604020202020204" pitchFamily="34" charset="0"/>
              <a:buChar char="•"/>
              <a:defRPr/>
            </a:pPr>
            <a:endParaRPr lang="en-US" sz="2800" dirty="0"/>
          </a:p>
          <a:p>
            <a:pPr eaLnBrk="1" fontAlgn="auto" hangingPunct="1">
              <a:spcAft>
                <a:spcPts val="0"/>
              </a:spcAft>
              <a:buFont typeface="Arial" panose="020B0604020202020204" pitchFamily="34" charset="0"/>
              <a:buChar char="•"/>
              <a:defRPr/>
            </a:pPr>
            <a:r>
              <a:rPr lang="en-US" sz="2800" dirty="0"/>
              <a:t>The activity of smooth </a:t>
            </a:r>
            <a:r>
              <a:rPr lang="en-US" sz="2800" dirty="0" err="1"/>
              <a:t>ms.</a:t>
            </a:r>
            <a:r>
              <a:rPr lang="en-US" sz="2800" dirty="0"/>
              <a:t> Fibers is regulated by vasomotor autonomic supply </a:t>
            </a:r>
          </a:p>
        </p:txBody>
      </p:sp>
      <p:sp>
        <p:nvSpPr>
          <p:cNvPr id="10243" name="Slide Number Placeholder 4"/>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itchFamily="34" charset="0"/>
                <a:cs typeface="Arial" charset="0"/>
              </a:defRPr>
            </a:lvl1pPr>
            <a:lvl2pPr marL="742950" indent="-285750">
              <a:defRPr>
                <a:solidFill>
                  <a:schemeClr val="tx1"/>
                </a:solidFill>
                <a:latin typeface="Calibri" pitchFamily="34" charset="0"/>
                <a:cs typeface="Arial" charset="0"/>
              </a:defRPr>
            </a:lvl2pPr>
            <a:lvl3pPr marL="1143000" indent="-228600">
              <a:defRPr>
                <a:solidFill>
                  <a:schemeClr val="tx1"/>
                </a:solidFill>
                <a:latin typeface="Calibri" pitchFamily="34" charset="0"/>
                <a:cs typeface="Arial" charset="0"/>
              </a:defRPr>
            </a:lvl3pPr>
            <a:lvl4pPr marL="1600200" indent="-228600">
              <a:defRPr>
                <a:solidFill>
                  <a:schemeClr val="tx1"/>
                </a:solidFill>
                <a:latin typeface="Calibri" pitchFamily="34" charset="0"/>
                <a:cs typeface="Arial" charset="0"/>
              </a:defRPr>
            </a:lvl4pPr>
            <a:lvl5pPr marL="2057400" indent="-22860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fld id="{D3438055-6668-45B8-AD02-D97695E78609}" type="slidenum">
              <a:rPr lang="en-US" altLang="en-US" smtClean="0">
                <a:solidFill>
                  <a:srgbClr val="898989"/>
                </a:solidFill>
              </a:rPr>
              <a:pPr/>
              <a:t>9</a:t>
            </a:fld>
            <a:endParaRPr lang="en-US" altLang="en-US">
              <a:solidFill>
                <a:srgbClr val="898989"/>
              </a:solidFill>
            </a:endParaRPr>
          </a:p>
        </p:txBody>
      </p:sp>
      <p:sp>
        <p:nvSpPr>
          <p:cNvPr id="10244" name="Rectangle 2">
            <a:hlinkClick r:id="rId2"/>
          </p:cNvPr>
          <p:cNvSpPr>
            <a:spLocks noChangeArrowheads="1"/>
          </p:cNvSpPr>
          <p:nvPr/>
        </p:nvSpPr>
        <p:spPr bwMode="auto">
          <a:xfrm>
            <a:off x="0" y="10626725"/>
            <a:ext cx="407035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eaLnBrk="1" hangingPunct="1"/>
            <a:endParaRPr lang="en-US" altLang="en-US"/>
          </a:p>
        </p:txBody>
      </p:sp>
      <p:grpSp>
        <p:nvGrpSpPr>
          <p:cNvPr id="10246" name="Group 10"/>
          <p:cNvGrpSpPr>
            <a:grpSpLocks/>
          </p:cNvGrpSpPr>
          <p:nvPr/>
        </p:nvGrpSpPr>
        <p:grpSpPr bwMode="auto">
          <a:xfrm>
            <a:off x="5868144" y="404813"/>
            <a:ext cx="3089275" cy="3816350"/>
            <a:chOff x="6012161" y="404664"/>
            <a:chExt cx="3096344" cy="3816424"/>
          </a:xfrm>
        </p:grpSpPr>
        <p:pic>
          <p:nvPicPr>
            <p:cNvPr id="10248" name="Picture 4" descr="http://histology.med.umich.edu/sites/default/files/image4.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12161" y="404664"/>
              <a:ext cx="3096344" cy="3816424"/>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sp>
          <p:nvSpPr>
            <p:cNvPr id="10249" name="TextBox 15"/>
            <p:cNvSpPr txBox="1">
              <a:spLocks noChangeArrowheads="1"/>
            </p:cNvSpPr>
            <p:nvPr/>
          </p:nvSpPr>
          <p:spPr bwMode="auto">
            <a:xfrm>
              <a:off x="6724952" y="1736812"/>
              <a:ext cx="1447448" cy="369332"/>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a:defRPr>
                  <a:solidFill>
                    <a:schemeClr val="tx1"/>
                  </a:solidFill>
                  <a:latin typeface="Calibri" pitchFamily="34" charset="0"/>
                  <a:cs typeface="Arial" charset="0"/>
                </a:defRPr>
              </a:lvl1pPr>
              <a:lvl2pPr marL="742950" indent="-285750">
                <a:defRPr>
                  <a:solidFill>
                    <a:schemeClr val="tx1"/>
                  </a:solidFill>
                  <a:latin typeface="Calibri" pitchFamily="34" charset="0"/>
                  <a:cs typeface="Arial" charset="0"/>
                </a:defRPr>
              </a:lvl2pPr>
              <a:lvl3pPr marL="1143000" indent="-228600">
                <a:defRPr>
                  <a:solidFill>
                    <a:schemeClr val="tx1"/>
                  </a:solidFill>
                  <a:latin typeface="Calibri" pitchFamily="34" charset="0"/>
                  <a:cs typeface="Arial" charset="0"/>
                </a:defRPr>
              </a:lvl3pPr>
              <a:lvl4pPr marL="1600200" indent="-228600">
                <a:defRPr>
                  <a:solidFill>
                    <a:schemeClr val="tx1"/>
                  </a:solidFill>
                  <a:latin typeface="Calibri" pitchFamily="34" charset="0"/>
                  <a:cs typeface="Arial" charset="0"/>
                </a:defRPr>
              </a:lvl4pPr>
              <a:lvl5pPr marL="2057400" indent="-22860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hangingPunct="1"/>
              <a:r>
                <a:rPr lang="en-US" altLang="en-US" b="1"/>
                <a:t>Tunica media</a:t>
              </a:r>
            </a:p>
          </p:txBody>
        </p:sp>
        <p:cxnSp>
          <p:nvCxnSpPr>
            <p:cNvPr id="17" name="Straight Arrow Connector 16"/>
            <p:cNvCxnSpPr/>
            <p:nvPr/>
          </p:nvCxnSpPr>
          <p:spPr>
            <a:xfrm>
              <a:off x="7164363" y="3357471"/>
              <a:ext cx="431679" cy="215904"/>
            </a:xfrm>
            <a:prstGeom prst="straightConnector1">
              <a:avLst/>
            </a:prstGeom>
            <a:ln w="571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8" name="Straight Arrow Connector 17"/>
            <p:cNvCxnSpPr/>
            <p:nvPr/>
          </p:nvCxnSpPr>
          <p:spPr>
            <a:xfrm>
              <a:off x="7669047" y="1052377"/>
              <a:ext cx="431679" cy="215904"/>
            </a:xfrm>
            <a:prstGeom prst="straightConnector1">
              <a:avLst/>
            </a:prstGeom>
            <a:ln w="57150">
              <a:solidFill>
                <a:schemeClr val="tx1"/>
              </a:solidFill>
              <a:tailEnd type="arrow"/>
            </a:ln>
          </p:spPr>
          <p:style>
            <a:lnRef idx="1">
              <a:schemeClr val="accent1"/>
            </a:lnRef>
            <a:fillRef idx="0">
              <a:schemeClr val="accent1"/>
            </a:fillRef>
            <a:effectRef idx="0">
              <a:schemeClr val="accent1"/>
            </a:effectRef>
            <a:fontRef idx="minor">
              <a:schemeClr val="tx1"/>
            </a:fontRef>
          </p:style>
        </p:cxnSp>
      </p:grpSp>
      <p:sp>
        <p:nvSpPr>
          <p:cNvPr id="2" name="Left Brace 1"/>
          <p:cNvSpPr/>
          <p:nvPr/>
        </p:nvSpPr>
        <p:spPr>
          <a:xfrm rot="16354217">
            <a:off x="7085595" y="1750716"/>
            <a:ext cx="574675" cy="1284890"/>
          </a:xfrm>
          <a:prstGeom prst="leftBrace">
            <a:avLst>
              <a:gd name="adj1" fmla="val 8333"/>
              <a:gd name="adj2" fmla="val 48895"/>
            </a:avLst>
          </a:prstGeom>
          <a:ln w="38100">
            <a:solidFill>
              <a:schemeClr val="tx1"/>
            </a:solidFill>
          </a:ln>
        </p:spPr>
        <p:style>
          <a:lnRef idx="1">
            <a:schemeClr val="accent1"/>
          </a:lnRef>
          <a:fillRef idx="0">
            <a:schemeClr val="accent1"/>
          </a:fillRef>
          <a:effectRef idx="0">
            <a:schemeClr val="accent1"/>
          </a:effectRef>
          <a:fontRef idx="minor">
            <a:schemeClr val="tx1"/>
          </a:fontRef>
        </p:style>
        <p:txBody>
          <a:bodyPr anchor="ctr"/>
          <a:lstStyle/>
          <a:p>
            <a:pPr algn="ctr" eaLnBrk="1" fontAlgn="auto" hangingPunct="1">
              <a:spcBef>
                <a:spcPts val="0"/>
              </a:spcBef>
              <a:spcAft>
                <a:spcPts val="0"/>
              </a:spcAft>
              <a:defRPr/>
            </a:pPr>
            <a:endParaRPr lang="en-US"/>
          </a:p>
        </p:txBody>
      </p:sp>
    </p:spTree>
  </p:cSld>
  <p:clrMapOvr>
    <a:masterClrMapping/>
  </p:clrMapOvr>
  <mc:AlternateContent xmlns:mc="http://schemas.openxmlformats.org/markup-compatibility/2006" xmlns:p14="http://schemas.microsoft.com/office/powerpoint/2010/main">
    <mc:Choice Requires="p14">
      <p:transition spd="slow" p14:dur="2000" advTm="63039"/>
    </mc:Choice>
    <mc:Fallback xmlns="">
      <p:transition spd="slow" advTm="63039"/>
    </mc:Fallback>
  </mc:AlternateContent>
</p:sld>
</file>

<file path=ppt/tags/tag1.xml><?xml version="1.0" encoding="utf-8"?>
<p:tagLst xmlns:a="http://schemas.openxmlformats.org/drawingml/2006/main" xmlns:r="http://schemas.openxmlformats.org/officeDocument/2006/relationships" xmlns:p="http://schemas.openxmlformats.org/presentationml/2006/main">
  <p:tag name="TIMING" val="|3.7|6.2|4.6"/>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مستند" ma:contentTypeID="0x0101004E3F62F58E31954599AF5D7BF24514D4" ma:contentTypeVersion="2" ma:contentTypeDescription="إنشاء مستند جديد." ma:contentTypeScope="" ma:versionID="82b47cfbd103cc834f9c4c83d3ea4925">
  <xsd:schema xmlns:xsd="http://www.w3.org/2001/XMLSchema" xmlns:xs="http://www.w3.org/2001/XMLSchema" xmlns:p="http://schemas.microsoft.com/office/2006/metadata/properties" xmlns:ns2="d04b26b9-50b7-4329-ba0b-d0dc18387505" targetNamespace="http://schemas.microsoft.com/office/2006/metadata/properties" ma:root="true" ma:fieldsID="2617fb8f117924669a22166e7ae082fc" ns2:_="">
    <xsd:import namespace="d04b26b9-50b7-4329-ba0b-d0dc18387505"/>
    <xsd:element name="properties">
      <xsd:complexType>
        <xsd:sequence>
          <xsd:element name="documentManagement">
            <xsd:complexType>
              <xsd:all>
                <xsd:element ref="ns2:MediaServiceMetadata" minOccurs="0"/>
                <xsd:element ref="ns2:MediaServiceFast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d04b26b9-50b7-4329-ba0b-d0dc1838750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نوع المحتوى"/>
        <xsd:element ref="dc:title" minOccurs="0" maxOccurs="1" ma:index="4" ma:displayName="العنوان"/>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8536218A-3E7D-4A41-9E3F-283075D7B00B}">
  <ds:schemaRefs>
    <ds:schemaRef ds:uri="http://schemas.microsoft.com/office/2006/metadata/properties"/>
    <ds:schemaRef ds:uri="http://schemas.microsoft.com/office/infopath/2007/PartnerControls"/>
  </ds:schemaRefs>
</ds:datastoreItem>
</file>

<file path=customXml/itemProps2.xml><?xml version="1.0" encoding="utf-8"?>
<ds:datastoreItem xmlns:ds="http://schemas.openxmlformats.org/officeDocument/2006/customXml" ds:itemID="{EA59E04D-A184-4761-B44B-DF38629CCB9D}">
  <ds:schemaRefs>
    <ds:schemaRef ds:uri="http://schemas.microsoft.com/sharepoint/v3/contenttype/forms"/>
  </ds:schemaRefs>
</ds:datastoreItem>
</file>

<file path=customXml/itemProps3.xml><?xml version="1.0" encoding="utf-8"?>
<ds:datastoreItem xmlns:ds="http://schemas.openxmlformats.org/officeDocument/2006/customXml" ds:itemID="{A76C1502-93FD-4895-9C18-A92130DFF25E}">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d04b26b9-50b7-4329-ba0b-d0dc18387505"/>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5934</TotalTime>
  <Words>1660</Words>
  <Application>Microsoft Office PowerPoint</Application>
  <PresentationFormat>On-screen Show (4:3)</PresentationFormat>
  <Paragraphs>301</Paragraphs>
  <Slides>28</Slides>
  <Notes>2</Notes>
  <HiddenSlides>0</HiddenSlides>
  <MMClips>0</MMClips>
  <ScaleCrop>false</ScaleCrop>
  <HeadingPairs>
    <vt:vector size="4" baseType="variant">
      <vt:variant>
        <vt:lpstr>Theme</vt:lpstr>
      </vt:variant>
      <vt:variant>
        <vt:i4>1</vt:i4>
      </vt:variant>
      <vt:variant>
        <vt:lpstr>Slide Titles</vt:lpstr>
      </vt:variant>
      <vt:variant>
        <vt:i4>28</vt:i4>
      </vt:variant>
    </vt:vector>
  </HeadingPairs>
  <TitlesOfParts>
    <vt:vector size="29" baseType="lpstr">
      <vt:lpstr>Office Theme</vt:lpstr>
      <vt:lpstr>The vascular system Professor Dr. Hala El-mazar 2021 (Lecture 1)</vt:lpstr>
      <vt:lpstr>PowerPoint Presentation</vt:lpstr>
      <vt:lpstr>Cardio-vascular system</vt:lpstr>
      <vt:lpstr>PowerPoint Presentation</vt:lpstr>
      <vt:lpstr>The blood vessels</vt:lpstr>
      <vt:lpstr>PowerPoint Presentation</vt:lpstr>
      <vt:lpstr>General structure of the wall of a blood vessel</vt:lpstr>
      <vt:lpstr>Tunica intima</vt:lpstr>
      <vt:lpstr>PowerPoint Presentation</vt:lpstr>
      <vt:lpstr>PowerPoint Presentation</vt:lpstr>
      <vt:lpstr>PowerPoint Presentation</vt:lpstr>
      <vt:lpstr>PowerPoint Presentation</vt:lpstr>
      <vt:lpstr>Large (Elastic) arteries/ Aorta</vt:lpstr>
      <vt:lpstr>Medium sized (Muscular) arteries</vt:lpstr>
      <vt:lpstr>Special types of medium sized arteries </vt:lpstr>
      <vt:lpstr>PowerPoint Presentation</vt:lpstr>
      <vt:lpstr>Arterial sensory structures</vt:lpstr>
      <vt:lpstr>PowerPoint Presentation</vt:lpstr>
      <vt:lpstr>PowerPoint Presentation</vt:lpstr>
      <vt:lpstr>Arterioles (10- 100 µm)</vt:lpstr>
      <vt:lpstr>PowerPoint Presentation</vt:lpstr>
      <vt:lpstr>Metarterioles (arterial capillaries) </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Muscular system</dc:title>
  <dc:creator>lion</dc:creator>
  <cp:lastModifiedBy>Hala M. Al-Mazar</cp:lastModifiedBy>
  <cp:revision>516</cp:revision>
  <dcterms:created xsi:type="dcterms:W3CDTF">2014-10-21T20:21:55Z</dcterms:created>
  <dcterms:modified xsi:type="dcterms:W3CDTF">2021-04-25T06:21:32Z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0x0101004E3F62F58E31954599AF5D7BF24514D4</vt:lpwstr>
  </property>
</Properties>
</file>