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334" r:id="rId2"/>
    <p:sldId id="344" r:id="rId3"/>
    <p:sldId id="296" r:id="rId4"/>
    <p:sldId id="341" r:id="rId5"/>
    <p:sldId id="340" r:id="rId6"/>
    <p:sldId id="342" r:id="rId7"/>
    <p:sldId id="343" r:id="rId8"/>
    <p:sldId id="345" r:id="rId9"/>
    <p:sldId id="346" r:id="rId10"/>
    <p:sldId id="347" r:id="rId11"/>
    <p:sldId id="348" r:id="rId12"/>
    <p:sldId id="349" r:id="rId13"/>
    <p:sldId id="352" r:id="rId14"/>
    <p:sldId id="350" r:id="rId15"/>
    <p:sldId id="351" r:id="rId16"/>
    <p:sldId id="353" r:id="rId17"/>
    <p:sldId id="354" r:id="rId18"/>
    <p:sldId id="294" r:id="rId19"/>
  </p:sldIdLst>
  <p:sldSz cx="9144000" cy="6858000" type="screen4x3"/>
  <p:notesSz cx="6858000" cy="9144000"/>
  <p:defaultTextStyle>
    <a:defPPr>
      <a:defRPr lang="ar-E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Majalla UI"/>
        <a:cs typeface="Majalla UI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Majalla UI"/>
        <a:cs typeface="Majalla UI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Majalla UI"/>
        <a:cs typeface="Majalla UI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Majalla UI"/>
        <a:cs typeface="Majalla UI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Majalla UI"/>
        <a:cs typeface="Majalla UI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Majalla UI"/>
        <a:cs typeface="Majalla UI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Majalla UI"/>
        <a:cs typeface="Majalla UI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Majalla UI"/>
        <a:cs typeface="Majalla UI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Majalla UI"/>
        <a:cs typeface="Majalla U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BFCAD60-A1A4-4B08-81B4-B63B73A09F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1D972B-66ED-4632-AC93-3A0AC7F490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EFABD-E4EB-48D3-95F7-626C3FE9D994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57022-AD5D-41FB-A44A-DF20166843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F1CDB-C2B8-4983-BE4B-CEA524BC60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E52CA-52B7-4A1D-A21D-CB5CDEE9B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08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8AC7ED-693C-45E8-AFA9-0F71B93FE2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7C94BF-F487-412F-92D3-8083B24B505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051A326-1D8D-4066-9290-9D54D594FFC1}" type="datetimeFigureOut">
              <a:rPr lang="ar-EG"/>
              <a:pPr>
                <a:defRPr/>
              </a:pPr>
              <a:t>26/03/1441</a:t>
            </a:fld>
            <a:endParaRPr lang="ar-EG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C543C6D-DE8A-4B9C-876D-C42AAF150B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EG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62E8549-D3E5-4385-8AFB-763348A82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BA9178-7075-4D1C-AE33-2689FD0D0E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9EC921-C233-4127-A05E-AB0F51F294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>
                <a:latin typeface="Calibri" panose="020F0502020204030204" pitchFamily="34" charset="0"/>
              </a:defRPr>
            </a:lvl1pPr>
          </a:lstStyle>
          <a:p>
            <a:fld id="{5CB3231C-1796-4123-82B0-27EC58AB4CE7}" type="slidenum">
              <a:rPr lang="ar-EG" altLang="en-US"/>
              <a:pPr/>
              <a:t>‹#›</a:t>
            </a:fld>
            <a:endParaRPr lang="ar-EG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32037B77-A208-46BC-BBAE-0FC3C9F54F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B9A49585-5990-46E5-94C0-06D2C32373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cs typeface="Arial" panose="020B0604020202020204" pitchFamily="34" charset="0"/>
            </a:endParaRPr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C94397AD-28E0-4E30-B8EB-A6E1E201D0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9pPr>
          </a:lstStyle>
          <a:p>
            <a:pPr eaLnBrk="1" hangingPunct="1"/>
            <a:fld id="{60E05D29-F0A3-4999-9224-7DA19AB05ADB}" type="slidenum">
              <a:rPr lang="en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AA4BD3FD-D89E-4CAD-A0E8-3AA6A29FCA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D3015-CC96-45A9-B1F6-2293B996955E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0DC46A10-2F4B-41DF-BCB5-9EA5C18E3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C562E29-B11B-4874-8622-9B27658DE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F9080-259C-413B-B854-E4851E7E328E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1815582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89EF94BE-1023-47EA-A1BA-D67C1DD839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70F91-0BA6-4A71-BD16-B29304EE0304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04CB134-A18F-45D4-AEE2-59420225F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5CE08FAF-B15B-4EC1-9C16-F7AD8A7C0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B149-4D3F-4E33-80EB-787FD8DF1DE8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1277784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242D2366-F69B-4111-ACEE-BA8A2D644F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8BE49-41B8-4B2C-BC56-D83A8AA87AB3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C617E3A7-00AC-425F-9C63-FAC6A10A2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99A23EF6-2AA0-4E52-BCC2-35C964DBA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CB4AD-CF39-4924-A368-A45C9A891355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57669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C27868B-47BB-4207-9984-523043B296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1E4A3-F5D4-4F46-AF1C-32119DFD738B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AE54D738-2680-4993-ABB6-CA500D5B5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EC68C3BD-D668-4ACB-A315-88DEDA605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DB516-A02A-4D19-A7B5-454A4E8263FC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172414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37F9D37E-D5EC-427B-A0C0-84A1FEC8AB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C832E-9C4F-4203-97AD-43621DAC6180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915AAF57-5E8F-47FD-A369-7D40B945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A2B76166-904A-45A9-9E7A-4E9C8FBA2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F21EA-01EE-4C95-9DF9-BFCF71B4853E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206381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F15393F9-2D98-4922-872A-8ED444F7DC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C51DB-1DB7-4D5E-80A5-FAE66963DF1F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71E02486-88FE-4325-ADF7-04EC7C709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A4218281-7A76-43EA-A58C-C83AE8624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B04E0-3D1F-47A0-A279-CEAA82CDCCAC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234790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111C5F29-31B3-4719-A631-6C0AA9D235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28D9C-EB77-4E0E-94E6-5025C53D2A12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E05D9068-1566-484A-8167-257FFF987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CAD1DD5B-4EB4-41BE-A628-2A0F071BD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610AF-BF8E-459E-8C3C-05F006F2DB75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3965922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831A0C43-FB20-4A89-A75B-1456F71779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3EA32-BD9E-48BF-9FE7-41023F462FD6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0FAA241D-52AD-4576-A09C-BDC0A6019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374A8E5A-1664-4071-B064-9110A9DB9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2F67D-E58E-4F17-82F5-72419246E71F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103554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E4F670A2-3950-4128-8F68-A4FA311E1E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26911-B070-4082-8D56-19F1F3155252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22B66143-8C16-47A0-A7D7-4BEA5043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EF5CDA5D-7EED-4E9F-84DA-F89C3358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7DF25-2FF6-4FDB-931D-764E89C29C2C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382266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4E6759BB-D4A2-490C-8692-AE995E99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2AA77-57B2-41AC-B77A-7FBA4677247F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74CB283A-6A41-4B0B-8739-5522A53DA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DA6F431D-2F1A-4815-A8F3-F4AED9454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3731C-532A-44D9-92FF-41C9BA34D2A3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465201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846A099B-387C-467D-B714-949AE9117ABE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7D736EF8-8F00-4443-B4FE-1B49AACD0F6D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49F635DB-ECE0-47A2-81A8-CC953B2CDA75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1FF3A130-FA18-4CBF-A4D5-C84F855621DF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1BCA5B8A-A7D3-4ABD-9BB0-BB4F421EC8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B78A7-0032-42A2-A047-CF4C0D6D076C}" type="datetime8">
              <a:rPr lang="ar-EG"/>
              <a:pPr>
                <a:defRPr/>
              </a:pPr>
              <a:t>23 تشرين الثاني، 19</a:t>
            </a:fld>
            <a:endParaRPr lang="ar-EG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AEFAEC19-CC47-4017-BF97-D188253FF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9E983D3A-6FFB-4989-9245-BB2E52FAE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E785CA5D-F92F-4183-BD2A-AA13155BEA05}" type="slidenum">
              <a:rPr lang="ar-EG" altLang="en-US"/>
              <a:pPr/>
              <a:t>‹#›</a:t>
            </a:fld>
            <a:endParaRPr lang="ar-EG" altLang="en-US"/>
          </a:p>
        </p:txBody>
      </p:sp>
    </p:spTree>
    <p:extLst>
      <p:ext uri="{BB962C8B-B14F-4D97-AF65-F5344CB8AC3E}">
        <p14:creationId xmlns:p14="http://schemas.microsoft.com/office/powerpoint/2010/main" val="26463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BFBD9DBF-D431-4F30-97AA-33554897AB1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60373"/>
            <a:ext cx="8229600" cy="919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7DD97593-70BB-40DD-B791-77DAC45747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82352" y="1052736"/>
            <a:ext cx="8579296" cy="528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FBE51315-A3BB-490C-B534-14BBE7C88B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2352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3BF3F99-A6FB-422C-941A-2D3FC8005D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solidFill>
                  <a:srgbClr val="045C75"/>
                </a:solidFill>
              </a:defRPr>
            </a:lvl1pPr>
          </a:lstStyle>
          <a:p>
            <a:fld id="{9CF719F3-12A5-43FA-B048-5964C10B4E23}" type="slidenum">
              <a:rPr lang="ar-EG" altLang="en-US"/>
              <a:pPr/>
              <a:t>‹#›</a:t>
            </a:fld>
            <a:endParaRPr lang="ar-EG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901" r:id="rId9"/>
    <p:sldLayoutId id="2147483899" r:id="rId10"/>
    <p:sldLayoutId id="214748390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ClrTx/>
        <a:buSzPct val="95000"/>
        <a:buFont typeface="Wingdings 2" panose="05020102010507070707" pitchFamily="18" charset="2"/>
        <a:buNone/>
        <a:defRPr sz="32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Tx/>
        <a:buSzPct val="85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Tx/>
        <a:buSzPct val="7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Tx/>
        <a:buSzPct val="65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Tx/>
        <a:buSzPct val="65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61E922B-1F7C-4121-BB8D-DADA3AAA7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176" y="2590614"/>
            <a:ext cx="7851648" cy="1676772"/>
          </a:xfrm>
        </p:spPr>
        <p:txBody>
          <a:bodyPr>
            <a:normAutofit/>
          </a:bodyPr>
          <a:lstStyle/>
          <a:p>
            <a:pPr algn="ctr" rtl="0"/>
            <a:r>
              <a:rPr lang="en-GB" altLang="en-US" sz="5400" dirty="0">
                <a:solidFill>
                  <a:schemeClr val="tx1"/>
                </a:solidFill>
                <a:effectLst/>
                <a:latin typeface="Arial Black" panose="020B0A04020102020204" pitchFamily="34" charset="0"/>
                <a:cs typeface="Traditional Arabic" panose="02020603050405020304" pitchFamily="18" charset="-78"/>
              </a:rPr>
              <a:t>Introduction to Parasitology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A9797-6E54-43E8-85BA-65447A19C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372"/>
            <a:ext cx="8229600" cy="1208387"/>
          </a:xfrm>
        </p:spPr>
        <p:txBody>
          <a:bodyPr/>
          <a:lstStyle/>
          <a:p>
            <a:r>
              <a:rPr lang="en-US" sz="4000" dirty="0"/>
              <a:t>The relationship between the organism and its host occurs in the following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16693-1FF0-4588-8416-A4DD5079B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52" y="1484784"/>
            <a:ext cx="8579296" cy="4852865"/>
          </a:xfrm>
        </p:spPr>
        <p:txBody>
          <a:bodyPr/>
          <a:lstStyle/>
          <a:p>
            <a:pPr marL="514350" indent="-514350" eaLnBrk="1" fontAlgn="auto" hangingPunct="1">
              <a:spcAft>
                <a:spcPts val="1800"/>
              </a:spcAft>
              <a:buClr>
                <a:srgbClr val="C00000"/>
              </a:buClr>
              <a:buFont typeface="+mj-lt"/>
              <a:buAutoNum type="arabicPeriod" startAt="3"/>
              <a:defRPr/>
            </a:pP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Mutualism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It is a beneficial relationship between two living organisms where both drive a benefit and can successfully live apart.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rgbClr val="C00000"/>
              </a:buClr>
              <a:buFont typeface="+mj-lt"/>
              <a:buAutoNum type="arabicPeriod" startAt="3"/>
              <a:defRPr/>
            </a:pP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Symbiosis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It is a close and long term beneficial relationship between two living organisms where both drive a benefit and cannot live apart.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8FD597-1D5A-4159-895C-C2F01301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72799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AE580-EC5D-46F3-8A43-7C1FD9942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373"/>
            <a:ext cx="9144000" cy="776339"/>
          </a:xfrm>
        </p:spPr>
        <p:txBody>
          <a:bodyPr/>
          <a:lstStyle/>
          <a:p>
            <a:r>
              <a:rPr lang="en-US" sz="4000" dirty="0">
                <a:solidFill>
                  <a:srgbClr val="C00000"/>
                </a:solidFill>
                <a:cs typeface="Arial" pitchFamily="34" charset="0"/>
              </a:rPr>
              <a:t>Modes of transmission of parasitic infection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6A400-225F-4397-AF09-F8BDDE471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76" y="1071437"/>
            <a:ext cx="8861648" cy="5284913"/>
          </a:xfrm>
        </p:spPr>
        <p:txBody>
          <a:bodyPr/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Direct contact 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through the skin.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Penetration of the skin.</a:t>
            </a:r>
            <a:endParaRPr lang="en-US" dirty="0">
              <a:solidFill>
                <a:srgbClr val="002060"/>
              </a:solidFill>
              <a:cs typeface="Arial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Ingestion of contaminated food 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or </a:t>
            </a: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drinking water 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containing the infective stage of the parasite.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Inhalation of dust 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carrying the infective stage of parasite.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Congenital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 from mother to </a:t>
            </a:r>
            <a:r>
              <a:rPr lang="en-US" dirty="0" err="1">
                <a:solidFill>
                  <a:srgbClr val="002060"/>
                </a:solidFill>
                <a:cs typeface="Arial" pitchFamily="34" charset="0"/>
              </a:rPr>
              <a:t>foetus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 (transplacental) or may by </a:t>
            </a:r>
            <a:r>
              <a:rPr lang="en-US" dirty="0" err="1">
                <a:solidFill>
                  <a:srgbClr val="C00000"/>
                </a:solidFill>
                <a:cs typeface="Arial" pitchFamily="34" charset="0"/>
              </a:rPr>
              <a:t>transmammary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 (mother`s milk).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endParaRPr lang="en-US" dirty="0">
              <a:solidFill>
                <a:srgbClr val="C00000"/>
              </a:solidFill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A7AD5-BFC3-4259-85C8-D1C3A371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02944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AE580-EC5D-46F3-8A43-7C1FD9942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373"/>
            <a:ext cx="9144000" cy="776339"/>
          </a:xfrm>
        </p:spPr>
        <p:txBody>
          <a:bodyPr/>
          <a:lstStyle/>
          <a:p>
            <a:r>
              <a:rPr lang="en-US" sz="4000" dirty="0">
                <a:solidFill>
                  <a:srgbClr val="C00000"/>
                </a:solidFill>
                <a:cs typeface="Arial" pitchFamily="34" charset="0"/>
              </a:rPr>
              <a:t>Modes of transmission of parasitic infection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6A400-225F-4397-AF09-F8BDDE471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76" y="1071437"/>
            <a:ext cx="8861648" cy="5284913"/>
          </a:xfrm>
        </p:spPr>
        <p:txBody>
          <a:bodyPr/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Sexual contact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Autoinfection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 (either external or internal).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Vectors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, through bite or feces of infected vector or by swallowing the vector.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Blood transfusion </a:t>
            </a:r>
            <a:r>
              <a:rPr lang="en-US" dirty="0">
                <a:solidFill>
                  <a:srgbClr val="002060"/>
                </a:solidFill>
                <a:cs typeface="Arial" pitchFamily="34" charset="0"/>
              </a:rPr>
              <a:t>or through contaminated syringes.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Organ transplantation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A7AD5-BFC3-4259-85C8-D1C3A371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7463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5E63A-2C16-4D19-A928-2318F8CD9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Stages of parasitic infections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998E5-F41E-42A8-A5C9-EFA311CA6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52" y="1253999"/>
            <a:ext cx="8579296" cy="5284913"/>
          </a:xfrm>
        </p:spPr>
        <p:txBody>
          <a:bodyPr/>
          <a:lstStyle/>
          <a:p>
            <a:pPr eaLnBrk="1" hangingPunct="1">
              <a:spcAft>
                <a:spcPts val="18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Infective stage (I.S): 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The stage by which the infection takes place.</a:t>
            </a:r>
          </a:p>
          <a:p>
            <a:pPr eaLnBrk="1" hangingPunct="1">
              <a:spcAft>
                <a:spcPts val="18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Diagnostic stage (D.S): 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The stage by which we can diagnose the parasitic infection (disease).</a:t>
            </a:r>
          </a:p>
          <a:p>
            <a:pPr marL="457200" indent="-457200" eaLnBrk="1" hangingPunct="1">
              <a:spcAft>
                <a:spcPts val="1800"/>
              </a:spcAft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The pathogenesis of the parasite 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depends on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the number, size and morphology of the parasite, its activity (movement and migration), site (habitat), specific toxin and host reaction.</a:t>
            </a:r>
          </a:p>
          <a:p>
            <a:pPr eaLnBrk="1" hangingPunct="1">
              <a:spcAft>
                <a:spcPts val="1800"/>
              </a:spcAft>
              <a:buClr>
                <a:srgbClr val="C00000"/>
              </a:buClr>
            </a:pPr>
            <a:endParaRPr lang="en-US" altLang="en-US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E18CD-764A-418F-9024-4C584A0E6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49245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19A17-0CFE-4D74-92C1-F1FB065E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373"/>
            <a:ext cx="8229600" cy="848347"/>
          </a:xfrm>
        </p:spPr>
        <p:txBody>
          <a:bodyPr/>
          <a:lstStyle/>
          <a:p>
            <a:r>
              <a:rPr lang="en-US" dirty="0"/>
              <a:t>Pathogenesis of parasitic infection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054BE-1BF3-44C7-8053-710AF4B60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Occurs through the following:- 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1) </a:t>
            </a: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Mechanical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: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The parasite may obstruct normal passage like intestine or bile tract.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2) </a:t>
            </a: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Traumatic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 :-</a:t>
            </a:r>
          </a:p>
          <a:p>
            <a:pPr eaLnBrk="1" hangingPunct="1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External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due to invasion of the skin.</a:t>
            </a:r>
          </a:p>
          <a:p>
            <a:pPr eaLnBrk="1" hangingPunct="1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Internal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by attachment to intestinal mucosa by buccal capsule producing ulcers.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3)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Toxin production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: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Circulation of parasitic products (toxins and waste products).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2550B4-87A5-4BC7-AB7E-2B42D6FD0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Dr. Mona El </a:t>
            </a:r>
            <a:r>
              <a:rPr lang="en-US" dirty="0" err="1"/>
              <a:t>Sobky</a:t>
            </a:r>
            <a:r>
              <a:rPr lang="en-US" dirty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954402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19A17-0CFE-4D74-92C1-F1FB065E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373"/>
            <a:ext cx="8229600" cy="848347"/>
          </a:xfrm>
        </p:spPr>
        <p:txBody>
          <a:bodyPr/>
          <a:lstStyle/>
          <a:p>
            <a:r>
              <a:rPr lang="en-US" dirty="0"/>
              <a:t>Pathogenesis of parasitic infection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054BE-1BF3-44C7-8053-710AF4B60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4) </a:t>
            </a: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Tissue damage and necrosis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: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Due to enzymes secreted by parasites.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5) </a:t>
            </a: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Cellular destruction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: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As RBCs or RES damage.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6) </a:t>
            </a: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Immune stimulation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: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Parasitic antigens produce humoral </a:t>
            </a:r>
            <a:r>
              <a:rPr lang="ar-EG" altLang="en-US" dirty="0">
                <a:solidFill>
                  <a:srgbClr val="0070C0"/>
                </a:solidFill>
              </a:rPr>
              <a:t>/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or cellular immune response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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cellular proliferation and infiltration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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 formation of fibrous encapsulation around parasites (ex: hepatic granuloma in </a:t>
            </a:r>
            <a:r>
              <a:rPr lang="en-US" altLang="en-US" i="1" dirty="0">
                <a:solidFill>
                  <a:srgbClr val="0070C0"/>
                </a:solidFill>
                <a:cs typeface="Arial" panose="020B0604020202020204" pitchFamily="34" charset="0"/>
              </a:rPr>
              <a:t>Schistosoma </a:t>
            </a:r>
            <a:r>
              <a:rPr lang="en-US" altLang="en-US" i="1" dirty="0" err="1">
                <a:solidFill>
                  <a:srgbClr val="0070C0"/>
                </a:solidFill>
                <a:cs typeface="Arial" panose="020B0604020202020204" pitchFamily="34" charset="0"/>
              </a:rPr>
              <a:t>mansonia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)</a:t>
            </a:r>
            <a:r>
              <a:rPr lang="en-US" altLang="en-US" i="1" dirty="0">
                <a:solidFill>
                  <a:srgbClr val="0070C0"/>
                </a:solidFill>
                <a:cs typeface="Arial" panose="020B0604020202020204" pitchFamily="34" charset="0"/>
              </a:rPr>
              <a:t>.</a:t>
            </a:r>
            <a:endParaRPr lang="en-US" altLang="en-US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7) </a:t>
            </a:r>
            <a:r>
              <a:rPr lang="en-US" altLang="en-US" b="1" dirty="0">
                <a:solidFill>
                  <a:srgbClr val="C00000"/>
                </a:solidFill>
                <a:cs typeface="Arial" panose="020B0604020202020204" pitchFamily="34" charset="0"/>
              </a:rPr>
              <a:t>Allergic reaction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due to insect bites or parasitic toxins.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2550B4-87A5-4BC7-AB7E-2B42D6FD0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10979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F7C3A-F7B7-4527-A895-7A5018A25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of parasitic infection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CBFD9-59DE-4A1B-AF82-1306B14F5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936" y="1071437"/>
            <a:ext cx="8610128" cy="5284913"/>
          </a:xfrm>
        </p:spPr>
        <p:txBody>
          <a:bodyPr/>
          <a:lstStyle/>
          <a:p>
            <a:pPr marL="571500" indent="-57150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b="1" dirty="0">
                <a:solidFill>
                  <a:srgbClr val="C00000"/>
                </a:solidFill>
                <a:cs typeface="Arial" pitchFamily="34" charset="0"/>
              </a:rPr>
              <a:t>Clinical diagnosis: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Depends on the characteristic signs and symptoms related to the parasitic infection.</a:t>
            </a:r>
          </a:p>
          <a:p>
            <a:pPr marL="571500" indent="-571500" eaLnBrk="1" fontAlgn="auto" hangingPunct="1">
              <a:spcAft>
                <a:spcPts val="0"/>
              </a:spcAft>
              <a:buFont typeface="+mj-lt"/>
              <a:buAutoNum type="romanUcPeriod" startAt="2"/>
              <a:defRPr/>
            </a:pPr>
            <a:r>
              <a:rPr lang="en-US" b="1" dirty="0">
                <a:solidFill>
                  <a:srgbClr val="C00000"/>
                </a:solidFill>
                <a:cs typeface="Arial" pitchFamily="34" charset="0"/>
              </a:rPr>
              <a:t>Laboratory diagnosis: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v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 Direct methods </a:t>
            </a:r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(to detect the diagnostic stage):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dirty="0">
                <a:solidFill>
                  <a:srgbClr val="00B050"/>
                </a:solidFill>
                <a:cs typeface="Arial" pitchFamily="34" charset="0"/>
              </a:rPr>
              <a:t>Microscopical examination </a:t>
            </a:r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of the tested samples </a:t>
            </a:r>
            <a:r>
              <a:rPr lang="en-US" sz="2800" dirty="0">
                <a:solidFill>
                  <a:srgbClr val="0070C0"/>
                </a:solidFill>
                <a:cs typeface="Arial" pitchFamily="34" charset="0"/>
              </a:rPr>
              <a:t>(ex: 1- stool, 2- urine, 3- blood , 4- tissue biopsy, 5-sputum &amp; 6-aspirates).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A21149-FF9C-41D7-89D9-1D5F8262A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Dr. Mona El </a:t>
            </a:r>
            <a:r>
              <a:rPr lang="en-US" dirty="0" err="1"/>
              <a:t>Sobky</a:t>
            </a:r>
            <a:r>
              <a:rPr lang="en-US" dirty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941735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CBFD9-59DE-4A1B-AF82-1306B14F5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936" y="116632"/>
            <a:ext cx="8610128" cy="6329304"/>
          </a:xfrm>
        </p:spPr>
        <p:txBody>
          <a:bodyPr/>
          <a:lstStyle/>
          <a:p>
            <a:pPr marL="457200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dirty="0">
                <a:solidFill>
                  <a:srgbClr val="C00000"/>
                </a:solidFill>
                <a:cs typeface="Arial" pitchFamily="34" charset="0"/>
              </a:rPr>
              <a:t>Indirect methods </a:t>
            </a:r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(for detecting antibodies and antigens in patient’s serum):</a:t>
            </a:r>
          </a:p>
          <a:p>
            <a:pPr eaLnBrk="1" hangingPunct="1">
              <a:buClr>
                <a:srgbClr val="C00000"/>
              </a:buClr>
            </a:pP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Used when parasites are present in tissues or in cases of chronic infection.</a:t>
            </a:r>
          </a:p>
          <a:p>
            <a:pPr eaLnBrk="1" hangingPunct="1"/>
            <a:r>
              <a:rPr lang="en-US" altLang="en-US" dirty="0" err="1">
                <a:solidFill>
                  <a:srgbClr val="FF0000"/>
                </a:solidFill>
                <a:cs typeface="Arial" panose="020B0604020202020204" pitchFamily="34" charset="0"/>
              </a:rPr>
              <a:t>e.g</a:t>
            </a:r>
            <a:endParaRPr lang="en-US" altLang="en-US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>
                <a:solidFill>
                  <a:srgbClr val="FF0000"/>
                </a:solidFill>
                <a:cs typeface="Arial" panose="020B0604020202020204" pitchFamily="34" charset="0"/>
              </a:rPr>
              <a:t>Detection of antibodies or antigens in the patient's serum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by serological test as indirect </a:t>
            </a:r>
            <a:r>
              <a:rPr lang="en-US" altLang="en-US" dirty="0" err="1">
                <a:solidFill>
                  <a:srgbClr val="0070C0"/>
                </a:solidFill>
                <a:cs typeface="Arial" panose="020B0604020202020204" pitchFamily="34" charset="0"/>
              </a:rPr>
              <a:t>haemagglutination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 test 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(IHAT),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complement fixation test</a:t>
            </a:r>
            <a:r>
              <a:rPr lang="en-US" altLang="en-US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(CFT),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enzyme linked immunosorbent assay 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(ELISA) </a:t>
            </a:r>
            <a:r>
              <a:rPr lang="en-US" altLang="en-US" dirty="0">
                <a:solidFill>
                  <a:srgbClr val="0070C0"/>
                </a:solidFill>
                <a:cs typeface="Arial" panose="020B0604020202020204" pitchFamily="34" charset="0"/>
              </a:rPr>
              <a:t>and indirect immunofluorescent antibody test</a:t>
            </a:r>
            <a:r>
              <a:rPr lang="en-US" altLang="en-US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(IFAT).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>
                <a:solidFill>
                  <a:srgbClr val="C00000"/>
                </a:solidFill>
                <a:cs typeface="Arial" panose="020B0604020202020204" pitchFamily="34" charset="0"/>
              </a:rPr>
              <a:t>Molecular as PCR, Radiology….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A21149-FF9C-41D7-89D9-1D5F8262A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Dr. Mona El </a:t>
            </a:r>
            <a:r>
              <a:rPr lang="en-US" dirty="0" err="1"/>
              <a:t>Sobky</a:t>
            </a:r>
            <a:r>
              <a:rPr lang="en-US" dirty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904596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AAC4433B-436B-421F-8523-CB32223A3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6072188"/>
          </a:xfrm>
        </p:spPr>
        <p:txBody>
          <a:bodyPr/>
          <a:lstStyle/>
          <a:p>
            <a:pPr algn="just" rtl="0" eaLnBrk="1" hangingPunct="1"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Indirect methods (for detecting antibodies and antigens in patient’s serum):-</a:t>
            </a:r>
          </a:p>
          <a:p>
            <a:pPr algn="just" rtl="0" eaLnBrk="1" hangingPunct="1">
              <a:buClr>
                <a:srgbClr val="C00000"/>
              </a:buClr>
              <a:buFontTx/>
              <a:buChar char="-"/>
            </a:pP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when parasites are present in tissues or in cases of chronic infection.</a:t>
            </a:r>
          </a:p>
          <a:p>
            <a:pPr algn="just" rtl="0" eaLnBrk="1" hangingPunct="1">
              <a:lnSpc>
                <a:spcPct val="170000"/>
              </a:lnSpc>
              <a:buFont typeface="Wingdings 2" panose="05020102010507070707" pitchFamily="18" charset="2"/>
              <a:buNone/>
            </a:pP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eaLnBrk="1" hangingPunct="1">
              <a:lnSpc>
                <a:spcPct val="170000"/>
              </a:lnSpc>
              <a:buFont typeface="Wingdings 2" panose="05020102010507070707" pitchFamily="18" charset="2"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 Detection of antibodies or antigens in the patient's serum 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serological test as indirect </a:t>
            </a:r>
            <a:r>
              <a:rPr lang="en-US" altLang="en-US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haemagglutination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 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(IHAT), 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complement fixation test</a:t>
            </a:r>
            <a:r>
              <a:rPr lang="en-US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(CFT), 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enzyme linked immunosorbent assay 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(ELISA) </a:t>
            </a:r>
            <a:r>
              <a:rPr lang="en-US" altLang="en-US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indirect immunofluorescent antibody test</a:t>
            </a:r>
            <a:r>
              <a:rPr lang="en-US" altLang="en-US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(IFAT).</a:t>
            </a:r>
          </a:p>
          <a:p>
            <a:pPr algn="just" rtl="0" eaLnBrk="1" hangingPunct="1">
              <a:lnSpc>
                <a:spcPct val="170000"/>
              </a:lnSpc>
              <a:buFont typeface="Wingdings 2" panose="05020102010507070707" pitchFamily="18" charset="2"/>
              <a:buNone/>
            </a:pP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 Molecular as PCR, Radiology….</a:t>
            </a:r>
          </a:p>
          <a:p>
            <a:pPr algn="just" rtl="0" eaLnBrk="1" hangingPunct="1">
              <a:lnSpc>
                <a:spcPct val="170000"/>
              </a:lnSpc>
              <a:buFont typeface="Wingdings 2" panose="05020102010507070707" pitchFamily="18" charset="2"/>
              <a:buNone/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1A2235-F3AA-4F29-96D7-B1B69C590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endParaRPr lang="ar-EG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275A7-45F0-401A-BE26-A5C1A3259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703932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8CA98-3F2B-4A5C-8BB7-45CA1A8C3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52" y="1052736"/>
            <a:ext cx="8579296" cy="4919788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/>
              <a:t>Medical Parasitology:</a:t>
            </a:r>
          </a:p>
          <a:p>
            <a:pPr marL="0" indent="0">
              <a:buNone/>
            </a:pPr>
            <a:r>
              <a:rPr lang="en-US" dirty="0"/>
              <a:t>It is the science which deals with the parasites that infect man.</a:t>
            </a:r>
          </a:p>
          <a:p>
            <a:pPr marL="0" indent="0">
              <a:buNone/>
            </a:pPr>
            <a:r>
              <a:rPr lang="en-US" sz="3600" b="1" dirty="0"/>
              <a:t>Parasite: </a:t>
            </a:r>
          </a:p>
          <a:p>
            <a:pPr marL="0" indent="0">
              <a:buNone/>
            </a:pPr>
            <a:r>
              <a:rPr lang="en-US" dirty="0"/>
              <a:t>Is an organism, which lives on or within another organism (host) for survival.</a:t>
            </a:r>
          </a:p>
          <a:p>
            <a:pPr marL="0" indent="0">
              <a:buNone/>
            </a:pPr>
            <a:r>
              <a:rPr lang="en-US" sz="3600" b="1" dirty="0"/>
              <a:t>Host: </a:t>
            </a:r>
          </a:p>
          <a:p>
            <a:pPr marL="0" indent="0">
              <a:buNone/>
            </a:pPr>
            <a:r>
              <a:rPr lang="en-US" dirty="0"/>
              <a:t>Is a living organism that </a:t>
            </a:r>
            <a:r>
              <a:rPr lang="en-US" dirty="0" err="1"/>
              <a:t>harbours</a:t>
            </a:r>
            <a:r>
              <a:rPr lang="en-US" dirty="0"/>
              <a:t> the parasite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4E8E0F-CE15-43FD-9796-CBE665DD2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75673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0CDE3-BD7D-44E2-A55A-9EF219BC3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en-US" sz="4000" dirty="0"/>
              <a:t>Parasitic kingdom include three  phyla</a:t>
            </a:r>
          </a:p>
        </p:txBody>
      </p:sp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id="{DE5FE0E0-27A4-41F0-817E-7890CFC44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52" y="1196752"/>
            <a:ext cx="8579296" cy="547260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dirty="0">
                <a:cs typeface="Majalla UI"/>
              </a:rPr>
              <a:t>1- Arthropods. 2- Helminths. 3- Protozoa.</a:t>
            </a:r>
          </a:p>
          <a:p>
            <a:pPr marL="0" indent="0" algn="ctr">
              <a:buNone/>
            </a:pPr>
            <a:endParaRPr lang="en-US" altLang="en-US" dirty="0">
              <a:cs typeface="Majalla UI"/>
            </a:endParaRPr>
          </a:p>
          <a:p>
            <a:pPr marL="0" indent="0">
              <a:buNone/>
            </a:pPr>
            <a:r>
              <a:rPr lang="en-US" altLang="en-US" b="1" dirty="0">
                <a:cs typeface="Majalla UI"/>
              </a:rPr>
              <a:t>1-</a:t>
            </a:r>
            <a:r>
              <a:rPr lang="en-US" altLang="en-US" dirty="0">
                <a:cs typeface="Majalla UI"/>
              </a:rPr>
              <a:t> </a:t>
            </a:r>
            <a:r>
              <a:rPr lang="en-US" altLang="en-US" b="1" dirty="0">
                <a:cs typeface="Majalla UI"/>
              </a:rPr>
              <a:t>Arthropods</a:t>
            </a:r>
            <a:r>
              <a:rPr lang="en-US" altLang="en-US" dirty="0">
                <a:cs typeface="Majalla UI"/>
              </a:rPr>
              <a:t> :</a:t>
            </a:r>
          </a:p>
          <a:p>
            <a:pPr marL="0" indent="0">
              <a:buNone/>
            </a:pPr>
            <a:r>
              <a:rPr lang="en-US" altLang="en-US" dirty="0">
                <a:cs typeface="Majalla UI"/>
              </a:rPr>
              <a:t>These parasites having exoskeleton and jointed legs, divided into 2 classes:</a:t>
            </a:r>
          </a:p>
          <a:p>
            <a:pPr marL="0" indent="0">
              <a:buNone/>
            </a:pPr>
            <a:r>
              <a:rPr lang="en-US" altLang="en-US" b="1" dirty="0">
                <a:cs typeface="Majalla UI"/>
              </a:rPr>
              <a:t>A. Class </a:t>
            </a:r>
            <a:r>
              <a:rPr lang="en-US" altLang="en-US" b="1" dirty="0" err="1">
                <a:cs typeface="Majalla UI"/>
              </a:rPr>
              <a:t>Insecta</a:t>
            </a:r>
            <a:r>
              <a:rPr lang="en-US" altLang="en-US" dirty="0">
                <a:cs typeface="Majalla UI"/>
              </a:rPr>
              <a:t> :e.g. Mosquitoes, lice and fleas .</a:t>
            </a:r>
          </a:p>
          <a:p>
            <a:pPr marL="0" indent="0">
              <a:buNone/>
            </a:pPr>
            <a:r>
              <a:rPr lang="en-US" altLang="en-US" b="1" dirty="0">
                <a:cs typeface="Majalla UI"/>
              </a:rPr>
              <a:t>B.</a:t>
            </a:r>
            <a:r>
              <a:rPr lang="en-US" altLang="en-US" dirty="0">
                <a:cs typeface="Majalla UI"/>
              </a:rPr>
              <a:t> </a:t>
            </a:r>
            <a:r>
              <a:rPr lang="en-US" altLang="en-US" b="1" dirty="0">
                <a:cs typeface="Majalla UI"/>
              </a:rPr>
              <a:t>Class Arachnida</a:t>
            </a:r>
            <a:r>
              <a:rPr lang="en-US" altLang="en-US" dirty="0">
                <a:cs typeface="Majalla UI"/>
              </a:rPr>
              <a:t> :e.g. Ticks and mites .</a:t>
            </a:r>
          </a:p>
          <a:p>
            <a:pPr marL="0" indent="0" rtl="0">
              <a:buNone/>
            </a:pPr>
            <a:endParaRPr lang="en-US" altLang="en-US" dirty="0">
              <a:cs typeface="Majalla U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1D1827-5B7E-4F8A-A08F-BACCF3831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352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id="{DE5FE0E0-27A4-41F0-817E-7890CFC44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52" y="116632"/>
            <a:ext cx="8579296" cy="640871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3000" b="1" dirty="0">
                <a:cs typeface="Majalla UI"/>
              </a:rPr>
              <a:t>2- Helminths:</a:t>
            </a:r>
            <a:endParaRPr lang="en-US" altLang="en-US" sz="3000" dirty="0">
              <a:cs typeface="Majalla UI"/>
            </a:endParaRPr>
          </a:p>
          <a:p>
            <a:pPr marL="0" indent="0">
              <a:buNone/>
            </a:pPr>
            <a:r>
              <a:rPr lang="en-US" altLang="en-US" sz="3000" dirty="0">
                <a:cs typeface="Majalla UI"/>
              </a:rPr>
              <a:t>They are </a:t>
            </a:r>
            <a:r>
              <a:rPr lang="en-US" altLang="en-US" sz="3000" dirty="0" err="1">
                <a:cs typeface="Majalla UI"/>
              </a:rPr>
              <a:t>metazoa</a:t>
            </a:r>
            <a:r>
              <a:rPr lang="en-US" altLang="en-US" sz="3000" dirty="0">
                <a:cs typeface="Majalla UI"/>
              </a:rPr>
              <a:t> (Multicellular parasite) wormlike parasite, divided into 3 classes:</a:t>
            </a:r>
          </a:p>
          <a:p>
            <a:pPr marL="514350" indent="-514350">
              <a:buFont typeface="+mj-lt"/>
              <a:buAutoNum type="alphaUcPeriod"/>
            </a:pPr>
            <a:r>
              <a:rPr lang="en-US" altLang="en-US" sz="3000" b="1" dirty="0">
                <a:cs typeface="Majalla UI"/>
              </a:rPr>
              <a:t>Class Trematoda (Flukes):</a:t>
            </a:r>
            <a:endParaRPr lang="en-US" altLang="en-US" sz="3000" dirty="0">
              <a:cs typeface="Majalla UI"/>
            </a:endParaRPr>
          </a:p>
          <a:p>
            <a:pPr marL="0" indent="0">
              <a:buNone/>
            </a:pPr>
            <a:r>
              <a:rPr lang="en-US" altLang="en-US" sz="3000" dirty="0">
                <a:cs typeface="Majalla UI"/>
              </a:rPr>
              <a:t>They are flattened   leaf- shaped worms   </a:t>
            </a:r>
            <a:r>
              <a:rPr lang="en-US" altLang="en-US" sz="3000" dirty="0" err="1">
                <a:cs typeface="Majalla UI"/>
              </a:rPr>
              <a:t>e.g</a:t>
            </a:r>
            <a:r>
              <a:rPr lang="en-US" altLang="en-US" sz="3000" dirty="0">
                <a:cs typeface="Majalla UI"/>
              </a:rPr>
              <a:t>: </a:t>
            </a:r>
            <a:r>
              <a:rPr lang="en-US" altLang="en-US" sz="3000" i="1" dirty="0">
                <a:cs typeface="Majalla UI"/>
              </a:rPr>
              <a:t>Schistosoma </a:t>
            </a:r>
            <a:r>
              <a:rPr lang="en-US" altLang="en-US" sz="3000" i="1" dirty="0" err="1">
                <a:cs typeface="Majalla UI"/>
              </a:rPr>
              <a:t>heamatobium</a:t>
            </a:r>
            <a:r>
              <a:rPr lang="en-US" altLang="en-US" sz="3000" i="1" dirty="0">
                <a:cs typeface="Majalla UI"/>
              </a:rPr>
              <a:t>.</a:t>
            </a:r>
          </a:p>
          <a:p>
            <a:pPr marL="514350" indent="-514350">
              <a:buFont typeface="+mj-lt"/>
              <a:buAutoNum type="alphaUcPeriod" startAt="2"/>
            </a:pPr>
            <a:r>
              <a:rPr lang="en-US" altLang="en-US" sz="3000" b="1" dirty="0">
                <a:cs typeface="Majalla UI"/>
              </a:rPr>
              <a:t>Class Nematoda ( Roundworms ) :</a:t>
            </a:r>
            <a:endParaRPr lang="en-US" altLang="en-US" sz="3000" dirty="0">
              <a:cs typeface="Majalla UI"/>
            </a:endParaRPr>
          </a:p>
          <a:p>
            <a:pPr marL="881063" lvl="1" indent="-514350">
              <a:buFont typeface="+mj-lt"/>
              <a:buAutoNum type="alphaLcPeriod"/>
            </a:pPr>
            <a:r>
              <a:rPr lang="en-US" altLang="en-US" sz="3000" dirty="0">
                <a:cs typeface="Majalla UI"/>
              </a:rPr>
              <a:t>Intestinal nematodes, </a:t>
            </a:r>
            <a:r>
              <a:rPr lang="en-US" altLang="en-US" sz="3000" dirty="0" err="1">
                <a:cs typeface="Majalla UI"/>
              </a:rPr>
              <a:t>e.g</a:t>
            </a:r>
            <a:r>
              <a:rPr lang="en-US" altLang="en-US" sz="3000" dirty="0">
                <a:cs typeface="Majalla UI"/>
              </a:rPr>
              <a:t>, </a:t>
            </a:r>
            <a:r>
              <a:rPr lang="en-US" altLang="en-US" sz="3000" i="1" dirty="0">
                <a:cs typeface="Majalla UI"/>
              </a:rPr>
              <a:t>Ascaris lumbricoides</a:t>
            </a:r>
            <a:r>
              <a:rPr lang="en-US" altLang="en-US" sz="3000" dirty="0">
                <a:cs typeface="Majalla UI"/>
              </a:rPr>
              <a:t>.</a:t>
            </a:r>
          </a:p>
          <a:p>
            <a:pPr marL="881063" lvl="1" indent="-514350">
              <a:buFont typeface="+mj-lt"/>
              <a:buAutoNum type="alphaLcPeriod"/>
            </a:pPr>
            <a:r>
              <a:rPr lang="en-US" altLang="en-US" sz="3000" dirty="0">
                <a:cs typeface="Majalla UI"/>
              </a:rPr>
              <a:t>Tissue nematodes, </a:t>
            </a:r>
            <a:r>
              <a:rPr lang="en-US" altLang="en-US" sz="3000" dirty="0" err="1">
                <a:cs typeface="Majalla UI"/>
              </a:rPr>
              <a:t>e.g</a:t>
            </a:r>
            <a:r>
              <a:rPr lang="en-US" altLang="en-US" sz="3000" dirty="0">
                <a:cs typeface="Majalla UI"/>
              </a:rPr>
              <a:t>, </a:t>
            </a:r>
            <a:r>
              <a:rPr lang="en-US" altLang="en-US" sz="3000" i="1" dirty="0" err="1">
                <a:cs typeface="Majalla UI"/>
              </a:rPr>
              <a:t>Wuchereria</a:t>
            </a:r>
            <a:r>
              <a:rPr lang="en-US" altLang="en-US" sz="3000" i="1" dirty="0">
                <a:cs typeface="Majalla UI"/>
              </a:rPr>
              <a:t> </a:t>
            </a:r>
            <a:r>
              <a:rPr lang="en-US" altLang="en-US" sz="3000" i="1" dirty="0" err="1">
                <a:cs typeface="Majalla UI"/>
              </a:rPr>
              <a:t>bancrofti</a:t>
            </a:r>
            <a:r>
              <a:rPr lang="en-US" altLang="en-US" sz="3000" dirty="0">
                <a:cs typeface="Majalla UI"/>
              </a:rPr>
              <a:t>.</a:t>
            </a:r>
          </a:p>
          <a:p>
            <a:pPr marL="514350" indent="-514350">
              <a:buFont typeface="+mj-lt"/>
              <a:buAutoNum type="alphaUcPeriod" startAt="3"/>
            </a:pPr>
            <a:r>
              <a:rPr lang="en-US" altLang="en-US" sz="3000" b="1" dirty="0">
                <a:cs typeface="Majalla UI"/>
              </a:rPr>
              <a:t>Class </a:t>
            </a:r>
            <a:r>
              <a:rPr lang="en-US" altLang="en-US" sz="3000" b="1" dirty="0" err="1">
                <a:cs typeface="Majalla UI"/>
              </a:rPr>
              <a:t>Cestoda</a:t>
            </a:r>
            <a:r>
              <a:rPr lang="en-US" altLang="en-US" sz="3000" b="1" dirty="0">
                <a:cs typeface="Majalla UI"/>
              </a:rPr>
              <a:t> ( Tapeworms) :</a:t>
            </a:r>
            <a:endParaRPr lang="en-US" altLang="en-US" sz="3000" dirty="0">
              <a:cs typeface="Majalla UI"/>
            </a:endParaRPr>
          </a:p>
          <a:p>
            <a:pPr marL="0" indent="0">
              <a:buNone/>
            </a:pPr>
            <a:r>
              <a:rPr lang="en-US" altLang="en-US" sz="3000" dirty="0">
                <a:cs typeface="Majalla UI"/>
              </a:rPr>
              <a:t>They are flattened and  segmented worms   </a:t>
            </a:r>
            <a:r>
              <a:rPr lang="en-US" altLang="en-US" sz="3000" dirty="0" err="1">
                <a:cs typeface="Majalla UI"/>
              </a:rPr>
              <a:t>e.g</a:t>
            </a:r>
            <a:r>
              <a:rPr lang="en-US" altLang="en-US" sz="3000" dirty="0">
                <a:cs typeface="Majalla UI"/>
              </a:rPr>
              <a:t>: </a:t>
            </a:r>
            <a:r>
              <a:rPr lang="en-US" altLang="en-US" sz="3000" i="1" dirty="0">
                <a:cs typeface="Majalla UI"/>
              </a:rPr>
              <a:t>Taenia </a:t>
            </a:r>
            <a:r>
              <a:rPr lang="en-US" altLang="en-US" sz="3000" i="1" dirty="0" err="1">
                <a:cs typeface="Majalla UI"/>
              </a:rPr>
              <a:t>saginata</a:t>
            </a:r>
            <a:r>
              <a:rPr lang="en-US" altLang="en-US" sz="3000" i="1" dirty="0">
                <a:cs typeface="Majalla UI"/>
              </a:rPr>
              <a:t> </a:t>
            </a:r>
            <a:r>
              <a:rPr lang="en-US" altLang="en-US" sz="3000" dirty="0">
                <a:cs typeface="Majalla UI"/>
              </a:rPr>
              <a:t>.</a:t>
            </a:r>
          </a:p>
          <a:p>
            <a:pPr marL="0" indent="0" algn="l" rtl="0">
              <a:buNone/>
            </a:pPr>
            <a:endParaRPr lang="en-US" altLang="en-US" sz="3000" dirty="0">
              <a:cs typeface="Majalla UI"/>
            </a:endParaRP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5421E3EB-D2DA-43CE-AC78-185C181F8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352" y="6356350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0494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id="{DE5FE0E0-27A4-41F0-817E-7890CFC44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76" y="152636"/>
            <a:ext cx="8861648" cy="6552728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b="1" dirty="0">
                <a:cs typeface="Majalla UI"/>
              </a:rPr>
              <a:t>3- Protozoa:</a:t>
            </a:r>
          </a:p>
          <a:p>
            <a:pPr marL="0" indent="0">
              <a:buNone/>
            </a:pPr>
            <a:r>
              <a:rPr lang="en-US" altLang="en-US" sz="2800" dirty="0">
                <a:cs typeface="Majalla UI"/>
              </a:rPr>
              <a:t>Is a phylum of the animal kingdom  consisting of unicellular  parasites, divided into 4 classes   according to the organ of  locomotion</a:t>
            </a:r>
            <a:r>
              <a:rPr lang="en-US" altLang="en-US" sz="2800" b="1" dirty="0">
                <a:cs typeface="Majalla UI"/>
              </a:rPr>
              <a:t>:</a:t>
            </a:r>
            <a:endParaRPr lang="en-US" altLang="en-US" sz="2800" dirty="0">
              <a:cs typeface="Majalla UI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altLang="en-US" sz="2800" b="1" dirty="0">
                <a:cs typeface="Majalla UI"/>
              </a:rPr>
              <a:t>Class </a:t>
            </a:r>
            <a:r>
              <a:rPr lang="en-US" altLang="en-US" sz="2800" b="1" dirty="0" err="1">
                <a:cs typeface="Majalla UI"/>
              </a:rPr>
              <a:t>sarcodina</a:t>
            </a:r>
            <a:r>
              <a:rPr lang="en-US" altLang="en-US" sz="2800" b="1" dirty="0">
                <a:cs typeface="Majalla UI"/>
              </a:rPr>
              <a:t> / </a:t>
            </a:r>
            <a:r>
              <a:rPr lang="en-US" altLang="en-US" sz="2800" b="1" dirty="0" err="1">
                <a:cs typeface="Majalla UI"/>
              </a:rPr>
              <a:t>rhizopoda</a:t>
            </a:r>
            <a:r>
              <a:rPr lang="en-US" altLang="en-US" sz="2800" b="1" dirty="0">
                <a:cs typeface="Majalla UI"/>
              </a:rPr>
              <a:t> : </a:t>
            </a:r>
            <a:r>
              <a:rPr lang="en-US" altLang="en-US" sz="2800" dirty="0">
                <a:cs typeface="Majalla UI"/>
              </a:rPr>
              <a:t>Parasites that move by means of pseudopodia example</a:t>
            </a:r>
            <a:r>
              <a:rPr lang="en-US" altLang="en-US" sz="2800" i="1" dirty="0">
                <a:cs typeface="Majalla UI"/>
              </a:rPr>
              <a:t> Entamoeba histolytica.</a:t>
            </a:r>
            <a:endParaRPr lang="en-US" altLang="en-US" sz="2800" dirty="0">
              <a:cs typeface="Majalla UI"/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altLang="en-US" sz="2800" b="1" dirty="0">
                <a:cs typeface="Majalla UI"/>
              </a:rPr>
              <a:t>Class </a:t>
            </a:r>
            <a:r>
              <a:rPr lang="en-US" altLang="en-US" sz="2800" b="1" dirty="0" err="1">
                <a:cs typeface="Majalla UI"/>
              </a:rPr>
              <a:t>mastigophora</a:t>
            </a:r>
            <a:r>
              <a:rPr lang="en-US" altLang="en-US" sz="2800" b="1" dirty="0">
                <a:cs typeface="Majalla UI"/>
              </a:rPr>
              <a:t> </a:t>
            </a:r>
            <a:r>
              <a:rPr lang="en-US" altLang="en-US" sz="2800" dirty="0">
                <a:cs typeface="Majalla UI"/>
              </a:rPr>
              <a:t>: Parasites that  move by means of flagella example</a:t>
            </a:r>
            <a:r>
              <a:rPr lang="en-US" altLang="en-US" sz="2800" i="1" dirty="0">
                <a:cs typeface="Majalla UI"/>
              </a:rPr>
              <a:t> Giardia lamblia</a:t>
            </a:r>
            <a:endParaRPr lang="en-US" altLang="en-US" sz="2800" b="1" dirty="0">
              <a:cs typeface="Majalla UI"/>
            </a:endParaRPr>
          </a:p>
          <a:p>
            <a:pPr marL="457200" indent="-457200" algn="l" rtl="0">
              <a:buFont typeface="+mj-lt"/>
              <a:buAutoNum type="alphaUcPeriod" startAt="3"/>
            </a:pPr>
            <a:r>
              <a:rPr lang="en-US" altLang="en-US" sz="2800" b="1" dirty="0">
                <a:cs typeface="Majalla UI"/>
              </a:rPr>
              <a:t>Class ciliates</a:t>
            </a:r>
            <a:r>
              <a:rPr lang="en-US" altLang="en-US" sz="2800" dirty="0">
                <a:cs typeface="Majalla UI"/>
              </a:rPr>
              <a:t> : parasites that  move by means of cilia example </a:t>
            </a:r>
            <a:r>
              <a:rPr lang="en-US" altLang="en-US" sz="2800" i="1" dirty="0">
                <a:cs typeface="Majalla UI"/>
              </a:rPr>
              <a:t>Balantidium coli .</a:t>
            </a:r>
          </a:p>
          <a:p>
            <a:pPr marL="457200" indent="-457200" algn="l" rtl="0">
              <a:buFont typeface="+mj-lt"/>
              <a:buAutoNum type="alphaUcPeriod" startAt="3"/>
            </a:pPr>
            <a:r>
              <a:rPr lang="en-US" altLang="en-US" sz="2800" dirty="0">
                <a:cs typeface="Majalla UI"/>
              </a:rPr>
              <a:t> </a:t>
            </a:r>
            <a:r>
              <a:rPr lang="en-US" altLang="en-US" sz="2800" b="1" dirty="0">
                <a:cs typeface="Majalla UI"/>
              </a:rPr>
              <a:t>Class </a:t>
            </a:r>
            <a:r>
              <a:rPr lang="en-US" altLang="en-US" sz="2800" b="1" dirty="0" err="1">
                <a:cs typeface="Majalla UI"/>
              </a:rPr>
              <a:t>Sporozoa</a:t>
            </a:r>
            <a:r>
              <a:rPr lang="en-US" altLang="en-US" sz="2800" dirty="0">
                <a:cs typeface="Majalla UI"/>
              </a:rPr>
              <a:t> : parasites have both sexual and asexual reproductive organs, all these parasites are intracellular and they have </a:t>
            </a:r>
            <a:r>
              <a:rPr lang="en-US" altLang="en-US" sz="2800" u="sng" dirty="0">
                <a:cs typeface="Majalla UI"/>
              </a:rPr>
              <a:t>no</a:t>
            </a:r>
            <a:r>
              <a:rPr lang="en-US" altLang="en-US" sz="2800" dirty="0">
                <a:cs typeface="Majalla UI"/>
              </a:rPr>
              <a:t> organ of locomotion example Plasmodium parasites causing malaria.</a:t>
            </a:r>
          </a:p>
          <a:p>
            <a:pPr marL="0" indent="0" algn="l" rtl="0">
              <a:buNone/>
            </a:pPr>
            <a:endParaRPr lang="en-US" altLang="en-US" sz="2800" dirty="0">
              <a:cs typeface="Majalla U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F85053-E640-4A18-9BBD-366F6AD86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352" y="6448251"/>
            <a:ext cx="33528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Dr. Mona El </a:t>
            </a:r>
            <a:r>
              <a:rPr lang="en-US" dirty="0" err="1"/>
              <a:t>Sobky</a:t>
            </a:r>
            <a:r>
              <a:rPr lang="en-US" dirty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879287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33113-8B13-495B-822D-F4F1D08F7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0"/>
            <a:ext cx="8229600" cy="772195"/>
          </a:xfrm>
        </p:spPr>
        <p:txBody>
          <a:bodyPr/>
          <a:lstStyle/>
          <a:p>
            <a:r>
              <a:rPr lang="en-US" dirty="0"/>
              <a:t>Types of parasite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2F155-6B53-4390-868F-491AEB682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08" y="908720"/>
            <a:ext cx="8856984" cy="4839816"/>
          </a:xfrm>
        </p:spPr>
        <p:txBody>
          <a:bodyPr/>
          <a:lstStyle/>
          <a:p>
            <a:pPr marL="0" indent="0" eaLnBrk="1" hangingPunct="1">
              <a:spcAft>
                <a:spcPts val="1200"/>
              </a:spcAft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1- Ectoparasite: A parasite that lives on the surface of the host (infestation). </a:t>
            </a:r>
            <a:r>
              <a:rPr lang="en-US" altLang="en-US" dirty="0"/>
              <a:t>Ex: Lice (</a:t>
            </a:r>
            <a:r>
              <a:rPr lang="ar-JO" altLang="en-US" dirty="0"/>
              <a:t>القمل</a:t>
            </a:r>
            <a:r>
              <a:rPr lang="en-US" altLang="en-US" dirty="0"/>
              <a:t>)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2- Endoparasite: A parasite that lives inside the body of its host (infection). Ex: Entamoeba Histolytica</a:t>
            </a:r>
          </a:p>
          <a:p>
            <a:pPr marL="0" indent="0" eaLnBrk="1" hangingPunct="1">
              <a:spcAft>
                <a:spcPts val="1200"/>
              </a:spcAft>
              <a:buNone/>
            </a:pPr>
            <a:r>
              <a:rPr lang="en-US" altLang="en-US" dirty="0">
                <a:ea typeface="Times New Roman" panose="02020603050405020304" pitchFamily="18" charset="0"/>
                <a:cs typeface="Arial" panose="020B0604020202020204" pitchFamily="34" charset="0"/>
              </a:rPr>
              <a:t>3- Obligatory parasite: A parasite that is completely dependent upon a host for its survival. </a:t>
            </a:r>
          </a:p>
          <a:p>
            <a:pPr marL="0" indent="0" eaLnBrk="1" hangingPunct="1">
              <a:spcAft>
                <a:spcPts val="1200"/>
              </a:spcAft>
              <a:buNone/>
            </a:pPr>
            <a:r>
              <a:rPr lang="en-US" altLang="en-US" dirty="0">
                <a:ea typeface="Times New Roman" panose="02020603050405020304" pitchFamily="18" charset="0"/>
                <a:cs typeface="Arial" panose="020B0604020202020204" pitchFamily="34" charset="0"/>
              </a:rPr>
              <a:t>4- Facultative parasite: A parasite that is capable of living both freely and as a parasite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111D1A-8553-47C6-8726-04368C66A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3828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33113-8B13-495B-822D-F4F1D08F7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0"/>
            <a:ext cx="8229600" cy="772195"/>
          </a:xfrm>
        </p:spPr>
        <p:txBody>
          <a:bodyPr/>
          <a:lstStyle/>
          <a:p>
            <a:r>
              <a:rPr lang="en-US" dirty="0"/>
              <a:t>Types of parasite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2F155-6B53-4390-868F-491AEB682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08" y="908720"/>
            <a:ext cx="8856984" cy="4839816"/>
          </a:xfrm>
        </p:spPr>
        <p:txBody>
          <a:bodyPr/>
          <a:lstStyle/>
          <a:p>
            <a:pPr marL="274320" indent="-274320" eaLnBrk="1" fontAlgn="auto" hangingPunct="1">
              <a:spcAft>
                <a:spcPts val="1200"/>
              </a:spcAft>
              <a:buClr>
                <a:schemeClr val="accent3"/>
              </a:buClr>
              <a:buNone/>
              <a:defRPr/>
            </a:pPr>
            <a:r>
              <a:rPr lang="en-US" dirty="0">
                <a:cs typeface="Arial" pitchFamily="34" charset="0"/>
              </a:rPr>
              <a:t>5- Opportunistic parasite: A parasite that causes disease only in immunodeficient patients (AIDS, cancer patients),while in immunocompetent individuals, the parasite may exist in a latent form producing no or mild symptoms</a:t>
            </a:r>
            <a:r>
              <a:rPr lang="en-US" i="1" dirty="0">
                <a:cs typeface="Arial" pitchFamily="34" charset="0"/>
              </a:rPr>
              <a:t>.</a:t>
            </a:r>
            <a:endParaRPr lang="en-US" dirty="0"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1200"/>
              </a:spcAft>
              <a:buClr>
                <a:schemeClr val="accent3"/>
              </a:buClr>
              <a:buNone/>
              <a:defRPr/>
            </a:pPr>
            <a:r>
              <a:rPr lang="en-US" dirty="0">
                <a:cs typeface="Arial" pitchFamily="34" charset="0"/>
              </a:rPr>
              <a:t>6- Coprozoic or spurious parasite: An organism that passes through the human intestine without causing any disease and is detected in the stool after ingestion.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111D1A-8553-47C6-8726-04368C66A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4174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8ABB8-413D-4D8D-A32A-C8543508E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703932"/>
          </a:xfrm>
        </p:spPr>
        <p:txBody>
          <a:bodyPr/>
          <a:lstStyle/>
          <a:p>
            <a:r>
              <a:rPr lang="en-US" dirty="0"/>
              <a:t>Types of hosts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31B9E7-4754-4EF6-A8FA-125C34D14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760DADE-3E6A-46DE-B8C7-DA52F6C60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56" y="1017587"/>
            <a:ext cx="8929687" cy="5635625"/>
          </a:xfrm>
        </p:spPr>
        <p:txBody>
          <a:bodyPr/>
          <a:lstStyle/>
          <a:p>
            <a:pPr marL="514350" indent="-514350" algn="l" rtl="0">
              <a:buFont typeface="+mj-lt"/>
              <a:buAutoNum type="arabicPeriod"/>
            </a:pPr>
            <a:r>
              <a:rPr lang="en-US" alt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Definitive host (D.H): </a:t>
            </a:r>
            <a:r>
              <a:rPr lang="en-US" altLang="en-US" sz="2800" dirty="0">
                <a:latin typeface="Arial Narrow" panose="020B0606020202030204" pitchFamily="34" charset="0"/>
                <a:cs typeface="Arial" panose="020B0604020202020204" pitchFamily="34" charset="0"/>
              </a:rPr>
              <a:t>It is the host which </a:t>
            </a:r>
            <a:r>
              <a:rPr lang="en-US" altLang="en-US" sz="2800" dirty="0" err="1">
                <a:latin typeface="Arial Narrow" panose="020B0606020202030204" pitchFamily="34" charset="0"/>
                <a:cs typeface="Arial" panose="020B0604020202020204" pitchFamily="34" charset="0"/>
              </a:rPr>
              <a:t>harbours</a:t>
            </a:r>
            <a:r>
              <a:rPr lang="en-US" altLang="en-US" sz="2800" dirty="0">
                <a:latin typeface="Arial Narrow" panose="020B0606020202030204" pitchFamily="34" charset="0"/>
                <a:cs typeface="Arial" panose="020B0604020202020204" pitchFamily="34" charset="0"/>
              </a:rPr>
              <a:t> the mature adult stage of the parasite or in which sexual reproduction of the parasite takes </a:t>
            </a:r>
            <a:r>
              <a:rPr lang="en-US" altLang="en-US" sz="2800" dirty="0" err="1">
                <a:latin typeface="Arial Narrow" panose="020B0606020202030204" pitchFamily="34" charset="0"/>
                <a:cs typeface="Arial" panose="020B0604020202020204" pitchFamily="34" charset="0"/>
              </a:rPr>
              <a:t>place.</a:t>
            </a:r>
            <a:r>
              <a:rPr lang="en-US" altLang="en-US" sz="2800" dirty="0" err="1">
                <a:latin typeface="Arial Narrow" panose="020B0606020202030204" pitchFamily="34" charset="0"/>
                <a:cs typeface="Majalla UI"/>
              </a:rPr>
              <a:t>Ex</a:t>
            </a: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 : man in case of Taenia</a:t>
            </a:r>
            <a:endParaRPr lang="en-US" altLang="en-US" sz="28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alt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Reservoir host (R.H): </a:t>
            </a: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The host which </a:t>
            </a:r>
            <a:r>
              <a:rPr lang="en-US" altLang="en-US" sz="2800" dirty="0" err="1">
                <a:latin typeface="Arial Narrow" panose="020B0606020202030204" pitchFamily="34" charset="0"/>
                <a:cs typeface="Majalla UI"/>
              </a:rPr>
              <a:t>harbours</a:t>
            </a: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 the parasite and considered the source of human infection.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alt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Intermediate host (I.H): I</a:t>
            </a:r>
            <a:r>
              <a:rPr lang="en-US" altLang="en-US" sz="2800" dirty="0">
                <a:latin typeface="Arial Narrow" panose="020B0606020202030204" pitchFamily="34" charset="0"/>
                <a:cs typeface="Arial" panose="020B0604020202020204" pitchFamily="34" charset="0"/>
              </a:rPr>
              <a:t>t is the host which </a:t>
            </a:r>
            <a:r>
              <a:rPr lang="en-US" altLang="en-US" sz="2800" dirty="0" err="1">
                <a:latin typeface="Arial Narrow" panose="020B0606020202030204" pitchFamily="34" charset="0"/>
                <a:cs typeface="Arial" panose="020B0604020202020204" pitchFamily="34" charset="0"/>
              </a:rPr>
              <a:t>harbours</a:t>
            </a:r>
            <a:r>
              <a:rPr lang="en-US" altLang="en-US" sz="2800" dirty="0">
                <a:latin typeface="Arial Narrow" panose="020B0606020202030204" pitchFamily="34" charset="0"/>
                <a:cs typeface="Arial" panose="020B0604020202020204" pitchFamily="34" charset="0"/>
              </a:rPr>
              <a:t> larval stage (immature or non-sexually reproducing forms of the parasites). </a:t>
            </a: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 Ex : Snail in case of Bilharzia .</a:t>
            </a:r>
            <a:r>
              <a:rPr lang="ar-JO" altLang="en-US" sz="2800" dirty="0">
                <a:latin typeface="Arial Narrow" panose="020B0606020202030204" pitchFamily="34" charset="0"/>
              </a:rPr>
              <a:t>القوقع</a:t>
            </a:r>
            <a:endParaRPr lang="en-US" altLang="en-US" sz="2800" dirty="0">
              <a:latin typeface="Arial Narrow" panose="020B0606020202030204" pitchFamily="34" charset="0"/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altLang="en-US" sz="2800" b="1" dirty="0">
                <a:latin typeface="Arial Narrow" panose="020B0606020202030204" pitchFamily="34" charset="0"/>
                <a:cs typeface="Arial" panose="020B0604020202020204" pitchFamily="34" charset="0"/>
              </a:rPr>
              <a:t>Accidental host: </a:t>
            </a: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The host which </a:t>
            </a:r>
            <a:r>
              <a:rPr lang="en-US" altLang="en-US" sz="2800" dirty="0" err="1">
                <a:latin typeface="Arial Narrow" panose="020B0606020202030204" pitchFamily="34" charset="0"/>
                <a:cs typeface="Majalla UI"/>
              </a:rPr>
              <a:t>harbours</a:t>
            </a: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 the parasite which is not normally found .</a:t>
            </a:r>
          </a:p>
          <a:p>
            <a:pPr lvl="1" indent="0">
              <a:buNone/>
            </a:pP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Ex : the </a:t>
            </a:r>
            <a:r>
              <a:rPr lang="en-US" altLang="en-US" sz="2800" dirty="0" err="1">
                <a:latin typeface="Arial Narrow" panose="020B0606020202030204" pitchFamily="34" charset="0"/>
                <a:cs typeface="Majalla UI"/>
              </a:rPr>
              <a:t>Toxo</a:t>
            </a: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 </a:t>
            </a:r>
            <a:r>
              <a:rPr lang="en-US" altLang="en-US" sz="2800" dirty="0" err="1">
                <a:latin typeface="Arial Narrow" panose="020B0606020202030204" pitchFamily="34" charset="0"/>
                <a:cs typeface="Majalla UI"/>
              </a:rPr>
              <a:t>cara</a:t>
            </a: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 ( dog nematode </a:t>
            </a:r>
            <a:r>
              <a:rPr lang="ar-JO" altLang="en-US" sz="2800" dirty="0">
                <a:latin typeface="Arial Narrow" panose="020B0606020202030204" pitchFamily="34" charset="0"/>
              </a:rPr>
              <a:t>الديدان الخيطية ( </a:t>
            </a:r>
            <a:r>
              <a:rPr lang="en-US" altLang="en-US" sz="2800" dirty="0">
                <a:latin typeface="Arial Narrow" panose="020B0606020202030204" pitchFamily="34" charset="0"/>
                <a:cs typeface="Majalla UI"/>
              </a:rPr>
              <a:t>in man .</a:t>
            </a:r>
          </a:p>
          <a:p>
            <a:pPr algn="l" rtl="0"/>
            <a:endParaRPr lang="en-US" altLang="en-US" sz="28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059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A9797-6E54-43E8-85BA-65447A19C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372"/>
            <a:ext cx="8229600" cy="1208387"/>
          </a:xfrm>
        </p:spPr>
        <p:txBody>
          <a:bodyPr/>
          <a:lstStyle/>
          <a:p>
            <a:r>
              <a:rPr lang="en-US" sz="4000" dirty="0"/>
              <a:t>The relationship between the organism and its host occurs in the following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16693-1FF0-4588-8416-A4DD5079B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52" y="1484784"/>
            <a:ext cx="8579296" cy="4852865"/>
          </a:xfrm>
        </p:spPr>
        <p:txBody>
          <a:bodyPr/>
          <a:lstStyle/>
          <a:p>
            <a:pPr marL="514350" indent="-514350" eaLnBrk="1" hangingPunct="1">
              <a:spcAft>
                <a:spcPts val="1800"/>
              </a:spcAft>
              <a:buFont typeface="+mj-lt"/>
              <a:buAutoNum type="arabicPeriod"/>
            </a:pPr>
            <a:r>
              <a:rPr lang="en-US" alt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Commensalism</a:t>
            </a:r>
            <a:r>
              <a:rPr lang="en-US" altLang="en-US" dirty="0">
                <a:solidFill>
                  <a:srgbClr val="C00000"/>
                </a:solidFill>
                <a:latin typeface="Arial" panose="020B0604020202020204" pitchFamily="34" charset="0"/>
              </a:rPr>
              <a:t>:</a:t>
            </a:r>
            <a:r>
              <a:rPr lang="en-US" alt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2060"/>
                </a:solidFill>
                <a:latin typeface="Arial" panose="020B0604020202020204" pitchFamily="34" charset="0"/>
              </a:rPr>
              <a:t>It is a relationship between two living organisms where one gets benefit (commensal), while the other (host) is not harmed. (Entamoeba coli)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Parasitism</a:t>
            </a:r>
            <a:r>
              <a:rPr lang="en-US" altLang="en-US" dirty="0">
                <a:solidFill>
                  <a:srgbClr val="C00000"/>
                </a:solidFill>
                <a:latin typeface="Arial" panose="020B0604020202020204" pitchFamily="34" charset="0"/>
              </a:rPr>
              <a:t>: </a:t>
            </a:r>
            <a:r>
              <a:rPr lang="en-US" altLang="en-US" dirty="0">
                <a:solidFill>
                  <a:srgbClr val="002060"/>
                </a:solidFill>
                <a:latin typeface="Arial" panose="020B0604020202020204" pitchFamily="34" charset="0"/>
              </a:rPr>
              <a:t>It is a relationship between two living organisms where one gets benefit (parasite), while the other (host) is harmed.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8FD597-1D5A-4159-895C-C2F01301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Mona El Sobky </a:t>
            </a:r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54735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</TotalTime>
  <Words>1298</Words>
  <Application>Microsoft Office PowerPoint</Application>
  <PresentationFormat>On-screen Show (4:3)</PresentationFormat>
  <Paragraphs>112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Arial Black</vt:lpstr>
      <vt:lpstr>Arial Narrow</vt:lpstr>
      <vt:lpstr>Calibri</vt:lpstr>
      <vt:lpstr>Calibri Light</vt:lpstr>
      <vt:lpstr>Constantia</vt:lpstr>
      <vt:lpstr>Wingdings</vt:lpstr>
      <vt:lpstr>Wingdings 2</vt:lpstr>
      <vt:lpstr>Flow</vt:lpstr>
      <vt:lpstr>Introduction to Parasitology</vt:lpstr>
      <vt:lpstr>Terminology</vt:lpstr>
      <vt:lpstr>Parasitic kingdom include three  phyla</vt:lpstr>
      <vt:lpstr>PowerPoint Presentation</vt:lpstr>
      <vt:lpstr>PowerPoint Presentation</vt:lpstr>
      <vt:lpstr>Types of parasite</vt:lpstr>
      <vt:lpstr>Types of parasite</vt:lpstr>
      <vt:lpstr>Types of hosts</vt:lpstr>
      <vt:lpstr>The relationship between the organism and its host occurs in the following forms</vt:lpstr>
      <vt:lpstr>The relationship between the organism and its host occurs in the following forms</vt:lpstr>
      <vt:lpstr>Modes of transmission of parasitic infection</vt:lpstr>
      <vt:lpstr>Modes of transmission of parasitic infection</vt:lpstr>
      <vt:lpstr>Stages of parasitic infections</vt:lpstr>
      <vt:lpstr>Pathogenesis of parasitic infection</vt:lpstr>
      <vt:lpstr>Pathogenesis of parasitic infection</vt:lpstr>
      <vt:lpstr>Diagnosis of parasitic infection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Matrix</dc:creator>
  <cp:lastModifiedBy>gts</cp:lastModifiedBy>
  <cp:revision>118</cp:revision>
  <dcterms:created xsi:type="dcterms:W3CDTF">2014-10-24T09:33:20Z</dcterms:created>
  <dcterms:modified xsi:type="dcterms:W3CDTF">2019-11-23T21:16:10Z</dcterms:modified>
</cp:coreProperties>
</file>