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32"/>
  </p:notesMasterIdLst>
  <p:sldIdLst>
    <p:sldId id="256" r:id="rId3"/>
    <p:sldId id="257" r:id="rId4"/>
    <p:sldId id="258" r:id="rId5"/>
    <p:sldId id="259" r:id="rId6"/>
    <p:sldId id="260" r:id="rId7"/>
    <p:sldId id="265" r:id="rId8"/>
    <p:sldId id="264" r:id="rId9"/>
    <p:sldId id="266" r:id="rId10"/>
    <p:sldId id="263" r:id="rId11"/>
    <p:sldId id="261" r:id="rId12"/>
    <p:sldId id="286" r:id="rId13"/>
    <p:sldId id="262" r:id="rId14"/>
    <p:sldId id="267" r:id="rId15"/>
    <p:sldId id="269" r:id="rId16"/>
    <p:sldId id="278" r:id="rId17"/>
    <p:sldId id="287" r:id="rId18"/>
    <p:sldId id="288" r:id="rId19"/>
    <p:sldId id="276" r:id="rId20"/>
    <p:sldId id="271" r:id="rId21"/>
    <p:sldId id="285" r:id="rId22"/>
    <p:sldId id="272" r:id="rId23"/>
    <p:sldId id="273" r:id="rId24"/>
    <p:sldId id="274" r:id="rId25"/>
    <p:sldId id="277" r:id="rId26"/>
    <p:sldId id="290" r:id="rId27"/>
    <p:sldId id="270" r:id="rId28"/>
    <p:sldId id="283" r:id="rId29"/>
    <p:sldId id="281" r:id="rId30"/>
    <p:sldId id="2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6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862B63-6D10-4CD9-A89F-589D6A36795B}" v="1" dt="2020-11-23T18:27:01.578"/>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30" autoAdjust="0"/>
  </p:normalViewPr>
  <p:slideViewPr>
    <p:cSldViewPr>
      <p:cViewPr>
        <p:scale>
          <a:sx n="71" d="100"/>
          <a:sy n="71" d="100"/>
        </p:scale>
        <p:origin x="-13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بلقيس الهلول" userId="S::420171501651@mutah.edu.jo::1b07bf3b-23c0-4d8b-a21a-203d1ee0f44b" providerId="AD" clId="Web-{4B862B63-6D10-4CD9-A89F-589D6A36795B}"/>
    <pc:docChg chg="modSld">
      <pc:chgData name="بلقيس الهلول" userId="S::420171501651@mutah.edu.jo::1b07bf3b-23c0-4d8b-a21a-203d1ee0f44b" providerId="AD" clId="Web-{4B862B63-6D10-4CD9-A89F-589D6A36795B}" dt="2020-11-23T18:27:01.578" v="0" actId="14100"/>
      <pc:docMkLst>
        <pc:docMk/>
      </pc:docMkLst>
      <pc:sldChg chg="modSp">
        <pc:chgData name="بلقيس الهلول" userId="S::420171501651@mutah.edu.jo::1b07bf3b-23c0-4d8b-a21a-203d1ee0f44b" providerId="AD" clId="Web-{4B862B63-6D10-4CD9-A89F-589D6A36795B}" dt="2020-11-23T18:27:01.578" v="0" actId="14100"/>
        <pc:sldMkLst>
          <pc:docMk/>
          <pc:sldMk cId="3445914986" sldId="274"/>
        </pc:sldMkLst>
        <pc:picChg chg="mod">
          <ac:chgData name="بلقيس الهلول" userId="S::420171501651@mutah.edu.jo::1b07bf3b-23c0-4d8b-a21a-203d1ee0f44b" providerId="AD" clId="Web-{4B862B63-6D10-4CD9-A89F-589D6A36795B}" dt="2020-11-23T18:27:01.578" v="0" actId="14100"/>
          <ac:picMkLst>
            <pc:docMk/>
            <pc:sldMk cId="3445914986" sldId="274"/>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8E14E-278C-4B5C-B53F-5892B1E3ABD3}" type="datetimeFigureOut">
              <a:rPr lang="en-US" smtClean="0"/>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D08BD-14AD-4598-978C-F7EB0F213086}" type="slidenum">
              <a:rPr lang="en-US" smtClean="0"/>
              <a:t>‹#›</a:t>
            </a:fld>
            <a:endParaRPr lang="en-US"/>
          </a:p>
        </p:txBody>
      </p:sp>
    </p:spTree>
    <p:extLst>
      <p:ext uri="{BB962C8B-B14F-4D97-AF65-F5344CB8AC3E}">
        <p14:creationId xmlns:p14="http://schemas.microsoft.com/office/powerpoint/2010/main" val="236363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it resembles telangiectasia and development is related to age and strain on the bowel wall.[1] It is a degenerative lesion, acquired, probably resulting from chronic and intermittent contraction of the colon that is obstructing the venous drainage of the mucosa. As time goes by the veins become more and more tortuous, while the capillaries of the mucosa gradually dilate and </a:t>
            </a:r>
            <a:r>
              <a:rPr lang="en-US" dirty="0" err="1" smtClean="0"/>
              <a:t>precapillary</a:t>
            </a:r>
            <a:r>
              <a:rPr lang="en-US" dirty="0" smtClean="0"/>
              <a:t> sphincter becomes incompetent. Thus is formed an </a:t>
            </a:r>
            <a:r>
              <a:rPr lang="en-US" dirty="0" err="1" smtClean="0"/>
              <a:t>arteriovenous</a:t>
            </a:r>
            <a:r>
              <a:rPr lang="en-US" dirty="0" smtClean="0"/>
              <a:t> malformation characterized by a small tuft of dilated vessels.</a:t>
            </a:r>
            <a:endParaRPr lang="ar-SA" dirty="0"/>
          </a:p>
        </p:txBody>
      </p:sp>
      <p:sp>
        <p:nvSpPr>
          <p:cNvPr id="4" name="عنصر نائب لرقم الشريحة 3"/>
          <p:cNvSpPr>
            <a:spLocks noGrp="1"/>
          </p:cNvSpPr>
          <p:nvPr>
            <p:ph type="sldNum" sz="quarter" idx="10"/>
          </p:nvPr>
        </p:nvSpPr>
        <p:spPr/>
        <p:txBody>
          <a:bodyPr/>
          <a:lstStyle/>
          <a:p>
            <a:fld id="{CFDD08BD-14AD-4598-978C-F7EB0F213086}" type="slidenum">
              <a:rPr lang="en-US" smtClean="0"/>
              <a:t>15</a:t>
            </a:fld>
            <a:endParaRPr lang="en-US"/>
          </a:p>
        </p:txBody>
      </p:sp>
    </p:spTree>
    <p:extLst>
      <p:ext uri="{BB962C8B-B14F-4D97-AF65-F5344CB8AC3E}">
        <p14:creationId xmlns:p14="http://schemas.microsoft.com/office/powerpoint/2010/main" val="294618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CFDD08BD-14AD-4598-978C-F7EB0F213086}" type="slidenum">
              <a:rPr lang="en-US" smtClean="0"/>
              <a:t>19</a:t>
            </a:fld>
            <a:endParaRPr lang="en-US"/>
          </a:p>
        </p:txBody>
      </p:sp>
    </p:spTree>
    <p:extLst>
      <p:ext uri="{BB962C8B-B14F-4D97-AF65-F5344CB8AC3E}">
        <p14:creationId xmlns:p14="http://schemas.microsoft.com/office/powerpoint/2010/main" val="308640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D8BD707-D9CF-40AE-B4C6-C98DA3205C09}" type="datetimeFigureOut">
              <a:rPr lang="en-US" smtClean="0"/>
              <a:pPr/>
              <a:t>12/8/2020</a:t>
            </a:fld>
            <a:endParaRPr lang="en-US"/>
          </a:p>
        </p:txBody>
      </p:sp>
      <p:sp>
        <p:nvSpPr>
          <p:cNvPr id="17" name="عنصر نائب للتذييل 16"/>
          <p:cNvSpPr>
            <a:spLocks noGrp="1"/>
          </p:cNvSpPr>
          <p:nvPr>
            <p:ph type="ftr" sz="quarter" idx="11"/>
          </p:nvPr>
        </p:nvSpPr>
        <p:spPr/>
        <p:txBody>
          <a:bodyPr/>
          <a:lstStyle/>
          <a:p>
            <a:endParaRPr lang="en-US"/>
          </a:p>
        </p:txBody>
      </p:sp>
      <p:sp>
        <p:nvSpPr>
          <p:cNvPr id="7" name="رابط مستقيم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عنوان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2" name="عنوان عمودي 1"/>
          <p:cNvSpPr>
            <a:spLocks noGrp="1"/>
          </p:cNvSpPr>
          <p:nvPr>
            <p:ph type="title" orient="vert"/>
          </p:nvPr>
        </p:nvSpPr>
        <p:spPr>
          <a:xfrm>
            <a:off x="7391400" y="304801"/>
            <a:ext cx="14478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ar-SA" smtClean="0"/>
              <a:t>انقر لتحرير نمط العنوان الرئيسي</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ar-SA" smtClean="0"/>
              <a:t>انقر لتحرير نمط العنوان الرئيسي</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ar-SA" smtClean="0"/>
              <a:t>انقر لتحرير نمط العنوان الرئيسي</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عنصر نائب للمحتوى 7"/>
          <p:cNvSpPr>
            <a:spLocks noGrp="1"/>
          </p:cNvSpPr>
          <p:nvPr>
            <p:ph sz="quarter" idx="1"/>
          </p:nvPr>
        </p:nvSpPr>
        <p:spPr>
          <a:xfrm>
            <a:off x="301752" y="1527048"/>
            <a:ext cx="850392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ar-SA" smtClean="0"/>
              <a:t>انقر لتحرير نمط العنوان الرئيسي</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8" name="رابط مستقيم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عنوان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5344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5791200" y="6409944"/>
            <a:ext cx="3044952" cy="365760"/>
          </a:xfrm>
        </p:spPr>
        <p:txBody>
          <a:bodyPr/>
          <a:lstStyle/>
          <a:p>
            <a:fld id="{1D8BD707-D9CF-40AE-B4C6-C98DA3205C09}" type="datetimeFigureOut">
              <a:rPr lang="en-US" smtClean="0"/>
              <a:pPr/>
              <a:t>12/8/2020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
        <p:nvSpPr>
          <p:cNvPr id="8" name="رابط مستقيم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D8BD707-D9CF-40AE-B4C6-C98DA3205C09}" type="datetimeFigureOut">
              <a:rPr lang="en-US" smtClean="0"/>
              <a:pPr/>
              <a:t>12/8/2020</a:t>
            </a:fld>
            <a:endParaRPr lang="en-US"/>
          </a:p>
        </p:txBody>
      </p:sp>
      <p:sp>
        <p:nvSpPr>
          <p:cNvPr id="8" name="عنصر نائب للتذييل 7"/>
          <p:cNvSpPr>
            <a:spLocks noGrp="1"/>
          </p:cNvSpPr>
          <p:nvPr>
            <p:ph type="ftr" sz="quarter" idx="11"/>
          </p:nvPr>
        </p:nvSpPr>
        <p:spPr>
          <a:xfrm>
            <a:off x="304800" y="6409944"/>
            <a:ext cx="3581400" cy="365760"/>
          </a:xfrm>
        </p:spPr>
        <p:txBody>
          <a:bodyPr/>
          <a:lstStyle/>
          <a:p>
            <a:endParaRPr lang="en-US"/>
          </a:p>
        </p:txBody>
      </p:sp>
      <p:sp>
        <p:nvSpPr>
          <p:cNvPr id="15" name="رابط مستقيم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301752" y="2471383"/>
            <a:ext cx="4041648"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4800600" y="2471383"/>
            <a:ext cx="40386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D8BD707-D9CF-40AE-B4C6-C98DA3205C09}" type="datetimeFigureOut">
              <a:rPr lang="en-US" smtClean="0"/>
              <a:pPr/>
              <a:t>12/8/2020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fld id="{1D8BD707-D9CF-40AE-B4C6-C98DA3205C09}" type="datetimeFigureOut">
              <a:rPr lang="en-US" smtClean="0"/>
              <a:pPr/>
              <a:t>12/8/2020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3124200" y="685800"/>
            <a:ext cx="56388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مستطيل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عنصر نائب للتذييل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000375" y="609600"/>
            <a:ext cx="5867400" cy="4267200"/>
          </a:xfrm>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5788152" y="6404984"/>
            <a:ext cx="3044952" cy="365760"/>
          </a:xfrm>
        </p:spPr>
        <p:txBody>
          <a:bodyPr/>
          <a:lstStyle/>
          <a:p>
            <a:fld id="{1D8BD707-D9CF-40AE-B4C6-C98DA3205C09}" type="datetimeFigureOut">
              <a:rPr lang="en-US" smtClean="0"/>
              <a:pPr/>
              <a:t>12/8/2020</a:t>
            </a:fld>
            <a:endParaRPr lang="en-US"/>
          </a:p>
        </p:txBody>
      </p:sp>
      <p:sp>
        <p:nvSpPr>
          <p:cNvPr id="6" name="عنصر نائب للتذييل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12/8/2020</a:t>
            </a:fld>
            <a:endParaRPr lang="en-US"/>
          </a:p>
        </p:txBody>
      </p:sp>
      <p:sp>
        <p:nvSpPr>
          <p:cNvPr id="3" name="عنصر نائب للتذييل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مستطيل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عنصر نائب للعنوان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67640"/>
            <a:ext cx="8854440" cy="6579870"/>
          </a:xfrm>
          <a:prstGeom prst="rect">
            <a:avLst/>
          </a:prstGeom>
        </p:spPr>
      </p:pic>
      <p:sp>
        <p:nvSpPr>
          <p:cNvPr id="4" name="Rectangle 3"/>
          <p:cNvSpPr/>
          <p:nvPr/>
        </p:nvSpPr>
        <p:spPr>
          <a:xfrm>
            <a:off x="1844040" y="198120"/>
            <a:ext cx="5791201" cy="3539430"/>
          </a:xfrm>
          <a:prstGeom prst="rect">
            <a:avLst/>
          </a:prstGeom>
          <a:noFill/>
        </p:spPr>
        <p:txBody>
          <a:bodyPr wrap="square" lIns="91440" tIns="45720" rIns="91440" bIns="45720">
            <a:spAutoFit/>
          </a:bodyPr>
          <a:lstStyle/>
          <a:p>
            <a:pPr algn="ctr"/>
            <a:r>
              <a:rPr lang="en-US" sz="7200" b="1" cap="none" spc="200" dirty="0">
                <a:ln w="29210">
                  <a:solidFill>
                    <a:schemeClr val="accent3">
                      <a:tint val="10000"/>
                    </a:schemeClr>
                  </a:solidFill>
                </a:ln>
                <a:solidFill>
                  <a:schemeClr val="tx1">
                    <a:alpha val="50000"/>
                  </a:schemeClr>
                </a:solidFill>
                <a:effectLst>
                  <a:outerShdw blurRad="38100" dist="38100" dir="2700000" algn="tl">
                    <a:srgbClr val="000000">
                      <a:alpha val="43137"/>
                    </a:srgbClr>
                  </a:outerShdw>
                </a:effectLst>
              </a:rPr>
              <a:t>Lower </a:t>
            </a:r>
          </a:p>
          <a:p>
            <a:pPr algn="ctr"/>
            <a:r>
              <a:rPr lang="en-US" sz="7200" b="1" spc="200" dirty="0" smtClean="0">
                <a:ln w="29210">
                  <a:solidFill>
                    <a:schemeClr val="accent3">
                      <a:tint val="10000"/>
                    </a:schemeClr>
                  </a:solidFill>
                </a:ln>
                <a:solidFill>
                  <a:schemeClr val="tx1">
                    <a:alpha val="50000"/>
                  </a:schemeClr>
                </a:solidFill>
                <a:effectLst>
                  <a:outerShdw blurRad="38100" dist="38100" dir="2700000" algn="tl">
                    <a:srgbClr val="000000">
                      <a:alpha val="43137"/>
                    </a:srgbClr>
                  </a:outerShdw>
                </a:effectLst>
              </a:rPr>
              <a:t>GI</a:t>
            </a:r>
            <a:r>
              <a:rPr lang="en-US" sz="7200" b="1" spc="200" dirty="0">
                <a:ln w="29210">
                  <a:solidFill>
                    <a:schemeClr val="accent3">
                      <a:tint val="10000"/>
                    </a:schemeClr>
                  </a:solidFill>
                </a:ln>
                <a:solidFill>
                  <a:schemeClr val="tx1">
                    <a:alpha val="50000"/>
                  </a:schemeClr>
                </a:solidFill>
                <a:effectLst>
                  <a:outerShdw blurRad="38100" dist="38100" dir="2700000" algn="tl">
                    <a:srgbClr val="000000">
                      <a:alpha val="43137"/>
                    </a:srgbClr>
                  </a:outerShdw>
                </a:effectLst>
              </a:rPr>
              <a:t> </a:t>
            </a:r>
            <a:r>
              <a:rPr lang="en-US" sz="7200" b="1" cap="none" spc="200" dirty="0" smtClean="0">
                <a:ln w="29210">
                  <a:solidFill>
                    <a:schemeClr val="accent3">
                      <a:tint val="10000"/>
                    </a:schemeClr>
                  </a:solidFill>
                </a:ln>
                <a:solidFill>
                  <a:schemeClr val="tx1">
                    <a:alpha val="50000"/>
                  </a:schemeClr>
                </a:solidFill>
                <a:effectLst>
                  <a:outerShdw blurRad="38100" dist="38100" dir="2700000" algn="tl">
                    <a:srgbClr val="000000">
                      <a:alpha val="43137"/>
                    </a:srgbClr>
                  </a:outerShdw>
                </a:effectLst>
              </a:rPr>
              <a:t>bleeding</a:t>
            </a:r>
            <a:r>
              <a:rPr lang="en-US" sz="8000" b="1" cap="none" spc="200" dirty="0" smtClean="0">
                <a:ln w="29210">
                  <a:solidFill>
                    <a:schemeClr val="accent3">
                      <a:tint val="10000"/>
                    </a:schemeClr>
                  </a:solidFill>
                </a:ln>
                <a:solidFill>
                  <a:schemeClr val="tx1">
                    <a:alpha val="50000"/>
                  </a:schemeClr>
                </a:solidFill>
                <a:effectLst>
                  <a:outerShdw blurRad="38100" dist="38100" dir="2700000" algn="tl">
                    <a:srgbClr val="000000">
                      <a:alpha val="43137"/>
                    </a:srgbClr>
                  </a:outerShdw>
                </a:effectLst>
              </a:rPr>
              <a:t> </a:t>
            </a:r>
            <a:endParaRPr lang="en-US" sz="8000" b="1" cap="none" spc="200" dirty="0">
              <a:ln w="29210">
                <a:solidFill>
                  <a:schemeClr val="accent3">
                    <a:tint val="10000"/>
                  </a:schemeClr>
                </a:solidFill>
              </a:ln>
              <a:solidFill>
                <a:schemeClr val="tx1">
                  <a:alpha val="50000"/>
                </a:schemeClr>
              </a:solidFill>
              <a:effectLst>
                <a:outerShdw blurRad="38100" dist="38100" dir="2700000" algn="tl">
                  <a:srgbClr val="000000">
                    <a:alpha val="43137"/>
                  </a:srgbClr>
                </a:outerShdw>
              </a:effectLst>
            </a:endParaRPr>
          </a:p>
        </p:txBody>
      </p:sp>
      <p:sp>
        <p:nvSpPr>
          <p:cNvPr id="5" name="Rectangle 4"/>
          <p:cNvSpPr/>
          <p:nvPr/>
        </p:nvSpPr>
        <p:spPr>
          <a:xfrm>
            <a:off x="457200" y="4648200"/>
            <a:ext cx="8458200"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cap="none" spc="0" dirty="0">
                <a:ln w="11430"/>
                <a:effectLst>
                  <a:outerShdw blurRad="80000" dist="40000" dir="5040000" algn="tl">
                    <a:srgbClr val="000000">
                      <a:alpha val="30000"/>
                    </a:srgbClr>
                  </a:outerShdw>
                </a:effectLst>
              </a:rPr>
              <a:t>Presented by: </a:t>
            </a:r>
          </a:p>
          <a:p>
            <a:pPr algn="r"/>
            <a:r>
              <a:rPr lang="en-US" sz="3200" dirty="0" err="1">
                <a:ln w="11430"/>
                <a:effectLst>
                  <a:outerShdw blurRad="80000" dist="40000" dir="5040000" algn="tl">
                    <a:srgbClr val="000000">
                      <a:alpha val="30000"/>
                    </a:srgbClr>
                  </a:outerShdw>
                </a:effectLst>
              </a:rPr>
              <a:t>Yasmeen</a:t>
            </a:r>
            <a:r>
              <a:rPr lang="en-US" sz="3200" dirty="0">
                <a:ln w="11430"/>
                <a:effectLst>
                  <a:outerShdw blurRad="80000" dist="40000" dir="5040000" algn="tl">
                    <a:srgbClr val="000000">
                      <a:alpha val="30000"/>
                    </a:srgbClr>
                  </a:outerShdw>
                </a:effectLst>
              </a:rPr>
              <a:t> </a:t>
            </a:r>
            <a:r>
              <a:rPr lang="en-US" sz="3200" dirty="0" err="1">
                <a:ln w="11430"/>
                <a:effectLst>
                  <a:outerShdw blurRad="80000" dist="40000" dir="5040000" algn="tl">
                    <a:srgbClr val="000000">
                      <a:alpha val="30000"/>
                    </a:srgbClr>
                  </a:outerShdw>
                </a:effectLst>
              </a:rPr>
              <a:t>eljamhawi</a:t>
            </a:r>
            <a:r>
              <a:rPr lang="en-US" sz="3200" dirty="0">
                <a:ln w="11430"/>
                <a:effectLst>
                  <a:outerShdw blurRad="80000" dist="40000" dir="5040000" algn="tl">
                    <a:srgbClr val="000000">
                      <a:alpha val="30000"/>
                    </a:srgbClr>
                  </a:outerShdw>
                </a:effectLst>
              </a:rPr>
              <a:t> </a:t>
            </a:r>
          </a:p>
          <a:p>
            <a:pPr algn="r"/>
            <a:r>
              <a:rPr lang="en-US" sz="3200" cap="none" spc="0" dirty="0" err="1" smtClean="0">
                <a:ln w="11430"/>
                <a:effectLst>
                  <a:outerShdw blurRad="80000" dist="40000" dir="5040000" algn="tl">
                    <a:srgbClr val="000000">
                      <a:alpha val="30000"/>
                    </a:srgbClr>
                  </a:outerShdw>
                </a:effectLst>
              </a:rPr>
              <a:t>Balqees</a:t>
            </a:r>
            <a:r>
              <a:rPr lang="en-US" sz="3200" cap="none" spc="0" dirty="0" smtClean="0">
                <a:ln w="11430"/>
                <a:effectLst>
                  <a:outerShdw blurRad="80000" dist="40000" dir="5040000" algn="tl">
                    <a:srgbClr val="000000">
                      <a:alpha val="30000"/>
                    </a:srgbClr>
                  </a:outerShdw>
                </a:effectLst>
              </a:rPr>
              <a:t>  Al- </a:t>
            </a:r>
            <a:r>
              <a:rPr lang="en-US" sz="3200" cap="none" spc="0" dirty="0" err="1">
                <a:ln w="11430"/>
                <a:effectLst>
                  <a:outerShdw blurRad="80000" dist="40000" dir="5040000" algn="tl">
                    <a:srgbClr val="000000">
                      <a:alpha val="30000"/>
                    </a:srgbClr>
                  </a:outerShdw>
                </a:effectLst>
              </a:rPr>
              <a:t>hloul</a:t>
            </a:r>
            <a:r>
              <a:rPr lang="en-US" sz="3200" cap="none" spc="0" dirty="0">
                <a:ln w="11430"/>
                <a:effectLst>
                  <a:outerShdw blurRad="80000" dist="40000" dir="5040000" algn="tl">
                    <a:srgbClr val="000000">
                      <a:alpha val="30000"/>
                    </a:srgbClr>
                  </a:outerShdw>
                </a:effectLst>
              </a:rPr>
              <a:t> </a:t>
            </a:r>
          </a:p>
        </p:txBody>
      </p:sp>
    </p:spTree>
    <p:extLst>
      <p:ext uri="{BB962C8B-B14F-4D97-AF65-F5344CB8AC3E}">
        <p14:creationId xmlns:p14="http://schemas.microsoft.com/office/powerpoint/2010/main" val="71190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4"/>
            <a:ext cx="4495800" cy="669174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491" y="41563"/>
            <a:ext cx="4523509" cy="6664037"/>
          </a:xfrm>
          <a:prstGeom prst="rect">
            <a:avLst/>
          </a:prstGeom>
        </p:spPr>
      </p:pic>
    </p:spTree>
    <p:extLst>
      <p:ext uri="{BB962C8B-B14F-4D97-AF65-F5344CB8AC3E}">
        <p14:creationId xmlns:p14="http://schemas.microsoft.com/office/powerpoint/2010/main" val="52024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38200" y="2362200"/>
            <a:ext cx="7467600" cy="1754326"/>
          </a:xfrm>
          <a:prstGeom prst="rect">
            <a:avLst/>
          </a:prstGeom>
          <a:noFill/>
          <a:ln>
            <a:noFill/>
          </a:ln>
          <a:effectLst>
            <a:glow rad="139700">
              <a:schemeClr val="accent3">
                <a:satMod val="175000"/>
                <a:alpha val="40000"/>
              </a:schemeClr>
            </a:glow>
          </a:effectLst>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Specific causes of</a:t>
            </a:r>
          </a:p>
          <a:p>
            <a:pPr algn="ctr"/>
            <a:r>
              <a:rPr lang="en-US" sz="5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Colonic bleeding </a:t>
            </a:r>
            <a:endParaRPr lang="ar-SA" sz="54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2917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p:spPr>
        <p:txBody>
          <a:bodyPr/>
          <a:lstStyle/>
          <a:p>
            <a:pPr algn="l"/>
            <a:r>
              <a:rPr lang="en-US" b="1" dirty="0">
                <a:solidFill>
                  <a:srgbClr val="C00000"/>
                </a:solidFill>
              </a:rPr>
              <a:t>Diverticular disease: </a:t>
            </a:r>
            <a:r>
              <a:rPr lang="en-US" dirty="0"/>
              <a:t> </a:t>
            </a:r>
            <a:r>
              <a:rPr lang="en-US" b="1" dirty="0"/>
              <a:t>This involves the development of small, bulging pouches in the digestive tract (diverticulosis</a:t>
            </a:r>
            <a:r>
              <a:rPr lang="en-US" b="1" dirty="0" smtClean="0"/>
              <a:t>).</a:t>
            </a:r>
          </a:p>
          <a:p>
            <a:pPr marL="114300" indent="0" algn="l">
              <a:buNone/>
            </a:pPr>
            <a:r>
              <a:rPr lang="en-US" b="1" dirty="0" smtClean="0"/>
              <a:t> </a:t>
            </a:r>
            <a:endParaRPr lang="en-US" b="1" dirty="0"/>
          </a:p>
          <a:p>
            <a:pPr algn="l"/>
            <a:r>
              <a:rPr lang="en-US" b="1" dirty="0"/>
              <a:t>Formed by increase pressure on weakened spot on the intestinal walls by gas , waste or liquid </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582" y="3124200"/>
            <a:ext cx="5618018" cy="3574143"/>
          </a:xfrm>
          <a:prstGeom prst="rect">
            <a:avLst/>
          </a:prstGeom>
        </p:spPr>
      </p:pic>
      <p:sp>
        <p:nvSpPr>
          <p:cNvPr id="5" name="TextBox 4"/>
          <p:cNvSpPr txBox="1"/>
          <p:nvPr/>
        </p:nvSpPr>
        <p:spPr>
          <a:xfrm>
            <a:off x="48623" y="3130483"/>
            <a:ext cx="3200400" cy="2677656"/>
          </a:xfrm>
          <a:prstGeom prst="rect">
            <a:avLst/>
          </a:prstGeom>
          <a:noFill/>
        </p:spPr>
        <p:txBody>
          <a:bodyPr wrap="square" rtlCol="0">
            <a:spAutoFit/>
          </a:bodyPr>
          <a:lstStyle/>
          <a:p>
            <a:pPr marL="285750" indent="-285750">
              <a:buFont typeface="Wingdings" pitchFamily="2" charset="2"/>
              <a:buChar char="q"/>
            </a:pPr>
            <a:r>
              <a:rPr lang="en-US" sz="2800" b="1" dirty="0"/>
              <a:t>The complication of diverticulosis is </a:t>
            </a:r>
            <a:r>
              <a:rPr lang="en-US" sz="2800" b="1" dirty="0">
                <a:solidFill>
                  <a:schemeClr val="accent6">
                    <a:lumMod val="50000"/>
                  </a:schemeClr>
                </a:solidFill>
              </a:rPr>
              <a:t>diverticular bleeding and diverticulitis </a:t>
            </a:r>
          </a:p>
        </p:txBody>
      </p:sp>
    </p:spTree>
    <p:extLst>
      <p:ext uri="{BB962C8B-B14F-4D97-AF65-F5344CB8AC3E}">
        <p14:creationId xmlns:p14="http://schemas.microsoft.com/office/powerpoint/2010/main" val="4133898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852160"/>
          </a:xfrm>
        </p:spPr>
        <p:txBody>
          <a:bodyPr>
            <a:normAutofit/>
          </a:bodyPr>
          <a:lstStyle/>
          <a:p>
            <a:pPr algn="l" rtl="0"/>
            <a:endParaRPr lang="en-US" b="1" dirty="0"/>
          </a:p>
          <a:p>
            <a:pPr algn="l" rtl="0"/>
            <a:endParaRPr lang="en-US" b="1" dirty="0"/>
          </a:p>
          <a:p>
            <a:pPr algn="l" rtl="0"/>
            <a:r>
              <a:rPr lang="en-US" b="1" dirty="0"/>
              <a:t>The diverticulitis </a:t>
            </a:r>
            <a:r>
              <a:rPr lang="en-US" dirty="0"/>
              <a:t>:</a:t>
            </a:r>
            <a:r>
              <a:rPr lang="en-US" b="1" dirty="0"/>
              <a:t>inflamed or infected</a:t>
            </a:r>
            <a:endParaRPr lang="en-US" dirty="0"/>
          </a:p>
          <a:p>
            <a:pPr marL="137160" indent="0" algn="l" rtl="0">
              <a:buNone/>
            </a:pPr>
            <a:r>
              <a:rPr lang="en-US" dirty="0"/>
              <a:t> </a:t>
            </a:r>
            <a:r>
              <a:rPr lang="en-US" b="1" dirty="0"/>
              <a:t>of one or more of the pouches </a:t>
            </a:r>
          </a:p>
          <a:p>
            <a:pPr algn="l" rtl="0"/>
            <a:r>
              <a:rPr lang="en-US" b="1" dirty="0" smtClean="0">
                <a:solidFill>
                  <a:schemeClr val="accent6">
                    <a:lumMod val="75000"/>
                  </a:schemeClr>
                </a:solidFill>
              </a:rPr>
              <a:t>Diverticulosis </a:t>
            </a:r>
            <a:r>
              <a:rPr lang="en-US" b="1" dirty="0">
                <a:solidFill>
                  <a:schemeClr val="accent6">
                    <a:lumMod val="75000"/>
                  </a:schemeClr>
                </a:solidFill>
              </a:rPr>
              <a:t>doesn’t cause any symptoms</a:t>
            </a:r>
            <a:r>
              <a:rPr lang="en-US" dirty="0">
                <a:solidFill>
                  <a:schemeClr val="accent6">
                    <a:lumMod val="50000"/>
                  </a:schemeClr>
                </a:solidFill>
              </a:rPr>
              <a:t> </a:t>
            </a:r>
          </a:p>
          <a:p>
            <a:pPr algn="l" rtl="0"/>
            <a:r>
              <a:rPr lang="en-US" b="1" u="sng" dirty="0">
                <a:solidFill>
                  <a:srgbClr val="C00000"/>
                </a:solidFill>
              </a:rPr>
              <a:t>The symptoms of diverticulitis </a:t>
            </a:r>
            <a:r>
              <a:rPr lang="en-US" dirty="0">
                <a:solidFill>
                  <a:srgbClr val="C00000"/>
                </a:solidFill>
              </a:rPr>
              <a:t>:</a:t>
            </a:r>
          </a:p>
          <a:p>
            <a:pPr algn="l" rtl="0">
              <a:buFont typeface="Arial" pitchFamily="34" charset="0"/>
              <a:buChar char="•"/>
            </a:pPr>
            <a:r>
              <a:rPr lang="en-US" dirty="0"/>
              <a:t>Alternating diarrhea and constipation </a:t>
            </a:r>
          </a:p>
          <a:p>
            <a:pPr algn="l" rtl="0">
              <a:buFont typeface="Arial" pitchFamily="34" charset="0"/>
              <a:buChar char="•"/>
            </a:pPr>
            <a:r>
              <a:rPr lang="en-US" dirty="0"/>
              <a:t>Painful cramps or tenderness in the lower abdomen </a:t>
            </a:r>
          </a:p>
          <a:p>
            <a:pPr algn="l" rtl="0">
              <a:buFont typeface="Arial" pitchFamily="34" charset="0"/>
              <a:buChar char="•"/>
            </a:pPr>
            <a:r>
              <a:rPr lang="en-US" dirty="0"/>
              <a:t>Chills or fever </a:t>
            </a:r>
          </a:p>
          <a:p>
            <a:pPr algn="l" rtl="0">
              <a:buFont typeface="Arial" pitchFamily="34" charset="0"/>
              <a:buChar char="•"/>
            </a:pPr>
            <a:r>
              <a:rPr lang="en-US" dirty="0"/>
              <a:t>Vomiting </a:t>
            </a:r>
          </a:p>
          <a:p>
            <a:pPr marL="137160" indent="0" algn="l" rtl="0">
              <a:buNone/>
            </a:pPr>
            <a:r>
              <a:rPr lang="en-US" dirty="0"/>
              <a:t> </a:t>
            </a:r>
            <a:r>
              <a:rPr lang="en-US" b="1" u="sng" dirty="0">
                <a:solidFill>
                  <a:srgbClr val="C00000"/>
                </a:solidFill>
              </a:rPr>
              <a:t>The complication of diverticulitis </a:t>
            </a:r>
            <a:r>
              <a:rPr lang="en-US" dirty="0"/>
              <a:t>: abscess , fistula, peritonitis , perforation and intestinal obstruction </a:t>
            </a:r>
          </a:p>
          <a:p>
            <a:pPr marL="137160" indent="0" algn="l" rtl="0">
              <a:buNone/>
            </a:pPr>
            <a:endParaRPr lang="en-US" dirty="0"/>
          </a:p>
          <a:p>
            <a:pPr algn="l" rtl="0"/>
            <a:endParaRPr lang="en-US" dirty="0"/>
          </a:p>
        </p:txBody>
      </p:sp>
    </p:spTree>
    <p:extLst>
      <p:ext uri="{BB962C8B-B14F-4D97-AF65-F5344CB8AC3E}">
        <p14:creationId xmlns:p14="http://schemas.microsoft.com/office/powerpoint/2010/main" val="4125889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86800" cy="5181600"/>
          </a:xfrm>
        </p:spPr>
        <p:txBody>
          <a:bodyPr>
            <a:normAutofit lnSpcReduction="10000"/>
          </a:bodyPr>
          <a:lstStyle/>
          <a:p>
            <a:pPr marL="285750" indent="-285750" algn="l" rtl="0">
              <a:buFont typeface="Arial" pitchFamily="34" charset="0"/>
              <a:buChar char="•"/>
            </a:pPr>
            <a:r>
              <a:rPr lang="en-US" sz="2000" b="1" dirty="0">
                <a:latin typeface="Comic Sans MS" pitchFamily="66" charset="0"/>
              </a:rPr>
              <a:t>Diverticular disease that is asymptomatic and discovered without </a:t>
            </a:r>
            <a:endParaRPr lang="ar-JO" sz="2000" b="1" dirty="0" smtClean="0">
              <a:latin typeface="Comic Sans MS" pitchFamily="66" charset="0"/>
            </a:endParaRPr>
          </a:p>
          <a:p>
            <a:pPr marL="0" indent="0" algn="l" rtl="0">
              <a:buNone/>
            </a:pPr>
            <a:r>
              <a:rPr lang="en-US" sz="2000" b="1" dirty="0" smtClean="0">
                <a:latin typeface="Comic Sans MS" pitchFamily="66" charset="0"/>
              </a:rPr>
              <a:t>treatment </a:t>
            </a:r>
            <a:endParaRPr lang="ar-JO" sz="2000" dirty="0" smtClean="0"/>
          </a:p>
          <a:p>
            <a:pPr algn="l" rtl="0"/>
            <a:r>
              <a:rPr lang="en-US" sz="2000" dirty="0" smtClean="0"/>
              <a:t>The </a:t>
            </a:r>
            <a:r>
              <a:rPr lang="en-US" sz="2000" dirty="0"/>
              <a:t>treatment of diverticulitis depends on the severity of sign and symptoms </a:t>
            </a:r>
          </a:p>
          <a:p>
            <a:pPr algn="l" rtl="0"/>
            <a:r>
              <a:rPr lang="en-US" sz="2000" b="1" dirty="0">
                <a:solidFill>
                  <a:srgbClr val="C00000"/>
                </a:solidFill>
              </a:rPr>
              <a:t>Uncomplicated diverticulitis</a:t>
            </a:r>
            <a:r>
              <a:rPr lang="en-US" sz="2000" dirty="0"/>
              <a:t> </a:t>
            </a:r>
          </a:p>
          <a:p>
            <a:pPr marL="651510" indent="-514350" algn="l" rtl="0">
              <a:buFont typeface="+mj-lt"/>
              <a:buAutoNum type="arabicPeriod"/>
            </a:pPr>
            <a:r>
              <a:rPr lang="en-US" sz="2000" dirty="0"/>
              <a:t>Antibiotic </a:t>
            </a:r>
          </a:p>
          <a:p>
            <a:pPr marL="651510" indent="-514350" algn="l" rtl="0">
              <a:buFont typeface="+mj-lt"/>
              <a:buAutoNum type="arabicPeriod"/>
            </a:pPr>
            <a:r>
              <a:rPr lang="en-US" sz="2000" dirty="0"/>
              <a:t>Liquid diet </a:t>
            </a:r>
          </a:p>
          <a:p>
            <a:pPr marL="651510" indent="-514350" algn="l" rtl="0">
              <a:buFont typeface="+mj-lt"/>
              <a:buAutoNum type="arabicPeriod"/>
            </a:pPr>
            <a:r>
              <a:rPr lang="en-US" sz="2000" dirty="0"/>
              <a:t>Pain reliever </a:t>
            </a:r>
          </a:p>
          <a:p>
            <a:pPr algn="l" rtl="0"/>
            <a:r>
              <a:rPr lang="en-US" sz="2000" b="1" dirty="0">
                <a:solidFill>
                  <a:srgbClr val="C00000"/>
                </a:solidFill>
              </a:rPr>
              <a:t>Complicated diverticulitis </a:t>
            </a:r>
          </a:p>
          <a:p>
            <a:pPr marL="651510" indent="-514350" algn="l" rtl="0">
              <a:buFont typeface="+mj-lt"/>
              <a:buAutoNum type="arabicPeriod"/>
            </a:pPr>
            <a:r>
              <a:rPr lang="en-US" sz="2000" dirty="0"/>
              <a:t>Intravenous antibiotic </a:t>
            </a:r>
          </a:p>
          <a:p>
            <a:pPr marL="651510" indent="-514350" algn="l" rtl="0">
              <a:buFont typeface="+mj-lt"/>
              <a:buAutoNum type="arabicPeriod"/>
            </a:pPr>
            <a:r>
              <a:rPr lang="en-US" sz="2000" dirty="0"/>
              <a:t>Insertion of a tube to drain an abscess if one has formed </a:t>
            </a:r>
          </a:p>
          <a:p>
            <a:pPr marL="137160" indent="0" algn="l" rtl="0">
              <a:buNone/>
            </a:pPr>
            <a:r>
              <a:rPr lang="en-US" sz="2000" b="1" u="sng" dirty="0">
                <a:solidFill>
                  <a:srgbClr val="C00000"/>
                </a:solidFill>
              </a:rPr>
              <a:t>Indication of surgery </a:t>
            </a:r>
          </a:p>
          <a:p>
            <a:pPr marL="137160" indent="0" algn="l" rtl="0">
              <a:buNone/>
            </a:pPr>
            <a:r>
              <a:rPr lang="en-US" sz="2000" dirty="0"/>
              <a:t>1- if not improved to medical surgery </a:t>
            </a:r>
          </a:p>
          <a:p>
            <a:pPr marL="137160" indent="0" algn="l" rtl="0">
              <a:buNone/>
            </a:pPr>
            <a:r>
              <a:rPr lang="en-US" sz="2000" dirty="0"/>
              <a:t>2- Recurrent or persistent hemorrhage </a:t>
            </a:r>
          </a:p>
          <a:p>
            <a:pPr marL="137160" indent="0" algn="l" rtl="0">
              <a:buNone/>
            </a:pPr>
            <a:r>
              <a:rPr lang="en-US" sz="2000" dirty="0"/>
              <a:t>3- at least 2 documented attacks of diverticulitis</a:t>
            </a:r>
          </a:p>
          <a:p>
            <a:pPr marL="137160" indent="0" algn="l" rtl="0">
              <a:buNone/>
            </a:pPr>
            <a:endParaRPr lang="en-US" sz="2000" dirty="0"/>
          </a:p>
          <a:p>
            <a:pPr marL="651510" indent="-514350" algn="l" rtl="0">
              <a:buFont typeface="+mj-lt"/>
              <a:buAutoNum type="arabicPeriod"/>
            </a:pPr>
            <a:endParaRPr lang="en-US" sz="2000" dirty="0"/>
          </a:p>
          <a:p>
            <a:pPr marL="651510" indent="-514350" algn="l" rtl="0">
              <a:buFont typeface="+mj-lt"/>
              <a:buAutoNum type="arabicPeriod"/>
            </a:pPr>
            <a:endParaRPr lang="en-US" sz="2000" dirty="0"/>
          </a:p>
        </p:txBody>
      </p:sp>
      <p:sp>
        <p:nvSpPr>
          <p:cNvPr id="4" name="Rectangle 3"/>
          <p:cNvSpPr/>
          <p:nvPr/>
        </p:nvSpPr>
        <p:spPr>
          <a:xfrm>
            <a:off x="2011680" y="533400"/>
            <a:ext cx="5105400" cy="923330"/>
          </a:xfrm>
          <a:prstGeom prst="rect">
            <a:avLst/>
          </a:prstGeom>
          <a:noFill/>
        </p:spPr>
        <p:txBody>
          <a:bodyPr wrap="square" lIns="91440" tIns="45720" rIns="91440" bIns="45720">
            <a:spAutoFit/>
          </a:bodyPr>
          <a:lstStyle/>
          <a:p>
            <a:pPr algn="ctr"/>
            <a:r>
              <a:rPr lang="en-US" sz="5400"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rPr>
              <a:t>Treatment </a:t>
            </a:r>
          </a:p>
        </p:txBody>
      </p:sp>
    </p:spTree>
    <p:extLst>
      <p:ext uri="{BB962C8B-B14F-4D97-AF65-F5344CB8AC3E}">
        <p14:creationId xmlns:p14="http://schemas.microsoft.com/office/powerpoint/2010/main" val="3898357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304800"/>
            <a:ext cx="8686800" cy="838200"/>
          </a:xfrm>
        </p:spPr>
        <p:txBody>
          <a:bodyPr>
            <a:normAutofit/>
          </a:bodyPr>
          <a:lstStyle/>
          <a:p>
            <a:pPr algn="l"/>
            <a:r>
              <a:rPr lang="en-US" sz="4400" b="1" dirty="0" err="1">
                <a:solidFill>
                  <a:srgbClr val="FF0000"/>
                </a:solidFill>
                <a:effectLst/>
              </a:rPr>
              <a:t>Angiodysplasia</a:t>
            </a:r>
            <a:r>
              <a:rPr lang="en-US" sz="4400" b="1" dirty="0">
                <a:solidFill>
                  <a:srgbClr val="FF0000"/>
                </a:solidFill>
                <a:effectLst/>
              </a:rPr>
              <a:t> </a:t>
            </a:r>
            <a:endParaRPr lang="ar-SA" sz="4400" b="1" dirty="0">
              <a:solidFill>
                <a:srgbClr val="FF0000"/>
              </a:solidFill>
              <a:effectLst/>
            </a:endParaRPr>
          </a:p>
        </p:txBody>
      </p:sp>
      <p:sp>
        <p:nvSpPr>
          <p:cNvPr id="3" name="عنصر نائب للمحتوى 2"/>
          <p:cNvSpPr>
            <a:spLocks noGrp="1"/>
          </p:cNvSpPr>
          <p:nvPr>
            <p:ph sz="quarter" idx="1"/>
          </p:nvPr>
        </p:nvSpPr>
        <p:spPr>
          <a:xfrm>
            <a:off x="228600" y="1447800"/>
            <a:ext cx="8613648" cy="5562600"/>
          </a:xfrm>
        </p:spPr>
        <p:txBody>
          <a:bodyPr>
            <a:normAutofit/>
          </a:bodyPr>
          <a:lstStyle/>
          <a:p>
            <a:pPr algn="l" rtl="0"/>
            <a:r>
              <a:rPr lang="en-US" sz="2000" dirty="0" smtClean="0">
                <a:latin typeface="Bahnschrift SemiBold" pitchFamily="34" charset="0"/>
                <a:cs typeface="Andalus" pitchFamily="18" charset="-78"/>
              </a:rPr>
              <a:t>also </a:t>
            </a:r>
            <a:r>
              <a:rPr lang="en-US" sz="2000" dirty="0">
                <a:latin typeface="Bahnschrift SemiBold" pitchFamily="34" charset="0"/>
                <a:cs typeface="Andalus" pitchFamily="18" charset="-78"/>
              </a:rPr>
              <a:t>called </a:t>
            </a:r>
            <a:r>
              <a:rPr lang="en-US" sz="2000" dirty="0" err="1">
                <a:latin typeface="Bahnschrift SemiBold" pitchFamily="34" charset="0"/>
                <a:cs typeface="Andalus" pitchFamily="18" charset="-78"/>
              </a:rPr>
              <a:t>Arteriovenous</a:t>
            </a:r>
            <a:r>
              <a:rPr lang="en-US" sz="2000" dirty="0">
                <a:latin typeface="Bahnschrift SemiBold" pitchFamily="34" charset="0"/>
                <a:cs typeface="Andalus" pitchFamily="18" charset="-78"/>
              </a:rPr>
              <a:t> Malformations [AVM’s]</a:t>
            </a:r>
          </a:p>
          <a:p>
            <a:pPr marL="0" indent="0" algn="l" rtl="0">
              <a:buNone/>
            </a:pPr>
            <a:endParaRPr lang="en-US" sz="2000" dirty="0" smtClean="0">
              <a:latin typeface="Bahnschrift SemiBold" pitchFamily="34" charset="0"/>
              <a:cs typeface="Andalus" pitchFamily="18" charset="-78"/>
            </a:endParaRPr>
          </a:p>
          <a:p>
            <a:pPr algn="l" rtl="0"/>
            <a:r>
              <a:rPr lang="en-US" sz="2000" dirty="0" smtClean="0">
                <a:latin typeface="Bahnschrift SemiBold" pitchFamily="34" charset="0"/>
                <a:cs typeface="Andalus" pitchFamily="18" charset="-78"/>
              </a:rPr>
              <a:t>Some </a:t>
            </a:r>
            <a:r>
              <a:rPr lang="en-US" sz="2000" dirty="0">
                <a:latin typeface="Bahnschrift SemiBold" pitchFamily="34" charset="0"/>
                <a:cs typeface="Andalus" pitchFamily="18" charset="-78"/>
              </a:rPr>
              <a:t>reports state vascular lesions account </a:t>
            </a:r>
            <a:r>
              <a:rPr lang="en-US" sz="2000" dirty="0" err="1">
                <a:latin typeface="Bahnschrift SemiBold" pitchFamily="34" charset="0"/>
                <a:cs typeface="Andalus" pitchFamily="18" charset="-78"/>
              </a:rPr>
              <a:t>upto</a:t>
            </a:r>
            <a:r>
              <a:rPr lang="en-US" sz="2000" dirty="0">
                <a:latin typeface="Bahnschrift SemiBold" pitchFamily="34" charset="0"/>
                <a:cs typeface="Andalus" pitchFamily="18" charset="-78"/>
              </a:rPr>
              <a:t> 40% of LGI-B, </a:t>
            </a:r>
            <a:endParaRPr lang="ar-JO" sz="2000" dirty="0" smtClean="0">
              <a:latin typeface="Bahnschrift SemiBold" pitchFamily="34" charset="0"/>
              <a:cs typeface="Andalus" pitchFamily="18" charset="-78"/>
            </a:endParaRPr>
          </a:p>
          <a:p>
            <a:pPr marL="0" indent="0" algn="l" rtl="0">
              <a:buNone/>
            </a:pPr>
            <a:r>
              <a:rPr lang="en-US" sz="2000" dirty="0" smtClean="0">
                <a:latin typeface="Bahnschrift SemiBold" pitchFamily="34" charset="0"/>
                <a:cs typeface="Andalus" pitchFamily="18" charset="-78"/>
              </a:rPr>
              <a:t>However</a:t>
            </a:r>
            <a:r>
              <a:rPr lang="en-US" sz="2000" dirty="0">
                <a:latin typeface="Bahnschrift SemiBold" pitchFamily="34" charset="0"/>
                <a:cs typeface="Andalus" pitchFamily="18" charset="-78"/>
              </a:rPr>
              <a:t>, recent reports state much low incidence </a:t>
            </a:r>
            <a:endParaRPr lang="en-US" sz="2000" dirty="0" smtClean="0">
              <a:latin typeface="Bahnschrift SemiBold" pitchFamily="34" charset="0"/>
              <a:cs typeface="Andalus" pitchFamily="18" charset="-78"/>
            </a:endParaRPr>
          </a:p>
          <a:p>
            <a:pPr marL="0" indent="0" algn="l" rtl="0">
              <a:buNone/>
            </a:pPr>
            <a:r>
              <a:rPr lang="en-US" sz="2000" dirty="0" smtClean="0">
                <a:latin typeface="Bahnschrift SemiBold" pitchFamily="34" charset="0"/>
                <a:cs typeface="Andalus" pitchFamily="18" charset="-78"/>
              </a:rPr>
              <a:t> </a:t>
            </a:r>
          </a:p>
          <a:p>
            <a:pPr algn="l" rtl="0"/>
            <a:r>
              <a:rPr lang="en-US" sz="2000" dirty="0" smtClean="0">
                <a:latin typeface="Bahnschrift SemiBold" pitchFamily="34" charset="0"/>
                <a:cs typeface="Andalus" pitchFamily="18" charset="-78"/>
              </a:rPr>
              <a:t>They </a:t>
            </a:r>
            <a:r>
              <a:rPr lang="en-US" sz="2000" dirty="0">
                <a:latin typeface="Bahnschrift SemiBold" pitchFamily="34" charset="0"/>
                <a:cs typeface="Andalus" pitchFamily="18" charset="-78"/>
              </a:rPr>
              <a:t>are acquired degenerative lesions secondary to progressive dilatation of normal </a:t>
            </a:r>
            <a:r>
              <a:rPr lang="en-US" sz="2000" dirty="0" smtClean="0">
                <a:latin typeface="Bahnschrift SemiBold" pitchFamily="34" charset="0"/>
                <a:cs typeface="Andalus" pitchFamily="18" charset="-78"/>
              </a:rPr>
              <a:t>blood </a:t>
            </a:r>
            <a:r>
              <a:rPr lang="en-US" sz="2000" dirty="0">
                <a:latin typeface="Bahnschrift SemiBold" pitchFamily="34" charset="0"/>
                <a:cs typeface="Andalus" pitchFamily="18" charset="-78"/>
              </a:rPr>
              <a:t>vessels within the </a:t>
            </a:r>
            <a:r>
              <a:rPr lang="en-US" sz="2000" dirty="0" err="1">
                <a:latin typeface="Bahnschrift SemiBold" pitchFamily="34" charset="0"/>
                <a:cs typeface="Andalus" pitchFamily="18" charset="-78"/>
              </a:rPr>
              <a:t>submucosa</a:t>
            </a:r>
            <a:r>
              <a:rPr lang="en-US" sz="2000" dirty="0">
                <a:latin typeface="Bahnschrift SemiBold" pitchFamily="34" charset="0"/>
                <a:cs typeface="Andalus" pitchFamily="18" charset="-78"/>
              </a:rPr>
              <a:t> of the intestine </a:t>
            </a:r>
          </a:p>
          <a:p>
            <a:pPr marL="0" indent="0" algn="l" rtl="0">
              <a:buNone/>
            </a:pPr>
            <a:endParaRPr lang="en-US" sz="2000" dirty="0" smtClean="0">
              <a:latin typeface="Bahnschrift SemiBold" pitchFamily="34" charset="0"/>
              <a:cs typeface="Andalus" pitchFamily="18" charset="-78"/>
            </a:endParaRPr>
          </a:p>
          <a:p>
            <a:pPr marL="0" indent="0" algn="l" rtl="0">
              <a:buNone/>
            </a:pPr>
            <a:r>
              <a:rPr lang="en-US" sz="2000" dirty="0" smtClean="0">
                <a:latin typeface="Bahnschrift SemiBold" pitchFamily="34" charset="0"/>
                <a:cs typeface="Andalus" pitchFamily="18" charset="-78"/>
              </a:rPr>
              <a:t>• </a:t>
            </a:r>
            <a:r>
              <a:rPr lang="en-US" sz="2000" dirty="0">
                <a:latin typeface="Bahnschrift SemiBold" pitchFamily="34" charset="0"/>
                <a:cs typeface="Andalus" pitchFamily="18" charset="-78"/>
              </a:rPr>
              <a:t>Age of incidence &gt; 50 </a:t>
            </a:r>
            <a:r>
              <a:rPr lang="en-US" sz="2000" dirty="0" err="1">
                <a:latin typeface="Bahnschrift SemiBold" pitchFamily="34" charset="0"/>
                <a:cs typeface="Andalus" pitchFamily="18" charset="-78"/>
              </a:rPr>
              <a:t>yrs</a:t>
            </a:r>
            <a:r>
              <a:rPr lang="en-US" sz="2000" dirty="0">
                <a:latin typeface="Bahnschrift SemiBold" pitchFamily="34" charset="0"/>
                <a:cs typeface="Andalus" pitchFamily="18" charset="-78"/>
              </a:rPr>
              <a:t> with M=F, usually associated with </a:t>
            </a:r>
            <a:r>
              <a:rPr lang="en-US" sz="2000" dirty="0" smtClean="0">
                <a:latin typeface="Bahnschrift SemiBold" pitchFamily="34" charset="0"/>
                <a:cs typeface="Andalus" pitchFamily="18" charset="-78"/>
              </a:rPr>
              <a:t>aortic </a:t>
            </a:r>
            <a:r>
              <a:rPr lang="en-US" sz="2000" dirty="0">
                <a:latin typeface="Bahnschrift SemiBold" pitchFamily="34" charset="0"/>
                <a:cs typeface="Andalus" pitchFamily="18" charset="-78"/>
              </a:rPr>
              <a:t>stenosis and renal failure, </a:t>
            </a:r>
            <a:r>
              <a:rPr lang="en-US" sz="2000" dirty="0" err="1">
                <a:latin typeface="Bahnschrift SemiBold" pitchFamily="34" charset="0"/>
                <a:cs typeface="Andalus" pitchFamily="18" charset="-78"/>
              </a:rPr>
              <a:t>esp</a:t>
            </a:r>
            <a:r>
              <a:rPr lang="en-US" sz="2000" dirty="0">
                <a:latin typeface="Bahnschrift SemiBold" pitchFamily="34" charset="0"/>
                <a:cs typeface="Andalus" pitchFamily="18" charset="-78"/>
              </a:rPr>
              <a:t> in older </a:t>
            </a:r>
            <a:r>
              <a:rPr lang="en-US" sz="2000" dirty="0" smtClean="0">
                <a:latin typeface="Bahnschrift SemiBold" pitchFamily="34" charset="0"/>
                <a:cs typeface="Andalus" pitchFamily="18" charset="-78"/>
              </a:rPr>
              <a:t>patients , the </a:t>
            </a:r>
            <a:r>
              <a:rPr lang="en-US" sz="2000" dirty="0">
                <a:latin typeface="Bahnschrift SemiBold" pitchFamily="34" charset="0"/>
                <a:cs typeface="Andalus" pitchFamily="18" charset="-78"/>
              </a:rPr>
              <a:t>risk of bleeding is increased in disorders of coagulation. </a:t>
            </a:r>
            <a:endParaRPr lang="en-US" sz="2000" dirty="0" smtClean="0">
              <a:latin typeface="Bahnschrift SemiBold" pitchFamily="34" charset="0"/>
              <a:cs typeface="Andalus" pitchFamily="18" charset="-78"/>
            </a:endParaRPr>
          </a:p>
          <a:p>
            <a:pPr marL="0" indent="0" algn="l" rtl="0">
              <a:buNone/>
            </a:pPr>
            <a:endParaRPr lang="ar-JO" sz="2000" dirty="0" smtClean="0">
              <a:latin typeface="Bahnschrift SemiBold" pitchFamily="34" charset="0"/>
              <a:cs typeface="Andalus" pitchFamily="18" charset="-78"/>
            </a:endParaRPr>
          </a:p>
          <a:p>
            <a:pPr marL="0" indent="0" algn="l" rtl="0">
              <a:buNone/>
            </a:pPr>
            <a:r>
              <a:rPr lang="en-US" sz="2000" dirty="0" smtClean="0">
                <a:latin typeface="Bahnschrift SemiBold" pitchFamily="34" charset="0"/>
                <a:cs typeface="Andalus" pitchFamily="18" charset="-78"/>
              </a:rPr>
              <a:t>• </a:t>
            </a:r>
            <a:r>
              <a:rPr lang="en-US" sz="2000" dirty="0" err="1">
                <a:latin typeface="Bahnschrift SemiBold" pitchFamily="34" charset="0"/>
                <a:cs typeface="Andalus" pitchFamily="18" charset="-78"/>
              </a:rPr>
              <a:t>Haemorrhage</a:t>
            </a:r>
            <a:r>
              <a:rPr lang="en-US" sz="2000" dirty="0">
                <a:latin typeface="Bahnschrift SemiBold" pitchFamily="34" charset="0"/>
                <a:cs typeface="Andalus" pitchFamily="18" charset="-78"/>
              </a:rPr>
              <a:t> tends to arise from right side of colon, with CECUM being most common </a:t>
            </a:r>
            <a:r>
              <a:rPr lang="en-US" sz="2000" dirty="0" smtClean="0">
                <a:latin typeface="Bahnschrift SemiBold" pitchFamily="34" charset="0"/>
                <a:cs typeface="Andalus" pitchFamily="18" charset="-78"/>
              </a:rPr>
              <a:t>.</a:t>
            </a:r>
            <a:endParaRPr lang="en-US" sz="2000" dirty="0">
              <a:latin typeface="Bahnschrift SemiBold" pitchFamily="34" charset="0"/>
              <a:cs typeface="Andalus" pitchFamily="18" charset="-78"/>
            </a:endParaRPr>
          </a:p>
        </p:txBody>
      </p:sp>
    </p:spTree>
    <p:extLst>
      <p:ext uri="{BB962C8B-B14F-4D97-AF65-F5344CB8AC3E}">
        <p14:creationId xmlns:p14="http://schemas.microsoft.com/office/powerpoint/2010/main" val="2003934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4400" b="1" dirty="0" smtClean="0">
                <a:solidFill>
                  <a:srgbClr val="FF0000"/>
                </a:solidFill>
              </a:rPr>
              <a:t>Diagnosis</a:t>
            </a:r>
            <a:endParaRPr lang="ar-SA" sz="4400" b="1" dirty="0">
              <a:solidFill>
                <a:srgbClr val="FF0000"/>
              </a:solidFill>
            </a:endParaRPr>
          </a:p>
        </p:txBody>
      </p:sp>
      <p:sp>
        <p:nvSpPr>
          <p:cNvPr id="3" name="عنصر نائب للمحتوى 2"/>
          <p:cNvSpPr>
            <a:spLocks noGrp="1"/>
          </p:cNvSpPr>
          <p:nvPr>
            <p:ph sz="quarter" idx="1"/>
          </p:nvPr>
        </p:nvSpPr>
        <p:spPr>
          <a:xfrm>
            <a:off x="301752" y="1527048"/>
            <a:ext cx="8503920" cy="5330952"/>
          </a:xfrm>
        </p:spPr>
        <p:txBody>
          <a:bodyPr>
            <a:normAutofit/>
          </a:bodyPr>
          <a:lstStyle/>
          <a:p>
            <a:pPr algn="l" rtl="0"/>
            <a:r>
              <a:rPr lang="en-US" sz="2800" u="sng" dirty="0"/>
              <a:t>COLONOSCOPY: </a:t>
            </a:r>
            <a:r>
              <a:rPr lang="en-US" sz="2800" dirty="0"/>
              <a:t>Red stellate lesions with a surrounding rim of pale </a:t>
            </a:r>
            <a:r>
              <a:rPr lang="en-US" sz="2800" dirty="0" smtClean="0"/>
              <a:t>mucosa.</a:t>
            </a:r>
          </a:p>
          <a:p>
            <a:pPr algn="l" rtl="0"/>
            <a:r>
              <a:rPr lang="en-US" sz="2800" u="sng" dirty="0" smtClean="0"/>
              <a:t>ANGIOGRAPHY</a:t>
            </a:r>
            <a:r>
              <a:rPr lang="en-US" sz="2800" u="sng" dirty="0"/>
              <a:t>: </a:t>
            </a:r>
            <a:r>
              <a:rPr lang="en-US" sz="2800" dirty="0"/>
              <a:t>dilated, slowly emptying veins, and sometimes early venous ﬁlling</a:t>
            </a:r>
          </a:p>
          <a:p>
            <a:pPr marL="0" indent="0" algn="l" rtl="0">
              <a:buNone/>
            </a:pPr>
            <a:r>
              <a:rPr lang="en-US" sz="2800" dirty="0" smtClean="0"/>
              <a:t> </a:t>
            </a:r>
          </a:p>
          <a:p>
            <a:pPr algn="l" rtl="0"/>
            <a:endParaRPr lang="en-US" sz="2800" dirty="0"/>
          </a:p>
          <a:p>
            <a:pPr algn="l" rtl="0"/>
            <a:endParaRPr lang="en-US" sz="28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33"/>
          <a:stretch/>
        </p:blipFill>
        <p:spPr bwMode="auto">
          <a:xfrm>
            <a:off x="3962400" y="3733800"/>
            <a:ext cx="5181600"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صورة 3"/>
          <p:cNvPicPr>
            <a:picLocks noChangeAspect="1"/>
          </p:cNvPicPr>
          <p:nvPr/>
        </p:nvPicPr>
        <p:blipFill rotWithShape="1">
          <a:blip r:embed="rId3">
            <a:extLst>
              <a:ext uri="{28A0092B-C50C-407E-A947-70E740481C1C}">
                <a14:useLocalDpi xmlns:a14="http://schemas.microsoft.com/office/drawing/2010/main" val="0"/>
              </a:ext>
            </a:extLst>
          </a:blip>
          <a:srcRect l="-44564" t="-3787" r="44564" b="3787"/>
          <a:stretch/>
        </p:blipFill>
        <p:spPr>
          <a:xfrm>
            <a:off x="-3124200" y="3599896"/>
            <a:ext cx="6935996" cy="3352800"/>
          </a:xfrm>
          <a:prstGeom prst="rect">
            <a:avLst/>
          </a:prstGeom>
        </p:spPr>
      </p:pic>
    </p:spTree>
    <p:extLst>
      <p:ext uri="{BB962C8B-B14F-4D97-AF65-F5344CB8AC3E}">
        <p14:creationId xmlns:p14="http://schemas.microsoft.com/office/powerpoint/2010/main" val="843000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4000" b="1" dirty="0" smtClean="0">
                <a:solidFill>
                  <a:srgbClr val="FF0000"/>
                </a:solidFill>
              </a:rPr>
              <a:t>Treatment </a:t>
            </a:r>
            <a:endParaRPr lang="ar-SA" sz="4000" b="1" dirty="0">
              <a:solidFill>
                <a:srgbClr val="FF0000"/>
              </a:solidFill>
            </a:endParaRPr>
          </a:p>
        </p:txBody>
      </p:sp>
      <p:sp>
        <p:nvSpPr>
          <p:cNvPr id="3" name="عنصر نائب للمحتوى 2"/>
          <p:cNvSpPr>
            <a:spLocks noGrp="1"/>
          </p:cNvSpPr>
          <p:nvPr>
            <p:ph sz="quarter" idx="1"/>
          </p:nvPr>
        </p:nvSpPr>
        <p:spPr>
          <a:xfrm>
            <a:off x="304800" y="1905000"/>
            <a:ext cx="8503920" cy="4727448"/>
          </a:xfrm>
        </p:spPr>
        <p:txBody>
          <a:bodyPr>
            <a:normAutofit/>
          </a:bodyPr>
          <a:lstStyle/>
          <a:p>
            <a:pPr algn="l" rtl="0"/>
            <a:r>
              <a:rPr lang="en-US" sz="3200" dirty="0"/>
              <a:t>Treatment with intra-arterial </a:t>
            </a:r>
            <a:r>
              <a:rPr lang="en-US" sz="3200" dirty="0" smtClean="0"/>
              <a:t>vasopressin, endoscopic </a:t>
            </a:r>
            <a:r>
              <a:rPr lang="en-US" sz="3200" dirty="0" err="1" smtClean="0"/>
              <a:t>mangement</a:t>
            </a:r>
            <a:r>
              <a:rPr lang="en-US" sz="3200" dirty="0" smtClean="0"/>
              <a:t> , </a:t>
            </a:r>
            <a:r>
              <a:rPr lang="en-US" sz="3200" dirty="0"/>
              <a:t>injection with </a:t>
            </a:r>
            <a:r>
              <a:rPr lang="en-US" sz="3200" dirty="0" err="1"/>
              <a:t>sclerosing</a:t>
            </a:r>
            <a:r>
              <a:rPr lang="en-US" sz="3200" dirty="0"/>
              <a:t> agents, </a:t>
            </a:r>
            <a:r>
              <a:rPr lang="en-US" sz="3200" u="sng" dirty="0"/>
              <a:t>lastly</a:t>
            </a:r>
            <a:r>
              <a:rPr lang="en-US" sz="3200" dirty="0"/>
              <a:t> Segmental resection most commonly a Right colectomy </a:t>
            </a:r>
            <a:r>
              <a:rPr lang="en-US" sz="3200" dirty="0" smtClean="0"/>
              <a:t>is effective .</a:t>
            </a:r>
            <a:endParaRPr lang="ar-SA" sz="3200" dirty="0"/>
          </a:p>
        </p:txBody>
      </p:sp>
    </p:spTree>
    <p:extLst>
      <p:ext uri="{BB962C8B-B14F-4D97-AF65-F5344CB8AC3E}">
        <p14:creationId xmlns:p14="http://schemas.microsoft.com/office/powerpoint/2010/main" val="1567375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 y="-304800"/>
            <a:ext cx="9220200" cy="1477962"/>
          </a:xfrm>
        </p:spPr>
        <p:txBody>
          <a:bodyPr>
            <a:noAutofit/>
          </a:bodyPr>
          <a:lstStyle/>
          <a:p>
            <a:r>
              <a:rPr lang="en-US" sz="3200" dirty="0" err="1">
                <a:solidFill>
                  <a:srgbClr val="FF0000"/>
                </a:solidFill>
              </a:rPr>
              <a:t>Neoplasia</a:t>
            </a:r>
            <a:r>
              <a:rPr lang="en-US" sz="3200" dirty="0">
                <a:solidFill>
                  <a:srgbClr val="FF0000"/>
                </a:solidFill>
              </a:rPr>
              <a:t> of LGI tract including anal canal </a:t>
            </a:r>
            <a:endParaRPr lang="ar-SA" sz="3200" dirty="0">
              <a:solidFill>
                <a:srgbClr val="FF0000"/>
              </a:solidFill>
            </a:endParaRPr>
          </a:p>
        </p:txBody>
      </p:sp>
      <p:sp>
        <p:nvSpPr>
          <p:cNvPr id="3" name="عنصر نائب للمحتوى 2"/>
          <p:cNvSpPr>
            <a:spLocks noGrp="1"/>
          </p:cNvSpPr>
          <p:nvPr>
            <p:ph sz="quarter" idx="1"/>
          </p:nvPr>
        </p:nvSpPr>
        <p:spPr>
          <a:xfrm>
            <a:off x="152400" y="1371600"/>
            <a:ext cx="8229600" cy="4709160"/>
          </a:xfrm>
        </p:spPr>
        <p:txBody>
          <a:bodyPr>
            <a:normAutofit/>
          </a:bodyPr>
          <a:lstStyle/>
          <a:p>
            <a:pPr algn="l" rtl="0"/>
            <a:r>
              <a:rPr lang="en-US" sz="2400" b="1" dirty="0" smtClean="0">
                <a:latin typeface="Arial Narrow" pitchFamily="34" charset="0"/>
              </a:rPr>
              <a:t>Uncommon </a:t>
            </a:r>
            <a:r>
              <a:rPr lang="en-US" sz="2400" b="1" dirty="0">
                <a:latin typeface="Arial Narrow" pitchFamily="34" charset="0"/>
              </a:rPr>
              <a:t>cause of signiﬁcant lower GI bleed </a:t>
            </a:r>
            <a:endParaRPr lang="en-US" sz="2400" b="1" dirty="0" smtClean="0">
              <a:latin typeface="Arial Narrow" pitchFamily="34" charset="0"/>
            </a:endParaRPr>
          </a:p>
          <a:p>
            <a:pPr algn="l" rtl="0"/>
            <a:r>
              <a:rPr lang="en-US" sz="2400" b="1" dirty="0" smtClean="0">
                <a:latin typeface="Arial Narrow" pitchFamily="34" charset="0"/>
              </a:rPr>
              <a:t>Bleeding </a:t>
            </a:r>
            <a:r>
              <a:rPr lang="en-US" sz="2400" b="1" dirty="0">
                <a:latin typeface="Arial Narrow" pitchFamily="34" charset="0"/>
              </a:rPr>
              <a:t>is usually painless, intermittent and slow in nature, </a:t>
            </a:r>
            <a:endParaRPr lang="ar-JO" sz="2400" b="1" dirty="0" smtClean="0">
              <a:latin typeface="Arial Narrow" pitchFamily="34" charset="0"/>
            </a:endParaRPr>
          </a:p>
          <a:p>
            <a:pPr marL="0" indent="0" algn="l" rtl="0">
              <a:buNone/>
            </a:pPr>
            <a:r>
              <a:rPr lang="en-US" sz="2400" b="1" dirty="0" smtClean="0">
                <a:latin typeface="Arial Narrow" pitchFamily="34" charset="0"/>
              </a:rPr>
              <a:t>frequently </a:t>
            </a:r>
            <a:r>
              <a:rPr lang="en-US" sz="2400" b="1" dirty="0" err="1">
                <a:latin typeface="Arial Narrow" pitchFamily="34" charset="0"/>
              </a:rPr>
              <a:t>assoc</a:t>
            </a:r>
            <a:r>
              <a:rPr lang="en-US" sz="2400" b="1" dirty="0">
                <a:latin typeface="Arial Narrow" pitchFamily="34" charset="0"/>
              </a:rPr>
              <a:t> with </a:t>
            </a:r>
            <a:r>
              <a:rPr lang="en-US" sz="2400" b="1" dirty="0" smtClean="0">
                <a:latin typeface="Arial Narrow" pitchFamily="34" charset="0"/>
              </a:rPr>
              <a:t>IDA.</a:t>
            </a:r>
          </a:p>
          <a:p>
            <a:pPr algn="l" rtl="0"/>
            <a:r>
              <a:rPr lang="en-US" sz="2400" b="1" dirty="0" smtClean="0">
                <a:latin typeface="Arial Narrow" pitchFamily="34" charset="0"/>
              </a:rPr>
              <a:t>May </a:t>
            </a:r>
            <a:r>
              <a:rPr lang="en-US" sz="2400" b="1" dirty="0">
                <a:latin typeface="Arial Narrow" pitchFamily="34" charset="0"/>
              </a:rPr>
              <a:t>present as polyp, sessile polyp, ulcer or </a:t>
            </a:r>
            <a:r>
              <a:rPr lang="en-US" sz="2400" b="1" dirty="0" smtClean="0">
                <a:latin typeface="Arial Narrow" pitchFamily="34" charset="0"/>
              </a:rPr>
              <a:t>mass, </a:t>
            </a:r>
            <a:r>
              <a:rPr lang="en-US" sz="2400" b="1" dirty="0">
                <a:latin typeface="Arial Narrow" pitchFamily="34" charset="0"/>
              </a:rPr>
              <a:t>s</a:t>
            </a:r>
            <a:r>
              <a:rPr lang="en-US" sz="2400" b="1" dirty="0" smtClean="0">
                <a:latin typeface="Arial Narrow" pitchFamily="34" charset="0"/>
              </a:rPr>
              <a:t>loughing </a:t>
            </a:r>
            <a:r>
              <a:rPr lang="en-US" sz="2400" b="1" dirty="0">
                <a:latin typeface="Arial Narrow" pitchFamily="34" charset="0"/>
              </a:rPr>
              <a:t>off of the lesion may present as LGI bleeding </a:t>
            </a:r>
            <a:r>
              <a:rPr lang="en-US" sz="2400" b="1" dirty="0" smtClean="0">
                <a:latin typeface="Arial Narrow" pitchFamily="34" charset="0"/>
              </a:rPr>
              <a:t> </a:t>
            </a:r>
          </a:p>
          <a:p>
            <a:pPr algn="l" rtl="0"/>
            <a:r>
              <a:rPr lang="en-US" sz="2400" b="1" dirty="0" smtClean="0">
                <a:latin typeface="Arial Narrow" pitchFamily="34" charset="0"/>
              </a:rPr>
              <a:t>Polyps </a:t>
            </a:r>
            <a:r>
              <a:rPr lang="en-US" sz="2400" b="1" dirty="0">
                <a:latin typeface="Arial Narrow" pitchFamily="34" charset="0"/>
              </a:rPr>
              <a:t>also bleed, but usually occurs after a </a:t>
            </a:r>
            <a:r>
              <a:rPr lang="en-US" sz="2400" b="1" dirty="0" err="1">
                <a:latin typeface="Arial Narrow" pitchFamily="34" charset="0"/>
              </a:rPr>
              <a:t>polypectomy</a:t>
            </a:r>
            <a:r>
              <a:rPr lang="en-US" sz="2400" b="1" dirty="0">
                <a:latin typeface="Arial Narrow" pitchFamily="34" charset="0"/>
              </a:rPr>
              <a:t> </a:t>
            </a:r>
            <a:endParaRPr lang="en-US" sz="2400" b="1" dirty="0" smtClean="0">
              <a:latin typeface="Arial Narrow" pitchFamily="34" charset="0"/>
            </a:endParaRPr>
          </a:p>
          <a:p>
            <a:pPr algn="l" rtl="0"/>
            <a:r>
              <a:rPr lang="en-US" sz="2400" b="1" dirty="0" smtClean="0">
                <a:latin typeface="Arial Narrow" pitchFamily="34" charset="0"/>
              </a:rPr>
              <a:t>Juvenile </a:t>
            </a:r>
            <a:r>
              <a:rPr lang="en-US" sz="2400" b="1" dirty="0">
                <a:latin typeface="Arial Narrow" pitchFamily="34" charset="0"/>
              </a:rPr>
              <a:t>polyps are second most common cause of bleeding in </a:t>
            </a:r>
            <a:r>
              <a:rPr lang="en-US" sz="2400" b="1" dirty="0" err="1">
                <a:latin typeface="Arial Narrow" pitchFamily="34" charset="0"/>
              </a:rPr>
              <a:t>pts</a:t>
            </a:r>
            <a:r>
              <a:rPr lang="en-US" sz="2400" b="1" dirty="0">
                <a:latin typeface="Arial Narrow" pitchFamily="34" charset="0"/>
              </a:rPr>
              <a:t> younger than </a:t>
            </a:r>
            <a:r>
              <a:rPr lang="en-US" sz="2400" b="1" dirty="0" smtClean="0">
                <a:latin typeface="Arial Narrow" pitchFamily="34" charset="0"/>
              </a:rPr>
              <a:t>20yrs</a:t>
            </a:r>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11797" t="50000" r="16040" b="11683"/>
          <a:stretch/>
        </p:blipFill>
        <p:spPr>
          <a:xfrm>
            <a:off x="838200" y="4876800"/>
            <a:ext cx="7696200" cy="1903926"/>
          </a:xfrm>
          <a:prstGeom prst="rect">
            <a:avLst/>
          </a:prstGeom>
        </p:spPr>
      </p:pic>
    </p:spTree>
    <p:extLst>
      <p:ext uri="{BB962C8B-B14F-4D97-AF65-F5344CB8AC3E}">
        <p14:creationId xmlns:p14="http://schemas.microsoft.com/office/powerpoint/2010/main" val="4092184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04800"/>
            <a:ext cx="8686800" cy="838200"/>
          </a:xfrm>
        </p:spPr>
        <p:txBody>
          <a:bodyPr>
            <a:normAutofit/>
          </a:bodyPr>
          <a:lstStyle/>
          <a:p>
            <a:pPr algn="l"/>
            <a:r>
              <a:rPr lang="en-US" sz="3600" b="1" dirty="0" err="1">
                <a:solidFill>
                  <a:srgbClr val="FF0000"/>
                </a:solidFill>
              </a:rPr>
              <a:t>Anorectal</a:t>
            </a:r>
            <a:r>
              <a:rPr lang="en-US" sz="3600" b="1" dirty="0">
                <a:solidFill>
                  <a:srgbClr val="FF0000"/>
                </a:solidFill>
              </a:rPr>
              <a:t> diseases </a:t>
            </a:r>
            <a:endParaRPr lang="ar-SA" sz="3600" b="1" dirty="0">
              <a:solidFill>
                <a:srgbClr val="FF0000"/>
              </a:solidFill>
            </a:endParaRPr>
          </a:p>
        </p:txBody>
      </p:sp>
      <p:sp>
        <p:nvSpPr>
          <p:cNvPr id="3" name="عنصر نائب للمحتوى 2"/>
          <p:cNvSpPr>
            <a:spLocks noGrp="1"/>
          </p:cNvSpPr>
          <p:nvPr>
            <p:ph sz="quarter" idx="1"/>
          </p:nvPr>
        </p:nvSpPr>
        <p:spPr/>
        <p:txBody>
          <a:bodyPr>
            <a:normAutofit/>
          </a:bodyPr>
          <a:lstStyle/>
          <a:p>
            <a:pPr algn="l" rtl="0"/>
            <a:r>
              <a:rPr lang="en-US" b="1" u="sng" dirty="0" smtClean="0"/>
              <a:t>Hemorrhoid </a:t>
            </a:r>
            <a:r>
              <a:rPr lang="en-US" dirty="0" smtClean="0">
                <a:sym typeface="Wingdings" pitchFamily="2" charset="2"/>
              </a:rPr>
              <a:t>(</a:t>
            </a:r>
            <a:r>
              <a:rPr lang="en-US" dirty="0" smtClean="0"/>
              <a:t>commonly </a:t>
            </a:r>
            <a:r>
              <a:rPr lang="en-US" dirty="0"/>
              <a:t>known as piles</a:t>
            </a:r>
            <a:r>
              <a:rPr lang="en-US" dirty="0" smtClean="0"/>
              <a:t>):           </a:t>
            </a:r>
          </a:p>
          <a:p>
            <a:pPr algn="l" rtl="0"/>
            <a:r>
              <a:rPr lang="en-US" dirty="0" smtClean="0"/>
              <a:t>arise </a:t>
            </a:r>
            <a:r>
              <a:rPr lang="en-US" dirty="0"/>
              <a:t>from </a:t>
            </a:r>
            <a:r>
              <a:rPr lang="en-US" dirty="0" smtClean="0"/>
              <a:t>congestion of </a:t>
            </a:r>
            <a:r>
              <a:rPr lang="en-US" dirty="0"/>
              <a:t>the internal and/or external venous plexuses around the </a:t>
            </a:r>
            <a:r>
              <a:rPr lang="en-US" dirty="0" smtClean="0"/>
              <a:t>anal canal.</a:t>
            </a:r>
          </a:p>
          <a:p>
            <a:pPr algn="l" rtl="0"/>
            <a:r>
              <a:rPr lang="en-US" dirty="0" smtClean="0"/>
              <a:t>They </a:t>
            </a:r>
            <a:r>
              <a:rPr lang="en-US" dirty="0"/>
              <a:t>are extremely common in adults. </a:t>
            </a:r>
            <a:endParaRPr lang="en-US" dirty="0" smtClean="0"/>
          </a:p>
          <a:p>
            <a:pPr algn="l" rtl="0"/>
            <a:r>
              <a:rPr lang="en-US" dirty="0" smtClean="0"/>
              <a:t>The </a:t>
            </a:r>
            <a:r>
              <a:rPr lang="en-US" dirty="0" err="1"/>
              <a:t>aetiology</a:t>
            </a:r>
            <a:r>
              <a:rPr lang="en-US" dirty="0"/>
              <a:t> </a:t>
            </a:r>
            <a:r>
              <a:rPr lang="en-US" dirty="0" smtClean="0"/>
              <a:t>is unknown</a:t>
            </a:r>
            <a:r>
              <a:rPr lang="en-US" dirty="0"/>
              <a:t>, </a:t>
            </a:r>
            <a:r>
              <a:rPr lang="en-US" dirty="0" smtClean="0"/>
              <a:t>although they </a:t>
            </a:r>
            <a:r>
              <a:rPr lang="en-US" dirty="0"/>
              <a:t>are </a:t>
            </a:r>
            <a:r>
              <a:rPr lang="en-US" dirty="0" smtClean="0"/>
              <a:t>associated with increased </a:t>
            </a:r>
            <a:r>
              <a:rPr lang="en-US" dirty="0"/>
              <a:t>intra abdominal pressure </a:t>
            </a:r>
            <a:r>
              <a:rPr lang="en-US" dirty="0" err="1"/>
              <a:t>i.e</a:t>
            </a:r>
            <a:r>
              <a:rPr lang="en-US" dirty="0"/>
              <a:t> : </a:t>
            </a:r>
            <a:r>
              <a:rPr lang="en-US" dirty="0" smtClean="0"/>
              <a:t>with </a:t>
            </a:r>
            <a:r>
              <a:rPr lang="en-US" dirty="0"/>
              <a:t>constipation </a:t>
            </a:r>
            <a:r>
              <a:rPr lang="en-US" dirty="0" smtClean="0"/>
              <a:t>and straining</a:t>
            </a:r>
            <a:r>
              <a:rPr lang="en-US" dirty="0"/>
              <a:t>, and may develop for the first time during </a:t>
            </a:r>
            <a:r>
              <a:rPr lang="en-US" dirty="0" smtClean="0"/>
              <a:t>pregnancy.</a:t>
            </a:r>
            <a:endParaRPr lang="en-US" dirty="0"/>
          </a:p>
        </p:txBody>
      </p:sp>
    </p:spTree>
    <p:extLst>
      <p:ext uri="{BB962C8B-B14F-4D97-AF65-F5344CB8AC3E}">
        <p14:creationId xmlns:p14="http://schemas.microsoft.com/office/powerpoint/2010/main" val="423813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66489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58286" y="2057400"/>
            <a:ext cx="8686800" cy="4525963"/>
          </a:xfrm>
        </p:spPr>
        <p:txBody>
          <a:bodyPr>
            <a:normAutofit/>
          </a:bodyPr>
          <a:lstStyle/>
          <a:p>
            <a:pPr algn="l" rtl="0"/>
            <a:r>
              <a:rPr lang="en-US" sz="3200" b="1" u="sng" dirty="0">
                <a:solidFill>
                  <a:srgbClr val="FF0000"/>
                </a:solidFill>
              </a:rPr>
              <a:t>Internal </a:t>
            </a:r>
            <a:r>
              <a:rPr lang="en-US" sz="3200" b="1" u="sng" dirty="0" smtClean="0">
                <a:solidFill>
                  <a:srgbClr val="FF0000"/>
                </a:solidFill>
              </a:rPr>
              <a:t>hemorrhoid </a:t>
            </a:r>
            <a:r>
              <a:rPr lang="en-US" sz="3200" dirty="0" smtClean="0"/>
              <a:t>: </a:t>
            </a:r>
            <a:r>
              <a:rPr lang="en-US" sz="3200" dirty="0" smtClean="0">
                <a:solidFill>
                  <a:schemeClr val="tx1"/>
                </a:solidFill>
              </a:rPr>
              <a:t>located </a:t>
            </a:r>
            <a:r>
              <a:rPr lang="en-US" sz="3200" dirty="0">
                <a:solidFill>
                  <a:schemeClr val="tx1"/>
                </a:solidFill>
              </a:rPr>
              <a:t>proximal to dentate </a:t>
            </a:r>
            <a:r>
              <a:rPr lang="en-US" sz="3200" dirty="0" smtClean="0">
                <a:solidFill>
                  <a:schemeClr val="tx1"/>
                </a:solidFill>
              </a:rPr>
              <a:t>line , </a:t>
            </a:r>
            <a:r>
              <a:rPr lang="en-US" sz="3200" dirty="0">
                <a:solidFill>
                  <a:schemeClr val="tx1"/>
                </a:solidFill>
              </a:rPr>
              <a:t>Usually painless, thus banding, ligation can be done. </a:t>
            </a:r>
            <a:endParaRPr lang="en-US" sz="3200" dirty="0" smtClean="0">
              <a:solidFill>
                <a:schemeClr val="tx1"/>
              </a:solidFill>
            </a:endParaRPr>
          </a:p>
          <a:p>
            <a:pPr algn="l" rtl="0"/>
            <a:r>
              <a:rPr lang="en-US" sz="3200" b="1" u="sng" dirty="0" smtClean="0">
                <a:solidFill>
                  <a:srgbClr val="FF0000"/>
                </a:solidFill>
              </a:rPr>
              <a:t>External hemorrhoid </a:t>
            </a:r>
            <a:r>
              <a:rPr lang="en-US" sz="3200" dirty="0" smtClean="0"/>
              <a:t>: </a:t>
            </a:r>
            <a:r>
              <a:rPr lang="en-US" sz="3200" dirty="0" smtClean="0">
                <a:solidFill>
                  <a:schemeClr val="tx1"/>
                </a:solidFill>
              </a:rPr>
              <a:t>located </a:t>
            </a:r>
            <a:r>
              <a:rPr lang="en-US" sz="3200" dirty="0">
                <a:solidFill>
                  <a:schemeClr val="tx1"/>
                </a:solidFill>
              </a:rPr>
              <a:t>distal to dentate line </a:t>
            </a:r>
            <a:r>
              <a:rPr lang="en-US" sz="3200" dirty="0" smtClean="0">
                <a:solidFill>
                  <a:schemeClr val="tx1"/>
                </a:solidFill>
              </a:rPr>
              <a:t>These </a:t>
            </a:r>
            <a:r>
              <a:rPr lang="en-US" sz="3200" dirty="0">
                <a:solidFill>
                  <a:schemeClr val="tx1"/>
                </a:solidFill>
              </a:rPr>
              <a:t>are painful, usually self limited. </a:t>
            </a:r>
            <a:endParaRPr lang="ar-SA" sz="32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55" y="152400"/>
            <a:ext cx="84248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33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411806"/>
              </p:ext>
            </p:extLst>
          </p:nvPr>
        </p:nvGraphicFramePr>
        <p:xfrm>
          <a:off x="0" y="990600"/>
          <a:ext cx="9144000" cy="5715000"/>
        </p:xfrm>
        <a:graphic>
          <a:graphicData uri="http://schemas.openxmlformats.org/drawingml/2006/table">
            <a:tbl>
              <a:tblPr rtl="1" firstRow="1" bandRow="1">
                <a:tableStyleId>{F5AB1C69-6EDB-4FF4-983F-18BD219EF322}</a:tableStyleId>
              </a:tblPr>
              <a:tblGrid>
                <a:gridCol w="2965342">
                  <a:extLst>
                    <a:ext uri="{9D8B030D-6E8A-4147-A177-3AD203B41FA5}">
                      <a16:colId xmlns:a16="http://schemas.microsoft.com/office/drawing/2014/main" xmlns="" val="20000"/>
                    </a:ext>
                  </a:extLst>
                </a:gridCol>
                <a:gridCol w="3089329">
                  <a:extLst>
                    <a:ext uri="{9D8B030D-6E8A-4147-A177-3AD203B41FA5}">
                      <a16:colId xmlns:a16="http://schemas.microsoft.com/office/drawing/2014/main" xmlns="" val="20001"/>
                    </a:ext>
                  </a:extLst>
                </a:gridCol>
                <a:gridCol w="3089329">
                  <a:extLst>
                    <a:ext uri="{9D8B030D-6E8A-4147-A177-3AD203B41FA5}">
                      <a16:colId xmlns:a16="http://schemas.microsoft.com/office/drawing/2014/main" xmlns="" val="20002"/>
                    </a:ext>
                  </a:extLst>
                </a:gridCol>
              </a:tblGrid>
              <a:tr h="2392680">
                <a:tc>
                  <a:txBody>
                    <a:bodyPr/>
                    <a:lstStyle/>
                    <a:p>
                      <a:pPr algn="l" rtl="1"/>
                      <a:r>
                        <a:rPr lang="en-US" sz="2000" b="1" dirty="0">
                          <a:solidFill>
                            <a:schemeClr val="tx1"/>
                          </a:solidFill>
                          <a:latin typeface="Arial" pitchFamily="34" charset="0"/>
                          <a:cs typeface="Arial" pitchFamily="34" charset="0"/>
                        </a:rPr>
                        <a:t>Medical therapy by dietary </a:t>
                      </a:r>
                      <a:r>
                        <a:rPr lang="en-US" sz="2000" b="1" dirty="0" err="1">
                          <a:solidFill>
                            <a:schemeClr val="tx1"/>
                          </a:solidFill>
                          <a:latin typeface="Arial" pitchFamily="34" charset="0"/>
                          <a:cs typeface="Arial" pitchFamily="34" charset="0"/>
                        </a:rPr>
                        <a:t>fiber,</a:t>
                      </a:r>
                      <a:r>
                        <a:rPr lang="en-US" sz="2000" b="1" baseline="0" dirty="0" err="1">
                          <a:solidFill>
                            <a:schemeClr val="tx1"/>
                          </a:solidFill>
                          <a:latin typeface="Arial" pitchFamily="34" charset="0"/>
                          <a:cs typeface="Arial" pitchFamily="34" charset="0"/>
                        </a:rPr>
                        <a:t>stool</a:t>
                      </a:r>
                      <a:r>
                        <a:rPr lang="en-US" sz="2000" b="1" baseline="0" dirty="0">
                          <a:solidFill>
                            <a:schemeClr val="tx1"/>
                          </a:solidFill>
                          <a:latin typeface="Arial" pitchFamily="34" charset="0"/>
                          <a:cs typeface="Arial" pitchFamily="34" charset="0"/>
                        </a:rPr>
                        <a:t> softeners, </a:t>
                      </a:r>
                      <a:r>
                        <a:rPr lang="en-US" sz="2000" b="1" baseline="0" dirty="0" err="1">
                          <a:solidFill>
                            <a:schemeClr val="tx1"/>
                          </a:solidFill>
                          <a:latin typeface="Arial" pitchFamily="34" charset="0"/>
                          <a:cs typeface="Arial" pitchFamily="34" charset="0"/>
                        </a:rPr>
                        <a:t>sitz</a:t>
                      </a:r>
                      <a:r>
                        <a:rPr lang="en-US" sz="2000" b="1" baseline="0" dirty="0">
                          <a:solidFill>
                            <a:schemeClr val="tx1"/>
                          </a:solidFill>
                          <a:latin typeface="Arial" pitchFamily="34" charset="0"/>
                          <a:cs typeface="Arial" pitchFamily="34" charset="0"/>
                        </a:rPr>
                        <a:t> bath </a:t>
                      </a:r>
                    </a:p>
                    <a:p>
                      <a:pPr algn="l" rtl="1"/>
                      <a:r>
                        <a:rPr lang="en-US" sz="2000" b="1" baseline="0" dirty="0">
                          <a:solidFill>
                            <a:schemeClr val="tx1"/>
                          </a:solidFill>
                          <a:latin typeface="Arial" pitchFamily="34" charset="0"/>
                          <a:cs typeface="Arial" pitchFamily="34" charset="0"/>
                        </a:rPr>
                        <a:t>Operative by rubber band ligation , infrared photocoagulation, sclerotherapy </a:t>
                      </a:r>
                      <a:endParaRPr lang="ar-SA" sz="2000" b="1" dirty="0">
                        <a:solidFill>
                          <a:schemeClr val="tx1"/>
                        </a:solidFill>
                        <a:latin typeface="Arial" pitchFamily="34" charset="0"/>
                        <a:cs typeface="Arial" pitchFamily="34" charset="0"/>
                      </a:endParaRPr>
                    </a:p>
                  </a:txBody>
                  <a:tcPr/>
                </a:tc>
                <a:tc>
                  <a:txBody>
                    <a:bodyPr/>
                    <a:lstStyle/>
                    <a:p>
                      <a:pPr algn="l" rtl="1"/>
                      <a:r>
                        <a:rPr lang="en-US" sz="2000" b="1" dirty="0">
                          <a:solidFill>
                            <a:schemeClr val="tx1"/>
                          </a:solidFill>
                          <a:latin typeface="Arial" pitchFamily="34" charset="0"/>
                          <a:cs typeface="Arial" pitchFamily="34" charset="0"/>
                        </a:rPr>
                        <a:t>Painless bleeding , no prolapse </a:t>
                      </a:r>
                      <a:endParaRPr lang="ar-SA" sz="2000" b="1" dirty="0">
                        <a:solidFill>
                          <a:schemeClr val="tx1"/>
                        </a:solidFill>
                        <a:latin typeface="Arial" pitchFamily="34" charset="0"/>
                        <a:cs typeface="Arial" pitchFamily="34" charset="0"/>
                      </a:endParaRPr>
                    </a:p>
                  </a:txBody>
                  <a:tcPr/>
                </a:tc>
                <a:tc>
                  <a:txBody>
                    <a:bodyPr/>
                    <a:lstStyle/>
                    <a:p>
                      <a:pPr algn="l" rtl="1"/>
                      <a:r>
                        <a:rPr lang="en-US" sz="2000" b="1" u="sng" dirty="0">
                          <a:solidFill>
                            <a:schemeClr val="tx1"/>
                          </a:solidFill>
                          <a:latin typeface="Arial" pitchFamily="34" charset="0"/>
                          <a:cs typeface="Arial" pitchFamily="34" charset="0"/>
                        </a:rPr>
                        <a:t>1</a:t>
                      </a:r>
                      <a:r>
                        <a:rPr lang="en-US" sz="2000" b="1" u="sng" baseline="30000" dirty="0">
                          <a:solidFill>
                            <a:schemeClr val="tx1"/>
                          </a:solidFill>
                          <a:latin typeface="Arial" pitchFamily="34" charset="0"/>
                          <a:cs typeface="Arial" pitchFamily="34" charset="0"/>
                        </a:rPr>
                        <a:t>st</a:t>
                      </a:r>
                      <a:r>
                        <a:rPr lang="en-US" sz="2000" b="1" u="sng" baseline="0" dirty="0">
                          <a:solidFill>
                            <a:schemeClr val="tx1"/>
                          </a:solidFill>
                          <a:latin typeface="Arial" pitchFamily="34" charset="0"/>
                          <a:cs typeface="Arial" pitchFamily="34" charset="0"/>
                        </a:rPr>
                        <a:t> degree </a:t>
                      </a:r>
                    </a:p>
                  </a:txBody>
                  <a:tcPr/>
                </a:tc>
                <a:extLst>
                  <a:ext uri="{0D108BD9-81ED-4DB2-BD59-A6C34878D82A}">
                    <a16:rowId xmlns:a16="http://schemas.microsoft.com/office/drawing/2014/main" xmlns="" val="10000"/>
                  </a:ext>
                </a:extLst>
              </a:tr>
              <a:tr h="846189">
                <a:tc>
                  <a:txBody>
                    <a:bodyPr/>
                    <a:lstStyle/>
                    <a:p>
                      <a:pPr algn="l" rtl="1"/>
                      <a:r>
                        <a:rPr lang="en-US" sz="2000" b="1" dirty="0">
                          <a:solidFill>
                            <a:schemeClr val="tx1"/>
                          </a:solidFill>
                          <a:latin typeface="Arial" pitchFamily="34" charset="0"/>
                          <a:cs typeface="Arial" pitchFamily="34" charset="0"/>
                        </a:rPr>
                        <a:t>Same as above </a:t>
                      </a:r>
                      <a:endParaRPr lang="ar-SA" sz="2000" b="1" dirty="0">
                        <a:solidFill>
                          <a:schemeClr val="tx1"/>
                        </a:solidFill>
                        <a:latin typeface="Arial" pitchFamily="34" charset="0"/>
                        <a:cs typeface="Arial" pitchFamily="34" charset="0"/>
                      </a:endParaRPr>
                    </a:p>
                  </a:txBody>
                  <a:tcPr/>
                </a:tc>
                <a:tc>
                  <a:txBody>
                    <a:bodyPr/>
                    <a:lstStyle/>
                    <a:p>
                      <a:pPr algn="l" rtl="1"/>
                      <a:r>
                        <a:rPr lang="en-US" sz="2000" b="1" dirty="0">
                          <a:solidFill>
                            <a:schemeClr val="tx1"/>
                          </a:solidFill>
                          <a:latin typeface="Arial" pitchFamily="34" charset="0"/>
                          <a:cs typeface="Arial" pitchFamily="34" charset="0"/>
                        </a:rPr>
                        <a:t>Prolapse through anus during straining but reduces </a:t>
                      </a:r>
                      <a:r>
                        <a:rPr lang="en-US" sz="2000" b="1" dirty="0" err="1">
                          <a:solidFill>
                            <a:schemeClr val="tx1"/>
                          </a:solidFill>
                          <a:latin typeface="Arial" pitchFamily="34" charset="0"/>
                          <a:cs typeface="Arial" pitchFamily="34" charset="0"/>
                        </a:rPr>
                        <a:t>spontanrously</a:t>
                      </a:r>
                      <a:r>
                        <a:rPr lang="en-US" sz="2000" b="1" baseline="0" dirty="0">
                          <a:solidFill>
                            <a:schemeClr val="tx1"/>
                          </a:solidFill>
                          <a:latin typeface="Arial" pitchFamily="34" charset="0"/>
                          <a:cs typeface="Arial" pitchFamily="34" charset="0"/>
                        </a:rPr>
                        <a:t> </a:t>
                      </a:r>
                      <a:endParaRPr lang="ar-SA" sz="2000" b="1" dirty="0">
                        <a:solidFill>
                          <a:schemeClr val="tx1"/>
                        </a:solidFill>
                        <a:latin typeface="Arial" pitchFamily="34" charset="0"/>
                        <a:cs typeface="Arial" pitchFamily="34" charset="0"/>
                      </a:endParaRPr>
                    </a:p>
                  </a:txBody>
                  <a:tcPr/>
                </a:tc>
                <a:tc>
                  <a:txBody>
                    <a:bodyPr/>
                    <a:lstStyle/>
                    <a:p>
                      <a:pPr algn="l" rtl="1"/>
                      <a:r>
                        <a:rPr lang="en-US" sz="2000" b="1" u="sng" dirty="0">
                          <a:solidFill>
                            <a:schemeClr val="tx1"/>
                          </a:solidFill>
                          <a:latin typeface="Arial" pitchFamily="34" charset="0"/>
                          <a:cs typeface="Arial" pitchFamily="34" charset="0"/>
                        </a:rPr>
                        <a:t>2</a:t>
                      </a:r>
                      <a:r>
                        <a:rPr lang="en-US" sz="2000" b="1" u="sng" baseline="30000" dirty="0">
                          <a:solidFill>
                            <a:schemeClr val="tx1"/>
                          </a:solidFill>
                          <a:latin typeface="Arial" pitchFamily="34" charset="0"/>
                          <a:cs typeface="Arial" pitchFamily="34" charset="0"/>
                        </a:rPr>
                        <a:t>nd</a:t>
                      </a:r>
                      <a:r>
                        <a:rPr lang="en-US" sz="2000" b="1" u="sng" dirty="0">
                          <a:solidFill>
                            <a:schemeClr val="tx1"/>
                          </a:solidFill>
                          <a:latin typeface="Arial" pitchFamily="34" charset="0"/>
                          <a:cs typeface="Arial" pitchFamily="34" charset="0"/>
                        </a:rPr>
                        <a:t> degree</a:t>
                      </a:r>
                      <a:endParaRPr lang="ar-SA" sz="2000" b="1" u="sng"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1"/>
                  </a:ext>
                </a:extLst>
              </a:tr>
              <a:tr h="846189">
                <a:tc>
                  <a:txBody>
                    <a:bodyPr/>
                    <a:lstStyle/>
                    <a:p>
                      <a:pPr algn="l" rtl="1"/>
                      <a:r>
                        <a:rPr lang="en-US" sz="2000" b="1" dirty="0">
                          <a:solidFill>
                            <a:schemeClr val="tx1"/>
                          </a:solidFill>
                          <a:latin typeface="Arial" pitchFamily="34" charset="0"/>
                          <a:cs typeface="Arial" pitchFamily="34" charset="0"/>
                        </a:rPr>
                        <a:t>Rubber band</a:t>
                      </a:r>
                      <a:r>
                        <a:rPr lang="en-US" sz="2000" b="1" baseline="0" dirty="0">
                          <a:solidFill>
                            <a:schemeClr val="tx1"/>
                          </a:solidFill>
                          <a:latin typeface="Arial" pitchFamily="34" charset="0"/>
                          <a:cs typeface="Arial" pitchFamily="34" charset="0"/>
                        </a:rPr>
                        <a:t> ligation, sclerotherapy, operative </a:t>
                      </a:r>
                      <a:r>
                        <a:rPr lang="en-US" sz="2000" b="1" baseline="0" dirty="0" err="1">
                          <a:solidFill>
                            <a:schemeClr val="tx1"/>
                          </a:solidFill>
                          <a:latin typeface="Arial" pitchFamily="34" charset="0"/>
                          <a:cs typeface="Arial" pitchFamily="34" charset="0"/>
                        </a:rPr>
                        <a:t>hemorrhoidectomy</a:t>
                      </a:r>
                      <a:r>
                        <a:rPr lang="en-US" sz="2000" b="1" baseline="0" dirty="0">
                          <a:solidFill>
                            <a:schemeClr val="tx1"/>
                          </a:solidFill>
                          <a:latin typeface="Arial" pitchFamily="34" charset="0"/>
                          <a:cs typeface="Arial" pitchFamily="34" charset="0"/>
                        </a:rPr>
                        <a:t> </a:t>
                      </a:r>
                      <a:endParaRPr lang="ar-SA" sz="2000" b="1" dirty="0">
                        <a:solidFill>
                          <a:schemeClr val="tx1"/>
                        </a:solidFill>
                        <a:latin typeface="Arial" pitchFamily="34" charset="0"/>
                        <a:cs typeface="Arial" pitchFamily="34" charset="0"/>
                      </a:endParaRPr>
                    </a:p>
                  </a:txBody>
                  <a:tcPr/>
                </a:tc>
                <a:tc>
                  <a:txBody>
                    <a:bodyPr/>
                    <a:lstStyle/>
                    <a:p>
                      <a:pPr algn="l" rtl="1"/>
                      <a:r>
                        <a:rPr lang="en-US" sz="2000" b="1" dirty="0">
                          <a:solidFill>
                            <a:schemeClr val="tx1"/>
                          </a:solidFill>
                          <a:latin typeface="Arial" pitchFamily="34" charset="0"/>
                          <a:cs typeface="Arial" pitchFamily="34" charset="0"/>
                        </a:rPr>
                        <a:t>Prolapse through anus, requires manual reduction </a:t>
                      </a:r>
                      <a:endParaRPr lang="ar-SA" sz="2000" b="1" dirty="0">
                        <a:solidFill>
                          <a:schemeClr val="tx1"/>
                        </a:solidFill>
                        <a:latin typeface="Arial" pitchFamily="34" charset="0"/>
                        <a:cs typeface="Arial" pitchFamily="34" charset="0"/>
                      </a:endParaRPr>
                    </a:p>
                  </a:txBody>
                  <a:tcPr/>
                </a:tc>
                <a:tc>
                  <a:txBody>
                    <a:bodyPr/>
                    <a:lstStyle/>
                    <a:p>
                      <a:pPr algn="l" rtl="1"/>
                      <a:r>
                        <a:rPr lang="en-US" sz="2000" b="1" u="sng" dirty="0">
                          <a:solidFill>
                            <a:schemeClr val="tx1"/>
                          </a:solidFill>
                          <a:latin typeface="Arial" pitchFamily="34" charset="0"/>
                          <a:cs typeface="Arial" pitchFamily="34" charset="0"/>
                        </a:rPr>
                        <a:t>3</a:t>
                      </a:r>
                      <a:r>
                        <a:rPr lang="en-US" sz="2000" b="1" u="sng" baseline="30000" dirty="0">
                          <a:solidFill>
                            <a:schemeClr val="tx1"/>
                          </a:solidFill>
                          <a:latin typeface="Arial" pitchFamily="34" charset="0"/>
                          <a:cs typeface="Arial" pitchFamily="34" charset="0"/>
                        </a:rPr>
                        <a:t>rd</a:t>
                      </a:r>
                      <a:r>
                        <a:rPr lang="en-US" sz="2000" b="1" u="sng" dirty="0">
                          <a:solidFill>
                            <a:schemeClr val="tx1"/>
                          </a:solidFill>
                          <a:latin typeface="Arial" pitchFamily="34" charset="0"/>
                          <a:cs typeface="Arial" pitchFamily="34" charset="0"/>
                        </a:rPr>
                        <a:t> degree</a:t>
                      </a:r>
                      <a:endParaRPr lang="ar-SA" sz="2000" b="1" u="sng"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2"/>
                  </a:ext>
                </a:extLst>
              </a:tr>
              <a:tr h="1005840">
                <a:tc>
                  <a:txBody>
                    <a:bodyPr/>
                    <a:lstStyle/>
                    <a:p>
                      <a:pPr algn="l" rtl="1"/>
                      <a:r>
                        <a:rPr lang="en-US" sz="2000" b="1" dirty="0">
                          <a:solidFill>
                            <a:schemeClr val="tx1"/>
                          </a:solidFill>
                          <a:latin typeface="Arial" pitchFamily="34" charset="0"/>
                          <a:cs typeface="Arial" pitchFamily="34" charset="0"/>
                        </a:rPr>
                        <a:t>operative </a:t>
                      </a:r>
                      <a:r>
                        <a:rPr lang="en-US" sz="2000" b="1" dirty="0" err="1">
                          <a:solidFill>
                            <a:schemeClr val="tx1"/>
                          </a:solidFill>
                          <a:latin typeface="Arial" pitchFamily="34" charset="0"/>
                          <a:cs typeface="Arial" pitchFamily="34" charset="0"/>
                        </a:rPr>
                        <a:t>hemorrhoidectomy</a:t>
                      </a:r>
                      <a:endParaRPr lang="ar-SA" sz="2000" b="1" dirty="0">
                        <a:solidFill>
                          <a:schemeClr val="tx1"/>
                        </a:solidFill>
                        <a:latin typeface="Arial" pitchFamily="34" charset="0"/>
                        <a:cs typeface="Arial" pitchFamily="34" charset="0"/>
                      </a:endParaRPr>
                    </a:p>
                  </a:txBody>
                  <a:tcPr/>
                </a:tc>
                <a:tc>
                  <a:txBody>
                    <a:bodyPr/>
                    <a:lstStyle/>
                    <a:p>
                      <a:pPr algn="l" rtl="1"/>
                      <a:r>
                        <a:rPr lang="en-US" sz="2000" b="1" dirty="0">
                          <a:solidFill>
                            <a:schemeClr val="tx1"/>
                          </a:solidFill>
                          <a:latin typeface="Arial" pitchFamily="34" charset="0"/>
                          <a:cs typeface="Arial" pitchFamily="34" charset="0"/>
                        </a:rPr>
                        <a:t>Cannot be reduced</a:t>
                      </a:r>
                      <a:r>
                        <a:rPr lang="en-US" sz="2000" b="1" baseline="0" dirty="0">
                          <a:solidFill>
                            <a:schemeClr val="tx1"/>
                          </a:solidFill>
                          <a:latin typeface="Arial" pitchFamily="34" charset="0"/>
                          <a:cs typeface="Arial" pitchFamily="34" charset="0"/>
                        </a:rPr>
                        <a:t> , </a:t>
                      </a:r>
                      <a:r>
                        <a:rPr lang="en-US" sz="2000" b="1" baseline="0" dirty="0" err="1">
                          <a:solidFill>
                            <a:schemeClr val="tx1"/>
                          </a:solidFill>
                          <a:latin typeface="Arial" pitchFamily="34" charset="0"/>
                          <a:cs typeface="Arial" pitchFamily="34" charset="0"/>
                        </a:rPr>
                        <a:t>thrombosed</a:t>
                      </a:r>
                      <a:endParaRPr lang="ar-SA" sz="2000" b="1" dirty="0">
                        <a:solidFill>
                          <a:schemeClr val="tx1"/>
                        </a:solidFill>
                        <a:latin typeface="Arial" pitchFamily="34" charset="0"/>
                        <a:cs typeface="Arial" pitchFamily="34" charset="0"/>
                      </a:endParaRPr>
                    </a:p>
                  </a:txBody>
                  <a:tcPr/>
                </a:tc>
                <a:tc>
                  <a:txBody>
                    <a:bodyPr/>
                    <a:lstStyle/>
                    <a:p>
                      <a:pPr algn="l" rtl="1"/>
                      <a:r>
                        <a:rPr lang="en-US" sz="2000" b="1" u="sng" dirty="0">
                          <a:solidFill>
                            <a:schemeClr val="tx1"/>
                          </a:solidFill>
                          <a:latin typeface="Arial" pitchFamily="34" charset="0"/>
                          <a:cs typeface="Arial" pitchFamily="34" charset="0"/>
                        </a:rPr>
                        <a:t>4</a:t>
                      </a:r>
                      <a:r>
                        <a:rPr lang="en-US" sz="2000" b="1" u="sng" baseline="30000" dirty="0">
                          <a:solidFill>
                            <a:schemeClr val="tx1"/>
                          </a:solidFill>
                          <a:latin typeface="Arial" pitchFamily="34" charset="0"/>
                          <a:cs typeface="Arial" pitchFamily="34" charset="0"/>
                        </a:rPr>
                        <a:t>th</a:t>
                      </a:r>
                      <a:r>
                        <a:rPr lang="en-US" sz="2000" b="1" u="sng" dirty="0">
                          <a:solidFill>
                            <a:schemeClr val="tx1"/>
                          </a:solidFill>
                          <a:latin typeface="Arial" pitchFamily="34" charset="0"/>
                          <a:cs typeface="Arial" pitchFamily="34" charset="0"/>
                        </a:rPr>
                        <a:t> degree</a:t>
                      </a:r>
                      <a:endParaRPr lang="ar-SA" sz="2000" b="1" u="sng"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3"/>
                  </a:ext>
                </a:extLst>
              </a:tr>
            </a:tbl>
          </a:graphicData>
        </a:graphic>
      </p:graphicFrame>
      <p:sp>
        <p:nvSpPr>
          <p:cNvPr id="7" name="مربع نص 6"/>
          <p:cNvSpPr txBox="1"/>
          <p:nvPr/>
        </p:nvSpPr>
        <p:spPr>
          <a:xfrm>
            <a:off x="304800" y="228600"/>
            <a:ext cx="7772400" cy="523220"/>
          </a:xfrm>
          <a:prstGeom prst="rect">
            <a:avLst/>
          </a:prstGeom>
          <a:noFill/>
        </p:spPr>
        <p:txBody>
          <a:bodyPr wrap="square" rtlCol="1">
            <a:spAutoFit/>
          </a:bodyPr>
          <a:lstStyle/>
          <a:p>
            <a:r>
              <a:rPr lang="en-US" sz="2800" b="1" u="sng" dirty="0">
                <a:latin typeface="Andalus" pitchFamily="18" charset="-78"/>
                <a:cs typeface="Andalus" pitchFamily="18" charset="-78"/>
              </a:rPr>
              <a:t>Classification of internal hemorrhoids and </a:t>
            </a:r>
            <a:r>
              <a:rPr lang="en-US" sz="2800" b="1" u="sng" dirty="0" smtClean="0">
                <a:latin typeface="Andalus" pitchFamily="18" charset="-78"/>
                <a:cs typeface="Andalus" pitchFamily="18" charset="-78"/>
              </a:rPr>
              <a:t>treatment:</a:t>
            </a:r>
            <a:endParaRPr lang="ar-SA" sz="2800" b="1" u="sng" dirty="0">
              <a:latin typeface="Andalus" pitchFamily="18" charset="-78"/>
              <a:cs typeface="Andalus" pitchFamily="18" charset="-78"/>
            </a:endParaRPr>
          </a:p>
        </p:txBody>
      </p:sp>
    </p:spTree>
    <p:extLst>
      <p:ext uri="{BB962C8B-B14F-4D97-AF65-F5344CB8AC3E}">
        <p14:creationId xmlns:p14="http://schemas.microsoft.com/office/powerpoint/2010/main" val="3444362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676400"/>
            <a:ext cx="8763001" cy="4343400"/>
          </a:xfrm>
          <a:prstGeom prst="rect">
            <a:avLst/>
          </a:prstGeom>
        </p:spPr>
      </p:pic>
      <p:sp>
        <p:nvSpPr>
          <p:cNvPr id="4" name="عنوان 3"/>
          <p:cNvSpPr>
            <a:spLocks noGrp="1"/>
          </p:cNvSpPr>
          <p:nvPr>
            <p:ph type="title"/>
          </p:nvPr>
        </p:nvSpPr>
        <p:spPr/>
        <p:txBody>
          <a:bodyPr>
            <a:normAutofit/>
          </a:bodyPr>
          <a:lstStyle/>
          <a:p>
            <a:r>
              <a:rPr lang="en-US" dirty="0" smtClean="0"/>
              <a:t>Internal hemorrhoids classifications: </a:t>
            </a:r>
            <a:endParaRPr lang="ar-SA" dirty="0"/>
          </a:p>
        </p:txBody>
      </p:sp>
    </p:spTree>
    <p:extLst>
      <p:ext uri="{BB962C8B-B14F-4D97-AF65-F5344CB8AC3E}">
        <p14:creationId xmlns:p14="http://schemas.microsoft.com/office/powerpoint/2010/main" val="4056872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28599" y="1295400"/>
            <a:ext cx="5257801" cy="5907087"/>
          </a:xfrm>
        </p:spPr>
        <p:txBody>
          <a:bodyPr>
            <a:normAutofit/>
          </a:bodyPr>
          <a:lstStyle/>
          <a:p>
            <a:pPr algn="l" rtl="0"/>
            <a:r>
              <a:rPr lang="en-US" b="1" u="sng" dirty="0">
                <a:solidFill>
                  <a:srgbClr val="FF0000"/>
                </a:solidFill>
                <a:latin typeface="Arial" pitchFamily="34" charset="0"/>
                <a:cs typeface="Arial" pitchFamily="34" charset="0"/>
              </a:rPr>
              <a:t>Anal fissure</a:t>
            </a:r>
            <a:r>
              <a:rPr lang="en-US" b="1" dirty="0" smtClean="0">
                <a:solidFill>
                  <a:schemeClr val="accent6">
                    <a:lumMod val="50000"/>
                  </a:schemeClr>
                </a:solidFill>
                <a:latin typeface="Arial" pitchFamily="34" charset="0"/>
                <a:cs typeface="Arial" pitchFamily="34" charset="0"/>
              </a:rPr>
              <a:t>: </a:t>
            </a:r>
          </a:p>
          <a:p>
            <a:pPr algn="l" rtl="0"/>
            <a:r>
              <a:rPr lang="en-US" b="1" dirty="0" smtClean="0">
                <a:solidFill>
                  <a:schemeClr val="tx1">
                    <a:lumMod val="95000"/>
                    <a:lumOff val="5000"/>
                  </a:schemeClr>
                </a:solidFill>
                <a:latin typeface="Arial" pitchFamily="34" charset="0"/>
                <a:cs typeface="Arial" pitchFamily="34" charset="0"/>
              </a:rPr>
              <a:t>it is a cause of painful bleeding </a:t>
            </a:r>
            <a:r>
              <a:rPr lang="en-US" b="1" dirty="0">
                <a:solidFill>
                  <a:schemeClr val="tx1">
                    <a:lumMod val="95000"/>
                    <a:lumOff val="5000"/>
                  </a:schemeClr>
                </a:solidFill>
                <a:latin typeface="Arial" pitchFamily="34" charset="0"/>
                <a:cs typeface="Arial" pitchFamily="34" charset="0"/>
              </a:rPr>
              <a:t>per anus.</a:t>
            </a:r>
            <a:r>
              <a:rPr lang="en-US" b="1" dirty="0" smtClean="0">
                <a:solidFill>
                  <a:schemeClr val="tx1">
                    <a:lumMod val="95000"/>
                    <a:lumOff val="5000"/>
                  </a:schemeClr>
                </a:solidFill>
                <a:latin typeface="Arial" pitchFamily="34" charset="0"/>
                <a:cs typeface="Arial" pitchFamily="34" charset="0"/>
              </a:rPr>
              <a:t>​</a:t>
            </a:r>
            <a:endParaRPr lang="en-US" b="1" dirty="0">
              <a:solidFill>
                <a:schemeClr val="tx1">
                  <a:lumMod val="95000"/>
                  <a:lumOff val="5000"/>
                </a:schemeClr>
              </a:solidFill>
              <a:latin typeface="Arial" pitchFamily="34" charset="0"/>
              <a:cs typeface="Arial" pitchFamily="34" charset="0"/>
            </a:endParaRPr>
          </a:p>
          <a:p>
            <a:pPr algn="l" rtl="0"/>
            <a:r>
              <a:rPr lang="en-US" b="1" dirty="0">
                <a:solidFill>
                  <a:schemeClr val="tx1">
                    <a:lumMod val="95000"/>
                    <a:lumOff val="5000"/>
                  </a:schemeClr>
                </a:solidFill>
                <a:latin typeface="Arial" pitchFamily="34" charset="0"/>
                <a:cs typeface="Arial" pitchFamily="34" charset="0"/>
              </a:rPr>
              <a:t>Fissure is usually presenting with associate infection </a:t>
            </a:r>
            <a:r>
              <a:rPr lang="en-US" b="1" dirty="0" smtClean="0">
                <a:solidFill>
                  <a:schemeClr val="tx1">
                    <a:lumMod val="95000"/>
                    <a:lumOff val="5000"/>
                  </a:schemeClr>
                </a:solidFill>
                <a:latin typeface="Arial" pitchFamily="34" charset="0"/>
                <a:cs typeface="Arial" pitchFamily="34" charset="0"/>
              </a:rPr>
              <a:t>​</a:t>
            </a:r>
            <a:endParaRPr lang="en-US" b="1" dirty="0">
              <a:solidFill>
                <a:schemeClr val="tx1">
                  <a:lumMod val="95000"/>
                  <a:lumOff val="5000"/>
                </a:schemeClr>
              </a:solidFill>
              <a:latin typeface="Arial" pitchFamily="34" charset="0"/>
              <a:cs typeface="Arial" pitchFamily="34" charset="0"/>
            </a:endParaRPr>
          </a:p>
          <a:p>
            <a:pPr algn="l" rtl="0"/>
            <a:r>
              <a:rPr lang="en-US" b="1" dirty="0">
                <a:solidFill>
                  <a:schemeClr val="tx1">
                    <a:lumMod val="95000"/>
                    <a:lumOff val="5000"/>
                  </a:schemeClr>
                </a:solidFill>
                <a:latin typeface="Arial" pitchFamily="34" charset="0"/>
                <a:cs typeface="Arial" pitchFamily="34" charset="0"/>
              </a:rPr>
              <a:t>Conservative management done by antibiotics, analgesics, stool softener, anal sphincter relaxant, local dry dressing </a:t>
            </a:r>
            <a:r>
              <a:rPr lang="en-US" b="1" dirty="0">
                <a:solidFill>
                  <a:schemeClr val="accent6">
                    <a:lumMod val="50000"/>
                  </a:schemeClr>
                </a:solidFill>
                <a:latin typeface="Arial" pitchFamily="34" charset="0"/>
                <a:cs typeface="Arial" pitchFamily="34" charset="0"/>
              </a:rPr>
              <a:t>.</a:t>
            </a:r>
            <a:r>
              <a:rPr lang="en-US" b="1" dirty="0" smtClean="0">
                <a:solidFill>
                  <a:schemeClr val="accent6">
                    <a:lumMod val="50000"/>
                  </a:schemeClr>
                </a:solidFill>
                <a:latin typeface="Arial" pitchFamily="34" charset="0"/>
                <a:cs typeface="Arial" pitchFamily="34" charset="0"/>
              </a:rPr>
              <a:t>​</a:t>
            </a:r>
            <a:endParaRPr lang="en-US" b="1" dirty="0">
              <a:solidFill>
                <a:schemeClr val="accent6">
                  <a:lumMod val="5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8497887"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828800"/>
            <a:ext cx="3550920" cy="3394126"/>
          </a:xfrm>
          <a:prstGeom prst="rect">
            <a:avLst/>
          </a:prstGeom>
        </p:spPr>
      </p:pic>
    </p:spTree>
    <p:extLst>
      <p:ext uri="{BB962C8B-B14F-4D97-AF65-F5344CB8AC3E}">
        <p14:creationId xmlns:p14="http://schemas.microsoft.com/office/powerpoint/2010/main" val="3445914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8736" y="2209800"/>
            <a:ext cx="8229600" cy="609600"/>
          </a:xfrm>
        </p:spPr>
        <p:txBody>
          <a:bodyPr>
            <a:noAutofit/>
          </a:bodyPr>
          <a:lstStyle/>
          <a:p>
            <a:pPr algn="l"/>
            <a:r>
              <a:rPr lang="en-US" sz="4400" dirty="0">
                <a:solidFill>
                  <a:srgbClr val="FF0000"/>
                </a:solidFill>
              </a:rPr>
              <a:t>Colitis</a:t>
            </a:r>
            <a:r>
              <a:rPr lang="en-US" sz="4800" u="sng" dirty="0">
                <a:solidFill>
                  <a:srgbClr val="FF0000"/>
                </a:solidFill>
              </a:rPr>
              <a:t/>
            </a:r>
            <a:br>
              <a:rPr lang="en-US" sz="4800" u="sng" dirty="0">
                <a:solidFill>
                  <a:srgbClr val="FF0000"/>
                </a:solidFill>
              </a:rPr>
            </a:br>
            <a:r>
              <a:rPr lang="en-US" sz="4400" u="sng" dirty="0">
                <a:solidFill>
                  <a:srgbClr val="FF0000"/>
                </a:solidFill>
              </a:rPr>
              <a:t/>
            </a:r>
            <a:br>
              <a:rPr lang="en-US" sz="4400" u="sng" dirty="0">
                <a:solidFill>
                  <a:srgbClr val="FF0000"/>
                </a:solidFill>
              </a:rPr>
            </a:br>
            <a:r>
              <a:rPr lang="en-US" sz="3200" dirty="0">
                <a:solidFill>
                  <a:schemeClr val="tx1"/>
                </a:solidFill>
              </a:rPr>
              <a:t/>
            </a:r>
            <a:br>
              <a:rPr lang="en-US" sz="3200" dirty="0">
                <a:solidFill>
                  <a:schemeClr val="tx1"/>
                </a:solidFill>
              </a:rPr>
            </a:br>
            <a:endParaRPr lang="ar-SA" sz="4400" dirty="0">
              <a:solidFill>
                <a:schemeClr val="tx1"/>
              </a:solidFill>
            </a:endParaRPr>
          </a:p>
        </p:txBody>
      </p:sp>
      <p:sp>
        <p:nvSpPr>
          <p:cNvPr id="3" name="عنصر نائب للمحتوى 2"/>
          <p:cNvSpPr>
            <a:spLocks noGrp="1"/>
          </p:cNvSpPr>
          <p:nvPr>
            <p:ph sz="quarter" idx="1"/>
          </p:nvPr>
        </p:nvSpPr>
        <p:spPr>
          <a:xfrm>
            <a:off x="112058" y="1962330"/>
            <a:ext cx="8727142" cy="5429070"/>
          </a:xfrm>
        </p:spPr>
        <p:txBody>
          <a:bodyPr>
            <a:normAutofit/>
          </a:bodyPr>
          <a:lstStyle/>
          <a:p>
            <a:pPr algn="l" rtl="0"/>
            <a:r>
              <a:rPr lang="en-US" sz="3000" b="1" u="sng" dirty="0">
                <a:solidFill>
                  <a:srgbClr val="FF0000"/>
                </a:solidFill>
              </a:rPr>
              <a:t>Diagnosis </a:t>
            </a:r>
          </a:p>
          <a:p>
            <a:pPr algn="l" rtl="0"/>
            <a:r>
              <a:rPr lang="en-US" dirty="0"/>
              <a:t>The diagnosis of </a:t>
            </a:r>
            <a:r>
              <a:rPr lang="en-US" b="1" u="sng" dirty="0"/>
              <a:t>Ulcerative colitis</a:t>
            </a:r>
            <a:r>
              <a:rPr lang="en-US" dirty="0"/>
              <a:t> and </a:t>
            </a:r>
            <a:r>
              <a:rPr lang="en-US" b="1" u="sng" dirty="0" err="1"/>
              <a:t>Crohn’s</a:t>
            </a:r>
            <a:r>
              <a:rPr lang="en-US" b="1" u="sng" dirty="0"/>
              <a:t> disease </a:t>
            </a:r>
            <a:r>
              <a:rPr lang="en-US" dirty="0"/>
              <a:t>is usually confirmed by </a:t>
            </a:r>
            <a:r>
              <a:rPr lang="en-US" b="1" dirty="0"/>
              <a:t>biopsies of colonoscopy .</a:t>
            </a:r>
          </a:p>
          <a:p>
            <a:pPr algn="l" rtl="0"/>
            <a:r>
              <a:rPr lang="en-US" dirty="0"/>
              <a:t>Although </a:t>
            </a:r>
            <a:r>
              <a:rPr lang="en-US" dirty="0" err="1"/>
              <a:t>clolonoscopy</a:t>
            </a:r>
            <a:r>
              <a:rPr lang="en-US" dirty="0"/>
              <a:t> and </a:t>
            </a:r>
            <a:r>
              <a:rPr lang="en-US" dirty="0" err="1"/>
              <a:t>sigmoidoscopy</a:t>
            </a:r>
            <a:r>
              <a:rPr lang="en-US" dirty="0"/>
              <a:t> are still employed , now stool testing for the </a:t>
            </a:r>
            <a:r>
              <a:rPr lang="en-US" b="1" dirty="0"/>
              <a:t>presence of </a:t>
            </a:r>
            <a:r>
              <a:rPr lang="en-US" b="1" dirty="0" err="1"/>
              <a:t>C.difficile</a:t>
            </a:r>
            <a:r>
              <a:rPr lang="en-US" b="1" dirty="0"/>
              <a:t> toxins is frequently the first-line diagnostic approach </a:t>
            </a:r>
            <a:r>
              <a:rPr lang="en-US" dirty="0"/>
              <a:t>with history of prior antibiotic use or hospitalization. </a:t>
            </a:r>
            <a:endParaRPr lang="ar-SA" dirty="0"/>
          </a:p>
        </p:txBody>
      </p:sp>
      <p:sp>
        <p:nvSpPr>
          <p:cNvPr id="5" name="مربع نص 4"/>
          <p:cNvSpPr txBox="1"/>
          <p:nvPr/>
        </p:nvSpPr>
        <p:spPr>
          <a:xfrm>
            <a:off x="218736" y="1066800"/>
            <a:ext cx="8391861" cy="954107"/>
          </a:xfrm>
          <a:prstGeom prst="rect">
            <a:avLst/>
          </a:prstGeom>
          <a:noFill/>
        </p:spPr>
        <p:txBody>
          <a:bodyPr wrap="square" rtlCol="1">
            <a:spAutoFit/>
          </a:bodyPr>
          <a:lstStyle/>
          <a:p>
            <a:r>
              <a:rPr lang="en-US" sz="2800" dirty="0">
                <a:effectLst>
                  <a:outerShdw blurRad="38100" dist="38100" dir="2700000" algn="tl">
                    <a:srgbClr val="000000">
                      <a:alpha val="43137"/>
                    </a:srgbClr>
                  </a:outerShdw>
                </a:effectLst>
              </a:rPr>
              <a:t>Both infective/inflammatory colitis present as LGI bleeding , pus may also be present.</a:t>
            </a:r>
            <a:endParaRPr lang="ar-SA"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4994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4000" b="1" dirty="0" smtClean="0">
                <a:solidFill>
                  <a:srgbClr val="FF0000"/>
                </a:solidFill>
              </a:rPr>
              <a:t>Ischemic Colitis</a:t>
            </a:r>
            <a:endParaRPr lang="ar-SA" sz="4000" b="1" dirty="0">
              <a:solidFill>
                <a:srgbClr val="FF0000"/>
              </a:solidFill>
            </a:endParaRPr>
          </a:p>
        </p:txBody>
      </p:sp>
      <p:sp>
        <p:nvSpPr>
          <p:cNvPr id="3" name="عنصر نائب للمحتوى 2"/>
          <p:cNvSpPr>
            <a:spLocks noGrp="1"/>
          </p:cNvSpPr>
          <p:nvPr>
            <p:ph sz="quarter" idx="1"/>
          </p:nvPr>
        </p:nvSpPr>
        <p:spPr/>
        <p:txBody>
          <a:bodyPr>
            <a:normAutofit fontScale="77500" lnSpcReduction="20000"/>
          </a:bodyPr>
          <a:lstStyle/>
          <a:p>
            <a:pPr marL="0" indent="0" algn="l">
              <a:buNone/>
            </a:pPr>
            <a:r>
              <a:rPr lang="en-US" dirty="0"/>
              <a:t> Ischemic colitis occurs when blood flow to part of the large intestine (colon) is temporarily reduced, usually due to constriction of the blood vessels supplying the colon or lower flow of blood through the vessels due to low pressures. The diminished blood flow doesn't provide enough oxygen for the cells in your digestive system, which can result in tissue damage to the affected area of intestine.</a:t>
            </a:r>
          </a:p>
          <a:p>
            <a:pPr marL="0" indent="0" algn="l">
              <a:buNone/>
            </a:pPr>
            <a:endParaRPr lang="en-US" dirty="0"/>
          </a:p>
          <a:p>
            <a:pPr marL="0" indent="0" algn="l">
              <a:buNone/>
            </a:pPr>
            <a:r>
              <a:rPr lang="en-US" dirty="0" smtClean="0"/>
              <a:t>Any </a:t>
            </a:r>
            <a:r>
              <a:rPr lang="en-US" dirty="0"/>
              <a:t>part of the colon can be affected, but ischemic colitis most commonly causes pain on the left side of the belly </a:t>
            </a:r>
            <a:r>
              <a:rPr lang="en-US" dirty="0" smtClean="0"/>
              <a:t>area </a:t>
            </a:r>
            <a:r>
              <a:rPr lang="en-US" dirty="0"/>
              <a:t>(abdomen)</a:t>
            </a:r>
            <a:endParaRPr lang="ar-JO" dirty="0" smtClean="0"/>
          </a:p>
          <a:p>
            <a:pPr algn="l"/>
            <a:endParaRPr lang="ar-JO" dirty="0" smtClean="0"/>
          </a:p>
          <a:p>
            <a:pPr algn="l" rtl="0"/>
            <a:r>
              <a:rPr lang="en-US" dirty="0" smtClean="0"/>
              <a:t>Bright red or maroon blood in stool , passage of blood alone</a:t>
            </a:r>
          </a:p>
          <a:p>
            <a:pPr marL="0" indent="0" algn="l" rtl="0">
              <a:buNone/>
            </a:pPr>
            <a:endParaRPr lang="en-US" dirty="0" smtClean="0"/>
          </a:p>
          <a:p>
            <a:pPr algn="l" rtl="0"/>
            <a:r>
              <a:rPr lang="en-US" dirty="0"/>
              <a:t>You may need medication to treat ischemic colitis or prevent infection, or you may need surgery if </a:t>
            </a:r>
            <a:r>
              <a:rPr lang="en-US" dirty="0" smtClean="0"/>
              <a:t>the</a:t>
            </a:r>
            <a:r>
              <a:rPr lang="en-US" dirty="0" smtClean="0"/>
              <a:t> </a:t>
            </a:r>
            <a:r>
              <a:rPr lang="en-US" dirty="0"/>
              <a:t>colon has been damaged. Most often, however, ischemic colitis heals on its own</a:t>
            </a:r>
            <a:endParaRPr lang="ar-SA" dirty="0"/>
          </a:p>
        </p:txBody>
      </p:sp>
    </p:spTree>
    <p:extLst>
      <p:ext uri="{BB962C8B-B14F-4D97-AF65-F5344CB8AC3E}">
        <p14:creationId xmlns:p14="http://schemas.microsoft.com/office/powerpoint/2010/main" val="1261794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3424" y="304800"/>
            <a:ext cx="9296400" cy="838200"/>
          </a:xfrm>
        </p:spPr>
        <p:txBody>
          <a:bodyPr>
            <a:noAutofit/>
          </a:bodyPr>
          <a:lstStyle/>
          <a:p>
            <a:pPr algn="l"/>
            <a:r>
              <a:rPr lang="en-US" sz="3600" dirty="0">
                <a:effectLst>
                  <a:outerShdw blurRad="38100" dist="38100" dir="2700000" algn="tl">
                    <a:srgbClr val="000000">
                      <a:alpha val="43137"/>
                    </a:srgbClr>
                  </a:outerShdw>
                </a:effectLst>
              </a:rPr>
              <a:t>Diagnostic modalities for LGI bleeding :</a:t>
            </a:r>
            <a:endParaRPr lang="ar-SA" sz="3600" dirty="0">
              <a:effectLst>
                <a:outerShdw blurRad="38100" dist="38100" dir="2700000" algn="tl">
                  <a:srgbClr val="000000">
                    <a:alpha val="43137"/>
                  </a:srgbClr>
                </a:outerShdw>
              </a:effectLst>
            </a:endParaRPr>
          </a:p>
        </p:txBody>
      </p:sp>
      <p:sp>
        <p:nvSpPr>
          <p:cNvPr id="3" name="عنصر نائب للمحتوى 2"/>
          <p:cNvSpPr>
            <a:spLocks noGrp="1"/>
          </p:cNvSpPr>
          <p:nvPr>
            <p:ph sz="quarter" idx="1"/>
          </p:nvPr>
        </p:nvSpPr>
        <p:spPr/>
        <p:txBody>
          <a:bodyPr/>
          <a:lstStyle/>
          <a:p>
            <a:pPr algn="l" rtl="0"/>
            <a:r>
              <a:rPr lang="en-US" sz="3200" b="1" u="sng" dirty="0"/>
              <a:t>Colonoscopy</a:t>
            </a:r>
            <a:r>
              <a:rPr lang="en-US" sz="3200" dirty="0"/>
              <a:t> </a:t>
            </a:r>
            <a:r>
              <a:rPr lang="en-US" dirty="0"/>
              <a:t>: full length colonoscopy is the most important investigation. It helps in visualizing from rectum to last 10-15cm of terminal ileum . </a:t>
            </a:r>
          </a:p>
          <a:p>
            <a:pPr algn="l" rtl="0"/>
            <a:r>
              <a:rPr lang="en-US" sz="2400" b="1" u="sng" dirty="0">
                <a:solidFill>
                  <a:srgbClr val="FF0000"/>
                </a:solidFill>
              </a:rPr>
              <a:t>Diagnostic uses </a:t>
            </a:r>
            <a:r>
              <a:rPr lang="en-US" sz="2400" b="1" dirty="0">
                <a:solidFill>
                  <a:srgbClr val="FF0000"/>
                </a:solidFill>
              </a:rPr>
              <a:t>: </a:t>
            </a:r>
            <a:r>
              <a:rPr lang="en-US" sz="2400" dirty="0"/>
              <a:t>Imaging + Biopsy of the lesion </a:t>
            </a:r>
          </a:p>
          <a:p>
            <a:pPr algn="l" rtl="0"/>
            <a:r>
              <a:rPr lang="en-US" sz="2400" b="1" u="sng" dirty="0">
                <a:solidFill>
                  <a:srgbClr val="FF0000"/>
                </a:solidFill>
              </a:rPr>
              <a:t>Therapeutic uses</a:t>
            </a:r>
            <a:r>
              <a:rPr lang="en-US" sz="2400" b="1" dirty="0">
                <a:solidFill>
                  <a:srgbClr val="FF0000"/>
                </a:solidFill>
              </a:rPr>
              <a:t> : </a:t>
            </a:r>
            <a:r>
              <a:rPr lang="en-US" sz="2400" dirty="0"/>
              <a:t>Electro-cauterization of bleeding points + </a:t>
            </a:r>
            <a:r>
              <a:rPr lang="en-US" sz="2400" dirty="0" err="1"/>
              <a:t>polypectomy</a:t>
            </a:r>
            <a:r>
              <a:rPr lang="en-US" sz="2400" dirty="0"/>
              <a:t> </a:t>
            </a:r>
          </a:p>
          <a:p>
            <a:pPr algn="l" rtl="0"/>
            <a:endParaRPr lang="en-US" sz="2400" dirty="0"/>
          </a:p>
          <a:p>
            <a:pPr algn="l" rtl="0"/>
            <a:endParaRPr lang="ar-SA" dirty="0"/>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11373" t="-25191" r="6471" b="25191"/>
          <a:stretch/>
        </p:blipFill>
        <p:spPr>
          <a:xfrm>
            <a:off x="273424" y="4190999"/>
            <a:ext cx="8652890" cy="2516221"/>
          </a:xfrm>
          <a:prstGeom prst="rect">
            <a:avLst/>
          </a:prstGeom>
        </p:spPr>
      </p:pic>
    </p:spTree>
    <p:extLst>
      <p:ext uri="{BB962C8B-B14F-4D97-AF65-F5344CB8AC3E}">
        <p14:creationId xmlns:p14="http://schemas.microsoft.com/office/powerpoint/2010/main" val="1204503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304800"/>
            <a:ext cx="7772400" cy="914400"/>
          </a:xfrm>
        </p:spPr>
        <p:txBody>
          <a:bodyPr>
            <a:noAutofit/>
          </a:bodyPr>
          <a:lstStyle/>
          <a:p>
            <a:r>
              <a:rPr lang="en-US" sz="2800" b="1" dirty="0" err="1">
                <a:solidFill>
                  <a:schemeClr val="tx1"/>
                </a:solidFill>
                <a:effectLst/>
              </a:rPr>
              <a:t>Radionucleotide</a:t>
            </a:r>
            <a:r>
              <a:rPr lang="en-US" sz="2800" b="1" dirty="0">
                <a:solidFill>
                  <a:schemeClr val="tx1"/>
                </a:solidFill>
                <a:effectLst/>
              </a:rPr>
              <a:t> scanning (Technecium-99m </a:t>
            </a:r>
            <a:r>
              <a:rPr lang="en-US" sz="2800" b="1" dirty="0" err="1">
                <a:solidFill>
                  <a:schemeClr val="tx1"/>
                </a:solidFill>
                <a:effectLst/>
              </a:rPr>
              <a:t>labelled</a:t>
            </a:r>
            <a:r>
              <a:rPr lang="en-US" sz="2800" b="1" dirty="0">
                <a:solidFill>
                  <a:schemeClr val="tx1"/>
                </a:solidFill>
                <a:effectLst/>
              </a:rPr>
              <a:t> RBC </a:t>
            </a:r>
            <a:r>
              <a:rPr lang="en-US" sz="2800" b="1" dirty="0" err="1">
                <a:solidFill>
                  <a:schemeClr val="tx1"/>
                </a:solidFill>
                <a:effectLst/>
              </a:rPr>
              <a:t>scintigraphy</a:t>
            </a:r>
            <a:r>
              <a:rPr lang="en-US" sz="2800" b="1" dirty="0">
                <a:solidFill>
                  <a:schemeClr val="tx1"/>
                </a:solidFill>
                <a:effectLst/>
              </a:rPr>
              <a:t>)</a:t>
            </a:r>
            <a:endParaRPr lang="ar-SA" sz="2800" b="1" dirty="0">
              <a:solidFill>
                <a:schemeClr val="tx1"/>
              </a:solidFill>
              <a:effectLst/>
            </a:endParaRPr>
          </a:p>
        </p:txBody>
      </p:sp>
      <p:sp>
        <p:nvSpPr>
          <p:cNvPr id="3" name="عنصر نائب للمحتوى 2"/>
          <p:cNvSpPr>
            <a:spLocks noGrp="1"/>
          </p:cNvSpPr>
          <p:nvPr>
            <p:ph sz="quarter" idx="1"/>
          </p:nvPr>
        </p:nvSpPr>
        <p:spPr>
          <a:xfrm>
            <a:off x="304800" y="1752600"/>
            <a:ext cx="8229600" cy="4709160"/>
          </a:xfrm>
        </p:spPr>
        <p:txBody>
          <a:bodyPr/>
          <a:lstStyle/>
          <a:p>
            <a:pPr algn="l" rtl="0"/>
            <a:r>
              <a:rPr lang="en-US" dirty="0"/>
              <a:t>A sample of patient’s blood is taken and then the RBC of the sample is </a:t>
            </a:r>
            <a:r>
              <a:rPr lang="en-US" dirty="0" err="1"/>
              <a:t>labelled</a:t>
            </a:r>
            <a:r>
              <a:rPr lang="en-US" dirty="0"/>
              <a:t> with </a:t>
            </a:r>
            <a:r>
              <a:rPr lang="en-US" dirty="0" smtClean="0"/>
              <a:t>Tc-99cm </a:t>
            </a:r>
            <a:endParaRPr lang="en-US" dirty="0"/>
          </a:p>
          <a:p>
            <a:pPr algn="l" rtl="0"/>
            <a:r>
              <a:rPr lang="en-US" dirty="0"/>
              <a:t>Next the sample of blood is injected into the patient and serial </a:t>
            </a:r>
            <a:r>
              <a:rPr lang="en-US" dirty="0" err="1"/>
              <a:t>scintigraphy</a:t>
            </a:r>
            <a:r>
              <a:rPr lang="en-US" dirty="0"/>
              <a:t> scan are taken in fixed intervals.</a:t>
            </a:r>
          </a:p>
          <a:p>
            <a:pPr algn="l" rtl="0"/>
            <a:r>
              <a:rPr lang="en-US" dirty="0"/>
              <a:t>It only has diagnostic value. But the advantage is that it can detect very small amount of bleeding (0.5-1 ml/min).</a:t>
            </a:r>
            <a:endParaRPr lang="ar-SA" dirty="0"/>
          </a:p>
        </p:txBody>
      </p:sp>
    </p:spTree>
    <p:extLst>
      <p:ext uri="{BB962C8B-B14F-4D97-AF65-F5344CB8AC3E}">
        <p14:creationId xmlns:p14="http://schemas.microsoft.com/office/powerpoint/2010/main" val="1786764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5240"/>
            <a:ext cx="4114800" cy="1143000"/>
          </a:xfrm>
        </p:spPr>
        <p:txBody>
          <a:bodyPr>
            <a:normAutofit/>
          </a:bodyPr>
          <a:lstStyle/>
          <a:p>
            <a:pPr algn="ctr"/>
            <a:r>
              <a:rPr lang="en-US"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CAPSULE</a:t>
            </a:r>
            <a:br>
              <a:rPr lang="en-US"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en-US"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ENDOSCOPY</a:t>
            </a:r>
            <a:endParaRPr lang="ar-SA"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عنصر نائب للمحتوى 2"/>
          <p:cNvSpPr>
            <a:spLocks noGrp="1"/>
          </p:cNvSpPr>
          <p:nvPr>
            <p:ph sz="quarter" idx="1"/>
          </p:nvPr>
        </p:nvSpPr>
        <p:spPr>
          <a:xfrm>
            <a:off x="457200" y="1600200"/>
            <a:ext cx="4038600" cy="4709160"/>
          </a:xfrm>
        </p:spPr>
        <p:txBody>
          <a:bodyPr>
            <a:normAutofit lnSpcReduction="10000"/>
          </a:bodyPr>
          <a:lstStyle/>
          <a:p>
            <a:pPr algn="l" rtl="0"/>
            <a:r>
              <a:rPr lang="en-US" dirty="0"/>
              <a:t>Non invasive procedure </a:t>
            </a:r>
          </a:p>
          <a:p>
            <a:pPr algn="l" rtl="0"/>
            <a:r>
              <a:rPr lang="en-US" dirty="0"/>
              <a:t>Done in stable patients </a:t>
            </a:r>
          </a:p>
          <a:p>
            <a:pPr algn="l" rtl="0"/>
            <a:r>
              <a:rPr lang="en-US" dirty="0"/>
              <a:t>Duration is 8h/500 00 images </a:t>
            </a:r>
          </a:p>
          <a:p>
            <a:pPr algn="l" rtl="0"/>
            <a:r>
              <a:rPr lang="en-US" dirty="0"/>
              <a:t>Only diagnostic value </a:t>
            </a:r>
          </a:p>
          <a:p>
            <a:pPr algn="l" rtl="0"/>
            <a:r>
              <a:rPr lang="en-US" dirty="0"/>
              <a:t>The image cannot be controlled from outside, thus pathological site may be missed </a:t>
            </a:r>
            <a:endParaRPr lang="ar-SA" dirty="0"/>
          </a:p>
        </p:txBody>
      </p:sp>
      <p:sp>
        <p:nvSpPr>
          <p:cNvPr id="4" name="عنوان 1"/>
          <p:cNvSpPr txBox="1">
            <a:spLocks/>
          </p:cNvSpPr>
          <p:nvPr/>
        </p:nvSpPr>
        <p:spPr>
          <a:xfrm>
            <a:off x="4800600" y="-15240"/>
            <a:ext cx="4343400" cy="1143000"/>
          </a:xfrm>
          <a:prstGeom prst="rect">
            <a:avLst/>
          </a:prstGeom>
          <a:noFill/>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3600" dirty="0" err="1">
                <a:solidFill>
                  <a:srgbClr val="FF0000"/>
                </a:solidFill>
              </a:rPr>
              <a:t>Mesentric</a:t>
            </a:r>
            <a:r>
              <a:rPr lang="en-US" sz="4000" dirty="0">
                <a:solidFill>
                  <a:srgbClr val="FF0000"/>
                </a:solidFill>
              </a:rPr>
              <a:t> </a:t>
            </a:r>
            <a:endParaRPr lang="en-US" sz="4000" dirty="0" smtClean="0">
              <a:solidFill>
                <a:srgbClr val="FF0000"/>
              </a:solidFill>
            </a:endParaRPr>
          </a:p>
          <a:p>
            <a:r>
              <a:rPr lang="en-US" sz="3600" dirty="0" smtClean="0">
                <a:solidFill>
                  <a:srgbClr val="FF0000"/>
                </a:solidFill>
              </a:rPr>
              <a:t>Angiography</a:t>
            </a:r>
            <a:endParaRPr lang="ar-SA" sz="4000" dirty="0">
              <a:solidFill>
                <a:srgbClr val="FF0000"/>
              </a:solidFill>
            </a:endParaRPr>
          </a:p>
        </p:txBody>
      </p:sp>
      <p:sp>
        <p:nvSpPr>
          <p:cNvPr id="5" name="عنصر نائب للمحتوى 2"/>
          <p:cNvSpPr txBox="1">
            <a:spLocks/>
          </p:cNvSpPr>
          <p:nvPr/>
        </p:nvSpPr>
        <p:spPr>
          <a:xfrm>
            <a:off x="4800600" y="1600200"/>
            <a:ext cx="4114800" cy="5029200"/>
          </a:xfrm>
          <a:prstGeom prst="rect">
            <a:avLst/>
          </a:prstGeom>
        </p:spPr>
        <p:txBody>
          <a:bodyPr vert="horz">
            <a:normAutofit fontScale="92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a:t>In this procedure bleeding rate of 0.5-1 ml/min can be detected .</a:t>
            </a:r>
          </a:p>
          <a:p>
            <a:r>
              <a:rPr lang="en-US" dirty="0"/>
              <a:t>Selective angiography is done by </a:t>
            </a:r>
            <a:r>
              <a:rPr lang="en-US" dirty="0" err="1"/>
              <a:t>catheterising</a:t>
            </a:r>
            <a:r>
              <a:rPr lang="en-US" dirty="0"/>
              <a:t> the </a:t>
            </a:r>
            <a:r>
              <a:rPr lang="en-US" dirty="0" err="1"/>
              <a:t>arterieas</a:t>
            </a:r>
            <a:r>
              <a:rPr lang="en-US" dirty="0"/>
              <a:t> selectively under fluoroscopic guidance.</a:t>
            </a:r>
          </a:p>
          <a:p>
            <a:r>
              <a:rPr lang="en-US" dirty="0"/>
              <a:t>Therapeutic implication is done by </a:t>
            </a:r>
            <a:r>
              <a:rPr lang="en-US" dirty="0" err="1"/>
              <a:t>embolisation</a:t>
            </a:r>
            <a:r>
              <a:rPr lang="en-US" dirty="0"/>
              <a:t> of the culprit </a:t>
            </a:r>
            <a:r>
              <a:rPr lang="en-US" dirty="0" err="1"/>
              <a:t>vessles</a:t>
            </a:r>
            <a:r>
              <a:rPr lang="en-US" dirty="0"/>
              <a:t> </a:t>
            </a:r>
            <a:endParaRPr lang="ar-SA" dirty="0"/>
          </a:p>
        </p:txBody>
      </p:sp>
    </p:spTree>
    <p:extLst>
      <p:ext uri="{BB962C8B-B14F-4D97-AF65-F5344CB8AC3E}">
        <p14:creationId xmlns:p14="http://schemas.microsoft.com/office/powerpoint/2010/main" val="3728775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2514600"/>
            <a:ext cx="8229600" cy="4709160"/>
          </a:xfrm>
        </p:spPr>
        <p:txBody>
          <a:bodyPr>
            <a:normAutofit/>
          </a:bodyPr>
          <a:lstStyle/>
          <a:p>
            <a:pPr marL="137160" indent="0" algn="ctr">
              <a:buNone/>
            </a:pPr>
            <a:r>
              <a:rPr lang="en-US" sz="7200" dirty="0"/>
              <a:t>THANK YOU </a:t>
            </a:r>
            <a:r>
              <a:rPr lang="en-US" sz="7200" dirty="0">
                <a:sym typeface="Wingdings" pitchFamily="2" charset="2"/>
              </a:rPr>
              <a:t></a:t>
            </a:r>
            <a:endParaRPr lang="ar-SA" sz="7200" dirty="0"/>
          </a:p>
        </p:txBody>
      </p:sp>
    </p:spTree>
    <p:extLst>
      <p:ext uri="{BB962C8B-B14F-4D97-AF65-F5344CB8AC3E}">
        <p14:creationId xmlns:p14="http://schemas.microsoft.com/office/powerpoint/2010/main" val="599996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371600"/>
            <a:ext cx="8686800" cy="5257800"/>
          </a:xfrm>
        </p:spPr>
        <p:txBody>
          <a:bodyPr>
            <a:normAutofit/>
          </a:bodyPr>
          <a:lstStyle/>
          <a:p>
            <a:pPr algn="l" rtl="0"/>
            <a:r>
              <a:rPr lang="en-US" b="1" dirty="0"/>
              <a:t>The lower GI bleeding : </a:t>
            </a:r>
            <a:r>
              <a:rPr lang="en-US" dirty="0"/>
              <a:t>abnormal hemorrhage in the GI tract distal to the </a:t>
            </a:r>
            <a:r>
              <a:rPr lang="en-US" b="1" dirty="0">
                <a:solidFill>
                  <a:srgbClr val="00B050"/>
                </a:solidFill>
              </a:rPr>
              <a:t>ligament of </a:t>
            </a:r>
            <a:r>
              <a:rPr lang="en-US" b="1" dirty="0" err="1">
                <a:solidFill>
                  <a:srgbClr val="00B050"/>
                </a:solidFill>
              </a:rPr>
              <a:t>Teritz</a:t>
            </a:r>
            <a:endParaRPr lang="ar-JO" b="1" dirty="0">
              <a:solidFill>
                <a:srgbClr val="00B050"/>
              </a:solidFill>
            </a:endParaRPr>
          </a:p>
          <a:p>
            <a:pPr algn="l" rtl="0"/>
            <a:r>
              <a:rPr lang="en-US" b="1" dirty="0">
                <a:solidFill>
                  <a:srgbClr val="C00000"/>
                </a:solidFill>
              </a:rPr>
              <a:t>GI bleeding is not a disease</a:t>
            </a:r>
            <a:r>
              <a:rPr lang="en-US" dirty="0"/>
              <a:t>, but a symptom of a disease.</a:t>
            </a:r>
          </a:p>
          <a:p>
            <a:pPr algn="l" rtl="0"/>
            <a:r>
              <a:rPr lang="en-US" dirty="0"/>
              <a:t>The diverticulosis  and </a:t>
            </a:r>
            <a:r>
              <a:rPr lang="en-US" dirty="0" err="1"/>
              <a:t>angiodysplasia</a:t>
            </a:r>
            <a:r>
              <a:rPr lang="en-US" dirty="0"/>
              <a:t> are the most common causes of LGI bleeding </a:t>
            </a:r>
          </a:p>
          <a:p>
            <a:pPr algn="l" rtl="0"/>
            <a:r>
              <a:rPr lang="en-US" dirty="0"/>
              <a:t>More than 75% of bleeding stop spontaneously with 10% re-bleeds in 1 year and 50% in 10 years </a:t>
            </a:r>
          </a:p>
        </p:txBody>
      </p:sp>
      <p:sp>
        <p:nvSpPr>
          <p:cNvPr id="4" name="TextBox 3"/>
          <p:cNvSpPr txBox="1"/>
          <p:nvPr/>
        </p:nvSpPr>
        <p:spPr>
          <a:xfrm>
            <a:off x="762000" y="194100"/>
            <a:ext cx="4191000" cy="830997"/>
          </a:xfrm>
          <a:prstGeom prst="rect">
            <a:avLst/>
          </a:prstGeom>
          <a:noFill/>
        </p:spPr>
        <p:txBody>
          <a:bodyPr wrap="square" rtlCol="0">
            <a:spAutoFit/>
          </a:bodyPr>
          <a:lstStyle/>
          <a:p>
            <a:pPr lvl="0"/>
            <a:r>
              <a:rPr lang="en-US" sz="48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anose="020F0704030504030204" pitchFamily="34" charset="0"/>
              </a:rPr>
              <a:t>Definition </a:t>
            </a:r>
            <a:endParaRPr lang="en-US" sz="4800" b="1" cap="all" dirty="0">
              <a:ln/>
              <a:solidFill>
                <a:srgbClr val="72626E"/>
              </a:solidFill>
              <a:effectLst>
                <a:outerShdw blurRad="19685" dist="12700" dir="5400000" algn="tl" rotWithShape="0">
                  <a:srgbClr val="72626E">
                    <a:satMod val="130000"/>
                    <a:alpha val="60000"/>
                  </a:srgbClr>
                </a:outerShdw>
                <a:reflection blurRad="10000" stA="55000" endPos="48000" dist="500" dir="5400000" sy="-100000" algn="bl" rotWithShape="0"/>
              </a:effectLst>
            </a:endParaRPr>
          </a:p>
        </p:txBody>
      </p:sp>
    </p:spTree>
    <p:extLst>
      <p:ext uri="{BB962C8B-B14F-4D97-AF65-F5344CB8AC3E}">
        <p14:creationId xmlns:p14="http://schemas.microsoft.com/office/powerpoint/2010/main" val="3438839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lstStyle/>
          <a:p>
            <a:pPr algn="l"/>
            <a:r>
              <a:rPr lang="en-US"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anose="020F0704030504030204" pitchFamily="34" charset="0"/>
              </a:rPr>
              <a:t>EPIDEMIOLOGY</a:t>
            </a:r>
            <a:endParaRPr lang="en-US" dirty="0"/>
          </a:p>
        </p:txBody>
      </p:sp>
      <p:sp>
        <p:nvSpPr>
          <p:cNvPr id="3" name="Content Placeholder 2"/>
          <p:cNvSpPr>
            <a:spLocks noGrp="1"/>
          </p:cNvSpPr>
          <p:nvPr>
            <p:ph sz="quarter" idx="1"/>
          </p:nvPr>
        </p:nvSpPr>
        <p:spPr>
          <a:xfrm>
            <a:off x="304800" y="1676400"/>
            <a:ext cx="8686800" cy="5029200"/>
          </a:xfrm>
        </p:spPr>
        <p:txBody>
          <a:bodyPr>
            <a:normAutofit/>
          </a:bodyPr>
          <a:lstStyle/>
          <a:p>
            <a:pPr algn="l" rtl="0"/>
            <a:r>
              <a:rPr lang="en-US" dirty="0"/>
              <a:t>The majority of the LGI bleeding is self limiting </a:t>
            </a:r>
          </a:p>
          <a:p>
            <a:pPr algn="l" rtl="0"/>
            <a:r>
              <a:rPr lang="en-US" dirty="0" smtClean="0"/>
              <a:t>In </a:t>
            </a:r>
            <a:r>
              <a:rPr lang="en-US" dirty="0"/>
              <a:t>90% of the cases colon is the source of bleeding </a:t>
            </a:r>
          </a:p>
          <a:p>
            <a:pPr algn="l" rtl="0"/>
            <a:r>
              <a:rPr lang="en-US" dirty="0"/>
              <a:t>The incidence increase with age </a:t>
            </a:r>
          </a:p>
          <a:p>
            <a:pPr algn="l" rtl="0"/>
            <a:r>
              <a:rPr lang="en-US" dirty="0"/>
              <a:t>The mortality less than 5%</a:t>
            </a:r>
          </a:p>
          <a:p>
            <a:pPr algn="l" rtl="0"/>
            <a:r>
              <a:rPr lang="en-US" dirty="0"/>
              <a:t>Intussusception is the most </a:t>
            </a:r>
            <a:r>
              <a:rPr lang="en-US" dirty="0" smtClean="0"/>
              <a:t>common cause </a:t>
            </a:r>
            <a:r>
              <a:rPr lang="en-US" dirty="0"/>
              <a:t>in the pediatric age </a:t>
            </a:r>
          </a:p>
          <a:p>
            <a:pPr algn="l" rtl="0"/>
            <a:r>
              <a:rPr lang="en-US" dirty="0"/>
              <a:t>And the Diverticular disease is the most common causes in adults</a:t>
            </a:r>
          </a:p>
        </p:txBody>
      </p:sp>
    </p:spTree>
    <p:extLst>
      <p:ext uri="{BB962C8B-B14F-4D97-AF65-F5344CB8AC3E}">
        <p14:creationId xmlns:p14="http://schemas.microsoft.com/office/powerpoint/2010/main" val="2274204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04800"/>
            <a:ext cx="8686800" cy="838200"/>
          </a:xfrm>
        </p:spPr>
        <p:txBody>
          <a:bodyPr/>
          <a:lstStyle/>
          <a:p>
            <a:pPr algn="l"/>
            <a:r>
              <a:rPr lang="en-US"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anose="020F0704030504030204" pitchFamily="34" charset="0"/>
              </a:rPr>
              <a:t>Sign and symptoms </a:t>
            </a:r>
            <a:endParaRPr lang="en-US" dirty="0"/>
          </a:p>
        </p:txBody>
      </p:sp>
      <p:sp>
        <p:nvSpPr>
          <p:cNvPr id="3" name="Content Placeholder 2"/>
          <p:cNvSpPr>
            <a:spLocks noGrp="1"/>
          </p:cNvSpPr>
          <p:nvPr>
            <p:ph sz="quarter" idx="1"/>
          </p:nvPr>
        </p:nvSpPr>
        <p:spPr/>
        <p:txBody>
          <a:bodyPr/>
          <a:lstStyle/>
          <a:p>
            <a:pPr algn="l" rtl="0"/>
            <a:r>
              <a:rPr lang="en-US" dirty="0"/>
              <a:t> </a:t>
            </a:r>
            <a:r>
              <a:rPr lang="en-US" dirty="0" err="1"/>
              <a:t>hematochezia</a:t>
            </a:r>
            <a:r>
              <a:rPr lang="en-US" dirty="0"/>
              <a:t> ( the passage of fresh blood in stool)</a:t>
            </a:r>
          </a:p>
          <a:p>
            <a:pPr algn="l" rtl="0"/>
            <a:r>
              <a:rPr lang="en-US" dirty="0"/>
              <a:t> bloody diarrhea </a:t>
            </a:r>
          </a:p>
          <a:p>
            <a:pPr algn="l" rtl="0"/>
            <a:r>
              <a:rPr lang="en-US" dirty="0"/>
              <a:t>anemia / </a:t>
            </a:r>
            <a:r>
              <a:rPr lang="en-US" dirty="0" err="1"/>
              <a:t>hypovolemia</a:t>
            </a:r>
            <a:r>
              <a:rPr lang="en-US" dirty="0"/>
              <a:t> due to hemorrhage  (e.g. pallor, dizziness, weakness, syncope)</a:t>
            </a:r>
          </a:p>
          <a:p>
            <a:pPr algn="l" rtl="0"/>
            <a:r>
              <a:rPr lang="en-US" dirty="0"/>
              <a:t>Nonspecific symptoms may include dyspnea, abdominal pain, chest pain, and fatigue</a:t>
            </a:r>
          </a:p>
        </p:txBody>
      </p:sp>
    </p:spTree>
    <p:extLst>
      <p:ext uri="{BB962C8B-B14F-4D97-AF65-F5344CB8AC3E}">
        <p14:creationId xmlns:p14="http://schemas.microsoft.com/office/powerpoint/2010/main" val="678984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53720" y="4495800"/>
            <a:ext cx="4862228" cy="923330"/>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Occult bleeding </a:t>
            </a:r>
          </a:p>
        </p:txBody>
      </p:sp>
      <p:sp>
        <p:nvSpPr>
          <p:cNvPr id="9" name="Rectangle 8"/>
          <p:cNvSpPr/>
          <p:nvPr/>
        </p:nvSpPr>
        <p:spPr>
          <a:xfrm>
            <a:off x="1662942" y="2971800"/>
            <a:ext cx="5845831" cy="923330"/>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Moderate bleeding </a:t>
            </a:r>
          </a:p>
        </p:txBody>
      </p:sp>
      <p:sp>
        <p:nvSpPr>
          <p:cNvPr id="10" name="Rectangle 9"/>
          <p:cNvSpPr/>
          <p:nvPr/>
        </p:nvSpPr>
        <p:spPr>
          <a:xfrm>
            <a:off x="1859178" y="1447800"/>
            <a:ext cx="5425651"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Massive bleeding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417657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524000"/>
            <a:ext cx="8686800" cy="5334000"/>
          </a:xfrm>
        </p:spPr>
        <p:txBody>
          <a:bodyPr>
            <a:normAutofit fontScale="92500" lnSpcReduction="20000"/>
          </a:bodyPr>
          <a:lstStyle/>
          <a:p>
            <a:pPr algn="l" rtl="0"/>
            <a:r>
              <a:rPr lang="en-US" dirty="0"/>
              <a:t>Only 10-20% patients present with massive bleeding </a:t>
            </a:r>
          </a:p>
          <a:p>
            <a:pPr algn="l" rtl="0"/>
            <a:r>
              <a:rPr lang="en-US" dirty="0"/>
              <a:t>Large volume of bright red blood per rectum  or </a:t>
            </a:r>
            <a:r>
              <a:rPr lang="en-US" dirty="0" err="1"/>
              <a:t>hemtochezia</a:t>
            </a:r>
            <a:r>
              <a:rPr lang="en-US" dirty="0"/>
              <a:t> </a:t>
            </a:r>
          </a:p>
          <a:p>
            <a:pPr algn="l" rtl="0"/>
            <a:r>
              <a:rPr lang="en-US" dirty="0"/>
              <a:t>Usually in elderly patient </a:t>
            </a:r>
          </a:p>
          <a:p>
            <a:pPr algn="l" rtl="0"/>
            <a:r>
              <a:rPr lang="en-US" dirty="0"/>
              <a:t>Hemodynamic unstable </a:t>
            </a:r>
          </a:p>
          <a:p>
            <a:pPr marL="137160" indent="0" algn="l" rtl="0">
              <a:buNone/>
            </a:pPr>
            <a:r>
              <a:rPr lang="en-US" dirty="0"/>
              <a:t>SBP = 90 mmHg  </a:t>
            </a:r>
          </a:p>
          <a:p>
            <a:pPr marL="137160" indent="0" algn="l" rtl="0">
              <a:buNone/>
            </a:pPr>
            <a:r>
              <a:rPr lang="en-US" dirty="0"/>
              <a:t>HR &gt; 100</a:t>
            </a:r>
          </a:p>
          <a:p>
            <a:pPr marL="137160" indent="0" algn="l" rtl="0">
              <a:buNone/>
            </a:pPr>
            <a:r>
              <a:rPr lang="en-US" dirty="0"/>
              <a:t>Low urine output </a:t>
            </a:r>
          </a:p>
          <a:p>
            <a:pPr algn="l" rtl="0"/>
            <a:r>
              <a:rPr lang="en-US" dirty="0"/>
              <a:t>Hemoglobin level = 6 g/dl  </a:t>
            </a:r>
          </a:p>
          <a:p>
            <a:pPr algn="l" rtl="0"/>
            <a:r>
              <a:rPr lang="en-US" dirty="0"/>
              <a:t>Bleeding more than 1.5 L / day</a:t>
            </a:r>
          </a:p>
          <a:p>
            <a:pPr algn="l" rtl="0"/>
            <a:r>
              <a:rPr lang="en-US" dirty="0"/>
              <a:t>For 3 days</a:t>
            </a:r>
          </a:p>
          <a:p>
            <a:pPr algn="l" rtl="0"/>
            <a:r>
              <a:rPr lang="en-US" dirty="0"/>
              <a:t>The most common due to diverticulosis and </a:t>
            </a:r>
            <a:r>
              <a:rPr lang="en-US" dirty="0" err="1"/>
              <a:t>angiodysplasia</a:t>
            </a:r>
            <a:r>
              <a:rPr lang="en-US" dirty="0"/>
              <a:t> </a:t>
            </a:r>
          </a:p>
          <a:p>
            <a:pPr algn="l" rtl="0"/>
            <a:r>
              <a:rPr lang="en-US" dirty="0"/>
              <a:t>Mortality rate more than 21%</a:t>
            </a:r>
          </a:p>
        </p:txBody>
      </p:sp>
      <p:sp>
        <p:nvSpPr>
          <p:cNvPr id="4" name="Rectangle 3"/>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381000" y="210457"/>
            <a:ext cx="5955476"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Massive bleeding </a:t>
            </a:r>
          </a:p>
        </p:txBody>
      </p:sp>
    </p:spTree>
    <p:extLst>
      <p:ext uri="{BB962C8B-B14F-4D97-AF65-F5344CB8AC3E}">
        <p14:creationId xmlns:p14="http://schemas.microsoft.com/office/powerpoint/2010/main" val="43859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6" y="685800"/>
            <a:ext cx="8229600" cy="1143000"/>
          </a:xfrm>
        </p:spPr>
        <p:txBody>
          <a:bodyPr>
            <a:noAutofit/>
          </a:bodyPr>
          <a:lstStyle/>
          <a:p>
            <a:pPr algn="l"/>
            <a:r>
              <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Moderate bleeding </a:t>
            </a:r>
            <a:br>
              <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5400" dirty="0"/>
          </a:p>
        </p:txBody>
      </p:sp>
      <p:sp>
        <p:nvSpPr>
          <p:cNvPr id="3" name="Content Placeholder 2"/>
          <p:cNvSpPr>
            <a:spLocks noGrp="1"/>
          </p:cNvSpPr>
          <p:nvPr>
            <p:ph sz="quarter" idx="1"/>
          </p:nvPr>
        </p:nvSpPr>
        <p:spPr/>
        <p:txBody>
          <a:bodyPr/>
          <a:lstStyle/>
          <a:p>
            <a:pPr algn="l" rtl="0"/>
            <a:r>
              <a:rPr lang="en-US" dirty="0"/>
              <a:t>May present as </a:t>
            </a:r>
            <a:r>
              <a:rPr lang="en-US" dirty="0" err="1"/>
              <a:t>hematochezia</a:t>
            </a:r>
            <a:r>
              <a:rPr lang="en-US" dirty="0"/>
              <a:t> or melena </a:t>
            </a:r>
          </a:p>
          <a:p>
            <a:pPr algn="l" rtl="0"/>
            <a:r>
              <a:rPr lang="en-US" dirty="0"/>
              <a:t>The patient with any age </a:t>
            </a:r>
          </a:p>
          <a:p>
            <a:pPr algn="l" rtl="0"/>
            <a:r>
              <a:rPr lang="en-US" dirty="0"/>
              <a:t>Hemodynamic stable </a:t>
            </a:r>
          </a:p>
          <a:p>
            <a:pPr algn="l" rtl="0"/>
            <a:endParaRPr lang="en-US" dirty="0"/>
          </a:p>
          <a:p>
            <a:pPr algn="l" rtl="0"/>
            <a:endParaRPr lang="en-US" dirty="0"/>
          </a:p>
        </p:txBody>
      </p:sp>
      <p:sp>
        <p:nvSpPr>
          <p:cNvPr id="5" name="Title 1"/>
          <p:cNvSpPr txBox="1">
            <a:spLocks/>
          </p:cNvSpPr>
          <p:nvPr/>
        </p:nvSpPr>
        <p:spPr>
          <a:xfrm>
            <a:off x="339436" y="3574473"/>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l"/>
            <a:r>
              <a:rPr lang="en-US" sz="5400"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Occult bleeding </a:t>
            </a:r>
            <a:br>
              <a:rPr lang="en-US" sz="5400"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5400" u="sng" dirty="0"/>
          </a:p>
        </p:txBody>
      </p:sp>
      <p:sp>
        <p:nvSpPr>
          <p:cNvPr id="6" name="TextBox 5"/>
          <p:cNvSpPr txBox="1"/>
          <p:nvPr/>
        </p:nvSpPr>
        <p:spPr>
          <a:xfrm>
            <a:off x="685800" y="4267200"/>
            <a:ext cx="7010400" cy="3453253"/>
          </a:xfrm>
          <a:prstGeom prst="rect">
            <a:avLst/>
          </a:prstGeom>
          <a:noFill/>
        </p:spPr>
        <p:txBody>
          <a:bodyPr wrap="square" rtlCol="0">
            <a:spAutoFit/>
          </a:bodyPr>
          <a:lstStyle/>
          <a:p>
            <a:pPr marL="548640" indent="-411480">
              <a:spcBef>
                <a:spcPct val="20000"/>
              </a:spcBef>
              <a:buClr>
                <a:schemeClr val="tx1">
                  <a:shade val="95000"/>
                </a:schemeClr>
              </a:buClr>
              <a:buSzPct val="65000"/>
              <a:buFont typeface="Wingdings 2"/>
              <a:buChar char=""/>
            </a:pPr>
            <a:r>
              <a:rPr lang="en-US" sz="2800" dirty="0"/>
              <a:t>Patient with any age </a:t>
            </a:r>
          </a:p>
          <a:p>
            <a:pPr marL="548640" indent="-411480">
              <a:spcBef>
                <a:spcPct val="20000"/>
              </a:spcBef>
              <a:buClr>
                <a:schemeClr val="tx1">
                  <a:shade val="95000"/>
                </a:schemeClr>
              </a:buClr>
              <a:buSzPct val="65000"/>
              <a:buFont typeface="Wingdings 2"/>
              <a:buChar char=""/>
            </a:pPr>
            <a:r>
              <a:rPr lang="en-US" sz="2800" dirty="0"/>
              <a:t>Presented with microcytic  hypochromic anemia due to chronic blood loss </a:t>
            </a:r>
          </a:p>
          <a:p>
            <a:pPr marL="548640" indent="-411480">
              <a:spcBef>
                <a:spcPct val="20000"/>
              </a:spcBef>
              <a:buClr>
                <a:schemeClr val="tx1">
                  <a:shade val="95000"/>
                </a:schemeClr>
              </a:buClr>
              <a:buSzPct val="65000"/>
              <a:buFont typeface="Wingdings 2"/>
              <a:buChar char=""/>
            </a:pPr>
            <a:endParaRPr lang="en-US" sz="2800" dirty="0"/>
          </a:p>
          <a:p>
            <a:pPr marL="137160">
              <a:spcBef>
                <a:spcPct val="20000"/>
              </a:spcBef>
              <a:buClr>
                <a:schemeClr val="tx1">
                  <a:shade val="95000"/>
                </a:schemeClr>
              </a:buClr>
              <a:buSzPct val="65000"/>
            </a:pPr>
            <a:endParaRPr lang="en-US" sz="2800" dirty="0"/>
          </a:p>
          <a:p>
            <a:pPr marL="548640" indent="-411480">
              <a:spcBef>
                <a:spcPct val="20000"/>
              </a:spcBef>
              <a:buClr>
                <a:schemeClr val="tx1">
                  <a:shade val="95000"/>
                </a:schemeClr>
              </a:buClr>
              <a:buSzPct val="65000"/>
              <a:buFont typeface="Wingdings 2"/>
              <a:buChar char=""/>
            </a:pPr>
            <a:endParaRPr lang="en-US" sz="2800" dirty="0"/>
          </a:p>
        </p:txBody>
      </p:sp>
    </p:spTree>
    <p:extLst>
      <p:ext uri="{BB962C8B-B14F-4D97-AF65-F5344CB8AC3E}">
        <p14:creationId xmlns:p14="http://schemas.microsoft.com/office/powerpoint/2010/main" val="1687190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lstStyle/>
          <a:p>
            <a:r>
              <a:rPr lang="en-US" dirty="0">
                <a:solidFill>
                  <a:schemeClr val="tx1"/>
                </a:solidFill>
              </a:rPr>
              <a:t>Risk factors </a:t>
            </a:r>
          </a:p>
        </p:txBody>
      </p:sp>
      <p:sp>
        <p:nvSpPr>
          <p:cNvPr id="3" name="Content Placeholder 2"/>
          <p:cNvSpPr>
            <a:spLocks noGrp="1"/>
          </p:cNvSpPr>
          <p:nvPr>
            <p:ph sz="quarter" idx="1"/>
          </p:nvPr>
        </p:nvSpPr>
        <p:spPr/>
        <p:txBody>
          <a:bodyPr/>
          <a:lstStyle/>
          <a:p>
            <a:pPr algn="l" rtl="0"/>
            <a:r>
              <a:rPr lang="en-US" dirty="0"/>
              <a:t>Low fiber diet </a:t>
            </a:r>
          </a:p>
          <a:p>
            <a:pPr algn="l" rtl="0"/>
            <a:r>
              <a:rPr lang="en-US" dirty="0"/>
              <a:t>Obesity , physical inactivity </a:t>
            </a:r>
          </a:p>
          <a:p>
            <a:pPr algn="l" rtl="0"/>
            <a:r>
              <a:rPr lang="en-US" dirty="0"/>
              <a:t>Radiation </a:t>
            </a:r>
          </a:p>
          <a:p>
            <a:pPr algn="l" rtl="0"/>
            <a:r>
              <a:rPr lang="en-US" dirty="0"/>
              <a:t>NSAIDs and aspirin </a:t>
            </a:r>
          </a:p>
          <a:p>
            <a:pPr algn="l" rtl="0"/>
            <a:r>
              <a:rPr lang="en-US" dirty="0"/>
              <a:t>Advancing age </a:t>
            </a:r>
          </a:p>
          <a:p>
            <a:pPr algn="l" rtl="0"/>
            <a:r>
              <a:rPr lang="en-US" dirty="0"/>
              <a:t>Extensive comorbid illnesses </a:t>
            </a:r>
          </a:p>
          <a:p>
            <a:pPr algn="l" rtl="0"/>
            <a:endParaRPr lang="en-US" dirty="0"/>
          </a:p>
        </p:txBody>
      </p:sp>
    </p:spTree>
    <p:extLst>
      <p:ext uri="{BB962C8B-B14F-4D97-AF65-F5344CB8AC3E}">
        <p14:creationId xmlns:p14="http://schemas.microsoft.com/office/powerpoint/2010/main" val="24228098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صيدلاني">
  <a:themeElements>
    <a:clrScheme name="صيدلاني">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صيدلاني">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صيدلاني">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3077</TotalTime>
  <Words>1331</Words>
  <Application>Microsoft Office PowerPoint</Application>
  <PresentationFormat>عرض على الشاشة (3:4)‏</PresentationFormat>
  <Paragraphs>172</Paragraphs>
  <Slides>29</Slides>
  <Notes>2</Notes>
  <HiddenSlides>0</HiddenSlides>
  <MMClips>0</MMClips>
  <ScaleCrop>false</ScaleCrop>
  <HeadingPairs>
    <vt:vector size="4" baseType="variant">
      <vt:variant>
        <vt:lpstr>نسق</vt:lpstr>
      </vt:variant>
      <vt:variant>
        <vt:i4>2</vt:i4>
      </vt:variant>
      <vt:variant>
        <vt:lpstr>عناوين الشرائح</vt:lpstr>
      </vt:variant>
      <vt:variant>
        <vt:i4>29</vt:i4>
      </vt:variant>
    </vt:vector>
  </HeadingPairs>
  <TitlesOfParts>
    <vt:vector size="31" baseType="lpstr">
      <vt:lpstr>مدني</vt:lpstr>
      <vt:lpstr>صيدلاني</vt:lpstr>
      <vt:lpstr>عرض تقديمي في PowerPoint</vt:lpstr>
      <vt:lpstr>عرض تقديمي في PowerPoint</vt:lpstr>
      <vt:lpstr>عرض تقديمي في PowerPoint</vt:lpstr>
      <vt:lpstr>EPIDEMIOLOGY</vt:lpstr>
      <vt:lpstr>Sign and symptoms </vt:lpstr>
      <vt:lpstr>عرض تقديمي في PowerPoint</vt:lpstr>
      <vt:lpstr>عرض تقديمي في PowerPoint</vt:lpstr>
      <vt:lpstr>Moderate bleeding  </vt:lpstr>
      <vt:lpstr>Risk factors </vt:lpstr>
      <vt:lpstr>عرض تقديمي في PowerPoint</vt:lpstr>
      <vt:lpstr>عرض تقديمي في PowerPoint</vt:lpstr>
      <vt:lpstr>عرض تقديمي في PowerPoint</vt:lpstr>
      <vt:lpstr>عرض تقديمي في PowerPoint</vt:lpstr>
      <vt:lpstr>عرض تقديمي في PowerPoint</vt:lpstr>
      <vt:lpstr>Angiodysplasia </vt:lpstr>
      <vt:lpstr>Diagnosis</vt:lpstr>
      <vt:lpstr>Treatment </vt:lpstr>
      <vt:lpstr>Neoplasia of LGI tract including anal canal </vt:lpstr>
      <vt:lpstr>Anorectal diseases </vt:lpstr>
      <vt:lpstr>عرض تقديمي في PowerPoint</vt:lpstr>
      <vt:lpstr>عرض تقديمي في PowerPoint</vt:lpstr>
      <vt:lpstr>Internal hemorrhoids classifications: </vt:lpstr>
      <vt:lpstr>عرض تقديمي في PowerPoint</vt:lpstr>
      <vt:lpstr>Colitis   </vt:lpstr>
      <vt:lpstr>Ischemic Colitis</vt:lpstr>
      <vt:lpstr>Diagnostic modalities for LGI bleeding :</vt:lpstr>
      <vt:lpstr>Radionucleotide scanning (Technecium-99m labelled RBC scintigraphy)</vt:lpstr>
      <vt:lpstr>CAPSULE ENDOSCOPY</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81</cp:revision>
  <dcterms:created xsi:type="dcterms:W3CDTF">2006-08-16T00:00:00Z</dcterms:created>
  <dcterms:modified xsi:type="dcterms:W3CDTF">2020-12-08T11:17:27Z</dcterms:modified>
</cp:coreProperties>
</file>