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4BAB4-F776-4AC8-A41F-509028A02A29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044-9D50-4618-B629-437A0589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77975-C277-45C9-ADB1-1B9DD0C05A09}" type="slidenum">
              <a:rPr lang="en-US" smtClean="0">
                <a:latin typeface="Times" pitchFamily="1" charset="0"/>
              </a:rPr>
              <a:pPr/>
              <a:t>2</a:t>
            </a:fld>
            <a:endParaRPr lang="en-US" smtClean="0">
              <a:latin typeface="Times" pitchFamily="1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1" charset="0"/>
              </a:rPr>
              <a:t>Fig 13.3</a:t>
            </a:r>
          </a:p>
        </p:txBody>
      </p:sp>
    </p:spTree>
    <p:extLst>
      <p:ext uri="{BB962C8B-B14F-4D97-AF65-F5344CB8AC3E}">
        <p14:creationId xmlns:p14="http://schemas.microsoft.com/office/powerpoint/2010/main" val="392481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2E29B-80E2-4DE8-B195-E2CA430B0BA6}" type="slidenum">
              <a:rPr lang="en-US" smtClean="0">
                <a:latin typeface="Times" pitchFamily="1" charset="0"/>
              </a:rPr>
              <a:pPr/>
              <a:t>4</a:t>
            </a:fld>
            <a:endParaRPr lang="en-US" smtClean="0">
              <a:latin typeface="Times" pitchFamily="1" charset="0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5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EA36A-3979-42C0-954A-002AD9EFB94B}" type="slidenum">
              <a:rPr lang="en-US" smtClean="0">
                <a:latin typeface="Times" pitchFamily="1" charset="0"/>
              </a:rPr>
              <a:pPr/>
              <a:t>11</a:t>
            </a:fld>
            <a:endParaRPr lang="en-US" smtClean="0">
              <a:latin typeface="Times" pitchFamily="1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1" charset="0"/>
              </a:rPr>
              <a:t>Fig 13.14</a:t>
            </a:r>
          </a:p>
        </p:txBody>
      </p:sp>
    </p:spTree>
    <p:extLst>
      <p:ext uri="{BB962C8B-B14F-4D97-AF65-F5344CB8AC3E}">
        <p14:creationId xmlns:p14="http://schemas.microsoft.com/office/powerpoint/2010/main" val="149615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503E5-9A05-4297-A11A-DFC36EF2F80A}" type="slidenum">
              <a:rPr lang="en-US" smtClean="0">
                <a:latin typeface="Times" pitchFamily="1" charset="0"/>
              </a:rPr>
              <a:pPr/>
              <a:t>12</a:t>
            </a:fld>
            <a:endParaRPr lang="en-US" smtClean="0">
              <a:latin typeface="Times" pitchFamily="1" charset="0"/>
            </a:endParaRPr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9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4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800" y="4270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2800" y="1752602"/>
            <a:ext cx="10972800" cy="22859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12800" y="4191000"/>
            <a:ext cx="10972800" cy="2057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4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7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221AB-87ED-4487-9059-95E16CEF547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B123-967D-4DED-8528-7C7A97205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165" y="2172877"/>
            <a:ext cx="8229600" cy="182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8000" b="1" dirty="0"/>
              <a:t>Gut formation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387581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591675" y="6580189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28.12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4" y="501650"/>
            <a:ext cx="8231187" cy="5868988"/>
          </a:xfrm>
          <a:prstGeom prst="rect">
            <a:avLst/>
          </a:prstGeom>
          <a:noFill/>
        </p:spPr>
      </p:pic>
      <p:sp>
        <p:nvSpPr>
          <p:cNvPr id="15370" name="Freeform 10"/>
          <p:cNvSpPr>
            <a:spLocks/>
          </p:cNvSpPr>
          <p:nvPr/>
        </p:nvSpPr>
        <p:spPr bwMode="auto">
          <a:xfrm>
            <a:off x="3760788" y="3055938"/>
            <a:ext cx="901700" cy="868362"/>
          </a:xfrm>
          <a:custGeom>
            <a:avLst/>
            <a:gdLst/>
            <a:ahLst/>
            <a:cxnLst>
              <a:cxn ang="0">
                <a:pos x="568" y="547"/>
              </a:cxn>
              <a:cxn ang="0">
                <a:pos x="102" y="0"/>
              </a:cxn>
              <a:cxn ang="0">
                <a:pos x="0" y="0"/>
              </a:cxn>
            </a:cxnLst>
            <a:rect l="0" t="0" r="r" b="b"/>
            <a:pathLst>
              <a:path w="568" h="547">
                <a:moveTo>
                  <a:pt x="568" y="547"/>
                </a:moveTo>
                <a:lnTo>
                  <a:pt x="10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3519488" y="4394201"/>
            <a:ext cx="857250" cy="377825"/>
          </a:xfrm>
          <a:custGeom>
            <a:avLst/>
            <a:gdLst/>
            <a:ahLst/>
            <a:cxnLst>
              <a:cxn ang="0">
                <a:pos x="540" y="0"/>
              </a:cxn>
              <a:cxn ang="0">
                <a:pos x="110" y="238"/>
              </a:cxn>
              <a:cxn ang="0">
                <a:pos x="0" y="238"/>
              </a:cxn>
            </a:cxnLst>
            <a:rect l="0" t="0" r="r" b="b"/>
            <a:pathLst>
              <a:path w="540" h="238">
                <a:moveTo>
                  <a:pt x="540" y="0"/>
                </a:moveTo>
                <a:lnTo>
                  <a:pt x="110" y="238"/>
                </a:lnTo>
                <a:lnTo>
                  <a:pt x="0" y="23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440113" y="4660900"/>
            <a:ext cx="1955800" cy="1282700"/>
          </a:xfrm>
          <a:custGeom>
            <a:avLst/>
            <a:gdLst/>
            <a:ahLst/>
            <a:cxnLst>
              <a:cxn ang="0">
                <a:pos x="1232" y="0"/>
              </a:cxn>
              <a:cxn ang="0">
                <a:pos x="118" y="808"/>
              </a:cxn>
              <a:cxn ang="0">
                <a:pos x="0" y="808"/>
              </a:cxn>
            </a:cxnLst>
            <a:rect l="0" t="0" r="r" b="b"/>
            <a:pathLst>
              <a:path w="1232" h="808">
                <a:moveTo>
                  <a:pt x="1232" y="0"/>
                </a:moveTo>
                <a:lnTo>
                  <a:pt x="118" y="808"/>
                </a:lnTo>
                <a:lnTo>
                  <a:pt x="0" y="80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143626" y="617538"/>
            <a:ext cx="1387475" cy="1422400"/>
          </a:xfrm>
          <a:custGeom>
            <a:avLst/>
            <a:gdLst/>
            <a:ahLst/>
            <a:cxnLst>
              <a:cxn ang="0">
                <a:pos x="0" y="896"/>
              </a:cxn>
              <a:cxn ang="0">
                <a:pos x="768" y="0"/>
              </a:cxn>
              <a:cxn ang="0">
                <a:pos x="874" y="0"/>
              </a:cxn>
            </a:cxnLst>
            <a:rect l="0" t="0" r="r" b="b"/>
            <a:pathLst>
              <a:path w="874" h="896">
                <a:moveTo>
                  <a:pt x="0" y="896"/>
                </a:moveTo>
                <a:lnTo>
                  <a:pt x="768" y="0"/>
                </a:lnTo>
                <a:lnTo>
                  <a:pt x="874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6442076" y="1074739"/>
            <a:ext cx="1089025" cy="1019175"/>
          </a:xfrm>
          <a:custGeom>
            <a:avLst/>
            <a:gdLst/>
            <a:ahLst/>
            <a:cxnLst>
              <a:cxn ang="0">
                <a:pos x="0" y="642"/>
              </a:cxn>
              <a:cxn ang="0">
                <a:pos x="574" y="0"/>
              </a:cxn>
              <a:cxn ang="0">
                <a:pos x="686" y="0"/>
              </a:cxn>
            </a:cxnLst>
            <a:rect l="0" t="0" r="r" b="b"/>
            <a:pathLst>
              <a:path w="686" h="642">
                <a:moveTo>
                  <a:pt x="0" y="642"/>
                </a:moveTo>
                <a:lnTo>
                  <a:pt x="574" y="0"/>
                </a:lnTo>
                <a:lnTo>
                  <a:pt x="686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6261100" y="1827214"/>
            <a:ext cx="1784350" cy="415925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068" y="0"/>
              </a:cxn>
              <a:cxn ang="0">
                <a:pos x="1124" y="0"/>
              </a:cxn>
            </a:cxnLst>
            <a:rect l="0" t="0" r="r" b="b"/>
            <a:pathLst>
              <a:path w="1124" h="262">
                <a:moveTo>
                  <a:pt x="0" y="262"/>
                </a:moveTo>
                <a:lnTo>
                  <a:pt x="1068" y="0"/>
                </a:lnTo>
                <a:lnTo>
                  <a:pt x="1124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032625" y="2220913"/>
            <a:ext cx="1022350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536" y="0"/>
              </a:cxn>
              <a:cxn ang="0">
                <a:pos x="644" y="0"/>
              </a:cxn>
            </a:cxnLst>
            <a:rect l="0" t="0" r="r" b="b"/>
            <a:pathLst>
              <a:path w="644" h="120">
                <a:moveTo>
                  <a:pt x="0" y="120"/>
                </a:moveTo>
                <a:lnTo>
                  <a:pt x="536" y="0"/>
                </a:lnTo>
                <a:lnTo>
                  <a:pt x="644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6311900" y="1074738"/>
            <a:ext cx="1041400" cy="95250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6950075" y="2659064"/>
            <a:ext cx="10985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6975476" y="2906714"/>
            <a:ext cx="911225" cy="25082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7346951" y="3116264"/>
            <a:ext cx="701675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0" y="26"/>
              </a:cxn>
              <a:cxn ang="0">
                <a:pos x="442" y="26"/>
              </a:cxn>
            </a:cxnLst>
            <a:rect l="0" t="0" r="r" b="b"/>
            <a:pathLst>
              <a:path w="442" h="26">
                <a:moveTo>
                  <a:pt x="0" y="0"/>
                </a:moveTo>
                <a:lnTo>
                  <a:pt x="340" y="26"/>
                </a:lnTo>
                <a:lnTo>
                  <a:pt x="442" y="26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7210425" y="3673476"/>
            <a:ext cx="838200" cy="212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6" y="134"/>
              </a:cxn>
              <a:cxn ang="0">
                <a:pos x="528" y="134"/>
              </a:cxn>
            </a:cxnLst>
            <a:rect l="0" t="0" r="r" b="b"/>
            <a:pathLst>
              <a:path w="528" h="134">
                <a:moveTo>
                  <a:pt x="0" y="0"/>
                </a:moveTo>
                <a:lnTo>
                  <a:pt x="426" y="134"/>
                </a:lnTo>
                <a:lnTo>
                  <a:pt x="528" y="13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6470651" y="3695701"/>
            <a:ext cx="1577975" cy="638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6" y="402"/>
              </a:cxn>
              <a:cxn ang="0">
                <a:pos x="994" y="402"/>
              </a:cxn>
            </a:cxnLst>
            <a:rect l="0" t="0" r="r" b="b"/>
            <a:pathLst>
              <a:path w="994" h="402">
                <a:moveTo>
                  <a:pt x="0" y="0"/>
                </a:moveTo>
                <a:lnTo>
                  <a:pt x="886" y="402"/>
                </a:lnTo>
                <a:lnTo>
                  <a:pt x="994" y="40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7080251" y="4432300"/>
            <a:ext cx="968375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2" y="224"/>
              </a:cxn>
              <a:cxn ang="0">
                <a:pos x="610" y="224"/>
              </a:cxn>
            </a:cxnLst>
            <a:rect l="0" t="0" r="r" b="b"/>
            <a:pathLst>
              <a:path w="610" h="224">
                <a:moveTo>
                  <a:pt x="0" y="0"/>
                </a:moveTo>
                <a:lnTo>
                  <a:pt x="502" y="224"/>
                </a:lnTo>
                <a:lnTo>
                  <a:pt x="610" y="22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6340476" y="4191000"/>
            <a:ext cx="1647825" cy="1028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8" y="648"/>
              </a:cxn>
              <a:cxn ang="0">
                <a:pos x="1038" y="648"/>
              </a:cxn>
            </a:cxnLst>
            <a:rect l="0" t="0" r="r" b="b"/>
            <a:pathLst>
              <a:path w="1038" h="648">
                <a:moveTo>
                  <a:pt x="0" y="0"/>
                </a:moveTo>
                <a:lnTo>
                  <a:pt x="938" y="648"/>
                </a:lnTo>
                <a:lnTo>
                  <a:pt x="1038" y="64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6381751" y="4829175"/>
            <a:ext cx="1139825" cy="812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8" y="512"/>
              </a:cxn>
              <a:cxn ang="0">
                <a:pos x="718" y="512"/>
              </a:cxn>
            </a:cxnLst>
            <a:rect l="0" t="0" r="r" b="b"/>
            <a:pathLst>
              <a:path w="718" h="512">
                <a:moveTo>
                  <a:pt x="0" y="0"/>
                </a:moveTo>
                <a:lnTo>
                  <a:pt x="618" y="512"/>
                </a:lnTo>
                <a:lnTo>
                  <a:pt x="718" y="51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6261100" y="5165725"/>
            <a:ext cx="1263650" cy="93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4" y="592"/>
              </a:cxn>
              <a:cxn ang="0">
                <a:pos x="796" y="592"/>
              </a:cxn>
            </a:cxnLst>
            <a:rect l="0" t="0" r="r" b="b"/>
            <a:pathLst>
              <a:path w="796" h="592">
                <a:moveTo>
                  <a:pt x="0" y="0"/>
                </a:moveTo>
                <a:lnTo>
                  <a:pt x="694" y="592"/>
                </a:lnTo>
                <a:lnTo>
                  <a:pt x="796" y="59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7092951" y="4295776"/>
            <a:ext cx="784225" cy="49212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8096250" y="2092325"/>
            <a:ext cx="13160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Esophagus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7585076" y="482600"/>
            <a:ext cx="96340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Pharynx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7585075" y="939801"/>
            <a:ext cx="22105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Parathyroid glands</a:t>
            </a:r>
          </a:p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and thymus 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8099426" y="1679575"/>
            <a:ext cx="161262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Thyroid gland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8099425" y="2524125"/>
            <a:ext cx="92429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Trachea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8099425" y="3022601"/>
            <a:ext cx="115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Right and</a:t>
            </a:r>
          </a:p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left lungs 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8099426" y="3752850"/>
            <a:ext cx="103073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Stomach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8099426" y="4197350"/>
            <a:ext cx="58349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Liver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8099425" y="4651375"/>
            <a:ext cx="108683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Pancreas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8042275" y="5086350"/>
            <a:ext cx="13417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Gallbladder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7575551" y="5505450"/>
            <a:ext cx="17216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Small intestine</a:t>
            </a:r>
            <a:endParaRPr lang="en-US" b="1">
              <a:latin typeface="Arial" pitchFamily="34" charset="0"/>
            </a:endParaRP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7578726" y="5969000"/>
            <a:ext cx="173765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Large intestine</a:t>
            </a:r>
            <a:endParaRPr lang="en-US" b="1">
              <a:latin typeface="Arial" pitchFamily="34" charset="0"/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365375" y="4645026"/>
            <a:ext cx="108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Umbilical</a:t>
            </a:r>
          </a:p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cord</a:t>
            </a:r>
            <a:endParaRPr lang="en-US" b="1">
              <a:latin typeface="Arial" pitchFamily="34" charset="0"/>
            </a:endParaRP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2365375" y="2921001"/>
            <a:ext cx="13433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Connection</a:t>
            </a:r>
          </a:p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to yolk sac</a:t>
            </a:r>
            <a:endParaRPr lang="en-US" b="1">
              <a:latin typeface="Arial" pitchFamily="34" charset="0"/>
            </a:endParaRP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2365376" y="5807075"/>
            <a:ext cx="103073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pitchFamily="34" charset="0"/>
              </a:rPr>
              <a:t>Allantois</a:t>
            </a:r>
            <a:endParaRPr lang="en-US" b="1">
              <a:latin typeface="Arial" pitchFamily="34" charset="0"/>
            </a:endParaRPr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4651375" y="6045200"/>
            <a:ext cx="203344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5-week embryo</a:t>
            </a: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4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410200" y="692150"/>
            <a:ext cx="4965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4"/>
          <a:srcRect r="52045"/>
          <a:stretch>
            <a:fillRect/>
          </a:stretch>
        </p:blipFill>
        <p:spPr bwMode="auto">
          <a:xfrm>
            <a:off x="1600201" y="838200"/>
            <a:ext cx="36941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803525" y="166688"/>
            <a:ext cx="1054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4</a:t>
            </a:r>
            <a:r>
              <a:rPr lang="en-US" b="1" baseline="30000">
                <a:latin typeface="Calibri" pitchFamily="34" charset="0"/>
              </a:rPr>
              <a:t>th</a:t>
            </a:r>
            <a:r>
              <a:rPr lang="en-US" b="1">
                <a:latin typeface="Calibri" pitchFamily="34" charset="0"/>
              </a:rPr>
              <a:t> week 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620000" y="168275"/>
            <a:ext cx="1054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5</a:t>
            </a:r>
            <a:r>
              <a:rPr lang="en-US" b="1" baseline="30000">
                <a:latin typeface="Calibri" pitchFamily="34" charset="0"/>
              </a:rPr>
              <a:t>th</a:t>
            </a:r>
            <a:r>
              <a:rPr lang="en-US" b="1">
                <a:latin typeface="Calibri" pitchFamily="34" charset="0"/>
              </a:rPr>
              <a:t> week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987676" y="5078413"/>
            <a:ext cx="61452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b="1" dirty="0">
                <a:latin typeface="Calibri" pitchFamily="34" charset="0"/>
              </a:rPr>
              <a:t>Celiac artery </a:t>
            </a:r>
            <a:r>
              <a:rPr lang="en-US" sz="2000" dirty="0">
                <a:latin typeface="Calibri" pitchFamily="34" charset="0"/>
              </a:rPr>
              <a:t>supplies the </a:t>
            </a:r>
            <a:r>
              <a:rPr lang="en-US" sz="2000" b="1" dirty="0">
                <a:latin typeface="Calibri" pitchFamily="34" charset="0"/>
              </a:rPr>
              <a:t>foregut</a:t>
            </a:r>
          </a:p>
          <a:p>
            <a:pPr algn="l" rtl="0"/>
            <a:r>
              <a:rPr lang="en-US" sz="2000" b="1" dirty="0">
                <a:latin typeface="Calibri" pitchFamily="34" charset="0"/>
              </a:rPr>
              <a:t>Superior mesenteric artery </a:t>
            </a:r>
            <a:r>
              <a:rPr lang="en-US" sz="2000" dirty="0">
                <a:latin typeface="Calibri" pitchFamily="34" charset="0"/>
              </a:rPr>
              <a:t>supplies the </a:t>
            </a:r>
            <a:r>
              <a:rPr lang="en-US" sz="2000" b="1" dirty="0" err="1">
                <a:latin typeface="Calibri" pitchFamily="34" charset="0"/>
              </a:rPr>
              <a:t>midgut</a:t>
            </a:r>
            <a:endParaRPr lang="en-US" sz="2000" b="1" dirty="0">
              <a:latin typeface="Calibri" pitchFamily="34" charset="0"/>
            </a:endParaRPr>
          </a:p>
          <a:p>
            <a:pPr algn="l" rtl="0"/>
            <a:r>
              <a:rPr lang="en-US" sz="2000" b="1" dirty="0">
                <a:latin typeface="Calibri" pitchFamily="34" charset="0"/>
              </a:rPr>
              <a:t>Inferior mesenteric artery su</a:t>
            </a:r>
            <a:r>
              <a:rPr lang="en-US" sz="2000" dirty="0">
                <a:latin typeface="Calibri" pitchFamily="34" charset="0"/>
              </a:rPr>
              <a:t>pplies the </a:t>
            </a:r>
            <a:r>
              <a:rPr lang="en-US" sz="2000" b="1" dirty="0">
                <a:latin typeface="Calibri" pitchFamily="34" charset="0"/>
              </a:rPr>
              <a:t>hindgut	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3733801" y="4676776"/>
            <a:ext cx="1427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Langman’s fig 14-14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8458201" y="4648201"/>
            <a:ext cx="134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Langman’s fig 14-4</a:t>
            </a:r>
          </a:p>
        </p:txBody>
      </p: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2133601" y="6172200"/>
            <a:ext cx="752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The figure on the right also shows the mesenteries; note that the liver and stomach have dorsal and ventral mesenteries whereas the rest of the gut has only a dorsal mesentery.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34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89064"/>
            <a:ext cx="81788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90800" y="4572000"/>
            <a:ext cx="28194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>
              <a:latin typeface="Calibri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15000" y="3962400"/>
            <a:ext cx="2362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>
              <a:latin typeface="Calibri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696200" y="3352800"/>
            <a:ext cx="2362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>
              <a:latin typeface="Calibri" pitchFamily="34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905000" y="3943996"/>
            <a:ext cx="3810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>
              <a:latin typeface="Calibri" pitchFamily="34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343400" y="3276600"/>
            <a:ext cx="3810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>
              <a:latin typeface="Calibri" pitchFamily="34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934200" y="3124200"/>
            <a:ext cx="3276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>
              <a:latin typeface="Calibri" pitchFamily="34" charset="0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6858000" y="2819400"/>
            <a:ext cx="2514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>
              <a:latin typeface="Calibri" pitchFamily="34" charset="0"/>
            </a:endParaRPr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1905000" y="3810000"/>
            <a:ext cx="5770554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Gut = </a:t>
            </a:r>
            <a:r>
              <a:rPr lang="en-US" dirty="0" err="1">
                <a:latin typeface="Calibri" pitchFamily="34" charset="0"/>
              </a:rPr>
              <a:t>bilayered</a:t>
            </a:r>
            <a:r>
              <a:rPr lang="en-US" dirty="0">
                <a:latin typeface="Calibri" pitchFamily="34" charset="0"/>
              </a:rPr>
              <a:t> tube (endoderm surrounded by mesoderm)</a:t>
            </a:r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1352636" y="4640811"/>
            <a:ext cx="5469702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Regional gut tube patterning and organogenesis </a:t>
            </a:r>
            <a:r>
              <a:rPr lang="en-US" dirty="0" smtClean="0">
                <a:latin typeface="Calibri" pitchFamily="34" charset="0"/>
              </a:rPr>
              <a:t>require </a:t>
            </a:r>
            <a:endParaRPr lang="en-US" dirty="0" smtClean="0"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Calibri" pitchFamily="34" charset="0"/>
              </a:rPr>
              <a:t>inductive </a:t>
            </a:r>
            <a:r>
              <a:rPr lang="en-US" dirty="0">
                <a:latin typeface="Calibri" pitchFamily="34" charset="0"/>
              </a:rPr>
              <a:t>signals from other nearby structures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048001" y="0"/>
            <a:ext cx="3596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Regional patterning of the gut tube </a:t>
            </a:r>
          </a:p>
        </p:txBody>
      </p:sp>
    </p:spTree>
    <p:extLst>
      <p:ext uri="{BB962C8B-B14F-4D97-AF65-F5344CB8AC3E}">
        <p14:creationId xmlns:p14="http://schemas.microsoft.com/office/powerpoint/2010/main" val="35224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Early Development of Cardiovascular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229600" cy="4724400"/>
          </a:xfrm>
        </p:spPr>
        <p:txBody>
          <a:bodyPr/>
          <a:lstStyle/>
          <a:p>
            <a:pPr algn="l" rtl="0"/>
            <a:r>
              <a:rPr lang="en-US" dirty="0"/>
              <a:t>Starts at the beginning of the 3</a:t>
            </a:r>
            <a:r>
              <a:rPr lang="en-US" baseline="30000" dirty="0"/>
              <a:t>rd</a:t>
            </a:r>
            <a:r>
              <a:rPr lang="en-US" dirty="0"/>
              <a:t> week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Vasculogenesis</a:t>
            </a:r>
            <a:r>
              <a:rPr lang="en-US" dirty="0"/>
              <a:t> and angiogenesis begins in the </a:t>
            </a:r>
            <a:r>
              <a:rPr lang="en-US" dirty="0" err="1"/>
              <a:t>extraembryonic</a:t>
            </a:r>
            <a:r>
              <a:rPr lang="en-US" dirty="0"/>
              <a:t> mesoderm of the yolk sac, connecting stalk and </a:t>
            </a:r>
            <a:r>
              <a:rPr lang="en-US" dirty="0" err="1"/>
              <a:t>chorion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Embryonic blood vessels begin to develop about 2 days later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Early Development of Cardiovascular System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229600" cy="51054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The urgent need for blood vessels to bring nourishment and oxygen to the embryo from mother causes the early formation of the cardiovascular system</a:t>
            </a:r>
          </a:p>
          <a:p>
            <a:pPr algn="l" rtl="0">
              <a:lnSpc>
                <a:spcPct val="90000"/>
              </a:lnSpc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A primordial </a:t>
            </a:r>
            <a:r>
              <a:rPr lang="en-US" dirty="0" err="1"/>
              <a:t>uteroplacental</a:t>
            </a:r>
            <a:r>
              <a:rPr lang="en-US" dirty="0"/>
              <a:t> circulation develops during the 3</a:t>
            </a:r>
            <a:r>
              <a:rPr lang="en-US" baseline="30000" dirty="0"/>
              <a:t>rd</a:t>
            </a:r>
            <a:r>
              <a:rPr lang="en-US" dirty="0"/>
              <a:t> week</a:t>
            </a:r>
          </a:p>
          <a:p>
            <a:pPr algn="l" rtl="0">
              <a:lnSpc>
                <a:spcPct val="90000"/>
              </a:lnSpc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Until then the embryonic nutrition is obtained from maternal blood by diffusion</a:t>
            </a:r>
          </a:p>
        </p:txBody>
      </p:sp>
    </p:spTree>
    <p:extLst>
      <p:ext uri="{BB962C8B-B14F-4D97-AF65-F5344CB8AC3E}">
        <p14:creationId xmlns:p14="http://schemas.microsoft.com/office/powerpoint/2010/main" val="283158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Vasculogenesis</a:t>
            </a:r>
            <a:r>
              <a:rPr lang="en-US" dirty="0"/>
              <a:t> &amp; angiogenesis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dirty="0"/>
              <a:t>Formation of embryonic vascular system involves 2 processes: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Vasculogenesis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Angiogenesis</a:t>
            </a:r>
          </a:p>
        </p:txBody>
      </p:sp>
    </p:spTree>
    <p:extLst>
      <p:ext uri="{BB962C8B-B14F-4D97-AF65-F5344CB8AC3E}">
        <p14:creationId xmlns:p14="http://schemas.microsoft.com/office/powerpoint/2010/main" val="17453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Vasculogenesis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229600" cy="4953000"/>
          </a:xfrm>
        </p:spPr>
        <p:txBody>
          <a:bodyPr/>
          <a:lstStyle/>
          <a:p>
            <a:pPr algn="l" rtl="0"/>
            <a:r>
              <a:rPr lang="en-US" dirty="0" err="1"/>
              <a:t>Mesenchymal</a:t>
            </a:r>
            <a:r>
              <a:rPr lang="en-US" dirty="0"/>
              <a:t> cells differentiate into endothelial precursors called </a:t>
            </a:r>
            <a:r>
              <a:rPr lang="en-US" dirty="0" err="1"/>
              <a:t>Angioblast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 err="1"/>
              <a:t>Angioblast</a:t>
            </a:r>
            <a:r>
              <a:rPr lang="en-US" dirty="0"/>
              <a:t> aggregate to form isolated </a:t>
            </a:r>
            <a:r>
              <a:rPr lang="en-US" dirty="0" err="1"/>
              <a:t>angiogenic</a:t>
            </a:r>
            <a:r>
              <a:rPr lang="en-US" dirty="0"/>
              <a:t> cell clusters or blood islands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Small cavities appear within the blood islands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Angioblasts</a:t>
            </a:r>
            <a:r>
              <a:rPr lang="en-US" dirty="0"/>
              <a:t> flatten to form endothelial cells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7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meso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3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Vasculogenesis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144963"/>
          </a:xfrm>
        </p:spPr>
        <p:txBody>
          <a:bodyPr/>
          <a:lstStyle/>
          <a:p>
            <a:pPr algn="l" rtl="0"/>
            <a:r>
              <a:rPr lang="en-US" dirty="0"/>
              <a:t>Endothelial cells arrange themselves around the cavities in blood island to form the endothelium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These endothelium lined cavities soon fuse to form networks of endothelial channels </a:t>
            </a:r>
            <a:r>
              <a:rPr lang="en-US" dirty="0" smtClean="0"/>
              <a:t>(called </a:t>
            </a:r>
            <a:r>
              <a:rPr lang="en-US" dirty="0" err="1" smtClean="0"/>
              <a:t>Vasculogenesis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6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Angiogenesis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pPr algn="l" rtl="0"/>
            <a:r>
              <a:rPr lang="en-US" dirty="0"/>
              <a:t>Vessels sprout into adjacent areas by endothelial budding and fuse with other vessels </a:t>
            </a:r>
            <a:r>
              <a:rPr lang="en-US" dirty="0" smtClean="0"/>
              <a:t>(called Angiogenesis).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6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t="50000" b="28548"/>
          <a:stretch>
            <a:fillRect/>
          </a:stretch>
        </p:blipFill>
        <p:spPr bwMode="auto">
          <a:xfrm>
            <a:off x="1558925" y="4764"/>
            <a:ext cx="4889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4038600" y="76200"/>
            <a:ext cx="0" cy="1538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1268" name="Title 13"/>
          <p:cNvSpPr>
            <a:spLocks noGrp="1"/>
          </p:cNvSpPr>
          <p:nvPr>
            <p:ph type="title"/>
          </p:nvPr>
        </p:nvSpPr>
        <p:spPr>
          <a:xfrm>
            <a:off x="6553200" y="1524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/>
              <a:t>With lateral folding, mesoderm is recruited to gut wall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3"/>
          </p:nvPr>
        </p:nvSpPr>
        <p:spPr>
          <a:xfrm>
            <a:off x="1752600" y="5334000"/>
            <a:ext cx="8229600" cy="12192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Lateral folding of the embryo completes the gut tube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/>
            </a:pPr>
            <a:r>
              <a:rPr lang="en-US" sz="2400" dirty="0" err="1"/>
              <a:t>Mesodermal</a:t>
            </a:r>
            <a:r>
              <a:rPr lang="en-US" sz="2400" dirty="0"/>
              <a:t> layer of the gut tube is called </a:t>
            </a:r>
            <a:r>
              <a:rPr lang="en-US" sz="2400" dirty="0" err="1"/>
              <a:t>splanchnic</a:t>
            </a:r>
            <a:r>
              <a:rPr lang="en-US" sz="2400" dirty="0"/>
              <a:t> (visceral) mesoderm - derived from lateral plate mesoderm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Somatic mesoderm lines body cavity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968500"/>
            <a:ext cx="7543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029575" y="4586288"/>
            <a:ext cx="13477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Langman’s</a:t>
            </a:r>
            <a:r>
              <a:rPr lang="en-US" sz="1200" dirty="0">
                <a:latin typeface="+mj-lt"/>
              </a:rPr>
              <a:t> fig 6-18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1524000" y="1476376"/>
            <a:ext cx="1157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Carlson fig 6-20</a:t>
            </a:r>
          </a:p>
        </p:txBody>
      </p:sp>
    </p:spTree>
    <p:extLst>
      <p:ext uri="{BB962C8B-B14F-4D97-AF65-F5344CB8AC3E}">
        <p14:creationId xmlns:p14="http://schemas.microsoft.com/office/powerpoint/2010/main" val="11232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 of </a:t>
            </a:r>
            <a:r>
              <a:rPr lang="en-US" dirty="0">
                <a:solidFill>
                  <a:srgbClr val="FF0000"/>
                </a:solidFill>
              </a:rPr>
              <a:t>Blood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Cells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953000"/>
          </a:xfrm>
        </p:spPr>
        <p:txBody>
          <a:bodyPr/>
          <a:lstStyle/>
          <a:p>
            <a:pPr algn="l" rtl="0"/>
            <a:r>
              <a:rPr lang="en-US" dirty="0"/>
              <a:t>Blood cells develop from the endothelial cells of vessels called </a:t>
            </a:r>
            <a:r>
              <a:rPr lang="en-US" dirty="0" err="1"/>
              <a:t>hemangioblasts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Develop at the end of 3</a:t>
            </a:r>
            <a:r>
              <a:rPr lang="en-US" baseline="30000" dirty="0"/>
              <a:t>rd</a:t>
            </a:r>
            <a:r>
              <a:rPr lang="en-US" dirty="0"/>
              <a:t> week on the yolk sac and </a:t>
            </a:r>
            <a:r>
              <a:rPr lang="en-US" dirty="0" err="1"/>
              <a:t>allantois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Hematogenesis</a:t>
            </a:r>
            <a:r>
              <a:rPr lang="en-US" dirty="0"/>
              <a:t> does not begin until 5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It occurs first in liver and later in spleen, bone marrow &amp; lymph nodes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4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 of </a:t>
            </a:r>
            <a:r>
              <a:rPr lang="en-US" dirty="0">
                <a:solidFill>
                  <a:srgbClr val="FF0000"/>
                </a:solidFill>
              </a:rPr>
              <a:t>Blood </a:t>
            </a:r>
            <a:r>
              <a:rPr lang="en-US" dirty="0"/>
              <a:t>Cells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pPr algn="l" rtl="0"/>
            <a:r>
              <a:rPr lang="en-US" dirty="0"/>
              <a:t>Fetal and adult erythrocytes are derived from different hematopoietic progenitor cells  (</a:t>
            </a:r>
            <a:r>
              <a:rPr lang="en-US" dirty="0" err="1"/>
              <a:t>hemangioblasts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 err="1"/>
              <a:t>Mesenchymal</a:t>
            </a:r>
            <a:r>
              <a:rPr lang="en-US" dirty="0"/>
              <a:t> cells surrounding the primordial endothelial blood vessels differentiate into the muscular and connective tissue elements of the vessels</a:t>
            </a:r>
          </a:p>
        </p:txBody>
      </p:sp>
    </p:spTree>
    <p:extLst>
      <p:ext uri="{BB962C8B-B14F-4D97-AF65-F5344CB8AC3E}">
        <p14:creationId xmlns:p14="http://schemas.microsoft.com/office/powerpoint/2010/main" val="29561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meso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81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Primordial Cardiovascular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229600" cy="4648200"/>
          </a:xfrm>
        </p:spPr>
        <p:txBody>
          <a:bodyPr/>
          <a:lstStyle/>
          <a:p>
            <a:pPr algn="l" rtl="0"/>
            <a:r>
              <a:rPr lang="en-US" dirty="0"/>
              <a:t>Heart &amp; great vessels develop from </a:t>
            </a:r>
            <a:r>
              <a:rPr lang="en-US" dirty="0" err="1"/>
              <a:t>mesenchymal</a:t>
            </a:r>
            <a:r>
              <a:rPr lang="en-US" dirty="0"/>
              <a:t> cells in the </a:t>
            </a:r>
            <a:r>
              <a:rPr lang="en-US" dirty="0" err="1"/>
              <a:t>cardiogenic</a:t>
            </a:r>
            <a:r>
              <a:rPr lang="en-US" dirty="0"/>
              <a:t> area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Paired longitudinal endothelial lined channels or </a:t>
            </a:r>
            <a:r>
              <a:rPr lang="en-US" dirty="0" err="1"/>
              <a:t>endocardial</a:t>
            </a:r>
            <a:r>
              <a:rPr lang="en-US" dirty="0"/>
              <a:t> heart tubes develop during the 3</a:t>
            </a:r>
            <a:r>
              <a:rPr lang="en-US" baseline="30000" dirty="0"/>
              <a:t>rd</a:t>
            </a:r>
            <a:r>
              <a:rPr lang="en-US" dirty="0"/>
              <a:t> week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These tubes fuse to form the heart tube</a:t>
            </a:r>
          </a:p>
        </p:txBody>
      </p:sp>
    </p:spTree>
    <p:extLst>
      <p:ext uri="{BB962C8B-B14F-4D97-AF65-F5344CB8AC3E}">
        <p14:creationId xmlns:p14="http://schemas.microsoft.com/office/powerpoint/2010/main" val="2995369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nerves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89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Primordial Cardiovascular System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229600" cy="51054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The tubular heart joins with blood vessels in the embryo, connecting stalk, </a:t>
            </a:r>
            <a:r>
              <a:rPr lang="en-US" dirty="0" err="1"/>
              <a:t>chorion</a:t>
            </a:r>
            <a:r>
              <a:rPr lang="en-US" dirty="0"/>
              <a:t> and yolk sac to form a primordial cardiovascular system</a:t>
            </a:r>
          </a:p>
          <a:p>
            <a:pPr algn="l" rtl="0">
              <a:lnSpc>
                <a:spcPct val="90000"/>
              </a:lnSpc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Heart begins to beat on 21-22 days and blood circulates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CVS is the first organ system to reach a functional state</a:t>
            </a:r>
          </a:p>
        </p:txBody>
      </p:sp>
    </p:spTree>
    <p:extLst>
      <p:ext uri="{BB962C8B-B14F-4D97-AF65-F5344CB8AC3E}">
        <p14:creationId xmlns:p14="http://schemas.microsoft.com/office/powerpoint/2010/main" val="14495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Further Development of </a:t>
            </a:r>
            <a:r>
              <a:rPr lang="en-US" sz="4000" dirty="0" smtClean="0"/>
              <a:t>Chorionic </a:t>
            </a:r>
            <a:r>
              <a:rPr lang="en-US" sz="4000" dirty="0"/>
              <a:t>Villi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229600" cy="5105400"/>
          </a:xfrm>
        </p:spPr>
        <p:txBody>
          <a:bodyPr/>
          <a:lstStyle/>
          <a:p>
            <a:pPr algn="l" rtl="0"/>
            <a:r>
              <a:rPr lang="en-US" dirty="0"/>
              <a:t>Primary chorionic </a:t>
            </a:r>
            <a:r>
              <a:rPr lang="en-US" dirty="0" err="1"/>
              <a:t>villi</a:t>
            </a:r>
            <a:r>
              <a:rPr lang="en-US" dirty="0"/>
              <a:t> becomes secondary chorionic </a:t>
            </a:r>
            <a:r>
              <a:rPr lang="en-US" dirty="0" err="1"/>
              <a:t>villi</a:t>
            </a:r>
            <a:r>
              <a:rPr lang="en-US" dirty="0"/>
              <a:t> as they acquire </a:t>
            </a:r>
            <a:r>
              <a:rPr lang="en-US" dirty="0" err="1"/>
              <a:t>mesenchymal</a:t>
            </a:r>
            <a:r>
              <a:rPr lang="en-US" dirty="0"/>
              <a:t> cores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Before the end of third week capillaries develop in the secondary chorionic </a:t>
            </a:r>
            <a:r>
              <a:rPr lang="en-US" dirty="0" err="1"/>
              <a:t>villi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Now it is called tertiary chorionic </a:t>
            </a:r>
            <a:r>
              <a:rPr lang="en-US" dirty="0" err="1"/>
              <a:t>villi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8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Further Development of </a:t>
            </a:r>
            <a:r>
              <a:rPr lang="en-US" sz="4000" dirty="0" smtClean="0"/>
              <a:t>Chorionic </a:t>
            </a:r>
            <a:r>
              <a:rPr lang="en-US" sz="4000" dirty="0"/>
              <a:t>Villi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8229600" cy="50292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 err="1"/>
              <a:t>Cytotrophoblastic</a:t>
            </a:r>
            <a:r>
              <a:rPr lang="en-US" dirty="0"/>
              <a:t> extensions from these stem </a:t>
            </a:r>
            <a:r>
              <a:rPr lang="en-US" dirty="0" err="1"/>
              <a:t>villi</a:t>
            </a:r>
            <a:r>
              <a:rPr lang="en-US" dirty="0"/>
              <a:t> join to form a </a:t>
            </a:r>
            <a:r>
              <a:rPr lang="en-US" dirty="0" err="1"/>
              <a:t>cytotrophoblastic</a:t>
            </a:r>
            <a:r>
              <a:rPr lang="en-US" dirty="0"/>
              <a:t> shell that anchors the chorionic sac to the </a:t>
            </a:r>
            <a:r>
              <a:rPr lang="en-US" dirty="0" err="1"/>
              <a:t>endometrium</a:t>
            </a:r>
            <a:endParaRPr lang="en-US" dirty="0"/>
          </a:p>
          <a:p>
            <a:pPr algn="l" rtl="0">
              <a:lnSpc>
                <a:spcPct val="90000"/>
              </a:lnSpc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The rapid development of chorionic </a:t>
            </a:r>
            <a:r>
              <a:rPr lang="en-US" dirty="0" err="1"/>
              <a:t>villi</a:t>
            </a:r>
            <a:r>
              <a:rPr lang="en-US" dirty="0"/>
              <a:t> during the third week greatly increases the surface area of </a:t>
            </a:r>
            <a:r>
              <a:rPr lang="en-US" dirty="0" err="1"/>
              <a:t>chorion</a:t>
            </a:r>
            <a:endParaRPr lang="en-US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This causes exchange of oxygen and nutrients between the maternal and embryonic circulations</a:t>
            </a:r>
          </a:p>
          <a:p>
            <a:pPr algn="l" rtl="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6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56706967r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83" y="-33051"/>
            <a:ext cx="8380445" cy="62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4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0" y="500043"/>
            <a:ext cx="7315200" cy="562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26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24034" y="928671"/>
            <a:ext cx="821537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solidFill>
                  <a:srgbClr val="D70A14"/>
                </a:solidFill>
                <a:latin typeface="Calibri" pitchFamily="34" charset="0"/>
              </a:rPr>
              <a:t>Foregut:</a:t>
            </a:r>
            <a:r>
              <a:rPr lang="en-US" dirty="0">
                <a:latin typeface="Calibri" pitchFamily="34" charset="0"/>
              </a:rPr>
              <a:t>   	pharynx                                                        thyroid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esophagus			parathyroid glands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stomach			                  tympanic cavity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proximal duodenum			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                                                                      trachea, bronchi, lungs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				liver, gallbladder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				pancreas</a:t>
            </a:r>
          </a:p>
          <a:p>
            <a:pPr algn="l" rtl="0">
              <a:lnSpc>
                <a:spcPct val="80000"/>
              </a:lnSpc>
            </a:pPr>
            <a:endParaRPr lang="en-US" dirty="0"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solidFill>
                  <a:srgbClr val="D70A14"/>
                </a:solidFill>
                <a:latin typeface="Calibri" pitchFamily="34" charset="0"/>
              </a:rPr>
              <a:t>Midgut:</a:t>
            </a:r>
            <a:r>
              <a:rPr lang="en-US" dirty="0">
                <a:latin typeface="Calibri" pitchFamily="34" charset="0"/>
              </a:rPr>
              <a:t>	                 </a:t>
            </a:r>
            <a:r>
              <a:rPr lang="en-US" dirty="0" smtClean="0">
                <a:latin typeface="Calibri" pitchFamily="34" charset="0"/>
              </a:rPr>
              <a:t>distal </a:t>
            </a:r>
            <a:r>
              <a:rPr lang="en-US" dirty="0">
                <a:latin typeface="Calibri" pitchFamily="34" charset="0"/>
              </a:rPr>
              <a:t>duodenum to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right </a:t>
            </a:r>
            <a:r>
              <a:rPr lang="en-US" dirty="0" smtClean="0">
                <a:latin typeface="Calibri" pitchFamily="34" charset="0"/>
              </a:rPr>
              <a:t>2/3 </a:t>
            </a:r>
            <a:r>
              <a:rPr lang="en-US" dirty="0">
                <a:latin typeface="Calibri" pitchFamily="34" charset="0"/>
              </a:rPr>
              <a:t>of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transverse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colon</a:t>
            </a:r>
          </a:p>
          <a:p>
            <a:pPr algn="l" rtl="0">
              <a:lnSpc>
                <a:spcPct val="80000"/>
              </a:lnSpc>
            </a:pPr>
            <a:endParaRPr lang="en-US" dirty="0"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solidFill>
                  <a:srgbClr val="D70A14"/>
                </a:solidFill>
                <a:latin typeface="Calibri" pitchFamily="34" charset="0"/>
              </a:rPr>
              <a:t>Hindgut:</a:t>
            </a:r>
            <a:r>
              <a:rPr lang="en-US" dirty="0">
                <a:latin typeface="Calibri" pitchFamily="34" charset="0"/>
              </a:rPr>
              <a:t>	                  left </a:t>
            </a:r>
            <a:r>
              <a:rPr lang="en-US" dirty="0" smtClean="0">
                <a:latin typeface="Calibri" pitchFamily="34" charset="0"/>
              </a:rPr>
              <a:t>1/3 </a:t>
            </a:r>
            <a:r>
              <a:rPr lang="en-US" dirty="0">
                <a:latin typeface="Calibri" pitchFamily="34" charset="0"/>
              </a:rPr>
              <a:t>of 			urinary bladder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transverse		</a:t>
            </a: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	colon to </a:t>
            </a:r>
            <a:r>
              <a:rPr lang="en-US" dirty="0" smtClean="0">
                <a:latin typeface="Calibri" pitchFamily="34" charset="0"/>
              </a:rPr>
              <a:t>upper part of anal canal.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24233" y="357166"/>
            <a:ext cx="8145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b="1" u="sng" dirty="0">
                <a:solidFill>
                  <a:schemeClr val="accent2"/>
                </a:solidFill>
                <a:latin typeface="Calibri" pitchFamily="34" charset="0"/>
              </a:rPr>
              <a:t>Gut tube proper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                                        </a:t>
            </a:r>
            <a:r>
              <a:rPr lang="en-US" b="1" u="sng" dirty="0">
                <a:solidFill>
                  <a:schemeClr val="accent2"/>
                </a:solidFill>
                <a:latin typeface="Calibri" pitchFamily="34" charset="0"/>
              </a:rPr>
              <a:t>Derivatives of gut tube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12925" y="6170613"/>
            <a:ext cx="5415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D70A14"/>
                </a:solidFill>
                <a:latin typeface="Calibri" pitchFamily="34" charset="0"/>
              </a:rPr>
              <a:t>(These three regions are defined by their blood supply)</a:t>
            </a:r>
          </a:p>
        </p:txBody>
      </p:sp>
    </p:spTree>
    <p:extLst>
      <p:ext uri="{BB962C8B-B14F-4D97-AF65-F5344CB8AC3E}">
        <p14:creationId xmlns:p14="http://schemas.microsoft.com/office/powerpoint/2010/main" val="18245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Specialization of Endoderm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Embryonic folding begins with lateral folds</a:t>
            </a:r>
          </a:p>
          <a:p>
            <a:pPr algn="l" rtl="0"/>
            <a:r>
              <a:rPr lang="en-US" dirty="0"/>
              <a:t>Next, head and tail folds appear</a:t>
            </a:r>
          </a:p>
          <a:p>
            <a:pPr algn="l" rtl="0"/>
            <a:r>
              <a:rPr lang="en-US" dirty="0"/>
              <a:t>Endoderm tube forms epithelial lining of the GI tract</a:t>
            </a:r>
          </a:p>
          <a:p>
            <a:pPr algn="l" rtl="0"/>
            <a:r>
              <a:rPr lang="en-US" dirty="0"/>
              <a:t>Organs of the GI tract become apparent, and oral and anal openings perforate</a:t>
            </a:r>
          </a:p>
          <a:p>
            <a:pPr algn="l" rtl="0"/>
            <a:r>
              <a:rPr lang="en-US" dirty="0"/>
              <a:t>Mucosal lining of respiratory tract forms from pharyngeal endoderm (foregut)</a:t>
            </a:r>
          </a:p>
        </p:txBody>
      </p:sp>
    </p:spTree>
    <p:extLst>
      <p:ext uri="{BB962C8B-B14F-4D97-AF65-F5344CB8AC3E}">
        <p14:creationId xmlns:p14="http://schemas.microsoft.com/office/powerpoint/2010/main" val="308138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507539" y="6580189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28.11a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4" y="557214"/>
            <a:ext cx="8231187" cy="5868987"/>
          </a:xfrm>
          <a:prstGeom prst="rect">
            <a:avLst/>
          </a:prstGeom>
          <a:noFill/>
        </p:spPr>
      </p:pic>
      <p:sp>
        <p:nvSpPr>
          <p:cNvPr id="14346" name="Freeform 10"/>
          <p:cNvSpPr>
            <a:spLocks/>
          </p:cNvSpPr>
          <p:nvPr/>
        </p:nvSpPr>
        <p:spPr bwMode="auto">
          <a:xfrm>
            <a:off x="7426326" y="5384801"/>
            <a:ext cx="130175" cy="1031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2" y="0"/>
              </a:cxn>
              <a:cxn ang="0">
                <a:pos x="80" y="322"/>
              </a:cxn>
              <a:cxn ang="0">
                <a:pos x="80" y="650"/>
              </a:cxn>
              <a:cxn ang="0">
                <a:pos x="0" y="650"/>
              </a:cxn>
            </a:cxnLst>
            <a:rect l="0" t="0" r="r" b="b"/>
            <a:pathLst>
              <a:path w="82" h="650">
                <a:moveTo>
                  <a:pt x="2" y="0"/>
                </a:moveTo>
                <a:lnTo>
                  <a:pt x="82" y="0"/>
                </a:lnTo>
                <a:lnTo>
                  <a:pt x="80" y="322"/>
                </a:lnTo>
                <a:lnTo>
                  <a:pt x="80" y="650"/>
                </a:lnTo>
                <a:lnTo>
                  <a:pt x="0" y="65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414964" y="5200651"/>
            <a:ext cx="600075" cy="371475"/>
          </a:xfrm>
          <a:custGeom>
            <a:avLst/>
            <a:gdLst/>
            <a:ahLst/>
            <a:cxnLst>
              <a:cxn ang="0">
                <a:pos x="378" y="234"/>
              </a:cxn>
              <a:cxn ang="0">
                <a:pos x="182" y="234"/>
              </a:cxn>
              <a:cxn ang="0">
                <a:pos x="0" y="0"/>
              </a:cxn>
            </a:cxnLst>
            <a:rect l="0" t="0" r="r" b="b"/>
            <a:pathLst>
              <a:path w="378" h="234">
                <a:moveTo>
                  <a:pt x="378" y="234"/>
                </a:moveTo>
                <a:lnTo>
                  <a:pt x="182" y="23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5294314" y="5276851"/>
            <a:ext cx="720725" cy="606425"/>
          </a:xfrm>
          <a:custGeom>
            <a:avLst/>
            <a:gdLst/>
            <a:ahLst/>
            <a:cxnLst>
              <a:cxn ang="0">
                <a:pos x="454" y="382"/>
              </a:cxn>
              <a:cxn ang="0">
                <a:pos x="258" y="382"/>
              </a:cxn>
              <a:cxn ang="0">
                <a:pos x="0" y="0"/>
              </a:cxn>
            </a:cxnLst>
            <a:rect l="0" t="0" r="r" b="b"/>
            <a:pathLst>
              <a:path w="454" h="382">
                <a:moveTo>
                  <a:pt x="454" y="382"/>
                </a:moveTo>
                <a:lnTo>
                  <a:pt x="258" y="38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5180014" y="5346701"/>
            <a:ext cx="835025" cy="860425"/>
          </a:xfrm>
          <a:custGeom>
            <a:avLst/>
            <a:gdLst/>
            <a:ahLst/>
            <a:cxnLst>
              <a:cxn ang="0">
                <a:pos x="526" y="542"/>
              </a:cxn>
              <a:cxn ang="0">
                <a:pos x="330" y="542"/>
              </a:cxn>
              <a:cxn ang="0">
                <a:pos x="0" y="0"/>
              </a:cxn>
            </a:cxnLst>
            <a:rect l="0" t="0" r="r" b="b"/>
            <a:pathLst>
              <a:path w="526" h="542">
                <a:moveTo>
                  <a:pt x="526" y="542"/>
                </a:moveTo>
                <a:lnTo>
                  <a:pt x="330" y="54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7559675" y="5883275"/>
            <a:ext cx="260350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216151" y="482601"/>
            <a:ext cx="59093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231F20"/>
                </a:solidFill>
                <a:latin typeface="Arial Black" pitchFamily="34" charset="0"/>
              </a:rPr>
              <a:t>Tail</a:t>
            </a:r>
            <a:endParaRPr lang="en-US">
              <a:latin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787900" y="860425"/>
            <a:ext cx="1085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 i="1">
                <a:solidFill>
                  <a:srgbClr val="231F20"/>
                </a:solidFill>
                <a:latin typeface="Arial" pitchFamily="34" charset="0"/>
              </a:rPr>
              <a:t>Amnion</a:t>
            </a:r>
            <a:endParaRPr lang="en-US">
              <a:latin typeface="Arial" pitchFamily="34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7461250" y="482601"/>
            <a:ext cx="83676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231F20"/>
                </a:solidFill>
                <a:latin typeface="Arial Black" pitchFamily="34" charset="0"/>
              </a:rPr>
              <a:t>Head</a:t>
            </a:r>
            <a:endParaRPr lang="en-US">
              <a:latin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606925" y="3282950"/>
            <a:ext cx="1182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 i="1">
                <a:solidFill>
                  <a:srgbClr val="231F20"/>
                </a:solidFill>
                <a:latin typeface="Arial" pitchFamily="34" charset="0"/>
              </a:rPr>
              <a:t>Yolk sac</a:t>
            </a:r>
            <a:endParaRPr lang="en-US">
              <a:latin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6048376" y="5416550"/>
            <a:ext cx="14271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231F20"/>
                </a:solidFill>
                <a:latin typeface="Arial" pitchFamily="34" charset="0"/>
              </a:rPr>
              <a:t>Ectoderm </a:t>
            </a:r>
            <a:endParaRPr lang="en-US" b="1">
              <a:latin typeface="Arial" pitchFamily="34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6051551" y="5727700"/>
            <a:ext cx="15398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231F20"/>
                </a:solidFill>
                <a:latin typeface="Arial" pitchFamily="34" charset="0"/>
              </a:rPr>
              <a:t>Mesoderm </a:t>
            </a:r>
            <a:endParaRPr lang="en-US" b="1">
              <a:latin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6048375" y="6051550"/>
            <a:ext cx="1524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231F20"/>
                </a:solidFill>
                <a:latin typeface="Arial" pitchFamily="34" charset="0"/>
              </a:rPr>
              <a:t>Endoderm </a:t>
            </a:r>
            <a:endParaRPr lang="en-US" b="1">
              <a:latin typeface="Arial" pitchFamily="34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7870826" y="5705476"/>
            <a:ext cx="213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231F20"/>
                </a:solidFill>
                <a:latin typeface="Arial" pitchFamily="34" charset="0"/>
              </a:rPr>
              <a:t>Trilaminar</a:t>
            </a:r>
          </a:p>
          <a:p>
            <a:r>
              <a:rPr lang="en-US" sz="2300" b="1">
                <a:solidFill>
                  <a:srgbClr val="231F20"/>
                </a:solidFill>
                <a:latin typeface="Arial" pitchFamily="34" charset="0"/>
              </a:rPr>
              <a:t>embryonic disc</a:t>
            </a:r>
            <a:endParaRPr lang="en-US" b="1">
              <a:latin typeface="Arial" pitchFamily="34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222500" y="5121276"/>
            <a:ext cx="42800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231F20"/>
                </a:solidFill>
                <a:latin typeface="Arial Black" pitchFamily="34" charset="0"/>
              </a:rPr>
              <a:t>(a)</a:t>
            </a: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5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9498013" y="6580189"/>
            <a:ext cx="1166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28.11b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 t="47984"/>
          <a:stretch>
            <a:fillRect/>
          </a:stretch>
        </p:blipFill>
        <p:spPr bwMode="auto">
          <a:xfrm>
            <a:off x="1979614" y="1966913"/>
            <a:ext cx="8231187" cy="3052762"/>
          </a:xfrm>
          <a:prstGeom prst="rect">
            <a:avLst/>
          </a:prstGeom>
          <a:noFill/>
        </p:spPr>
      </p:pic>
      <p:sp>
        <p:nvSpPr>
          <p:cNvPr id="96261" name="Line 5"/>
          <p:cNvSpPr>
            <a:spLocks noChangeShapeType="1"/>
          </p:cNvSpPr>
          <p:nvPr/>
        </p:nvSpPr>
        <p:spPr bwMode="auto">
          <a:xfrm flipH="1">
            <a:off x="7150100" y="2781300"/>
            <a:ext cx="1130300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3271839" y="3365500"/>
            <a:ext cx="1025525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1984376" y="3130550"/>
            <a:ext cx="1247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231F20"/>
                </a:solidFill>
                <a:latin typeface="Arial" pitchFamily="34" charset="0"/>
              </a:rPr>
              <a:t>Lateral</a:t>
            </a:r>
          </a:p>
          <a:p>
            <a:r>
              <a:rPr lang="en-US" sz="3000" b="1">
                <a:solidFill>
                  <a:srgbClr val="231F20"/>
                </a:solidFill>
                <a:latin typeface="Arial" pitchFamily="34" charset="0"/>
              </a:rPr>
              <a:t>fold 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8334375" y="2562225"/>
            <a:ext cx="1885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231F20"/>
                </a:solidFill>
                <a:latin typeface="Arial" pitchFamily="34" charset="0"/>
              </a:rPr>
              <a:t>Future gut</a:t>
            </a:r>
          </a:p>
          <a:p>
            <a:r>
              <a:rPr lang="en-US" sz="3000" b="1">
                <a:solidFill>
                  <a:srgbClr val="231F20"/>
                </a:solidFill>
                <a:latin typeface="Arial" pitchFamily="34" charset="0"/>
              </a:rPr>
              <a:t>(digestive </a:t>
            </a:r>
            <a:endParaRPr lang="en-US" b="1">
              <a:latin typeface="Arial" pitchFamily="34" charset="0"/>
            </a:endParaRPr>
          </a:p>
          <a:p>
            <a:r>
              <a:rPr lang="en-US" sz="3000" b="1">
                <a:solidFill>
                  <a:srgbClr val="231F20"/>
                </a:solidFill>
                <a:latin typeface="Arial" pitchFamily="34" charset="0"/>
              </a:rPr>
              <a:t>tube)</a:t>
            </a:r>
            <a:endParaRPr lang="en-US" b="1">
              <a:latin typeface="Arial" pitchFamily="34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1987551" y="4518026"/>
            <a:ext cx="55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231F20"/>
                </a:solidFill>
                <a:latin typeface="Arial Black" pitchFamily="34" charset="0"/>
              </a:rPr>
              <a:t>(b)</a:t>
            </a: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3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9507539" y="6580189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28.11c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/>
          <a:srcRect t="41655"/>
          <a:stretch>
            <a:fillRect/>
          </a:stretch>
        </p:blipFill>
        <p:spPr bwMode="auto">
          <a:xfrm>
            <a:off x="1979614" y="2268539"/>
            <a:ext cx="8231187" cy="3424237"/>
          </a:xfrm>
          <a:prstGeom prst="rect">
            <a:avLst/>
          </a:prstGeom>
          <a:noFill/>
        </p:spPr>
      </p:pic>
      <p:sp>
        <p:nvSpPr>
          <p:cNvPr id="97285" name="Freeform 5"/>
          <p:cNvSpPr>
            <a:spLocks/>
          </p:cNvSpPr>
          <p:nvPr/>
        </p:nvSpPr>
        <p:spPr bwMode="auto">
          <a:xfrm>
            <a:off x="5748339" y="1463676"/>
            <a:ext cx="1150937" cy="1260475"/>
          </a:xfrm>
          <a:custGeom>
            <a:avLst/>
            <a:gdLst/>
            <a:ahLst/>
            <a:cxnLst>
              <a:cxn ang="0">
                <a:pos x="725" y="0"/>
              </a:cxn>
              <a:cxn ang="0">
                <a:pos x="549" y="0"/>
              </a:cxn>
              <a:cxn ang="0">
                <a:pos x="0" y="794"/>
              </a:cxn>
            </a:cxnLst>
            <a:rect l="0" t="0" r="r" b="b"/>
            <a:pathLst>
              <a:path w="725" h="794">
                <a:moveTo>
                  <a:pt x="725" y="0"/>
                </a:moveTo>
                <a:lnTo>
                  <a:pt x="549" y="0"/>
                </a:lnTo>
                <a:lnTo>
                  <a:pt x="0" y="794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6619875" y="1463676"/>
            <a:ext cx="95250" cy="125412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56425" y="1223963"/>
            <a:ext cx="34079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b="1">
                <a:solidFill>
                  <a:srgbClr val="231F20"/>
                </a:solidFill>
                <a:latin typeface="Arial" pitchFamily="34" charset="0"/>
              </a:rPr>
              <a:t>Somites (seen</a:t>
            </a:r>
          </a:p>
          <a:p>
            <a:r>
              <a:rPr lang="en-US" sz="2900" b="1">
                <a:solidFill>
                  <a:srgbClr val="231F20"/>
                </a:solidFill>
                <a:latin typeface="Arial" pitchFamily="34" charset="0"/>
              </a:rPr>
              <a:t>through ectoderm) 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559175" y="5084763"/>
            <a:ext cx="14946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b="1" i="1">
                <a:solidFill>
                  <a:srgbClr val="231F20"/>
                </a:solidFill>
                <a:latin typeface="Arial" pitchFamily="34" charset="0"/>
              </a:rPr>
              <a:t>Yolk sac</a:t>
            </a:r>
            <a:endParaRPr lang="en-US">
              <a:latin typeface="Arial" pitchFamily="34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9026525" y="3306763"/>
            <a:ext cx="91050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b="1" i="1">
                <a:solidFill>
                  <a:srgbClr val="231F20"/>
                </a:solidFill>
                <a:latin typeface="Arial" pitchFamily="34" charset="0"/>
              </a:rPr>
              <a:t>Head</a:t>
            </a:r>
          </a:p>
          <a:p>
            <a:r>
              <a:rPr lang="en-US" sz="2900" b="1" i="1">
                <a:solidFill>
                  <a:srgbClr val="231F20"/>
                </a:solidFill>
                <a:latin typeface="Arial" pitchFamily="34" charset="0"/>
              </a:rPr>
              <a:t>fold 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1962151" y="2395538"/>
            <a:ext cx="78386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b="1" i="1">
                <a:solidFill>
                  <a:srgbClr val="231F20"/>
                </a:solidFill>
                <a:latin typeface="Arial" pitchFamily="34" charset="0"/>
              </a:rPr>
              <a:t>Tail</a:t>
            </a:r>
          </a:p>
          <a:p>
            <a:r>
              <a:rPr lang="en-US" sz="2900" b="1" i="1">
                <a:solidFill>
                  <a:srgbClr val="231F20"/>
                </a:solidFill>
                <a:latin typeface="Arial" pitchFamily="34" charset="0"/>
              </a:rPr>
              <a:t>fold 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1974850" y="5208588"/>
            <a:ext cx="53700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231F20"/>
                </a:solidFill>
                <a:latin typeface="Arial Black" pitchFamily="34" charset="0"/>
              </a:rPr>
              <a:t>(c)</a:t>
            </a: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7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9498013" y="6580189"/>
            <a:ext cx="1166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28.11d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/>
          <a:srcRect t="55504"/>
          <a:stretch>
            <a:fillRect/>
          </a:stretch>
        </p:blipFill>
        <p:spPr bwMode="auto">
          <a:xfrm>
            <a:off x="1931989" y="2479675"/>
            <a:ext cx="8231187" cy="2611438"/>
          </a:xfrm>
          <a:prstGeom prst="rect">
            <a:avLst/>
          </a:prstGeom>
          <a:noFill/>
        </p:spPr>
      </p:pic>
      <p:sp>
        <p:nvSpPr>
          <p:cNvPr id="98309" name="Freeform 5"/>
          <p:cNvSpPr>
            <a:spLocks/>
          </p:cNvSpPr>
          <p:nvPr/>
        </p:nvSpPr>
        <p:spPr bwMode="auto">
          <a:xfrm>
            <a:off x="6511925" y="2984501"/>
            <a:ext cx="2127250" cy="688975"/>
          </a:xfrm>
          <a:custGeom>
            <a:avLst/>
            <a:gdLst/>
            <a:ahLst/>
            <a:cxnLst>
              <a:cxn ang="0">
                <a:pos x="1340" y="0"/>
              </a:cxn>
              <a:cxn ang="0">
                <a:pos x="1086" y="0"/>
              </a:cxn>
              <a:cxn ang="0">
                <a:pos x="0" y="434"/>
              </a:cxn>
            </a:cxnLst>
            <a:rect l="0" t="0" r="r" b="b"/>
            <a:pathLst>
              <a:path w="1340" h="434">
                <a:moveTo>
                  <a:pt x="1340" y="0"/>
                </a:moveTo>
                <a:lnTo>
                  <a:pt x="1086" y="0"/>
                </a:lnTo>
                <a:lnTo>
                  <a:pt x="0" y="434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8310" name="Freeform 6"/>
          <p:cNvSpPr>
            <a:spLocks/>
          </p:cNvSpPr>
          <p:nvPr/>
        </p:nvSpPr>
        <p:spPr bwMode="auto">
          <a:xfrm>
            <a:off x="3338513" y="3397251"/>
            <a:ext cx="7874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130" y="454"/>
              </a:cxn>
              <a:cxn ang="0">
                <a:pos x="496" y="0"/>
              </a:cxn>
            </a:cxnLst>
            <a:rect l="0" t="0" r="r" b="b"/>
            <a:pathLst>
              <a:path w="496" h="454">
                <a:moveTo>
                  <a:pt x="0" y="454"/>
                </a:moveTo>
                <a:lnTo>
                  <a:pt x="130" y="454"/>
                </a:lnTo>
                <a:lnTo>
                  <a:pt x="496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8311" name="Freeform 7"/>
          <p:cNvSpPr>
            <a:spLocks/>
          </p:cNvSpPr>
          <p:nvPr/>
        </p:nvSpPr>
        <p:spPr bwMode="auto">
          <a:xfrm>
            <a:off x="6365875" y="1998663"/>
            <a:ext cx="1835150" cy="1001712"/>
          </a:xfrm>
          <a:custGeom>
            <a:avLst/>
            <a:gdLst/>
            <a:ahLst/>
            <a:cxnLst>
              <a:cxn ang="0">
                <a:pos x="1156" y="0"/>
              </a:cxn>
              <a:cxn ang="0">
                <a:pos x="870" y="0"/>
              </a:cxn>
              <a:cxn ang="0">
                <a:pos x="0" y="631"/>
              </a:cxn>
            </a:cxnLst>
            <a:rect l="0" t="0" r="r" b="b"/>
            <a:pathLst>
              <a:path w="1156" h="631">
                <a:moveTo>
                  <a:pt x="1156" y="0"/>
                </a:moveTo>
                <a:lnTo>
                  <a:pt x="870" y="0"/>
                </a:lnTo>
                <a:lnTo>
                  <a:pt x="0" y="631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8312" name="Freeform 8"/>
          <p:cNvSpPr>
            <a:spLocks/>
          </p:cNvSpPr>
          <p:nvPr/>
        </p:nvSpPr>
        <p:spPr bwMode="auto">
          <a:xfrm>
            <a:off x="6623051" y="2495550"/>
            <a:ext cx="1717675" cy="781050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796" y="0"/>
              </a:cxn>
              <a:cxn ang="0">
                <a:pos x="0" y="492"/>
              </a:cxn>
            </a:cxnLst>
            <a:rect l="0" t="0" r="r" b="b"/>
            <a:pathLst>
              <a:path w="1082" h="492">
                <a:moveTo>
                  <a:pt x="1082" y="0"/>
                </a:moveTo>
                <a:lnTo>
                  <a:pt x="796" y="0"/>
                </a:lnTo>
                <a:lnTo>
                  <a:pt x="0" y="492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 flipV="1">
            <a:off x="7299325" y="3851275"/>
            <a:ext cx="1339850" cy="635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8699501" y="2774951"/>
            <a:ext cx="15581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pitchFamily="34" charset="0"/>
              </a:rPr>
              <a:t>Primitive </a:t>
            </a:r>
          </a:p>
          <a:p>
            <a:r>
              <a:rPr lang="en-US" sz="2700" b="1">
                <a:solidFill>
                  <a:srgbClr val="231F20"/>
                </a:solidFill>
                <a:latin typeface="Arial" pitchFamily="34" charset="0"/>
              </a:rPr>
              <a:t>gut</a:t>
            </a:r>
            <a:endParaRPr lang="en-US" b="1">
              <a:latin typeface="Arial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8699500" y="3673475"/>
            <a:ext cx="128881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pitchFamily="34" charset="0"/>
              </a:rPr>
              <a:t>Foregut</a:t>
            </a:r>
            <a:endParaRPr lang="en-US" b="1">
              <a:latin typeface="Arial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920875" y="3933825"/>
            <a:ext cx="13080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pitchFamily="34" charset="0"/>
              </a:rPr>
              <a:t>Hindgut</a:t>
            </a:r>
            <a:endParaRPr lang="en-US" b="1">
              <a:latin typeface="Arial" pitchFamily="34" charset="0"/>
            </a:endParaRP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8261351" y="1819275"/>
            <a:ext cx="190436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pitchFamily="34" charset="0"/>
              </a:rPr>
              <a:t>Neural tube</a:t>
            </a:r>
            <a:endParaRPr lang="en-US" b="1">
              <a:latin typeface="Arial" pitchFamily="34" charset="0"/>
            </a:endParaRP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8401051" y="2298700"/>
            <a:ext cx="175047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pitchFamily="34" charset="0"/>
              </a:rPr>
              <a:t>Notochord</a:t>
            </a:r>
            <a:endParaRPr lang="en-US" b="1">
              <a:latin typeface="Arial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524501" y="3702050"/>
            <a:ext cx="8143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>
                <a:solidFill>
                  <a:srgbClr val="231F20"/>
                </a:solidFill>
                <a:latin typeface="Arial" pitchFamily="34" charset="0"/>
              </a:rPr>
              <a:t>Yolk </a:t>
            </a:r>
            <a:endParaRPr lang="en-US">
              <a:latin typeface="Arial" pitchFamily="34" charset="0"/>
            </a:endParaRP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5524501" y="4073525"/>
            <a:ext cx="57708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>
                <a:solidFill>
                  <a:srgbClr val="231F20"/>
                </a:solidFill>
                <a:latin typeface="Arial" pitchFamily="34" charset="0"/>
              </a:rPr>
              <a:t>sac</a:t>
            </a:r>
            <a:endParaRPr lang="en-US">
              <a:latin typeface="Arial" pitchFamily="34" charset="0"/>
            </a:endParaRP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2476501" y="4654550"/>
            <a:ext cx="50013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231F20"/>
                </a:solidFill>
                <a:latin typeface="Arial Black" pitchFamily="34" charset="0"/>
              </a:rPr>
              <a:t>(d)</a:t>
            </a: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7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754</Words>
  <Application>Microsoft Office PowerPoint</Application>
  <PresentationFormat>Widescreen</PresentationFormat>
  <Paragraphs>175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Times</vt:lpstr>
      <vt:lpstr>Wingdings</vt:lpstr>
      <vt:lpstr>Office Theme</vt:lpstr>
      <vt:lpstr>Gut formation</vt:lpstr>
      <vt:lpstr>With lateral folding, mesoderm is recruited to gut wall</vt:lpstr>
      <vt:lpstr>PowerPoint Presentation</vt:lpstr>
      <vt:lpstr>PowerPoint Presentation</vt:lpstr>
      <vt:lpstr>Specialization of Endoderm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Development of Cardiovascular System</vt:lpstr>
      <vt:lpstr>Early Development of Cardiovascular System</vt:lpstr>
      <vt:lpstr>Vasculogenesis &amp; angiogenesis</vt:lpstr>
      <vt:lpstr>Vasculogenesis</vt:lpstr>
      <vt:lpstr>PowerPoint Presentation</vt:lpstr>
      <vt:lpstr>Vasculogenesis</vt:lpstr>
      <vt:lpstr>Angiogenesis</vt:lpstr>
      <vt:lpstr>Development of Blood Cells</vt:lpstr>
      <vt:lpstr>Development of Blood Cells</vt:lpstr>
      <vt:lpstr>PowerPoint Presentation</vt:lpstr>
      <vt:lpstr>Primordial Cardiovascular System</vt:lpstr>
      <vt:lpstr>PowerPoint Presentation</vt:lpstr>
      <vt:lpstr>Primordial Cardiovascular System</vt:lpstr>
      <vt:lpstr>Further Development of Chorionic Villi</vt:lpstr>
      <vt:lpstr>Further Development of Chorionic Villi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2019-03-21T09:30:59Z</dcterms:created>
  <dcterms:modified xsi:type="dcterms:W3CDTF">2019-03-28T10:56:36Z</dcterms:modified>
</cp:coreProperties>
</file>