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  <p:sldMasterId id="2147483708" r:id="rId2"/>
  </p:sldMasterIdLst>
  <p:sldIdLst>
    <p:sldId id="256" r:id="rId3"/>
    <p:sldId id="257" r:id="rId4"/>
    <p:sldId id="269" r:id="rId5"/>
    <p:sldId id="259" r:id="rId6"/>
    <p:sldId id="271" r:id="rId7"/>
    <p:sldId id="260" r:id="rId8"/>
    <p:sldId id="261" r:id="rId9"/>
    <p:sldId id="270" r:id="rId10"/>
    <p:sldId id="287" r:id="rId11"/>
    <p:sldId id="281" r:id="rId12"/>
    <p:sldId id="265" r:id="rId13"/>
    <p:sldId id="284" r:id="rId14"/>
    <p:sldId id="274" r:id="rId15"/>
    <p:sldId id="283" r:id="rId16"/>
    <p:sldId id="285" r:id="rId17"/>
    <p:sldId id="286" r:id="rId18"/>
    <p:sldId id="276" r:id="rId19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3728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JO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3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36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48006" indent="0" algn="r">
              <a:buNone/>
              <a:defRPr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4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35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35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35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57307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2507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36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1725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35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2310115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30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43126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1800" b="0">
                <a:solidFill>
                  <a:schemeClr val="bg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6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44296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02742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72771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919435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1875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20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19744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3716" indent="0" algn="r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24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3" y="6407946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225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 eaLnBrk="1" latinLnBrk="0" hangingPunct="1"/>
            <a:endParaRPr kumimoji="0" lang="en-US" sz="135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35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350"/>
          </a:p>
        </p:txBody>
      </p:sp>
    </p:spTree>
    <p:extLst>
      <p:ext uri="{BB962C8B-B14F-4D97-AF65-F5344CB8AC3E}">
        <p14:creationId xmlns:p14="http://schemas.microsoft.com/office/powerpoint/2010/main" val="3172543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31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74842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2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5096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E41452C-048E-4BBB-AABA-812B58317624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JO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9616B2-905D-46EF-876F-96925C97C8E8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kumimoji="0" lang="en-US" sz="135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68580" tIns="34290" rIns="68580" bIns="34290" anchor="ctr" compatLnSpc="1"/>
          <a:lstStyle/>
          <a:p>
            <a:pPr algn="ctr" eaLnBrk="1" latinLnBrk="0" hangingPunct="1"/>
            <a:endParaRPr kumimoji="0" lang="en-US" sz="135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40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3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fld id="{C8B5BA6C-96A9-426E-89D1-FF0AB9E73ADC}" type="datetimeFigureOut">
              <a:rPr lang="ar-JO" smtClean="0"/>
              <a:pPr/>
              <a:t>27/04/1441</a:t>
            </a:fld>
            <a:endParaRPr lang="ar-J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3" y="6407946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>
                <a:solidFill>
                  <a:schemeClr val="tx1"/>
                </a:solidFill>
              </a:defRPr>
            </a:lvl1pPr>
            <a:extLst/>
          </a:lstStyle>
          <a:p>
            <a:endParaRPr lang="ar-J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6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750" b="0">
                <a:solidFill>
                  <a:schemeClr val="tx1"/>
                </a:solidFill>
              </a:defRPr>
            </a:lvl1pPr>
            <a:extLst/>
          </a:lstStyle>
          <a:p>
            <a:fld id="{CD746852-16C2-4043-87AD-60FCC7F16920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61219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3075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74320" indent="-192024" algn="r" rtl="1" eaLnBrk="1" latinLnBrk="0" hangingPunct="1">
        <a:spcBef>
          <a:spcPts val="3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466344" indent="-171450" algn="r" rtl="1" eaLnBrk="1" latinLnBrk="0" hangingPunct="1">
        <a:spcBef>
          <a:spcPts val="243"/>
        </a:spcBef>
        <a:buClr>
          <a:schemeClr val="accent1"/>
        </a:buClr>
        <a:buFont typeface="Verdana"/>
        <a:buChar char="◦"/>
        <a:defRPr kumimoji="0" sz="1725" kern="1200">
          <a:solidFill>
            <a:schemeClr val="tx1"/>
          </a:solidFill>
          <a:latin typeface="+mn-lt"/>
          <a:ea typeface="+mn-ea"/>
          <a:cs typeface="+mn-cs"/>
        </a:defRPr>
      </a:lvl2pPr>
      <a:lvl3pPr marL="644652" indent="-171450" algn="r" rtl="1" eaLnBrk="1" latinLnBrk="0" hangingPunct="1">
        <a:spcBef>
          <a:spcPts val="263"/>
        </a:spcBef>
        <a:buClr>
          <a:schemeClr val="accent2"/>
        </a:buClr>
        <a:buSzPct val="100000"/>
        <a:buFont typeface="Wingdings 2"/>
        <a:buChar char="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57250" indent="-171450" algn="r" rtl="1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425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-171450" algn="r" rtl="1" eaLnBrk="1" latinLnBrk="0" hangingPunct="1">
        <a:spcBef>
          <a:spcPts val="263"/>
        </a:spcBef>
        <a:buClr>
          <a:schemeClr val="accent2"/>
        </a:buClr>
        <a:buFont typeface="Wingdings 2"/>
        <a:buChar char="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indent="-171450" algn="r" rtl="1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indent="-171450" algn="r" rtl="1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" indent="-171450" algn="r" rtl="1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71450" algn="r" rtl="1" eaLnBrk="1" latinLnBrk="0" hangingPunct="1">
        <a:spcBef>
          <a:spcPts val="263"/>
        </a:spcBef>
        <a:buClr>
          <a:schemeClr val="accent3"/>
        </a:buClr>
        <a:buFont typeface="Wingdings 2"/>
        <a:buChar char="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Atrial</a:t>
            </a:r>
            <a:r>
              <a:rPr lang="en-US" dirty="0"/>
              <a:t> Fibrillation</a:t>
            </a:r>
            <a:endParaRPr lang="ar-JO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4207616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66800"/>
          </a:xfrm>
        </p:spPr>
        <p:txBody>
          <a:bodyPr/>
          <a:lstStyle/>
          <a:p>
            <a:r>
              <a:rPr lang="en-US" dirty="0"/>
              <a:t>Diagnosis </a:t>
            </a:r>
            <a:endParaRPr lang="ar-JO" dirty="0"/>
          </a:p>
        </p:txBody>
      </p:sp>
      <p:pic>
        <p:nvPicPr>
          <p:cNvPr id="61444" name="Picture 4" descr="ECG&#10;‘p’ waves are absent and R-R interval is variable.&#10;Absent ‘p’ waves are replaced by small irregular oscillations,&#10;ca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51275"/>
            <a:ext cx="8640960" cy="5244057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Management Of </a:t>
            </a:r>
            <a:r>
              <a:rPr lang="en-US" dirty="0" err="1"/>
              <a:t>Atrial</a:t>
            </a:r>
            <a:r>
              <a:rPr lang="en-US" dirty="0"/>
              <a:t> Fibrillation 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pic>
        <p:nvPicPr>
          <p:cNvPr id="5" name="Content Placeholder 4" descr="49806307_269721903724430_35373142129193779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357166"/>
            <a:ext cx="8229600" cy="4325112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dirty="0">
              <a:latin typeface="+mj-lt"/>
            </a:endParaRPr>
          </a:p>
          <a:p>
            <a:pPr marL="624078" indent="-514350" algn="l" rtl="0">
              <a:buAutoNum type="alphaLcPeriod"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+mj-lt"/>
              </a:rPr>
              <a:t>Rate control</a:t>
            </a:r>
            <a:r>
              <a:rPr lang="en-US" dirty="0">
                <a:latin typeface="+mj-lt"/>
              </a:rPr>
              <a:t>: The target is 60 to 100. HR 110 is acceptable if good EF .</a:t>
            </a:r>
          </a:p>
          <a:p>
            <a:pPr marL="624078" indent="-514350" algn="l" rtl="0">
              <a:buAutoNum type="alphaLcPeriod"/>
            </a:pPr>
            <a:r>
              <a:rPr lang="en-US" dirty="0">
                <a:latin typeface="+mj-lt"/>
              </a:rPr>
              <a:t>Use  beta blockers. Ca channel blockers or </a:t>
            </a:r>
            <a:r>
              <a:rPr lang="en-US" dirty="0" err="1">
                <a:latin typeface="+mj-lt"/>
              </a:rPr>
              <a:t>digoxin</a:t>
            </a:r>
            <a:r>
              <a:rPr lang="en-US" dirty="0">
                <a:latin typeface="+mj-lt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Rhythm control :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b.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Cardioversion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to sinus rhythm:</a:t>
            </a:r>
          </a:p>
          <a:p>
            <a:pPr algn="l">
              <a:buNone/>
            </a:pPr>
            <a:r>
              <a:rPr lang="en-US" dirty="0"/>
              <a:t>Electrical cardioversion is preferred over pharmacologic </a:t>
            </a:r>
            <a:r>
              <a:rPr lang="en-US" dirty="0" err="1"/>
              <a:t>cordioversion</a:t>
            </a:r>
            <a:r>
              <a:rPr lang="en-US" dirty="0"/>
              <a:t>( </a:t>
            </a:r>
            <a:r>
              <a:rPr lang="en-US" dirty="0" err="1"/>
              <a:t>procianamide</a:t>
            </a:r>
            <a:r>
              <a:rPr lang="en-US" dirty="0"/>
              <a:t>, flecainide, </a:t>
            </a:r>
            <a:r>
              <a:rPr lang="en-US" dirty="0" err="1"/>
              <a:t>sotalol</a:t>
            </a:r>
            <a:r>
              <a:rPr lang="en-US" dirty="0"/>
              <a:t> or amiodarone). The rate must be controlled before the </a:t>
            </a:r>
            <a:r>
              <a:rPr lang="en-US" dirty="0" err="1"/>
              <a:t>cardioversion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325112"/>
          </a:xfrm>
        </p:spPr>
        <p:txBody>
          <a:bodyPr>
            <a:normAutofit fontScale="92500" lnSpcReduction="10000"/>
          </a:bodyPr>
          <a:lstStyle/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c. Anticoagulation to prevent embolic CVA</a:t>
            </a:r>
          </a:p>
          <a:p>
            <a:pPr algn="l">
              <a:buNone/>
            </a:pPr>
            <a:r>
              <a:rPr lang="en-US" dirty="0"/>
              <a:t>If &gt;48 hrs or unknown period, risk of </a:t>
            </a:r>
            <a:r>
              <a:rPr lang="en-US" dirty="0" err="1"/>
              <a:t>embolization</a:t>
            </a:r>
            <a:r>
              <a:rPr lang="en-US" dirty="0"/>
              <a:t> during </a:t>
            </a:r>
            <a:r>
              <a:rPr lang="en-US" dirty="0" err="1"/>
              <a:t>cardioversion</a:t>
            </a:r>
            <a:r>
              <a:rPr lang="en-US" dirty="0"/>
              <a:t> is significant. </a:t>
            </a:r>
            <a:r>
              <a:rPr lang="en-US" dirty="0" err="1"/>
              <a:t>Anticoagulate</a:t>
            </a:r>
            <a:r>
              <a:rPr lang="en-US" dirty="0"/>
              <a:t> for 3 wks before and 4 wks after </a:t>
            </a:r>
            <a:r>
              <a:rPr lang="en-US" dirty="0" err="1"/>
              <a:t>cardioversion</a:t>
            </a:r>
            <a:r>
              <a:rPr lang="en-US" dirty="0"/>
              <a:t>. The goal is INR of 2 to 3.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dirty="0"/>
              <a:t>To avoid waiting 3 wks for anticoagulation, obtain a </a:t>
            </a:r>
            <a:r>
              <a:rPr lang="en-US" dirty="0" err="1"/>
              <a:t>transesophageal</a:t>
            </a:r>
            <a:r>
              <a:rPr lang="en-US" dirty="0"/>
              <a:t> echocardiogram( ETT) to image LA. If no thrombus start IV heparin and perform </a:t>
            </a:r>
            <a:r>
              <a:rPr lang="en-US" dirty="0" err="1"/>
              <a:t>cardioversion</a:t>
            </a:r>
            <a:r>
              <a:rPr lang="en-US" dirty="0"/>
              <a:t> within 24 hrs.</a:t>
            </a:r>
            <a:endParaRPr lang="ar-JO" dirty="0"/>
          </a:p>
          <a:p>
            <a:endParaRPr lang="ar-J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066800"/>
          </a:xfrm>
        </p:spPr>
        <p:txBody>
          <a:bodyPr/>
          <a:lstStyle/>
          <a:p>
            <a:r>
              <a:rPr lang="en-US" dirty="0"/>
              <a:t>Chronic </a:t>
            </a:r>
            <a:r>
              <a:rPr lang="en-US" dirty="0" err="1"/>
              <a:t>anticoagulat</a:t>
            </a:r>
            <a:endParaRPr lang="ar-JO" dirty="0"/>
          </a:p>
        </p:txBody>
      </p:sp>
      <p:pic>
        <p:nvPicPr>
          <p:cNvPr id="4" name="Content Placeholder 3" descr="stroke-risk-estim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1714488"/>
            <a:ext cx="5269011" cy="4425969"/>
          </a:xfrm>
        </p:spPr>
      </p:pic>
      <p:sp>
        <p:nvSpPr>
          <p:cNvPr id="5" name="TextBox 4"/>
          <p:cNvSpPr txBox="1"/>
          <p:nvPr/>
        </p:nvSpPr>
        <p:spPr>
          <a:xfrm>
            <a:off x="5929322" y="1643050"/>
            <a:ext cx="285752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/>
              <a:t>0 point : no need</a:t>
            </a:r>
          </a:p>
          <a:p>
            <a:pPr algn="l"/>
            <a:r>
              <a:rPr lang="en-US" dirty="0"/>
              <a:t>1 point : </a:t>
            </a:r>
            <a:r>
              <a:rPr lang="en-US" dirty="0" err="1"/>
              <a:t>warfarin</a:t>
            </a:r>
            <a:r>
              <a:rPr lang="en-US" dirty="0"/>
              <a:t> or Aspirin </a:t>
            </a:r>
          </a:p>
          <a:p>
            <a:pPr algn="l"/>
            <a:r>
              <a:rPr lang="en-US" dirty="0"/>
              <a:t>2 or more : </a:t>
            </a:r>
            <a:r>
              <a:rPr lang="en-US" dirty="0" err="1"/>
              <a:t>warfarin</a:t>
            </a:r>
            <a:r>
              <a:rPr lang="en-US" dirty="0"/>
              <a:t> </a:t>
            </a:r>
            <a:endParaRPr lang="ar-J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THANK  YOU</a:t>
            </a:r>
            <a:endParaRPr lang="ar-JO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sz="2700" b="1" dirty="0"/>
              <a:t>AF is a complex arrhythmia </a:t>
            </a:r>
            <a:r>
              <a:rPr lang="en-US" sz="2700" b="1" dirty="0" err="1"/>
              <a:t>characterised</a:t>
            </a:r>
            <a:r>
              <a:rPr lang="en-US" sz="2700" b="1" dirty="0"/>
              <a:t> by both abnormal automatic firing and the presence of  multiple interacting re-entry circuits looping around the atria.</a:t>
            </a:r>
            <a:endParaRPr lang="en-US" dirty="0"/>
          </a:p>
          <a:p>
            <a:pPr algn="l" rtl="0">
              <a:buNone/>
            </a:pP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Definition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0966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81150"/>
            <a:ext cx="4287800" cy="3943350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799" y="2188369"/>
            <a:ext cx="4400589" cy="304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179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2283279"/>
            <a:ext cx="7869349" cy="3258895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Hypertensive heart disease and coronary artery disease are the most common causes </a:t>
            </a:r>
          </a:p>
          <a:p>
            <a:pPr algn="l" rtl="0"/>
            <a:r>
              <a:rPr lang="en-US" dirty="0"/>
              <a:t>Rheumatic heart disease ( mitral valve disease)</a:t>
            </a:r>
          </a:p>
          <a:p>
            <a:pPr algn="l" rtl="0"/>
            <a:r>
              <a:rPr lang="en-US" dirty="0"/>
              <a:t>Pulmonary diseases (PE)</a:t>
            </a:r>
          </a:p>
          <a:p>
            <a:pPr algn="l" rtl="0"/>
            <a:r>
              <a:rPr lang="en-US" dirty="0"/>
              <a:t>Hyper or hypothyroidism </a:t>
            </a:r>
          </a:p>
          <a:p>
            <a:pPr algn="l" rtl="0"/>
            <a:r>
              <a:rPr lang="en-US" dirty="0"/>
              <a:t>Systemic illnesses ( DM ,sepsis , malignancy )</a:t>
            </a:r>
          </a:p>
          <a:p>
            <a:pPr algn="l" rtl="0"/>
            <a:r>
              <a:rPr lang="en-US" dirty="0"/>
              <a:t>Stress</a:t>
            </a:r>
          </a:p>
          <a:p>
            <a:pPr algn="l" rtl="0"/>
            <a:r>
              <a:rPr lang="en-US" dirty="0"/>
              <a:t>Excessive alcohol intake</a:t>
            </a:r>
          </a:p>
          <a:p>
            <a:pPr algn="l" rtl="0"/>
            <a:r>
              <a:rPr lang="en-US" dirty="0"/>
              <a:t>Sick sinus syndrome</a:t>
            </a:r>
          </a:p>
          <a:p>
            <a:pPr algn="l" rtl="0"/>
            <a:r>
              <a:rPr lang="en-US" dirty="0" err="1"/>
              <a:t>PHeochromocytoma</a:t>
            </a:r>
            <a:endParaRPr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Causes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30146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2100" b="1" dirty="0"/>
              <a:t>Fatigue and </a:t>
            </a:r>
            <a:r>
              <a:rPr lang="en-US" sz="2100" b="1" dirty="0" err="1"/>
              <a:t>exertional</a:t>
            </a:r>
            <a:r>
              <a:rPr lang="en-US" sz="2100" b="1" dirty="0"/>
              <a:t> </a:t>
            </a:r>
            <a:r>
              <a:rPr lang="en-US" sz="2100" b="1" dirty="0" err="1"/>
              <a:t>dyspnea</a:t>
            </a:r>
            <a:endParaRPr lang="en-US" sz="2100" b="1" dirty="0"/>
          </a:p>
          <a:p>
            <a:pPr algn="l" rtl="0"/>
            <a:r>
              <a:rPr lang="en-US" sz="2100" b="1" dirty="0"/>
              <a:t>Palpitation , dizziness , angina , or syncope</a:t>
            </a:r>
          </a:p>
          <a:p>
            <a:pPr algn="l" rtl="0">
              <a:buNone/>
            </a:pPr>
            <a:r>
              <a:rPr lang="en-US" sz="2100" b="1" dirty="0"/>
              <a:t>An irregular </a:t>
            </a:r>
            <a:r>
              <a:rPr lang="en-US" sz="2100" b="1" dirty="0" err="1"/>
              <a:t>irregular</a:t>
            </a:r>
            <a:r>
              <a:rPr lang="en-US" sz="2100" b="1" dirty="0"/>
              <a:t> pulse</a:t>
            </a:r>
          </a:p>
          <a:p>
            <a:pPr algn="l" rtl="0">
              <a:buNone/>
            </a:pPr>
            <a:r>
              <a:rPr lang="en-US" sz="2100" b="1" dirty="0"/>
              <a:t>Blood stasis due to ineffective contraction lead to intramural thrombi formation which </a:t>
            </a:r>
            <a:r>
              <a:rPr lang="en-US" sz="2100" b="1" dirty="0" err="1"/>
              <a:t>embolize</a:t>
            </a:r>
            <a:r>
              <a:rPr lang="en-US" sz="2100" b="1" dirty="0"/>
              <a:t> to the brain</a:t>
            </a:r>
          </a:p>
          <a:p>
            <a:pPr algn="l" rtl="0">
              <a:buNone/>
            </a:pPr>
            <a:endParaRPr lang="en-US" sz="21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Presentation</a:t>
            </a:r>
            <a:endParaRPr lang="ar-J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2163536"/>
            <a:ext cx="7692390" cy="3326436"/>
          </a:xfrm>
        </p:spPr>
        <p:txBody>
          <a:bodyPr>
            <a:normAutofit fontScale="55000" lnSpcReduction="20000"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●Paroxysmal </a:t>
            </a:r>
            <a:r>
              <a:rPr lang="en-US" dirty="0"/>
              <a:t>(</a:t>
            </a:r>
            <a:r>
              <a:rPr lang="en-US" dirty="0" err="1"/>
              <a:t>ie</a:t>
            </a:r>
            <a:r>
              <a:rPr lang="en-US" dirty="0"/>
              <a:t>, self-terminating or intermittent) AF – Paroxysmal AF is defined as AF that terminates spontaneously or with intervention </a:t>
            </a:r>
            <a:r>
              <a:rPr lang="en-US" dirty="0">
                <a:solidFill>
                  <a:srgbClr val="FF0000"/>
                </a:solidFill>
              </a:rPr>
              <a:t>within seven days of onset. </a:t>
            </a:r>
            <a:r>
              <a:rPr lang="en-US" dirty="0"/>
              <a:t>Episodes may recur with variable frequency.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●</a:t>
            </a:r>
            <a:r>
              <a:rPr lang="en-US" dirty="0">
                <a:solidFill>
                  <a:srgbClr val="FF0000"/>
                </a:solidFill>
              </a:rPr>
              <a:t>Persistent AF </a:t>
            </a:r>
            <a:r>
              <a:rPr lang="en-US" dirty="0"/>
              <a:t>– Persistent AF is defined as AF that fails to self-terminate within seven days. Episodes often require pharmacologic or electrical </a:t>
            </a:r>
            <a:r>
              <a:rPr lang="en-US" dirty="0" err="1"/>
              <a:t>cardioversion</a:t>
            </a:r>
            <a:r>
              <a:rPr lang="en-US" dirty="0"/>
              <a:t> to restore sinus rhythm. While a patient who has had persistent AF can have later episodes of paroxysmal AF, AF is generally considered a progressive disease.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●</a:t>
            </a:r>
            <a:r>
              <a:rPr lang="en-US" dirty="0">
                <a:solidFill>
                  <a:srgbClr val="FF0000"/>
                </a:solidFill>
              </a:rPr>
              <a:t>Long-standing persistent AF </a:t>
            </a:r>
            <a:r>
              <a:rPr lang="en-US" dirty="0"/>
              <a:t>– AF that has lasted for </a:t>
            </a:r>
            <a:r>
              <a:rPr lang="en-US" dirty="0">
                <a:solidFill>
                  <a:srgbClr val="FF0000"/>
                </a:solidFill>
              </a:rPr>
              <a:t>more than 12 months</a:t>
            </a:r>
            <a:r>
              <a:rPr lang="en-US" dirty="0"/>
              <a:t>. ●</a:t>
            </a:r>
          </a:p>
          <a:p>
            <a:pPr algn="l" rtl="0"/>
            <a:endParaRPr lang="en-US" dirty="0">
              <a:solidFill>
                <a:srgbClr val="FF0000"/>
              </a:solidFill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</a:rPr>
              <a:t>Permanent AF – "Permanent AF" </a:t>
            </a:r>
            <a:r>
              <a:rPr lang="en-US" dirty="0"/>
              <a:t>is a term used to identify individuals with persistent atrial fibrillation where a joint decision by the patient and clinician has been made to no longer pursue a </a:t>
            </a:r>
            <a:r>
              <a:rPr lang="en-US" dirty="0">
                <a:solidFill>
                  <a:srgbClr val="FF0000"/>
                </a:solidFill>
              </a:rPr>
              <a:t>rhythm control strategy</a:t>
            </a:r>
            <a:r>
              <a:rPr lang="en-US" dirty="0"/>
              <a:t>. While AF typically progresses from paroxysmal to persistent states, patients can present with both types throughout their lives. Additionally, </a:t>
            </a:r>
            <a:r>
              <a:rPr lang="en-US" dirty="0">
                <a:solidFill>
                  <a:srgbClr val="FF0000"/>
                </a:solidFill>
              </a:rPr>
              <a:t>this classification applies to recurrent episodes of AF that last more than 30 seconds and that are unrelated to a reversible cause</a:t>
            </a:r>
            <a:r>
              <a:rPr lang="en-US" dirty="0"/>
              <a:t>. </a:t>
            </a:r>
          </a:p>
          <a:p>
            <a:pPr algn="l" rtl="0"/>
            <a:endParaRPr lang="en-US" dirty="0">
              <a:solidFill>
                <a:srgbClr val="FF0000"/>
              </a:solidFill>
            </a:endParaRPr>
          </a:p>
          <a:p>
            <a:pPr algn="l" rtl="0"/>
            <a:r>
              <a:rPr lang="en-US" dirty="0">
                <a:solidFill>
                  <a:srgbClr val="FF0000"/>
                </a:solidFill>
              </a:rPr>
              <a:t>Lone AF — The term "lone AF</a:t>
            </a:r>
            <a:r>
              <a:rPr lang="en-US" dirty="0"/>
              <a:t>. Lone AF has generally referred to patients with paroxysmal, persistent, or permanent AF who have no structural heart disease. It has primarily been applied to patients ≤60 years of age</a:t>
            </a:r>
            <a:endParaRPr lang="ar-JO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Classification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536949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288067"/>
            <a:ext cx="8976360" cy="3435885"/>
          </a:xfrm>
        </p:spPr>
        <p:txBody>
          <a:bodyPr>
            <a:normAutofit lnSpcReduction="10000"/>
          </a:bodyPr>
          <a:lstStyle/>
          <a:p>
            <a:pPr lvl="8" algn="l" rtl="0"/>
            <a:r>
              <a:rPr lang="en-US" sz="1500" b="1" dirty="0"/>
              <a:t>history and physical examination — </a:t>
            </a:r>
            <a:r>
              <a:rPr lang="en-US" sz="1500" b="1" dirty="0">
                <a:solidFill>
                  <a:srgbClr val="FF0000"/>
                </a:solidFill>
              </a:rPr>
              <a:t>Not all patients with AF are symptomatic</a:t>
            </a:r>
            <a:r>
              <a:rPr lang="en-US" sz="1500" b="1" dirty="0"/>
              <a:t>. </a:t>
            </a:r>
          </a:p>
          <a:p>
            <a:pPr lvl="8" algn="l" rtl="0"/>
            <a:r>
              <a:rPr lang="en-US" sz="1500" b="1" dirty="0"/>
              <a:t>●A description of the symptoms: onset or date of discovery, the frequency and duration, severity, and qualitative characteristics.</a:t>
            </a:r>
          </a:p>
          <a:p>
            <a:pPr lvl="8" algn="l" rtl="0"/>
            <a:r>
              <a:rPr lang="en-US" sz="1500" b="1" dirty="0"/>
              <a:t> Typical symptoms include </a:t>
            </a:r>
            <a:r>
              <a:rPr lang="en-US" sz="1500" b="1" dirty="0">
                <a:solidFill>
                  <a:srgbClr val="FF0000"/>
                </a:solidFill>
              </a:rPr>
              <a:t>palpitations, tachycardia, fatigue, weakness, dizziness, lightheadedness, reduced exercise capacity, increased urination</a:t>
            </a:r>
            <a:r>
              <a:rPr lang="en-US" sz="1500" b="1" dirty="0"/>
              <a:t>, or mild </a:t>
            </a:r>
            <a:r>
              <a:rPr lang="en-US" sz="1500" b="1" dirty="0" err="1"/>
              <a:t>dyspnea</a:t>
            </a:r>
            <a:r>
              <a:rPr lang="en-US" sz="1500" b="1" dirty="0"/>
              <a:t>. More severe symptoms include </a:t>
            </a:r>
            <a:r>
              <a:rPr lang="en-US" sz="1500" b="1" dirty="0" err="1"/>
              <a:t>dyspnea</a:t>
            </a:r>
            <a:r>
              <a:rPr lang="en-US" sz="1500" b="1" dirty="0"/>
              <a:t> at rest, angina, </a:t>
            </a:r>
            <a:r>
              <a:rPr lang="en-US" sz="1500" b="1" dirty="0" err="1"/>
              <a:t>presyncope</a:t>
            </a:r>
            <a:r>
              <a:rPr lang="en-US" sz="1500" b="1" dirty="0"/>
              <a:t>, or infrequently, syncope. In addition, some patients present with an </a:t>
            </a:r>
            <a:r>
              <a:rPr lang="en-US" sz="1500" b="1" dirty="0">
                <a:solidFill>
                  <a:srgbClr val="FF0000"/>
                </a:solidFill>
              </a:rPr>
              <a:t>embolic event </a:t>
            </a:r>
            <a:r>
              <a:rPr lang="en-US" sz="1500" b="1" dirty="0"/>
              <a:t>or the insidious onset of heart failure (as manifested by pulmonary edema, peripheral edema, weight gain, and </a:t>
            </a:r>
            <a:r>
              <a:rPr lang="en-US" sz="1500" b="1" dirty="0" err="1"/>
              <a:t>ascites</a:t>
            </a:r>
            <a:endParaRPr lang="en-US" sz="1500" b="1" dirty="0"/>
          </a:p>
          <a:p>
            <a:pPr lvl="8" algn="l" rtl="0"/>
            <a:r>
              <a:rPr lang="en-US" sz="1500" b="1" dirty="0"/>
              <a:t>●Precipitating causes: exercise, emotion, or alcohol. </a:t>
            </a:r>
          </a:p>
          <a:p>
            <a:pPr lvl="8" algn="l" rtl="0"/>
            <a:r>
              <a:rPr lang="en-US" sz="1500" b="1" dirty="0"/>
              <a:t>●The presence of the following disease associations: cardiovascular or </a:t>
            </a:r>
            <a:r>
              <a:rPr lang="en-US" sz="1500" b="1" dirty="0" err="1"/>
              <a:t>cerebrovascular</a:t>
            </a:r>
            <a:r>
              <a:rPr lang="en-US" sz="1500" b="1" dirty="0"/>
              <a:t> disease, diabetes, hypertension, chronic obstructive pulmonary disease, obstructive sleep apnea, or potentially reversible causes (</a:t>
            </a:r>
            <a:r>
              <a:rPr lang="en-US" sz="1500" b="1" dirty="0" err="1"/>
              <a:t>eg</a:t>
            </a:r>
            <a:r>
              <a:rPr lang="en-US" sz="1500" b="1" dirty="0"/>
              <a:t>, hyperthyroidism, excessive alcohol ingestion). </a:t>
            </a:r>
            <a:endParaRPr lang="ar-JO" sz="1500" b="1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/>
              <a:t>Clinical approach: Patient history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270179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875612" y="3350964"/>
            <a:ext cx="7229475" cy="69249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 defTabSz="685800"/>
            <a:r>
              <a:rPr lang="en-US" sz="4050" dirty="0">
                <a:ln w="0"/>
                <a:solidFill>
                  <a:srgbClr val="2DA2B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Lucida Sans Unicode"/>
              </a:rPr>
              <a:t>Thank U</a:t>
            </a:r>
            <a:endParaRPr lang="ar-SA" sz="4050" dirty="0">
              <a:ln w="0"/>
              <a:solidFill>
                <a:srgbClr val="2DA2B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Lucida Sans Unicode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964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/>
              <a:t>Physical examination and management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429264"/>
            <a:ext cx="8229600" cy="428628"/>
          </a:xfrm>
        </p:spPr>
        <p:txBody>
          <a:bodyPr>
            <a:normAutofit fontScale="92500" lnSpcReduction="20000"/>
          </a:bodyPr>
          <a:lstStyle/>
          <a:p>
            <a:pPr algn="l">
              <a:buNone/>
            </a:pPr>
            <a:r>
              <a:rPr lang="en-US" dirty="0" err="1"/>
              <a:t>Haitham</a:t>
            </a:r>
            <a:r>
              <a:rPr lang="en-US" dirty="0"/>
              <a:t> </a:t>
            </a:r>
            <a:r>
              <a:rPr lang="en-US" dirty="0" err="1"/>
              <a:t>Jaradat</a:t>
            </a:r>
            <a:r>
              <a:rPr lang="en-US" dirty="0"/>
              <a:t> </a:t>
            </a:r>
            <a:endParaRPr lang="ar-J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787</TotalTime>
  <Words>680</Words>
  <Application>Microsoft Office PowerPoint</Application>
  <PresentationFormat>On-screen Show (4:3)</PresentationFormat>
  <Paragraphs>55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Georgia</vt:lpstr>
      <vt:lpstr>Lucida Sans Unicode</vt:lpstr>
      <vt:lpstr>Trebuchet MS</vt:lpstr>
      <vt:lpstr>Verdana</vt:lpstr>
      <vt:lpstr>Wingdings 2</vt:lpstr>
      <vt:lpstr>Wingdings 3</vt:lpstr>
      <vt:lpstr>Urban</vt:lpstr>
      <vt:lpstr>Concourse</vt:lpstr>
      <vt:lpstr>Atrial Fibrillation</vt:lpstr>
      <vt:lpstr>Definition</vt:lpstr>
      <vt:lpstr>PowerPoint Presentation</vt:lpstr>
      <vt:lpstr>Causes</vt:lpstr>
      <vt:lpstr>Clinical Presentation</vt:lpstr>
      <vt:lpstr>Classification</vt:lpstr>
      <vt:lpstr>Clinical approach: Patient history</vt:lpstr>
      <vt:lpstr>PowerPoint Presentation</vt:lpstr>
      <vt:lpstr>Physical examination and management </vt:lpstr>
      <vt:lpstr>Diagnosis </vt:lpstr>
      <vt:lpstr>Management Of Atrial Fibrillation </vt:lpstr>
      <vt:lpstr>PowerPoint Presentation</vt:lpstr>
      <vt:lpstr>PowerPoint Presentation</vt:lpstr>
      <vt:lpstr>Rhythm control :</vt:lpstr>
      <vt:lpstr>PowerPoint Presentation</vt:lpstr>
      <vt:lpstr>Chronic anticoagulat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Atrial Fibrillation</dc:title>
  <dc:creator>User</dc:creator>
  <cp:lastModifiedBy>yaser lafi</cp:lastModifiedBy>
  <cp:revision>57</cp:revision>
  <dcterms:created xsi:type="dcterms:W3CDTF">2018-01-07T20:04:26Z</dcterms:created>
  <dcterms:modified xsi:type="dcterms:W3CDTF">2019-12-24T18:24:42Z</dcterms:modified>
</cp:coreProperties>
</file>