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7" r:id="rId2"/>
    <p:sldId id="318" r:id="rId3"/>
    <p:sldId id="319" r:id="rId4"/>
    <p:sldId id="320" r:id="rId5"/>
    <p:sldId id="364" r:id="rId6"/>
    <p:sldId id="321" r:id="rId7"/>
    <p:sldId id="322" r:id="rId8"/>
    <p:sldId id="324" r:id="rId9"/>
    <p:sldId id="325" r:id="rId10"/>
    <p:sldId id="326" r:id="rId11"/>
    <p:sldId id="365" r:id="rId12"/>
    <p:sldId id="327" r:id="rId13"/>
    <p:sldId id="362" r:id="rId14"/>
    <p:sldId id="328" r:id="rId15"/>
    <p:sldId id="329" r:id="rId16"/>
    <p:sldId id="330" r:id="rId17"/>
    <p:sldId id="363" r:id="rId18"/>
    <p:sldId id="331" r:id="rId19"/>
    <p:sldId id="332" r:id="rId20"/>
    <p:sldId id="333" r:id="rId21"/>
    <p:sldId id="334" r:id="rId22"/>
    <p:sldId id="337" r:id="rId23"/>
    <p:sldId id="335" r:id="rId24"/>
    <p:sldId id="336" r:id="rId25"/>
    <p:sldId id="339" r:id="rId26"/>
    <p:sldId id="340" r:id="rId27"/>
    <p:sldId id="366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6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60"/>
  </p:normalViewPr>
  <p:slideViewPr>
    <p:cSldViewPr>
      <p:cViewPr varScale="1">
        <p:scale>
          <a:sx n="68" d="100"/>
          <a:sy n="68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13A28-6045-4475-8FD2-9DF6B2B0AD35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FE049-A63D-404F-A152-18A7503AB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FE049-A63D-404F-A152-18A7503ABF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1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9550" indent="-209550" eaLnBrk="1" hangingPunct="1">
              <a:lnSpc>
                <a:spcPct val="80000"/>
              </a:lnSpc>
              <a:spcBef>
                <a:spcPct val="0"/>
              </a:spcBef>
            </a:pPr>
            <a:endParaRPr lang="en-GB" sz="90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A09C3D0-3E81-490E-B5F2-955FDC86CCD2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01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9550" indent="-209550" eaLnBrk="1" hangingPunct="1">
              <a:lnSpc>
                <a:spcPct val="90000"/>
              </a:lnSpc>
              <a:spcBef>
                <a:spcPct val="0"/>
              </a:spcBef>
            </a:pPr>
            <a:endParaRPr lang="ar-JO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8D694E-4DEB-4198-B68B-52E8A2130390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52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D82E63-33C2-4C6D-880F-E0F712EC1B78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46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E47A409-4473-4ABF-8315-291BCF063409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21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D0B6011-BD75-4685-B175-23BAF90295BD}" type="slidenum">
              <a:rPr lang="en-US" smtClean="0"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8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DF4E-6DDB-469F-BD33-975D3158253E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2B7A-B0DA-45AD-9C70-CB943F5EDBB9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56C-F445-4DEF-8874-5129AEB3D0CF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289-CFD8-466B-88A9-775FC87AF153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B693-6947-4EA1-9886-3717A73A9C20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3BCC-E3FB-4703-B9D1-5E3F8689B984}" type="datetime1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692B-AB55-47DA-B024-EAD6967D7E0C}" type="datetime1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424E-393E-43CF-929E-5088828CAC9B}" type="datetime1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AA24-8879-4300-B7EF-FB8FFC68A61C}" type="datetime1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57A5-52C9-4EBE-9CD9-5A9D36CED294}" type="datetime1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2B54-85B7-4FD5-9EB2-9187AE7431EC}" type="datetime1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E898-81EA-4E20-852D-1A424370B96F}" type="datetime1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4298-E0C2-4F23-8443-5B113B0AD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62831"/>
            <a:ext cx="7772400" cy="1470025"/>
          </a:xfrm>
        </p:spPr>
        <p:txBody>
          <a:bodyPr/>
          <a:lstStyle/>
          <a:p>
            <a:pPr eaLnBrk="1" hangingPunct="1"/>
            <a:r>
              <a:rPr lang="en-US" b="1" u="sng"/>
              <a:t>Cell Bio</a:t>
            </a:r>
            <a:br>
              <a:rPr lang="en-US" b="1" u="sng" dirty="0"/>
            </a:br>
            <a:r>
              <a:rPr lang="en-US" b="1" u="sng" dirty="0"/>
              <a:t>Introduction to stem cell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4CE3C-EB07-4FA4-AE51-0906D4DEE385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053" name="Picture 2" descr="http://www.extremetech.com/wp-content/uploads/2014/07/stem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35101"/>
            <a:ext cx="5072063" cy="2850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27159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Stem cells have the potential to change life as we know it</a:t>
            </a:r>
          </a:p>
        </p:txBody>
      </p:sp>
    </p:spTree>
    <p:extLst>
      <p:ext uri="{BB962C8B-B14F-4D97-AF65-F5344CB8AC3E}">
        <p14:creationId xmlns:p14="http://schemas.microsoft.com/office/powerpoint/2010/main" val="106310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s://www.mdc-berlin.de/37695335/en/research/research_teams/genetics_of_metabolic_and_reproductive_disorders/Research_topics/Stem_cells__transcription_factors_and_epigenetic_regulation/ES_cell_reg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344" r="14600"/>
          <a:stretch>
            <a:fillRect/>
          </a:stretch>
        </p:blipFill>
        <p:spPr bwMode="auto">
          <a:xfrm>
            <a:off x="899592" y="836712"/>
            <a:ext cx="6388100" cy="496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13"/>
          <p:cNvGrpSpPr>
            <a:grpSpLocks/>
          </p:cNvGrpSpPr>
          <p:nvPr/>
        </p:nvGrpSpPr>
        <p:grpSpPr bwMode="auto">
          <a:xfrm>
            <a:off x="7404100" y="1279525"/>
            <a:ext cx="954088" cy="1435100"/>
            <a:chOff x="4154517" y="656350"/>
            <a:chExt cx="3547269" cy="5270040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5234635" y="1956373"/>
              <a:ext cx="295114" cy="413906"/>
            </a:xfrm>
            <a:custGeom>
              <a:avLst/>
              <a:gdLst>
                <a:gd name="T0" fmla="*/ 39767 w 301485"/>
                <a:gd name="T1" fmla="*/ 413906 h 416899"/>
                <a:gd name="T2" fmla="*/ 2093 w 301485"/>
                <a:gd name="T3" fmla="*/ 286551 h 416899"/>
                <a:gd name="T4" fmla="*/ 27209 w 301485"/>
                <a:gd name="T5" fmla="*/ 133723 h 416899"/>
                <a:gd name="T6" fmla="*/ 127673 w 301485"/>
                <a:gd name="T7" fmla="*/ 19103 h 416899"/>
                <a:gd name="T8" fmla="*/ 240696 w 301485"/>
                <a:gd name="T9" fmla="*/ 19103 h 416899"/>
                <a:gd name="T10" fmla="*/ 290928 w 301485"/>
                <a:gd name="T11" fmla="*/ 57310 h 416899"/>
                <a:gd name="T12" fmla="*/ 265812 w 301485"/>
                <a:gd name="T13" fmla="*/ 159195 h 416899"/>
                <a:gd name="T14" fmla="*/ 265812 w 301485"/>
                <a:gd name="T15" fmla="*/ 159195 h 4168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1485"/>
                <a:gd name="T25" fmla="*/ 0 h 416899"/>
                <a:gd name="T26" fmla="*/ 301485 w 301485"/>
                <a:gd name="T27" fmla="*/ 416899 h 4168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1485" h="416899">
                  <a:moveTo>
                    <a:pt x="40625" y="416899"/>
                  </a:moveTo>
                  <a:cubicBezTo>
                    <a:pt x="22450" y="376278"/>
                    <a:pt x="4276" y="335658"/>
                    <a:pt x="2138" y="288623"/>
                  </a:cubicBezTo>
                  <a:cubicBezTo>
                    <a:pt x="0" y="241588"/>
                    <a:pt x="6414" y="179587"/>
                    <a:pt x="27796" y="134690"/>
                  </a:cubicBezTo>
                  <a:cubicBezTo>
                    <a:pt x="49178" y="89793"/>
                    <a:pt x="94080" y="38482"/>
                    <a:pt x="130429" y="19241"/>
                  </a:cubicBezTo>
                  <a:cubicBezTo>
                    <a:pt x="166778" y="0"/>
                    <a:pt x="218095" y="12827"/>
                    <a:pt x="245892" y="19241"/>
                  </a:cubicBezTo>
                  <a:cubicBezTo>
                    <a:pt x="273689" y="25655"/>
                    <a:pt x="292933" y="34207"/>
                    <a:pt x="297209" y="57724"/>
                  </a:cubicBezTo>
                  <a:cubicBezTo>
                    <a:pt x="301485" y="81242"/>
                    <a:pt x="271550" y="160346"/>
                    <a:pt x="271550" y="16034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4154517" y="656350"/>
              <a:ext cx="3204937" cy="5270040"/>
            </a:xfrm>
            <a:custGeom>
              <a:avLst/>
              <a:gdLst>
                <a:gd name="T0" fmla="*/ 0 w 3205158"/>
                <a:gd name="T1" fmla="*/ 0 h 5270040"/>
                <a:gd name="T2" fmla="*/ 3205158 w 3205158"/>
                <a:gd name="T3" fmla="*/ 5270040 h 5270040"/>
              </a:gdLst>
              <a:ahLst/>
              <a:cxnLst/>
              <a:rect l="T0" t="T1" r="T2" b="T3"/>
              <a:pathLst>
                <a:path w="3205158" h="5270040">
                  <a:moveTo>
                    <a:pt x="1143935" y="2268362"/>
                  </a:moveTo>
                  <a:cubicBezTo>
                    <a:pt x="1162109" y="2272638"/>
                    <a:pt x="1180284" y="2276914"/>
                    <a:pt x="1208081" y="2294017"/>
                  </a:cubicBezTo>
                  <a:cubicBezTo>
                    <a:pt x="1235878" y="2311120"/>
                    <a:pt x="1276504" y="2347466"/>
                    <a:pt x="1310715" y="2370983"/>
                  </a:cubicBezTo>
                  <a:cubicBezTo>
                    <a:pt x="1344926" y="2394500"/>
                    <a:pt x="1374861" y="2426570"/>
                    <a:pt x="1413348" y="2435122"/>
                  </a:cubicBezTo>
                  <a:cubicBezTo>
                    <a:pt x="1451835" y="2443674"/>
                    <a:pt x="1511705" y="2439398"/>
                    <a:pt x="1541640" y="2422294"/>
                  </a:cubicBezTo>
                  <a:cubicBezTo>
                    <a:pt x="1571575" y="2405190"/>
                    <a:pt x="1573713" y="2347466"/>
                    <a:pt x="1592957" y="2332500"/>
                  </a:cubicBezTo>
                  <a:cubicBezTo>
                    <a:pt x="1612201" y="2317534"/>
                    <a:pt x="1654965" y="2349603"/>
                    <a:pt x="1657103" y="2332500"/>
                  </a:cubicBezTo>
                  <a:cubicBezTo>
                    <a:pt x="1659241" y="2315397"/>
                    <a:pt x="1607924" y="2238431"/>
                    <a:pt x="1605786" y="2229879"/>
                  </a:cubicBezTo>
                  <a:cubicBezTo>
                    <a:pt x="1603648" y="2221327"/>
                    <a:pt x="1622892" y="2268361"/>
                    <a:pt x="1644274" y="2281189"/>
                  </a:cubicBezTo>
                  <a:cubicBezTo>
                    <a:pt x="1665656" y="2294017"/>
                    <a:pt x="1699867" y="2323948"/>
                    <a:pt x="1734078" y="2306845"/>
                  </a:cubicBezTo>
                  <a:cubicBezTo>
                    <a:pt x="1768289" y="2289742"/>
                    <a:pt x="1817468" y="2195672"/>
                    <a:pt x="1849541" y="2178568"/>
                  </a:cubicBezTo>
                  <a:cubicBezTo>
                    <a:pt x="1881614" y="2161464"/>
                    <a:pt x="1898720" y="2210637"/>
                    <a:pt x="1926516" y="2204223"/>
                  </a:cubicBezTo>
                  <a:cubicBezTo>
                    <a:pt x="1954312" y="2197809"/>
                    <a:pt x="2007767" y="2172154"/>
                    <a:pt x="2016320" y="2140085"/>
                  </a:cubicBezTo>
                  <a:cubicBezTo>
                    <a:pt x="2024873" y="2108016"/>
                    <a:pt x="1975694" y="2054567"/>
                    <a:pt x="1977832" y="2011808"/>
                  </a:cubicBezTo>
                  <a:cubicBezTo>
                    <a:pt x="1979970" y="1969049"/>
                    <a:pt x="1992800" y="1924152"/>
                    <a:pt x="2029149" y="1883531"/>
                  </a:cubicBezTo>
                  <a:cubicBezTo>
                    <a:pt x="2065498" y="1842910"/>
                    <a:pt x="2131782" y="1845048"/>
                    <a:pt x="2195928" y="1768082"/>
                  </a:cubicBezTo>
                  <a:cubicBezTo>
                    <a:pt x="2260074" y="1691116"/>
                    <a:pt x="2366985" y="1537184"/>
                    <a:pt x="2414025" y="1421735"/>
                  </a:cubicBezTo>
                  <a:cubicBezTo>
                    <a:pt x="2461065" y="1306286"/>
                    <a:pt x="2476032" y="1173733"/>
                    <a:pt x="2478170" y="1075387"/>
                  </a:cubicBezTo>
                  <a:cubicBezTo>
                    <a:pt x="2480308" y="977041"/>
                    <a:pt x="2463203" y="940696"/>
                    <a:pt x="2426854" y="831661"/>
                  </a:cubicBezTo>
                  <a:cubicBezTo>
                    <a:pt x="2390505" y="722626"/>
                    <a:pt x="2334911" y="530210"/>
                    <a:pt x="2260074" y="421175"/>
                  </a:cubicBezTo>
                  <a:cubicBezTo>
                    <a:pt x="2185237" y="312140"/>
                    <a:pt x="2069774" y="239449"/>
                    <a:pt x="1977832" y="177449"/>
                  </a:cubicBezTo>
                  <a:cubicBezTo>
                    <a:pt x="1885890" y="115449"/>
                    <a:pt x="1823883" y="74828"/>
                    <a:pt x="1708420" y="49173"/>
                  </a:cubicBezTo>
                  <a:cubicBezTo>
                    <a:pt x="1592957" y="23518"/>
                    <a:pt x="1426177" y="0"/>
                    <a:pt x="1285056" y="23517"/>
                  </a:cubicBezTo>
                  <a:cubicBezTo>
                    <a:pt x="1143935" y="47034"/>
                    <a:pt x="983570" y="102621"/>
                    <a:pt x="861693" y="190277"/>
                  </a:cubicBezTo>
                  <a:cubicBezTo>
                    <a:pt x="739816" y="277933"/>
                    <a:pt x="624353" y="425451"/>
                    <a:pt x="553793" y="549452"/>
                  </a:cubicBezTo>
                  <a:cubicBezTo>
                    <a:pt x="483233" y="673453"/>
                    <a:pt x="453297" y="812420"/>
                    <a:pt x="438330" y="934283"/>
                  </a:cubicBezTo>
                  <a:cubicBezTo>
                    <a:pt x="423363" y="1056146"/>
                    <a:pt x="459713" y="1182285"/>
                    <a:pt x="463989" y="1280630"/>
                  </a:cubicBezTo>
                  <a:cubicBezTo>
                    <a:pt x="468266" y="1378976"/>
                    <a:pt x="474680" y="1430286"/>
                    <a:pt x="463989" y="1524356"/>
                  </a:cubicBezTo>
                  <a:cubicBezTo>
                    <a:pt x="453298" y="1618426"/>
                    <a:pt x="446883" y="1738151"/>
                    <a:pt x="399843" y="1845048"/>
                  </a:cubicBezTo>
                  <a:cubicBezTo>
                    <a:pt x="352803" y="1951945"/>
                    <a:pt x="239478" y="2037463"/>
                    <a:pt x="181747" y="2165740"/>
                  </a:cubicBezTo>
                  <a:cubicBezTo>
                    <a:pt x="124016" y="2294017"/>
                    <a:pt x="83390" y="2437259"/>
                    <a:pt x="53455" y="2614709"/>
                  </a:cubicBezTo>
                  <a:cubicBezTo>
                    <a:pt x="23520" y="2792159"/>
                    <a:pt x="0" y="3033747"/>
                    <a:pt x="2138" y="3230438"/>
                  </a:cubicBezTo>
                  <a:cubicBezTo>
                    <a:pt x="4276" y="3427129"/>
                    <a:pt x="10691" y="3591751"/>
                    <a:pt x="66284" y="3794856"/>
                  </a:cubicBezTo>
                  <a:cubicBezTo>
                    <a:pt x="121877" y="3997961"/>
                    <a:pt x="250169" y="4271618"/>
                    <a:pt x="335697" y="4449068"/>
                  </a:cubicBezTo>
                  <a:cubicBezTo>
                    <a:pt x="421225" y="4626518"/>
                    <a:pt x="472541" y="4754795"/>
                    <a:pt x="579451" y="4859554"/>
                  </a:cubicBezTo>
                  <a:cubicBezTo>
                    <a:pt x="686361" y="4964313"/>
                    <a:pt x="853141" y="5056245"/>
                    <a:pt x="977156" y="5077624"/>
                  </a:cubicBezTo>
                  <a:cubicBezTo>
                    <a:pt x="1101171" y="5099003"/>
                    <a:pt x="1218772" y="5054107"/>
                    <a:pt x="1323544" y="4987831"/>
                  </a:cubicBezTo>
                  <a:cubicBezTo>
                    <a:pt x="1428316" y="4921555"/>
                    <a:pt x="1518120" y="4780450"/>
                    <a:pt x="1605786" y="4679966"/>
                  </a:cubicBezTo>
                  <a:cubicBezTo>
                    <a:pt x="1693452" y="4579482"/>
                    <a:pt x="1787533" y="4446930"/>
                    <a:pt x="1849541" y="4384929"/>
                  </a:cubicBezTo>
                  <a:cubicBezTo>
                    <a:pt x="1911549" y="4322929"/>
                    <a:pt x="1943621" y="4297273"/>
                    <a:pt x="1977832" y="4307963"/>
                  </a:cubicBezTo>
                  <a:cubicBezTo>
                    <a:pt x="2012043" y="4318653"/>
                    <a:pt x="2018458" y="4374240"/>
                    <a:pt x="2054807" y="4449068"/>
                  </a:cubicBezTo>
                  <a:cubicBezTo>
                    <a:pt x="2091156" y="4523896"/>
                    <a:pt x="2131782" y="4656449"/>
                    <a:pt x="2195928" y="4756932"/>
                  </a:cubicBezTo>
                  <a:cubicBezTo>
                    <a:pt x="2260074" y="4857415"/>
                    <a:pt x="2407610" y="4979279"/>
                    <a:pt x="2439683" y="5051969"/>
                  </a:cubicBezTo>
                  <a:cubicBezTo>
                    <a:pt x="2471756" y="5124659"/>
                    <a:pt x="2373399" y="5158866"/>
                    <a:pt x="2388366" y="5193073"/>
                  </a:cubicBezTo>
                  <a:cubicBezTo>
                    <a:pt x="2403333" y="5227280"/>
                    <a:pt x="2456788" y="5270040"/>
                    <a:pt x="2529487" y="5257212"/>
                  </a:cubicBezTo>
                  <a:cubicBezTo>
                    <a:pt x="2602186" y="5244384"/>
                    <a:pt x="2734754" y="5165280"/>
                    <a:pt x="2824558" y="5116107"/>
                  </a:cubicBezTo>
                  <a:cubicBezTo>
                    <a:pt x="2914362" y="5066934"/>
                    <a:pt x="3008443" y="5024175"/>
                    <a:pt x="3068313" y="4962175"/>
                  </a:cubicBezTo>
                  <a:cubicBezTo>
                    <a:pt x="3128183" y="4900175"/>
                    <a:pt x="3162394" y="4810381"/>
                    <a:pt x="3183776" y="4744105"/>
                  </a:cubicBezTo>
                  <a:cubicBezTo>
                    <a:pt x="3205158" y="4677829"/>
                    <a:pt x="3203020" y="4611552"/>
                    <a:pt x="3196605" y="4564517"/>
                  </a:cubicBezTo>
                  <a:cubicBezTo>
                    <a:pt x="3190190" y="4517482"/>
                    <a:pt x="3173085" y="4464033"/>
                    <a:pt x="3145288" y="4461895"/>
                  </a:cubicBezTo>
                  <a:cubicBezTo>
                    <a:pt x="3117491" y="4459757"/>
                    <a:pt x="3057621" y="4519620"/>
                    <a:pt x="3029825" y="4551689"/>
                  </a:cubicBezTo>
                  <a:cubicBezTo>
                    <a:pt x="3002029" y="4583758"/>
                    <a:pt x="3025549" y="4620104"/>
                    <a:pt x="2978509" y="4654311"/>
                  </a:cubicBezTo>
                  <a:cubicBezTo>
                    <a:pt x="2931469" y="4688518"/>
                    <a:pt x="2816005" y="4733415"/>
                    <a:pt x="2747583" y="4756932"/>
                  </a:cubicBezTo>
                  <a:cubicBezTo>
                    <a:pt x="2679161" y="4780449"/>
                    <a:pt x="2610739" y="4814656"/>
                    <a:pt x="2567975" y="4795415"/>
                  </a:cubicBezTo>
                  <a:cubicBezTo>
                    <a:pt x="2525211" y="4776174"/>
                    <a:pt x="2520935" y="4720587"/>
                    <a:pt x="2491000" y="4641483"/>
                  </a:cubicBezTo>
                  <a:cubicBezTo>
                    <a:pt x="2461065" y="4562379"/>
                    <a:pt x="2422577" y="4416999"/>
                    <a:pt x="2388366" y="4320791"/>
                  </a:cubicBezTo>
                  <a:cubicBezTo>
                    <a:pt x="2354155" y="4224583"/>
                    <a:pt x="2326359" y="4141203"/>
                    <a:pt x="2285733" y="4064237"/>
                  </a:cubicBezTo>
                  <a:cubicBezTo>
                    <a:pt x="2245107" y="3987271"/>
                    <a:pt x="2204482" y="3903891"/>
                    <a:pt x="2144612" y="3858994"/>
                  </a:cubicBezTo>
                  <a:cubicBezTo>
                    <a:pt x="2084743" y="3814097"/>
                    <a:pt x="2003491" y="3777752"/>
                    <a:pt x="1926516" y="3794856"/>
                  </a:cubicBezTo>
                  <a:cubicBezTo>
                    <a:pt x="1849541" y="3811960"/>
                    <a:pt x="1772565" y="3897478"/>
                    <a:pt x="1682761" y="3961616"/>
                  </a:cubicBezTo>
                  <a:cubicBezTo>
                    <a:pt x="1592957" y="4025754"/>
                    <a:pt x="1471080" y="4119824"/>
                    <a:pt x="1387690" y="4179686"/>
                  </a:cubicBezTo>
                  <a:cubicBezTo>
                    <a:pt x="1304300" y="4239548"/>
                    <a:pt x="1242292" y="4273756"/>
                    <a:pt x="1182423" y="4320791"/>
                  </a:cubicBezTo>
                  <a:cubicBezTo>
                    <a:pt x="1122554" y="4367826"/>
                    <a:pt x="1028473" y="4461895"/>
                    <a:pt x="1028473" y="446189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5559258" y="4055061"/>
              <a:ext cx="2142528" cy="1230063"/>
            </a:xfrm>
            <a:custGeom>
              <a:avLst/>
              <a:gdLst>
                <a:gd name="T0" fmla="*/ 1804009 w 2138197"/>
                <a:gd name="T1" fmla="*/ 1230063 h 1231457"/>
                <a:gd name="T2" fmla="*/ 1842574 w 2138197"/>
                <a:gd name="T3" fmla="*/ 1089119 h 1231457"/>
                <a:gd name="T4" fmla="*/ 1868285 w 2138197"/>
                <a:gd name="T5" fmla="*/ 896922 h 1231457"/>
                <a:gd name="T6" fmla="*/ 2035401 w 2138197"/>
                <a:gd name="T7" fmla="*/ 755976 h 1231457"/>
                <a:gd name="T8" fmla="*/ 2061112 w 2138197"/>
                <a:gd name="T9" fmla="*/ 627844 h 1231457"/>
                <a:gd name="T10" fmla="*/ 2138243 w 2138197"/>
                <a:gd name="T11" fmla="*/ 512526 h 1231457"/>
                <a:gd name="T12" fmla="*/ 2086822 w 2138197"/>
                <a:gd name="T13" fmla="*/ 410021 h 1231457"/>
                <a:gd name="T14" fmla="*/ 1919706 w 2138197"/>
                <a:gd name="T15" fmla="*/ 538152 h 1231457"/>
                <a:gd name="T16" fmla="*/ 1778299 w 2138197"/>
                <a:gd name="T17" fmla="*/ 704723 h 1231457"/>
                <a:gd name="T18" fmla="*/ 1585471 w 2138197"/>
                <a:gd name="T19" fmla="*/ 807229 h 1231457"/>
                <a:gd name="T20" fmla="*/ 1379788 w 2138197"/>
                <a:gd name="T21" fmla="*/ 768790 h 1231457"/>
                <a:gd name="T22" fmla="*/ 1122684 w 2138197"/>
                <a:gd name="T23" fmla="*/ 550966 h 1231457"/>
                <a:gd name="T24" fmla="*/ 801306 w 2138197"/>
                <a:gd name="T25" fmla="*/ 345955 h 1231457"/>
                <a:gd name="T26" fmla="*/ 569912 w 2138197"/>
                <a:gd name="T27" fmla="*/ 166571 h 1231457"/>
                <a:gd name="T28" fmla="*/ 415650 w 2138197"/>
                <a:gd name="T29" fmla="*/ 153758 h 1231457"/>
                <a:gd name="T30" fmla="*/ 55706 w 2138197"/>
                <a:gd name="T31" fmla="*/ 397208 h 1231457"/>
                <a:gd name="T32" fmla="*/ 81416 w 2138197"/>
                <a:gd name="T33" fmla="*/ 115318 h 1231457"/>
                <a:gd name="T34" fmla="*/ 42851 w 2138197"/>
                <a:gd name="T35" fmla="*/ 0 h 1231457"/>
                <a:gd name="T36" fmla="*/ 42851 w 2138197"/>
                <a:gd name="T37" fmla="*/ 0 h 12314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38197"/>
                <a:gd name="T58" fmla="*/ 0 h 1231457"/>
                <a:gd name="T59" fmla="*/ 2138197 w 2138197"/>
                <a:gd name="T60" fmla="*/ 1231457 h 12314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38197" h="1231457">
                  <a:moveTo>
                    <a:pt x="1800362" y="1231457"/>
                  </a:moveTo>
                  <a:cubicBezTo>
                    <a:pt x="1814260" y="1188698"/>
                    <a:pt x="1828158" y="1145940"/>
                    <a:pt x="1838849" y="1090353"/>
                  </a:cubicBezTo>
                  <a:cubicBezTo>
                    <a:pt x="1849540" y="1034767"/>
                    <a:pt x="1832435" y="953525"/>
                    <a:pt x="1864508" y="897938"/>
                  </a:cubicBezTo>
                  <a:cubicBezTo>
                    <a:pt x="1896581" y="842351"/>
                    <a:pt x="1999214" y="801730"/>
                    <a:pt x="2031287" y="756833"/>
                  </a:cubicBezTo>
                  <a:cubicBezTo>
                    <a:pt x="2063360" y="711936"/>
                    <a:pt x="2039840" y="669177"/>
                    <a:pt x="2056946" y="628556"/>
                  </a:cubicBezTo>
                  <a:cubicBezTo>
                    <a:pt x="2074052" y="587935"/>
                    <a:pt x="2129645" y="549452"/>
                    <a:pt x="2133921" y="513107"/>
                  </a:cubicBezTo>
                  <a:cubicBezTo>
                    <a:pt x="2138197" y="476762"/>
                    <a:pt x="2118953" y="406210"/>
                    <a:pt x="2082604" y="410486"/>
                  </a:cubicBezTo>
                  <a:cubicBezTo>
                    <a:pt x="2046255" y="414762"/>
                    <a:pt x="1967142" y="489589"/>
                    <a:pt x="1915825" y="538762"/>
                  </a:cubicBezTo>
                  <a:cubicBezTo>
                    <a:pt x="1864508" y="587935"/>
                    <a:pt x="1830297" y="660625"/>
                    <a:pt x="1774704" y="705522"/>
                  </a:cubicBezTo>
                  <a:cubicBezTo>
                    <a:pt x="1719111" y="750419"/>
                    <a:pt x="1648550" y="797454"/>
                    <a:pt x="1582266" y="808144"/>
                  </a:cubicBezTo>
                  <a:cubicBezTo>
                    <a:pt x="1515982" y="818834"/>
                    <a:pt x="1453974" y="812420"/>
                    <a:pt x="1376999" y="769661"/>
                  </a:cubicBezTo>
                  <a:cubicBezTo>
                    <a:pt x="1300024" y="726902"/>
                    <a:pt x="1216634" y="622142"/>
                    <a:pt x="1120415" y="551590"/>
                  </a:cubicBezTo>
                  <a:cubicBezTo>
                    <a:pt x="1024196" y="481038"/>
                    <a:pt x="891628" y="410485"/>
                    <a:pt x="799686" y="346347"/>
                  </a:cubicBezTo>
                  <a:cubicBezTo>
                    <a:pt x="707744" y="282209"/>
                    <a:pt x="632906" y="198829"/>
                    <a:pt x="568760" y="166760"/>
                  </a:cubicBezTo>
                  <a:cubicBezTo>
                    <a:pt x="504614" y="134691"/>
                    <a:pt x="500338" y="115449"/>
                    <a:pt x="414810" y="153932"/>
                  </a:cubicBezTo>
                  <a:cubicBezTo>
                    <a:pt x="329282" y="192415"/>
                    <a:pt x="111186" y="404072"/>
                    <a:pt x="55593" y="397658"/>
                  </a:cubicBezTo>
                  <a:cubicBezTo>
                    <a:pt x="0" y="391244"/>
                    <a:pt x="83389" y="181725"/>
                    <a:pt x="81251" y="115449"/>
                  </a:cubicBezTo>
                  <a:cubicBezTo>
                    <a:pt x="79113" y="49173"/>
                    <a:pt x="42764" y="0"/>
                    <a:pt x="42764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862790" y="2889123"/>
              <a:ext cx="1894632" cy="1253382"/>
            </a:xfrm>
            <a:custGeom>
              <a:avLst/>
              <a:gdLst>
                <a:gd name="T0" fmla="*/ 0 w 1892305"/>
                <a:gd name="T1" fmla="*/ 653382 h 1254975"/>
                <a:gd name="T2" fmla="*/ 411039 w 1892305"/>
                <a:gd name="T3" fmla="*/ 935233 h 1254975"/>
                <a:gd name="T4" fmla="*/ 680783 w 1892305"/>
                <a:gd name="T5" fmla="*/ 1153027 h 1254975"/>
                <a:gd name="T6" fmla="*/ 911992 w 1892305"/>
                <a:gd name="T7" fmla="*/ 1229895 h 1254975"/>
                <a:gd name="T8" fmla="*/ 1143202 w 1892305"/>
                <a:gd name="T9" fmla="*/ 1012102 h 1254975"/>
                <a:gd name="T10" fmla="*/ 1438636 w 1892305"/>
                <a:gd name="T11" fmla="*/ 679005 h 1254975"/>
                <a:gd name="T12" fmla="*/ 1657000 w 1892305"/>
                <a:gd name="T13" fmla="*/ 512457 h 1254975"/>
                <a:gd name="T14" fmla="*/ 1849675 w 1892305"/>
                <a:gd name="T15" fmla="*/ 448400 h 1254975"/>
                <a:gd name="T16" fmla="*/ 1888209 w 1892305"/>
                <a:gd name="T17" fmla="*/ 243418 h 1254975"/>
                <a:gd name="T18" fmla="*/ 1811139 w 1892305"/>
                <a:gd name="T19" fmla="*/ 140926 h 1254975"/>
                <a:gd name="T20" fmla="*/ 1862520 w 1892305"/>
                <a:gd name="T21" fmla="*/ 12812 h 1254975"/>
                <a:gd name="T22" fmla="*/ 1746915 w 1892305"/>
                <a:gd name="T23" fmla="*/ 64058 h 1254975"/>
                <a:gd name="T24" fmla="*/ 1605620 w 1892305"/>
                <a:gd name="T25" fmla="*/ 153738 h 1254975"/>
                <a:gd name="T26" fmla="*/ 1618465 w 1892305"/>
                <a:gd name="T27" fmla="*/ 38435 h 1254975"/>
                <a:gd name="T28" fmla="*/ 1541395 w 1892305"/>
                <a:gd name="T29" fmla="*/ 76869 h 1254975"/>
                <a:gd name="T30" fmla="*/ 1451481 w 1892305"/>
                <a:gd name="T31" fmla="*/ 204983 h 1254975"/>
                <a:gd name="T32" fmla="*/ 1451481 w 1892305"/>
                <a:gd name="T33" fmla="*/ 307474 h 1254975"/>
                <a:gd name="T34" fmla="*/ 886303 w 1892305"/>
                <a:gd name="T35" fmla="*/ 755873 h 1254975"/>
                <a:gd name="T36" fmla="*/ 642248 w 1892305"/>
                <a:gd name="T37" fmla="*/ 640571 h 1254975"/>
                <a:gd name="T38" fmla="*/ 308280 w 1892305"/>
                <a:gd name="T39" fmla="*/ 281852 h 1254975"/>
                <a:gd name="T40" fmla="*/ 308280 w 1892305"/>
                <a:gd name="T41" fmla="*/ 281852 h 12549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2305"/>
                <a:gd name="T64" fmla="*/ 0 h 1254975"/>
                <a:gd name="T65" fmla="*/ 1892305 w 1892305"/>
                <a:gd name="T66" fmla="*/ 1254975 h 12549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2305" h="1254975">
                  <a:moveTo>
                    <a:pt x="0" y="654212"/>
                  </a:moveTo>
                  <a:cubicBezTo>
                    <a:pt x="148605" y="753627"/>
                    <a:pt x="297210" y="853042"/>
                    <a:pt x="410534" y="936422"/>
                  </a:cubicBezTo>
                  <a:cubicBezTo>
                    <a:pt x="523859" y="1019802"/>
                    <a:pt x="596557" y="1105319"/>
                    <a:pt x="679947" y="1154492"/>
                  </a:cubicBezTo>
                  <a:cubicBezTo>
                    <a:pt x="763337" y="1203665"/>
                    <a:pt x="833897" y="1254975"/>
                    <a:pt x="910872" y="1231458"/>
                  </a:cubicBezTo>
                  <a:cubicBezTo>
                    <a:pt x="987847" y="1207941"/>
                    <a:pt x="1054132" y="1105320"/>
                    <a:pt x="1141798" y="1013388"/>
                  </a:cubicBezTo>
                  <a:cubicBezTo>
                    <a:pt x="1229464" y="921456"/>
                    <a:pt x="1351341" y="763248"/>
                    <a:pt x="1436869" y="679868"/>
                  </a:cubicBezTo>
                  <a:cubicBezTo>
                    <a:pt x="1522397" y="596488"/>
                    <a:pt x="1586543" y="551591"/>
                    <a:pt x="1654965" y="513108"/>
                  </a:cubicBezTo>
                  <a:cubicBezTo>
                    <a:pt x="1723387" y="474625"/>
                    <a:pt x="1808916" y="493867"/>
                    <a:pt x="1847403" y="448970"/>
                  </a:cubicBezTo>
                  <a:cubicBezTo>
                    <a:pt x="1885890" y="404073"/>
                    <a:pt x="1892305" y="295038"/>
                    <a:pt x="1885890" y="243727"/>
                  </a:cubicBezTo>
                  <a:cubicBezTo>
                    <a:pt x="1879475" y="192416"/>
                    <a:pt x="1813191" y="179588"/>
                    <a:pt x="1808915" y="141105"/>
                  </a:cubicBezTo>
                  <a:cubicBezTo>
                    <a:pt x="1804639" y="102622"/>
                    <a:pt x="1870923" y="25656"/>
                    <a:pt x="1860232" y="12828"/>
                  </a:cubicBezTo>
                  <a:cubicBezTo>
                    <a:pt x="1849541" y="0"/>
                    <a:pt x="1787533" y="40622"/>
                    <a:pt x="1744769" y="64139"/>
                  </a:cubicBezTo>
                  <a:cubicBezTo>
                    <a:pt x="1702005" y="87656"/>
                    <a:pt x="1625030" y="158209"/>
                    <a:pt x="1603648" y="153933"/>
                  </a:cubicBezTo>
                  <a:cubicBezTo>
                    <a:pt x="1582266" y="149657"/>
                    <a:pt x="1627168" y="51312"/>
                    <a:pt x="1616477" y="38484"/>
                  </a:cubicBezTo>
                  <a:cubicBezTo>
                    <a:pt x="1605786" y="25656"/>
                    <a:pt x="1567299" y="49174"/>
                    <a:pt x="1539502" y="76967"/>
                  </a:cubicBezTo>
                  <a:cubicBezTo>
                    <a:pt x="1511706" y="104760"/>
                    <a:pt x="1464665" y="166761"/>
                    <a:pt x="1449698" y="205244"/>
                  </a:cubicBezTo>
                  <a:cubicBezTo>
                    <a:pt x="1434731" y="243727"/>
                    <a:pt x="1543779" y="215933"/>
                    <a:pt x="1449698" y="307865"/>
                  </a:cubicBezTo>
                  <a:cubicBezTo>
                    <a:pt x="1355617" y="399797"/>
                    <a:pt x="1019920" y="701247"/>
                    <a:pt x="885214" y="756834"/>
                  </a:cubicBezTo>
                  <a:cubicBezTo>
                    <a:pt x="750508" y="812421"/>
                    <a:pt x="737678" y="720489"/>
                    <a:pt x="641459" y="641385"/>
                  </a:cubicBezTo>
                  <a:cubicBezTo>
                    <a:pt x="545240" y="562281"/>
                    <a:pt x="307901" y="282210"/>
                    <a:pt x="307901" y="28221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6527231" y="4952834"/>
              <a:ext cx="602032" cy="332291"/>
            </a:xfrm>
            <a:custGeom>
              <a:avLst/>
              <a:gdLst>
                <a:gd name="T0" fmla="*/ 0 w 602972"/>
                <a:gd name="T1" fmla="*/ 0 h 333519"/>
                <a:gd name="T2" fmla="*/ 243374 w 602972"/>
                <a:gd name="T3" fmla="*/ 102243 h 333519"/>
                <a:gd name="T4" fmla="*/ 486749 w 602972"/>
                <a:gd name="T5" fmla="*/ 217267 h 333519"/>
                <a:gd name="T6" fmla="*/ 602032 w 602972"/>
                <a:gd name="T7" fmla="*/ 332291 h 333519"/>
                <a:gd name="T8" fmla="*/ 602032 w 602972"/>
                <a:gd name="T9" fmla="*/ 332291 h 333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972"/>
                <a:gd name="T16" fmla="*/ 0 h 333519"/>
                <a:gd name="T17" fmla="*/ 602972 w 602972"/>
                <a:gd name="T18" fmla="*/ 333519 h 3335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972" h="333519">
                  <a:moveTo>
                    <a:pt x="0" y="0"/>
                  </a:moveTo>
                  <a:cubicBezTo>
                    <a:pt x="81251" y="33138"/>
                    <a:pt x="162503" y="66276"/>
                    <a:pt x="243754" y="102621"/>
                  </a:cubicBezTo>
                  <a:cubicBezTo>
                    <a:pt x="325005" y="138966"/>
                    <a:pt x="427639" y="179587"/>
                    <a:pt x="487509" y="218070"/>
                  </a:cubicBezTo>
                  <a:cubicBezTo>
                    <a:pt x="547379" y="256553"/>
                    <a:pt x="602972" y="333519"/>
                    <a:pt x="602972" y="33351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311363" y="2626785"/>
              <a:ext cx="1729368" cy="862794"/>
            </a:xfrm>
            <a:custGeom>
              <a:avLst/>
              <a:gdLst>
                <a:gd name="T0" fmla="*/ 0 w 1727663"/>
                <a:gd name="T1" fmla="*/ 296853 h 863731"/>
                <a:gd name="T2" fmla="*/ 102734 w 1727663"/>
                <a:gd name="T3" fmla="*/ 553127 h 863731"/>
                <a:gd name="T4" fmla="*/ 231153 w 1727663"/>
                <a:gd name="T5" fmla="*/ 694079 h 863731"/>
                <a:gd name="T6" fmla="*/ 359572 w 1727663"/>
                <a:gd name="T7" fmla="*/ 860658 h 863731"/>
                <a:gd name="T8" fmla="*/ 706301 w 1727663"/>
                <a:gd name="T9" fmla="*/ 706893 h 863731"/>
                <a:gd name="T10" fmla="*/ 1014505 w 1727663"/>
                <a:gd name="T11" fmla="*/ 450618 h 863731"/>
                <a:gd name="T12" fmla="*/ 1053031 w 1727663"/>
                <a:gd name="T13" fmla="*/ 373735 h 863731"/>
                <a:gd name="T14" fmla="*/ 1194291 w 1727663"/>
                <a:gd name="T15" fmla="*/ 245597 h 863731"/>
                <a:gd name="T16" fmla="*/ 1361235 w 1727663"/>
                <a:gd name="T17" fmla="*/ 66204 h 863731"/>
                <a:gd name="T18" fmla="*/ 1553863 w 1727663"/>
                <a:gd name="T19" fmla="*/ 40577 h 863731"/>
                <a:gd name="T20" fmla="*/ 1682282 w 1727663"/>
                <a:gd name="T21" fmla="*/ 2136 h 863731"/>
                <a:gd name="T22" fmla="*/ 1720807 w 1727663"/>
                <a:gd name="T23" fmla="*/ 27763 h 863731"/>
                <a:gd name="T24" fmla="*/ 1720807 w 1727663"/>
                <a:gd name="T25" fmla="*/ 66204 h 863731"/>
                <a:gd name="T26" fmla="*/ 1669439 w 1727663"/>
                <a:gd name="T27" fmla="*/ 79018 h 863731"/>
                <a:gd name="T28" fmla="*/ 1528179 w 1727663"/>
                <a:gd name="T29" fmla="*/ 117459 h 863731"/>
                <a:gd name="T30" fmla="*/ 1605230 w 1727663"/>
                <a:gd name="T31" fmla="*/ 194342 h 863731"/>
                <a:gd name="T32" fmla="*/ 1630914 w 1727663"/>
                <a:gd name="T33" fmla="*/ 258411 h 863731"/>
                <a:gd name="T34" fmla="*/ 1656597 w 1727663"/>
                <a:gd name="T35" fmla="*/ 373735 h 863731"/>
                <a:gd name="T36" fmla="*/ 1643756 w 1727663"/>
                <a:gd name="T37" fmla="*/ 450618 h 863731"/>
                <a:gd name="T38" fmla="*/ 1425444 w 1727663"/>
                <a:gd name="T39" fmla="*/ 527500 h 863731"/>
                <a:gd name="T40" fmla="*/ 1425444 w 1727663"/>
                <a:gd name="T41" fmla="*/ 527500 h 8637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7663"/>
                <a:gd name="T64" fmla="*/ 0 h 863731"/>
                <a:gd name="T65" fmla="*/ 1727663 w 1727663"/>
                <a:gd name="T66" fmla="*/ 863731 h 8637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7663" h="863731">
                  <a:moveTo>
                    <a:pt x="0" y="297175"/>
                  </a:moveTo>
                  <a:cubicBezTo>
                    <a:pt x="32073" y="392313"/>
                    <a:pt x="64146" y="487452"/>
                    <a:pt x="102633" y="553728"/>
                  </a:cubicBezTo>
                  <a:cubicBezTo>
                    <a:pt x="141121" y="620004"/>
                    <a:pt x="188161" y="643522"/>
                    <a:pt x="230925" y="694833"/>
                  </a:cubicBezTo>
                  <a:cubicBezTo>
                    <a:pt x="273689" y="746144"/>
                    <a:pt x="280104" y="859455"/>
                    <a:pt x="359217" y="861593"/>
                  </a:cubicBezTo>
                  <a:cubicBezTo>
                    <a:pt x="438330" y="863731"/>
                    <a:pt x="596557" y="776075"/>
                    <a:pt x="705605" y="707661"/>
                  </a:cubicBezTo>
                  <a:cubicBezTo>
                    <a:pt x="814653" y="639247"/>
                    <a:pt x="955774" y="506694"/>
                    <a:pt x="1013505" y="451107"/>
                  </a:cubicBezTo>
                  <a:cubicBezTo>
                    <a:pt x="1071236" y="395520"/>
                    <a:pt x="1022058" y="408348"/>
                    <a:pt x="1051993" y="374141"/>
                  </a:cubicBezTo>
                  <a:cubicBezTo>
                    <a:pt x="1081928" y="339934"/>
                    <a:pt x="1141797" y="297175"/>
                    <a:pt x="1193114" y="245864"/>
                  </a:cubicBezTo>
                  <a:cubicBezTo>
                    <a:pt x="1244431" y="194553"/>
                    <a:pt x="1300024" y="100483"/>
                    <a:pt x="1359893" y="66276"/>
                  </a:cubicBezTo>
                  <a:cubicBezTo>
                    <a:pt x="1419762" y="32069"/>
                    <a:pt x="1498876" y="51311"/>
                    <a:pt x="1552331" y="40621"/>
                  </a:cubicBezTo>
                  <a:cubicBezTo>
                    <a:pt x="1605786" y="29931"/>
                    <a:pt x="1652827" y="4276"/>
                    <a:pt x="1680623" y="2138"/>
                  </a:cubicBezTo>
                  <a:cubicBezTo>
                    <a:pt x="1708419" y="0"/>
                    <a:pt x="1712696" y="17103"/>
                    <a:pt x="1719110" y="27793"/>
                  </a:cubicBezTo>
                  <a:cubicBezTo>
                    <a:pt x="1725524" y="38483"/>
                    <a:pt x="1727663" y="57724"/>
                    <a:pt x="1719110" y="66276"/>
                  </a:cubicBezTo>
                  <a:cubicBezTo>
                    <a:pt x="1710557" y="74828"/>
                    <a:pt x="1667793" y="79104"/>
                    <a:pt x="1667793" y="79104"/>
                  </a:cubicBezTo>
                  <a:cubicBezTo>
                    <a:pt x="1635720" y="87656"/>
                    <a:pt x="1537363" y="98346"/>
                    <a:pt x="1526672" y="117587"/>
                  </a:cubicBezTo>
                  <a:cubicBezTo>
                    <a:pt x="1515981" y="136828"/>
                    <a:pt x="1586541" y="171035"/>
                    <a:pt x="1603647" y="194553"/>
                  </a:cubicBezTo>
                  <a:cubicBezTo>
                    <a:pt x="1620753" y="218071"/>
                    <a:pt x="1620753" y="228761"/>
                    <a:pt x="1629306" y="258692"/>
                  </a:cubicBezTo>
                  <a:cubicBezTo>
                    <a:pt x="1637859" y="288623"/>
                    <a:pt x="1652826" y="342072"/>
                    <a:pt x="1654964" y="374141"/>
                  </a:cubicBezTo>
                  <a:cubicBezTo>
                    <a:pt x="1657102" y="406210"/>
                    <a:pt x="1680623" y="425452"/>
                    <a:pt x="1642135" y="451107"/>
                  </a:cubicBezTo>
                  <a:cubicBezTo>
                    <a:pt x="1603648" y="476762"/>
                    <a:pt x="1424039" y="528073"/>
                    <a:pt x="1424039" y="52807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6798736" y="2859973"/>
              <a:ext cx="118045" cy="52469"/>
            </a:xfrm>
            <a:custGeom>
              <a:avLst/>
              <a:gdLst>
                <a:gd name="T0" fmla="*/ 118045 w 115462"/>
                <a:gd name="T1" fmla="*/ 0 h 51311"/>
                <a:gd name="T2" fmla="*/ 0 w 115462"/>
                <a:gd name="T3" fmla="*/ 52469 h 51311"/>
                <a:gd name="T4" fmla="*/ 0 w 115462"/>
                <a:gd name="T5" fmla="*/ 52469 h 51311"/>
                <a:gd name="T6" fmla="*/ 0 w 115462"/>
                <a:gd name="T7" fmla="*/ 52469 h 513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462"/>
                <a:gd name="T13" fmla="*/ 0 h 51311"/>
                <a:gd name="T14" fmla="*/ 115462 w 115462"/>
                <a:gd name="T15" fmla="*/ 51311 h 513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462" h="51311">
                  <a:moveTo>
                    <a:pt x="115462" y="0"/>
                  </a:moveTo>
                  <a:lnTo>
                    <a:pt x="0" y="51311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6775127" y="2976567"/>
              <a:ext cx="165264" cy="40810"/>
            </a:xfrm>
            <a:custGeom>
              <a:avLst/>
              <a:gdLst>
                <a:gd name="T0" fmla="*/ 165264 w 166780"/>
                <a:gd name="T1" fmla="*/ 0 h 38483"/>
                <a:gd name="T2" fmla="*/ 0 w 166780"/>
                <a:gd name="T3" fmla="*/ 40810 h 38483"/>
                <a:gd name="T4" fmla="*/ 0 w 166780"/>
                <a:gd name="T5" fmla="*/ 40810 h 38483"/>
                <a:gd name="T6" fmla="*/ 0 60000 65536"/>
                <a:gd name="T7" fmla="*/ 0 60000 65536"/>
                <a:gd name="T8" fmla="*/ 0 60000 65536"/>
                <a:gd name="T9" fmla="*/ 0 w 166780"/>
                <a:gd name="T10" fmla="*/ 0 h 38483"/>
                <a:gd name="T11" fmla="*/ 166780 w 166780"/>
                <a:gd name="T12" fmla="*/ 38483 h 384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780" h="38483">
                  <a:moveTo>
                    <a:pt x="166780" y="0"/>
                  </a:moveTo>
                  <a:lnTo>
                    <a:pt x="0" y="38483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5913395" y="2539342"/>
              <a:ext cx="171168" cy="58297"/>
            </a:xfrm>
            <a:custGeom>
              <a:avLst/>
              <a:gdLst>
                <a:gd name="T0" fmla="*/ 171168 w 166780"/>
                <a:gd name="T1" fmla="*/ 0 h 59863"/>
                <a:gd name="T2" fmla="*/ 131667 w 166780"/>
                <a:gd name="T3" fmla="*/ 49969 h 59863"/>
                <a:gd name="T4" fmla="*/ 52667 w 166780"/>
                <a:gd name="T5" fmla="*/ 49969 h 59863"/>
                <a:gd name="T6" fmla="*/ 13167 w 166780"/>
                <a:gd name="T7" fmla="*/ 24985 h 59863"/>
                <a:gd name="T8" fmla="*/ 13167 w 166780"/>
                <a:gd name="T9" fmla="*/ 24985 h 59863"/>
                <a:gd name="T10" fmla="*/ 0 w 166780"/>
                <a:gd name="T11" fmla="*/ 12492 h 598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780"/>
                <a:gd name="T19" fmla="*/ 0 h 59863"/>
                <a:gd name="T20" fmla="*/ 166780 w 166780"/>
                <a:gd name="T21" fmla="*/ 59863 h 598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780" h="59863">
                  <a:moveTo>
                    <a:pt x="166780" y="0"/>
                  </a:moveTo>
                  <a:cubicBezTo>
                    <a:pt x="157158" y="21379"/>
                    <a:pt x="147536" y="42759"/>
                    <a:pt x="128292" y="51311"/>
                  </a:cubicBezTo>
                  <a:cubicBezTo>
                    <a:pt x="109048" y="59863"/>
                    <a:pt x="70561" y="55587"/>
                    <a:pt x="51317" y="51311"/>
                  </a:cubicBezTo>
                  <a:cubicBezTo>
                    <a:pt x="32073" y="47035"/>
                    <a:pt x="12829" y="25656"/>
                    <a:pt x="12829" y="25656"/>
                  </a:cubicBezTo>
                  <a:lnTo>
                    <a:pt x="0" y="1282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 rot="19819395">
            <a:off x="5793246" y="2538441"/>
            <a:ext cx="1528762" cy="684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ar-JO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860032" y="1922463"/>
            <a:ext cx="786706" cy="495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786063" y="130175"/>
            <a:ext cx="4175125" cy="2587625"/>
            <a:chOff x="2786063" y="130175"/>
            <a:chExt cx="4175125" cy="2587625"/>
          </a:xfrm>
        </p:grpSpPr>
        <p:sp>
          <p:nvSpPr>
            <p:cNvPr id="11269" name="TextBox 16"/>
            <p:cNvSpPr txBox="1">
              <a:spLocks noChangeArrowheads="1"/>
            </p:cNvSpPr>
            <p:nvPr/>
          </p:nvSpPr>
          <p:spPr bwMode="auto">
            <a:xfrm>
              <a:off x="5357813" y="2349500"/>
              <a:ext cx="1603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Inner cell mass</a:t>
              </a:r>
              <a:endParaRPr lang="ar-JO" b="1"/>
            </a:p>
          </p:txBody>
        </p:sp>
        <p:sp>
          <p:nvSpPr>
            <p:cNvPr id="11271" name="Rectangle 23"/>
            <p:cNvSpPr>
              <a:spLocks noChangeArrowheads="1"/>
            </p:cNvSpPr>
            <p:nvPr/>
          </p:nvSpPr>
          <p:spPr bwMode="auto">
            <a:xfrm>
              <a:off x="2786063" y="130175"/>
              <a:ext cx="358457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u="sng"/>
                <a:t>Embryonic stem cel</a:t>
              </a:r>
              <a:r>
                <a:rPr lang="en-US" sz="3200"/>
                <a:t>l</a:t>
              </a:r>
              <a:endParaRPr lang="ar-JO" sz="3200"/>
            </a:p>
          </p:txBody>
        </p:sp>
      </p:grpSp>
      <p:sp>
        <p:nvSpPr>
          <p:cNvPr id="11272" name="TextBox 17"/>
          <p:cNvSpPr txBox="1">
            <a:spLocks noChangeArrowheads="1"/>
          </p:cNvSpPr>
          <p:nvPr/>
        </p:nvSpPr>
        <p:spPr bwMode="auto">
          <a:xfrm>
            <a:off x="5724128" y="2636912"/>
            <a:ext cx="140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i="1" dirty="0">
                <a:solidFill>
                  <a:srgbClr val="C00000"/>
                </a:solidFill>
              </a:rPr>
              <a:t>Pluripotent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11273" name="TextBox 19"/>
          <p:cNvSpPr txBox="1">
            <a:spLocks noChangeArrowheads="1"/>
          </p:cNvSpPr>
          <p:nvPr/>
        </p:nvSpPr>
        <p:spPr bwMode="auto">
          <a:xfrm>
            <a:off x="647700" y="5733256"/>
            <a:ext cx="8964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 dirty="0"/>
              <a:t>ES cells don’t contribute to the extra-embryonic membranes or placenta  </a:t>
            </a:r>
            <a:endParaRPr lang="ar-JO" sz="2800" b="1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22ABB-4F6B-417D-9FB5-A674CCB6EC6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1276" name="Picture 16" descr="نتيجة بحث الصور عن ‪embryo membrane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212976"/>
            <a:ext cx="1928813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264696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Ectoderm</a:t>
            </a:r>
            <a:r>
              <a:rPr lang="en-US" sz="2800" dirty="0">
                <a:latin typeface="+mj-lt"/>
              </a:rPr>
              <a:t> → skin, nervous system,&amp; parts of head &amp; neck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Mesoderm</a:t>
            </a:r>
            <a:r>
              <a:rPr lang="en-US" sz="2800" dirty="0">
                <a:latin typeface="+mj-lt"/>
              </a:rPr>
              <a:t> → muscles, blood, blood vessels, &amp; begging of bone &amp; connective tissue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Endoderm</a:t>
            </a:r>
            <a:r>
              <a:rPr lang="en-US" sz="2800" dirty="0">
                <a:latin typeface="+mj-lt"/>
              </a:rPr>
              <a:t>→ digestive ,respiratory tracts, pancreas &amp;liver</a:t>
            </a:r>
          </a:p>
          <a:p>
            <a:pPr marL="0" indent="0" algn="ctr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Embryonic stem cell research</a:t>
            </a:r>
          </a:p>
          <a:p>
            <a:pPr marL="0" indent="0">
              <a:buNone/>
            </a:pPr>
            <a:r>
              <a:rPr lang="en-US" sz="2800" b="1" dirty="0"/>
              <a:t>   ES cells</a:t>
            </a:r>
            <a:r>
              <a:rPr lang="en-US" sz="2800" dirty="0"/>
              <a:t> offer hope for new therapies,  but their use in     </a:t>
            </a:r>
          </a:p>
          <a:p>
            <a:pPr marL="0" indent="0">
              <a:buNone/>
            </a:pPr>
            <a:r>
              <a:rPr lang="en-US" sz="2800" dirty="0"/>
              <a:t>   research has been </a:t>
            </a:r>
            <a:r>
              <a:rPr lang="en-US" sz="2800" b="1" u="sng" dirty="0"/>
              <a:t>strongly debated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Destruction of embryo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Rejection due to different genetic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Changed into tumor cells. Once they put in the body they can never be taken 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79388" y="0"/>
            <a:ext cx="8856662" cy="6669088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Stem cells is surrounded by a special microenvironment </a:t>
            </a:r>
            <a:r>
              <a:rPr lang="en-US" altLang="en-US" sz="2800" b="1" dirty="0">
                <a:solidFill>
                  <a:srgbClr val="C00000"/>
                </a:solidFill>
              </a:rPr>
              <a:t>called the stem cell niche</a:t>
            </a:r>
            <a:r>
              <a:rPr lang="en-US" altLang="en-US" sz="2800" dirty="0"/>
              <a:t>. </a:t>
            </a:r>
            <a:r>
              <a:rPr lang="en-US" altLang="en-US" sz="2800" b="1" u="sng" dirty="0">
                <a:solidFill>
                  <a:srgbClr val="FF0000"/>
                </a:solidFill>
              </a:rPr>
              <a:t>Niches </a:t>
            </a:r>
            <a:r>
              <a:rPr lang="en-US" altLang="en-US" sz="2800" dirty="0"/>
              <a:t>consist of a multiple factors that can influence stem cell behavior.</a:t>
            </a:r>
            <a:endParaRPr lang="en-US" sz="2800" dirty="0"/>
          </a:p>
          <a:p>
            <a:pPr eaLnBrk="1" hangingPunct="1"/>
            <a:r>
              <a:rPr lang="en-US" sz="2800" dirty="0"/>
              <a:t>Any human ES cell is defined by the expression of </a:t>
            </a:r>
            <a:r>
              <a:rPr lang="en-US" sz="2800" dirty="0">
                <a:solidFill>
                  <a:srgbClr val="C00000"/>
                </a:solidFill>
              </a:rPr>
              <a:t>several transcription factors on its cell surface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 The transcription factors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/>
              <a:t>      </a:t>
            </a:r>
            <a:r>
              <a:rPr lang="en-US" sz="2800" dirty="0">
                <a:solidFill>
                  <a:srgbClr val="FF0000"/>
                </a:solidFill>
              </a:rPr>
              <a:t>Oct-4</a:t>
            </a:r>
            <a:r>
              <a:rPr lang="en-US" sz="2800" dirty="0"/>
              <a:t>, </a:t>
            </a:r>
            <a:r>
              <a:rPr lang="en-US" sz="2800" dirty="0" err="1">
                <a:solidFill>
                  <a:srgbClr val="FF0000"/>
                </a:solidFill>
              </a:rPr>
              <a:t>Nanog</a:t>
            </a:r>
            <a:r>
              <a:rPr lang="en-US" sz="2800" dirty="0">
                <a:solidFill>
                  <a:srgbClr val="FF0000"/>
                </a:solidFill>
              </a:rPr>
              <a:t>, Sox 2, max,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      </a:t>
            </a:r>
            <a:r>
              <a:rPr lang="en-US" sz="2800" dirty="0" err="1">
                <a:solidFill>
                  <a:srgbClr val="FF0000"/>
                </a:solidFill>
              </a:rPr>
              <a:t>Smad</a:t>
            </a:r>
            <a:r>
              <a:rPr lang="en-US" sz="2800" dirty="0">
                <a:solidFill>
                  <a:srgbClr val="FF0000"/>
                </a:solidFill>
              </a:rPr>
              <a:t> 1, FoxC2 </a:t>
            </a:r>
            <a:endParaRPr lang="en-US" sz="2800" dirty="0"/>
          </a:p>
          <a:p>
            <a:pPr eaLnBrk="1" hangingPunct="1">
              <a:buFont typeface="Arial" charset="0"/>
              <a:buNone/>
            </a:pPr>
            <a:endParaRPr lang="en-US" sz="2800" dirty="0"/>
          </a:p>
          <a:p>
            <a:pPr eaLnBrk="1" hangingPunct="1">
              <a:buFont typeface="Arial" charset="0"/>
              <a:buNone/>
            </a:pPr>
            <a:endParaRPr lang="en-US" sz="2800" dirty="0"/>
          </a:p>
          <a:p>
            <a:pPr eaLnBrk="1" hangingPunct="1">
              <a:buFont typeface="Arial" charset="0"/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These factors control  the expression of genes that either maintain ES pluripotency  or induce ES differentiation into progenitors of 3 germ layers</a:t>
            </a:r>
            <a:endParaRPr lang="ar-JO" sz="2800" dirty="0"/>
          </a:p>
        </p:txBody>
      </p:sp>
      <p:pic>
        <p:nvPicPr>
          <p:cNvPr id="12291" name="Picture 2" descr="http://www.intechopen.com/source/html/19267/media/image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145829"/>
            <a:ext cx="3857625" cy="3227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7380312" y="1918023"/>
            <a:ext cx="1008063" cy="11509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8048F-5431-4AB6-87FE-C44B48DC707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861"/>
            <a:ext cx="8229600" cy="848873"/>
          </a:xfrm>
        </p:spPr>
        <p:txBody>
          <a:bodyPr>
            <a:normAutofit/>
          </a:bodyPr>
          <a:lstStyle/>
          <a:p>
            <a:r>
              <a:rPr lang="en-US" sz="3200" u="sng" dirty="0"/>
              <a:t>Signals to stem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42734"/>
            <a:ext cx="8435280" cy="5083429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51520" y="1116982"/>
            <a:ext cx="8149208" cy="5262563"/>
            <a:chOff x="1800" y="2520"/>
            <a:chExt cx="8640" cy="5288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00" y="2520"/>
              <a:ext cx="8640" cy="5288"/>
              <a:chOff x="1800" y="2520"/>
              <a:chExt cx="8640" cy="5288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1800" y="2520"/>
                <a:ext cx="8640" cy="5288"/>
                <a:chOff x="1800" y="2452"/>
                <a:chExt cx="8640" cy="5288"/>
              </a:xfrm>
            </p:grpSpPr>
            <p:pic>
              <p:nvPicPr>
                <p:cNvPr id="11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2452"/>
                  <a:ext cx="8640" cy="4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86" y="6840"/>
                  <a:ext cx="2700" cy="9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Other Cells</a:t>
                  </a:r>
                  <a:endParaRPr lang="en-US" altLang="en-US"/>
                </a:p>
              </p:txBody>
            </p:sp>
            <p:sp>
              <p:nvSpPr>
                <p:cNvPr id="1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72" y="3420"/>
                  <a:ext cx="2700" cy="144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Matrix Molecules</a:t>
                  </a:r>
                  <a:endParaRPr lang="en-US" altLang="en-US"/>
                </a:p>
              </p:txBody>
            </p: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848" y="3780"/>
                  <a:ext cx="2340" cy="180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Self-Renewal</a:t>
                  </a:r>
                  <a:endParaRPr lang="en-US" altLang="en-US"/>
                </a:p>
              </p:txBody>
            </p:sp>
            <p:sp>
              <p:nvSpPr>
                <p:cNvPr id="15" name="Rectangle 9"/>
                <p:cNvSpPr>
                  <a:spLocks noChangeArrowheads="1"/>
                </p:cNvSpPr>
                <p:nvPr/>
              </p:nvSpPr>
              <p:spPr bwMode="auto">
                <a:xfrm>
                  <a:off x="4860" y="648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00" y="5040"/>
                  <a:ext cx="2700" cy="54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Soluble Factors</a:t>
                  </a:r>
                  <a:endParaRPr lang="en-US" altLang="en-US"/>
                </a:p>
              </p:txBody>
            </p:sp>
            <p:sp>
              <p:nvSpPr>
                <p:cNvPr id="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560" y="6840"/>
                  <a:ext cx="2880" cy="72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altLang="en-US" b="1">
                      <a:latin typeface="Calibri" panose="020F0502020204030204" pitchFamily="34" charset="0"/>
                    </a:rPr>
                    <a:t>Differentiation</a:t>
                  </a:r>
                  <a:endParaRPr lang="en-US" altLang="en-US"/>
                </a:p>
              </p:txBody>
            </p:sp>
          </p:grp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800" y="66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8640" y="6660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07504" y="260648"/>
            <a:ext cx="2880320" cy="604632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5616" y="548680"/>
            <a:ext cx="81945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b="1" u="sng">
                <a:solidFill>
                  <a:srgbClr val="FF0000"/>
                </a:solidFill>
              </a:rPr>
              <a:t>Niches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7728" y="3563724"/>
            <a:ext cx="10763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Stem Cell</a:t>
            </a:r>
          </a:p>
        </p:txBody>
      </p:sp>
    </p:spTree>
    <p:extLst>
      <p:ext uri="{BB962C8B-B14F-4D97-AF65-F5344CB8AC3E}">
        <p14:creationId xmlns:p14="http://schemas.microsoft.com/office/powerpoint/2010/main" val="9789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en-US" sz="3200" b="1" u="sng"/>
              <a:t>2- Tissue (adult/somatic ) stem cells</a:t>
            </a:r>
            <a:endParaRPr lang="ar-JO" sz="3200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620688"/>
            <a:ext cx="9001125" cy="60944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Undifferentiated cells, found among differentiated cells in tissues &amp; organs </a:t>
            </a:r>
            <a:r>
              <a:rPr lang="en-US" sz="2800" b="1" dirty="0">
                <a:solidFill>
                  <a:srgbClr val="FF0000"/>
                </a:solidFill>
              </a:rPr>
              <a:t>after birth .. Used as repair system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are small in number &amp;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have restricted ability to self- renew &amp;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to produce different types of  cells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Its origin in mature tissue is unknown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</a:t>
            </a:r>
            <a:r>
              <a:rPr lang="en-US" sz="2800" b="1" dirty="0">
                <a:solidFill>
                  <a:srgbClr val="FF0000"/>
                </a:solidFill>
              </a:rPr>
              <a:t>differentiate </a:t>
            </a:r>
            <a:r>
              <a:rPr lang="en-US" sz="2800" dirty="0"/>
              <a:t>only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to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specialized cells of the tissue in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which they are found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are </a:t>
            </a:r>
            <a:r>
              <a:rPr lang="en-US" sz="2800" b="1" u="sng" dirty="0">
                <a:solidFill>
                  <a:srgbClr val="FF0000"/>
                </a:solidFill>
              </a:rPr>
              <a:t>multipotent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aseline="30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13316" name="Picture 4" descr="http://www.biologyjunction.com/images/multipotentstem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>
            <a:fillRect/>
          </a:stretch>
        </p:blipFill>
        <p:spPr bwMode="auto">
          <a:xfrm>
            <a:off x="6019800" y="1412776"/>
            <a:ext cx="2763242" cy="5040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59A3F-0BD6-4AE9-AA0B-1ABD76276029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6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404813"/>
            <a:ext cx="8786813" cy="6238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Adult stem cell therapies </a:t>
            </a:r>
            <a:r>
              <a:rPr lang="en-US" sz="2800" dirty="0"/>
              <a:t>have been successfully used for many years to treat </a:t>
            </a:r>
            <a:r>
              <a:rPr lang="en-US" sz="2800" b="1" dirty="0">
                <a:solidFill>
                  <a:srgbClr val="FF0000"/>
                </a:solidFill>
              </a:rPr>
              <a:t>leukemia</a:t>
            </a:r>
            <a:r>
              <a:rPr lang="en-US" sz="2800" dirty="0"/>
              <a:t> and related bone/blood cancers through bone marrow transplants.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 use of </a:t>
            </a:r>
            <a:r>
              <a:rPr lang="en-US" sz="2800" u="sng" dirty="0"/>
              <a:t>adult stem cells </a:t>
            </a:r>
            <a:r>
              <a:rPr lang="en-US" sz="2800" dirty="0"/>
              <a:t>in research and therapy </a:t>
            </a:r>
            <a:r>
              <a:rPr lang="en-US" sz="2800" b="1" dirty="0">
                <a:solidFill>
                  <a:srgbClr val="FF0000"/>
                </a:solidFill>
              </a:rPr>
              <a:t>is not as controversial as</a:t>
            </a:r>
            <a:r>
              <a:rPr lang="en-US" sz="2800" b="1" dirty="0"/>
              <a:t> </a:t>
            </a:r>
            <a:r>
              <a:rPr lang="en-US" sz="2800" dirty="0"/>
              <a:t>the use of </a:t>
            </a:r>
            <a:r>
              <a:rPr lang="en-US" sz="2800" u="sng" dirty="0"/>
              <a:t>ES cells, </a:t>
            </a:r>
            <a:r>
              <a:rPr lang="en-US" sz="2800" dirty="0"/>
              <a:t>because the production of adult stem cells does not require the destruction of an embryo</a:t>
            </a:r>
            <a:endParaRPr lang="ar-JO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4339" name="Picture 4" descr="http://www.seattlecca.org/client/images/diseases/blood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85938"/>
            <a:ext cx="6624735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14217-9365-4D53-9775-8B04720DE8AA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66153" y="5733256"/>
            <a:ext cx="8952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b="1" dirty="0"/>
              <a:t>Adult stem cells exist throughout the body from The time an embryo develops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b="1" dirty="0"/>
              <a:t>Adult stem cells replace cells that are damaged or used up. </a:t>
            </a:r>
          </a:p>
        </p:txBody>
      </p:sp>
      <p:pic>
        <p:nvPicPr>
          <p:cNvPr id="15363" name="Picture 2" descr="http://www.startstemcells.com/img/where%20stem%20cells%20f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2670"/>
            <a:ext cx="7189788" cy="52665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13B9F-DDCB-4F5C-B05D-DF2AE04E089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2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09570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The bone marrow contains at least two kinds of stem cells:</a:t>
            </a:r>
            <a:r>
              <a:rPr lang="en-US" altLang="en-US" sz="2800" u="sng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A-</a:t>
            </a:r>
            <a:r>
              <a:rPr lang="en-US" altLang="en-US" sz="2800" dirty="0"/>
              <a:t>  One is called </a:t>
            </a:r>
            <a:r>
              <a:rPr lang="en-US" altLang="en-US" sz="2800" b="1" u="sng" dirty="0">
                <a:solidFill>
                  <a:srgbClr val="FF0000"/>
                </a:solidFill>
              </a:rPr>
              <a:t>hematopoietic stem cells</a:t>
            </a:r>
            <a:r>
              <a:rPr lang="en-US" altLang="en-US" sz="2800" dirty="0"/>
              <a:t>, forms all the types of blood cells in the body.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B-</a:t>
            </a:r>
            <a:r>
              <a:rPr lang="en-US" altLang="en-US" sz="2800" dirty="0"/>
              <a:t> The second is called </a:t>
            </a:r>
            <a:r>
              <a:rPr lang="en-US" altLang="en-US" sz="2800" b="1" u="sng" dirty="0">
                <a:solidFill>
                  <a:srgbClr val="FF0000"/>
                </a:solidFill>
              </a:rPr>
              <a:t>Mesenchymal stem cells </a:t>
            </a:r>
            <a:r>
              <a:rPr lang="en-US" altLang="en-US" sz="2800" dirty="0"/>
              <a:t>(bone marrow stromal cells)</a:t>
            </a:r>
            <a:r>
              <a:rPr lang="en-US" altLang="en-US" sz="2800" b="1" dirty="0"/>
              <a:t> </a:t>
            </a:r>
            <a:r>
              <a:rPr lang="en-US" altLang="en-US" sz="2800" dirty="0"/>
              <a:t>that generates bone, cartilage, fat, and fibrous connective tissue cells. 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Stem cells are thought to </a:t>
            </a:r>
            <a:r>
              <a:rPr lang="en-US" altLang="en-US" sz="2800" u="sng" dirty="0"/>
              <a:t>reside in a specific area of each tissue </a:t>
            </a:r>
            <a:r>
              <a:rPr lang="en-US" altLang="en-US" sz="2800" dirty="0"/>
              <a:t>where they may </a:t>
            </a:r>
            <a:r>
              <a:rPr lang="en-US" altLang="en-US" sz="2800" u="sng" dirty="0"/>
              <a:t>remain quiescent </a:t>
            </a:r>
            <a:r>
              <a:rPr lang="en-US" altLang="en-US" sz="2800" dirty="0"/>
              <a:t>(non-dividing) for many years until they are activated by  signals e.g. disease or tissue injury.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55320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rgbClr val="FF0000"/>
                </a:solidFill>
              </a:rPr>
              <a:t>Cord blood stem cells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Umbilical cord blood was once discarded as waste material but is now known to be a useful source of blood stem cells.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After a baby is born, cord blood in the umbilical cord &amp; placenta is relatively easy to collect it contains </a:t>
            </a:r>
            <a:r>
              <a:rPr lang="en-US" sz="3000" b="1" u="sng" dirty="0">
                <a:solidFill>
                  <a:srgbClr val="00B0F0"/>
                </a:solidFill>
              </a:rPr>
              <a:t>Hematopoietic (blood) stem cells </a:t>
            </a:r>
            <a:r>
              <a:rPr lang="en-US" sz="3000" dirty="0"/>
              <a:t>(will give rise to </a:t>
            </a:r>
            <a:r>
              <a:rPr lang="en-US" sz="3000" dirty="0">
                <a:solidFill>
                  <a:srgbClr val="FF0000"/>
                </a:solidFill>
              </a:rPr>
              <a:t>red cells</a:t>
            </a:r>
            <a:r>
              <a:rPr lang="en-US" sz="3000" dirty="0"/>
              <a:t>, </a:t>
            </a:r>
            <a:r>
              <a:rPr lang="en-US" sz="3000" dirty="0">
                <a:solidFill>
                  <a:srgbClr val="FF0000"/>
                </a:solidFill>
              </a:rPr>
              <a:t>white cells, platelets, &amp; lymphocytes)</a:t>
            </a:r>
            <a:endParaRPr lang="en-US" sz="3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/>
              <a:t> is used to reconstitute bone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/>
              <a:t>     marrow following radiation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/>
              <a:t>    treatment for various blood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/>
              <a:t>    cancers, and for various forms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dirty="0"/>
              <a:t>   of anemia 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AE0D9-356A-4116-A5C7-3CC19C6FAA9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6389" name="Picture 2" descr="Cord blood stem cells: current uses and future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363"/>
            <a:ext cx="3455988" cy="2735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52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r>
              <a:rPr lang="en-US" sz="3200" b="1" u="sng"/>
              <a:t>Induced pluripotent stem cells  (iPSC)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7504" y="765175"/>
            <a:ext cx="8785225" cy="5976938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iPSC</a:t>
            </a:r>
            <a:r>
              <a:rPr lang="en-US" sz="2800" dirty="0">
                <a:solidFill>
                  <a:srgbClr val="FF0000"/>
                </a:solidFill>
              </a:rPr>
              <a:t> technology is a huge discovery (2006) → NP 2012 </a:t>
            </a:r>
          </a:p>
          <a:p>
            <a:r>
              <a:rPr lang="en-US" sz="2800" i="1" u="sng" dirty="0">
                <a:solidFill>
                  <a:srgbClr val="FF0000"/>
                </a:solidFill>
              </a:rPr>
              <a:t>Concept</a:t>
            </a:r>
            <a:r>
              <a:rPr lang="en-US" sz="2800" dirty="0"/>
              <a:t>: mature cells can be reprogrammed to become pluripotent.</a:t>
            </a:r>
          </a:p>
          <a:p>
            <a:r>
              <a:rPr lang="en-US" sz="2800" i="1" u="sng" dirty="0">
                <a:solidFill>
                  <a:srgbClr val="FF0000"/>
                </a:solidFill>
              </a:rPr>
              <a:t>Technique</a:t>
            </a:r>
            <a:r>
              <a:rPr lang="en-US" sz="2800" dirty="0"/>
              <a:t> : done by introduce a few specific </a:t>
            </a:r>
            <a:r>
              <a:rPr lang="en-US" sz="2800" dirty="0" err="1"/>
              <a:t>pluripotency</a:t>
            </a:r>
            <a:r>
              <a:rPr lang="en-US" sz="2800" dirty="0"/>
              <a:t> genes into already specialized  cells ( Ex: </a:t>
            </a:r>
            <a:r>
              <a:rPr lang="en-US" sz="2800" dirty="0" err="1"/>
              <a:t>ms</a:t>
            </a:r>
            <a:r>
              <a:rPr lang="en-US" sz="2800" dirty="0"/>
              <a:t> cells) → the cells will forget what type of cells they are &amp; revert back &amp; reprogrammed back into pluripotent stem cell</a:t>
            </a:r>
          </a:p>
          <a:p>
            <a:r>
              <a:rPr lang="en-US" sz="2800" i="1" u="sng" dirty="0">
                <a:solidFill>
                  <a:srgbClr val="FF0000"/>
                </a:solidFill>
              </a:rPr>
              <a:t>Goal</a:t>
            </a:r>
            <a:r>
              <a:rPr lang="en-US" sz="2800" dirty="0"/>
              <a:t>: </a:t>
            </a:r>
            <a:r>
              <a:rPr lang="en-US" sz="2800" b="1" u="sng" dirty="0">
                <a:solidFill>
                  <a:srgbClr val="FF0000"/>
                </a:solidFill>
              </a:rPr>
              <a:t>regenerative medicine </a:t>
            </a:r>
            <a:r>
              <a:rPr lang="en-US" sz="2800" dirty="0"/>
              <a:t>….. To replace damage tissue in a given person by using  pluripotent stem cells from his own body, not only the patient will </a:t>
            </a:r>
            <a:r>
              <a:rPr lang="en-US" sz="2800" b="1" u="sng" dirty="0">
                <a:solidFill>
                  <a:srgbClr val="FF0000"/>
                </a:solidFill>
              </a:rPr>
              <a:t>get the new organ</a:t>
            </a:r>
            <a:r>
              <a:rPr lang="en-US" sz="2800" dirty="0"/>
              <a:t> he needs but also </a:t>
            </a:r>
            <a:r>
              <a:rPr lang="en-US" sz="2800" b="1" u="sng" dirty="0">
                <a:solidFill>
                  <a:srgbClr val="FF0000"/>
                </a:solidFill>
              </a:rPr>
              <a:t>NO any immune- rejection complication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84EEB-7C60-407D-9FA3-419FD9A08B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6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b="1" u="sng"/>
              <a:t>What is a stem cell?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692696"/>
            <a:ext cx="8743826" cy="6028779"/>
          </a:xfrm>
          <a:ln>
            <a:noFill/>
          </a:ln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i="1" dirty="0"/>
              <a:t>“Any time you have healed after an injury it’s a stem cell mediated event”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u="sng" dirty="0">
                <a:solidFill>
                  <a:srgbClr val="FF0000"/>
                </a:solidFill>
              </a:rPr>
              <a:t>Blank cell that are:</a:t>
            </a:r>
          </a:p>
          <a:p>
            <a:pPr lvl="0" fontAlgn="base"/>
            <a:r>
              <a:rPr lang="en-US" sz="3000" dirty="0"/>
              <a:t>Capable of dividing and renewing themselves for long periods of time (</a:t>
            </a:r>
            <a:r>
              <a:rPr lang="en-US" sz="3000" u="sng" dirty="0"/>
              <a:t>Proliferation and Renewal</a:t>
            </a:r>
            <a:r>
              <a:rPr lang="en-US" sz="3000" dirty="0"/>
              <a:t>)</a:t>
            </a:r>
          </a:p>
          <a:p>
            <a:pPr marL="0" lvl="0" indent="0" fontAlgn="base">
              <a:buNone/>
            </a:pPr>
            <a:endParaRPr lang="en-US" sz="3000" dirty="0"/>
          </a:p>
          <a:p>
            <a:r>
              <a:rPr lang="en-US" sz="3000" dirty="0"/>
              <a:t>Have the potential to give rise to specialized cell types  i.e. </a:t>
            </a:r>
            <a:r>
              <a:rPr lang="en-US" sz="3000" u="sng" dirty="0"/>
              <a:t>Differentiate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000" dirty="0"/>
              <a:t>Stem cell is </a:t>
            </a:r>
            <a:r>
              <a:rPr lang="en-US" sz="3000" dirty="0">
                <a:solidFill>
                  <a:srgbClr val="FF0000"/>
                </a:solidFill>
              </a:rPr>
              <a:t>unique</a:t>
            </a:r>
            <a:r>
              <a:rPr lang="en-US" sz="3000" dirty="0"/>
              <a:t> because it </a:t>
            </a:r>
            <a:r>
              <a:rPr lang="en-US" sz="3000" u="sng" dirty="0">
                <a:solidFill>
                  <a:srgbClr val="C00000"/>
                </a:solidFill>
              </a:rPr>
              <a:t>Can do both</a:t>
            </a:r>
            <a:r>
              <a:rPr lang="en-US" sz="3000" dirty="0"/>
              <a:t>: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3000" dirty="0"/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30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3000" dirty="0">
                <a:solidFill>
                  <a:srgbClr val="C00000"/>
                </a:solidFill>
              </a:rPr>
              <a:t>      Self-renew                                    Differentiate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3000" dirty="0"/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3000" dirty="0"/>
              <a:t>  Make copies of itself                 Make other types of cells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3000" dirty="0"/>
              <a:t>                                                   (specialized cells of the body)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/>
              <a:t>   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3528" y="3645024"/>
            <a:ext cx="8382000" cy="2887216"/>
          </a:xfrm>
          <a:prstGeom prst="roundRect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AutoShape 2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78" name="AutoShape 4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79" name="AutoShape 6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0" name="AutoShape 8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1" name="AutoShape 10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2" name="AutoShape 12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3" name="AutoShape 14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084" name="AutoShape 18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pPr>
              <a:defRPr/>
            </a:pPr>
            <a:r>
              <a:rPr lang="es-ES" dirty="0"/>
              <a:t>Prof. Dr. Hala </a:t>
            </a:r>
            <a:r>
              <a:rPr lang="es-ES" dirty="0" err="1"/>
              <a:t>Elmazar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B0E70-345F-42A8-9431-B204C24D3E4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27784" y="4509120"/>
            <a:ext cx="1080120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51920" y="4509120"/>
            <a:ext cx="1224136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11960" y="5373216"/>
            <a:ext cx="460851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1520" y="5373216"/>
            <a:ext cx="324036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050"/>
            <a:ext cx="4316288" cy="568930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isolate and culture skin cells from a patient.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introduce three or four pluripotency genes into the skin cells by using an engineered virus carrier.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expression of these genes regenerates the stem cell phenotype.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viruses simply deliver the genes of interest and are themselves engineered not to be harmful.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4751C-E395-41FB-AA0F-D19BFD96C5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843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050"/>
            <a:ext cx="3979168" cy="5689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619250" y="252413"/>
            <a:ext cx="645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/>
              <a:t>Induced pluripotent stem cells  (iPSC</a:t>
            </a:r>
            <a:r>
              <a:rPr lang="en-US" b="1" u="sng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FF0000"/>
                </a:solidFill>
              </a:rPr>
              <a:t>Committed progenitor cells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700712"/>
          </a:xfrm>
        </p:spPr>
        <p:txBody>
          <a:bodyPr/>
          <a:lstStyle/>
          <a:p>
            <a:pPr eaLnBrk="1" hangingPunct="1"/>
            <a:r>
              <a:rPr lang="en-US" sz="2800"/>
              <a:t>They are early descendants of stem cells but they are more specialized than stem cells 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They have the tendency to </a:t>
            </a:r>
          </a:p>
          <a:p>
            <a:pPr eaLnBrk="1" hangingPunct="1">
              <a:buFont typeface="Arial" charset="0"/>
              <a:buNone/>
            </a:pPr>
            <a:r>
              <a:rPr lang="en-US" sz="2800"/>
              <a:t>    differentiate into specific type of cells.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The most important difference between </a:t>
            </a:r>
            <a:r>
              <a:rPr lang="en-US" sz="2800" b="1">
                <a:solidFill>
                  <a:srgbClr val="FF0000"/>
                </a:solidFill>
              </a:rPr>
              <a:t>stem cells </a:t>
            </a:r>
            <a:r>
              <a:rPr lang="en-US" sz="2800"/>
              <a:t>and progenitor cells is that stem cells can </a:t>
            </a:r>
            <a:r>
              <a:rPr lang="en-US" sz="2800" b="1">
                <a:solidFill>
                  <a:srgbClr val="FF0000"/>
                </a:solidFill>
              </a:rPr>
              <a:t>replicate indefinitely,</a:t>
            </a:r>
            <a:r>
              <a:rPr lang="en-US" sz="2800"/>
              <a:t> whereas </a:t>
            </a:r>
            <a:r>
              <a:rPr lang="en-US" sz="2800" b="1">
                <a:solidFill>
                  <a:srgbClr val="FF0000"/>
                </a:solidFill>
              </a:rPr>
              <a:t>progenitor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cells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can divide only a </a:t>
            </a:r>
            <a:r>
              <a:rPr lang="en-US" sz="2800" b="1">
                <a:solidFill>
                  <a:srgbClr val="FF0000"/>
                </a:solidFill>
              </a:rPr>
              <a:t>limited</a:t>
            </a:r>
            <a:r>
              <a:rPr lang="en-US" sz="2800"/>
              <a:t> number of times.</a:t>
            </a:r>
          </a:p>
          <a:p>
            <a:pPr eaLnBrk="1" hangingPunct="1">
              <a:buFont typeface="Arial" charset="0"/>
              <a:buNone/>
            </a:pPr>
            <a:endParaRPr lang="en-US" sz="2800"/>
          </a:p>
        </p:txBody>
      </p:sp>
      <p:pic>
        <p:nvPicPr>
          <p:cNvPr id="19460" name="Picture 2" descr="http://www.visembryo.com/images/stem%20cell%20to%20progenitor%20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484313"/>
            <a:ext cx="2714625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5CB51-EDD2-4293-94F9-2507DE3A9372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2097088" y="406400"/>
            <a:ext cx="4827587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latin typeface="+mj-lt"/>
                <a:cs typeface="+mn-cs"/>
              </a:rPr>
              <a:t>Committed progenitor cells</a:t>
            </a: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949325" y="2790825"/>
            <a:ext cx="347663" cy="206375"/>
            <a:chOff x="4416" y="3984"/>
            <a:chExt cx="288" cy="192"/>
          </a:xfrm>
        </p:grpSpPr>
        <p:sp>
          <p:nvSpPr>
            <p:cNvPr id="22663" name="Oval 3"/>
            <p:cNvSpPr>
              <a:spLocks noChangeArrowheads="1"/>
            </p:cNvSpPr>
            <p:nvPr/>
          </p:nvSpPr>
          <p:spPr bwMode="auto">
            <a:xfrm>
              <a:off x="4416" y="3984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64" name="Oval 4"/>
            <p:cNvSpPr>
              <a:spLocks noChangeArrowheads="1"/>
            </p:cNvSpPr>
            <p:nvPr/>
          </p:nvSpPr>
          <p:spPr bwMode="auto">
            <a:xfrm>
              <a:off x="4512" y="4032"/>
              <a:ext cx="144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2" name="Text Box 283"/>
          <p:cNvSpPr txBox="1">
            <a:spLocks noChangeArrowheads="1"/>
          </p:cNvSpPr>
          <p:nvPr/>
        </p:nvSpPr>
        <p:spPr bwMode="auto">
          <a:xfrm>
            <a:off x="471488" y="3059113"/>
            <a:ext cx="1925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ea typeface="ＭＳ Ｐゴシック" pitchFamily="34" charset="-128"/>
              </a:rPr>
              <a:t>Stem cell</a:t>
            </a:r>
          </a:p>
        </p:txBody>
      </p:sp>
      <p:grpSp>
        <p:nvGrpSpPr>
          <p:cNvPr id="22533" name="Group 185"/>
          <p:cNvGrpSpPr>
            <a:grpSpLocks/>
          </p:cNvGrpSpPr>
          <p:nvPr/>
        </p:nvGrpSpPr>
        <p:grpSpPr bwMode="auto">
          <a:xfrm>
            <a:off x="2928938" y="2765425"/>
            <a:ext cx="347662" cy="206375"/>
            <a:chOff x="2304" y="1056"/>
            <a:chExt cx="288" cy="192"/>
          </a:xfrm>
        </p:grpSpPr>
        <p:grpSp>
          <p:nvGrpSpPr>
            <p:cNvPr id="22659" name="Group 138"/>
            <p:cNvGrpSpPr>
              <a:grpSpLocks/>
            </p:cNvGrpSpPr>
            <p:nvPr/>
          </p:nvGrpSpPr>
          <p:grpSpPr bwMode="auto">
            <a:xfrm>
              <a:off x="2304" y="1056"/>
              <a:ext cx="288" cy="192"/>
              <a:chOff x="4416" y="3984"/>
              <a:chExt cx="288" cy="192"/>
            </a:xfrm>
          </p:grpSpPr>
          <p:sp>
            <p:nvSpPr>
              <p:cNvPr id="22661" name="Oval 139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326A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62" name="Oval 140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326A99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660" name="Oval 141"/>
            <p:cNvSpPr>
              <a:spLocks noChangeArrowheads="1"/>
            </p:cNvSpPr>
            <p:nvPr/>
          </p:nvSpPr>
          <p:spPr bwMode="auto">
            <a:xfrm>
              <a:off x="2400" y="1104"/>
              <a:ext cx="144" cy="96"/>
            </a:xfrm>
            <a:prstGeom prst="ellipse">
              <a:avLst/>
            </a:prstGeom>
            <a:solidFill>
              <a:srgbClr val="1C3D54"/>
            </a:solidFill>
            <a:ln w="9525">
              <a:solidFill>
                <a:srgbClr val="0B183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1538288" y="2913063"/>
            <a:ext cx="1143000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/>
          <p:cNvSpPr/>
          <p:nvPr/>
        </p:nvSpPr>
        <p:spPr bwMode="auto">
          <a:xfrm rot="20173714">
            <a:off x="558800" y="2544763"/>
            <a:ext cx="400050" cy="5175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748847"/>
              <a:gd name="adj5" fmla="val 12500"/>
            </a:avLst>
          </a:prstGeom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536" name="Group 130"/>
          <p:cNvGrpSpPr>
            <a:grpSpLocks/>
          </p:cNvGrpSpPr>
          <p:nvPr/>
        </p:nvGrpSpPr>
        <p:grpSpPr bwMode="auto">
          <a:xfrm>
            <a:off x="2590800" y="1828800"/>
            <a:ext cx="3427413" cy="4376738"/>
            <a:chOff x="2590800" y="1828800"/>
            <a:chExt cx="3427413" cy="4377392"/>
          </a:xfrm>
        </p:grpSpPr>
        <p:grpSp>
          <p:nvGrpSpPr>
            <p:cNvPr id="22588" name="Group 185"/>
            <p:cNvGrpSpPr>
              <a:grpSpLocks/>
            </p:cNvGrpSpPr>
            <p:nvPr/>
          </p:nvGrpSpPr>
          <p:grpSpPr bwMode="auto">
            <a:xfrm>
              <a:off x="3552825" y="2514600"/>
              <a:ext cx="347663" cy="206375"/>
              <a:chOff x="2304" y="1056"/>
              <a:chExt cx="288" cy="192"/>
            </a:xfrm>
          </p:grpSpPr>
          <p:grpSp>
            <p:nvGrpSpPr>
              <p:cNvPr id="22655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57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8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56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89" name="Group 185"/>
            <p:cNvGrpSpPr>
              <a:grpSpLocks/>
            </p:cNvGrpSpPr>
            <p:nvPr/>
          </p:nvGrpSpPr>
          <p:grpSpPr bwMode="auto">
            <a:xfrm>
              <a:off x="3552825" y="3048000"/>
              <a:ext cx="347663" cy="206375"/>
              <a:chOff x="2304" y="1056"/>
              <a:chExt cx="288" cy="192"/>
            </a:xfrm>
          </p:grpSpPr>
          <p:grpSp>
            <p:nvGrpSpPr>
              <p:cNvPr id="22651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53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4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52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0" name="Group 185"/>
            <p:cNvGrpSpPr>
              <a:grpSpLocks/>
            </p:cNvGrpSpPr>
            <p:nvPr/>
          </p:nvGrpSpPr>
          <p:grpSpPr bwMode="auto">
            <a:xfrm>
              <a:off x="4129088" y="2308225"/>
              <a:ext cx="347662" cy="206375"/>
              <a:chOff x="2304" y="1056"/>
              <a:chExt cx="288" cy="192"/>
            </a:xfrm>
          </p:grpSpPr>
          <p:grpSp>
            <p:nvGrpSpPr>
              <p:cNvPr id="22647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49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50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48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1" name="Group 185"/>
            <p:cNvGrpSpPr>
              <a:grpSpLocks/>
            </p:cNvGrpSpPr>
            <p:nvPr/>
          </p:nvGrpSpPr>
          <p:grpSpPr bwMode="auto">
            <a:xfrm>
              <a:off x="4129088" y="2635250"/>
              <a:ext cx="347662" cy="206375"/>
              <a:chOff x="2304" y="1056"/>
              <a:chExt cx="288" cy="192"/>
            </a:xfrm>
          </p:grpSpPr>
          <p:grpSp>
            <p:nvGrpSpPr>
              <p:cNvPr id="22643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45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6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44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2" name="Group 185"/>
            <p:cNvGrpSpPr>
              <a:grpSpLocks/>
            </p:cNvGrpSpPr>
            <p:nvPr/>
          </p:nvGrpSpPr>
          <p:grpSpPr bwMode="auto">
            <a:xfrm>
              <a:off x="4129088" y="2944813"/>
              <a:ext cx="347662" cy="206375"/>
              <a:chOff x="2304" y="1056"/>
              <a:chExt cx="288" cy="192"/>
            </a:xfrm>
          </p:grpSpPr>
          <p:grpSp>
            <p:nvGrpSpPr>
              <p:cNvPr id="22639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41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42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40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3" name="Group 185"/>
            <p:cNvGrpSpPr>
              <a:grpSpLocks/>
            </p:cNvGrpSpPr>
            <p:nvPr/>
          </p:nvGrpSpPr>
          <p:grpSpPr bwMode="auto">
            <a:xfrm>
              <a:off x="4129088" y="3298825"/>
              <a:ext cx="347662" cy="206375"/>
              <a:chOff x="2304" y="1056"/>
              <a:chExt cx="288" cy="192"/>
            </a:xfrm>
          </p:grpSpPr>
          <p:grpSp>
            <p:nvGrpSpPr>
              <p:cNvPr id="22635" name="Group 138"/>
              <p:cNvGrpSpPr>
                <a:grpSpLocks/>
              </p:cNvGrpSpPr>
              <p:nvPr/>
            </p:nvGrpSpPr>
            <p:grpSpPr bwMode="auto">
              <a:xfrm>
                <a:off x="2304" y="1056"/>
                <a:ext cx="288" cy="192"/>
                <a:chOff x="4416" y="3984"/>
                <a:chExt cx="288" cy="192"/>
              </a:xfrm>
            </p:grpSpPr>
            <p:sp>
              <p:nvSpPr>
                <p:cNvPr id="22637" name="Oval 139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8" name="Oval 140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326A99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36" name="Oval 141"/>
              <p:cNvSpPr>
                <a:spLocks noChangeArrowheads="1"/>
              </p:cNvSpPr>
              <p:nvPr/>
            </p:nvSpPr>
            <p:spPr bwMode="auto">
              <a:xfrm>
                <a:off x="2400" y="1104"/>
                <a:ext cx="144" cy="96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4" name="Group 29"/>
            <p:cNvGrpSpPr>
              <a:grpSpLocks/>
            </p:cNvGrpSpPr>
            <p:nvPr/>
          </p:nvGrpSpPr>
          <p:grpSpPr bwMode="auto">
            <a:xfrm>
              <a:off x="5073650" y="1828800"/>
              <a:ext cx="350838" cy="247650"/>
              <a:chOff x="2089140" y="3073099"/>
              <a:chExt cx="350835" cy="248322"/>
            </a:xfrm>
          </p:grpSpPr>
          <p:grpSp>
            <p:nvGrpSpPr>
              <p:cNvPr id="22631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33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4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32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5" name="Group 30"/>
            <p:cNvGrpSpPr>
              <a:grpSpLocks/>
            </p:cNvGrpSpPr>
            <p:nvPr/>
          </p:nvGrpSpPr>
          <p:grpSpPr bwMode="auto">
            <a:xfrm>
              <a:off x="5073650" y="2152650"/>
              <a:ext cx="350838" cy="249238"/>
              <a:chOff x="2089140" y="3073099"/>
              <a:chExt cx="350835" cy="248322"/>
            </a:xfrm>
          </p:grpSpPr>
          <p:grpSp>
            <p:nvGrpSpPr>
              <p:cNvPr id="22627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29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30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28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6" name="Group 29"/>
            <p:cNvGrpSpPr>
              <a:grpSpLocks/>
            </p:cNvGrpSpPr>
            <p:nvPr/>
          </p:nvGrpSpPr>
          <p:grpSpPr bwMode="auto">
            <a:xfrm>
              <a:off x="5073650" y="2457450"/>
              <a:ext cx="350838" cy="249238"/>
              <a:chOff x="2089140" y="3073099"/>
              <a:chExt cx="350835" cy="248322"/>
            </a:xfrm>
          </p:grpSpPr>
          <p:grpSp>
            <p:nvGrpSpPr>
              <p:cNvPr id="22623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25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6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24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7" name="Group 29"/>
            <p:cNvGrpSpPr>
              <a:grpSpLocks/>
            </p:cNvGrpSpPr>
            <p:nvPr/>
          </p:nvGrpSpPr>
          <p:grpSpPr bwMode="auto">
            <a:xfrm>
              <a:off x="5073650" y="2762250"/>
              <a:ext cx="350838" cy="249238"/>
              <a:chOff x="2089140" y="3073099"/>
              <a:chExt cx="350835" cy="248322"/>
            </a:xfrm>
          </p:grpSpPr>
          <p:grpSp>
            <p:nvGrpSpPr>
              <p:cNvPr id="22619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21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22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20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8" name="Group 29"/>
            <p:cNvGrpSpPr>
              <a:grpSpLocks/>
            </p:cNvGrpSpPr>
            <p:nvPr/>
          </p:nvGrpSpPr>
          <p:grpSpPr bwMode="auto">
            <a:xfrm>
              <a:off x="5073650" y="3067050"/>
              <a:ext cx="350838" cy="249238"/>
              <a:chOff x="2089140" y="3073099"/>
              <a:chExt cx="350835" cy="248322"/>
            </a:xfrm>
          </p:grpSpPr>
          <p:grpSp>
            <p:nvGrpSpPr>
              <p:cNvPr id="22615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17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8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16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99" name="Group 29"/>
            <p:cNvGrpSpPr>
              <a:grpSpLocks/>
            </p:cNvGrpSpPr>
            <p:nvPr/>
          </p:nvGrpSpPr>
          <p:grpSpPr bwMode="auto">
            <a:xfrm>
              <a:off x="5073650" y="3371850"/>
              <a:ext cx="350838" cy="249238"/>
              <a:chOff x="2089140" y="3073099"/>
              <a:chExt cx="350835" cy="248322"/>
            </a:xfrm>
          </p:grpSpPr>
          <p:grpSp>
            <p:nvGrpSpPr>
              <p:cNvPr id="22611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13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4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12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600" name="Group 29"/>
            <p:cNvGrpSpPr>
              <a:grpSpLocks/>
            </p:cNvGrpSpPr>
            <p:nvPr/>
          </p:nvGrpSpPr>
          <p:grpSpPr bwMode="auto">
            <a:xfrm>
              <a:off x="5073650" y="3657600"/>
              <a:ext cx="350838" cy="247650"/>
              <a:chOff x="2089140" y="3073099"/>
              <a:chExt cx="350835" cy="248322"/>
            </a:xfrm>
          </p:grpSpPr>
          <p:grpSp>
            <p:nvGrpSpPr>
              <p:cNvPr id="22607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09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10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08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601" name="Group 29"/>
            <p:cNvGrpSpPr>
              <a:grpSpLocks/>
            </p:cNvGrpSpPr>
            <p:nvPr/>
          </p:nvGrpSpPr>
          <p:grpSpPr bwMode="auto">
            <a:xfrm>
              <a:off x="5073650" y="3943350"/>
              <a:ext cx="350838" cy="247650"/>
              <a:chOff x="2089140" y="3073099"/>
              <a:chExt cx="350835" cy="248322"/>
            </a:xfrm>
          </p:grpSpPr>
          <p:grpSp>
            <p:nvGrpSpPr>
              <p:cNvPr id="22603" name="Group 146"/>
              <p:cNvGrpSpPr>
                <a:grpSpLocks/>
              </p:cNvGrpSpPr>
              <p:nvPr/>
            </p:nvGrpSpPr>
            <p:grpSpPr bwMode="auto">
              <a:xfrm>
                <a:off x="2089140" y="3073099"/>
                <a:ext cx="350835" cy="248322"/>
                <a:chOff x="4416" y="3984"/>
                <a:chExt cx="288" cy="192"/>
              </a:xfrm>
            </p:grpSpPr>
            <p:sp>
              <p:nvSpPr>
                <p:cNvPr id="22605" name="Oval 147"/>
                <p:cNvSpPr>
                  <a:spLocks noChangeArrowheads="1"/>
                </p:cNvSpPr>
                <p:nvPr/>
              </p:nvSpPr>
              <p:spPr bwMode="auto">
                <a:xfrm>
                  <a:off x="4416" y="3984"/>
                  <a:ext cx="288" cy="192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606" name="Oval 148"/>
                <p:cNvSpPr>
                  <a:spLocks noChangeArrowheads="1"/>
                </p:cNvSpPr>
                <p:nvPr/>
              </p:nvSpPr>
              <p:spPr bwMode="auto">
                <a:xfrm>
                  <a:off x="4512" y="4032"/>
                  <a:ext cx="144" cy="96"/>
                </a:xfrm>
                <a:prstGeom prst="ellipse">
                  <a:avLst/>
                </a:prstGeom>
                <a:solidFill>
                  <a:srgbClr val="7EB4B0"/>
                </a:solidFill>
                <a:ln w="9525">
                  <a:solidFill>
                    <a:schemeClr val="tx1">
                      <a:alpha val="70195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2604" name="Oval 149"/>
              <p:cNvSpPr>
                <a:spLocks noChangeArrowheads="1"/>
              </p:cNvSpPr>
              <p:nvPr/>
            </p:nvSpPr>
            <p:spPr bwMode="auto">
              <a:xfrm>
                <a:off x="2206085" y="3135179"/>
                <a:ext cx="175417" cy="124161"/>
              </a:xfrm>
              <a:prstGeom prst="ellipse">
                <a:avLst/>
              </a:prstGeom>
              <a:solidFill>
                <a:srgbClr val="1C3D54"/>
              </a:solidFill>
              <a:ln w="9525">
                <a:solidFill>
                  <a:srgbClr val="0B183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602" name="TextBox 127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3427413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34" charset="-128"/>
                </a:rPr>
                <a:t>committed progenitors: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>
                  <a:ea typeface="ＭＳ Ｐゴシック" pitchFamily="34" charset="-128"/>
                </a:rPr>
                <a:t> “transient amplifying cells”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>
                  <a:ea typeface="ＭＳ Ｐゴシック" pitchFamily="34" charset="-128"/>
                </a:rPr>
                <a:t> multipotent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>
                  <a:ea typeface="ＭＳ Ｐゴシック" pitchFamily="34" charset="-128"/>
                </a:rPr>
                <a:t> divide rapidly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>
                  <a:ea typeface="ＭＳ Ｐゴシック" pitchFamily="34" charset="-128"/>
                </a:rPr>
                <a:t> no self-renewal</a:t>
              </a:r>
            </a:p>
            <a:p>
              <a:pPr algn="ctr" eaLnBrk="1" hangingPunct="1">
                <a:buFontTx/>
                <a:buChar char="-"/>
              </a:pPr>
              <a:endParaRPr lang="en-US" sz="2000">
                <a:ea typeface="ＭＳ Ｐゴシック" pitchFamily="34" charset="-128"/>
              </a:endParaRPr>
            </a:p>
          </p:txBody>
        </p:sp>
      </p:grpSp>
      <p:sp>
        <p:nvSpPr>
          <p:cNvPr id="22537" name="TextBox 127"/>
          <p:cNvSpPr txBox="1">
            <a:spLocks noChangeArrowheads="1"/>
          </p:cNvSpPr>
          <p:nvPr/>
        </p:nvSpPr>
        <p:spPr bwMode="auto">
          <a:xfrm>
            <a:off x="-684213" y="3581400"/>
            <a:ext cx="3427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u="sng">
                <a:ea typeface="ＭＳ Ｐゴシック" pitchFamily="34" charset="-128"/>
              </a:rPr>
              <a:t>stem cell:</a:t>
            </a:r>
            <a:endParaRPr lang="en-US" u="sng">
              <a:ea typeface="ＭＳ Ｐゴシック" pitchFamily="34" charset="-128"/>
            </a:endParaRPr>
          </a:p>
          <a:p>
            <a:pPr algn="ctr" eaLnBrk="1" hangingPunct="1">
              <a:buFontTx/>
              <a:buChar char="-"/>
            </a:pPr>
            <a:r>
              <a:rPr lang="en-US">
                <a:ea typeface="ＭＳ Ｐゴシック" pitchFamily="34" charset="-128"/>
              </a:rPr>
              <a:t> </a:t>
            </a:r>
            <a:r>
              <a:rPr lang="en-US" sz="2000" b="1">
                <a:ea typeface="ＭＳ Ｐゴシック" pitchFamily="34" charset="-128"/>
              </a:rPr>
              <a:t>self renew, divide </a:t>
            </a:r>
          </a:p>
          <a:p>
            <a:pPr algn="ctr" eaLnBrk="1" hangingPunct="1">
              <a:buFontTx/>
              <a:buChar char="-"/>
            </a:pPr>
            <a:r>
              <a:rPr lang="en-US" sz="2000" b="1">
                <a:ea typeface="ＭＳ Ｐゴシック" pitchFamily="34" charset="-128"/>
              </a:rPr>
              <a:t> high potency</a:t>
            </a:r>
          </a:p>
          <a:p>
            <a:pPr algn="ctr" eaLnBrk="1" hangingPunct="1"/>
            <a:endParaRPr lang="en-US" sz="2000" b="1">
              <a:ea typeface="ＭＳ Ｐゴシック" pitchFamily="34" charset="-128"/>
            </a:endParaRPr>
          </a:p>
        </p:txBody>
      </p:sp>
      <p:grpSp>
        <p:nvGrpSpPr>
          <p:cNvPr id="22538" name="Group 131"/>
          <p:cNvGrpSpPr>
            <a:grpSpLocks/>
          </p:cNvGrpSpPr>
          <p:nvPr/>
        </p:nvGrpSpPr>
        <p:grpSpPr bwMode="auto">
          <a:xfrm>
            <a:off x="5791200" y="1292225"/>
            <a:ext cx="2992438" cy="4270375"/>
            <a:chOff x="5791200" y="1292225"/>
            <a:chExt cx="2992438" cy="4270038"/>
          </a:xfrm>
        </p:grpSpPr>
        <p:grpSp>
          <p:nvGrpSpPr>
            <p:cNvPr id="22541" name="Group 61"/>
            <p:cNvGrpSpPr>
              <a:grpSpLocks/>
            </p:cNvGrpSpPr>
            <p:nvPr/>
          </p:nvGrpSpPr>
          <p:grpSpPr bwMode="auto">
            <a:xfrm>
              <a:off x="7421563" y="2366963"/>
              <a:ext cx="960437" cy="806450"/>
              <a:chOff x="1966252" y="4877080"/>
              <a:chExt cx="1206500" cy="1074738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1966252" y="4876967"/>
                <a:ext cx="1206500" cy="1074653"/>
              </a:xfrm>
              <a:custGeom>
                <a:avLst/>
                <a:gdLst>
                  <a:gd name="connsiteX0" fmla="*/ 253563 w 1207046"/>
                  <a:gd name="connsiteY0" fmla="*/ 287125 h 1075148"/>
                  <a:gd name="connsiteX1" fmla="*/ 492458 w 1207046"/>
                  <a:gd name="connsiteY1" fmla="*/ 148802 h 1075148"/>
                  <a:gd name="connsiteX2" fmla="*/ 819366 w 1207046"/>
                  <a:gd name="connsiteY2" fmla="*/ 10479 h 1075148"/>
                  <a:gd name="connsiteX3" fmla="*/ 1058261 w 1207046"/>
                  <a:gd name="connsiteY3" fmla="*/ 85928 h 1075148"/>
                  <a:gd name="connsiteX4" fmla="*/ 1196568 w 1207046"/>
                  <a:gd name="connsiteY4" fmla="*/ 362574 h 1075148"/>
                  <a:gd name="connsiteX5" fmla="*/ 1121128 w 1207046"/>
                  <a:gd name="connsiteY5" fmla="*/ 664370 h 1075148"/>
                  <a:gd name="connsiteX6" fmla="*/ 970247 w 1207046"/>
                  <a:gd name="connsiteY6" fmla="*/ 890717 h 1075148"/>
                  <a:gd name="connsiteX7" fmla="*/ 655912 w 1207046"/>
                  <a:gd name="connsiteY7" fmla="*/ 1029040 h 1075148"/>
                  <a:gd name="connsiteX8" fmla="*/ 391871 w 1207046"/>
                  <a:gd name="connsiteY8" fmla="*/ 1066765 h 1075148"/>
                  <a:gd name="connsiteX9" fmla="*/ 190696 w 1207046"/>
                  <a:gd name="connsiteY9" fmla="*/ 1041615 h 1075148"/>
                  <a:gd name="connsiteX10" fmla="*/ 27242 w 1207046"/>
                  <a:gd name="connsiteY10" fmla="*/ 865568 h 1075148"/>
                  <a:gd name="connsiteX11" fmla="*/ 27242 w 1207046"/>
                  <a:gd name="connsiteY11" fmla="*/ 651795 h 1075148"/>
                  <a:gd name="connsiteX12" fmla="*/ 77536 w 1207046"/>
                  <a:gd name="connsiteY12" fmla="*/ 475748 h 1075148"/>
                  <a:gd name="connsiteX13" fmla="*/ 253563 w 1207046"/>
                  <a:gd name="connsiteY13" fmla="*/ 287125 h 107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7046" h="1075148">
                    <a:moveTo>
                      <a:pt x="253563" y="287125"/>
                    </a:moveTo>
                    <a:cubicBezTo>
                      <a:pt x="322717" y="232634"/>
                      <a:pt x="398158" y="194910"/>
                      <a:pt x="492458" y="148802"/>
                    </a:cubicBezTo>
                    <a:cubicBezTo>
                      <a:pt x="586758" y="102694"/>
                      <a:pt x="725066" y="20958"/>
                      <a:pt x="819366" y="10479"/>
                    </a:cubicBezTo>
                    <a:cubicBezTo>
                      <a:pt x="913666" y="0"/>
                      <a:pt x="995394" y="27246"/>
                      <a:pt x="1058261" y="85928"/>
                    </a:cubicBezTo>
                    <a:cubicBezTo>
                      <a:pt x="1121128" y="144610"/>
                      <a:pt x="1186090" y="266167"/>
                      <a:pt x="1196568" y="362574"/>
                    </a:cubicBezTo>
                    <a:cubicBezTo>
                      <a:pt x="1207046" y="458981"/>
                      <a:pt x="1158848" y="576346"/>
                      <a:pt x="1121128" y="664370"/>
                    </a:cubicBezTo>
                    <a:cubicBezTo>
                      <a:pt x="1083408" y="752394"/>
                      <a:pt x="1047783" y="829939"/>
                      <a:pt x="970247" y="890717"/>
                    </a:cubicBezTo>
                    <a:cubicBezTo>
                      <a:pt x="892711" y="951495"/>
                      <a:pt x="752308" y="999699"/>
                      <a:pt x="655912" y="1029040"/>
                    </a:cubicBezTo>
                    <a:cubicBezTo>
                      <a:pt x="559516" y="1058381"/>
                      <a:pt x="469407" y="1064669"/>
                      <a:pt x="391871" y="1066765"/>
                    </a:cubicBezTo>
                    <a:cubicBezTo>
                      <a:pt x="314335" y="1068861"/>
                      <a:pt x="251467" y="1075148"/>
                      <a:pt x="190696" y="1041615"/>
                    </a:cubicBezTo>
                    <a:cubicBezTo>
                      <a:pt x="129925" y="1008082"/>
                      <a:pt x="54484" y="930538"/>
                      <a:pt x="27242" y="865568"/>
                    </a:cubicBezTo>
                    <a:cubicBezTo>
                      <a:pt x="0" y="800598"/>
                      <a:pt x="18860" y="716765"/>
                      <a:pt x="27242" y="651795"/>
                    </a:cubicBezTo>
                    <a:cubicBezTo>
                      <a:pt x="35624" y="586825"/>
                      <a:pt x="35625" y="540718"/>
                      <a:pt x="77536" y="475748"/>
                    </a:cubicBezTo>
                    <a:cubicBezTo>
                      <a:pt x="119447" y="410778"/>
                      <a:pt x="184409" y="341616"/>
                      <a:pt x="253563" y="2871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 rot="18935118">
                <a:off x="2231482" y="5287366"/>
                <a:ext cx="658091" cy="330011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Oval 175"/>
              <p:cNvSpPr>
                <a:spLocks noChangeArrowheads="1"/>
              </p:cNvSpPr>
              <p:nvPr/>
            </p:nvSpPr>
            <p:spPr bwMode="auto">
              <a:xfrm>
                <a:off x="2927464" y="4953123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7" name="Oval 176"/>
              <p:cNvSpPr>
                <a:spLocks noChangeArrowheads="1"/>
              </p:cNvSpPr>
              <p:nvPr/>
            </p:nvSpPr>
            <p:spPr bwMode="auto">
              <a:xfrm>
                <a:off x="2743996" y="4953123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8" name="Oval 177"/>
              <p:cNvSpPr>
                <a:spLocks noChangeArrowheads="1"/>
              </p:cNvSpPr>
              <p:nvPr/>
            </p:nvSpPr>
            <p:spPr bwMode="auto">
              <a:xfrm>
                <a:off x="2819776" y="5105436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9" name="Oval 178"/>
              <p:cNvSpPr>
                <a:spLocks noChangeArrowheads="1"/>
              </p:cNvSpPr>
              <p:nvPr/>
            </p:nvSpPr>
            <p:spPr bwMode="auto">
              <a:xfrm>
                <a:off x="2971337" y="5105436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0" name="Oval 179"/>
              <p:cNvSpPr>
                <a:spLocks noChangeArrowheads="1"/>
              </p:cNvSpPr>
              <p:nvPr/>
            </p:nvSpPr>
            <p:spPr bwMode="auto">
              <a:xfrm>
                <a:off x="3047117" y="5257749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1" name="Oval 180"/>
              <p:cNvSpPr>
                <a:spLocks noChangeArrowheads="1"/>
              </p:cNvSpPr>
              <p:nvPr/>
            </p:nvSpPr>
            <p:spPr bwMode="auto">
              <a:xfrm>
                <a:off x="2895557" y="5257749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2" name="Oval 181"/>
              <p:cNvSpPr>
                <a:spLocks noChangeArrowheads="1"/>
              </p:cNvSpPr>
              <p:nvPr/>
            </p:nvSpPr>
            <p:spPr bwMode="auto">
              <a:xfrm>
                <a:off x="2849689" y="5410062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3" name="Oval 182"/>
              <p:cNvSpPr>
                <a:spLocks noChangeArrowheads="1"/>
              </p:cNvSpPr>
              <p:nvPr/>
            </p:nvSpPr>
            <p:spPr bwMode="auto">
              <a:xfrm>
                <a:off x="2743996" y="5562375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4" name="Oval 183"/>
              <p:cNvSpPr>
                <a:spLocks noChangeArrowheads="1"/>
              </p:cNvSpPr>
              <p:nvPr/>
            </p:nvSpPr>
            <p:spPr bwMode="auto">
              <a:xfrm>
                <a:off x="2668216" y="5638532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5" name="Oval 184"/>
              <p:cNvSpPr>
                <a:spLocks noChangeArrowheads="1"/>
              </p:cNvSpPr>
              <p:nvPr/>
            </p:nvSpPr>
            <p:spPr bwMode="auto">
              <a:xfrm>
                <a:off x="2514661" y="5714688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6" name="Oval 185"/>
              <p:cNvSpPr>
                <a:spLocks noChangeArrowheads="1"/>
              </p:cNvSpPr>
              <p:nvPr/>
            </p:nvSpPr>
            <p:spPr bwMode="auto">
              <a:xfrm>
                <a:off x="2287320" y="5714688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7" name="Oval 186"/>
              <p:cNvSpPr>
                <a:spLocks noChangeArrowheads="1"/>
              </p:cNvSpPr>
              <p:nvPr/>
            </p:nvSpPr>
            <p:spPr bwMode="auto">
              <a:xfrm>
                <a:off x="2363100" y="5790845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8" name="Oval 187"/>
              <p:cNvSpPr>
                <a:spLocks noChangeArrowheads="1"/>
              </p:cNvSpPr>
              <p:nvPr/>
            </p:nvSpPr>
            <p:spPr bwMode="auto">
              <a:xfrm>
                <a:off x="2133766" y="5562375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9" name="Oval 188"/>
              <p:cNvSpPr>
                <a:spLocks noChangeArrowheads="1"/>
              </p:cNvSpPr>
              <p:nvPr/>
            </p:nvSpPr>
            <p:spPr bwMode="auto">
              <a:xfrm>
                <a:off x="2622348" y="5105436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0" name="Oval 189"/>
              <p:cNvSpPr>
                <a:spLocks noChangeArrowheads="1"/>
              </p:cNvSpPr>
              <p:nvPr/>
            </p:nvSpPr>
            <p:spPr bwMode="auto">
              <a:xfrm>
                <a:off x="2622348" y="4953123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1" name="Oval 190"/>
              <p:cNvSpPr>
                <a:spLocks noChangeArrowheads="1"/>
              </p:cNvSpPr>
              <p:nvPr/>
            </p:nvSpPr>
            <p:spPr bwMode="auto">
              <a:xfrm>
                <a:off x="2438881" y="5181593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2" name="Oval 191"/>
              <p:cNvSpPr>
                <a:spLocks noChangeArrowheads="1"/>
              </p:cNvSpPr>
              <p:nvPr/>
            </p:nvSpPr>
            <p:spPr bwMode="auto">
              <a:xfrm>
                <a:off x="2287320" y="5333906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3" name="Oval 192"/>
              <p:cNvSpPr>
                <a:spLocks noChangeArrowheads="1"/>
              </p:cNvSpPr>
              <p:nvPr/>
            </p:nvSpPr>
            <p:spPr bwMode="auto">
              <a:xfrm>
                <a:off x="2211540" y="5486219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4" name="Oval 193"/>
              <p:cNvSpPr>
                <a:spLocks noChangeArrowheads="1"/>
              </p:cNvSpPr>
              <p:nvPr/>
            </p:nvSpPr>
            <p:spPr bwMode="auto">
              <a:xfrm>
                <a:off x="2514661" y="5029280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5" name="Oval 194"/>
              <p:cNvSpPr>
                <a:spLocks noChangeArrowheads="1"/>
              </p:cNvSpPr>
              <p:nvPr/>
            </p:nvSpPr>
            <p:spPr bwMode="auto">
              <a:xfrm>
                <a:off x="2287320" y="5181593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6" name="Oval 195"/>
              <p:cNvSpPr>
                <a:spLocks noChangeArrowheads="1"/>
              </p:cNvSpPr>
              <p:nvPr/>
            </p:nvSpPr>
            <p:spPr bwMode="auto">
              <a:xfrm>
                <a:off x="2133766" y="5333906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7" name="Oval 196"/>
              <p:cNvSpPr>
                <a:spLocks noChangeArrowheads="1"/>
              </p:cNvSpPr>
              <p:nvPr/>
            </p:nvSpPr>
            <p:spPr bwMode="auto">
              <a:xfrm>
                <a:off x="2057986" y="5486219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8" name="Oval 197"/>
              <p:cNvSpPr>
                <a:spLocks noChangeArrowheads="1"/>
              </p:cNvSpPr>
              <p:nvPr/>
            </p:nvSpPr>
            <p:spPr bwMode="auto">
              <a:xfrm>
                <a:off x="2057986" y="5638532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9" name="Oval 198"/>
              <p:cNvSpPr>
                <a:spLocks noChangeArrowheads="1"/>
              </p:cNvSpPr>
              <p:nvPr/>
            </p:nvSpPr>
            <p:spPr bwMode="auto">
              <a:xfrm>
                <a:off x="2133766" y="5714688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0" name="Oval 199"/>
              <p:cNvSpPr>
                <a:spLocks noChangeArrowheads="1"/>
              </p:cNvSpPr>
              <p:nvPr/>
            </p:nvSpPr>
            <p:spPr bwMode="auto">
              <a:xfrm>
                <a:off x="2211540" y="5790845"/>
                <a:ext cx="43873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1" name="Oval 200"/>
              <p:cNvSpPr>
                <a:spLocks noChangeArrowheads="1"/>
              </p:cNvSpPr>
              <p:nvPr/>
            </p:nvSpPr>
            <p:spPr bwMode="auto">
              <a:xfrm>
                <a:off x="2468794" y="5790845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2" name="Oval 201"/>
              <p:cNvSpPr>
                <a:spLocks noChangeArrowheads="1"/>
              </p:cNvSpPr>
              <p:nvPr/>
            </p:nvSpPr>
            <p:spPr bwMode="auto">
              <a:xfrm>
                <a:off x="2622348" y="5790845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3" name="Oval 202"/>
              <p:cNvSpPr>
                <a:spLocks noChangeArrowheads="1"/>
              </p:cNvSpPr>
              <p:nvPr/>
            </p:nvSpPr>
            <p:spPr bwMode="auto">
              <a:xfrm>
                <a:off x="2773909" y="5714688"/>
                <a:ext cx="45868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4" name="Oval 203"/>
              <p:cNvSpPr>
                <a:spLocks noChangeArrowheads="1"/>
              </p:cNvSpPr>
              <p:nvPr/>
            </p:nvSpPr>
            <p:spPr bwMode="auto">
              <a:xfrm>
                <a:off x="2895557" y="5638532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5" name="Oval 204"/>
              <p:cNvSpPr>
                <a:spLocks noChangeArrowheads="1"/>
              </p:cNvSpPr>
              <p:nvPr/>
            </p:nvSpPr>
            <p:spPr bwMode="auto">
              <a:xfrm>
                <a:off x="2819776" y="5562375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6" name="Oval 205"/>
              <p:cNvSpPr>
                <a:spLocks noChangeArrowheads="1"/>
              </p:cNvSpPr>
              <p:nvPr/>
            </p:nvSpPr>
            <p:spPr bwMode="auto">
              <a:xfrm>
                <a:off x="2971337" y="5410062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7" name="Oval 206"/>
              <p:cNvSpPr>
                <a:spLocks noChangeArrowheads="1"/>
              </p:cNvSpPr>
              <p:nvPr/>
            </p:nvSpPr>
            <p:spPr bwMode="auto">
              <a:xfrm>
                <a:off x="2971337" y="5562375"/>
                <a:ext cx="45866" cy="76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2542" name="Group 121"/>
            <p:cNvGrpSpPr>
              <a:grpSpLocks/>
            </p:cNvGrpSpPr>
            <p:nvPr/>
          </p:nvGrpSpPr>
          <p:grpSpPr bwMode="auto">
            <a:xfrm>
              <a:off x="7405688" y="1292225"/>
              <a:ext cx="914400" cy="765175"/>
              <a:chOff x="2862248" y="5562600"/>
              <a:chExt cx="1102267" cy="951495"/>
            </a:xfrm>
          </p:grpSpPr>
          <p:grpSp>
            <p:nvGrpSpPr>
              <p:cNvPr id="22550" name="Freeform 158"/>
              <p:cNvGrpSpPr>
                <a:grpSpLocks/>
              </p:cNvGrpSpPr>
              <p:nvPr/>
            </p:nvGrpSpPr>
            <p:grpSpPr bwMode="auto">
              <a:xfrm>
                <a:off x="2856047" y="5540017"/>
                <a:ext cx="1109615" cy="985449"/>
                <a:chOff x="7400544" y="1274064"/>
                <a:chExt cx="920496" cy="792480"/>
              </a:xfrm>
            </p:grpSpPr>
            <p:pic>
              <p:nvPicPr>
                <p:cNvPr id="22552" name="Freeform 158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00544" y="1274064"/>
                  <a:ext cx="920496" cy="792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405688" y="1292225"/>
                  <a:ext cx="914400" cy="765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GB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60" name="Oval 159"/>
              <p:cNvSpPr>
                <a:spLocks noChangeArrowheads="1"/>
              </p:cNvSpPr>
              <p:nvPr/>
            </p:nvSpPr>
            <p:spPr bwMode="auto">
              <a:xfrm>
                <a:off x="3308130" y="5904086"/>
                <a:ext cx="183711" cy="228973"/>
              </a:xfrm>
              <a:prstGeom prst="ellipse">
                <a:avLst/>
              </a:pr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2543" name="Group 120"/>
            <p:cNvGrpSpPr>
              <a:grpSpLocks/>
            </p:cNvGrpSpPr>
            <p:nvPr/>
          </p:nvGrpSpPr>
          <p:grpSpPr bwMode="auto">
            <a:xfrm>
              <a:off x="7426325" y="3402013"/>
              <a:ext cx="895350" cy="1093787"/>
              <a:chOff x="4478026" y="4811050"/>
              <a:chExt cx="1123950" cy="1408112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4478026" y="4810835"/>
                <a:ext cx="1123950" cy="1408001"/>
              </a:xfrm>
              <a:custGeom>
                <a:avLst/>
                <a:gdLst>
                  <a:gd name="connsiteX0" fmla="*/ 213748 w 1123223"/>
                  <a:gd name="connsiteY0" fmla="*/ 463173 h 1408382"/>
                  <a:gd name="connsiteX1" fmla="*/ 402349 w 1123223"/>
                  <a:gd name="connsiteY1" fmla="*/ 488323 h 1408382"/>
                  <a:gd name="connsiteX2" fmla="*/ 653816 w 1123223"/>
                  <a:gd name="connsiteY2" fmla="*/ 375150 h 1408382"/>
                  <a:gd name="connsiteX3" fmla="*/ 691537 w 1123223"/>
                  <a:gd name="connsiteY3" fmla="*/ 123653 h 1408382"/>
                  <a:gd name="connsiteX4" fmla="*/ 905284 w 1123223"/>
                  <a:gd name="connsiteY4" fmla="*/ 35629 h 1408382"/>
                  <a:gd name="connsiteX5" fmla="*/ 1119032 w 1123223"/>
                  <a:gd name="connsiteY5" fmla="*/ 337425 h 1408382"/>
                  <a:gd name="connsiteX6" fmla="*/ 880138 w 1123223"/>
                  <a:gd name="connsiteY6" fmla="*/ 815269 h 1408382"/>
                  <a:gd name="connsiteX7" fmla="*/ 754404 w 1123223"/>
                  <a:gd name="connsiteY7" fmla="*/ 890718 h 1408382"/>
                  <a:gd name="connsiteX8" fmla="*/ 880138 w 1123223"/>
                  <a:gd name="connsiteY8" fmla="*/ 1066765 h 1408382"/>
                  <a:gd name="connsiteX9" fmla="*/ 792124 w 1123223"/>
                  <a:gd name="connsiteY9" fmla="*/ 1192514 h 1408382"/>
                  <a:gd name="connsiteX10" fmla="*/ 766977 w 1123223"/>
                  <a:gd name="connsiteY10" fmla="*/ 1230238 h 1408382"/>
                  <a:gd name="connsiteX11" fmla="*/ 779550 w 1123223"/>
                  <a:gd name="connsiteY11" fmla="*/ 1393711 h 1408382"/>
                  <a:gd name="connsiteX12" fmla="*/ 490362 w 1123223"/>
                  <a:gd name="connsiteY12" fmla="*/ 1318262 h 1408382"/>
                  <a:gd name="connsiteX13" fmla="*/ 452642 w 1123223"/>
                  <a:gd name="connsiteY13" fmla="*/ 1129640 h 1408382"/>
                  <a:gd name="connsiteX14" fmla="*/ 201174 w 1123223"/>
                  <a:gd name="connsiteY14" fmla="*/ 1217663 h 1408382"/>
                  <a:gd name="connsiteX15" fmla="*/ 100587 w 1123223"/>
                  <a:gd name="connsiteY15" fmla="*/ 1217663 h 1408382"/>
                  <a:gd name="connsiteX16" fmla="*/ 12573 w 1123223"/>
                  <a:gd name="connsiteY16" fmla="*/ 815269 h 1408382"/>
                  <a:gd name="connsiteX17" fmla="*/ 213748 w 1123223"/>
                  <a:gd name="connsiteY17" fmla="*/ 463173 h 1408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23223" h="1408382">
                    <a:moveTo>
                      <a:pt x="213748" y="463173"/>
                    </a:moveTo>
                    <a:cubicBezTo>
                      <a:pt x="278711" y="408682"/>
                      <a:pt x="329004" y="502993"/>
                      <a:pt x="402349" y="488323"/>
                    </a:cubicBezTo>
                    <a:cubicBezTo>
                      <a:pt x="475694" y="473653"/>
                      <a:pt x="605618" y="435928"/>
                      <a:pt x="653816" y="375150"/>
                    </a:cubicBezTo>
                    <a:cubicBezTo>
                      <a:pt x="702014" y="314372"/>
                      <a:pt x="649626" y="180240"/>
                      <a:pt x="691537" y="123653"/>
                    </a:cubicBezTo>
                    <a:cubicBezTo>
                      <a:pt x="733448" y="67066"/>
                      <a:pt x="834035" y="0"/>
                      <a:pt x="905284" y="35629"/>
                    </a:cubicBezTo>
                    <a:cubicBezTo>
                      <a:pt x="976533" y="71258"/>
                      <a:pt x="1123223" y="207485"/>
                      <a:pt x="1119032" y="337425"/>
                    </a:cubicBezTo>
                    <a:cubicBezTo>
                      <a:pt x="1114841" y="467365"/>
                      <a:pt x="940909" y="723054"/>
                      <a:pt x="880138" y="815269"/>
                    </a:cubicBezTo>
                    <a:cubicBezTo>
                      <a:pt x="819367" y="907484"/>
                      <a:pt x="754404" y="848802"/>
                      <a:pt x="754404" y="890718"/>
                    </a:cubicBezTo>
                    <a:cubicBezTo>
                      <a:pt x="754404" y="932634"/>
                      <a:pt x="873851" y="1016466"/>
                      <a:pt x="880138" y="1066765"/>
                    </a:cubicBezTo>
                    <a:cubicBezTo>
                      <a:pt x="886425" y="1117064"/>
                      <a:pt x="810984" y="1165268"/>
                      <a:pt x="792124" y="1192514"/>
                    </a:cubicBezTo>
                    <a:cubicBezTo>
                      <a:pt x="773264" y="1219760"/>
                      <a:pt x="769073" y="1196705"/>
                      <a:pt x="766977" y="1230238"/>
                    </a:cubicBezTo>
                    <a:cubicBezTo>
                      <a:pt x="764881" y="1263771"/>
                      <a:pt x="825652" y="1379040"/>
                      <a:pt x="779550" y="1393711"/>
                    </a:cubicBezTo>
                    <a:cubicBezTo>
                      <a:pt x="733448" y="1408382"/>
                      <a:pt x="544847" y="1362274"/>
                      <a:pt x="490362" y="1318262"/>
                    </a:cubicBezTo>
                    <a:cubicBezTo>
                      <a:pt x="435877" y="1274250"/>
                      <a:pt x="500840" y="1146406"/>
                      <a:pt x="452642" y="1129640"/>
                    </a:cubicBezTo>
                    <a:cubicBezTo>
                      <a:pt x="404444" y="1112874"/>
                      <a:pt x="259850" y="1202993"/>
                      <a:pt x="201174" y="1217663"/>
                    </a:cubicBezTo>
                    <a:cubicBezTo>
                      <a:pt x="142498" y="1232333"/>
                      <a:pt x="132021" y="1284729"/>
                      <a:pt x="100587" y="1217663"/>
                    </a:cubicBezTo>
                    <a:cubicBezTo>
                      <a:pt x="69154" y="1150597"/>
                      <a:pt x="0" y="941017"/>
                      <a:pt x="12573" y="815269"/>
                    </a:cubicBezTo>
                    <a:cubicBezTo>
                      <a:pt x="25147" y="689521"/>
                      <a:pt x="148785" y="517664"/>
                      <a:pt x="213748" y="46317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222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Oval 157"/>
              <p:cNvSpPr>
                <a:spLocks noChangeArrowheads="1"/>
              </p:cNvSpPr>
              <p:nvPr/>
            </p:nvSpPr>
            <p:spPr bwMode="auto">
              <a:xfrm>
                <a:off x="4880575" y="5477030"/>
                <a:ext cx="280988" cy="22887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22544" name="TextBox 127"/>
            <p:cNvSpPr txBox="1">
              <a:spLocks noChangeArrowheads="1"/>
            </p:cNvSpPr>
            <p:nvPr/>
          </p:nvSpPr>
          <p:spPr bwMode="auto">
            <a:xfrm>
              <a:off x="6705600" y="4546600"/>
              <a:ext cx="207803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34" charset="-128"/>
                </a:rPr>
                <a:t>specialized cells: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>
                  <a:ea typeface="ＭＳ Ｐゴシック" pitchFamily="34" charset="-128"/>
                </a:rPr>
                <a:t> work</a:t>
              </a:r>
            </a:p>
            <a:p>
              <a:pPr algn="ctr" eaLnBrk="1" hangingPunct="1">
                <a:buFontTx/>
                <a:buChar char="-"/>
              </a:pPr>
              <a:r>
                <a:rPr lang="en-US" sz="2000" b="1">
                  <a:ea typeface="ＭＳ Ｐゴシック" pitchFamily="34" charset="-128"/>
                </a:rPr>
                <a:t> No division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 bwMode="auto">
            <a:xfrm flipV="1">
              <a:off x="5791200" y="2014481"/>
              <a:ext cx="1143000" cy="49843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 bwMode="auto">
            <a:xfrm>
              <a:off x="5791200" y="2911347"/>
              <a:ext cx="1143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 bwMode="auto">
            <a:xfrm>
              <a:off x="5791200" y="3311366"/>
              <a:ext cx="1143000" cy="49843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10CB7-2709-4B47-AD96-239113529750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9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8BACA-857D-424D-A030-230459B8E8C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360363" y="166688"/>
            <a:ext cx="8783637" cy="6565900"/>
          </a:xfrm>
        </p:spPr>
        <p:txBody>
          <a:bodyPr/>
          <a:lstStyle/>
          <a:p>
            <a:pPr eaLnBrk="1" hangingPunct="1"/>
            <a:r>
              <a:rPr lang="en-US" sz="2800" b="1" dirty="0"/>
              <a:t>Genetic</a:t>
            </a:r>
            <a:r>
              <a:rPr lang="en-US" sz="2800" dirty="0"/>
              <a:t> </a:t>
            </a:r>
            <a:r>
              <a:rPr lang="en-US" sz="2800" b="1" dirty="0"/>
              <a:t>&amp; environmental factors </a:t>
            </a:r>
            <a:r>
              <a:rPr lang="en-US" sz="2800" dirty="0"/>
              <a:t>determine the pathway of differentiation that the progenitor cells will take to form a specific linage . They remain </a:t>
            </a:r>
            <a:r>
              <a:rPr lang="en-US" sz="2800" b="1" dirty="0"/>
              <a:t>dormant </a:t>
            </a:r>
            <a:r>
              <a:rPr lang="en-US" sz="2800" dirty="0"/>
              <a:t>in the tissue till need. 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Their main role is to replace cells in case of tissue injury, damage or dead cells</a:t>
            </a:r>
          </a:p>
          <a:p>
            <a:pPr eaLnBrk="1" hangingPunct="1"/>
            <a:endParaRPr lang="en-US" sz="2800" u="sng" dirty="0"/>
          </a:p>
          <a:p>
            <a:pPr eaLnBrk="1" hangingPunct="1"/>
            <a:endParaRPr lang="en-US" sz="2800" u="sng" dirty="0"/>
          </a:p>
          <a:p>
            <a:pPr eaLnBrk="1" hangingPunct="1"/>
            <a:r>
              <a:rPr lang="en-US" sz="2800" u="sng" dirty="0"/>
              <a:t>Example: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b="1" dirty="0"/>
              <a:t>Satellite cells </a:t>
            </a:r>
            <a:r>
              <a:rPr lang="en-US" sz="2800" dirty="0"/>
              <a:t>found in muscles.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b="1" dirty="0" err="1"/>
              <a:t>Periosteum</a:t>
            </a:r>
            <a:r>
              <a:rPr lang="en-US" sz="2800" dirty="0"/>
              <a:t> contains progenitor cells that develop into osteoblasts.</a:t>
            </a:r>
          </a:p>
        </p:txBody>
      </p:sp>
    </p:spTree>
    <p:extLst>
      <p:ext uri="{BB962C8B-B14F-4D97-AF65-F5344CB8AC3E}">
        <p14:creationId xmlns:p14="http://schemas.microsoft.com/office/powerpoint/2010/main" val="2595836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79FBE-0687-47F2-BBF4-8967E2B8349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1508" name="Picture 2" descr="http://www.hindawi.com/journals/mi/2013/491497.fig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b="23883"/>
          <a:stretch>
            <a:fillRect/>
          </a:stretch>
        </p:blipFill>
        <p:spPr bwMode="auto">
          <a:xfrm>
            <a:off x="323850" y="404391"/>
            <a:ext cx="4464050" cy="597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4" descr="http://www.intechopen.com/source/html/44658/media/fi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r="68913"/>
          <a:stretch>
            <a:fillRect/>
          </a:stretch>
        </p:blipFill>
        <p:spPr bwMode="auto">
          <a:xfrm>
            <a:off x="5076825" y="404813"/>
            <a:ext cx="3638550" cy="597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91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324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u="sng">
                <a:solidFill>
                  <a:srgbClr val="FF0000"/>
                </a:solidFill>
              </a:rPr>
              <a:t>Potency</a:t>
            </a:r>
            <a:r>
              <a:rPr lang="en-US" b="1">
                <a:solidFill>
                  <a:srgbClr val="FF0000"/>
                </a:solidFill>
              </a:rPr>
              <a:t>:        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/>
              <a:t>Cell’s ability to differentiate into other cell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/>
              <a:t>                          types</a:t>
            </a:r>
          </a:p>
          <a:p>
            <a:pPr marL="0" indent="0" eaLnBrk="1" hangingPunct="1">
              <a:buFont typeface="Arial" charset="0"/>
              <a:buNone/>
            </a:pPr>
            <a:endParaRPr lang="en-US" sz="2800"/>
          </a:p>
          <a:p>
            <a:pPr marL="0" indent="0" eaLnBrk="1" hangingPunct="1">
              <a:buFont typeface="Arial" charset="0"/>
              <a:buNone/>
            </a:pPr>
            <a:r>
              <a:rPr lang="en-US" sz="2800" b="1" u="sng">
                <a:solidFill>
                  <a:srgbClr val="FF0000"/>
                </a:solidFill>
              </a:rPr>
              <a:t>Totipotent</a:t>
            </a:r>
            <a:r>
              <a:rPr lang="en-US" sz="2800" b="1">
                <a:solidFill>
                  <a:srgbClr val="FF0000"/>
                </a:solidFill>
              </a:rPr>
              <a:t>:      </a:t>
            </a:r>
            <a:r>
              <a:rPr lang="en-US" sz="2800"/>
              <a:t>can give rise to an entire functional organism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/>
              <a:t>                          {cells from early embryo (1-3 days)}</a:t>
            </a:r>
          </a:p>
          <a:p>
            <a:pPr marL="0" indent="0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24579" name="Picture 2" descr="http://blog.drwile.com/wp-content/uploads/2011/09/stem_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16338"/>
            <a:ext cx="66246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flipH="1">
            <a:off x="1000125" y="3786188"/>
            <a:ext cx="4500563" cy="2857500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2CDCF-1B30-4F4F-8E29-55597B2AFBDC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1" cy="674136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Pluripotent:</a:t>
            </a:r>
            <a:r>
              <a:rPr lang="en-US" sz="2800" b="1" dirty="0">
                <a:solidFill>
                  <a:srgbClr val="FF0000"/>
                </a:solidFill>
              </a:rPr>
              <a:t>    </a:t>
            </a:r>
            <a:r>
              <a:rPr lang="en-US" sz="2800" dirty="0"/>
              <a:t>can give rise to </a:t>
            </a:r>
            <a:r>
              <a:rPr lang="en-US" sz="2800" dirty="0">
                <a:solidFill>
                  <a:srgbClr val="FF3300"/>
                </a:solidFill>
              </a:rPr>
              <a:t>all</a:t>
            </a:r>
            <a:r>
              <a:rPr lang="en-US" sz="2800" dirty="0"/>
              <a:t> types of specialized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cells  in the body (ESC: 5- 14 days)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(form over 200 cell types)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err="1">
                <a:solidFill>
                  <a:srgbClr val="FF0000"/>
                </a:solidFill>
              </a:rPr>
              <a:t>Multipotent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dirty="0"/>
              <a:t>can give rise to </a:t>
            </a:r>
            <a:r>
              <a:rPr lang="en-US" sz="2800" dirty="0">
                <a:solidFill>
                  <a:srgbClr val="FF3300"/>
                </a:solidFill>
              </a:rPr>
              <a:t>multiple</a:t>
            </a:r>
            <a:r>
              <a:rPr lang="en-US" sz="2800" dirty="0"/>
              <a:t> types of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    specialized cells, but not all types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    (Adult SC: Fetal tissue, cord blood) </a:t>
            </a:r>
          </a:p>
          <a:p>
            <a:pPr marL="0" indent="0">
              <a:buNone/>
              <a:defRPr/>
            </a:pPr>
            <a:r>
              <a:rPr lang="en-US" sz="2800" b="1" u="sng" dirty="0" err="1">
                <a:solidFill>
                  <a:srgbClr val="FF0000"/>
                </a:solidFill>
              </a:rPr>
              <a:t>Oligopotent</a:t>
            </a:r>
            <a:r>
              <a:rPr lang="en-US" sz="2800" b="1" u="sng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     can differentiate into few cell types      </a:t>
            </a:r>
          </a:p>
          <a:p>
            <a:pPr marL="0" indent="0">
              <a:buNone/>
              <a:defRPr/>
            </a:pPr>
            <a:r>
              <a:rPr lang="en-US" sz="2800" dirty="0"/>
              <a:t>                            e.g.  lymphoid or myeloid stem cells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err="1">
                <a:solidFill>
                  <a:srgbClr val="FF0000"/>
                </a:solidFill>
              </a:rPr>
              <a:t>Unipotent</a:t>
            </a:r>
            <a:r>
              <a:rPr lang="en-US" sz="2800" b="1" u="sng" dirty="0">
                <a:solidFill>
                  <a:srgbClr val="FF0000"/>
                </a:solidFill>
              </a:rPr>
              <a:t>:  </a:t>
            </a: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/>
              <a:t>can give rise to </a:t>
            </a:r>
            <a:r>
              <a:rPr lang="en-US" sz="2800" dirty="0">
                <a:solidFill>
                  <a:srgbClr val="FF0000"/>
                </a:solidFill>
              </a:rPr>
              <a:t>only one </a:t>
            </a:r>
            <a:r>
              <a:rPr lang="en-US" sz="2800" dirty="0"/>
              <a:t>type of cells.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     e.g.  B-lymphocyte → plasma cells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                               Monocyte → macrophages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Nullipotent: </a:t>
            </a:r>
            <a:r>
              <a:rPr lang="en-US" sz="2800" dirty="0">
                <a:solidFill>
                  <a:srgbClr val="FF0000"/>
                </a:solidFill>
              </a:rPr>
              <a:t>      </a:t>
            </a:r>
            <a:r>
              <a:rPr lang="en-US" sz="2800" dirty="0"/>
              <a:t>Terminal cells</a:t>
            </a:r>
            <a:endParaRPr lang="en-US" sz="2800" b="1" u="sng" dirty="0"/>
          </a:p>
        </p:txBody>
      </p:sp>
      <p:pic>
        <p:nvPicPr>
          <p:cNvPr id="25603" name="Picture 3" descr="http://blog.drwile.com/wp-content/uploads/2011/09/stem_ce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4" r="-1"/>
          <a:stretch/>
        </p:blipFill>
        <p:spPr bwMode="auto">
          <a:xfrm>
            <a:off x="7164288" y="548680"/>
            <a:ext cx="1800199" cy="1872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BC5FE-F8D3-4DB0-B7F3-7F43198F1123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298-E0C2-4F23-8443-5B113B0AD33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4" descr="http://www.seattlecca.org/client/images/diseases/bloodcel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9"/>
            <a:ext cx="6624736" cy="48965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5661248"/>
            <a:ext cx="508703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Myeloid and lymphoid stem cells</a:t>
            </a:r>
          </a:p>
        </p:txBody>
      </p:sp>
    </p:spTree>
    <p:extLst>
      <p:ext uri="{BB962C8B-B14F-4D97-AF65-F5344CB8AC3E}">
        <p14:creationId xmlns:p14="http://schemas.microsoft.com/office/powerpoint/2010/main" val="2451131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b="1" u="sng"/>
              <a:t>Cloning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6188"/>
            <a:ext cx="88392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 The process of producing a population of genetically identical individuals ( </a:t>
            </a:r>
            <a:r>
              <a:rPr lang="en-US" sz="2800" dirty="0">
                <a:solidFill>
                  <a:srgbClr val="FF0000"/>
                </a:solidFill>
              </a:rPr>
              <a:t>exact genetic copies</a:t>
            </a:r>
            <a:r>
              <a:rPr lang="en-US" sz="28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There are 2 types: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Reproductive cloning: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Hit the headlines in the late 1990s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when </a:t>
            </a:r>
            <a:r>
              <a:rPr lang="en-US" sz="2800" b="1" dirty="0">
                <a:solidFill>
                  <a:srgbClr val="FF0000"/>
                </a:solidFill>
              </a:rPr>
              <a:t>'Dolly the sheep’ </a:t>
            </a:r>
            <a:r>
              <a:rPr lang="en-US" sz="2800" dirty="0"/>
              <a:t>was cloned.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It was the first mammal ever to be cloned.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Molecular cloning: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a technique used to help scientists investigate what particular genes do and how they work.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27652" name="Picture 2" descr="http://thegospelcoalition.org/blogs/tgc/files/2013/05/cl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450"/>
            <a:ext cx="28082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http://www.animalresearch.info/files/7414/0742/1258/199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2016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240F2-4A4A-4599-ADF0-3978D481AA7B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3716338" y="0"/>
            <a:ext cx="1458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u="sng">
                <a:ea typeface="ＭＳ Ｐゴシック" pitchFamily="34" charset="-128"/>
              </a:rPr>
              <a:t>Cloning</a:t>
            </a:r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468313" y="908050"/>
            <a:ext cx="7416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ea typeface="ＭＳ Ｐゴシック" pitchFamily="34" charset="-128"/>
              </a:rPr>
              <a:t>There are two </a:t>
            </a:r>
            <a:r>
              <a:rPr lang="en-US" sz="2400" b="1" u="sng">
                <a:ea typeface="ＭＳ Ｐゴシック" pitchFamily="34" charset="-128"/>
              </a:rPr>
              <a:t>VERY different </a:t>
            </a:r>
            <a:r>
              <a:rPr lang="en-US" sz="2400" b="1">
                <a:ea typeface="ＭＳ Ｐゴシック" pitchFamily="34" charset="-128"/>
              </a:rPr>
              <a:t>types of cloning:</a:t>
            </a:r>
          </a:p>
          <a:p>
            <a:pPr eaLnBrk="1" hangingPunct="1">
              <a:spcBef>
                <a:spcPct val="50000"/>
              </a:spcBef>
            </a:pPr>
            <a:endParaRPr lang="en-GB" b="1"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18" name="Group 119"/>
          <p:cNvGrpSpPr>
            <a:grpSpLocks/>
          </p:cNvGrpSpPr>
          <p:nvPr/>
        </p:nvGrpSpPr>
        <p:grpSpPr bwMode="auto">
          <a:xfrm>
            <a:off x="409575" y="1778000"/>
            <a:ext cx="4175125" cy="4524375"/>
            <a:chOff x="258" y="1120"/>
            <a:chExt cx="2630" cy="2850"/>
          </a:xfrm>
        </p:grpSpPr>
        <p:sp>
          <p:nvSpPr>
            <p:cNvPr id="26644" name="TextBox 4"/>
            <p:cNvSpPr txBox="1">
              <a:spLocks noChangeArrowheads="1"/>
            </p:cNvSpPr>
            <p:nvPr/>
          </p:nvSpPr>
          <p:spPr bwMode="auto">
            <a:xfrm>
              <a:off x="258" y="1120"/>
              <a:ext cx="2630" cy="28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 dirty="0">
                  <a:solidFill>
                    <a:srgbClr val="C9271F"/>
                  </a:solidFill>
                  <a:ea typeface="ＭＳ Ｐゴシック" pitchFamily="34" charset="-128"/>
                </a:rPr>
                <a:t>       </a:t>
              </a:r>
              <a:r>
                <a:rPr lang="en-US" sz="2400" b="1" u="sng" dirty="0">
                  <a:solidFill>
                    <a:srgbClr val="C9271F"/>
                  </a:solidFill>
                  <a:ea typeface="ＭＳ Ｐゴシック" pitchFamily="34" charset="-128"/>
                </a:rPr>
                <a:t>Reproductive cloning</a:t>
              </a:r>
              <a:r>
                <a:rPr lang="en-US" sz="2000" dirty="0">
                  <a:ea typeface="ＭＳ Ｐゴシック" pitchFamily="34" charset="-128"/>
                </a:rPr>
                <a:t>	</a:t>
              </a: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Use to make two identical individuals</a:t>
              </a: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endParaRPr lang="en-US" sz="2400" b="1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Very difficult to do</a:t>
              </a: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endParaRPr lang="en-US" sz="2400" b="1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Illegal to do on humans</a:t>
              </a:r>
            </a:p>
          </p:txBody>
        </p:sp>
        <p:grpSp>
          <p:nvGrpSpPr>
            <p:cNvPr id="28693" name="Group 29"/>
            <p:cNvGrpSpPr>
              <a:grpSpLocks/>
            </p:cNvGrpSpPr>
            <p:nvPr/>
          </p:nvGrpSpPr>
          <p:grpSpPr bwMode="auto">
            <a:xfrm>
              <a:off x="389" y="1685"/>
              <a:ext cx="573" cy="476"/>
              <a:chOff x="3314700" y="2618929"/>
              <a:chExt cx="2442816" cy="2210268"/>
            </a:xfrm>
          </p:grpSpPr>
          <p:grpSp>
            <p:nvGrpSpPr>
              <p:cNvPr id="28712" name="Group 23"/>
              <p:cNvGrpSpPr>
                <a:grpSpLocks/>
              </p:cNvGrpSpPr>
              <p:nvPr/>
            </p:nvGrpSpPr>
            <p:grpSpPr bwMode="auto">
              <a:xfrm>
                <a:off x="4076700" y="3903978"/>
                <a:ext cx="1310452" cy="925219"/>
                <a:chOff x="5486400" y="3733800"/>
                <a:chExt cx="1310452" cy="925219"/>
              </a:xfrm>
            </p:grpSpPr>
            <p:sp>
              <p:nvSpPr>
                <p:cNvPr id="3" name="Freeform 43"/>
                <p:cNvSpPr>
                  <a:spLocks noChangeArrowheads="1"/>
                </p:cNvSpPr>
                <p:nvPr/>
              </p:nvSpPr>
              <p:spPr bwMode="auto">
                <a:xfrm>
                  <a:off x="5666566" y="3976434"/>
                  <a:ext cx="319741" cy="682585"/>
                </a:xfrm>
                <a:custGeom>
                  <a:avLst/>
                  <a:gdLst>
                    <a:gd name="T0" fmla="*/ 199838 w 319852"/>
                    <a:gd name="T1" fmla="*/ 70857 h 679686"/>
                    <a:gd name="T2" fmla="*/ 228050 w 319852"/>
                    <a:gd name="T3" fmla="*/ 510167 h 679686"/>
                    <a:gd name="T4" fmla="*/ 129307 w 319852"/>
                    <a:gd name="T5" fmla="*/ 566852 h 679686"/>
                    <a:gd name="T6" fmla="*/ 2351 w 319852"/>
                    <a:gd name="T7" fmla="*/ 666052 h 679686"/>
                    <a:gd name="T8" fmla="*/ 115200 w 319852"/>
                    <a:gd name="T9" fmla="*/ 666052 h 679686"/>
                    <a:gd name="T10" fmla="*/ 242156 w 319852"/>
                    <a:gd name="T11" fmla="*/ 637708 h 679686"/>
                    <a:gd name="T12" fmla="*/ 312687 w 319852"/>
                    <a:gd name="T13" fmla="*/ 566852 h 679686"/>
                    <a:gd name="T14" fmla="*/ 284475 w 319852"/>
                    <a:gd name="T15" fmla="*/ 382625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" name="Freeform 44"/>
                <p:cNvSpPr>
                  <a:spLocks noChangeArrowheads="1"/>
                </p:cNvSpPr>
                <p:nvPr/>
              </p:nvSpPr>
              <p:spPr bwMode="auto">
                <a:xfrm>
                  <a:off x="5487512" y="3716402"/>
                  <a:ext cx="319741" cy="696514"/>
                </a:xfrm>
                <a:custGeom>
                  <a:avLst/>
                  <a:gdLst>
                    <a:gd name="T0" fmla="*/ 199838 w 319852"/>
                    <a:gd name="T1" fmla="*/ 72303 h 679686"/>
                    <a:gd name="T2" fmla="*/ 228050 w 319852"/>
                    <a:gd name="T3" fmla="*/ 520577 h 679686"/>
                    <a:gd name="T4" fmla="*/ 129307 w 319852"/>
                    <a:gd name="T5" fmla="*/ 578420 h 679686"/>
                    <a:gd name="T6" fmla="*/ 2351 w 319852"/>
                    <a:gd name="T7" fmla="*/ 679643 h 679686"/>
                    <a:gd name="T8" fmla="*/ 115200 w 319852"/>
                    <a:gd name="T9" fmla="*/ 679643 h 679686"/>
                    <a:gd name="T10" fmla="*/ 242156 w 319852"/>
                    <a:gd name="T11" fmla="*/ 650722 h 679686"/>
                    <a:gd name="T12" fmla="*/ 312687 w 319852"/>
                    <a:gd name="T13" fmla="*/ 578420 h 679686"/>
                    <a:gd name="T14" fmla="*/ 284475 w 319852"/>
                    <a:gd name="T15" fmla="*/ 390433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" name="Freeform 45"/>
                <p:cNvSpPr>
                  <a:spLocks noChangeArrowheads="1"/>
                </p:cNvSpPr>
                <p:nvPr/>
              </p:nvSpPr>
              <p:spPr bwMode="auto">
                <a:xfrm>
                  <a:off x="6310310" y="3716402"/>
                  <a:ext cx="332529" cy="696514"/>
                </a:xfrm>
                <a:custGeom>
                  <a:avLst/>
                  <a:gdLst>
                    <a:gd name="T0" fmla="*/ 207830 w 319852"/>
                    <a:gd name="T1" fmla="*/ 72303 h 679686"/>
                    <a:gd name="T2" fmla="*/ 237171 w 319852"/>
                    <a:gd name="T3" fmla="*/ 520577 h 679686"/>
                    <a:gd name="T4" fmla="*/ 134479 w 319852"/>
                    <a:gd name="T5" fmla="*/ 578420 h 679686"/>
                    <a:gd name="T6" fmla="*/ 2445 w 319852"/>
                    <a:gd name="T7" fmla="*/ 679643 h 679686"/>
                    <a:gd name="T8" fmla="*/ 119807 w 319852"/>
                    <a:gd name="T9" fmla="*/ 679643 h 679686"/>
                    <a:gd name="T10" fmla="*/ 251841 w 319852"/>
                    <a:gd name="T11" fmla="*/ 650722 h 679686"/>
                    <a:gd name="T12" fmla="*/ 325193 w 319852"/>
                    <a:gd name="T13" fmla="*/ 578420 h 679686"/>
                    <a:gd name="T14" fmla="*/ 295853 w 319852"/>
                    <a:gd name="T15" fmla="*/ 390433 h 679686"/>
                    <a:gd name="T16" fmla="*/ 310523 w 319852"/>
                    <a:gd name="T17" fmla="*/ 0 h 679686"/>
                    <a:gd name="T18" fmla="*/ 310523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7" name="Freeform 46"/>
                <p:cNvSpPr>
                  <a:spLocks noChangeArrowheads="1"/>
                </p:cNvSpPr>
                <p:nvPr/>
              </p:nvSpPr>
              <p:spPr bwMode="auto">
                <a:xfrm>
                  <a:off x="6493627" y="3888210"/>
                  <a:ext cx="319741" cy="682582"/>
                </a:xfrm>
                <a:custGeom>
                  <a:avLst/>
                  <a:gdLst>
                    <a:gd name="T0" fmla="*/ 199838 w 319852"/>
                    <a:gd name="T1" fmla="*/ 70857 h 679686"/>
                    <a:gd name="T2" fmla="*/ 228050 w 319852"/>
                    <a:gd name="T3" fmla="*/ 510164 h 679686"/>
                    <a:gd name="T4" fmla="*/ 129307 w 319852"/>
                    <a:gd name="T5" fmla="*/ 566850 h 679686"/>
                    <a:gd name="T6" fmla="*/ 2351 w 319852"/>
                    <a:gd name="T7" fmla="*/ 666049 h 679686"/>
                    <a:gd name="T8" fmla="*/ 115200 w 319852"/>
                    <a:gd name="T9" fmla="*/ 666049 h 679686"/>
                    <a:gd name="T10" fmla="*/ 242156 w 319852"/>
                    <a:gd name="T11" fmla="*/ 637706 h 679686"/>
                    <a:gd name="T12" fmla="*/ 312687 w 319852"/>
                    <a:gd name="T13" fmla="*/ 566850 h 679686"/>
                    <a:gd name="T14" fmla="*/ 284475 w 319852"/>
                    <a:gd name="T15" fmla="*/ 382623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8" name="Cloud 31"/>
              <p:cNvSpPr/>
              <p:nvPr/>
            </p:nvSpPr>
            <p:spPr>
              <a:xfrm rot="654284">
                <a:off x="3966969" y="2618929"/>
                <a:ext cx="1790545" cy="1829508"/>
              </a:xfrm>
              <a:prstGeom prst="cloud">
                <a:avLst/>
              </a:prstGeom>
              <a:solidFill>
                <a:srgbClr val="FFFFFF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8714" name="Group 16"/>
              <p:cNvGrpSpPr>
                <a:grpSpLocks/>
              </p:cNvGrpSpPr>
              <p:nvPr/>
            </p:nvGrpSpPr>
            <p:grpSpPr bwMode="auto">
              <a:xfrm>
                <a:off x="3314700" y="2924197"/>
                <a:ext cx="1524000" cy="988248"/>
                <a:chOff x="4876800" y="4955352"/>
                <a:chExt cx="1524000" cy="988248"/>
              </a:xfrm>
            </p:grpSpPr>
            <p:sp>
              <p:nvSpPr>
                <p:cNvPr id="9" name="Freeform 33"/>
                <p:cNvSpPr>
                  <a:spLocks noChangeArrowheads="1"/>
                </p:cNvSpPr>
                <p:nvPr/>
              </p:nvSpPr>
              <p:spPr bwMode="auto">
                <a:xfrm flipH="1">
                  <a:off x="5844545" y="5123711"/>
                  <a:ext cx="554216" cy="287892"/>
                </a:xfrm>
                <a:custGeom>
                  <a:avLst/>
                  <a:gdLst>
                    <a:gd name="T0" fmla="*/ 554216 w 555038"/>
                    <a:gd name="T1" fmla="*/ 74899 h 289278"/>
                    <a:gd name="T2" fmla="*/ 427404 w 555038"/>
                    <a:gd name="T3" fmla="*/ 4681 h 289278"/>
                    <a:gd name="T4" fmla="*/ 159689 w 555038"/>
                    <a:gd name="T5" fmla="*/ 46812 h 289278"/>
                    <a:gd name="T6" fmla="*/ 18787 w 555038"/>
                    <a:gd name="T7" fmla="*/ 173203 h 289278"/>
                    <a:gd name="T8" fmla="*/ 46968 w 555038"/>
                    <a:gd name="T9" fmla="*/ 271508 h 289278"/>
                    <a:gd name="T10" fmla="*/ 187870 w 555038"/>
                    <a:gd name="T11" fmla="*/ 271508 h 289278"/>
                    <a:gd name="T12" fmla="*/ 314682 w 555038"/>
                    <a:gd name="T13" fmla="*/ 215334 h 289278"/>
                    <a:gd name="T14" fmla="*/ 441494 w 555038"/>
                    <a:gd name="T15" fmla="*/ 173203 h 289278"/>
                    <a:gd name="T16" fmla="*/ 526035 w 555038"/>
                    <a:gd name="T17" fmla="*/ 201291 h 289278"/>
                    <a:gd name="T18" fmla="*/ 526035 w 555038"/>
                    <a:gd name="T19" fmla="*/ 201291 h 289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5038"/>
                    <a:gd name="T31" fmla="*/ 0 h 289278"/>
                    <a:gd name="T32" fmla="*/ 555038 w 555038"/>
                    <a:gd name="T33" fmla="*/ 289278 h 289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5038" h="289278">
                      <a:moveTo>
                        <a:pt x="555038" y="75260"/>
                      </a:moveTo>
                      <a:cubicBezTo>
                        <a:pt x="524464" y="42334"/>
                        <a:pt x="493890" y="9408"/>
                        <a:pt x="428038" y="4704"/>
                      </a:cubicBezTo>
                      <a:cubicBezTo>
                        <a:pt x="362186" y="0"/>
                        <a:pt x="228130" y="18815"/>
                        <a:pt x="159926" y="47037"/>
                      </a:cubicBezTo>
                      <a:cubicBezTo>
                        <a:pt x="91722" y="75259"/>
                        <a:pt x="37630" y="136407"/>
                        <a:pt x="18815" y="174037"/>
                      </a:cubicBezTo>
                      <a:cubicBezTo>
                        <a:pt x="0" y="211667"/>
                        <a:pt x="18816" y="256352"/>
                        <a:pt x="47038" y="272815"/>
                      </a:cubicBezTo>
                      <a:cubicBezTo>
                        <a:pt x="75260" y="289278"/>
                        <a:pt x="143464" y="282222"/>
                        <a:pt x="188149" y="272815"/>
                      </a:cubicBezTo>
                      <a:cubicBezTo>
                        <a:pt x="232834" y="263408"/>
                        <a:pt x="272816" y="232834"/>
                        <a:pt x="315149" y="216371"/>
                      </a:cubicBezTo>
                      <a:cubicBezTo>
                        <a:pt x="357482" y="199908"/>
                        <a:pt x="406871" y="176389"/>
                        <a:pt x="442149" y="174037"/>
                      </a:cubicBezTo>
                      <a:cubicBezTo>
                        <a:pt x="477427" y="171685"/>
                        <a:pt x="526815" y="202260"/>
                        <a:pt x="526815" y="202260"/>
                      </a:cubicBezTo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" name="Freeform 34"/>
                <p:cNvSpPr>
                  <a:spLocks noChangeArrowheads="1"/>
                </p:cNvSpPr>
                <p:nvPr/>
              </p:nvSpPr>
              <p:spPr bwMode="auto">
                <a:xfrm>
                  <a:off x="4876800" y="4956548"/>
                  <a:ext cx="554216" cy="292534"/>
                </a:xfrm>
                <a:custGeom>
                  <a:avLst/>
                  <a:gdLst>
                    <a:gd name="T0" fmla="*/ 554216 w 555038"/>
                    <a:gd name="T1" fmla="*/ 76107 h 289278"/>
                    <a:gd name="T2" fmla="*/ 427404 w 555038"/>
                    <a:gd name="T3" fmla="*/ 4757 h 289278"/>
                    <a:gd name="T4" fmla="*/ 159689 w 555038"/>
                    <a:gd name="T5" fmla="*/ 47566 h 289278"/>
                    <a:gd name="T6" fmla="*/ 18787 w 555038"/>
                    <a:gd name="T7" fmla="*/ 175996 h 289278"/>
                    <a:gd name="T8" fmla="*/ 46968 w 555038"/>
                    <a:gd name="T9" fmla="*/ 275886 h 289278"/>
                    <a:gd name="T10" fmla="*/ 187870 w 555038"/>
                    <a:gd name="T11" fmla="*/ 275886 h 289278"/>
                    <a:gd name="T12" fmla="*/ 314682 w 555038"/>
                    <a:gd name="T13" fmla="*/ 218806 h 289278"/>
                    <a:gd name="T14" fmla="*/ 441494 w 555038"/>
                    <a:gd name="T15" fmla="*/ 175996 h 289278"/>
                    <a:gd name="T16" fmla="*/ 526035 w 555038"/>
                    <a:gd name="T17" fmla="*/ 204537 h 289278"/>
                    <a:gd name="T18" fmla="*/ 526035 w 555038"/>
                    <a:gd name="T19" fmla="*/ 204537 h 289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5038"/>
                    <a:gd name="T31" fmla="*/ 0 h 289278"/>
                    <a:gd name="T32" fmla="*/ 555038 w 555038"/>
                    <a:gd name="T33" fmla="*/ 289278 h 289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5038" h="289278">
                      <a:moveTo>
                        <a:pt x="555038" y="75260"/>
                      </a:moveTo>
                      <a:cubicBezTo>
                        <a:pt x="524464" y="42334"/>
                        <a:pt x="493890" y="9408"/>
                        <a:pt x="428038" y="4704"/>
                      </a:cubicBezTo>
                      <a:cubicBezTo>
                        <a:pt x="362186" y="0"/>
                        <a:pt x="228130" y="18815"/>
                        <a:pt x="159926" y="47037"/>
                      </a:cubicBezTo>
                      <a:cubicBezTo>
                        <a:pt x="91722" y="75259"/>
                        <a:pt x="37630" y="136407"/>
                        <a:pt x="18815" y="174037"/>
                      </a:cubicBezTo>
                      <a:cubicBezTo>
                        <a:pt x="0" y="211667"/>
                        <a:pt x="18816" y="256352"/>
                        <a:pt x="47038" y="272815"/>
                      </a:cubicBezTo>
                      <a:cubicBezTo>
                        <a:pt x="75260" y="289278"/>
                        <a:pt x="143464" y="282222"/>
                        <a:pt x="188149" y="272815"/>
                      </a:cubicBezTo>
                      <a:cubicBezTo>
                        <a:pt x="232834" y="263408"/>
                        <a:pt x="272816" y="232834"/>
                        <a:pt x="315149" y="216371"/>
                      </a:cubicBezTo>
                      <a:cubicBezTo>
                        <a:pt x="357482" y="199908"/>
                        <a:pt x="406871" y="176389"/>
                        <a:pt x="442149" y="174037"/>
                      </a:cubicBezTo>
                      <a:cubicBezTo>
                        <a:pt x="477427" y="171685"/>
                        <a:pt x="526815" y="202260"/>
                        <a:pt x="526815" y="202260"/>
                      </a:cubicBezTo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Freeform 4"/>
                <p:cNvSpPr>
                  <a:spLocks noChangeArrowheads="1"/>
                </p:cNvSpPr>
                <p:nvPr/>
              </p:nvSpPr>
              <p:spPr bwMode="auto">
                <a:xfrm>
                  <a:off x="5102748" y="5002982"/>
                  <a:ext cx="818535" cy="942612"/>
                </a:xfrm>
                <a:custGeom>
                  <a:avLst/>
                  <a:gdLst>
                    <a:gd name="T0" fmla="*/ 215280 w 813741"/>
                    <a:gd name="T1" fmla="*/ 82478 h 940740"/>
                    <a:gd name="T2" fmla="*/ 328834 w 813741"/>
                    <a:gd name="T3" fmla="*/ 11782 h 940740"/>
                    <a:gd name="T4" fmla="*/ 513359 w 813741"/>
                    <a:gd name="T5" fmla="*/ 11782 h 940740"/>
                    <a:gd name="T6" fmla="*/ 641107 w 813741"/>
                    <a:gd name="T7" fmla="*/ 82478 h 940740"/>
                    <a:gd name="T8" fmla="*/ 754661 w 813741"/>
                    <a:gd name="T9" fmla="*/ 181452 h 940740"/>
                    <a:gd name="T10" fmla="*/ 811438 w 813741"/>
                    <a:gd name="T11" fmla="*/ 421819 h 940740"/>
                    <a:gd name="T12" fmla="*/ 712079 w 813741"/>
                    <a:gd name="T13" fmla="*/ 747020 h 940740"/>
                    <a:gd name="T14" fmla="*/ 456582 w 813741"/>
                    <a:gd name="T15" fmla="*/ 916691 h 940740"/>
                    <a:gd name="T16" fmla="*/ 130114 w 813741"/>
                    <a:gd name="T17" fmla="*/ 902551 h 940740"/>
                    <a:gd name="T18" fmla="*/ 16560 w 813741"/>
                    <a:gd name="T19" fmla="*/ 761160 h 940740"/>
                    <a:gd name="T20" fmla="*/ 30754 w 813741"/>
                    <a:gd name="T21" fmla="*/ 506654 h 940740"/>
                    <a:gd name="T22" fmla="*/ 172697 w 813741"/>
                    <a:gd name="T23" fmla="*/ 167313 h 940740"/>
                    <a:gd name="T24" fmla="*/ 215280 w 813741"/>
                    <a:gd name="T25" fmla="*/ 82478 h 9407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13741"/>
                    <a:gd name="T40" fmla="*/ 0 h 940740"/>
                    <a:gd name="T41" fmla="*/ 813741 w 813741"/>
                    <a:gd name="T42" fmla="*/ 940740 h 9407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13741" h="940740">
                      <a:moveTo>
                        <a:pt x="214019" y="82314"/>
                      </a:moveTo>
                      <a:cubicBezTo>
                        <a:pt x="239889" y="56444"/>
                        <a:pt x="277519" y="23518"/>
                        <a:pt x="326908" y="11759"/>
                      </a:cubicBezTo>
                      <a:cubicBezTo>
                        <a:pt x="376297" y="0"/>
                        <a:pt x="458611" y="0"/>
                        <a:pt x="510352" y="11759"/>
                      </a:cubicBezTo>
                      <a:cubicBezTo>
                        <a:pt x="562093" y="23518"/>
                        <a:pt x="597371" y="54092"/>
                        <a:pt x="637352" y="82314"/>
                      </a:cubicBezTo>
                      <a:cubicBezTo>
                        <a:pt x="677334" y="110536"/>
                        <a:pt x="722019" y="124648"/>
                        <a:pt x="750241" y="181092"/>
                      </a:cubicBezTo>
                      <a:cubicBezTo>
                        <a:pt x="778463" y="237536"/>
                        <a:pt x="813741" y="326907"/>
                        <a:pt x="806686" y="420981"/>
                      </a:cubicBezTo>
                      <a:cubicBezTo>
                        <a:pt x="799631" y="515055"/>
                        <a:pt x="766704" y="663221"/>
                        <a:pt x="707908" y="745536"/>
                      </a:cubicBezTo>
                      <a:cubicBezTo>
                        <a:pt x="649112" y="827851"/>
                        <a:pt x="550334" y="889000"/>
                        <a:pt x="453908" y="914870"/>
                      </a:cubicBezTo>
                      <a:cubicBezTo>
                        <a:pt x="357482" y="940740"/>
                        <a:pt x="202259" y="926629"/>
                        <a:pt x="129352" y="900759"/>
                      </a:cubicBezTo>
                      <a:cubicBezTo>
                        <a:pt x="56445" y="874889"/>
                        <a:pt x="32926" y="825500"/>
                        <a:pt x="16463" y="759648"/>
                      </a:cubicBezTo>
                      <a:cubicBezTo>
                        <a:pt x="0" y="693796"/>
                        <a:pt x="4704" y="604426"/>
                        <a:pt x="30574" y="505648"/>
                      </a:cubicBezTo>
                      <a:cubicBezTo>
                        <a:pt x="56444" y="406870"/>
                        <a:pt x="143464" y="239889"/>
                        <a:pt x="171686" y="166981"/>
                      </a:cubicBezTo>
                      <a:cubicBezTo>
                        <a:pt x="199908" y="94074"/>
                        <a:pt x="188149" y="108184"/>
                        <a:pt x="214019" y="8231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8718" name="Group 10"/>
                <p:cNvGrpSpPr>
                  <a:grpSpLocks/>
                </p:cNvGrpSpPr>
                <p:nvPr/>
              </p:nvGrpSpPr>
              <p:grpSpPr bwMode="auto">
                <a:xfrm rot="-758005">
                  <a:off x="5334000" y="5130283"/>
                  <a:ext cx="490307" cy="432317"/>
                  <a:chOff x="2721101" y="5085356"/>
                  <a:chExt cx="490307" cy="432317"/>
                </a:xfrm>
              </p:grpSpPr>
              <p:sp>
                <p:nvSpPr>
                  <p:cNvPr id="12" name="Oval 8"/>
                  <p:cNvSpPr/>
                  <p:nvPr/>
                </p:nvSpPr>
                <p:spPr>
                  <a:xfrm rot="1819175">
                    <a:off x="2710471" y="5065105"/>
                    <a:ext cx="260057" cy="2832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22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" name="Oval 42"/>
                  <p:cNvSpPr/>
                  <p:nvPr/>
                </p:nvSpPr>
                <p:spPr>
                  <a:xfrm rot="1819175">
                    <a:off x="2892866" y="5219080"/>
                    <a:ext cx="260054" cy="283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22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" name="Oval 37"/>
                <p:cNvSpPr/>
                <p:nvPr/>
              </p:nvSpPr>
              <p:spPr>
                <a:xfrm>
                  <a:off x="5431016" y="5290874"/>
                  <a:ext cx="46894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Oval 38"/>
                <p:cNvSpPr/>
                <p:nvPr/>
              </p:nvSpPr>
              <p:spPr>
                <a:xfrm>
                  <a:off x="5691070" y="5383743"/>
                  <a:ext cx="42632" cy="417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" name="Oval 39"/>
                <p:cNvSpPr/>
                <p:nvPr/>
              </p:nvSpPr>
              <p:spPr>
                <a:xfrm>
                  <a:off x="5290329" y="5745929"/>
                  <a:ext cx="42632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" name="Oval 40"/>
                <p:cNvSpPr/>
                <p:nvPr/>
              </p:nvSpPr>
              <p:spPr>
                <a:xfrm>
                  <a:off x="5409699" y="5792364"/>
                  <a:ext cx="46897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694" name="Group 29"/>
            <p:cNvGrpSpPr>
              <a:grpSpLocks/>
            </p:cNvGrpSpPr>
            <p:nvPr/>
          </p:nvGrpSpPr>
          <p:grpSpPr bwMode="auto">
            <a:xfrm>
              <a:off x="1153" y="1687"/>
              <a:ext cx="573" cy="476"/>
              <a:chOff x="3314700" y="2618929"/>
              <a:chExt cx="2442816" cy="2210268"/>
            </a:xfrm>
          </p:grpSpPr>
          <p:grpSp>
            <p:nvGrpSpPr>
              <p:cNvPr id="28695" name="Group 23"/>
              <p:cNvGrpSpPr>
                <a:grpSpLocks/>
              </p:cNvGrpSpPr>
              <p:nvPr/>
            </p:nvGrpSpPr>
            <p:grpSpPr bwMode="auto">
              <a:xfrm>
                <a:off x="4076700" y="3903978"/>
                <a:ext cx="1310452" cy="925219"/>
                <a:chOff x="5486400" y="3733800"/>
                <a:chExt cx="1310452" cy="925219"/>
              </a:xfrm>
            </p:grpSpPr>
            <p:sp>
              <p:nvSpPr>
                <p:cNvPr id="44" name="Freeform 43"/>
                <p:cNvSpPr>
                  <a:spLocks noChangeArrowheads="1"/>
                </p:cNvSpPr>
                <p:nvPr/>
              </p:nvSpPr>
              <p:spPr bwMode="auto">
                <a:xfrm>
                  <a:off x="5666566" y="3976434"/>
                  <a:ext cx="319741" cy="682585"/>
                </a:xfrm>
                <a:custGeom>
                  <a:avLst/>
                  <a:gdLst>
                    <a:gd name="T0" fmla="*/ 199838 w 319852"/>
                    <a:gd name="T1" fmla="*/ 70857 h 679686"/>
                    <a:gd name="T2" fmla="*/ 228050 w 319852"/>
                    <a:gd name="T3" fmla="*/ 510167 h 679686"/>
                    <a:gd name="T4" fmla="*/ 129307 w 319852"/>
                    <a:gd name="T5" fmla="*/ 566852 h 679686"/>
                    <a:gd name="T6" fmla="*/ 2351 w 319852"/>
                    <a:gd name="T7" fmla="*/ 666052 h 679686"/>
                    <a:gd name="T8" fmla="*/ 115200 w 319852"/>
                    <a:gd name="T9" fmla="*/ 666052 h 679686"/>
                    <a:gd name="T10" fmla="*/ 242156 w 319852"/>
                    <a:gd name="T11" fmla="*/ 637708 h 679686"/>
                    <a:gd name="T12" fmla="*/ 312687 w 319852"/>
                    <a:gd name="T13" fmla="*/ 566852 h 679686"/>
                    <a:gd name="T14" fmla="*/ 284475 w 319852"/>
                    <a:gd name="T15" fmla="*/ 382625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Freeform 44"/>
                <p:cNvSpPr>
                  <a:spLocks noChangeArrowheads="1"/>
                </p:cNvSpPr>
                <p:nvPr/>
              </p:nvSpPr>
              <p:spPr bwMode="auto">
                <a:xfrm>
                  <a:off x="5487512" y="3716402"/>
                  <a:ext cx="319741" cy="696514"/>
                </a:xfrm>
                <a:custGeom>
                  <a:avLst/>
                  <a:gdLst>
                    <a:gd name="T0" fmla="*/ 199838 w 319852"/>
                    <a:gd name="T1" fmla="*/ 72303 h 679686"/>
                    <a:gd name="T2" fmla="*/ 228050 w 319852"/>
                    <a:gd name="T3" fmla="*/ 520577 h 679686"/>
                    <a:gd name="T4" fmla="*/ 129307 w 319852"/>
                    <a:gd name="T5" fmla="*/ 578420 h 679686"/>
                    <a:gd name="T6" fmla="*/ 2351 w 319852"/>
                    <a:gd name="T7" fmla="*/ 679643 h 679686"/>
                    <a:gd name="T8" fmla="*/ 115200 w 319852"/>
                    <a:gd name="T9" fmla="*/ 679643 h 679686"/>
                    <a:gd name="T10" fmla="*/ 242156 w 319852"/>
                    <a:gd name="T11" fmla="*/ 650722 h 679686"/>
                    <a:gd name="T12" fmla="*/ 312687 w 319852"/>
                    <a:gd name="T13" fmla="*/ 578420 h 679686"/>
                    <a:gd name="T14" fmla="*/ 284475 w 319852"/>
                    <a:gd name="T15" fmla="*/ 390433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Freeform 45"/>
                <p:cNvSpPr>
                  <a:spLocks noChangeArrowheads="1"/>
                </p:cNvSpPr>
                <p:nvPr/>
              </p:nvSpPr>
              <p:spPr bwMode="auto">
                <a:xfrm>
                  <a:off x="6310310" y="3716402"/>
                  <a:ext cx="332529" cy="696514"/>
                </a:xfrm>
                <a:custGeom>
                  <a:avLst/>
                  <a:gdLst>
                    <a:gd name="T0" fmla="*/ 207830 w 319852"/>
                    <a:gd name="T1" fmla="*/ 72303 h 679686"/>
                    <a:gd name="T2" fmla="*/ 237171 w 319852"/>
                    <a:gd name="T3" fmla="*/ 520577 h 679686"/>
                    <a:gd name="T4" fmla="*/ 134479 w 319852"/>
                    <a:gd name="T5" fmla="*/ 578420 h 679686"/>
                    <a:gd name="T6" fmla="*/ 2445 w 319852"/>
                    <a:gd name="T7" fmla="*/ 679643 h 679686"/>
                    <a:gd name="T8" fmla="*/ 119807 w 319852"/>
                    <a:gd name="T9" fmla="*/ 679643 h 679686"/>
                    <a:gd name="T10" fmla="*/ 251841 w 319852"/>
                    <a:gd name="T11" fmla="*/ 650722 h 679686"/>
                    <a:gd name="T12" fmla="*/ 325193 w 319852"/>
                    <a:gd name="T13" fmla="*/ 578420 h 679686"/>
                    <a:gd name="T14" fmla="*/ 295853 w 319852"/>
                    <a:gd name="T15" fmla="*/ 390433 h 679686"/>
                    <a:gd name="T16" fmla="*/ 310523 w 319852"/>
                    <a:gd name="T17" fmla="*/ 0 h 679686"/>
                    <a:gd name="T18" fmla="*/ 310523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Freeform 46"/>
                <p:cNvSpPr>
                  <a:spLocks noChangeArrowheads="1"/>
                </p:cNvSpPr>
                <p:nvPr/>
              </p:nvSpPr>
              <p:spPr bwMode="auto">
                <a:xfrm>
                  <a:off x="6493627" y="3888210"/>
                  <a:ext cx="319741" cy="682582"/>
                </a:xfrm>
                <a:custGeom>
                  <a:avLst/>
                  <a:gdLst>
                    <a:gd name="T0" fmla="*/ 199838 w 319852"/>
                    <a:gd name="T1" fmla="*/ 70857 h 679686"/>
                    <a:gd name="T2" fmla="*/ 228050 w 319852"/>
                    <a:gd name="T3" fmla="*/ 510164 h 679686"/>
                    <a:gd name="T4" fmla="*/ 129307 w 319852"/>
                    <a:gd name="T5" fmla="*/ 566850 h 679686"/>
                    <a:gd name="T6" fmla="*/ 2351 w 319852"/>
                    <a:gd name="T7" fmla="*/ 666049 h 679686"/>
                    <a:gd name="T8" fmla="*/ 115200 w 319852"/>
                    <a:gd name="T9" fmla="*/ 666049 h 679686"/>
                    <a:gd name="T10" fmla="*/ 242156 w 319852"/>
                    <a:gd name="T11" fmla="*/ 637706 h 679686"/>
                    <a:gd name="T12" fmla="*/ 312687 w 319852"/>
                    <a:gd name="T13" fmla="*/ 566850 h 679686"/>
                    <a:gd name="T14" fmla="*/ 284475 w 319852"/>
                    <a:gd name="T15" fmla="*/ 382623 h 679686"/>
                    <a:gd name="T16" fmla="*/ 298581 w 319852"/>
                    <a:gd name="T17" fmla="*/ 0 h 679686"/>
                    <a:gd name="T18" fmla="*/ 298581 w 319852"/>
                    <a:gd name="T19" fmla="*/ 0 h 6796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9852"/>
                    <a:gd name="T31" fmla="*/ 0 h 679686"/>
                    <a:gd name="T32" fmla="*/ 319852 w 319852"/>
                    <a:gd name="T33" fmla="*/ 679686 h 6796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9852" h="679686">
                      <a:moveTo>
                        <a:pt x="199907" y="70556"/>
                      </a:moveTo>
                      <a:cubicBezTo>
                        <a:pt x="219897" y="248120"/>
                        <a:pt x="239888" y="425685"/>
                        <a:pt x="228129" y="508000"/>
                      </a:cubicBezTo>
                      <a:cubicBezTo>
                        <a:pt x="216370" y="590315"/>
                        <a:pt x="166982" y="538575"/>
                        <a:pt x="129352" y="564445"/>
                      </a:cubicBezTo>
                      <a:cubicBezTo>
                        <a:pt x="91723" y="590316"/>
                        <a:pt x="4704" y="646760"/>
                        <a:pt x="2352" y="663223"/>
                      </a:cubicBezTo>
                      <a:cubicBezTo>
                        <a:pt x="0" y="679686"/>
                        <a:pt x="75259" y="667927"/>
                        <a:pt x="115240" y="663223"/>
                      </a:cubicBezTo>
                      <a:cubicBezTo>
                        <a:pt x="155221" y="658519"/>
                        <a:pt x="209314" y="651463"/>
                        <a:pt x="242240" y="635000"/>
                      </a:cubicBezTo>
                      <a:cubicBezTo>
                        <a:pt x="275166" y="618537"/>
                        <a:pt x="305740" y="606778"/>
                        <a:pt x="312796" y="564445"/>
                      </a:cubicBezTo>
                      <a:cubicBezTo>
                        <a:pt x="319852" y="522112"/>
                        <a:pt x="286926" y="475074"/>
                        <a:pt x="284574" y="381000"/>
                      </a:cubicBezTo>
                      <a:cubicBezTo>
                        <a:pt x="282222" y="286926"/>
                        <a:pt x="298685" y="0"/>
                        <a:pt x="298685" y="0"/>
                      </a:cubicBezTo>
                    </a:path>
                  </a:pathLst>
                </a:custGeom>
                <a:solidFill>
                  <a:srgbClr val="59595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32" name="Cloud 31"/>
              <p:cNvSpPr/>
              <p:nvPr/>
            </p:nvSpPr>
            <p:spPr>
              <a:xfrm rot="654284">
                <a:off x="3966969" y="2618929"/>
                <a:ext cx="1790545" cy="1829508"/>
              </a:xfrm>
              <a:prstGeom prst="cloud">
                <a:avLst/>
              </a:prstGeom>
              <a:solidFill>
                <a:srgbClr val="FFFFFF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8697" name="Group 16"/>
              <p:cNvGrpSpPr>
                <a:grpSpLocks/>
              </p:cNvGrpSpPr>
              <p:nvPr/>
            </p:nvGrpSpPr>
            <p:grpSpPr bwMode="auto">
              <a:xfrm>
                <a:off x="3314700" y="2924197"/>
                <a:ext cx="1524000" cy="988248"/>
                <a:chOff x="4876800" y="4955352"/>
                <a:chExt cx="1524000" cy="988248"/>
              </a:xfrm>
            </p:grpSpPr>
            <p:sp>
              <p:nvSpPr>
                <p:cNvPr id="34" name="Freeform 33"/>
                <p:cNvSpPr>
                  <a:spLocks noChangeArrowheads="1"/>
                </p:cNvSpPr>
                <p:nvPr/>
              </p:nvSpPr>
              <p:spPr bwMode="auto">
                <a:xfrm flipH="1">
                  <a:off x="5844545" y="5123711"/>
                  <a:ext cx="554216" cy="287892"/>
                </a:xfrm>
                <a:custGeom>
                  <a:avLst/>
                  <a:gdLst>
                    <a:gd name="T0" fmla="*/ 554216 w 555038"/>
                    <a:gd name="T1" fmla="*/ 74899 h 289278"/>
                    <a:gd name="T2" fmla="*/ 427404 w 555038"/>
                    <a:gd name="T3" fmla="*/ 4681 h 289278"/>
                    <a:gd name="T4" fmla="*/ 159689 w 555038"/>
                    <a:gd name="T5" fmla="*/ 46812 h 289278"/>
                    <a:gd name="T6" fmla="*/ 18787 w 555038"/>
                    <a:gd name="T7" fmla="*/ 173203 h 289278"/>
                    <a:gd name="T8" fmla="*/ 46968 w 555038"/>
                    <a:gd name="T9" fmla="*/ 271508 h 289278"/>
                    <a:gd name="T10" fmla="*/ 187870 w 555038"/>
                    <a:gd name="T11" fmla="*/ 271508 h 289278"/>
                    <a:gd name="T12" fmla="*/ 314682 w 555038"/>
                    <a:gd name="T13" fmla="*/ 215334 h 289278"/>
                    <a:gd name="T14" fmla="*/ 441494 w 555038"/>
                    <a:gd name="T15" fmla="*/ 173203 h 289278"/>
                    <a:gd name="T16" fmla="*/ 526035 w 555038"/>
                    <a:gd name="T17" fmla="*/ 201291 h 289278"/>
                    <a:gd name="T18" fmla="*/ 526035 w 555038"/>
                    <a:gd name="T19" fmla="*/ 201291 h 289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5038"/>
                    <a:gd name="T31" fmla="*/ 0 h 289278"/>
                    <a:gd name="T32" fmla="*/ 555038 w 555038"/>
                    <a:gd name="T33" fmla="*/ 289278 h 289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5038" h="289278">
                      <a:moveTo>
                        <a:pt x="555038" y="75260"/>
                      </a:moveTo>
                      <a:cubicBezTo>
                        <a:pt x="524464" y="42334"/>
                        <a:pt x="493890" y="9408"/>
                        <a:pt x="428038" y="4704"/>
                      </a:cubicBezTo>
                      <a:cubicBezTo>
                        <a:pt x="362186" y="0"/>
                        <a:pt x="228130" y="18815"/>
                        <a:pt x="159926" y="47037"/>
                      </a:cubicBezTo>
                      <a:cubicBezTo>
                        <a:pt x="91722" y="75259"/>
                        <a:pt x="37630" y="136407"/>
                        <a:pt x="18815" y="174037"/>
                      </a:cubicBezTo>
                      <a:cubicBezTo>
                        <a:pt x="0" y="211667"/>
                        <a:pt x="18816" y="256352"/>
                        <a:pt x="47038" y="272815"/>
                      </a:cubicBezTo>
                      <a:cubicBezTo>
                        <a:pt x="75260" y="289278"/>
                        <a:pt x="143464" y="282222"/>
                        <a:pt x="188149" y="272815"/>
                      </a:cubicBezTo>
                      <a:cubicBezTo>
                        <a:pt x="232834" y="263408"/>
                        <a:pt x="272816" y="232834"/>
                        <a:pt x="315149" y="216371"/>
                      </a:cubicBezTo>
                      <a:cubicBezTo>
                        <a:pt x="357482" y="199908"/>
                        <a:pt x="406871" y="176389"/>
                        <a:pt x="442149" y="174037"/>
                      </a:cubicBezTo>
                      <a:cubicBezTo>
                        <a:pt x="477427" y="171685"/>
                        <a:pt x="526815" y="202260"/>
                        <a:pt x="526815" y="202260"/>
                      </a:cubicBezTo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Freeform 34"/>
                <p:cNvSpPr>
                  <a:spLocks noChangeArrowheads="1"/>
                </p:cNvSpPr>
                <p:nvPr/>
              </p:nvSpPr>
              <p:spPr bwMode="auto">
                <a:xfrm>
                  <a:off x="4876800" y="4956548"/>
                  <a:ext cx="554216" cy="292534"/>
                </a:xfrm>
                <a:custGeom>
                  <a:avLst/>
                  <a:gdLst>
                    <a:gd name="T0" fmla="*/ 554216 w 555038"/>
                    <a:gd name="T1" fmla="*/ 76107 h 289278"/>
                    <a:gd name="T2" fmla="*/ 427404 w 555038"/>
                    <a:gd name="T3" fmla="*/ 4757 h 289278"/>
                    <a:gd name="T4" fmla="*/ 159689 w 555038"/>
                    <a:gd name="T5" fmla="*/ 47566 h 289278"/>
                    <a:gd name="T6" fmla="*/ 18787 w 555038"/>
                    <a:gd name="T7" fmla="*/ 175996 h 289278"/>
                    <a:gd name="T8" fmla="*/ 46968 w 555038"/>
                    <a:gd name="T9" fmla="*/ 275886 h 289278"/>
                    <a:gd name="T10" fmla="*/ 187870 w 555038"/>
                    <a:gd name="T11" fmla="*/ 275886 h 289278"/>
                    <a:gd name="T12" fmla="*/ 314682 w 555038"/>
                    <a:gd name="T13" fmla="*/ 218806 h 289278"/>
                    <a:gd name="T14" fmla="*/ 441494 w 555038"/>
                    <a:gd name="T15" fmla="*/ 175996 h 289278"/>
                    <a:gd name="T16" fmla="*/ 526035 w 555038"/>
                    <a:gd name="T17" fmla="*/ 204537 h 289278"/>
                    <a:gd name="T18" fmla="*/ 526035 w 555038"/>
                    <a:gd name="T19" fmla="*/ 204537 h 2892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5038"/>
                    <a:gd name="T31" fmla="*/ 0 h 289278"/>
                    <a:gd name="T32" fmla="*/ 555038 w 555038"/>
                    <a:gd name="T33" fmla="*/ 289278 h 2892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5038" h="289278">
                      <a:moveTo>
                        <a:pt x="555038" y="75260"/>
                      </a:moveTo>
                      <a:cubicBezTo>
                        <a:pt x="524464" y="42334"/>
                        <a:pt x="493890" y="9408"/>
                        <a:pt x="428038" y="4704"/>
                      </a:cubicBezTo>
                      <a:cubicBezTo>
                        <a:pt x="362186" y="0"/>
                        <a:pt x="228130" y="18815"/>
                        <a:pt x="159926" y="47037"/>
                      </a:cubicBezTo>
                      <a:cubicBezTo>
                        <a:pt x="91722" y="75259"/>
                        <a:pt x="37630" y="136407"/>
                        <a:pt x="18815" y="174037"/>
                      </a:cubicBezTo>
                      <a:cubicBezTo>
                        <a:pt x="0" y="211667"/>
                        <a:pt x="18816" y="256352"/>
                        <a:pt x="47038" y="272815"/>
                      </a:cubicBezTo>
                      <a:cubicBezTo>
                        <a:pt x="75260" y="289278"/>
                        <a:pt x="143464" y="282222"/>
                        <a:pt x="188149" y="272815"/>
                      </a:cubicBezTo>
                      <a:cubicBezTo>
                        <a:pt x="232834" y="263408"/>
                        <a:pt x="272816" y="232834"/>
                        <a:pt x="315149" y="216371"/>
                      </a:cubicBezTo>
                      <a:cubicBezTo>
                        <a:pt x="357482" y="199908"/>
                        <a:pt x="406871" y="176389"/>
                        <a:pt x="442149" y="174037"/>
                      </a:cubicBezTo>
                      <a:cubicBezTo>
                        <a:pt x="477427" y="171685"/>
                        <a:pt x="526815" y="202260"/>
                        <a:pt x="526815" y="202260"/>
                      </a:cubicBezTo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Freeform 4"/>
                <p:cNvSpPr>
                  <a:spLocks noChangeArrowheads="1"/>
                </p:cNvSpPr>
                <p:nvPr/>
              </p:nvSpPr>
              <p:spPr bwMode="auto">
                <a:xfrm>
                  <a:off x="5102748" y="5002982"/>
                  <a:ext cx="818535" cy="942612"/>
                </a:xfrm>
                <a:custGeom>
                  <a:avLst/>
                  <a:gdLst>
                    <a:gd name="T0" fmla="*/ 215280 w 813741"/>
                    <a:gd name="T1" fmla="*/ 82478 h 940740"/>
                    <a:gd name="T2" fmla="*/ 328834 w 813741"/>
                    <a:gd name="T3" fmla="*/ 11782 h 940740"/>
                    <a:gd name="T4" fmla="*/ 513359 w 813741"/>
                    <a:gd name="T5" fmla="*/ 11782 h 940740"/>
                    <a:gd name="T6" fmla="*/ 641107 w 813741"/>
                    <a:gd name="T7" fmla="*/ 82478 h 940740"/>
                    <a:gd name="T8" fmla="*/ 754661 w 813741"/>
                    <a:gd name="T9" fmla="*/ 181452 h 940740"/>
                    <a:gd name="T10" fmla="*/ 811438 w 813741"/>
                    <a:gd name="T11" fmla="*/ 421819 h 940740"/>
                    <a:gd name="T12" fmla="*/ 712079 w 813741"/>
                    <a:gd name="T13" fmla="*/ 747020 h 940740"/>
                    <a:gd name="T14" fmla="*/ 456582 w 813741"/>
                    <a:gd name="T15" fmla="*/ 916691 h 940740"/>
                    <a:gd name="T16" fmla="*/ 130114 w 813741"/>
                    <a:gd name="T17" fmla="*/ 902551 h 940740"/>
                    <a:gd name="T18" fmla="*/ 16560 w 813741"/>
                    <a:gd name="T19" fmla="*/ 761160 h 940740"/>
                    <a:gd name="T20" fmla="*/ 30754 w 813741"/>
                    <a:gd name="T21" fmla="*/ 506654 h 940740"/>
                    <a:gd name="T22" fmla="*/ 172697 w 813741"/>
                    <a:gd name="T23" fmla="*/ 167313 h 940740"/>
                    <a:gd name="T24" fmla="*/ 215280 w 813741"/>
                    <a:gd name="T25" fmla="*/ 82478 h 9407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13741"/>
                    <a:gd name="T40" fmla="*/ 0 h 940740"/>
                    <a:gd name="T41" fmla="*/ 813741 w 813741"/>
                    <a:gd name="T42" fmla="*/ 940740 h 9407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13741" h="940740">
                      <a:moveTo>
                        <a:pt x="214019" y="82314"/>
                      </a:moveTo>
                      <a:cubicBezTo>
                        <a:pt x="239889" y="56444"/>
                        <a:pt x="277519" y="23518"/>
                        <a:pt x="326908" y="11759"/>
                      </a:cubicBezTo>
                      <a:cubicBezTo>
                        <a:pt x="376297" y="0"/>
                        <a:pt x="458611" y="0"/>
                        <a:pt x="510352" y="11759"/>
                      </a:cubicBezTo>
                      <a:cubicBezTo>
                        <a:pt x="562093" y="23518"/>
                        <a:pt x="597371" y="54092"/>
                        <a:pt x="637352" y="82314"/>
                      </a:cubicBezTo>
                      <a:cubicBezTo>
                        <a:pt x="677334" y="110536"/>
                        <a:pt x="722019" y="124648"/>
                        <a:pt x="750241" y="181092"/>
                      </a:cubicBezTo>
                      <a:cubicBezTo>
                        <a:pt x="778463" y="237536"/>
                        <a:pt x="813741" y="326907"/>
                        <a:pt x="806686" y="420981"/>
                      </a:cubicBezTo>
                      <a:cubicBezTo>
                        <a:pt x="799631" y="515055"/>
                        <a:pt x="766704" y="663221"/>
                        <a:pt x="707908" y="745536"/>
                      </a:cubicBezTo>
                      <a:cubicBezTo>
                        <a:pt x="649112" y="827851"/>
                        <a:pt x="550334" y="889000"/>
                        <a:pt x="453908" y="914870"/>
                      </a:cubicBezTo>
                      <a:cubicBezTo>
                        <a:pt x="357482" y="940740"/>
                        <a:pt x="202259" y="926629"/>
                        <a:pt x="129352" y="900759"/>
                      </a:cubicBezTo>
                      <a:cubicBezTo>
                        <a:pt x="56445" y="874889"/>
                        <a:pt x="32926" y="825500"/>
                        <a:pt x="16463" y="759648"/>
                      </a:cubicBezTo>
                      <a:cubicBezTo>
                        <a:pt x="0" y="693796"/>
                        <a:pt x="4704" y="604426"/>
                        <a:pt x="30574" y="505648"/>
                      </a:cubicBezTo>
                      <a:cubicBezTo>
                        <a:pt x="56444" y="406870"/>
                        <a:pt x="143464" y="239889"/>
                        <a:pt x="171686" y="166981"/>
                      </a:cubicBezTo>
                      <a:cubicBezTo>
                        <a:pt x="199908" y="94074"/>
                        <a:pt x="188149" y="108184"/>
                        <a:pt x="214019" y="82314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 w="349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grpSp>
              <p:nvGrpSpPr>
                <p:cNvPr id="28701" name="Group 10"/>
                <p:cNvGrpSpPr>
                  <a:grpSpLocks/>
                </p:cNvGrpSpPr>
                <p:nvPr/>
              </p:nvGrpSpPr>
              <p:grpSpPr bwMode="auto">
                <a:xfrm rot="-758005">
                  <a:off x="5334000" y="5130283"/>
                  <a:ext cx="490307" cy="432317"/>
                  <a:chOff x="2721101" y="5085356"/>
                  <a:chExt cx="490307" cy="432317"/>
                </a:xfrm>
              </p:grpSpPr>
              <p:sp>
                <p:nvSpPr>
                  <p:cNvPr id="42" name="Oval 8"/>
                  <p:cNvSpPr/>
                  <p:nvPr/>
                </p:nvSpPr>
                <p:spPr>
                  <a:xfrm rot="1819175">
                    <a:off x="2710471" y="5065105"/>
                    <a:ext cx="260057" cy="2832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22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819175">
                    <a:off x="2892866" y="5219080"/>
                    <a:ext cx="260054" cy="283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22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5431016" y="5290874"/>
                  <a:ext cx="46894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691070" y="5383743"/>
                  <a:ext cx="42632" cy="4178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290329" y="5745929"/>
                  <a:ext cx="42632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409699" y="5792364"/>
                  <a:ext cx="46897" cy="464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8677" name="Line 72"/>
          <p:cNvSpPr>
            <a:spLocks noChangeShapeType="1"/>
          </p:cNvSpPr>
          <p:nvPr/>
        </p:nvSpPr>
        <p:spPr bwMode="auto">
          <a:xfrm>
            <a:off x="4584700" y="1778000"/>
            <a:ext cx="0" cy="438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5003800" y="1778000"/>
            <a:ext cx="3775075" cy="5048250"/>
            <a:chOff x="3152" y="1120"/>
            <a:chExt cx="2378" cy="3180"/>
          </a:xfrm>
        </p:grpSpPr>
        <p:sp>
          <p:nvSpPr>
            <p:cNvPr id="26633" name="TextBox 4"/>
            <p:cNvSpPr txBox="1">
              <a:spLocks noChangeArrowheads="1"/>
            </p:cNvSpPr>
            <p:nvPr/>
          </p:nvSpPr>
          <p:spPr bwMode="auto">
            <a:xfrm>
              <a:off x="3152" y="1120"/>
              <a:ext cx="2378" cy="318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 dirty="0">
                  <a:solidFill>
                    <a:srgbClr val="C9271F"/>
                  </a:solidFill>
                  <a:ea typeface="ＭＳ Ｐゴシック" pitchFamily="34" charset="-128"/>
                </a:rPr>
                <a:t>        </a:t>
              </a:r>
              <a:r>
                <a:rPr lang="en-US" sz="2400" b="1" u="sng" dirty="0">
                  <a:solidFill>
                    <a:srgbClr val="C9271F"/>
                  </a:solidFill>
                  <a:ea typeface="ＭＳ Ｐゴシック" pitchFamily="34" charset="-128"/>
                </a:rPr>
                <a:t>Molecular cloning</a:t>
              </a:r>
              <a:endParaRPr lang="en-US" sz="2400" b="1" u="sng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Use to study what a gene does </a:t>
              </a: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endParaRPr lang="en-US" sz="2400" b="1" dirty="0">
                <a:ea typeface="ＭＳ Ｐゴシック" pitchFamily="34" charset="-128"/>
              </a:endParaRPr>
            </a:p>
            <a:p>
              <a:pPr marL="342900" indent="-342900" eaLnBrk="1" hangingPunct="1">
                <a:buFont typeface="Arial" pitchFamily="34" charset="0"/>
                <a:buChar char="•"/>
                <a:defRPr/>
              </a:pPr>
              <a:r>
                <a:rPr lang="en-US" sz="2400" b="1" dirty="0">
                  <a:ea typeface="ＭＳ Ｐゴシック" pitchFamily="34" charset="-128"/>
                </a:rPr>
                <a:t>Routine in the biology labs</a:t>
              </a:r>
            </a:p>
            <a:p>
              <a:pPr eaLnBrk="1" hangingPunct="1">
                <a:defRPr/>
              </a:pPr>
              <a:endParaRPr lang="en-US" sz="2000" dirty="0">
                <a:ea typeface="ＭＳ Ｐゴシック" pitchFamily="34" charset="-128"/>
              </a:endParaRPr>
            </a:p>
            <a:p>
              <a:pPr eaLnBrk="1" hangingPunct="1">
                <a:defRPr/>
              </a:pPr>
              <a:r>
                <a:rPr lang="en-US" sz="2000" dirty="0">
                  <a:ea typeface="ＭＳ Ｐゴシック" pitchFamily="34" charset="-128"/>
                </a:rPr>
                <a:t>						</a:t>
              </a:r>
            </a:p>
          </p:txBody>
        </p:sp>
        <p:grpSp>
          <p:nvGrpSpPr>
            <p:cNvPr id="28682" name="Group 120"/>
            <p:cNvGrpSpPr>
              <a:grpSpLocks/>
            </p:cNvGrpSpPr>
            <p:nvPr/>
          </p:nvGrpSpPr>
          <p:grpSpPr bwMode="auto">
            <a:xfrm>
              <a:off x="3202" y="1625"/>
              <a:ext cx="1901" cy="519"/>
              <a:chOff x="3202" y="1625"/>
              <a:chExt cx="1901" cy="519"/>
            </a:xfrm>
          </p:grpSpPr>
          <p:pic>
            <p:nvPicPr>
              <p:cNvPr id="28683" name="Picture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" y="1929"/>
                <a:ext cx="147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4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5" y="1929"/>
                <a:ext cx="147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" y="1625"/>
                <a:ext cx="147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Straight Connector 18"/>
              <p:cNvCxnSpPr/>
              <p:nvPr/>
            </p:nvCxnSpPr>
            <p:spPr>
              <a:xfrm>
                <a:off x="3202" y="1764"/>
                <a:ext cx="1901" cy="1"/>
              </a:xfrm>
              <a:prstGeom prst="line">
                <a:avLst/>
              </a:prstGeom>
              <a:ln w="349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19"/>
              <p:cNvSpPr/>
              <p:nvPr/>
            </p:nvSpPr>
            <p:spPr>
              <a:xfrm>
                <a:off x="3363" y="1650"/>
                <a:ext cx="602" cy="201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88" name="TextBox 20"/>
              <p:cNvSpPr txBox="1">
                <a:spLocks noChangeArrowheads="1"/>
              </p:cNvSpPr>
              <p:nvPr/>
            </p:nvSpPr>
            <p:spPr bwMode="auto">
              <a:xfrm>
                <a:off x="3491" y="1652"/>
                <a:ext cx="42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ea typeface="ＭＳ Ｐゴシック" pitchFamily="34" charset="-128"/>
                  </a:rPr>
                  <a:t>gene 1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202" y="2066"/>
                <a:ext cx="1901" cy="1"/>
              </a:xfrm>
              <a:prstGeom prst="line">
                <a:avLst/>
              </a:prstGeom>
              <a:ln w="34925" cap="flat" cmpd="sng" algn="ctr">
                <a:solidFill>
                  <a:srgbClr val="C435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2"/>
              <p:cNvSpPr/>
              <p:nvPr/>
            </p:nvSpPr>
            <p:spPr>
              <a:xfrm>
                <a:off x="4059" y="1933"/>
                <a:ext cx="602" cy="211"/>
              </a:xfrm>
              <a:prstGeom prst="roundRect">
                <a:avLst/>
              </a:prstGeom>
              <a:solidFill>
                <a:srgbClr val="C4353A"/>
              </a:solidFill>
              <a:ln>
                <a:solidFill>
                  <a:srgbClr val="C4353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91" name="TextBox 23"/>
              <p:cNvSpPr txBox="1">
                <a:spLocks noChangeArrowheads="1"/>
              </p:cNvSpPr>
              <p:nvPr/>
            </p:nvSpPr>
            <p:spPr bwMode="auto">
              <a:xfrm>
                <a:off x="4186" y="1933"/>
                <a:ext cx="422" cy="193"/>
              </a:xfrm>
              <a:prstGeom prst="rect">
                <a:avLst/>
              </a:prstGeom>
              <a:solidFill>
                <a:srgbClr val="C4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ea typeface="ＭＳ Ｐゴシック" pitchFamily="34" charset="-128"/>
                  </a:rPr>
                  <a:t>gene 2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9945B-D0F1-4E42-A72C-5A1C10176854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832225" y="800100"/>
            <a:ext cx="2751138" cy="1447800"/>
            <a:chOff x="3832225" y="800100"/>
            <a:chExt cx="2751138" cy="1447800"/>
          </a:xfrm>
        </p:grpSpPr>
        <p:grpSp>
          <p:nvGrpSpPr>
            <p:cNvPr id="4124" name="Group 3"/>
            <p:cNvGrpSpPr>
              <a:grpSpLocks/>
            </p:cNvGrpSpPr>
            <p:nvPr/>
          </p:nvGrpSpPr>
          <p:grpSpPr bwMode="auto">
            <a:xfrm>
              <a:off x="3832225" y="800100"/>
              <a:ext cx="1371600" cy="1447800"/>
              <a:chOff x="3810000" y="838200"/>
              <a:chExt cx="1371600" cy="1447800"/>
            </a:xfrm>
          </p:grpSpPr>
          <p:sp>
            <p:nvSpPr>
              <p:cNvPr id="2" name="Oval 1"/>
              <p:cNvSpPr>
                <a:spLocks noChangeArrowheads="1"/>
              </p:cNvSpPr>
              <p:nvPr/>
            </p:nvSpPr>
            <p:spPr bwMode="auto">
              <a:xfrm>
                <a:off x="3810000" y="838200"/>
                <a:ext cx="1371600" cy="1447800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" name="Oval 2"/>
              <p:cNvSpPr>
                <a:spLocks noChangeArrowheads="1"/>
              </p:cNvSpPr>
              <p:nvPr/>
            </p:nvSpPr>
            <p:spPr bwMode="auto">
              <a:xfrm>
                <a:off x="4267200" y="137160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125" name="TextBox 19"/>
            <p:cNvSpPr txBox="1">
              <a:spLocks noChangeArrowheads="1"/>
            </p:cNvSpPr>
            <p:nvPr/>
          </p:nvSpPr>
          <p:spPr bwMode="auto">
            <a:xfrm>
              <a:off x="5294313" y="1104900"/>
              <a:ext cx="1289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ea typeface="ＭＳ Ｐゴシック" pitchFamily="34" charset="-128"/>
                </a:rPr>
                <a:t>stem cell</a:t>
              </a:r>
            </a:p>
          </p:txBody>
        </p:sp>
      </p:grpSp>
      <p:sp>
        <p:nvSpPr>
          <p:cNvPr id="4099" name="TextBox 30"/>
          <p:cNvSpPr txBox="1">
            <a:spLocks noChangeArrowheads="1"/>
          </p:cNvSpPr>
          <p:nvPr/>
        </p:nvSpPr>
        <p:spPr bwMode="auto">
          <a:xfrm>
            <a:off x="2254250" y="0"/>
            <a:ext cx="4383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ea typeface="ＭＳ Ｐゴシック" pitchFamily="34" charset="-128"/>
              </a:rPr>
              <a:t>What is a stem cell?</a:t>
            </a: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106488" y="2247900"/>
            <a:ext cx="2725737" cy="3409950"/>
            <a:chOff x="1106488" y="2247900"/>
            <a:chExt cx="2725737" cy="3409950"/>
          </a:xfrm>
        </p:grpSpPr>
        <p:sp>
          <p:nvSpPr>
            <p:cNvPr id="4118" name="TextBox 20"/>
            <p:cNvSpPr txBox="1">
              <a:spLocks noChangeArrowheads="1"/>
            </p:cNvSpPr>
            <p:nvPr/>
          </p:nvSpPr>
          <p:spPr bwMode="auto">
            <a:xfrm>
              <a:off x="1698625" y="5200650"/>
              <a:ext cx="1289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ea typeface="ＭＳ Ｐゴシック" pitchFamily="34" charset="-128"/>
                </a:rPr>
                <a:t>stem cell</a:t>
              </a:r>
            </a:p>
          </p:txBody>
        </p:sp>
        <p:grpSp>
          <p:nvGrpSpPr>
            <p:cNvPr id="4119" name="Group 35"/>
            <p:cNvGrpSpPr>
              <a:grpSpLocks/>
            </p:cNvGrpSpPr>
            <p:nvPr/>
          </p:nvGrpSpPr>
          <p:grpSpPr bwMode="auto">
            <a:xfrm>
              <a:off x="1106488" y="2247900"/>
              <a:ext cx="2725737" cy="2762250"/>
              <a:chOff x="1106488" y="2247900"/>
              <a:chExt cx="2725737" cy="2762250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1698625" y="3562350"/>
                <a:ext cx="1371600" cy="1447800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2155825" y="4286250"/>
                <a:ext cx="457200" cy="457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37" name="Straight Arrow Connector 36"/>
              <p:cNvCxnSpPr>
                <a:cxnSpLocks noChangeShapeType="1"/>
              </p:cNvCxnSpPr>
              <p:nvPr/>
            </p:nvCxnSpPr>
            <p:spPr bwMode="auto">
              <a:xfrm rot="5400000">
                <a:off x="2706687" y="2341563"/>
                <a:ext cx="1190625" cy="106045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123" name="TextBox 22"/>
              <p:cNvSpPr txBox="1">
                <a:spLocks noChangeArrowheads="1"/>
              </p:cNvSpPr>
              <p:nvPr/>
            </p:nvSpPr>
            <p:spPr bwMode="auto">
              <a:xfrm>
                <a:off x="1106488" y="2247900"/>
                <a:ext cx="2098675" cy="8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srgbClr val="FF0000"/>
                    </a:solidFill>
                    <a:ea typeface="ＭＳ Ｐゴシック" pitchFamily="34" charset="-128"/>
                  </a:rPr>
                  <a:t>SELF-RENEWAL</a:t>
                </a:r>
              </a:p>
              <a:p>
                <a:pPr eaLnBrk="1" hangingPunct="1"/>
                <a:r>
                  <a:rPr lang="en-US" sz="2400" b="1">
                    <a:solidFill>
                      <a:srgbClr val="FF0000"/>
                    </a:solidFill>
                    <a:ea typeface="ＭＳ Ｐゴシック" pitchFamily="34" charset="-128"/>
                  </a:rPr>
                  <a:t>(copying)</a:t>
                </a:r>
              </a:p>
            </p:txBody>
          </p:sp>
        </p:grp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5203825" y="2247900"/>
            <a:ext cx="3886200" cy="3603625"/>
            <a:chOff x="5203826" y="2247900"/>
            <a:chExt cx="3886199" cy="3603625"/>
          </a:xfrm>
        </p:grpSpPr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 rot="16200000" flipH="1">
              <a:off x="5122863" y="2357438"/>
              <a:ext cx="1190625" cy="1028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105" name="Group 39"/>
            <p:cNvGrpSpPr>
              <a:grpSpLocks/>
            </p:cNvGrpSpPr>
            <p:nvPr/>
          </p:nvGrpSpPr>
          <p:grpSpPr bwMode="auto">
            <a:xfrm>
              <a:off x="5684838" y="3467100"/>
              <a:ext cx="3405187" cy="2384425"/>
              <a:chOff x="5684838" y="3467100"/>
              <a:chExt cx="3405187" cy="2384425"/>
            </a:xfrm>
          </p:grpSpPr>
          <p:grpSp>
            <p:nvGrpSpPr>
              <p:cNvPr id="4107" name="Group 34"/>
              <p:cNvGrpSpPr>
                <a:grpSpLocks/>
              </p:cNvGrpSpPr>
              <p:nvPr/>
            </p:nvGrpSpPr>
            <p:grpSpPr bwMode="auto">
              <a:xfrm>
                <a:off x="5889625" y="3467100"/>
                <a:ext cx="1651000" cy="1562100"/>
                <a:chOff x="5156200" y="3390900"/>
                <a:chExt cx="1651000" cy="1562100"/>
              </a:xfrm>
            </p:grpSpPr>
            <p:sp>
              <p:nvSpPr>
                <p:cNvPr id="25" name="Freeform 24"/>
                <p:cNvSpPr>
                  <a:spLocks noChangeArrowheads="1"/>
                </p:cNvSpPr>
                <p:nvPr/>
              </p:nvSpPr>
              <p:spPr bwMode="auto">
                <a:xfrm>
                  <a:off x="5156201" y="3441700"/>
                  <a:ext cx="342900" cy="482600"/>
                </a:xfrm>
                <a:custGeom>
                  <a:avLst/>
                  <a:gdLst>
                    <a:gd name="T0" fmla="*/ 342900 w 342900"/>
                    <a:gd name="T1" fmla="*/ 0 h 482600"/>
                    <a:gd name="T2" fmla="*/ 228600 w 342900"/>
                    <a:gd name="T3" fmla="*/ 342900 h 482600"/>
                    <a:gd name="T4" fmla="*/ 0 w 342900"/>
                    <a:gd name="T5" fmla="*/ 482600 h 482600"/>
                    <a:gd name="T6" fmla="*/ 0 w 342900"/>
                    <a:gd name="T7" fmla="*/ 482600 h 482600"/>
                    <a:gd name="T8" fmla="*/ 0 w 342900"/>
                    <a:gd name="T9" fmla="*/ 482600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Freeform 25"/>
                <p:cNvSpPr>
                  <a:spLocks noChangeArrowheads="1"/>
                </p:cNvSpPr>
                <p:nvPr/>
              </p:nvSpPr>
              <p:spPr bwMode="auto">
                <a:xfrm>
                  <a:off x="5156201" y="3911600"/>
                  <a:ext cx="298450" cy="58420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79400 w 298450"/>
                    <a:gd name="T3" fmla="*/ 165100 h 584200"/>
                    <a:gd name="T4" fmla="*/ 114300 w 298450"/>
                    <a:gd name="T5" fmla="*/ 584200 h 584200"/>
                    <a:gd name="T6" fmla="*/ 114300 w 298450"/>
                    <a:gd name="T7" fmla="*/ 58420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Freeform 26"/>
                <p:cNvSpPr>
                  <a:spLocks noChangeArrowheads="1"/>
                </p:cNvSpPr>
                <p:nvPr/>
              </p:nvSpPr>
              <p:spPr bwMode="auto">
                <a:xfrm>
                  <a:off x="5232401" y="4437063"/>
                  <a:ext cx="596900" cy="515937"/>
                </a:xfrm>
                <a:custGeom>
                  <a:avLst/>
                  <a:gdLst>
                    <a:gd name="T0" fmla="*/ 0 w 596900"/>
                    <a:gd name="T1" fmla="*/ 84580 h 516467"/>
                    <a:gd name="T2" fmla="*/ 444500 w 596900"/>
                    <a:gd name="T3" fmla="*/ 71893 h 516467"/>
                    <a:gd name="T4" fmla="*/ 596900 w 596900"/>
                    <a:gd name="T5" fmla="*/ 515937 h 516467"/>
                    <a:gd name="T6" fmla="*/ 596900 w 596900"/>
                    <a:gd name="T7" fmla="*/ 515937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27"/>
                <p:cNvSpPr>
                  <a:spLocks noChangeArrowheads="1"/>
                </p:cNvSpPr>
                <p:nvPr/>
              </p:nvSpPr>
              <p:spPr bwMode="auto">
                <a:xfrm>
                  <a:off x="5829301" y="4586288"/>
                  <a:ext cx="685800" cy="366712"/>
                </a:xfrm>
                <a:custGeom>
                  <a:avLst/>
                  <a:gdLst>
                    <a:gd name="T0" fmla="*/ 0 w 685800"/>
                    <a:gd name="T1" fmla="*/ 366712 h 315383"/>
                    <a:gd name="T2" fmla="*/ 342900 w 685800"/>
                    <a:gd name="T3" fmla="*/ 12305 h 315383"/>
                    <a:gd name="T4" fmla="*/ 685800 w 685800"/>
                    <a:gd name="T5" fmla="*/ 292877 h 315383"/>
                    <a:gd name="T6" fmla="*/ 685800 w 685800"/>
                    <a:gd name="T7" fmla="*/ 292877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8"/>
                <p:cNvSpPr>
                  <a:spLocks noChangeArrowheads="1"/>
                </p:cNvSpPr>
                <p:nvPr/>
              </p:nvSpPr>
              <p:spPr bwMode="auto">
                <a:xfrm>
                  <a:off x="6502401" y="4330700"/>
                  <a:ext cx="304800" cy="546100"/>
                </a:xfrm>
                <a:custGeom>
                  <a:avLst/>
                  <a:gdLst>
                    <a:gd name="T0" fmla="*/ 0 w 304800"/>
                    <a:gd name="T1" fmla="*/ 546100 h 495300"/>
                    <a:gd name="T2" fmla="*/ 114300 w 304800"/>
                    <a:gd name="T3" fmla="*/ 168031 h 495300"/>
                    <a:gd name="T4" fmla="*/ 304800 w 304800"/>
                    <a:gd name="T5" fmla="*/ 0 h 495300"/>
                    <a:gd name="T6" fmla="*/ 304800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29"/>
                <p:cNvSpPr>
                  <a:spLocks noChangeArrowheads="1"/>
                </p:cNvSpPr>
                <p:nvPr/>
              </p:nvSpPr>
              <p:spPr bwMode="auto">
                <a:xfrm>
                  <a:off x="6503989" y="3759200"/>
                  <a:ext cx="303212" cy="571500"/>
                </a:xfrm>
                <a:custGeom>
                  <a:avLst/>
                  <a:gdLst>
                    <a:gd name="T0" fmla="*/ 303212 w 302683"/>
                    <a:gd name="T1" fmla="*/ 571500 h 571500"/>
                    <a:gd name="T2" fmla="*/ 23324 w 302683"/>
                    <a:gd name="T3" fmla="*/ 393700 h 571500"/>
                    <a:gd name="T4" fmla="*/ 163268 w 302683"/>
                    <a:gd name="T5" fmla="*/ 0 h 571500"/>
                    <a:gd name="T6" fmla="*/ 163268 w 302683"/>
                    <a:gd name="T7" fmla="*/ 0 h 571500"/>
                    <a:gd name="T8" fmla="*/ 163268 w 302683"/>
                    <a:gd name="T9" fmla="*/ 0 h 571500"/>
                    <a:gd name="T10" fmla="*/ 163268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 31"/>
                <p:cNvSpPr>
                  <a:spLocks noChangeArrowheads="1"/>
                </p:cNvSpPr>
                <p:nvPr/>
              </p:nvSpPr>
              <p:spPr bwMode="auto">
                <a:xfrm>
                  <a:off x="6108701" y="3390900"/>
                  <a:ext cx="546100" cy="506413"/>
                </a:xfrm>
                <a:custGeom>
                  <a:avLst/>
                  <a:gdLst>
                    <a:gd name="T0" fmla="*/ 546100 w 546100"/>
                    <a:gd name="T1" fmla="*/ 368686 h 505883"/>
                    <a:gd name="T2" fmla="*/ 203200 w 546100"/>
                    <a:gd name="T3" fmla="*/ 444966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ChangeArrowheads="1"/>
                </p:cNvSpPr>
                <p:nvPr/>
              </p:nvSpPr>
              <p:spPr bwMode="auto">
                <a:xfrm>
                  <a:off x="5473701" y="3390900"/>
                  <a:ext cx="622300" cy="363538"/>
                </a:xfrm>
                <a:custGeom>
                  <a:avLst/>
                  <a:gdLst>
                    <a:gd name="T0" fmla="*/ 622300 w 622300"/>
                    <a:gd name="T1" fmla="*/ 0 h 364067"/>
                    <a:gd name="T2" fmla="*/ 304800 w 622300"/>
                    <a:gd name="T3" fmla="*/ 355083 h 364067"/>
                    <a:gd name="T4" fmla="*/ 0 w 622300"/>
                    <a:gd name="T5" fmla="*/ 50726 h 364067"/>
                    <a:gd name="T6" fmla="*/ 0 w 622300"/>
                    <a:gd name="T7" fmla="*/ 50726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5829301" y="3911600"/>
                  <a:ext cx="457200" cy="457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08" name="TextBox 21"/>
              <p:cNvSpPr txBox="1">
                <a:spLocks noChangeArrowheads="1"/>
              </p:cNvSpPr>
              <p:nvPr/>
            </p:nvSpPr>
            <p:spPr bwMode="auto">
              <a:xfrm>
                <a:off x="5684838" y="5029200"/>
                <a:ext cx="3405187" cy="8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ea typeface="ＭＳ Ｐゴシック" pitchFamily="34" charset="-128"/>
                  </a:rPr>
                  <a:t>specialized cell</a:t>
                </a:r>
              </a:p>
              <a:p>
                <a:pPr eaLnBrk="1" hangingPunct="1"/>
                <a:r>
                  <a:rPr lang="en-US" sz="2400">
                    <a:ea typeface="ＭＳ Ｐゴシック" pitchFamily="34" charset="-128"/>
                  </a:rPr>
                  <a:t>e.g. muscle cell, nerve cell</a:t>
                </a:r>
              </a:p>
            </p:txBody>
          </p:sp>
        </p:grpSp>
        <p:sp>
          <p:nvSpPr>
            <p:cNvPr id="4106" name="TextBox 23"/>
            <p:cNvSpPr txBox="1">
              <a:spLocks noChangeArrowheads="1"/>
            </p:cNvSpPr>
            <p:nvPr/>
          </p:nvSpPr>
          <p:spPr bwMode="auto">
            <a:xfrm>
              <a:off x="5965825" y="2247900"/>
              <a:ext cx="24622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0000"/>
                  </a:solidFill>
                  <a:ea typeface="ＭＳ Ｐゴシック" pitchFamily="34" charset="-128"/>
                </a:rPr>
                <a:t>DIFFERENTIATION</a:t>
              </a:r>
            </a:p>
            <a:p>
              <a:pPr eaLnBrk="1" hangingPunct="1"/>
              <a:r>
                <a:rPr lang="en-US" sz="2400" b="1">
                  <a:solidFill>
                    <a:srgbClr val="FF0000"/>
                  </a:solidFill>
                  <a:ea typeface="ＭＳ Ｐゴシック" pitchFamily="34" charset="-128"/>
                </a:rPr>
                <a:t>(specializing)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3E8A6-BF61-4A7A-964A-D3CE56CA4FF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b="1" u="sng"/>
              <a:t>Reproductive cloning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4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To make Dolly, scientists done what so called </a:t>
            </a:r>
            <a:r>
              <a:rPr lang="en-US" sz="2800" b="1" u="sng" dirty="0">
                <a:solidFill>
                  <a:srgbClr val="C00000"/>
                </a:solidFill>
              </a:rPr>
              <a:t>somatic cell nuclear transfer (SCNT)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Somatic cell</a:t>
            </a:r>
            <a:r>
              <a:rPr lang="en-US" sz="2800" dirty="0"/>
              <a:t>: somatic cell is any cell in the body </a:t>
            </a:r>
            <a:r>
              <a:rPr lang="en-US" sz="2800" b="1" u="sng" dirty="0">
                <a:solidFill>
                  <a:srgbClr val="FF0000"/>
                </a:solidFill>
              </a:rPr>
              <a:t>other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than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sperm &amp; egg.  Somatic cell has the 2 complete sets of chromosomes (46 = 23pairs)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Nuclear</a:t>
            </a:r>
            <a:r>
              <a:rPr lang="en-US" sz="2800" dirty="0"/>
              <a:t> : nucleus holds DNA which contains all the information needed to form an organism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Transfer: </a:t>
            </a:r>
            <a:r>
              <a:rPr lang="en-US" sz="2800" dirty="0"/>
              <a:t>moving an object from one place to another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F990-0774-452D-A12A-0216A434C102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4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"/>
            <a:ext cx="8588375" cy="6248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b="1" u="sng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rgbClr val="C00000"/>
                </a:solidFill>
              </a:rPr>
              <a:t>Technique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took the nucleus out of a normal somatic cell  from a sheep (original).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put that nucleus into an egg cell of another sheep that had no nucleus.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They then had a new cell.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To make the new cell start to divide and grow, they gave it an electric shock.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A0112-CBF4-4F75-85BA-90278BDB8ECE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4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381000"/>
            <a:ext cx="8362950" cy="594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Then it started to divide and develop into an embryo. When it had grown into a very early stage embryo called a blastocyst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it  then was implanted into the womb of another sheep so that it could grow into a lamb and be born.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 The new sheep is a clone of the sheep that donated the somatic cell. Both sheep have the same DNA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A6B61-54DD-47AC-8821-576DAE536455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91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2620963" y="60325"/>
            <a:ext cx="386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u="sng">
                <a:ea typeface="ＭＳ Ｐゴシック" pitchFamily="34" charset="-128"/>
              </a:rPr>
              <a:t>Reproductive cloning </a:t>
            </a:r>
          </a:p>
        </p:txBody>
      </p:sp>
      <p:grpSp>
        <p:nvGrpSpPr>
          <p:cNvPr id="32771" name="Group 73"/>
          <p:cNvGrpSpPr>
            <a:grpSpLocks/>
          </p:cNvGrpSpPr>
          <p:nvPr/>
        </p:nvGrpSpPr>
        <p:grpSpPr bwMode="auto">
          <a:xfrm>
            <a:off x="1108075" y="1230313"/>
            <a:ext cx="7369175" cy="5003800"/>
            <a:chOff x="698" y="775"/>
            <a:chExt cx="4642" cy="3152"/>
          </a:xfrm>
        </p:grpSpPr>
        <p:sp>
          <p:nvSpPr>
            <p:cNvPr id="32776" name="TextBox 21"/>
            <p:cNvSpPr txBox="1">
              <a:spLocks noChangeArrowheads="1"/>
            </p:cNvSpPr>
            <p:nvPr/>
          </p:nvSpPr>
          <p:spPr bwMode="auto">
            <a:xfrm>
              <a:off x="4132" y="1496"/>
              <a:ext cx="1208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34" charset="-128"/>
                </a:rPr>
                <a:t>remove nucleus </a:t>
              </a:r>
            </a:p>
            <a:p>
              <a:pPr algn="ctr" eaLnBrk="1" hangingPunct="1"/>
              <a:r>
                <a:rPr lang="en-US" sz="2000" b="1">
                  <a:ea typeface="ＭＳ Ｐゴシック" pitchFamily="34" charset="-128"/>
                </a:rPr>
                <a:t>and take the</a:t>
              </a:r>
            </a:p>
            <a:p>
              <a:pPr algn="ctr" eaLnBrk="1" hangingPunct="1"/>
              <a:r>
                <a:rPr lang="en-US" sz="2000" b="1">
                  <a:ea typeface="ＭＳ Ｐゴシック" pitchFamily="34" charset="-128"/>
                </a:rPr>
                <a:t>rest of the cell </a:t>
              </a:r>
            </a:p>
          </p:txBody>
        </p:sp>
        <p:grpSp>
          <p:nvGrpSpPr>
            <p:cNvPr id="32777" name="Group 72"/>
            <p:cNvGrpSpPr>
              <a:grpSpLocks/>
            </p:cNvGrpSpPr>
            <p:nvPr/>
          </p:nvGrpSpPr>
          <p:grpSpPr bwMode="auto">
            <a:xfrm>
              <a:off x="698" y="775"/>
              <a:ext cx="3489" cy="3152"/>
              <a:chOff x="698" y="775"/>
              <a:chExt cx="3489" cy="3152"/>
            </a:xfrm>
          </p:grpSpPr>
          <p:grpSp>
            <p:nvGrpSpPr>
              <p:cNvPr id="32778" name="Oval 20"/>
              <p:cNvGrpSpPr>
                <a:grpSpLocks/>
              </p:cNvGrpSpPr>
              <p:nvPr/>
            </p:nvGrpSpPr>
            <p:grpSpPr bwMode="auto">
              <a:xfrm>
                <a:off x="2335" y="2104"/>
                <a:ext cx="161" cy="181"/>
                <a:chOff x="3706368" y="3340608"/>
                <a:chExt cx="256032" cy="286512"/>
              </a:xfrm>
            </p:grpSpPr>
            <p:pic>
              <p:nvPicPr>
                <p:cNvPr id="32842" name="Oval 2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6368" y="3340608"/>
                  <a:ext cx="256032" cy="286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843" name="Text Box 68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753351" y="3391693"/>
                  <a:ext cx="165042" cy="187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GB" sz="20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23" name="Oval 22"/>
              <p:cNvSpPr/>
              <p:nvPr/>
            </p:nvSpPr>
            <p:spPr>
              <a:xfrm>
                <a:off x="3834" y="2064"/>
                <a:ext cx="277" cy="336"/>
              </a:xfrm>
              <a:prstGeom prst="ellipse">
                <a:avLst/>
              </a:prstGeom>
              <a:noFill/>
              <a:ln w="349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2780" name="Group 103"/>
              <p:cNvGrpSpPr>
                <a:grpSpLocks/>
              </p:cNvGrpSpPr>
              <p:nvPr/>
            </p:nvGrpSpPr>
            <p:grpSpPr bwMode="auto">
              <a:xfrm>
                <a:off x="3834" y="864"/>
                <a:ext cx="353" cy="586"/>
                <a:chOff x="3571299" y="1371599"/>
                <a:chExt cx="560282" cy="930336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587171" y="1371598"/>
                  <a:ext cx="441242" cy="533435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63500" sx="102000" sy="102000" algn="ctr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780809" y="1584337"/>
                  <a:ext cx="93645" cy="107957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rgbClr val="0D0D0D"/>
                  </a:solidFill>
                </a:ln>
                <a:effectLst>
                  <a:outerShdw blurRad="63500" sx="102000" sy="102000" algn="ctr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841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299" y="1901825"/>
                  <a:ext cx="56028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000" b="1">
                      <a:ea typeface="ＭＳ Ｐゴシック" pitchFamily="34" charset="-128"/>
                    </a:rPr>
                    <a:t>egg</a:t>
                  </a:r>
                </a:p>
              </p:txBody>
            </p:sp>
          </p:grpSp>
          <p:cxnSp>
            <p:nvCxnSpPr>
              <p:cNvPr id="91" name="Straight Arrow Connector 90"/>
              <p:cNvCxnSpPr/>
              <p:nvPr/>
            </p:nvCxnSpPr>
            <p:spPr>
              <a:xfrm rot="5400000">
                <a:off x="2112" y="1729"/>
                <a:ext cx="576" cy="1"/>
              </a:xfrm>
              <a:prstGeom prst="straightConnector1">
                <a:avLst/>
              </a:prstGeom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2" name="TextBox 19"/>
              <p:cNvSpPr txBox="1">
                <a:spLocks noChangeArrowheads="1"/>
              </p:cNvSpPr>
              <p:nvPr/>
            </p:nvSpPr>
            <p:spPr bwMode="auto">
              <a:xfrm>
                <a:off x="990" y="1542"/>
                <a:ext cx="1254" cy="4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000" b="1">
                    <a:ea typeface="ＭＳ Ｐゴシック" pitchFamily="34" charset="-128"/>
                  </a:rPr>
                  <a:t>take the nucleus </a:t>
                </a:r>
              </a:p>
              <a:p>
                <a:pPr algn="ctr" eaLnBrk="1" hangingPunct="1"/>
                <a:r>
                  <a:rPr lang="en-US" sz="2000" b="1">
                    <a:ea typeface="ＭＳ Ｐゴシック" pitchFamily="34" charset="-128"/>
                  </a:rPr>
                  <a:t>(containing DNA)</a:t>
                </a:r>
              </a:p>
            </p:txBody>
          </p:sp>
          <p:cxnSp>
            <p:nvCxnSpPr>
              <p:cNvPr id="92" name="Straight Arrow Connector 91"/>
              <p:cNvCxnSpPr/>
              <p:nvPr/>
            </p:nvCxnSpPr>
            <p:spPr>
              <a:xfrm rot="5400000">
                <a:off x="3696" y="1727"/>
                <a:ext cx="576" cy="1"/>
              </a:xfrm>
              <a:prstGeom prst="straightConnector1">
                <a:avLst/>
              </a:prstGeom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84" name="TextBox 12"/>
              <p:cNvSpPr txBox="1">
                <a:spLocks noChangeArrowheads="1"/>
              </p:cNvSpPr>
              <p:nvPr/>
            </p:nvSpPr>
            <p:spPr bwMode="auto">
              <a:xfrm>
                <a:off x="1584" y="1214"/>
                <a:ext cx="194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dirty="0">
                    <a:ea typeface="ＭＳ Ｐゴシック" pitchFamily="34" charset="-128"/>
                  </a:rPr>
                  <a:t>Somatic cell from the body </a:t>
                </a:r>
              </a:p>
            </p:txBody>
          </p:sp>
          <p:grpSp>
            <p:nvGrpSpPr>
              <p:cNvPr id="32785" name="Oval 14"/>
              <p:cNvGrpSpPr>
                <a:grpSpLocks/>
              </p:cNvGrpSpPr>
              <p:nvPr/>
            </p:nvGrpSpPr>
            <p:grpSpPr bwMode="auto">
              <a:xfrm>
                <a:off x="2231" y="849"/>
                <a:ext cx="323" cy="365"/>
                <a:chOff x="3541776" y="1347216"/>
                <a:chExt cx="512064" cy="579120"/>
              </a:xfrm>
            </p:grpSpPr>
            <p:pic>
              <p:nvPicPr>
                <p:cNvPr id="32837" name="Oval 14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1776" y="1347216"/>
                  <a:ext cx="512064" cy="579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83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629346" y="1449250"/>
                  <a:ext cx="331147" cy="374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GB" sz="20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2786" name="Oval 15"/>
              <p:cNvGrpSpPr>
                <a:grpSpLocks/>
              </p:cNvGrpSpPr>
              <p:nvPr/>
            </p:nvGrpSpPr>
            <p:grpSpPr bwMode="auto">
              <a:xfrm>
                <a:off x="2335" y="979"/>
                <a:ext cx="161" cy="181"/>
                <a:chOff x="3706368" y="1554480"/>
                <a:chExt cx="256032" cy="286512"/>
              </a:xfrm>
            </p:grpSpPr>
            <p:pic>
              <p:nvPicPr>
                <p:cNvPr id="32835" name="Oval 15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6368" y="1554480"/>
                  <a:ext cx="256032" cy="286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836" name="Text Box 36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752734" y="1601927"/>
                  <a:ext cx="165000" cy="1876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GB" sz="200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2787" name="Group 29"/>
              <p:cNvGrpSpPr>
                <a:grpSpLocks/>
              </p:cNvGrpSpPr>
              <p:nvPr/>
            </p:nvGrpSpPr>
            <p:grpSpPr bwMode="auto">
              <a:xfrm>
                <a:off x="1024" y="775"/>
                <a:ext cx="728" cy="575"/>
                <a:chOff x="3314700" y="2618929"/>
                <a:chExt cx="2442816" cy="2210268"/>
              </a:xfrm>
            </p:grpSpPr>
            <p:grpSp>
              <p:nvGrpSpPr>
                <p:cNvPr id="32818" name="Group 23"/>
                <p:cNvGrpSpPr>
                  <a:grpSpLocks/>
                </p:cNvGrpSpPr>
                <p:nvPr/>
              </p:nvGrpSpPr>
              <p:grpSpPr bwMode="auto">
                <a:xfrm>
                  <a:off x="4076700" y="3903978"/>
                  <a:ext cx="1310452" cy="925219"/>
                  <a:chOff x="5486400" y="3733800"/>
                  <a:chExt cx="1310452" cy="925219"/>
                </a:xfrm>
              </p:grpSpPr>
              <p:sp>
                <p:nvSpPr>
                  <p:cNvPr id="44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5667302" y="3978640"/>
                    <a:ext cx="318773" cy="680376"/>
                  </a:xfrm>
                  <a:custGeom>
                    <a:avLst/>
                    <a:gdLst>
                      <a:gd name="T0" fmla="*/ 199233 w 319852"/>
                      <a:gd name="T1" fmla="*/ 70628 h 679686"/>
                      <a:gd name="T2" fmla="*/ 227359 w 319852"/>
                      <a:gd name="T3" fmla="*/ 508517 h 679686"/>
                      <a:gd name="T4" fmla="*/ 128916 w 319852"/>
                      <a:gd name="T5" fmla="*/ 565020 h 679686"/>
                      <a:gd name="T6" fmla="*/ 2344 w 319852"/>
                      <a:gd name="T7" fmla="*/ 663898 h 679686"/>
                      <a:gd name="T8" fmla="*/ 114851 w 319852"/>
                      <a:gd name="T9" fmla="*/ 663898 h 679686"/>
                      <a:gd name="T10" fmla="*/ 241423 w 319852"/>
                      <a:gd name="T11" fmla="*/ 635647 h 679686"/>
                      <a:gd name="T12" fmla="*/ 311741 w 319852"/>
                      <a:gd name="T13" fmla="*/ 565020 h 679686"/>
                      <a:gd name="T14" fmla="*/ 283614 w 319852"/>
                      <a:gd name="T15" fmla="*/ 381388 h 679686"/>
                      <a:gd name="T16" fmla="*/ 297677 w 319852"/>
                      <a:gd name="T17" fmla="*/ 0 h 679686"/>
                      <a:gd name="T18" fmla="*/ 297677 w 319852"/>
                      <a:gd name="T19" fmla="*/ 0 h 6796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9852"/>
                      <a:gd name="T31" fmla="*/ 0 h 679686"/>
                      <a:gd name="T32" fmla="*/ 319852 w 319852"/>
                      <a:gd name="T33" fmla="*/ 679686 h 6796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9852" h="679686">
                        <a:moveTo>
                          <a:pt x="199907" y="70556"/>
                        </a:moveTo>
                        <a:cubicBezTo>
                          <a:pt x="219897" y="248120"/>
                          <a:pt x="239888" y="425685"/>
                          <a:pt x="228129" y="508000"/>
                        </a:cubicBezTo>
                        <a:cubicBezTo>
                          <a:pt x="216370" y="590315"/>
                          <a:pt x="166982" y="538575"/>
                          <a:pt x="129352" y="564445"/>
                        </a:cubicBezTo>
                        <a:cubicBezTo>
                          <a:pt x="91723" y="590316"/>
                          <a:pt x="4704" y="646760"/>
                          <a:pt x="2352" y="663223"/>
                        </a:cubicBezTo>
                        <a:cubicBezTo>
                          <a:pt x="0" y="679686"/>
                          <a:pt x="75259" y="667927"/>
                          <a:pt x="115240" y="663223"/>
                        </a:cubicBezTo>
                        <a:cubicBezTo>
                          <a:pt x="155221" y="658519"/>
                          <a:pt x="209314" y="651463"/>
                          <a:pt x="242240" y="635000"/>
                        </a:cubicBezTo>
                        <a:cubicBezTo>
                          <a:pt x="275166" y="618537"/>
                          <a:pt x="305740" y="606778"/>
                          <a:pt x="312796" y="564445"/>
                        </a:cubicBezTo>
                        <a:cubicBezTo>
                          <a:pt x="319852" y="522112"/>
                          <a:pt x="286926" y="475074"/>
                          <a:pt x="284574" y="381000"/>
                        </a:cubicBezTo>
                        <a:cubicBezTo>
                          <a:pt x="282222" y="286926"/>
                          <a:pt x="298685" y="0"/>
                          <a:pt x="298685" y="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45" name="Freeform 44"/>
                  <p:cNvSpPr>
                    <a:spLocks noChangeArrowheads="1"/>
                  </p:cNvSpPr>
                  <p:nvPr/>
                </p:nvSpPr>
                <p:spPr bwMode="auto">
                  <a:xfrm>
                    <a:off x="5486104" y="3713407"/>
                    <a:ext cx="318773" cy="699597"/>
                  </a:xfrm>
                  <a:custGeom>
                    <a:avLst/>
                    <a:gdLst>
                      <a:gd name="T0" fmla="*/ 199233 w 319852"/>
                      <a:gd name="T1" fmla="*/ 72623 h 679686"/>
                      <a:gd name="T2" fmla="*/ 227359 w 319852"/>
                      <a:gd name="T3" fmla="*/ 522883 h 679686"/>
                      <a:gd name="T4" fmla="*/ 128916 w 319852"/>
                      <a:gd name="T5" fmla="*/ 580982 h 679686"/>
                      <a:gd name="T6" fmla="*/ 2344 w 319852"/>
                      <a:gd name="T7" fmla="*/ 682654 h 679686"/>
                      <a:gd name="T8" fmla="*/ 114851 w 319852"/>
                      <a:gd name="T9" fmla="*/ 682654 h 679686"/>
                      <a:gd name="T10" fmla="*/ 241423 w 319852"/>
                      <a:gd name="T11" fmla="*/ 653604 h 679686"/>
                      <a:gd name="T12" fmla="*/ 311741 w 319852"/>
                      <a:gd name="T13" fmla="*/ 580982 h 679686"/>
                      <a:gd name="T14" fmla="*/ 283614 w 319852"/>
                      <a:gd name="T15" fmla="*/ 392162 h 679686"/>
                      <a:gd name="T16" fmla="*/ 297677 w 319852"/>
                      <a:gd name="T17" fmla="*/ 0 h 679686"/>
                      <a:gd name="T18" fmla="*/ 297677 w 319852"/>
                      <a:gd name="T19" fmla="*/ 0 h 6796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9852"/>
                      <a:gd name="T31" fmla="*/ 0 h 679686"/>
                      <a:gd name="T32" fmla="*/ 319852 w 319852"/>
                      <a:gd name="T33" fmla="*/ 679686 h 6796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9852" h="679686">
                        <a:moveTo>
                          <a:pt x="199907" y="70556"/>
                        </a:moveTo>
                        <a:cubicBezTo>
                          <a:pt x="219897" y="248120"/>
                          <a:pt x="239888" y="425685"/>
                          <a:pt x="228129" y="508000"/>
                        </a:cubicBezTo>
                        <a:cubicBezTo>
                          <a:pt x="216370" y="590315"/>
                          <a:pt x="166982" y="538575"/>
                          <a:pt x="129352" y="564445"/>
                        </a:cubicBezTo>
                        <a:cubicBezTo>
                          <a:pt x="91723" y="590316"/>
                          <a:pt x="4704" y="646760"/>
                          <a:pt x="2352" y="663223"/>
                        </a:cubicBezTo>
                        <a:cubicBezTo>
                          <a:pt x="0" y="679686"/>
                          <a:pt x="75259" y="667927"/>
                          <a:pt x="115240" y="663223"/>
                        </a:cubicBezTo>
                        <a:cubicBezTo>
                          <a:pt x="155221" y="658519"/>
                          <a:pt x="209314" y="651463"/>
                          <a:pt x="242240" y="635000"/>
                        </a:cubicBezTo>
                        <a:cubicBezTo>
                          <a:pt x="275166" y="618537"/>
                          <a:pt x="305740" y="606778"/>
                          <a:pt x="312796" y="564445"/>
                        </a:cubicBezTo>
                        <a:cubicBezTo>
                          <a:pt x="319852" y="522112"/>
                          <a:pt x="286926" y="475074"/>
                          <a:pt x="284574" y="381000"/>
                        </a:cubicBezTo>
                        <a:cubicBezTo>
                          <a:pt x="282222" y="286926"/>
                          <a:pt x="298685" y="0"/>
                          <a:pt x="298685" y="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46" name="Freeform 45"/>
                  <p:cNvSpPr>
                    <a:spLocks noChangeArrowheads="1"/>
                  </p:cNvSpPr>
                  <p:nvPr/>
                </p:nvSpPr>
                <p:spPr bwMode="auto">
                  <a:xfrm>
                    <a:off x="6311561" y="3713407"/>
                    <a:ext cx="335552" cy="699597"/>
                  </a:xfrm>
                  <a:custGeom>
                    <a:avLst/>
                    <a:gdLst>
                      <a:gd name="T0" fmla="*/ 209719 w 319852"/>
                      <a:gd name="T1" fmla="*/ 72623 h 679686"/>
                      <a:gd name="T2" fmla="*/ 239327 w 319852"/>
                      <a:gd name="T3" fmla="*/ 522883 h 679686"/>
                      <a:gd name="T4" fmla="*/ 135701 w 319852"/>
                      <a:gd name="T5" fmla="*/ 580982 h 679686"/>
                      <a:gd name="T6" fmla="*/ 2467 w 319852"/>
                      <a:gd name="T7" fmla="*/ 682654 h 679686"/>
                      <a:gd name="T8" fmla="*/ 120897 w 319852"/>
                      <a:gd name="T9" fmla="*/ 682654 h 679686"/>
                      <a:gd name="T10" fmla="*/ 254130 w 319852"/>
                      <a:gd name="T11" fmla="*/ 653604 h 679686"/>
                      <a:gd name="T12" fmla="*/ 328150 w 319852"/>
                      <a:gd name="T13" fmla="*/ 580982 h 679686"/>
                      <a:gd name="T14" fmla="*/ 298542 w 319852"/>
                      <a:gd name="T15" fmla="*/ 392162 h 679686"/>
                      <a:gd name="T16" fmla="*/ 313346 w 319852"/>
                      <a:gd name="T17" fmla="*/ 0 h 679686"/>
                      <a:gd name="T18" fmla="*/ 313346 w 319852"/>
                      <a:gd name="T19" fmla="*/ 0 h 6796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9852"/>
                      <a:gd name="T31" fmla="*/ 0 h 679686"/>
                      <a:gd name="T32" fmla="*/ 319852 w 319852"/>
                      <a:gd name="T33" fmla="*/ 679686 h 6796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9852" h="679686">
                        <a:moveTo>
                          <a:pt x="199907" y="70556"/>
                        </a:moveTo>
                        <a:cubicBezTo>
                          <a:pt x="219897" y="248120"/>
                          <a:pt x="239888" y="425685"/>
                          <a:pt x="228129" y="508000"/>
                        </a:cubicBezTo>
                        <a:cubicBezTo>
                          <a:pt x="216370" y="590315"/>
                          <a:pt x="166982" y="538575"/>
                          <a:pt x="129352" y="564445"/>
                        </a:cubicBezTo>
                        <a:cubicBezTo>
                          <a:pt x="91723" y="590316"/>
                          <a:pt x="4704" y="646760"/>
                          <a:pt x="2352" y="663223"/>
                        </a:cubicBezTo>
                        <a:cubicBezTo>
                          <a:pt x="0" y="679686"/>
                          <a:pt x="75259" y="667927"/>
                          <a:pt x="115240" y="663223"/>
                        </a:cubicBezTo>
                        <a:cubicBezTo>
                          <a:pt x="155221" y="658519"/>
                          <a:pt x="209314" y="651463"/>
                          <a:pt x="242240" y="635000"/>
                        </a:cubicBezTo>
                        <a:cubicBezTo>
                          <a:pt x="275166" y="618537"/>
                          <a:pt x="305740" y="606778"/>
                          <a:pt x="312796" y="564445"/>
                        </a:cubicBezTo>
                        <a:cubicBezTo>
                          <a:pt x="319852" y="522112"/>
                          <a:pt x="286926" y="475074"/>
                          <a:pt x="284574" y="381000"/>
                        </a:cubicBezTo>
                        <a:cubicBezTo>
                          <a:pt x="282222" y="286926"/>
                          <a:pt x="298685" y="0"/>
                          <a:pt x="298685" y="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47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6496113" y="3890228"/>
                    <a:ext cx="318775" cy="680379"/>
                  </a:xfrm>
                  <a:custGeom>
                    <a:avLst/>
                    <a:gdLst>
                      <a:gd name="T0" fmla="*/ 199234 w 319852"/>
                      <a:gd name="T1" fmla="*/ 70628 h 679686"/>
                      <a:gd name="T2" fmla="*/ 227361 w 319852"/>
                      <a:gd name="T3" fmla="*/ 508519 h 679686"/>
                      <a:gd name="T4" fmla="*/ 128916 w 319852"/>
                      <a:gd name="T5" fmla="*/ 565022 h 679686"/>
                      <a:gd name="T6" fmla="*/ 2344 w 319852"/>
                      <a:gd name="T7" fmla="*/ 663901 h 679686"/>
                      <a:gd name="T8" fmla="*/ 114852 w 319852"/>
                      <a:gd name="T9" fmla="*/ 663901 h 679686"/>
                      <a:gd name="T10" fmla="*/ 241424 w 319852"/>
                      <a:gd name="T11" fmla="*/ 635649 h 679686"/>
                      <a:gd name="T12" fmla="*/ 311743 w 319852"/>
                      <a:gd name="T13" fmla="*/ 565022 h 679686"/>
                      <a:gd name="T14" fmla="*/ 283616 w 319852"/>
                      <a:gd name="T15" fmla="*/ 381390 h 679686"/>
                      <a:gd name="T16" fmla="*/ 297679 w 319852"/>
                      <a:gd name="T17" fmla="*/ 0 h 679686"/>
                      <a:gd name="T18" fmla="*/ 297679 w 319852"/>
                      <a:gd name="T19" fmla="*/ 0 h 6796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9852"/>
                      <a:gd name="T31" fmla="*/ 0 h 679686"/>
                      <a:gd name="T32" fmla="*/ 319852 w 319852"/>
                      <a:gd name="T33" fmla="*/ 679686 h 6796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9852" h="679686">
                        <a:moveTo>
                          <a:pt x="199907" y="70556"/>
                        </a:moveTo>
                        <a:cubicBezTo>
                          <a:pt x="219897" y="248120"/>
                          <a:pt x="239888" y="425685"/>
                          <a:pt x="228129" y="508000"/>
                        </a:cubicBezTo>
                        <a:cubicBezTo>
                          <a:pt x="216370" y="590315"/>
                          <a:pt x="166982" y="538575"/>
                          <a:pt x="129352" y="564445"/>
                        </a:cubicBezTo>
                        <a:cubicBezTo>
                          <a:pt x="91723" y="590316"/>
                          <a:pt x="4704" y="646760"/>
                          <a:pt x="2352" y="663223"/>
                        </a:cubicBezTo>
                        <a:cubicBezTo>
                          <a:pt x="0" y="679686"/>
                          <a:pt x="75259" y="667927"/>
                          <a:pt x="115240" y="663223"/>
                        </a:cubicBezTo>
                        <a:cubicBezTo>
                          <a:pt x="155221" y="658519"/>
                          <a:pt x="209314" y="651463"/>
                          <a:pt x="242240" y="635000"/>
                        </a:cubicBezTo>
                        <a:cubicBezTo>
                          <a:pt x="275166" y="618537"/>
                          <a:pt x="305740" y="606778"/>
                          <a:pt x="312796" y="564445"/>
                        </a:cubicBezTo>
                        <a:cubicBezTo>
                          <a:pt x="319852" y="522112"/>
                          <a:pt x="286926" y="475074"/>
                          <a:pt x="284574" y="381000"/>
                        </a:cubicBezTo>
                        <a:cubicBezTo>
                          <a:pt x="282222" y="286926"/>
                          <a:pt x="298685" y="0"/>
                          <a:pt x="298685" y="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</p:grpSp>
            <p:sp>
              <p:nvSpPr>
                <p:cNvPr id="32" name="Cloud 31"/>
                <p:cNvSpPr/>
                <p:nvPr/>
              </p:nvSpPr>
              <p:spPr>
                <a:xfrm rot="654284">
                  <a:off x="3965670" y="2618929"/>
                  <a:ext cx="1791846" cy="1829717"/>
                </a:xfrm>
                <a:prstGeom prst="cloud">
                  <a:avLst/>
                </a:prstGeom>
                <a:solidFill>
                  <a:srgbClr val="FFFFFF"/>
                </a:solidFill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2820" name="Group 16"/>
                <p:cNvGrpSpPr>
                  <a:grpSpLocks/>
                </p:cNvGrpSpPr>
                <p:nvPr/>
              </p:nvGrpSpPr>
              <p:grpSpPr bwMode="auto">
                <a:xfrm>
                  <a:off x="3314700" y="2924197"/>
                  <a:ext cx="1524000" cy="988248"/>
                  <a:chOff x="4876800" y="4955352"/>
                  <a:chExt cx="1524000" cy="988248"/>
                </a:xfrm>
              </p:grpSpPr>
              <p:sp>
                <p:nvSpPr>
                  <p:cNvPr id="34" name="Freeform 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846545" y="5122887"/>
                    <a:ext cx="553659" cy="288297"/>
                  </a:xfrm>
                  <a:custGeom>
                    <a:avLst/>
                    <a:gdLst>
                      <a:gd name="T0" fmla="*/ 553659 w 555038"/>
                      <a:gd name="T1" fmla="*/ 75005 h 289278"/>
                      <a:gd name="T2" fmla="*/ 426975 w 555038"/>
                      <a:gd name="T3" fmla="*/ 4688 h 289278"/>
                      <a:gd name="T4" fmla="*/ 159529 w 555038"/>
                      <a:gd name="T5" fmla="*/ 46877 h 289278"/>
                      <a:gd name="T6" fmla="*/ 18768 w 555038"/>
                      <a:gd name="T7" fmla="*/ 173447 h 289278"/>
                      <a:gd name="T8" fmla="*/ 46921 w 555038"/>
                      <a:gd name="T9" fmla="*/ 271890 h 289278"/>
                      <a:gd name="T10" fmla="*/ 187682 w 555038"/>
                      <a:gd name="T11" fmla="*/ 271890 h 289278"/>
                      <a:gd name="T12" fmla="*/ 314366 w 555038"/>
                      <a:gd name="T13" fmla="*/ 215637 h 289278"/>
                      <a:gd name="T14" fmla="*/ 441050 w 555038"/>
                      <a:gd name="T15" fmla="*/ 173447 h 289278"/>
                      <a:gd name="T16" fmla="*/ 525506 w 555038"/>
                      <a:gd name="T17" fmla="*/ 201574 h 289278"/>
                      <a:gd name="T18" fmla="*/ 525506 w 555038"/>
                      <a:gd name="T19" fmla="*/ 201574 h 2892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5038"/>
                      <a:gd name="T31" fmla="*/ 0 h 289278"/>
                      <a:gd name="T32" fmla="*/ 555038 w 555038"/>
                      <a:gd name="T33" fmla="*/ 289278 h 2892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5038" h="289278">
                        <a:moveTo>
                          <a:pt x="555038" y="75260"/>
                        </a:moveTo>
                        <a:cubicBezTo>
                          <a:pt x="524464" y="42334"/>
                          <a:pt x="493890" y="9408"/>
                          <a:pt x="428038" y="4704"/>
                        </a:cubicBezTo>
                        <a:cubicBezTo>
                          <a:pt x="362186" y="0"/>
                          <a:pt x="228130" y="18815"/>
                          <a:pt x="159926" y="47037"/>
                        </a:cubicBezTo>
                        <a:cubicBezTo>
                          <a:pt x="91722" y="75259"/>
                          <a:pt x="37630" y="136407"/>
                          <a:pt x="18815" y="174037"/>
                        </a:cubicBezTo>
                        <a:cubicBezTo>
                          <a:pt x="0" y="211667"/>
                          <a:pt x="18816" y="256352"/>
                          <a:pt x="47038" y="272815"/>
                        </a:cubicBezTo>
                        <a:cubicBezTo>
                          <a:pt x="75260" y="289278"/>
                          <a:pt x="143464" y="282222"/>
                          <a:pt x="188149" y="272815"/>
                        </a:cubicBezTo>
                        <a:cubicBezTo>
                          <a:pt x="232834" y="263408"/>
                          <a:pt x="272816" y="232834"/>
                          <a:pt x="315149" y="216371"/>
                        </a:cubicBezTo>
                        <a:cubicBezTo>
                          <a:pt x="357482" y="199908"/>
                          <a:pt x="406871" y="176389"/>
                          <a:pt x="442149" y="174037"/>
                        </a:cubicBezTo>
                        <a:cubicBezTo>
                          <a:pt x="477427" y="171685"/>
                          <a:pt x="526815" y="202260"/>
                          <a:pt x="526815" y="20226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35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4876800" y="4953754"/>
                    <a:ext cx="553661" cy="292140"/>
                  </a:xfrm>
                  <a:custGeom>
                    <a:avLst/>
                    <a:gdLst>
                      <a:gd name="T0" fmla="*/ 553661 w 555038"/>
                      <a:gd name="T1" fmla="*/ 76005 h 289278"/>
                      <a:gd name="T2" fmla="*/ 426976 w 555038"/>
                      <a:gd name="T3" fmla="*/ 4751 h 289278"/>
                      <a:gd name="T4" fmla="*/ 159529 w 555038"/>
                      <a:gd name="T5" fmla="*/ 47502 h 289278"/>
                      <a:gd name="T6" fmla="*/ 18768 w 555038"/>
                      <a:gd name="T7" fmla="*/ 175759 h 289278"/>
                      <a:gd name="T8" fmla="*/ 46921 w 555038"/>
                      <a:gd name="T9" fmla="*/ 275514 h 289278"/>
                      <a:gd name="T10" fmla="*/ 187682 w 555038"/>
                      <a:gd name="T11" fmla="*/ 275514 h 289278"/>
                      <a:gd name="T12" fmla="*/ 314367 w 555038"/>
                      <a:gd name="T13" fmla="*/ 218512 h 289278"/>
                      <a:gd name="T14" fmla="*/ 441052 w 555038"/>
                      <a:gd name="T15" fmla="*/ 175759 h 289278"/>
                      <a:gd name="T16" fmla="*/ 525508 w 555038"/>
                      <a:gd name="T17" fmla="*/ 204261 h 289278"/>
                      <a:gd name="T18" fmla="*/ 525508 w 555038"/>
                      <a:gd name="T19" fmla="*/ 204261 h 2892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5038"/>
                      <a:gd name="T31" fmla="*/ 0 h 289278"/>
                      <a:gd name="T32" fmla="*/ 555038 w 555038"/>
                      <a:gd name="T33" fmla="*/ 289278 h 2892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5038" h="289278">
                        <a:moveTo>
                          <a:pt x="555038" y="75260"/>
                        </a:moveTo>
                        <a:cubicBezTo>
                          <a:pt x="524464" y="42334"/>
                          <a:pt x="493890" y="9408"/>
                          <a:pt x="428038" y="4704"/>
                        </a:cubicBezTo>
                        <a:cubicBezTo>
                          <a:pt x="362186" y="0"/>
                          <a:pt x="228130" y="18815"/>
                          <a:pt x="159926" y="47037"/>
                        </a:cubicBezTo>
                        <a:cubicBezTo>
                          <a:pt x="91722" y="75259"/>
                          <a:pt x="37630" y="136407"/>
                          <a:pt x="18815" y="174037"/>
                        </a:cubicBezTo>
                        <a:cubicBezTo>
                          <a:pt x="0" y="211667"/>
                          <a:pt x="18816" y="256352"/>
                          <a:pt x="47038" y="272815"/>
                        </a:cubicBezTo>
                        <a:cubicBezTo>
                          <a:pt x="75260" y="289278"/>
                          <a:pt x="143464" y="282222"/>
                          <a:pt x="188149" y="272815"/>
                        </a:cubicBezTo>
                        <a:cubicBezTo>
                          <a:pt x="232834" y="263408"/>
                          <a:pt x="272816" y="232834"/>
                          <a:pt x="315149" y="216371"/>
                        </a:cubicBezTo>
                        <a:cubicBezTo>
                          <a:pt x="357482" y="199908"/>
                          <a:pt x="406871" y="176389"/>
                          <a:pt x="442149" y="174037"/>
                        </a:cubicBezTo>
                        <a:cubicBezTo>
                          <a:pt x="477427" y="171685"/>
                          <a:pt x="526815" y="202260"/>
                          <a:pt x="526815" y="202260"/>
                        </a:cubicBezTo>
                      </a:path>
                    </a:pathLst>
                  </a:custGeom>
                  <a:solidFill>
                    <a:srgbClr val="595959"/>
                  </a:solidFill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latin typeface="Calibri" pitchFamily="-112" charset="0"/>
                      <a:cs typeface="+mn-cs"/>
                    </a:endParaRPr>
                  </a:p>
                </p:txBody>
              </p:sp>
              <p:sp>
                <p:nvSpPr>
                  <p:cNvPr id="36" name="Freeform 4"/>
                  <p:cNvSpPr>
                    <a:spLocks noChangeArrowheads="1"/>
                  </p:cNvSpPr>
                  <p:nvPr/>
                </p:nvSpPr>
                <p:spPr bwMode="auto">
                  <a:xfrm>
                    <a:off x="5104975" y="4999881"/>
                    <a:ext cx="815391" cy="945610"/>
                  </a:xfrm>
                  <a:custGeom>
                    <a:avLst/>
                    <a:gdLst>
                      <a:gd name="T0" fmla="*/ 214453 w 813741"/>
                      <a:gd name="T1" fmla="*/ 82740 h 940740"/>
                      <a:gd name="T2" fmla="*/ 327571 w 813741"/>
                      <a:gd name="T3" fmla="*/ 11820 h 940740"/>
                      <a:gd name="T4" fmla="*/ 511387 w 813741"/>
                      <a:gd name="T5" fmla="*/ 11820 h 940740"/>
                      <a:gd name="T6" fmla="*/ 638644 w 813741"/>
                      <a:gd name="T7" fmla="*/ 82740 h 940740"/>
                      <a:gd name="T8" fmla="*/ 751762 w 813741"/>
                      <a:gd name="T9" fmla="*/ 182029 h 940740"/>
                      <a:gd name="T10" fmla="*/ 808322 w 813741"/>
                      <a:gd name="T11" fmla="*/ 423160 h 940740"/>
                      <a:gd name="T12" fmla="*/ 709343 w 813741"/>
                      <a:gd name="T13" fmla="*/ 749395 h 940740"/>
                      <a:gd name="T14" fmla="*/ 454828 w 813741"/>
                      <a:gd name="T15" fmla="*/ 919606 h 940740"/>
                      <a:gd name="T16" fmla="*/ 129614 w 813741"/>
                      <a:gd name="T17" fmla="*/ 905422 h 940740"/>
                      <a:gd name="T18" fmla="*/ 16496 w 813741"/>
                      <a:gd name="T19" fmla="*/ 763581 h 940740"/>
                      <a:gd name="T20" fmla="*/ 30636 w 813741"/>
                      <a:gd name="T21" fmla="*/ 508266 h 940740"/>
                      <a:gd name="T22" fmla="*/ 172034 w 813741"/>
                      <a:gd name="T23" fmla="*/ 167845 h 940740"/>
                      <a:gd name="T24" fmla="*/ 214453 w 813741"/>
                      <a:gd name="T25" fmla="*/ 82740 h 9407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13741"/>
                      <a:gd name="T40" fmla="*/ 0 h 940740"/>
                      <a:gd name="T41" fmla="*/ 813741 w 813741"/>
                      <a:gd name="T42" fmla="*/ 940740 h 9407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13741" h="940740">
                        <a:moveTo>
                          <a:pt x="214019" y="82314"/>
                        </a:moveTo>
                        <a:cubicBezTo>
                          <a:pt x="239889" y="56444"/>
                          <a:pt x="277519" y="23518"/>
                          <a:pt x="326908" y="11759"/>
                        </a:cubicBezTo>
                        <a:cubicBezTo>
                          <a:pt x="376297" y="0"/>
                          <a:pt x="458611" y="0"/>
                          <a:pt x="510352" y="11759"/>
                        </a:cubicBezTo>
                        <a:cubicBezTo>
                          <a:pt x="562093" y="23518"/>
                          <a:pt x="597371" y="54092"/>
                          <a:pt x="637352" y="82314"/>
                        </a:cubicBezTo>
                        <a:cubicBezTo>
                          <a:pt x="677334" y="110536"/>
                          <a:pt x="722019" y="124648"/>
                          <a:pt x="750241" y="181092"/>
                        </a:cubicBezTo>
                        <a:cubicBezTo>
                          <a:pt x="778463" y="237536"/>
                          <a:pt x="813741" y="326907"/>
                          <a:pt x="806686" y="420981"/>
                        </a:cubicBezTo>
                        <a:cubicBezTo>
                          <a:pt x="799631" y="515055"/>
                          <a:pt x="766704" y="663221"/>
                          <a:pt x="707908" y="745536"/>
                        </a:cubicBezTo>
                        <a:cubicBezTo>
                          <a:pt x="649112" y="827851"/>
                          <a:pt x="550334" y="889000"/>
                          <a:pt x="453908" y="914870"/>
                        </a:cubicBezTo>
                        <a:cubicBezTo>
                          <a:pt x="357482" y="940740"/>
                          <a:pt x="202259" y="926629"/>
                          <a:pt x="129352" y="900759"/>
                        </a:cubicBezTo>
                        <a:cubicBezTo>
                          <a:pt x="56445" y="874889"/>
                          <a:pt x="32926" y="825500"/>
                          <a:pt x="16463" y="759648"/>
                        </a:cubicBezTo>
                        <a:cubicBezTo>
                          <a:pt x="0" y="693796"/>
                          <a:pt x="4704" y="604426"/>
                          <a:pt x="30574" y="505648"/>
                        </a:cubicBezTo>
                        <a:cubicBezTo>
                          <a:pt x="56444" y="406870"/>
                          <a:pt x="143464" y="239889"/>
                          <a:pt x="171686" y="166981"/>
                        </a:cubicBezTo>
                        <a:cubicBezTo>
                          <a:pt x="199908" y="94074"/>
                          <a:pt x="188149" y="108184"/>
                          <a:pt x="214019" y="82314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  <a:latin typeface="Calibri" pitchFamily="-112" charset="0"/>
                      <a:cs typeface="+mn-cs"/>
                    </a:endParaRPr>
                  </a:p>
                </p:txBody>
              </p:sp>
              <p:grpSp>
                <p:nvGrpSpPr>
                  <p:cNvPr id="32824" name="Group 10"/>
                  <p:cNvGrpSpPr>
                    <a:grpSpLocks/>
                  </p:cNvGrpSpPr>
                  <p:nvPr/>
                </p:nvGrpSpPr>
                <p:grpSpPr bwMode="auto">
                  <a:xfrm rot="-758005">
                    <a:off x="5334000" y="5130283"/>
                    <a:ext cx="490307" cy="432317"/>
                    <a:chOff x="2721101" y="5085356"/>
                    <a:chExt cx="490307" cy="432317"/>
                  </a:xfrm>
                </p:grpSpPr>
                <p:sp>
                  <p:nvSpPr>
                    <p:cNvPr id="42" name="Oval 8"/>
                    <p:cNvSpPr/>
                    <p:nvPr/>
                  </p:nvSpPr>
                  <p:spPr>
                    <a:xfrm rot="1819175">
                      <a:off x="2691299" y="5038706"/>
                      <a:ext cx="258376" cy="2998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22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0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819175">
                      <a:off x="2908998" y="5209276"/>
                      <a:ext cx="261730" cy="29982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22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00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38" name="Oval 37"/>
                  <p:cNvSpPr/>
                  <p:nvPr/>
                </p:nvSpPr>
                <p:spPr>
                  <a:xfrm>
                    <a:off x="5430461" y="5288178"/>
                    <a:ext cx="46977" cy="461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5692191" y="5380433"/>
                    <a:ext cx="43621" cy="461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5289529" y="5745606"/>
                    <a:ext cx="43621" cy="461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5410328" y="5791733"/>
                    <a:ext cx="46977" cy="4612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0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32788" name="Group 77"/>
              <p:cNvGrpSpPr>
                <a:grpSpLocks/>
              </p:cNvGrpSpPr>
              <p:nvPr/>
            </p:nvGrpSpPr>
            <p:grpSpPr bwMode="auto">
              <a:xfrm>
                <a:off x="698" y="2302"/>
                <a:ext cx="3100" cy="1625"/>
                <a:chOff x="698" y="2302"/>
                <a:chExt cx="3100" cy="1625"/>
              </a:xfrm>
            </p:grpSpPr>
            <p:grpSp>
              <p:nvGrpSpPr>
                <p:cNvPr id="32789" name="Group 76"/>
                <p:cNvGrpSpPr>
                  <a:grpSpLocks/>
                </p:cNvGrpSpPr>
                <p:nvPr/>
              </p:nvGrpSpPr>
              <p:grpSpPr bwMode="auto">
                <a:xfrm>
                  <a:off x="698" y="2302"/>
                  <a:ext cx="3100" cy="1388"/>
                  <a:chOff x="698" y="2302"/>
                  <a:chExt cx="3100" cy="1388"/>
                </a:xfrm>
              </p:grpSpPr>
              <p:grpSp>
                <p:nvGrpSpPr>
                  <p:cNvPr id="3279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490" y="2302"/>
                    <a:ext cx="1308" cy="434"/>
                    <a:chOff x="1437699" y="3654622"/>
                    <a:chExt cx="2077602" cy="688778"/>
                  </a:xfrm>
                </p:grpSpPr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2227125" y="3810152"/>
                      <a:ext cx="439981" cy="533247"/>
                    </a:xfrm>
                    <a:prstGeom prst="ellipse">
                      <a:avLst/>
                    </a:prstGeom>
                    <a:noFill/>
                    <a:ln w="3492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63500" sx="102000" sy="102000" algn="ctr" rotWithShape="0">
                        <a:srgbClr val="000000">
                          <a:alpha val="43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32813" name="Oval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62137" y="3913755"/>
                      <a:ext cx="256174" cy="286430"/>
                      <a:chOff x="4876800" y="3913632"/>
                      <a:chExt cx="256032" cy="286512"/>
                    </a:xfrm>
                  </p:grpSpPr>
                  <p:pic>
                    <p:nvPicPr>
                      <p:cNvPr id="32816" name="Oval 2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13632"/>
                        <a:ext cx="256032" cy="28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32817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4922793" y="3964520"/>
                        <a:ext cx="165015" cy="18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/>
                        <a:endParaRPr lang="en-GB">
                          <a:solidFill>
                            <a:srgbClr val="FFFFFF"/>
                          </a:solidFill>
                          <a:latin typeface="Arial" charset="0"/>
                          <a:ea typeface="ＭＳ Ｐゴシック" pitchFamily="34" charset="-128"/>
                        </a:endParaRPr>
                      </a:p>
                    </p:txBody>
                  </p:sp>
                </p:grpSp>
                <p:cxnSp>
                  <p:nvCxnSpPr>
                    <p:cNvPr id="94" name="Straight Arrow Connector 93"/>
                    <p:cNvCxnSpPr/>
                    <p:nvPr/>
                  </p:nvCxnSpPr>
                  <p:spPr>
                    <a:xfrm>
                      <a:off x="1437699" y="3654621"/>
                      <a:ext cx="695711" cy="307887"/>
                    </a:xfrm>
                    <a:prstGeom prst="straightConnector1">
                      <a:avLst/>
                    </a:prstGeom>
                    <a:ln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Arrow Connector 95"/>
                    <p:cNvCxnSpPr/>
                    <p:nvPr/>
                  </p:nvCxnSpPr>
                  <p:spPr>
                    <a:xfrm flipH="1">
                      <a:off x="2819590" y="3654621"/>
                      <a:ext cx="695711" cy="307887"/>
                    </a:xfrm>
                    <a:prstGeom prst="straightConnector1">
                      <a:avLst/>
                    </a:prstGeom>
                    <a:ln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2792" name="Straight Arrow Connector 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21" y="2784"/>
                    <a:ext cx="0" cy="198"/>
                  </a:xfrm>
                  <a:prstGeom prst="straightConnector1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2793" name="Text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8" y="3033"/>
                    <a:ext cx="1826" cy="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2000" b="1" dirty="0">
                        <a:ea typeface="ＭＳ Ｐゴシック" pitchFamily="34" charset="-128"/>
                      </a:rPr>
                      <a:t>Clone</a:t>
                    </a:r>
                  </a:p>
                  <a:p>
                    <a:pPr algn="ctr" eaLnBrk="1" hangingPunct="1"/>
                    <a:r>
                      <a:rPr lang="en-US" sz="2000" b="1" dirty="0">
                        <a:ea typeface="ＭＳ Ｐゴシック" pitchFamily="34" charset="-128"/>
                      </a:rPr>
                      <a:t>identical to the individual</a:t>
                    </a:r>
                  </a:p>
                  <a:p>
                    <a:pPr algn="ctr" eaLnBrk="1" hangingPunct="1"/>
                    <a:r>
                      <a:rPr lang="en-US" sz="2000" b="1" dirty="0">
                        <a:ea typeface="ＭＳ Ｐゴシック" pitchFamily="34" charset="-128"/>
                      </a:rPr>
                      <a:t>that gave the nucleus</a:t>
                    </a:r>
                  </a:p>
                </p:txBody>
              </p:sp>
              <p:grpSp>
                <p:nvGrpSpPr>
                  <p:cNvPr id="32794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715" y="3115"/>
                    <a:ext cx="728" cy="575"/>
                    <a:chOff x="3314700" y="2618929"/>
                    <a:chExt cx="2442816" cy="2210268"/>
                  </a:xfrm>
                </p:grpSpPr>
                <p:grpSp>
                  <p:nvGrpSpPr>
                    <p:cNvPr id="32795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76700" y="3903978"/>
                      <a:ext cx="1310452" cy="925219"/>
                      <a:chOff x="5486400" y="3733800"/>
                      <a:chExt cx="1310452" cy="925219"/>
                    </a:xfrm>
                  </p:grpSpPr>
                  <p:sp>
                    <p:nvSpPr>
                      <p:cNvPr id="62" name="Freeform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7300" y="3978638"/>
                        <a:ext cx="318775" cy="680376"/>
                      </a:xfrm>
                      <a:custGeom>
                        <a:avLst/>
                        <a:gdLst>
                          <a:gd name="T0" fmla="*/ 199234 w 319852"/>
                          <a:gd name="T1" fmla="*/ 70628 h 679686"/>
                          <a:gd name="T2" fmla="*/ 227361 w 319852"/>
                          <a:gd name="T3" fmla="*/ 508516 h 679686"/>
                          <a:gd name="T4" fmla="*/ 128916 w 319852"/>
                          <a:gd name="T5" fmla="*/ 565018 h 679686"/>
                          <a:gd name="T6" fmla="*/ 2344 w 319852"/>
                          <a:gd name="T7" fmla="*/ 663896 h 679686"/>
                          <a:gd name="T8" fmla="*/ 114852 w 319852"/>
                          <a:gd name="T9" fmla="*/ 663896 h 679686"/>
                          <a:gd name="T10" fmla="*/ 241424 w 319852"/>
                          <a:gd name="T11" fmla="*/ 635645 h 679686"/>
                          <a:gd name="T12" fmla="*/ 311743 w 319852"/>
                          <a:gd name="T13" fmla="*/ 565018 h 679686"/>
                          <a:gd name="T14" fmla="*/ 283616 w 319852"/>
                          <a:gd name="T15" fmla="*/ 381387 h 679686"/>
                          <a:gd name="T16" fmla="*/ 297679 w 319852"/>
                          <a:gd name="T17" fmla="*/ 0 h 679686"/>
                          <a:gd name="T18" fmla="*/ 297679 w 319852"/>
                          <a:gd name="T19" fmla="*/ 0 h 6796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19852"/>
                          <a:gd name="T31" fmla="*/ 0 h 679686"/>
                          <a:gd name="T32" fmla="*/ 319852 w 319852"/>
                          <a:gd name="T33" fmla="*/ 679686 h 67968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19852" h="679686">
                            <a:moveTo>
                              <a:pt x="199907" y="70556"/>
                            </a:moveTo>
                            <a:cubicBezTo>
                              <a:pt x="219897" y="248120"/>
                              <a:pt x="239888" y="425685"/>
                              <a:pt x="228129" y="508000"/>
                            </a:cubicBezTo>
                            <a:cubicBezTo>
                              <a:pt x="216370" y="590315"/>
                              <a:pt x="166982" y="538575"/>
                              <a:pt x="129352" y="564445"/>
                            </a:cubicBezTo>
                            <a:cubicBezTo>
                              <a:pt x="91723" y="590316"/>
                              <a:pt x="4704" y="646760"/>
                              <a:pt x="2352" y="663223"/>
                            </a:cubicBezTo>
                            <a:cubicBezTo>
                              <a:pt x="0" y="679686"/>
                              <a:pt x="75259" y="667927"/>
                              <a:pt x="115240" y="663223"/>
                            </a:cubicBezTo>
                            <a:cubicBezTo>
                              <a:pt x="155221" y="658519"/>
                              <a:pt x="209314" y="651463"/>
                              <a:pt x="242240" y="635000"/>
                            </a:cubicBezTo>
                            <a:cubicBezTo>
                              <a:pt x="275166" y="618537"/>
                              <a:pt x="305740" y="606778"/>
                              <a:pt x="312796" y="564445"/>
                            </a:cubicBezTo>
                            <a:cubicBezTo>
                              <a:pt x="319852" y="522112"/>
                              <a:pt x="286926" y="475074"/>
                              <a:pt x="284574" y="381000"/>
                            </a:cubicBezTo>
                            <a:cubicBezTo>
                              <a:pt x="282222" y="286926"/>
                              <a:pt x="298685" y="0"/>
                              <a:pt x="298685" y="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63" name="Freeform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86102" y="3732626"/>
                        <a:ext cx="318775" cy="680376"/>
                      </a:xfrm>
                      <a:custGeom>
                        <a:avLst/>
                        <a:gdLst>
                          <a:gd name="T0" fmla="*/ 199234 w 319852"/>
                          <a:gd name="T1" fmla="*/ 70628 h 679686"/>
                          <a:gd name="T2" fmla="*/ 227361 w 319852"/>
                          <a:gd name="T3" fmla="*/ 508516 h 679686"/>
                          <a:gd name="T4" fmla="*/ 128916 w 319852"/>
                          <a:gd name="T5" fmla="*/ 565018 h 679686"/>
                          <a:gd name="T6" fmla="*/ 2344 w 319852"/>
                          <a:gd name="T7" fmla="*/ 663896 h 679686"/>
                          <a:gd name="T8" fmla="*/ 114852 w 319852"/>
                          <a:gd name="T9" fmla="*/ 663896 h 679686"/>
                          <a:gd name="T10" fmla="*/ 241424 w 319852"/>
                          <a:gd name="T11" fmla="*/ 635645 h 679686"/>
                          <a:gd name="T12" fmla="*/ 311743 w 319852"/>
                          <a:gd name="T13" fmla="*/ 565018 h 679686"/>
                          <a:gd name="T14" fmla="*/ 283616 w 319852"/>
                          <a:gd name="T15" fmla="*/ 381387 h 679686"/>
                          <a:gd name="T16" fmla="*/ 297679 w 319852"/>
                          <a:gd name="T17" fmla="*/ 0 h 679686"/>
                          <a:gd name="T18" fmla="*/ 297679 w 319852"/>
                          <a:gd name="T19" fmla="*/ 0 h 6796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19852"/>
                          <a:gd name="T31" fmla="*/ 0 h 679686"/>
                          <a:gd name="T32" fmla="*/ 319852 w 319852"/>
                          <a:gd name="T33" fmla="*/ 679686 h 67968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19852" h="679686">
                            <a:moveTo>
                              <a:pt x="199907" y="70556"/>
                            </a:moveTo>
                            <a:cubicBezTo>
                              <a:pt x="219897" y="248120"/>
                              <a:pt x="239888" y="425685"/>
                              <a:pt x="228129" y="508000"/>
                            </a:cubicBezTo>
                            <a:cubicBezTo>
                              <a:pt x="216370" y="590315"/>
                              <a:pt x="166982" y="538575"/>
                              <a:pt x="129352" y="564445"/>
                            </a:cubicBezTo>
                            <a:cubicBezTo>
                              <a:pt x="91723" y="590316"/>
                              <a:pt x="4704" y="646760"/>
                              <a:pt x="2352" y="663223"/>
                            </a:cubicBezTo>
                            <a:cubicBezTo>
                              <a:pt x="0" y="679686"/>
                              <a:pt x="75259" y="667927"/>
                              <a:pt x="115240" y="663223"/>
                            </a:cubicBezTo>
                            <a:cubicBezTo>
                              <a:pt x="155221" y="658519"/>
                              <a:pt x="209314" y="651463"/>
                              <a:pt x="242240" y="635000"/>
                            </a:cubicBezTo>
                            <a:cubicBezTo>
                              <a:pt x="275166" y="618537"/>
                              <a:pt x="305740" y="606778"/>
                              <a:pt x="312796" y="564445"/>
                            </a:cubicBezTo>
                            <a:cubicBezTo>
                              <a:pt x="319852" y="522112"/>
                              <a:pt x="286926" y="475074"/>
                              <a:pt x="284574" y="381000"/>
                            </a:cubicBezTo>
                            <a:cubicBezTo>
                              <a:pt x="282222" y="286926"/>
                              <a:pt x="298685" y="0"/>
                              <a:pt x="298685" y="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64" name="Freeform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311559" y="3732626"/>
                        <a:ext cx="318775" cy="680376"/>
                      </a:xfrm>
                      <a:custGeom>
                        <a:avLst/>
                        <a:gdLst>
                          <a:gd name="T0" fmla="*/ 199234 w 319852"/>
                          <a:gd name="T1" fmla="*/ 70628 h 679686"/>
                          <a:gd name="T2" fmla="*/ 227361 w 319852"/>
                          <a:gd name="T3" fmla="*/ 508516 h 679686"/>
                          <a:gd name="T4" fmla="*/ 128916 w 319852"/>
                          <a:gd name="T5" fmla="*/ 565018 h 679686"/>
                          <a:gd name="T6" fmla="*/ 2344 w 319852"/>
                          <a:gd name="T7" fmla="*/ 663896 h 679686"/>
                          <a:gd name="T8" fmla="*/ 114852 w 319852"/>
                          <a:gd name="T9" fmla="*/ 663896 h 679686"/>
                          <a:gd name="T10" fmla="*/ 241424 w 319852"/>
                          <a:gd name="T11" fmla="*/ 635645 h 679686"/>
                          <a:gd name="T12" fmla="*/ 311743 w 319852"/>
                          <a:gd name="T13" fmla="*/ 565018 h 679686"/>
                          <a:gd name="T14" fmla="*/ 283616 w 319852"/>
                          <a:gd name="T15" fmla="*/ 381387 h 679686"/>
                          <a:gd name="T16" fmla="*/ 297679 w 319852"/>
                          <a:gd name="T17" fmla="*/ 0 h 679686"/>
                          <a:gd name="T18" fmla="*/ 297679 w 319852"/>
                          <a:gd name="T19" fmla="*/ 0 h 6796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19852"/>
                          <a:gd name="T31" fmla="*/ 0 h 679686"/>
                          <a:gd name="T32" fmla="*/ 319852 w 319852"/>
                          <a:gd name="T33" fmla="*/ 679686 h 67968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19852" h="679686">
                            <a:moveTo>
                              <a:pt x="199907" y="70556"/>
                            </a:moveTo>
                            <a:cubicBezTo>
                              <a:pt x="219897" y="248120"/>
                              <a:pt x="239888" y="425685"/>
                              <a:pt x="228129" y="508000"/>
                            </a:cubicBezTo>
                            <a:cubicBezTo>
                              <a:pt x="216370" y="590315"/>
                              <a:pt x="166982" y="538575"/>
                              <a:pt x="129352" y="564445"/>
                            </a:cubicBezTo>
                            <a:cubicBezTo>
                              <a:pt x="91723" y="590316"/>
                              <a:pt x="4704" y="646760"/>
                              <a:pt x="2352" y="663223"/>
                            </a:cubicBezTo>
                            <a:cubicBezTo>
                              <a:pt x="0" y="679686"/>
                              <a:pt x="75259" y="667927"/>
                              <a:pt x="115240" y="663223"/>
                            </a:cubicBezTo>
                            <a:cubicBezTo>
                              <a:pt x="155221" y="658519"/>
                              <a:pt x="209314" y="651463"/>
                              <a:pt x="242240" y="635000"/>
                            </a:cubicBezTo>
                            <a:cubicBezTo>
                              <a:pt x="275166" y="618537"/>
                              <a:pt x="305740" y="606778"/>
                              <a:pt x="312796" y="564445"/>
                            </a:cubicBezTo>
                            <a:cubicBezTo>
                              <a:pt x="319852" y="522112"/>
                              <a:pt x="286926" y="475074"/>
                              <a:pt x="284574" y="381000"/>
                            </a:cubicBezTo>
                            <a:cubicBezTo>
                              <a:pt x="282222" y="286926"/>
                              <a:pt x="298685" y="0"/>
                              <a:pt x="298685" y="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65" name="Freeform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79335" y="3890226"/>
                        <a:ext cx="318775" cy="680379"/>
                      </a:xfrm>
                      <a:custGeom>
                        <a:avLst/>
                        <a:gdLst>
                          <a:gd name="T0" fmla="*/ 199234 w 319852"/>
                          <a:gd name="T1" fmla="*/ 70628 h 679686"/>
                          <a:gd name="T2" fmla="*/ 227361 w 319852"/>
                          <a:gd name="T3" fmla="*/ 508518 h 679686"/>
                          <a:gd name="T4" fmla="*/ 128916 w 319852"/>
                          <a:gd name="T5" fmla="*/ 565021 h 679686"/>
                          <a:gd name="T6" fmla="*/ 2344 w 319852"/>
                          <a:gd name="T7" fmla="*/ 663899 h 679686"/>
                          <a:gd name="T8" fmla="*/ 114852 w 319852"/>
                          <a:gd name="T9" fmla="*/ 663899 h 679686"/>
                          <a:gd name="T10" fmla="*/ 241424 w 319852"/>
                          <a:gd name="T11" fmla="*/ 635647 h 679686"/>
                          <a:gd name="T12" fmla="*/ 311743 w 319852"/>
                          <a:gd name="T13" fmla="*/ 565021 h 679686"/>
                          <a:gd name="T14" fmla="*/ 283616 w 319852"/>
                          <a:gd name="T15" fmla="*/ 381388 h 679686"/>
                          <a:gd name="T16" fmla="*/ 297679 w 319852"/>
                          <a:gd name="T17" fmla="*/ 0 h 679686"/>
                          <a:gd name="T18" fmla="*/ 297679 w 319852"/>
                          <a:gd name="T19" fmla="*/ 0 h 67968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19852"/>
                          <a:gd name="T31" fmla="*/ 0 h 679686"/>
                          <a:gd name="T32" fmla="*/ 319852 w 319852"/>
                          <a:gd name="T33" fmla="*/ 679686 h 67968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19852" h="679686">
                            <a:moveTo>
                              <a:pt x="199907" y="70556"/>
                            </a:moveTo>
                            <a:cubicBezTo>
                              <a:pt x="219897" y="248120"/>
                              <a:pt x="239888" y="425685"/>
                              <a:pt x="228129" y="508000"/>
                            </a:cubicBezTo>
                            <a:cubicBezTo>
                              <a:pt x="216370" y="590315"/>
                              <a:pt x="166982" y="538575"/>
                              <a:pt x="129352" y="564445"/>
                            </a:cubicBezTo>
                            <a:cubicBezTo>
                              <a:pt x="91723" y="590316"/>
                              <a:pt x="4704" y="646760"/>
                              <a:pt x="2352" y="663223"/>
                            </a:cubicBezTo>
                            <a:cubicBezTo>
                              <a:pt x="0" y="679686"/>
                              <a:pt x="75259" y="667927"/>
                              <a:pt x="115240" y="663223"/>
                            </a:cubicBezTo>
                            <a:cubicBezTo>
                              <a:pt x="155221" y="658519"/>
                              <a:pt x="209314" y="651463"/>
                              <a:pt x="242240" y="635000"/>
                            </a:cubicBezTo>
                            <a:cubicBezTo>
                              <a:pt x="275166" y="618537"/>
                              <a:pt x="305740" y="606778"/>
                              <a:pt x="312796" y="564445"/>
                            </a:cubicBezTo>
                            <a:cubicBezTo>
                              <a:pt x="319852" y="522112"/>
                              <a:pt x="286926" y="475074"/>
                              <a:pt x="284574" y="381000"/>
                            </a:cubicBezTo>
                            <a:cubicBezTo>
                              <a:pt x="282222" y="286926"/>
                              <a:pt x="298685" y="0"/>
                              <a:pt x="298685" y="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0" name="Cloud 49"/>
                    <p:cNvSpPr/>
                    <p:nvPr/>
                  </p:nvSpPr>
                  <p:spPr>
                    <a:xfrm rot="654284">
                      <a:off x="3965670" y="2618927"/>
                      <a:ext cx="1791846" cy="1829717"/>
                    </a:xfrm>
                    <a:prstGeom prst="cloud">
                      <a:avLst/>
                    </a:prstGeom>
                    <a:solidFill>
                      <a:srgbClr val="FFFFFF"/>
                    </a:solidFill>
                    <a:ln w="349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000">
                        <a:solidFill>
                          <a:srgbClr val="FFFFFF"/>
                        </a:solidFill>
                      </a:endParaRPr>
                    </a:p>
                  </p:txBody>
                </p:sp>
                <p:grpSp>
                  <p:nvGrpSpPr>
                    <p:cNvPr id="32797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4700" y="2924197"/>
                      <a:ext cx="1524000" cy="988248"/>
                      <a:chOff x="4876800" y="4955352"/>
                      <a:chExt cx="1524000" cy="988248"/>
                    </a:xfrm>
                  </p:grpSpPr>
                  <p:sp>
                    <p:nvSpPr>
                      <p:cNvPr id="52" name="Freeform 51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5846543" y="5122885"/>
                        <a:ext cx="553661" cy="288297"/>
                      </a:xfrm>
                      <a:custGeom>
                        <a:avLst/>
                        <a:gdLst>
                          <a:gd name="T0" fmla="*/ 553661 w 555038"/>
                          <a:gd name="T1" fmla="*/ 75005 h 289278"/>
                          <a:gd name="T2" fmla="*/ 426976 w 555038"/>
                          <a:gd name="T3" fmla="*/ 4688 h 289278"/>
                          <a:gd name="T4" fmla="*/ 159529 w 555038"/>
                          <a:gd name="T5" fmla="*/ 46877 h 289278"/>
                          <a:gd name="T6" fmla="*/ 18768 w 555038"/>
                          <a:gd name="T7" fmla="*/ 173447 h 289278"/>
                          <a:gd name="T8" fmla="*/ 46921 w 555038"/>
                          <a:gd name="T9" fmla="*/ 271890 h 289278"/>
                          <a:gd name="T10" fmla="*/ 187682 w 555038"/>
                          <a:gd name="T11" fmla="*/ 271890 h 289278"/>
                          <a:gd name="T12" fmla="*/ 314367 w 555038"/>
                          <a:gd name="T13" fmla="*/ 215637 h 289278"/>
                          <a:gd name="T14" fmla="*/ 441052 w 555038"/>
                          <a:gd name="T15" fmla="*/ 173447 h 289278"/>
                          <a:gd name="T16" fmla="*/ 525508 w 555038"/>
                          <a:gd name="T17" fmla="*/ 201574 h 289278"/>
                          <a:gd name="T18" fmla="*/ 525508 w 555038"/>
                          <a:gd name="T19" fmla="*/ 201574 h 289278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555038"/>
                          <a:gd name="T31" fmla="*/ 0 h 289278"/>
                          <a:gd name="T32" fmla="*/ 555038 w 555038"/>
                          <a:gd name="T33" fmla="*/ 289278 h 289278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555038" h="289278">
                            <a:moveTo>
                              <a:pt x="555038" y="75260"/>
                            </a:moveTo>
                            <a:cubicBezTo>
                              <a:pt x="524464" y="42334"/>
                              <a:pt x="493890" y="9408"/>
                              <a:pt x="428038" y="4704"/>
                            </a:cubicBezTo>
                            <a:cubicBezTo>
                              <a:pt x="362186" y="0"/>
                              <a:pt x="228130" y="18815"/>
                              <a:pt x="159926" y="47037"/>
                            </a:cubicBezTo>
                            <a:cubicBezTo>
                              <a:pt x="91722" y="75259"/>
                              <a:pt x="37630" y="136407"/>
                              <a:pt x="18815" y="174037"/>
                            </a:cubicBezTo>
                            <a:cubicBezTo>
                              <a:pt x="0" y="211667"/>
                              <a:pt x="18816" y="256352"/>
                              <a:pt x="47038" y="272815"/>
                            </a:cubicBezTo>
                            <a:cubicBezTo>
                              <a:pt x="75260" y="289278"/>
                              <a:pt x="143464" y="282222"/>
                              <a:pt x="188149" y="272815"/>
                            </a:cubicBezTo>
                            <a:cubicBezTo>
                              <a:pt x="232834" y="263408"/>
                              <a:pt x="272816" y="232834"/>
                              <a:pt x="315149" y="216371"/>
                            </a:cubicBezTo>
                            <a:cubicBezTo>
                              <a:pt x="357482" y="199908"/>
                              <a:pt x="406871" y="176389"/>
                              <a:pt x="442149" y="174037"/>
                            </a:cubicBezTo>
                            <a:cubicBezTo>
                              <a:pt x="477427" y="171685"/>
                              <a:pt x="526815" y="202260"/>
                              <a:pt x="526815" y="20226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349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53" name="Freeform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76800" y="4953751"/>
                        <a:ext cx="553659" cy="292140"/>
                      </a:xfrm>
                      <a:custGeom>
                        <a:avLst/>
                        <a:gdLst>
                          <a:gd name="T0" fmla="*/ 553659 w 555038"/>
                          <a:gd name="T1" fmla="*/ 76005 h 289278"/>
                          <a:gd name="T2" fmla="*/ 426975 w 555038"/>
                          <a:gd name="T3" fmla="*/ 4751 h 289278"/>
                          <a:gd name="T4" fmla="*/ 159529 w 555038"/>
                          <a:gd name="T5" fmla="*/ 47502 h 289278"/>
                          <a:gd name="T6" fmla="*/ 18768 w 555038"/>
                          <a:gd name="T7" fmla="*/ 175759 h 289278"/>
                          <a:gd name="T8" fmla="*/ 46921 w 555038"/>
                          <a:gd name="T9" fmla="*/ 275514 h 289278"/>
                          <a:gd name="T10" fmla="*/ 187682 w 555038"/>
                          <a:gd name="T11" fmla="*/ 275514 h 289278"/>
                          <a:gd name="T12" fmla="*/ 314366 w 555038"/>
                          <a:gd name="T13" fmla="*/ 218512 h 289278"/>
                          <a:gd name="T14" fmla="*/ 441050 w 555038"/>
                          <a:gd name="T15" fmla="*/ 175759 h 289278"/>
                          <a:gd name="T16" fmla="*/ 525506 w 555038"/>
                          <a:gd name="T17" fmla="*/ 204261 h 289278"/>
                          <a:gd name="T18" fmla="*/ 525506 w 555038"/>
                          <a:gd name="T19" fmla="*/ 204261 h 289278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555038"/>
                          <a:gd name="T31" fmla="*/ 0 h 289278"/>
                          <a:gd name="T32" fmla="*/ 555038 w 555038"/>
                          <a:gd name="T33" fmla="*/ 289278 h 289278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555038" h="289278">
                            <a:moveTo>
                              <a:pt x="555038" y="75260"/>
                            </a:moveTo>
                            <a:cubicBezTo>
                              <a:pt x="524464" y="42334"/>
                              <a:pt x="493890" y="9408"/>
                              <a:pt x="428038" y="4704"/>
                            </a:cubicBezTo>
                            <a:cubicBezTo>
                              <a:pt x="362186" y="0"/>
                              <a:pt x="228130" y="18815"/>
                              <a:pt x="159926" y="47037"/>
                            </a:cubicBezTo>
                            <a:cubicBezTo>
                              <a:pt x="91722" y="75259"/>
                              <a:pt x="37630" y="136407"/>
                              <a:pt x="18815" y="174037"/>
                            </a:cubicBezTo>
                            <a:cubicBezTo>
                              <a:pt x="0" y="211667"/>
                              <a:pt x="18816" y="256352"/>
                              <a:pt x="47038" y="272815"/>
                            </a:cubicBezTo>
                            <a:cubicBezTo>
                              <a:pt x="75260" y="289278"/>
                              <a:pt x="143464" y="282222"/>
                              <a:pt x="188149" y="272815"/>
                            </a:cubicBezTo>
                            <a:cubicBezTo>
                              <a:pt x="232834" y="263408"/>
                              <a:pt x="272816" y="232834"/>
                              <a:pt x="315149" y="216371"/>
                            </a:cubicBezTo>
                            <a:cubicBezTo>
                              <a:pt x="357482" y="199908"/>
                              <a:pt x="406871" y="176389"/>
                              <a:pt x="442149" y="174037"/>
                            </a:cubicBezTo>
                            <a:cubicBezTo>
                              <a:pt x="477427" y="171685"/>
                              <a:pt x="526815" y="202260"/>
                              <a:pt x="526815" y="202260"/>
                            </a:cubicBezTo>
                          </a:path>
                        </a:pathLst>
                      </a:custGeom>
                      <a:solidFill>
                        <a:srgbClr val="595959"/>
                      </a:solidFill>
                      <a:ln w="349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blurRad="40000" dist="20000" dir="5400000" rotWithShape="0">
                          <a:srgbClr val="808080">
                            <a:alpha val="37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sp>
                    <p:nvSpPr>
                      <p:cNvPr id="54" name="Freeform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04975" y="4999879"/>
                        <a:ext cx="815389" cy="995582"/>
                      </a:xfrm>
                      <a:custGeom>
                        <a:avLst/>
                        <a:gdLst>
                          <a:gd name="T0" fmla="*/ 214452 w 813741"/>
                          <a:gd name="T1" fmla="*/ 84422 h 940740"/>
                          <a:gd name="T2" fmla="*/ 327570 w 813741"/>
                          <a:gd name="T3" fmla="*/ 12060 h 940740"/>
                          <a:gd name="T4" fmla="*/ 511386 w 813741"/>
                          <a:gd name="T5" fmla="*/ 12060 h 940740"/>
                          <a:gd name="T6" fmla="*/ 638643 w 813741"/>
                          <a:gd name="T7" fmla="*/ 84422 h 940740"/>
                          <a:gd name="T8" fmla="*/ 751760 w 813741"/>
                          <a:gd name="T9" fmla="*/ 185730 h 940740"/>
                          <a:gd name="T10" fmla="*/ 808320 w 813741"/>
                          <a:gd name="T11" fmla="*/ 431762 h 940740"/>
                          <a:gd name="T12" fmla="*/ 709342 w 813741"/>
                          <a:gd name="T13" fmla="*/ 764628 h 940740"/>
                          <a:gd name="T14" fmla="*/ 454827 w 813741"/>
                          <a:gd name="T15" fmla="*/ 938299 h 940740"/>
                          <a:gd name="T16" fmla="*/ 129614 w 813741"/>
                          <a:gd name="T17" fmla="*/ 923826 h 940740"/>
                          <a:gd name="T18" fmla="*/ 16496 w 813741"/>
                          <a:gd name="T19" fmla="*/ 779101 h 940740"/>
                          <a:gd name="T20" fmla="*/ 30636 w 813741"/>
                          <a:gd name="T21" fmla="*/ 518597 h 940740"/>
                          <a:gd name="T22" fmla="*/ 172034 w 813741"/>
                          <a:gd name="T23" fmla="*/ 171257 h 940740"/>
                          <a:gd name="T24" fmla="*/ 214452 w 813741"/>
                          <a:gd name="T25" fmla="*/ 84422 h 940740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813741"/>
                          <a:gd name="T40" fmla="*/ 0 h 940740"/>
                          <a:gd name="T41" fmla="*/ 813741 w 813741"/>
                          <a:gd name="T42" fmla="*/ 940740 h 940740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813741" h="940740">
                            <a:moveTo>
                              <a:pt x="214019" y="82314"/>
                            </a:moveTo>
                            <a:cubicBezTo>
                              <a:pt x="239889" y="56444"/>
                              <a:pt x="277519" y="23518"/>
                              <a:pt x="326908" y="11759"/>
                            </a:cubicBezTo>
                            <a:cubicBezTo>
                              <a:pt x="376297" y="0"/>
                              <a:pt x="458611" y="0"/>
                              <a:pt x="510352" y="11759"/>
                            </a:cubicBezTo>
                            <a:cubicBezTo>
                              <a:pt x="562093" y="23518"/>
                              <a:pt x="597371" y="54092"/>
                              <a:pt x="637352" y="82314"/>
                            </a:cubicBezTo>
                            <a:cubicBezTo>
                              <a:pt x="677334" y="110536"/>
                              <a:pt x="722019" y="124648"/>
                              <a:pt x="750241" y="181092"/>
                            </a:cubicBezTo>
                            <a:cubicBezTo>
                              <a:pt x="778463" y="237536"/>
                              <a:pt x="813741" y="326907"/>
                              <a:pt x="806686" y="420981"/>
                            </a:cubicBezTo>
                            <a:cubicBezTo>
                              <a:pt x="799631" y="515055"/>
                              <a:pt x="766704" y="663221"/>
                              <a:pt x="707908" y="745536"/>
                            </a:cubicBezTo>
                            <a:cubicBezTo>
                              <a:pt x="649112" y="827851"/>
                              <a:pt x="550334" y="889000"/>
                              <a:pt x="453908" y="914870"/>
                            </a:cubicBezTo>
                            <a:cubicBezTo>
                              <a:pt x="357482" y="940740"/>
                              <a:pt x="202259" y="926629"/>
                              <a:pt x="129352" y="900759"/>
                            </a:cubicBezTo>
                            <a:cubicBezTo>
                              <a:pt x="56445" y="874889"/>
                              <a:pt x="32926" y="825500"/>
                              <a:pt x="16463" y="759648"/>
                            </a:cubicBezTo>
                            <a:cubicBezTo>
                              <a:pt x="0" y="693796"/>
                              <a:pt x="4704" y="604426"/>
                              <a:pt x="30574" y="505648"/>
                            </a:cubicBezTo>
                            <a:cubicBezTo>
                              <a:pt x="56444" y="406870"/>
                              <a:pt x="143464" y="239889"/>
                              <a:pt x="171686" y="166981"/>
                            </a:cubicBezTo>
                            <a:cubicBezTo>
                              <a:pt x="199908" y="94074"/>
                              <a:pt x="188149" y="108184"/>
                              <a:pt x="214019" y="82314"/>
                            </a:cubicBezTo>
                            <a:close/>
                          </a:path>
                        </a:pathLst>
                      </a:custGeom>
                      <a:solidFill>
                        <a:srgbClr val="595959"/>
                      </a:solidFill>
                      <a:ln w="349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>
                        <a:outerShdw blurRad="40000" dist="23000" dir="5400000" rotWithShape="0">
                          <a:srgbClr val="80808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  <a:latin typeface="Calibri" pitchFamily="-112" charset="0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2801" name="Group 10"/>
                      <p:cNvGrpSpPr>
                        <a:grpSpLocks/>
                      </p:cNvGrpSpPr>
                      <p:nvPr/>
                    </p:nvGrpSpPr>
                    <p:grpSpPr bwMode="auto">
                      <a:xfrm rot="-758005">
                        <a:off x="5334000" y="5130283"/>
                        <a:ext cx="490307" cy="432317"/>
                        <a:chOff x="2721101" y="5085356"/>
                        <a:chExt cx="490307" cy="432317"/>
                      </a:xfrm>
                    </p:grpSpPr>
                    <p:sp>
                      <p:nvSpPr>
                        <p:cNvPr id="60" name="Oval 8"/>
                        <p:cNvSpPr/>
                        <p:nvPr/>
                      </p:nvSpPr>
                      <p:spPr>
                        <a:xfrm rot="1819175">
                          <a:off x="2702859" y="5073474"/>
                          <a:ext cx="261730" cy="28829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22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200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Oval 60"/>
                        <p:cNvSpPr/>
                        <p:nvPr/>
                      </p:nvSpPr>
                      <p:spPr>
                        <a:xfrm rot="1819175">
                          <a:off x="2900614" y="5215047"/>
                          <a:ext cx="261730" cy="30367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222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200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5430459" y="5288176"/>
                        <a:ext cx="46977" cy="4612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7" name="Oval 56"/>
                      <p:cNvSpPr/>
                      <p:nvPr/>
                    </p:nvSpPr>
                    <p:spPr>
                      <a:xfrm>
                        <a:off x="5692189" y="5380430"/>
                        <a:ext cx="43623" cy="4612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5289527" y="5764825"/>
                        <a:ext cx="43623" cy="4612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59" name="Oval 58"/>
                      <p:cNvSpPr/>
                      <p:nvPr/>
                    </p:nvSpPr>
                    <p:spPr>
                      <a:xfrm>
                        <a:off x="5410326" y="5810952"/>
                        <a:ext cx="46977" cy="4612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200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32790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2542" y="3675"/>
                  <a:ext cx="115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 b="1" dirty="0">
                      <a:ea typeface="ＭＳ Ｐゴシック" pitchFamily="34" charset="-128"/>
                    </a:rPr>
                    <a:t>Dolly the sheep</a:t>
                  </a:r>
                </a:p>
              </p:txBody>
            </p:sp>
          </p:grpSp>
        </p:grpSp>
      </p:grpSp>
      <p:sp>
        <p:nvSpPr>
          <p:cNvPr id="2" name="Lightning Bolt 1"/>
          <p:cNvSpPr/>
          <p:nvPr/>
        </p:nvSpPr>
        <p:spPr>
          <a:xfrm rot="10800000" flipV="1">
            <a:off x="6012160" y="3896384"/>
            <a:ext cx="864096" cy="67147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6659563" y="4652963"/>
            <a:ext cx="2042034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Electric kick and </a:t>
            </a:r>
          </a:p>
          <a:p>
            <a:pPr eaLnBrk="1" hangingPunct="1"/>
            <a:r>
              <a:rPr lang="en-US" b="1" dirty="0"/>
              <a:t> then placed </a:t>
            </a:r>
          </a:p>
          <a:p>
            <a:pPr eaLnBrk="1" hangingPunct="1"/>
            <a:r>
              <a:rPr lang="en-US" b="1" dirty="0"/>
              <a:t>In the womb of  </a:t>
            </a:r>
          </a:p>
          <a:p>
            <a:pPr eaLnBrk="1" hangingPunct="1"/>
            <a:r>
              <a:rPr lang="en-US" b="1" dirty="0"/>
              <a:t>A surrogate animal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153D1-4A90-415A-B4B3-7C6D350144C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31556" y="4419601"/>
            <a:ext cx="256252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29585" y="5680869"/>
            <a:ext cx="99662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91125" y="4349125"/>
            <a:ext cx="1368425" cy="607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27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b="1" u="sng"/>
              <a:t>Molecular cloning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A process used by scientists to make </a:t>
            </a:r>
            <a:r>
              <a:rPr lang="en-GB" sz="2800" dirty="0">
                <a:solidFill>
                  <a:srgbClr val="FF0000"/>
                </a:solidFill>
              </a:rPr>
              <a:t>copies of a specific gene or genes</a:t>
            </a:r>
            <a:r>
              <a:rPr lang="en-GB" sz="2800" dirty="0"/>
              <a:t> inside a cell, in order  to study what these genes do or how they work?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Also called </a:t>
            </a:r>
            <a:r>
              <a:rPr lang="en-GB" sz="2800" b="1" dirty="0">
                <a:solidFill>
                  <a:srgbClr val="FF0000"/>
                </a:solidFill>
              </a:rPr>
              <a:t>recombinant DNA cloning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u="sng" dirty="0">
                <a:solidFill>
                  <a:srgbClr val="FF0000"/>
                </a:solidFill>
              </a:rPr>
              <a:t>Recombinant DNA: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/>
              <a:t>DNA molecules formed by </a:t>
            </a:r>
            <a:r>
              <a:rPr lang="en-GB" sz="2800" u="sng" dirty="0"/>
              <a:t>laboratory methods </a:t>
            </a:r>
            <a:r>
              <a:rPr lang="en-GB" sz="2800" dirty="0"/>
              <a:t>of genetic recombination to bring together genetic material from multiple sources →creating DNA sequences that </a:t>
            </a:r>
            <a:r>
              <a:rPr lang="en-GB" sz="2800" u="sng" dirty="0"/>
              <a:t>would not found</a:t>
            </a:r>
            <a:r>
              <a:rPr lang="en-GB" sz="2800" dirty="0"/>
              <a:t> in the genome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</p:txBody>
      </p:sp>
      <p:pic>
        <p:nvPicPr>
          <p:cNvPr id="33796" name="Picture 2" descr="http://www.unc.edu/depts/our/hhmi/hhmi-ft_learning_modules/octopusmodule/images/recombinantD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57338"/>
            <a:ext cx="2114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516D7-8D73-45DE-89E5-ED94B53227F6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2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50825" y="333375"/>
            <a:ext cx="8713788" cy="6335713"/>
          </a:xfrm>
        </p:spPr>
        <p:txBody>
          <a:bodyPr/>
          <a:lstStyle/>
          <a:p>
            <a:pPr marL="0" indent="0" eaLnBrk="1" hangingPunct="1"/>
            <a:r>
              <a:rPr lang="en-US" sz="2800" dirty="0"/>
              <a:t>Recombinant DNA is possible because DNA molecules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/>
              <a:t>  from all organisms share the same chemical structure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/>
              <a:t>   ( the genetic code is universal)  .</a:t>
            </a:r>
          </a:p>
          <a:p>
            <a:pPr marL="0" indent="0" eaLnBrk="1" hangingPunct="1">
              <a:buFont typeface="Arial" charset="0"/>
              <a:buNone/>
            </a:pPr>
            <a:endParaRPr lang="en-US" sz="2800" dirty="0"/>
          </a:p>
          <a:p>
            <a:pPr marL="0" indent="0" eaLnBrk="1" hangingPunct="1"/>
            <a:r>
              <a:rPr lang="en-US" sz="2800" dirty="0"/>
              <a:t>Construction of recombinant DNA, involves insertion of  a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/>
              <a:t>   foreign DNA fragment  into a plasmid vector. </a:t>
            </a:r>
          </a:p>
          <a:p>
            <a:pPr marL="0" indent="0" eaLnBrk="1" hangingPunct="1">
              <a:buFont typeface="Arial" charset="0"/>
              <a:buNone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z="2800" dirty="0"/>
          </a:p>
          <a:p>
            <a:pPr marL="0" indent="0" eaLnBrk="1" hangingPunct="1">
              <a:buFont typeface="Arial" charset="0"/>
              <a:buNone/>
            </a:pPr>
            <a:endParaRPr lang="en-GB" sz="2800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D596-79EB-4F49-9E45-4FCEB9F6592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4821" name="AutoShape 8" descr="نتيجة بحث الصور عن ‪recombinant dna‬‏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pic>
        <p:nvPicPr>
          <p:cNvPr id="34822" name="Picture 4" descr="http://www.di.uq.edu.au/sparq/images/proj4afi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6192837" cy="2952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19875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121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6742112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800" b="1" dirty="0"/>
              <a:t>Cloning vector</a:t>
            </a:r>
            <a:r>
              <a:rPr lang="en-US" sz="2800" dirty="0"/>
              <a:t>:  It carries the genetic material of interest into another cell where it can be replicated &amp;/or expressed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 A small piece of DNA taken from a </a:t>
            </a:r>
            <a:r>
              <a:rPr lang="en-US" sz="2800" b="1" u="sng" dirty="0">
                <a:solidFill>
                  <a:srgbClr val="FF0000"/>
                </a:solidFill>
              </a:rPr>
              <a:t>virus</a:t>
            </a:r>
            <a:r>
              <a:rPr lang="en-US" sz="2800" dirty="0"/>
              <a:t> or a </a:t>
            </a:r>
            <a:r>
              <a:rPr lang="en-US" sz="2800" b="1" u="sng" dirty="0">
                <a:solidFill>
                  <a:srgbClr val="FF0000"/>
                </a:solidFill>
              </a:rPr>
              <a:t>plasmid</a:t>
            </a:r>
            <a:r>
              <a:rPr lang="en-US" sz="2800" dirty="0"/>
              <a:t>,  into which a foreign DNA fragment can be inserted and can be stably maintained in an organism for cloning purposes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Plasmid</a:t>
            </a:r>
            <a:r>
              <a:rPr lang="en-US" sz="2800" dirty="0"/>
              <a:t>: circular pieces of  DNA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molecule within a bacterial cell (physically separated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     from chromosomal  DNA) can replicate independently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35843" name="Picture 2" descr="https://upload.wikimedia.org/wikipedia/commons/thumb/c/cf/Plasmid_%28english%29.svg/300px-Plasmid_%28english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2857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59D34-3831-4E69-9C76-7CDC6F682875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65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r>
              <a:rPr lang="en-US" sz="2800" b="1"/>
              <a:t>virus</a:t>
            </a:r>
            <a:r>
              <a:rPr lang="en-US" sz="2800"/>
              <a:t> is a small infectious agent that replicates only inside the living cells of other organisms. Viruses can infect all types of life forms.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D227C-FCD1-47B5-AB2A-2C6A7EBF029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686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6264275" cy="424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30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5888"/>
            <a:ext cx="8785225" cy="662622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>
                <a:solidFill>
                  <a:srgbClr val="C00000"/>
                </a:solidFill>
              </a:rPr>
              <a:t>Technique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1- Select the </a:t>
            </a:r>
            <a:r>
              <a:rPr lang="en-US" sz="2800" dirty="0">
                <a:solidFill>
                  <a:srgbClr val="FF0000"/>
                </a:solidFill>
              </a:rPr>
              <a:t>DNA molecule to be cloned </a:t>
            </a:r>
            <a:r>
              <a:rPr lang="en-US" sz="2800" dirty="0"/>
              <a:t>(of interest)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2-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Select  </a:t>
            </a:r>
            <a:r>
              <a:rPr lang="en-US" sz="2800" dirty="0">
                <a:solidFill>
                  <a:srgbClr val="C00000"/>
                </a:solidFill>
              </a:rPr>
              <a:t>DNA molecule </a:t>
            </a:r>
            <a:r>
              <a:rPr lang="en-US" sz="2800" dirty="0"/>
              <a:t>that will serve as a </a:t>
            </a:r>
            <a:r>
              <a:rPr lang="en-US" sz="2800" dirty="0">
                <a:solidFill>
                  <a:srgbClr val="FF0000"/>
                </a:solidFill>
              </a:rPr>
              <a:t>vector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3- cleave  the vector DNA strand with </a:t>
            </a:r>
            <a:r>
              <a:rPr lang="en-US" sz="2800" b="1" u="sng" dirty="0">
                <a:solidFill>
                  <a:srgbClr val="FF0000"/>
                </a:solidFill>
              </a:rPr>
              <a:t>Restriction endonuclease</a:t>
            </a:r>
            <a:r>
              <a:rPr lang="en-US" sz="2800" dirty="0"/>
              <a:t>, then insert foreign DNA → recombinant DNA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4- Introduction of recombinant DNA in host cells →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transformation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5- </a:t>
            </a:r>
            <a:r>
              <a:rPr lang="en-GB" sz="2800" dirty="0"/>
              <a:t>When the cell divides, it makes copies of itself. Each new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      daughter cell contains an exact copy of the  new DNA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      (cloned DNA)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6- Selection &amp; screening of colonies with desired DNA 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B54D2-CADF-4639-B0FD-C1681FF34B6F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6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186488" cy="796925"/>
          </a:xfrm>
        </p:spPr>
        <p:txBody>
          <a:bodyPr/>
          <a:lstStyle/>
          <a:p>
            <a:r>
              <a:rPr lang="en-US" sz="3200" b="1" u="sng"/>
              <a:t>Applications of molecular cloning:</a:t>
            </a:r>
            <a:endParaRPr lang="ar-JO" sz="320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96863" y="981075"/>
            <a:ext cx="8739187" cy="5876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>
                <a:solidFill>
                  <a:srgbClr val="FF0000"/>
                </a:solidFill>
              </a:rPr>
              <a:t>1- Insulin production</a:t>
            </a:r>
            <a:r>
              <a:rPr lang="en-US" sz="2800" dirty="0"/>
              <a:t>:  we use the bacteria to be human insulin factories </a:t>
            </a:r>
          </a:p>
          <a:p>
            <a:pPr>
              <a:buFont typeface="Arial" charset="0"/>
              <a:buNone/>
            </a:pPr>
            <a:r>
              <a:rPr lang="en-US" sz="2800" u="sng" dirty="0"/>
              <a:t>Why bacteria</a:t>
            </a:r>
            <a:r>
              <a:rPr lang="en-US" sz="2800" dirty="0"/>
              <a:t>?</a:t>
            </a:r>
          </a:p>
          <a:p>
            <a:r>
              <a:rPr lang="en-US" sz="2800" dirty="0"/>
              <a:t>Contain plasmids</a:t>
            </a:r>
          </a:p>
          <a:p>
            <a:r>
              <a:rPr lang="en-US" sz="2800" dirty="0"/>
              <a:t>Are unicellular and reproduce asexually  → quick clones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0DA2C-F66D-43CF-8879-BCB0F9A19D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8918" name="AutoShape 2" descr="صورة ذات صلة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8919" name="AutoShape 4" descr="صورة ذات صلة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38920" name="AutoShape 6" descr="صورة ذات صلة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pic>
        <p:nvPicPr>
          <p:cNvPr id="38921" name="Picture 10" descr="Image result for molecular cloning to produce insu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r="4259"/>
          <a:stretch>
            <a:fillRect/>
          </a:stretch>
        </p:blipFill>
        <p:spPr bwMode="auto">
          <a:xfrm>
            <a:off x="876300" y="3429000"/>
            <a:ext cx="72961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363"/>
          </a:xfrm>
        </p:spPr>
        <p:txBody>
          <a:bodyPr/>
          <a:lstStyle/>
          <a:p>
            <a:pPr eaLnBrk="1" hangingPunct="1"/>
            <a:r>
              <a:rPr lang="en-US" sz="3200" b="1" u="sng" dirty="0"/>
              <a:t>Why self renew &amp; Why differentiate?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14400"/>
            <a:ext cx="8713092" cy="5715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A- Self renewal </a:t>
            </a:r>
          </a:p>
          <a:p>
            <a:pPr>
              <a:defRPr/>
            </a:pPr>
            <a:r>
              <a:rPr lang="en-US" sz="2800" dirty="0"/>
              <a:t>Because if they didn’t copy themselves,  they would </a:t>
            </a:r>
            <a:r>
              <a:rPr lang="en-US" sz="2800" b="1" u="sng" dirty="0">
                <a:solidFill>
                  <a:srgbClr val="FF0000"/>
                </a:solidFill>
              </a:rPr>
              <a:t>finish</a:t>
            </a:r>
            <a:r>
              <a:rPr lang="en-US" sz="2800" dirty="0"/>
              <a:t> quickly.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It is important for the body to </a:t>
            </a:r>
            <a:r>
              <a:rPr lang="en-US" sz="2800" b="1" dirty="0">
                <a:solidFill>
                  <a:srgbClr val="C00000"/>
                </a:solidFill>
              </a:rPr>
              <a:t>maintain a storage </a:t>
            </a:r>
            <a:r>
              <a:rPr lang="en-US" sz="2800" dirty="0"/>
              <a:t>of stem cells to use throughout your life.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B- Differentiation</a:t>
            </a:r>
            <a:r>
              <a:rPr lang="en-US" sz="2800" dirty="0"/>
              <a:t> </a:t>
            </a:r>
          </a:p>
          <a:p>
            <a:pPr>
              <a:defRPr/>
            </a:pPr>
            <a:r>
              <a:rPr lang="en-US" sz="2800" dirty="0"/>
              <a:t>Specialized cells are </a:t>
            </a:r>
            <a:r>
              <a:rPr lang="en-US" sz="2800" u="sng" dirty="0"/>
              <a:t>mature cells </a:t>
            </a:r>
            <a:r>
              <a:rPr lang="en-US" sz="2800" b="1" dirty="0">
                <a:solidFill>
                  <a:srgbClr val="FF0000"/>
                </a:solidFill>
              </a:rPr>
              <a:t>cannot divide </a:t>
            </a:r>
            <a:r>
              <a:rPr lang="en-US" sz="2800" dirty="0"/>
              <a:t>or make copies of themselves, so if they damage or die they need to be replaced so the body can keep on working. </a:t>
            </a:r>
            <a:r>
              <a:rPr lang="en-US" sz="2800" i="1" dirty="0">
                <a:solidFill>
                  <a:srgbClr val="C00000"/>
                </a:solidFill>
              </a:rPr>
              <a:t>Specialized</a:t>
            </a:r>
            <a:r>
              <a:rPr lang="en-US" sz="2800" dirty="0"/>
              <a:t>’ or ‘</a:t>
            </a:r>
            <a:r>
              <a:rPr lang="en-US" sz="2800" i="1" dirty="0">
                <a:solidFill>
                  <a:srgbClr val="C00000"/>
                </a:solidFill>
              </a:rPr>
              <a:t>differentiated</a:t>
            </a:r>
            <a:r>
              <a:rPr lang="en-US" sz="2800" dirty="0"/>
              <a:t>’ cells play </a:t>
            </a:r>
            <a:r>
              <a:rPr lang="en-US" sz="2800" b="1" u="sng" dirty="0">
                <a:solidFill>
                  <a:srgbClr val="FF0000"/>
                </a:solidFill>
              </a:rPr>
              <a:t>particular roles </a:t>
            </a:r>
            <a:r>
              <a:rPr lang="en-US" sz="2800" dirty="0"/>
              <a:t>in the body e.g. blood cells, nerve cells, muscle cells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5124" name="Picture 4" descr="http://trizellion.com/wp-content/uploads/2011/07/What-Is-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4192" r="14523" b="9756"/>
          <a:stretch>
            <a:fillRect/>
          </a:stretch>
        </p:blipFill>
        <p:spPr bwMode="auto">
          <a:xfrm>
            <a:off x="6229101" y="2852663"/>
            <a:ext cx="251936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7DB3-30D4-4AA2-AA59-04E9C4E2057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0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0350"/>
            <a:ext cx="8382000" cy="62166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2-  Genome organization and gene expression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/>
              <a:t>A- Loss of function (gene knockout):</a:t>
            </a:r>
            <a:r>
              <a:rPr lang="en-US" sz="2800" u="sng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A genetic technique in which a gene is removed or blocked so that </a:t>
            </a:r>
            <a:r>
              <a:rPr lang="en-US" sz="2800" i="1" dirty="0">
                <a:solidFill>
                  <a:srgbClr val="C00000"/>
                </a:solidFill>
              </a:rPr>
              <a:t>it does not work</a:t>
            </a:r>
            <a:r>
              <a:rPr lang="en-US" sz="2800" dirty="0"/>
              <a:t>,  used in learning about a gene that has been sequenced  but has an unknown or incompletely known function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u="sng" dirty="0"/>
              <a:t>B- Transgenic organisms </a:t>
            </a:r>
            <a:r>
              <a:rPr lang="en-US" sz="2800" b="1" dirty="0"/>
              <a:t>:</a:t>
            </a:r>
            <a:r>
              <a:rPr lang="en-US" sz="2800" dirty="0"/>
              <a:t>generating  genetically modified organisms (GMOs), most GMOs are generated for purposes of basic biological research e.g. transgenic mouse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u="sng" dirty="0"/>
              <a:t>C- Gene therapy: </a:t>
            </a:r>
            <a:r>
              <a:rPr lang="en-US" sz="2800" dirty="0"/>
              <a:t>involves supplying a functional gene to cells lacking that function, with the aim of correcting a genetic disorder or acquired disease</a:t>
            </a:r>
            <a:endParaRPr lang="en-US" sz="2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E55F7-6A59-44BC-A43F-5AA6CD36B63E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7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7200"/>
          </a:p>
          <a:p>
            <a:pPr marL="0" indent="0" eaLnBrk="1" hangingPunct="1">
              <a:buFont typeface="Arial" charset="0"/>
              <a:buNone/>
            </a:pPr>
            <a:r>
              <a:rPr lang="en-US" sz="7200" b="1">
                <a:solidFill>
                  <a:srgbClr val="0070C0"/>
                </a:solidFill>
              </a:rPr>
              <a:t> 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D89F1-7997-4DAD-BB0B-34748B7967D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46085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81300"/>
            <a:ext cx="37147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376238"/>
            <a:ext cx="8424936" cy="62976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C00000"/>
                </a:solidFill>
              </a:rPr>
              <a:t>There are 2 theories for stem cell division: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    </a:t>
            </a:r>
            <a:r>
              <a:rPr lang="en-US" sz="2800" b="1" dirty="0"/>
              <a:t>1-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ea typeface="ＭＳ Ｐゴシック" pitchFamily="34" charset="-128"/>
              </a:rPr>
              <a:t>Obligate asymmetric stem cell replication 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/>
              <a:t>    2- Stochastic differentiation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en-GB" sz="2800" dirty="0"/>
          </a:p>
          <a:p>
            <a:pPr marL="0" indent="0"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progenitor (intermediate) cells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Cells that are at a stage     between stem cells and mature specialized cells. </a:t>
            </a:r>
          </a:p>
          <a:p>
            <a:pPr marL="0" indent="0">
              <a:buNone/>
              <a:defRPr/>
            </a:pPr>
            <a:r>
              <a:rPr lang="en-US" sz="2800" dirty="0"/>
              <a:t> Primitive yet, somewhat more </a:t>
            </a:r>
          </a:p>
          <a:p>
            <a:pPr marL="0" indent="0">
              <a:buNone/>
              <a:defRPr/>
            </a:pPr>
            <a:r>
              <a:rPr lang="en-US" sz="2800" dirty="0"/>
              <a:t>mature than a stem cell.</a:t>
            </a:r>
          </a:p>
          <a:p>
            <a:pPr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Has less of a capacity to </a:t>
            </a:r>
          </a:p>
          <a:p>
            <a:pPr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self-renew than a stem cell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</a:t>
            </a:r>
          </a:p>
        </p:txBody>
      </p:sp>
      <p:sp>
        <p:nvSpPr>
          <p:cNvPr id="8195" name="AutoShape 2" descr="https://www.caricord.com/images/image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/>
          </a:p>
        </p:txBody>
      </p:sp>
      <p:pic>
        <p:nvPicPr>
          <p:cNvPr id="8196" name="Picture 4" descr="http://www.innovitaresearch.org/news/res/03081201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636" r="5556"/>
          <a:stretch>
            <a:fillRect/>
          </a:stretch>
        </p:blipFill>
        <p:spPr bwMode="auto">
          <a:xfrm>
            <a:off x="5292080" y="3861048"/>
            <a:ext cx="3743970" cy="2812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94633-2F04-418B-A6B0-BD9D492794F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 bwMode="auto">
          <a:xfrm>
            <a:off x="1588" y="4422775"/>
            <a:ext cx="3070225" cy="1522413"/>
          </a:xfrm>
          <a:prstGeom prst="roundRect">
            <a:avLst/>
          </a:prstGeom>
          <a:solidFill>
            <a:srgbClr val="D9D9D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extBox 159"/>
          <p:cNvSpPr txBox="1">
            <a:spLocks noChangeArrowheads="1"/>
          </p:cNvSpPr>
          <p:nvPr/>
        </p:nvSpPr>
        <p:spPr bwMode="auto">
          <a:xfrm>
            <a:off x="76200" y="46132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ea typeface="ＭＳ Ｐゴシック" pitchFamily="34" charset="-128"/>
              </a:rPr>
              <a:t>1 stem cell</a:t>
            </a:r>
          </a:p>
        </p:txBody>
      </p:sp>
      <p:sp>
        <p:nvSpPr>
          <p:cNvPr id="6148" name="TextBox 162"/>
          <p:cNvSpPr txBox="1">
            <a:spLocks noChangeArrowheads="1"/>
          </p:cNvSpPr>
          <p:nvPr/>
        </p:nvSpPr>
        <p:spPr bwMode="auto">
          <a:xfrm>
            <a:off x="76200" y="5172075"/>
            <a:ext cx="29956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u="sng">
                <a:ea typeface="ＭＳ Ｐゴシック" pitchFamily="34" charset="-128"/>
              </a:rPr>
              <a:t>Self renewal</a:t>
            </a:r>
            <a:r>
              <a:rPr lang="en-US" sz="2000" b="1">
                <a:ea typeface="ＭＳ Ｐゴシック" pitchFamily="34" charset="-128"/>
              </a:rPr>
              <a:t> - maintains the stem cell pool</a:t>
            </a:r>
          </a:p>
          <a:p>
            <a:pPr eaLnBrk="1" hangingPunct="1"/>
            <a:endParaRPr lang="en-US" b="1">
              <a:ea typeface="ＭＳ Ｐゴシック" pitchFamily="34" charset="-128"/>
            </a:endParaRPr>
          </a:p>
        </p:txBody>
      </p:sp>
      <p:grpSp>
        <p:nvGrpSpPr>
          <p:cNvPr id="6149" name="Group 3"/>
          <p:cNvGrpSpPr>
            <a:grpSpLocks/>
          </p:cNvGrpSpPr>
          <p:nvPr/>
        </p:nvGrpSpPr>
        <p:grpSpPr bwMode="auto">
          <a:xfrm>
            <a:off x="4759325" y="712788"/>
            <a:ext cx="442913" cy="484187"/>
            <a:chOff x="3810000" y="838200"/>
            <a:chExt cx="1371600" cy="1447800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810000" y="838200"/>
              <a:ext cx="1371600" cy="1447800"/>
            </a:xfrm>
            <a:prstGeom prst="ellipse">
              <a:avLst/>
            </a:prstGeom>
            <a:solidFill>
              <a:srgbClr val="BFBFBF"/>
            </a:solidFill>
            <a:ln w="349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4267201" y="1369852"/>
              <a:ext cx="457198" cy="4604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150" name="Rounded Rectangle 176"/>
          <p:cNvSpPr>
            <a:spLocks noChangeArrowheads="1"/>
          </p:cNvSpPr>
          <p:nvPr/>
        </p:nvSpPr>
        <p:spPr bwMode="auto">
          <a:xfrm rot="-3188385">
            <a:off x="2687637" y="2597151"/>
            <a:ext cx="4606925" cy="140335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/>
            <a:endParaRPr lang="ar-JO">
              <a:solidFill>
                <a:srgbClr val="FFFFFF"/>
              </a:solidFill>
            </a:endParaRPr>
          </a:p>
        </p:txBody>
      </p:sp>
      <p:sp>
        <p:nvSpPr>
          <p:cNvPr id="175" name="Rounded Rectangle 174"/>
          <p:cNvSpPr/>
          <p:nvPr/>
        </p:nvSpPr>
        <p:spPr bwMode="auto">
          <a:xfrm>
            <a:off x="3124200" y="4422775"/>
            <a:ext cx="3065463" cy="1522413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Rounded Rectangle 175"/>
          <p:cNvSpPr/>
          <p:nvPr/>
        </p:nvSpPr>
        <p:spPr bwMode="auto">
          <a:xfrm>
            <a:off x="5486400" y="1104900"/>
            <a:ext cx="3354388" cy="4840288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3" name="TextBox 177"/>
          <p:cNvSpPr txBox="1">
            <a:spLocks noChangeArrowheads="1"/>
          </p:cNvSpPr>
          <p:nvPr/>
        </p:nvSpPr>
        <p:spPr bwMode="auto">
          <a:xfrm>
            <a:off x="4002088" y="4584700"/>
            <a:ext cx="240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ea typeface="ＭＳ Ｐゴシック" pitchFamily="34" charset="-128"/>
              </a:rPr>
              <a:t>4 specialized cells</a:t>
            </a:r>
          </a:p>
        </p:txBody>
      </p:sp>
      <p:sp>
        <p:nvSpPr>
          <p:cNvPr id="6154" name="TextBox 178"/>
          <p:cNvSpPr txBox="1">
            <a:spLocks noChangeArrowheads="1"/>
          </p:cNvSpPr>
          <p:nvPr/>
        </p:nvSpPr>
        <p:spPr bwMode="auto">
          <a:xfrm>
            <a:off x="3873500" y="5105400"/>
            <a:ext cx="4741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u="sng">
                <a:ea typeface="ＭＳ Ｐゴシック" pitchFamily="34" charset="-128"/>
              </a:rPr>
              <a:t>Differentiation</a:t>
            </a:r>
            <a:r>
              <a:rPr lang="en-US" sz="2000" b="1">
                <a:ea typeface="ＭＳ Ｐゴシック" pitchFamily="34" charset="-128"/>
              </a:rPr>
              <a:t> - replaces dead or damaged</a:t>
            </a:r>
          </a:p>
          <a:p>
            <a:pPr eaLnBrk="1" hangingPunct="1"/>
            <a:r>
              <a:rPr lang="en-US" sz="2000" b="1">
                <a:ea typeface="ＭＳ Ｐゴシック" pitchFamily="34" charset="-128"/>
              </a:rPr>
              <a:t>cells throughout your life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919663" y="3297238"/>
            <a:ext cx="1058862" cy="131127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006850" y="1177925"/>
            <a:ext cx="1887538" cy="990600"/>
            <a:chOff x="4070350" y="1019175"/>
            <a:chExt cx="1887538" cy="9905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070350" y="1501726"/>
              <a:ext cx="442913" cy="482551"/>
            </a:xfrm>
            <a:prstGeom prst="ellipse">
              <a:avLst/>
            </a:prstGeom>
            <a:solidFill>
              <a:srgbClr val="BFBFBF"/>
            </a:solidFill>
            <a:ln w="349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217988" y="1679508"/>
              <a:ext cx="147637" cy="1523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6210" name="Group 34"/>
            <p:cNvGrpSpPr>
              <a:grpSpLocks/>
            </p:cNvGrpSpPr>
            <p:nvPr/>
          </p:nvGrpSpPr>
          <p:grpSpPr bwMode="auto">
            <a:xfrm>
              <a:off x="5424488" y="1489026"/>
              <a:ext cx="533400" cy="520649"/>
              <a:chOff x="5156200" y="3390900"/>
              <a:chExt cx="1651000" cy="1562100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5156200" y="3443295"/>
                <a:ext cx="343958" cy="481009"/>
              </a:xfrm>
              <a:custGeom>
                <a:avLst/>
                <a:gdLst>
                  <a:gd name="T0" fmla="*/ 343958 w 342900"/>
                  <a:gd name="T1" fmla="*/ 0 h 482600"/>
                  <a:gd name="T2" fmla="*/ 229305 w 342900"/>
                  <a:gd name="T3" fmla="*/ 341770 h 482600"/>
                  <a:gd name="T4" fmla="*/ 0 w 342900"/>
                  <a:gd name="T5" fmla="*/ 481009 h 482600"/>
                  <a:gd name="T6" fmla="*/ 0 w 342900"/>
                  <a:gd name="T7" fmla="*/ 481009 h 482600"/>
                  <a:gd name="T8" fmla="*/ 0 w 342900"/>
                  <a:gd name="T9" fmla="*/ 481009 h 482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900"/>
                  <a:gd name="T16" fmla="*/ 0 h 482600"/>
                  <a:gd name="T17" fmla="*/ 342900 w 342900"/>
                  <a:gd name="T18" fmla="*/ 482600 h 482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900" h="482600">
                    <a:moveTo>
                      <a:pt x="342900" y="0"/>
                    </a:moveTo>
                    <a:cubicBezTo>
                      <a:pt x="314325" y="131233"/>
                      <a:pt x="285750" y="262467"/>
                      <a:pt x="228600" y="342900"/>
                    </a:cubicBezTo>
                    <a:cubicBezTo>
                      <a:pt x="171450" y="423333"/>
                      <a:pt x="0" y="482600"/>
                      <a:pt x="0" y="48260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ChangeArrowheads="1"/>
              </p:cNvSpPr>
              <p:nvPr/>
            </p:nvSpPr>
            <p:spPr bwMode="auto">
              <a:xfrm>
                <a:off x="5156200" y="3910018"/>
                <a:ext cx="299734" cy="585784"/>
              </a:xfrm>
              <a:custGeom>
                <a:avLst/>
                <a:gdLst>
                  <a:gd name="T0" fmla="*/ 0 w 298450"/>
                  <a:gd name="T1" fmla="*/ 0 h 584200"/>
                  <a:gd name="T2" fmla="*/ 280602 w 298450"/>
                  <a:gd name="T3" fmla="*/ 165548 h 584200"/>
                  <a:gd name="T4" fmla="*/ 114792 w 298450"/>
                  <a:gd name="T5" fmla="*/ 585784 h 584200"/>
                  <a:gd name="T6" fmla="*/ 114792 w 298450"/>
                  <a:gd name="T7" fmla="*/ 585784 h 584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450"/>
                  <a:gd name="T13" fmla="*/ 0 h 584200"/>
                  <a:gd name="T14" fmla="*/ 298450 w 298450"/>
                  <a:gd name="T15" fmla="*/ 584200 h 584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450" h="584200">
                    <a:moveTo>
                      <a:pt x="0" y="0"/>
                    </a:moveTo>
                    <a:cubicBezTo>
                      <a:pt x="130175" y="33866"/>
                      <a:pt x="260350" y="67733"/>
                      <a:pt x="279400" y="165100"/>
                    </a:cubicBezTo>
                    <a:cubicBezTo>
                      <a:pt x="298450" y="262467"/>
                      <a:pt x="114300" y="584200"/>
                      <a:pt x="114300" y="58420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 noChangeArrowheads="1"/>
              </p:cNvSpPr>
              <p:nvPr/>
            </p:nvSpPr>
            <p:spPr bwMode="auto">
              <a:xfrm>
                <a:off x="5234819" y="4438652"/>
                <a:ext cx="594555" cy="514348"/>
              </a:xfrm>
              <a:custGeom>
                <a:avLst/>
                <a:gdLst>
                  <a:gd name="T0" fmla="*/ 0 w 596900"/>
                  <a:gd name="T1" fmla="*/ 84320 h 516467"/>
                  <a:gd name="T2" fmla="*/ 442754 w 596900"/>
                  <a:gd name="T3" fmla="*/ 71672 h 516467"/>
                  <a:gd name="T4" fmla="*/ 594555 w 596900"/>
                  <a:gd name="T5" fmla="*/ 514348 h 516467"/>
                  <a:gd name="T6" fmla="*/ 594555 w 596900"/>
                  <a:gd name="T7" fmla="*/ 514348 h 5164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6900"/>
                  <a:gd name="T13" fmla="*/ 0 h 516467"/>
                  <a:gd name="T14" fmla="*/ 596900 w 596900"/>
                  <a:gd name="T15" fmla="*/ 516467 h 5164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6900" h="516467">
                    <a:moveTo>
                      <a:pt x="0" y="84667"/>
                    </a:moveTo>
                    <a:cubicBezTo>
                      <a:pt x="172508" y="42333"/>
                      <a:pt x="345017" y="0"/>
                      <a:pt x="444500" y="71967"/>
                    </a:cubicBezTo>
                    <a:cubicBezTo>
                      <a:pt x="543983" y="143934"/>
                      <a:pt x="596900" y="516467"/>
                      <a:pt x="596900" y="516467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 noChangeArrowheads="1"/>
              </p:cNvSpPr>
              <p:nvPr/>
            </p:nvSpPr>
            <p:spPr bwMode="auto">
              <a:xfrm>
                <a:off x="5829374" y="4586290"/>
                <a:ext cx="687917" cy="366710"/>
              </a:xfrm>
              <a:custGeom>
                <a:avLst/>
                <a:gdLst>
                  <a:gd name="T0" fmla="*/ 0 w 685800"/>
                  <a:gd name="T1" fmla="*/ 366710 h 315383"/>
                  <a:gd name="T2" fmla="*/ 343959 w 685800"/>
                  <a:gd name="T3" fmla="*/ 12305 h 315383"/>
                  <a:gd name="T4" fmla="*/ 687917 w 685800"/>
                  <a:gd name="T5" fmla="*/ 292876 h 315383"/>
                  <a:gd name="T6" fmla="*/ 687917 w 685800"/>
                  <a:gd name="T7" fmla="*/ 292876 h 3153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5800"/>
                  <a:gd name="T13" fmla="*/ 0 h 315383"/>
                  <a:gd name="T14" fmla="*/ 685800 w 685800"/>
                  <a:gd name="T15" fmla="*/ 315383 h 3153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5800" h="315383">
                    <a:moveTo>
                      <a:pt x="0" y="315383"/>
                    </a:moveTo>
                    <a:cubicBezTo>
                      <a:pt x="114300" y="168274"/>
                      <a:pt x="228600" y="21166"/>
                      <a:pt x="342900" y="10583"/>
                    </a:cubicBezTo>
                    <a:cubicBezTo>
                      <a:pt x="457200" y="0"/>
                      <a:pt x="685800" y="251883"/>
                      <a:pt x="685800" y="251883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3" name="Freeform 12"/>
              <p:cNvSpPr>
                <a:spLocks noChangeArrowheads="1"/>
              </p:cNvSpPr>
              <p:nvPr/>
            </p:nvSpPr>
            <p:spPr bwMode="auto">
              <a:xfrm>
                <a:off x="6502551" y="4329116"/>
                <a:ext cx="304649" cy="547684"/>
              </a:xfrm>
              <a:custGeom>
                <a:avLst/>
                <a:gdLst>
                  <a:gd name="T0" fmla="*/ 0 w 304800"/>
                  <a:gd name="T1" fmla="*/ 547684 h 495300"/>
                  <a:gd name="T2" fmla="*/ 114243 w 304800"/>
                  <a:gd name="T3" fmla="*/ 168518 h 495300"/>
                  <a:gd name="T4" fmla="*/ 304649 w 304800"/>
                  <a:gd name="T5" fmla="*/ 0 h 495300"/>
                  <a:gd name="T6" fmla="*/ 304649 w 304800"/>
                  <a:gd name="T7" fmla="*/ 0 h 495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4800"/>
                  <a:gd name="T13" fmla="*/ 0 h 495300"/>
                  <a:gd name="T14" fmla="*/ 304800 w 304800"/>
                  <a:gd name="T15" fmla="*/ 495300 h 495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4800" h="495300">
                    <a:moveTo>
                      <a:pt x="0" y="495300"/>
                    </a:moveTo>
                    <a:cubicBezTo>
                      <a:pt x="31750" y="365125"/>
                      <a:pt x="63500" y="234950"/>
                      <a:pt x="114300" y="152400"/>
                    </a:cubicBezTo>
                    <a:cubicBezTo>
                      <a:pt x="165100" y="69850"/>
                      <a:pt x="304800" y="0"/>
                      <a:pt x="304800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4" name="Freeform 13"/>
              <p:cNvSpPr>
                <a:spLocks noChangeArrowheads="1"/>
              </p:cNvSpPr>
              <p:nvPr/>
            </p:nvSpPr>
            <p:spPr bwMode="auto">
              <a:xfrm>
                <a:off x="6502551" y="3757619"/>
                <a:ext cx="304649" cy="571498"/>
              </a:xfrm>
              <a:custGeom>
                <a:avLst/>
                <a:gdLst>
                  <a:gd name="T0" fmla="*/ 304649 w 302683"/>
                  <a:gd name="T1" fmla="*/ 571498 h 571500"/>
                  <a:gd name="T2" fmla="*/ 23434 w 302683"/>
                  <a:gd name="T3" fmla="*/ 393699 h 571500"/>
                  <a:gd name="T4" fmla="*/ 164042 w 302683"/>
                  <a:gd name="T5" fmla="*/ 0 h 571500"/>
                  <a:gd name="T6" fmla="*/ 164042 w 302683"/>
                  <a:gd name="T7" fmla="*/ 0 h 571500"/>
                  <a:gd name="T8" fmla="*/ 164042 w 302683"/>
                  <a:gd name="T9" fmla="*/ 0 h 571500"/>
                  <a:gd name="T10" fmla="*/ 164042 w 302683"/>
                  <a:gd name="T11" fmla="*/ 0 h 571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2683"/>
                  <a:gd name="T19" fmla="*/ 0 h 571500"/>
                  <a:gd name="T20" fmla="*/ 302683 w 302683"/>
                  <a:gd name="T21" fmla="*/ 571500 h 5715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2683" h="571500">
                    <a:moveTo>
                      <a:pt x="302683" y="571500"/>
                    </a:moveTo>
                    <a:cubicBezTo>
                      <a:pt x="174624" y="530225"/>
                      <a:pt x="46566" y="488950"/>
                      <a:pt x="23283" y="393700"/>
                    </a:cubicBezTo>
                    <a:cubicBezTo>
                      <a:pt x="0" y="298450"/>
                      <a:pt x="162983" y="0"/>
                      <a:pt x="162983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" name="Freeform 14"/>
              <p:cNvSpPr>
                <a:spLocks noChangeArrowheads="1"/>
              </p:cNvSpPr>
              <p:nvPr/>
            </p:nvSpPr>
            <p:spPr bwMode="auto">
              <a:xfrm>
                <a:off x="6109456" y="3390906"/>
                <a:ext cx="545418" cy="504823"/>
              </a:xfrm>
              <a:custGeom>
                <a:avLst/>
                <a:gdLst>
                  <a:gd name="T0" fmla="*/ 545418 w 546100"/>
                  <a:gd name="T1" fmla="*/ 367528 h 505883"/>
                  <a:gd name="T2" fmla="*/ 202946 w 546100"/>
                  <a:gd name="T3" fmla="*/ 443569 h 505883"/>
                  <a:gd name="T4" fmla="*/ 0 w 546100"/>
                  <a:gd name="T5" fmla="*/ 0 h 505883"/>
                  <a:gd name="T6" fmla="*/ 0 w 546100"/>
                  <a:gd name="T7" fmla="*/ 0 h 5058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6100"/>
                  <a:gd name="T13" fmla="*/ 0 h 505883"/>
                  <a:gd name="T14" fmla="*/ 546100 w 546100"/>
                  <a:gd name="T15" fmla="*/ 505883 h 5058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6100" h="505883">
                    <a:moveTo>
                      <a:pt x="546100" y="368300"/>
                    </a:moveTo>
                    <a:cubicBezTo>
                      <a:pt x="420158" y="437091"/>
                      <a:pt x="294217" y="505883"/>
                      <a:pt x="203200" y="444500"/>
                    </a:cubicBezTo>
                    <a:cubicBezTo>
                      <a:pt x="112183" y="383117"/>
                      <a:pt x="0" y="0"/>
                      <a:pt x="0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6" name="Freeform 15"/>
              <p:cNvSpPr>
                <a:spLocks noChangeArrowheads="1"/>
              </p:cNvSpPr>
              <p:nvPr/>
            </p:nvSpPr>
            <p:spPr bwMode="auto">
              <a:xfrm>
                <a:off x="5475588" y="3390906"/>
                <a:ext cx="619125" cy="361949"/>
              </a:xfrm>
              <a:custGeom>
                <a:avLst/>
                <a:gdLst>
                  <a:gd name="T0" fmla="*/ 619125 w 622300"/>
                  <a:gd name="T1" fmla="*/ 0 h 364067"/>
                  <a:gd name="T2" fmla="*/ 303245 w 622300"/>
                  <a:gd name="T3" fmla="*/ 353531 h 364067"/>
                  <a:gd name="T4" fmla="*/ 0 w 622300"/>
                  <a:gd name="T5" fmla="*/ 50504 h 364067"/>
                  <a:gd name="T6" fmla="*/ 0 w 622300"/>
                  <a:gd name="T7" fmla="*/ 50504 h 3640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2300"/>
                  <a:gd name="T13" fmla="*/ 0 h 364067"/>
                  <a:gd name="T14" fmla="*/ 622300 w 622300"/>
                  <a:gd name="T15" fmla="*/ 364067 h 3640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2300" h="364067">
                    <a:moveTo>
                      <a:pt x="622300" y="0"/>
                    </a:moveTo>
                    <a:cubicBezTo>
                      <a:pt x="515408" y="173566"/>
                      <a:pt x="408517" y="347133"/>
                      <a:pt x="304800" y="355600"/>
                    </a:cubicBezTo>
                    <a:cubicBezTo>
                      <a:pt x="201083" y="364067"/>
                      <a:pt x="0" y="50800"/>
                      <a:pt x="0" y="5080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5829374" y="3910018"/>
                <a:ext cx="456975" cy="45719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rot="5400000">
              <a:off x="4359296" y="1025504"/>
              <a:ext cx="406359" cy="393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6200000" flipH="1">
              <a:off x="5221309" y="1025504"/>
              <a:ext cx="406359" cy="393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1905000" y="2162175"/>
            <a:ext cx="3330575" cy="2997200"/>
            <a:chOff x="1905000" y="2390931"/>
            <a:chExt cx="3330722" cy="2996915"/>
          </a:xfrm>
        </p:grpSpPr>
        <p:grpSp>
          <p:nvGrpSpPr>
            <p:cNvPr id="6163" name="Group 20"/>
            <p:cNvGrpSpPr>
              <a:grpSpLocks/>
            </p:cNvGrpSpPr>
            <p:nvPr/>
          </p:nvGrpSpPr>
          <p:grpSpPr bwMode="auto">
            <a:xfrm>
              <a:off x="3348313" y="2390931"/>
              <a:ext cx="1887409" cy="991514"/>
              <a:chOff x="5105400" y="776452"/>
              <a:chExt cx="2590800" cy="1280948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5105110" y="1399869"/>
                <a:ext cx="608001" cy="625469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5307777" y="1631601"/>
                <a:ext cx="202668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6196" name="Group 34"/>
              <p:cNvGrpSpPr>
                <a:grpSpLocks/>
              </p:cNvGrpSpPr>
              <p:nvPr/>
            </p:nvGrpSpPr>
            <p:grpSpPr bwMode="auto">
              <a:xfrm>
                <a:off x="6964018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27" name="Freeform 26"/>
                <p:cNvSpPr>
                  <a:spLocks noChangeArrowheads="1"/>
                </p:cNvSpPr>
                <p:nvPr/>
              </p:nvSpPr>
              <p:spPr bwMode="auto">
                <a:xfrm>
                  <a:off x="5156120" y="3441803"/>
                  <a:ext cx="343974" cy="480522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41424 h 482600"/>
                    <a:gd name="T4" fmla="*/ 0 w 342900"/>
                    <a:gd name="T5" fmla="*/ 480522 h 482600"/>
                    <a:gd name="T6" fmla="*/ 0 w 342900"/>
                    <a:gd name="T7" fmla="*/ 480522 h 482600"/>
                    <a:gd name="T8" fmla="*/ 0 w 342900"/>
                    <a:gd name="T9" fmla="*/ 480522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27"/>
                <p:cNvSpPr>
                  <a:spLocks noChangeArrowheads="1"/>
                </p:cNvSpPr>
                <p:nvPr/>
              </p:nvSpPr>
              <p:spPr bwMode="auto">
                <a:xfrm>
                  <a:off x="5156120" y="3912810"/>
                  <a:ext cx="299750" cy="585193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7 w 298450"/>
                    <a:gd name="T3" fmla="*/ 165381 h 584200"/>
                    <a:gd name="T4" fmla="*/ 114798 w 298450"/>
                    <a:gd name="T5" fmla="*/ 585193 h 584200"/>
                    <a:gd name="T6" fmla="*/ 114798 w 298450"/>
                    <a:gd name="T7" fmla="*/ 585193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8"/>
                <p:cNvSpPr>
                  <a:spLocks noChangeArrowheads="1"/>
                </p:cNvSpPr>
                <p:nvPr/>
              </p:nvSpPr>
              <p:spPr bwMode="auto">
                <a:xfrm>
                  <a:off x="5234742" y="4436152"/>
                  <a:ext cx="594585" cy="518586"/>
                </a:xfrm>
                <a:custGeom>
                  <a:avLst/>
                  <a:gdLst>
                    <a:gd name="T0" fmla="*/ 0 w 596900"/>
                    <a:gd name="T1" fmla="*/ 85014 h 516467"/>
                    <a:gd name="T2" fmla="*/ 442776 w 596900"/>
                    <a:gd name="T3" fmla="*/ 72262 h 516467"/>
                    <a:gd name="T4" fmla="*/ 594585 w 596900"/>
                    <a:gd name="T5" fmla="*/ 518586 h 516467"/>
                    <a:gd name="T6" fmla="*/ 594585 w 596900"/>
                    <a:gd name="T7" fmla="*/ 518586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29"/>
                <p:cNvSpPr>
                  <a:spLocks noChangeArrowheads="1"/>
                </p:cNvSpPr>
                <p:nvPr/>
              </p:nvSpPr>
              <p:spPr bwMode="auto">
                <a:xfrm>
                  <a:off x="5829327" y="4588397"/>
                  <a:ext cx="687948" cy="366341"/>
                </a:xfrm>
                <a:custGeom>
                  <a:avLst/>
                  <a:gdLst>
                    <a:gd name="T0" fmla="*/ 0 w 685800"/>
                    <a:gd name="T1" fmla="*/ 366341 h 315383"/>
                    <a:gd name="T2" fmla="*/ 343974 w 685800"/>
                    <a:gd name="T3" fmla="*/ 12293 h 315383"/>
                    <a:gd name="T4" fmla="*/ 687948 w 685800"/>
                    <a:gd name="T5" fmla="*/ 292581 h 315383"/>
                    <a:gd name="T6" fmla="*/ 687948 w 685800"/>
                    <a:gd name="T7" fmla="*/ 292581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Freeform 30"/>
                <p:cNvSpPr>
                  <a:spLocks noChangeArrowheads="1"/>
                </p:cNvSpPr>
                <p:nvPr/>
              </p:nvSpPr>
              <p:spPr bwMode="auto">
                <a:xfrm>
                  <a:off x="6502531" y="4331484"/>
                  <a:ext cx="304663" cy="547132"/>
                </a:xfrm>
                <a:custGeom>
                  <a:avLst/>
                  <a:gdLst>
                    <a:gd name="T0" fmla="*/ 0 w 304800"/>
                    <a:gd name="T1" fmla="*/ 547132 h 495300"/>
                    <a:gd name="T2" fmla="*/ 114249 w 304800"/>
                    <a:gd name="T3" fmla="*/ 168348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 31"/>
                <p:cNvSpPr>
                  <a:spLocks noChangeArrowheads="1"/>
                </p:cNvSpPr>
                <p:nvPr/>
              </p:nvSpPr>
              <p:spPr bwMode="auto">
                <a:xfrm>
                  <a:off x="6502531" y="3760565"/>
                  <a:ext cx="304663" cy="570919"/>
                </a:xfrm>
                <a:custGeom>
                  <a:avLst/>
                  <a:gdLst>
                    <a:gd name="T0" fmla="*/ 304663 w 302683"/>
                    <a:gd name="T1" fmla="*/ 570919 h 571500"/>
                    <a:gd name="T2" fmla="*/ 23435 w 302683"/>
                    <a:gd name="T3" fmla="*/ 393300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 noChangeArrowheads="1"/>
                </p:cNvSpPr>
                <p:nvPr/>
              </p:nvSpPr>
              <p:spPr bwMode="auto">
                <a:xfrm>
                  <a:off x="6109418" y="3389467"/>
                  <a:ext cx="545446" cy="509071"/>
                </a:xfrm>
                <a:custGeom>
                  <a:avLst/>
                  <a:gdLst>
                    <a:gd name="T0" fmla="*/ 545446 w 546100"/>
                    <a:gd name="T1" fmla="*/ 370621 h 505883"/>
                    <a:gd name="T2" fmla="*/ 202957 w 546100"/>
                    <a:gd name="T3" fmla="*/ 447301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 noChangeArrowheads="1"/>
                </p:cNvSpPr>
                <p:nvPr/>
              </p:nvSpPr>
              <p:spPr bwMode="auto">
                <a:xfrm>
                  <a:off x="5475525" y="3389467"/>
                  <a:ext cx="619153" cy="366341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7821 h 364067"/>
                    <a:gd name="T4" fmla="*/ 0 w 622300"/>
                    <a:gd name="T5" fmla="*/ 51117 h 364067"/>
                    <a:gd name="T6" fmla="*/ 0 w 622300"/>
                    <a:gd name="T7" fmla="*/ 51117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5829327" y="3912810"/>
                  <a:ext cx="456992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cxnSp>
            <p:nvCxnSpPr>
              <p:cNvPr id="25" name="Straight Arrow Connector 24"/>
              <p:cNvCxnSpPr>
                <a:cxnSpLocks noChangeShapeType="1"/>
              </p:cNvCxnSpPr>
              <p:nvPr/>
            </p:nvCxnSpPr>
            <p:spPr bwMode="auto">
              <a:xfrm rot="5400000">
                <a:off x="5518177" y="768720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" name="Straight Arrow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491" y="768720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6164" name="Group 35"/>
            <p:cNvGrpSpPr>
              <a:grpSpLocks/>
            </p:cNvGrpSpPr>
            <p:nvPr/>
          </p:nvGrpSpPr>
          <p:grpSpPr bwMode="auto">
            <a:xfrm>
              <a:off x="2626657" y="3393632"/>
              <a:ext cx="1887409" cy="991514"/>
              <a:chOff x="5105400" y="776452"/>
              <a:chExt cx="2590800" cy="1280948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5106344" y="1400520"/>
                <a:ext cx="608001" cy="623417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5309011" y="1630200"/>
                <a:ext cx="202668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6182" name="Group 34"/>
              <p:cNvGrpSpPr>
                <a:grpSpLocks/>
              </p:cNvGrpSpPr>
              <p:nvPr/>
            </p:nvGrpSpPr>
            <p:grpSpPr bwMode="auto">
              <a:xfrm>
                <a:off x="6964016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42" name="Freeform 41"/>
                <p:cNvSpPr>
                  <a:spLocks noChangeArrowheads="1"/>
                </p:cNvSpPr>
                <p:nvPr/>
              </p:nvSpPr>
              <p:spPr bwMode="auto">
                <a:xfrm>
                  <a:off x="5153996" y="3443314"/>
                  <a:ext cx="343974" cy="480522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41424 h 482600"/>
                    <a:gd name="T4" fmla="*/ 0 w 342900"/>
                    <a:gd name="T5" fmla="*/ 480522 h 482600"/>
                    <a:gd name="T6" fmla="*/ 0 w 342900"/>
                    <a:gd name="T7" fmla="*/ 480522 h 482600"/>
                    <a:gd name="T8" fmla="*/ 0 w 342900"/>
                    <a:gd name="T9" fmla="*/ 480522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Freeform 42"/>
                <p:cNvSpPr>
                  <a:spLocks noChangeArrowheads="1"/>
                </p:cNvSpPr>
                <p:nvPr/>
              </p:nvSpPr>
              <p:spPr bwMode="auto">
                <a:xfrm>
                  <a:off x="5153996" y="3909564"/>
                  <a:ext cx="299747" cy="58519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4 w 298450"/>
                    <a:gd name="T3" fmla="*/ 165380 h 584200"/>
                    <a:gd name="T4" fmla="*/ 114797 w 298450"/>
                    <a:gd name="T5" fmla="*/ 585190 h 584200"/>
                    <a:gd name="T6" fmla="*/ 114797 w 298450"/>
                    <a:gd name="T7" fmla="*/ 58519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Freeform 43"/>
                <p:cNvSpPr>
                  <a:spLocks noChangeArrowheads="1"/>
                </p:cNvSpPr>
                <p:nvPr/>
              </p:nvSpPr>
              <p:spPr bwMode="auto">
                <a:xfrm>
                  <a:off x="5232619" y="4437663"/>
                  <a:ext cx="594582" cy="513827"/>
                </a:xfrm>
                <a:custGeom>
                  <a:avLst/>
                  <a:gdLst>
                    <a:gd name="T0" fmla="*/ 0 w 596900"/>
                    <a:gd name="T1" fmla="*/ 84234 h 516467"/>
                    <a:gd name="T2" fmla="*/ 442774 w 596900"/>
                    <a:gd name="T3" fmla="*/ 71599 h 516467"/>
                    <a:gd name="T4" fmla="*/ 594582 w 596900"/>
                    <a:gd name="T5" fmla="*/ 513827 h 516467"/>
                    <a:gd name="T6" fmla="*/ 594582 w 596900"/>
                    <a:gd name="T7" fmla="*/ 513827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Freeform 44"/>
                <p:cNvSpPr>
                  <a:spLocks noChangeArrowheads="1"/>
                </p:cNvSpPr>
                <p:nvPr/>
              </p:nvSpPr>
              <p:spPr bwMode="auto">
                <a:xfrm>
                  <a:off x="5827200" y="4585151"/>
                  <a:ext cx="687948" cy="366338"/>
                </a:xfrm>
                <a:custGeom>
                  <a:avLst/>
                  <a:gdLst>
                    <a:gd name="T0" fmla="*/ 0 w 685800"/>
                    <a:gd name="T1" fmla="*/ 366338 h 315383"/>
                    <a:gd name="T2" fmla="*/ 343974 w 685800"/>
                    <a:gd name="T3" fmla="*/ 12293 h 315383"/>
                    <a:gd name="T4" fmla="*/ 687948 w 685800"/>
                    <a:gd name="T5" fmla="*/ 292579 h 315383"/>
                    <a:gd name="T6" fmla="*/ 687948 w 685800"/>
                    <a:gd name="T7" fmla="*/ 292579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Freeform 45"/>
                <p:cNvSpPr>
                  <a:spLocks noChangeArrowheads="1"/>
                </p:cNvSpPr>
                <p:nvPr/>
              </p:nvSpPr>
              <p:spPr bwMode="auto">
                <a:xfrm>
                  <a:off x="6500408" y="4328238"/>
                  <a:ext cx="304663" cy="547129"/>
                </a:xfrm>
                <a:custGeom>
                  <a:avLst/>
                  <a:gdLst>
                    <a:gd name="T0" fmla="*/ 0 w 304800"/>
                    <a:gd name="T1" fmla="*/ 547129 h 495300"/>
                    <a:gd name="T2" fmla="*/ 114249 w 304800"/>
                    <a:gd name="T3" fmla="*/ 168347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Freeform 46"/>
                <p:cNvSpPr>
                  <a:spLocks noChangeArrowheads="1"/>
                </p:cNvSpPr>
                <p:nvPr/>
              </p:nvSpPr>
              <p:spPr bwMode="auto">
                <a:xfrm>
                  <a:off x="6500408" y="3757319"/>
                  <a:ext cx="304663" cy="570919"/>
                </a:xfrm>
                <a:custGeom>
                  <a:avLst/>
                  <a:gdLst>
                    <a:gd name="T0" fmla="*/ 304663 w 302683"/>
                    <a:gd name="T1" fmla="*/ 570919 h 571500"/>
                    <a:gd name="T2" fmla="*/ 23435 w 302683"/>
                    <a:gd name="T3" fmla="*/ 393300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Freeform 47"/>
                <p:cNvSpPr>
                  <a:spLocks noChangeArrowheads="1"/>
                </p:cNvSpPr>
                <p:nvPr/>
              </p:nvSpPr>
              <p:spPr bwMode="auto">
                <a:xfrm>
                  <a:off x="6107295" y="3390978"/>
                  <a:ext cx="545443" cy="504312"/>
                </a:xfrm>
                <a:custGeom>
                  <a:avLst/>
                  <a:gdLst>
                    <a:gd name="T0" fmla="*/ 545443 w 546100"/>
                    <a:gd name="T1" fmla="*/ 367156 h 505883"/>
                    <a:gd name="T2" fmla="*/ 202956 w 546100"/>
                    <a:gd name="T3" fmla="*/ 443120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Freeform 48"/>
                <p:cNvSpPr>
                  <a:spLocks noChangeArrowheads="1"/>
                </p:cNvSpPr>
                <p:nvPr/>
              </p:nvSpPr>
              <p:spPr bwMode="auto">
                <a:xfrm>
                  <a:off x="5473399" y="3390978"/>
                  <a:ext cx="619153" cy="361582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3173 h 364067"/>
                    <a:gd name="T4" fmla="*/ 0 w 622300"/>
                    <a:gd name="T5" fmla="*/ 50453 h 364067"/>
                    <a:gd name="T6" fmla="*/ 0 w 622300"/>
                    <a:gd name="T7" fmla="*/ 50453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5827200" y="3909564"/>
                  <a:ext cx="456995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cxnSp>
            <p:nvCxnSpPr>
              <p:cNvPr id="40" name="Straight Arrow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519411" y="769371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1" name="Straight Arrow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0547" y="769371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6165" name="Group 50"/>
            <p:cNvGrpSpPr>
              <a:grpSpLocks/>
            </p:cNvGrpSpPr>
            <p:nvPr/>
          </p:nvGrpSpPr>
          <p:grpSpPr bwMode="auto">
            <a:xfrm>
              <a:off x="1905000" y="4396332"/>
              <a:ext cx="1887409" cy="991514"/>
              <a:chOff x="5105400" y="776452"/>
              <a:chExt cx="2590800" cy="1280948"/>
            </a:xfrm>
          </p:grpSpPr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5105400" y="1399121"/>
                <a:ext cx="608003" cy="625467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5308068" y="1630851"/>
                <a:ext cx="202667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6168" name="Group 34"/>
              <p:cNvGrpSpPr>
                <a:grpSpLocks/>
              </p:cNvGrpSpPr>
              <p:nvPr/>
            </p:nvGrpSpPr>
            <p:grpSpPr bwMode="auto">
              <a:xfrm>
                <a:off x="6964014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57" name="Freeform 56"/>
                <p:cNvSpPr>
                  <a:spLocks noChangeArrowheads="1"/>
                </p:cNvSpPr>
                <p:nvPr/>
              </p:nvSpPr>
              <p:spPr bwMode="auto">
                <a:xfrm>
                  <a:off x="5156785" y="3354427"/>
                  <a:ext cx="343974" cy="566163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75230 h 482600"/>
                    <a:gd name="T4" fmla="*/ 0 w 342900"/>
                    <a:gd name="T5" fmla="*/ 528101 h 482600"/>
                    <a:gd name="T6" fmla="*/ 0 w 342900"/>
                    <a:gd name="T7" fmla="*/ 528101 h 482600"/>
                    <a:gd name="T8" fmla="*/ 0 w 342900"/>
                    <a:gd name="T9" fmla="*/ 528101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Freeform 57"/>
                <p:cNvSpPr>
                  <a:spLocks noChangeArrowheads="1"/>
                </p:cNvSpPr>
                <p:nvPr/>
              </p:nvSpPr>
              <p:spPr bwMode="auto">
                <a:xfrm>
                  <a:off x="5156785" y="3911075"/>
                  <a:ext cx="299747" cy="58519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4 w 298450"/>
                    <a:gd name="T3" fmla="*/ 165380 h 584200"/>
                    <a:gd name="T4" fmla="*/ 114797 w 298450"/>
                    <a:gd name="T5" fmla="*/ 585190 h 584200"/>
                    <a:gd name="T6" fmla="*/ 114797 w 298450"/>
                    <a:gd name="T7" fmla="*/ 58519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Freeform 58"/>
                <p:cNvSpPr>
                  <a:spLocks noChangeArrowheads="1"/>
                </p:cNvSpPr>
                <p:nvPr/>
              </p:nvSpPr>
              <p:spPr bwMode="auto">
                <a:xfrm>
                  <a:off x="5235408" y="4434417"/>
                  <a:ext cx="594582" cy="518583"/>
                </a:xfrm>
                <a:custGeom>
                  <a:avLst/>
                  <a:gdLst>
                    <a:gd name="T0" fmla="*/ 0 w 596900"/>
                    <a:gd name="T1" fmla="*/ 85014 h 516467"/>
                    <a:gd name="T2" fmla="*/ 442774 w 596900"/>
                    <a:gd name="T3" fmla="*/ 72262 h 516467"/>
                    <a:gd name="T4" fmla="*/ 594582 w 596900"/>
                    <a:gd name="T5" fmla="*/ 518583 h 516467"/>
                    <a:gd name="T6" fmla="*/ 594582 w 596900"/>
                    <a:gd name="T7" fmla="*/ 518583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Freeform 59"/>
                <p:cNvSpPr>
                  <a:spLocks noChangeArrowheads="1"/>
                </p:cNvSpPr>
                <p:nvPr/>
              </p:nvSpPr>
              <p:spPr bwMode="auto">
                <a:xfrm>
                  <a:off x="5829989" y="4586662"/>
                  <a:ext cx="687948" cy="366338"/>
                </a:xfrm>
                <a:custGeom>
                  <a:avLst/>
                  <a:gdLst>
                    <a:gd name="T0" fmla="*/ 0 w 685800"/>
                    <a:gd name="T1" fmla="*/ 366338 h 315383"/>
                    <a:gd name="T2" fmla="*/ 343974 w 685800"/>
                    <a:gd name="T3" fmla="*/ 12293 h 315383"/>
                    <a:gd name="T4" fmla="*/ 687948 w 685800"/>
                    <a:gd name="T5" fmla="*/ 292579 h 315383"/>
                    <a:gd name="T6" fmla="*/ 687948 w 685800"/>
                    <a:gd name="T7" fmla="*/ 292579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Freeform 60"/>
                <p:cNvSpPr>
                  <a:spLocks noChangeArrowheads="1"/>
                </p:cNvSpPr>
                <p:nvPr/>
              </p:nvSpPr>
              <p:spPr bwMode="auto">
                <a:xfrm>
                  <a:off x="6503197" y="4329748"/>
                  <a:ext cx="304663" cy="547129"/>
                </a:xfrm>
                <a:custGeom>
                  <a:avLst/>
                  <a:gdLst>
                    <a:gd name="T0" fmla="*/ 0 w 304800"/>
                    <a:gd name="T1" fmla="*/ 547129 h 495300"/>
                    <a:gd name="T2" fmla="*/ 114249 w 304800"/>
                    <a:gd name="T3" fmla="*/ 168347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Freeform 61"/>
                <p:cNvSpPr>
                  <a:spLocks noChangeArrowheads="1"/>
                </p:cNvSpPr>
                <p:nvPr/>
              </p:nvSpPr>
              <p:spPr bwMode="auto">
                <a:xfrm>
                  <a:off x="6503197" y="3673192"/>
                  <a:ext cx="304663" cy="656557"/>
                </a:xfrm>
                <a:custGeom>
                  <a:avLst/>
                  <a:gdLst>
                    <a:gd name="T0" fmla="*/ 304663 w 302683"/>
                    <a:gd name="T1" fmla="*/ 618495 h 571500"/>
                    <a:gd name="T2" fmla="*/ 23435 w 302683"/>
                    <a:gd name="T3" fmla="*/ 426074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Freeform 62"/>
                <p:cNvSpPr>
                  <a:spLocks noChangeArrowheads="1"/>
                </p:cNvSpPr>
                <p:nvPr/>
              </p:nvSpPr>
              <p:spPr bwMode="auto">
                <a:xfrm>
                  <a:off x="6110084" y="3302094"/>
                  <a:ext cx="545443" cy="594706"/>
                </a:xfrm>
                <a:custGeom>
                  <a:avLst/>
                  <a:gdLst>
                    <a:gd name="T0" fmla="*/ 545443 w 546100"/>
                    <a:gd name="T1" fmla="*/ 405256 h 505883"/>
                    <a:gd name="T2" fmla="*/ 202956 w 546100"/>
                    <a:gd name="T3" fmla="*/ 489102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Freeform 63"/>
                <p:cNvSpPr>
                  <a:spLocks noChangeArrowheads="1"/>
                </p:cNvSpPr>
                <p:nvPr/>
              </p:nvSpPr>
              <p:spPr bwMode="auto">
                <a:xfrm>
                  <a:off x="5476188" y="3302094"/>
                  <a:ext cx="619153" cy="366338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7818 h 364067"/>
                    <a:gd name="T4" fmla="*/ 0 w 622300"/>
                    <a:gd name="T5" fmla="*/ 51117 h 364067"/>
                    <a:gd name="T6" fmla="*/ 0 w 622300"/>
                    <a:gd name="T7" fmla="*/ 51117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Oval 64"/>
                <p:cNvSpPr>
                  <a:spLocks noChangeArrowheads="1"/>
                </p:cNvSpPr>
                <p:nvPr/>
              </p:nvSpPr>
              <p:spPr bwMode="auto">
                <a:xfrm>
                  <a:off x="5829989" y="3911075"/>
                  <a:ext cx="456995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cxnSp>
            <p:nvCxnSpPr>
              <p:cNvPr id="55" name="Straight Arrow Connector 54"/>
              <p:cNvCxnSpPr>
                <a:cxnSpLocks noChangeShapeType="1"/>
              </p:cNvCxnSpPr>
              <p:nvPr/>
            </p:nvCxnSpPr>
            <p:spPr bwMode="auto">
              <a:xfrm rot="5400000">
                <a:off x="5518466" y="767972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6" name="Straight Arrow Connector 5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782" y="767972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6158" name="TextBox 66"/>
          <p:cNvSpPr txBox="1">
            <a:spLocks noChangeArrowheads="1"/>
          </p:cNvSpPr>
          <p:nvPr/>
        </p:nvSpPr>
        <p:spPr bwMode="auto">
          <a:xfrm>
            <a:off x="871538" y="179388"/>
            <a:ext cx="73009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u="sng" dirty="0">
                <a:ea typeface="ＭＳ Ｐゴシック" pitchFamily="34" charset="-128"/>
              </a:rPr>
              <a:t>Obligate asymmetric stem cell replication </a:t>
            </a:r>
          </a:p>
        </p:txBody>
      </p:sp>
      <p:sp>
        <p:nvSpPr>
          <p:cNvPr id="6159" name="TextBox 158"/>
          <p:cNvSpPr txBox="1">
            <a:spLocks noChangeArrowheads="1"/>
          </p:cNvSpPr>
          <p:nvPr/>
        </p:nvSpPr>
        <p:spPr bwMode="auto">
          <a:xfrm>
            <a:off x="3071813" y="661988"/>
            <a:ext cx="1535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ea typeface="ＭＳ Ｐゴシック" pitchFamily="34" charset="-128"/>
              </a:rPr>
              <a:t>1 stem cell</a:t>
            </a:r>
          </a:p>
        </p:txBody>
      </p:sp>
      <p:sp>
        <p:nvSpPr>
          <p:cNvPr id="6160" name="Text Box 80"/>
          <p:cNvSpPr txBox="1">
            <a:spLocks noChangeArrowheads="1"/>
          </p:cNvSpPr>
          <p:nvPr/>
        </p:nvSpPr>
        <p:spPr bwMode="auto">
          <a:xfrm>
            <a:off x="3149600" y="99536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36" name="Footer Placeholder 399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39937" name="Slide Number Placeholder 399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0FCF0-FF5B-437C-9265-AEBB139A40C0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sz="3200" b="1" u="sng" dirty="0"/>
              <a:t>Stochastic differentiation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8CD90-9766-4888-833F-D4E75586AD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173" name="Picture 2" descr="Image result for stochastic differenti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0" r="3" b="-16"/>
          <a:stretch/>
        </p:blipFill>
        <p:spPr bwMode="auto">
          <a:xfrm>
            <a:off x="1187450" y="1125539"/>
            <a:ext cx="6480175" cy="388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320675" y="5301208"/>
            <a:ext cx="866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If one stem cell differentiate into 2 specialized cells another stem cell will notice that and </a:t>
            </a:r>
          </a:p>
          <a:p>
            <a:pPr eaLnBrk="1" hangingPunct="1"/>
            <a:r>
              <a:rPr lang="en-US" b="1" dirty="0"/>
              <a:t>make up for the lost stem cell and divide by mitosis to produce 2 identical stem cells </a:t>
            </a:r>
          </a:p>
        </p:txBody>
      </p:sp>
      <p:sp>
        <p:nvSpPr>
          <p:cNvPr id="8" name="Lightning Bolt 7"/>
          <p:cNvSpPr/>
          <p:nvPr/>
        </p:nvSpPr>
        <p:spPr>
          <a:xfrm>
            <a:off x="3995738" y="1196975"/>
            <a:ext cx="1223962" cy="5032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00192" y="4077072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b="1" u="sng"/>
              <a:t>Types of stem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There are 2 types of stem cells: </a:t>
            </a:r>
            <a:endParaRPr lang="en-US" sz="28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Embryonic stem cells (ES)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Tissue (adult /somatic) stem cells (TS)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u="sng" dirty="0">
              <a:solidFill>
                <a:srgbClr val="C00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Embryonic stem cells</a:t>
            </a:r>
            <a:r>
              <a:rPr lang="en-US" sz="2800" dirty="0"/>
              <a:t>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Found in </a:t>
            </a:r>
            <a:r>
              <a:rPr lang="en-US" sz="2800" b="1" dirty="0"/>
              <a:t>inner cell mass of</a:t>
            </a:r>
            <a:r>
              <a:rPr lang="en-US" sz="2800" b="1" u="sng" dirty="0"/>
              <a:t> blastocyst </a:t>
            </a:r>
            <a:r>
              <a:rPr lang="en-US" sz="2800" dirty="0"/>
              <a:t>(a very early stage of embryo life that has about 50 to 100 cells)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>
                <a:solidFill>
                  <a:srgbClr val="C00000"/>
                </a:solidFill>
              </a:rPr>
              <a:t>Tissue (adult /somatic)stem cells</a:t>
            </a:r>
            <a:r>
              <a:rPr lang="en-US" sz="2800" dirty="0"/>
              <a:t>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found in the </a:t>
            </a:r>
            <a:r>
              <a:rPr lang="en-US" sz="2800" b="1" dirty="0"/>
              <a:t>tissues of the body </a:t>
            </a:r>
            <a:r>
              <a:rPr lang="en-US" sz="2800" dirty="0"/>
              <a:t>(in a fetus, baby, child or adult).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F6480-C9CE-47A1-90D0-683930BDCDE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93837"/>
          </a:xfrm>
        </p:spPr>
        <p:txBody>
          <a:bodyPr/>
          <a:lstStyle/>
          <a:p>
            <a:pPr eaLnBrk="1" hangingPunct="1"/>
            <a:r>
              <a:rPr lang="en-US" sz="3200" b="1" u="sng" dirty="0"/>
              <a:t>1- Embryonic stem cells (ES)</a:t>
            </a:r>
            <a:endParaRPr lang="ar-JO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548680"/>
            <a:ext cx="8821737" cy="62373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Embryonic stem (ES) cells derived from the </a:t>
            </a:r>
            <a:r>
              <a:rPr lang="en-US" sz="2800" b="1" u="sng" dirty="0"/>
              <a:t>inner cell mass of a </a:t>
            </a:r>
            <a:r>
              <a:rPr lang="en-US" sz="2800" b="1" u="sng" dirty="0" err="1"/>
              <a:t>blastocyst</a:t>
            </a:r>
            <a:r>
              <a:rPr lang="en-US" sz="2800" b="1" dirty="0"/>
              <a:t> </a:t>
            </a:r>
            <a:r>
              <a:rPr lang="en-US" sz="2800" dirty="0"/>
              <a:t>(an early- stage embryo)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 Human embryos reach the </a:t>
            </a:r>
            <a:r>
              <a:rPr lang="en-US" sz="2800" dirty="0" err="1"/>
              <a:t>blastocyst</a:t>
            </a:r>
            <a:r>
              <a:rPr lang="en-US" sz="28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stage 4-5 days post fertilization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(consist of </a:t>
            </a:r>
            <a:r>
              <a:rPr lang="en-US" sz="2800" dirty="0">
                <a:solidFill>
                  <a:srgbClr val="FF0000"/>
                </a:solidFill>
              </a:rPr>
              <a:t>50–150 cells</a:t>
            </a:r>
            <a:r>
              <a:rPr lang="en-US" sz="2800" dirty="0"/>
              <a:t>) is the stage at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/>
              <a:t>     which implantation occurs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 ES of the inner cell mass are </a:t>
            </a:r>
            <a:r>
              <a:rPr lang="en-US" sz="2800" b="1" u="sng" dirty="0">
                <a:solidFill>
                  <a:srgbClr val="FF0000"/>
                </a:solidFill>
              </a:rPr>
              <a:t>pluripotent</a:t>
            </a:r>
            <a:r>
              <a:rPr lang="en-US" sz="2800" dirty="0"/>
              <a:t> . </a:t>
            </a:r>
          </a:p>
          <a:p>
            <a:pPr>
              <a:defRPr/>
            </a:pPr>
            <a:r>
              <a:rPr lang="en-US" sz="2800" dirty="0"/>
              <a:t>Few weeks later the cells will organize into </a:t>
            </a:r>
            <a:r>
              <a:rPr lang="en-US" sz="2800" u="sng" dirty="0"/>
              <a:t>3 cell layers</a:t>
            </a:r>
            <a:r>
              <a:rPr lang="en-US" sz="2800" dirty="0"/>
              <a:t>     </a:t>
            </a:r>
            <a:r>
              <a:rPr lang="en-US" sz="2800" u="sng" dirty="0"/>
              <a:t>germinal layers :</a:t>
            </a:r>
            <a:r>
              <a:rPr lang="en-US" sz="2800" dirty="0"/>
              <a:t>   (</a:t>
            </a:r>
            <a:r>
              <a:rPr lang="en-US" sz="2800" b="1" dirty="0">
                <a:solidFill>
                  <a:srgbClr val="FF0000"/>
                </a:solidFill>
              </a:rPr>
              <a:t>ectoderm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mesoderm, endoderm</a:t>
            </a:r>
            <a:r>
              <a:rPr lang="en-US" sz="2800" dirty="0"/>
              <a:t>) </a:t>
            </a:r>
            <a:r>
              <a:rPr lang="en-US" sz="2800" b="1" u="sng" dirty="0">
                <a:solidFill>
                  <a:srgbClr val="FF0000"/>
                </a:solidFill>
              </a:rPr>
              <a:t>No more pluripotent</a:t>
            </a:r>
            <a:r>
              <a:rPr lang="en-US" sz="2800" dirty="0"/>
              <a:t>. As development continue the cells differentiate to form &gt; 200 types of cells that form the body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pic>
        <p:nvPicPr>
          <p:cNvPr id="10244" name="Picture 2" descr="https://classconnection.s3.amazonaws.com/687/flashcards/430281/png/Blastocy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1276" r="9090" b="-638"/>
          <a:stretch>
            <a:fillRect/>
          </a:stretch>
        </p:blipFill>
        <p:spPr bwMode="auto">
          <a:xfrm>
            <a:off x="6300788" y="1928813"/>
            <a:ext cx="2700337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Prof. Dr. Hala Elmazar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D8D8F-CFD2-45FC-82FF-76D48FA6CAD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7" ma:contentTypeDescription="Create a new document." ma:contentTypeScope="" ma:versionID="26a76d49a9a249539e67cfe3f7beda94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322b9257368920c605e9d932df885040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9D00E2-1ACC-4BA0-93A4-CBE2570F1209}"/>
</file>

<file path=customXml/itemProps2.xml><?xml version="1.0" encoding="utf-8"?>
<ds:datastoreItem xmlns:ds="http://schemas.openxmlformats.org/officeDocument/2006/customXml" ds:itemID="{C6BF29DB-4950-4CD5-9661-F9D89646CEB7}"/>
</file>

<file path=customXml/itemProps3.xml><?xml version="1.0" encoding="utf-8"?>
<ds:datastoreItem xmlns:ds="http://schemas.openxmlformats.org/officeDocument/2006/customXml" ds:itemID="{8F330228-8B47-4B6B-9865-F5226CAB6344}"/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2716</Words>
  <Application>Microsoft Office PowerPoint</Application>
  <PresentationFormat>On-screen Show (4:3)</PresentationFormat>
  <Paragraphs>425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Cell Bio Introduction to stem cell</vt:lpstr>
      <vt:lpstr>What is a stem cell?</vt:lpstr>
      <vt:lpstr>PowerPoint Presentation</vt:lpstr>
      <vt:lpstr>Why self renew &amp; Why differentiate?</vt:lpstr>
      <vt:lpstr>PowerPoint Presentation</vt:lpstr>
      <vt:lpstr>PowerPoint Presentation</vt:lpstr>
      <vt:lpstr>Stochastic differentiation</vt:lpstr>
      <vt:lpstr>Types of stem cells</vt:lpstr>
      <vt:lpstr>1- Embryonic stem cells (ES)</vt:lpstr>
      <vt:lpstr>PowerPoint Presentation</vt:lpstr>
      <vt:lpstr>PowerPoint Presentation</vt:lpstr>
      <vt:lpstr>PowerPoint Presentation</vt:lpstr>
      <vt:lpstr>Signals to stem cell</vt:lpstr>
      <vt:lpstr>2- Tissue (adult/somatic ) stem cells</vt:lpstr>
      <vt:lpstr>PowerPoint Presentation</vt:lpstr>
      <vt:lpstr>PowerPoint Presentation</vt:lpstr>
      <vt:lpstr>PowerPoint Presentation</vt:lpstr>
      <vt:lpstr>PowerPoint Presentation</vt:lpstr>
      <vt:lpstr>Induced pluripotent stem cells  (iPSC)</vt:lpstr>
      <vt:lpstr>PowerPoint Presentation</vt:lpstr>
      <vt:lpstr>Committed progenitor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Cloning</vt:lpstr>
      <vt:lpstr>PowerPoint Presentation</vt:lpstr>
      <vt:lpstr>Reproductive cloning</vt:lpstr>
      <vt:lpstr>PowerPoint Presentation</vt:lpstr>
      <vt:lpstr>PowerPoint Presentation</vt:lpstr>
      <vt:lpstr>PowerPoint Presentation</vt:lpstr>
      <vt:lpstr>Molecular cloning</vt:lpstr>
      <vt:lpstr>PowerPoint Presentation</vt:lpstr>
      <vt:lpstr>PowerPoint Presentation</vt:lpstr>
      <vt:lpstr>PowerPoint Presentation</vt:lpstr>
      <vt:lpstr>PowerPoint Presentation</vt:lpstr>
      <vt:lpstr>Applications of molecular cloning: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junctions,</dc:title>
  <dc:creator>lion</dc:creator>
  <cp:lastModifiedBy>Hala M. Al-Mazar</cp:lastModifiedBy>
  <cp:revision>386</cp:revision>
  <dcterms:created xsi:type="dcterms:W3CDTF">2015-10-03T08:57:28Z</dcterms:created>
  <dcterms:modified xsi:type="dcterms:W3CDTF">2020-12-20T14:56:49Z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