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83" r:id="rId20"/>
    <p:sldId id="284" r:id="rId21"/>
    <p:sldId id="273" r:id="rId22"/>
    <p:sldId id="285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en-US"/>
    </a:defPPr>
    <a:lvl1pPr marL="0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825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5649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3474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31299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9124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6948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4773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62598" algn="l" defTabSz="91564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53" y="-7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0B1F7-7279-41FF-B7C7-D25A7A50C652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A2AA9-2601-4ED6-9621-CE47DB706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0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825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5649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3474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31299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9124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6948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4773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62598" algn="l" defTabSz="91564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xmlns="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xmlns="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xmlns="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xmlns="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xmlns="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xmlns="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3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1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8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8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5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34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31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91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6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4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625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4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825" indent="0">
              <a:buNone/>
              <a:defRPr sz="2000" b="1"/>
            </a:lvl2pPr>
            <a:lvl3pPr marL="915649" indent="0">
              <a:buNone/>
              <a:defRPr sz="1800" b="1"/>
            </a:lvl3pPr>
            <a:lvl4pPr marL="1373474" indent="0">
              <a:buNone/>
              <a:defRPr sz="1600" b="1"/>
            </a:lvl4pPr>
            <a:lvl5pPr marL="1831299" indent="0">
              <a:buNone/>
              <a:defRPr sz="1600" b="1"/>
            </a:lvl5pPr>
            <a:lvl6pPr marL="2289124" indent="0">
              <a:buNone/>
              <a:defRPr sz="1600" b="1"/>
            </a:lvl6pPr>
            <a:lvl7pPr marL="2746948" indent="0">
              <a:buNone/>
              <a:defRPr sz="1600" b="1"/>
            </a:lvl7pPr>
            <a:lvl8pPr marL="3204773" indent="0">
              <a:buNone/>
              <a:defRPr sz="1600" b="1"/>
            </a:lvl8pPr>
            <a:lvl9pPr marL="36625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825" indent="0">
              <a:buNone/>
              <a:defRPr sz="2000" b="1"/>
            </a:lvl2pPr>
            <a:lvl3pPr marL="915649" indent="0">
              <a:buNone/>
              <a:defRPr sz="1800" b="1"/>
            </a:lvl3pPr>
            <a:lvl4pPr marL="1373474" indent="0">
              <a:buNone/>
              <a:defRPr sz="1600" b="1"/>
            </a:lvl4pPr>
            <a:lvl5pPr marL="1831299" indent="0">
              <a:buNone/>
              <a:defRPr sz="1600" b="1"/>
            </a:lvl5pPr>
            <a:lvl6pPr marL="2289124" indent="0">
              <a:buNone/>
              <a:defRPr sz="1600" b="1"/>
            </a:lvl6pPr>
            <a:lvl7pPr marL="2746948" indent="0">
              <a:buNone/>
              <a:defRPr sz="1600" b="1"/>
            </a:lvl7pPr>
            <a:lvl8pPr marL="3204773" indent="0">
              <a:buNone/>
              <a:defRPr sz="1600" b="1"/>
            </a:lvl8pPr>
            <a:lvl9pPr marL="366259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7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06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7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8"/>
            <a:ext cx="3008313" cy="8715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825" indent="0">
              <a:buNone/>
              <a:defRPr sz="1200"/>
            </a:lvl2pPr>
            <a:lvl3pPr marL="915649" indent="0">
              <a:buNone/>
              <a:defRPr sz="1000"/>
            </a:lvl3pPr>
            <a:lvl4pPr marL="1373474" indent="0">
              <a:buNone/>
              <a:defRPr sz="900"/>
            </a:lvl4pPr>
            <a:lvl5pPr marL="1831299" indent="0">
              <a:buNone/>
              <a:defRPr sz="900"/>
            </a:lvl5pPr>
            <a:lvl6pPr marL="2289124" indent="0">
              <a:buNone/>
              <a:defRPr sz="900"/>
            </a:lvl6pPr>
            <a:lvl7pPr marL="2746948" indent="0">
              <a:buNone/>
              <a:defRPr sz="900"/>
            </a:lvl7pPr>
            <a:lvl8pPr marL="3204773" indent="0">
              <a:buNone/>
              <a:defRPr sz="900"/>
            </a:lvl8pPr>
            <a:lvl9pPr marL="36625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825" indent="0">
              <a:buNone/>
              <a:defRPr sz="2800"/>
            </a:lvl2pPr>
            <a:lvl3pPr marL="915649" indent="0">
              <a:buNone/>
              <a:defRPr sz="2400"/>
            </a:lvl3pPr>
            <a:lvl4pPr marL="1373474" indent="0">
              <a:buNone/>
              <a:defRPr sz="2000"/>
            </a:lvl4pPr>
            <a:lvl5pPr marL="1831299" indent="0">
              <a:buNone/>
              <a:defRPr sz="2000"/>
            </a:lvl5pPr>
            <a:lvl6pPr marL="2289124" indent="0">
              <a:buNone/>
              <a:defRPr sz="2000"/>
            </a:lvl6pPr>
            <a:lvl7pPr marL="2746948" indent="0">
              <a:buNone/>
              <a:defRPr sz="2000"/>
            </a:lvl7pPr>
            <a:lvl8pPr marL="3204773" indent="0">
              <a:buNone/>
              <a:defRPr sz="2000"/>
            </a:lvl8pPr>
            <a:lvl9pPr marL="366259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825" indent="0">
              <a:buNone/>
              <a:defRPr sz="1200"/>
            </a:lvl2pPr>
            <a:lvl3pPr marL="915649" indent="0">
              <a:buNone/>
              <a:defRPr sz="1000"/>
            </a:lvl3pPr>
            <a:lvl4pPr marL="1373474" indent="0">
              <a:buNone/>
              <a:defRPr sz="900"/>
            </a:lvl4pPr>
            <a:lvl5pPr marL="1831299" indent="0">
              <a:buNone/>
              <a:defRPr sz="900"/>
            </a:lvl5pPr>
            <a:lvl6pPr marL="2289124" indent="0">
              <a:buNone/>
              <a:defRPr sz="900"/>
            </a:lvl6pPr>
            <a:lvl7pPr marL="2746948" indent="0">
              <a:buNone/>
              <a:defRPr sz="900"/>
            </a:lvl7pPr>
            <a:lvl8pPr marL="3204773" indent="0">
              <a:buNone/>
              <a:defRPr sz="900"/>
            </a:lvl8pPr>
            <a:lvl9pPr marL="366259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2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565" tIns="45783" rIns="91565" bIns="457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565" tIns="45783" rIns="91565" bIns="457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91565" tIns="45783" rIns="91565" bIns="4578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E55B8-AEC4-4367-89BD-8277633B17DD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5"/>
          </a:xfrm>
          <a:prstGeom prst="rect">
            <a:avLst/>
          </a:prstGeom>
        </p:spPr>
        <p:txBody>
          <a:bodyPr vert="horz" lIns="91565" tIns="45783" rIns="91565" bIns="4578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91565" tIns="45783" rIns="91565" bIns="4578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23968-4C96-4CCC-A7BE-10BA25569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564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368" indent="-343368" algn="l" defTabSz="9156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965" indent="-286141" algn="l" defTabSz="9156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62" indent="-228913" algn="l" defTabSz="9156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387" indent="-228913" algn="l" defTabSz="9156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0212" indent="-228913" algn="l" defTabSz="9156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036" indent="-228913" algn="l" defTabSz="9156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5861" indent="-228913" algn="l" defTabSz="9156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33686" indent="-228913" algn="l" defTabSz="9156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91511" indent="-228913" algn="l" defTabSz="9156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25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5649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474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1299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9124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6948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4773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598" algn="l" defTabSz="9156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>
            <a:extLst>
              <a:ext uri="{FF2B5EF4-FFF2-40B4-BE49-F238E27FC236}">
                <a16:creationId xmlns:a16="http://schemas.microsoft.com/office/drawing/2014/main" xmlns="" id="{B95847AF-3100-47D8-9DAF-6921C1F02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5" y="-71438"/>
            <a:ext cx="7665065" cy="246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3" y="2412840"/>
            <a:ext cx="8136904" cy="24842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565" tIns="45783" rIns="91565" bIns="45783" rtlCol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15053" rtl="1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لأستاذ </a:t>
            </a:r>
            <a:r>
              <a:rPr lang="ar-SA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الدكتور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/ يوسف حسي</a:t>
            </a:r>
            <a:r>
              <a:rPr lang="ar-JO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ن</a:t>
            </a:r>
            <a:endParaRPr lang="ar-EG" sz="3600" b="1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أستاذ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التشريح وعلم الأجنة</a:t>
            </a:r>
            <a:r>
              <a:rPr lang="ar-EG" sz="3600" dirty="0">
                <a:solidFill>
                  <a:prstClr val="black"/>
                </a:solidFill>
                <a:latin typeface="Arial Black" pitchFamily="34" charset="0"/>
                <a:cs typeface="+mj-cs"/>
              </a:rPr>
              <a:t> </a:t>
            </a:r>
            <a:endParaRPr lang="ar-EG" sz="3600" dirty="0">
              <a:solidFill>
                <a:srgbClr val="FF000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 – جامعة</a:t>
            </a:r>
            <a:r>
              <a:rPr lang="ar-EG" sz="3600" b="1" i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الزقازيق- مصر</a:t>
            </a:r>
            <a:endParaRPr lang="ar-JO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JO" sz="3600" b="1" dirty="0">
                <a:solidFill>
                  <a:srgbClr val="002060"/>
                </a:solidFill>
                <a:latin typeface="Arial Black" pitchFamily="34" charset="0"/>
                <a:cs typeface="+mj-cs"/>
              </a:rPr>
              <a:t>كلية الطب-جامعة مؤتة-الأردن</a:t>
            </a: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دكتوراة</a:t>
            </a:r>
            <a:r>
              <a:rPr lang="ar-EG" sz="3600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 </a:t>
            </a:r>
            <a:r>
              <a:rPr lang="ar-EG" sz="3600" b="1" dirty="0">
                <a:solidFill>
                  <a:srgbClr val="FF0000"/>
                </a:solidFill>
                <a:latin typeface="Arial Black" pitchFamily="34" charset="0"/>
                <a:cs typeface="+mj-cs"/>
              </a:rPr>
              <a:t>من جامعة كولونيا المانيا</a:t>
            </a:r>
          </a:p>
          <a:p>
            <a:pPr marL="0" indent="0" algn="ctr" defTabSz="515053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ar-EG" sz="3600" b="1" dirty="0">
              <a:solidFill>
                <a:srgbClr val="002060"/>
              </a:solidFill>
              <a:latin typeface="Arial Black" pitchFamily="34" charset="0"/>
              <a:cs typeface="+mj-cs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F2D27060-7E36-4419-BF6B-9AFEE87A4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217" y="71438"/>
            <a:ext cx="1318270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أهلا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xmlns="" id="{51CB0AB2-58E8-4FC4-8DD1-E484652C2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6" y="50732"/>
            <a:ext cx="2088679" cy="71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5053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000" b="1" dirty="0">
                <a:solidFill>
                  <a:srgbClr val="FF0000"/>
                </a:solidFill>
                <a:latin typeface="Arabic Typesetting" pitchFamily="66" charset="-78"/>
                <a:cs typeface="+mj-cs"/>
              </a:rPr>
              <a:t>وسهلا</a:t>
            </a:r>
            <a:endParaRPr lang="en-US" altLang="en-US" sz="4000" b="1" dirty="0">
              <a:solidFill>
                <a:srgbClr val="FF0000"/>
              </a:solidFill>
              <a:latin typeface="Arabic Typesetting" pitchFamily="66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833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9144000" cy="5886227"/>
          </a:xfrm>
          <a:prstGeom prst="rect">
            <a:avLst/>
          </a:prstGeom>
        </p:spPr>
        <p:txBody>
          <a:bodyPr wrap="square" lIns="68681" tIns="34340" rIns="68681" bIns="34340">
            <a:spAutoFit/>
          </a:bodyPr>
          <a:lstStyle/>
          <a:p>
            <a:pPr algn="ctr"/>
            <a:r>
              <a:rPr lang="en-US" sz="2100" b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Occipitofrontalis</a:t>
            </a:r>
            <a:r>
              <a:rPr lang="en-US" sz="21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Muscle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> - It is formed of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2 frontal bellies and 2 occipital bellies </a:t>
            </a:r>
            <a:r>
              <a:rPr lang="en-US" sz="2100" dirty="0">
                <a:latin typeface="+mj-lt"/>
                <a:cs typeface="Arial" pitchFamily="34" charset="0"/>
              </a:rPr>
              <a:t>connected together by the </a:t>
            </a:r>
            <a:r>
              <a:rPr lang="en-US" sz="2100" dirty="0" err="1">
                <a:latin typeface="+mj-lt"/>
                <a:cs typeface="Arial" pitchFamily="34" charset="0"/>
              </a:rPr>
              <a:t>epicranial</a:t>
            </a:r>
            <a:r>
              <a:rPr lang="en-US" sz="2100" dirty="0">
                <a:latin typeface="+mj-lt"/>
                <a:cs typeface="Arial" pitchFamily="34" charset="0"/>
              </a:rPr>
              <a:t> </a:t>
            </a:r>
            <a:r>
              <a:rPr lang="en-US" sz="2100" dirty="0" err="1">
                <a:latin typeface="+mj-lt"/>
                <a:cs typeface="Arial" pitchFamily="34" charset="0"/>
              </a:rPr>
              <a:t>aponeurosis</a:t>
            </a:r>
            <a:r>
              <a:rPr lang="en-US" sz="2100" dirty="0">
                <a:latin typeface="+mj-lt"/>
                <a:cs typeface="Arial" pitchFamily="34" charset="0"/>
              </a:rPr>
              <a:t>.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> - The two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frontal </a:t>
            </a:r>
            <a:r>
              <a:rPr lang="en-US" sz="2100" dirty="0">
                <a:latin typeface="+mj-lt"/>
                <a:cs typeface="Arial" pitchFamily="34" charset="0"/>
              </a:rPr>
              <a:t>bellies are much </a:t>
            </a:r>
            <a:r>
              <a:rPr lang="en-US" sz="2100" b="1" dirty="0">
                <a:latin typeface="+mj-lt"/>
                <a:cs typeface="Arial" pitchFamily="34" charset="0"/>
              </a:rPr>
              <a:t>larger</a:t>
            </a:r>
            <a:r>
              <a:rPr lang="en-US" sz="2100" dirty="0">
                <a:latin typeface="+mj-lt"/>
                <a:cs typeface="Arial" pitchFamily="34" charset="0"/>
              </a:rPr>
              <a:t> than the occipital bellies.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> - The two frontal bellies come </a:t>
            </a:r>
            <a:r>
              <a:rPr lang="en-US" sz="2100" b="1" dirty="0">
                <a:latin typeface="+mj-lt"/>
                <a:cs typeface="Arial" pitchFamily="34" charset="0"/>
              </a:rPr>
              <a:t>close together </a:t>
            </a:r>
            <a:r>
              <a:rPr lang="en-US" sz="2100" dirty="0">
                <a:latin typeface="+mj-lt"/>
                <a:cs typeface="Arial" pitchFamily="34" charset="0"/>
              </a:rPr>
              <a:t>in the median plane, while the two occipital bellies are separated by a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gap</a:t>
            </a:r>
            <a:r>
              <a:rPr lang="en-US" sz="2100" dirty="0">
                <a:latin typeface="+mj-lt"/>
                <a:cs typeface="Arial" pitchFamily="34" charset="0"/>
              </a:rPr>
              <a:t> of </a:t>
            </a:r>
            <a:r>
              <a:rPr lang="en-US" sz="2100" dirty="0" err="1">
                <a:latin typeface="+mj-lt"/>
                <a:cs typeface="Arial" pitchFamily="34" charset="0"/>
              </a:rPr>
              <a:t>epicranial</a:t>
            </a:r>
            <a:r>
              <a:rPr lang="en-US" sz="2100" dirty="0">
                <a:latin typeface="+mj-lt"/>
                <a:cs typeface="Arial" pitchFamily="34" charset="0"/>
              </a:rPr>
              <a:t> </a:t>
            </a:r>
            <a:r>
              <a:rPr lang="en-US" sz="2100" dirty="0" err="1">
                <a:latin typeface="+mj-lt"/>
                <a:cs typeface="Arial" pitchFamily="34" charset="0"/>
              </a:rPr>
              <a:t>aponeurosis</a:t>
            </a:r>
            <a:r>
              <a:rPr lang="en-US" sz="2100" dirty="0">
                <a:latin typeface="+mj-lt"/>
                <a:cs typeface="Arial" pitchFamily="34" charset="0"/>
              </a:rPr>
              <a:t> </a:t>
            </a:r>
            <a:r>
              <a:rPr lang="en-US" sz="21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(</a:t>
            </a:r>
            <a:r>
              <a:rPr lang="en-US" sz="2100" b="1" i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galea</a:t>
            </a:r>
            <a:r>
              <a:rPr lang="en-US" sz="21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+mj-lt"/>
                <a:cs typeface="Arial" pitchFamily="34" charset="0"/>
              </a:rPr>
              <a:t>aponeurotica</a:t>
            </a:r>
            <a:r>
              <a:rPr lang="en-US" sz="21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). </a:t>
            </a:r>
          </a:p>
          <a:p>
            <a:r>
              <a:rPr lang="en-US" sz="21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a- The occipital bellies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>  </a:t>
            </a:r>
            <a:r>
              <a:rPr lang="en-US" sz="2100" b="1" dirty="0">
                <a:latin typeface="+mj-lt"/>
                <a:cs typeface="Arial" pitchFamily="34" charset="0"/>
              </a:rPr>
              <a:t>* Origin</a:t>
            </a:r>
            <a:r>
              <a:rPr lang="en-US" sz="2100" dirty="0">
                <a:latin typeface="+mj-lt"/>
                <a:cs typeface="Arial" pitchFamily="34" charset="0"/>
              </a:rPr>
              <a:t>; from the highest nuchal lines. </a:t>
            </a:r>
          </a:p>
          <a:p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*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Insertion</a:t>
            </a:r>
            <a:r>
              <a:rPr lang="en-US" sz="2100" dirty="0">
                <a:latin typeface="+mj-lt"/>
                <a:cs typeface="Arial" pitchFamily="34" charset="0"/>
              </a:rPr>
              <a:t>; </a:t>
            </a:r>
            <a:r>
              <a:rPr lang="en-US" sz="2100" dirty="0" err="1">
                <a:latin typeface="+mj-lt"/>
                <a:cs typeface="Arial" pitchFamily="34" charset="0"/>
              </a:rPr>
              <a:t>epicranial</a:t>
            </a:r>
            <a:r>
              <a:rPr lang="en-US" sz="2100" dirty="0">
                <a:latin typeface="+mj-lt"/>
                <a:cs typeface="Arial" pitchFamily="34" charset="0"/>
              </a:rPr>
              <a:t> </a:t>
            </a:r>
            <a:r>
              <a:rPr lang="en-US" sz="2100" dirty="0" err="1">
                <a:latin typeface="+mj-lt"/>
                <a:cs typeface="Arial" pitchFamily="34" charset="0"/>
              </a:rPr>
              <a:t>aponeurosis</a:t>
            </a:r>
            <a:r>
              <a:rPr lang="en-US" sz="2100" dirty="0">
                <a:latin typeface="+mj-lt"/>
                <a:cs typeface="Arial" pitchFamily="34" charset="0"/>
              </a:rPr>
              <a:t>.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>  </a:t>
            </a:r>
            <a:r>
              <a:rPr lang="en-US" sz="2100" b="1" dirty="0">
                <a:latin typeface="+mj-lt"/>
                <a:cs typeface="Arial" pitchFamily="34" charset="0"/>
              </a:rPr>
              <a:t>* Nerve supply</a:t>
            </a:r>
            <a:r>
              <a:rPr lang="en-US" sz="2100" dirty="0">
                <a:latin typeface="+mj-lt"/>
                <a:cs typeface="Arial" pitchFamily="34" charset="0"/>
              </a:rPr>
              <a:t>, posterior auricular branch of facial nerve.</a:t>
            </a:r>
          </a:p>
          <a:p>
            <a:r>
              <a:rPr lang="en-US" sz="21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 b- The frontal bellies</a:t>
            </a:r>
          </a:p>
          <a:p>
            <a:r>
              <a:rPr lang="en-US" sz="2100" b="1" dirty="0">
                <a:latin typeface="+mj-lt"/>
                <a:cs typeface="Arial" pitchFamily="34" charset="0"/>
              </a:rPr>
              <a:t>  * Origin; </a:t>
            </a:r>
            <a:r>
              <a:rPr lang="en-US" sz="2100" dirty="0">
                <a:latin typeface="+mj-lt"/>
                <a:cs typeface="Arial" pitchFamily="34" charset="0"/>
              </a:rPr>
              <a:t>from </a:t>
            </a:r>
            <a:r>
              <a:rPr lang="en-US" sz="2100" dirty="0" err="1">
                <a:latin typeface="+mj-lt"/>
                <a:cs typeface="Arial" pitchFamily="34" charset="0"/>
              </a:rPr>
              <a:t>epicranial</a:t>
            </a:r>
            <a:r>
              <a:rPr lang="en-US" sz="2100" dirty="0">
                <a:latin typeface="+mj-lt"/>
                <a:cs typeface="Arial" pitchFamily="34" charset="0"/>
              </a:rPr>
              <a:t> </a:t>
            </a:r>
            <a:r>
              <a:rPr lang="en-US" sz="2100" dirty="0" err="1">
                <a:latin typeface="+mj-lt"/>
                <a:cs typeface="Arial" pitchFamily="34" charset="0"/>
              </a:rPr>
              <a:t>aponeurosis</a:t>
            </a:r>
            <a:r>
              <a:rPr lang="en-US" sz="2100" dirty="0">
                <a:latin typeface="+mj-lt"/>
                <a:cs typeface="Arial" pitchFamily="34" charset="0"/>
              </a:rPr>
              <a:t>.</a:t>
            </a:r>
          </a:p>
          <a:p>
            <a:r>
              <a:rPr lang="en-US" sz="2100" b="1" dirty="0">
                <a:latin typeface="+mj-lt"/>
                <a:cs typeface="Arial" pitchFamily="34" charset="0"/>
              </a:rPr>
              <a:t> 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* Insertion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; </a:t>
            </a:r>
            <a:r>
              <a:rPr lang="en-US" sz="2100" dirty="0">
                <a:latin typeface="+mj-lt"/>
                <a:cs typeface="Arial" pitchFamily="34" charset="0"/>
              </a:rPr>
              <a:t>to the skin of the eye brows and root of the nose (no bony 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>    attachment</a:t>
            </a:r>
            <a:r>
              <a:rPr lang="en-US" sz="2100" dirty="0" smtClean="0">
                <a:latin typeface="+mj-lt"/>
                <a:cs typeface="Arial" pitchFamily="34" charset="0"/>
              </a:rPr>
              <a:t>).</a:t>
            </a:r>
            <a:endParaRPr lang="en-US" sz="2100" dirty="0">
              <a:latin typeface="+mj-lt"/>
              <a:cs typeface="Arial" pitchFamily="34" charset="0"/>
            </a:endParaRPr>
          </a:p>
          <a:p>
            <a:r>
              <a:rPr lang="en-US" sz="2100" dirty="0">
                <a:latin typeface="+mj-lt"/>
                <a:cs typeface="Arial" pitchFamily="34" charset="0"/>
              </a:rPr>
              <a:t> </a:t>
            </a:r>
            <a:r>
              <a:rPr lang="en-US" sz="2100" b="1" dirty="0">
                <a:latin typeface="+mj-lt"/>
                <a:cs typeface="Arial" pitchFamily="34" charset="0"/>
              </a:rPr>
              <a:t>* Nerve supply</a:t>
            </a:r>
            <a:r>
              <a:rPr lang="en-US" sz="2100" dirty="0">
                <a:latin typeface="+mj-lt"/>
                <a:cs typeface="Arial" pitchFamily="34" charset="0"/>
              </a:rPr>
              <a:t>; temporal branches of the facial nerve.</a:t>
            </a:r>
          </a:p>
          <a:p>
            <a:r>
              <a:rPr lang="en-US" sz="2100" dirty="0">
                <a:latin typeface="+mj-lt"/>
                <a:cs typeface="Arial" pitchFamily="34" charset="0"/>
              </a:rPr>
              <a:t/>
            </a:r>
            <a:br>
              <a:rPr lang="en-US" sz="2100" dirty="0">
                <a:latin typeface="+mj-lt"/>
                <a:cs typeface="Arial" pitchFamily="34" charset="0"/>
              </a:rPr>
            </a:br>
            <a:endParaRPr lang="en-US" sz="21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33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849" r="8941" b="14976"/>
          <a:stretch/>
        </p:blipFill>
        <p:spPr>
          <a:xfrm>
            <a:off x="0" y="114300"/>
            <a:ext cx="9152127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5" b="12652"/>
          <a:stretch/>
        </p:blipFill>
        <p:spPr>
          <a:xfrm>
            <a:off x="-11339" y="0"/>
            <a:ext cx="9132423" cy="505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6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" t="1186" r="6114" b="15427"/>
          <a:stretch/>
        </p:blipFill>
        <p:spPr>
          <a:xfrm>
            <a:off x="0" y="26670"/>
            <a:ext cx="9144000" cy="49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173"/>
            <a:ext cx="9144000" cy="499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22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Clinical anatomy 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• </a:t>
            </a:r>
            <a:r>
              <a:rPr lang="en-US" sz="2800" b="1" dirty="0">
                <a:solidFill>
                  <a:srgbClr val="FF0000"/>
                </a:solidFill>
              </a:rPr>
              <a:t>Wide gap and less bleeding </a:t>
            </a:r>
            <a:r>
              <a:rPr lang="en-US" sz="2800" dirty="0"/>
              <a:t>when </a:t>
            </a:r>
            <a:r>
              <a:rPr lang="en-US" sz="2800" dirty="0" err="1"/>
              <a:t>epicranial</a:t>
            </a:r>
            <a:r>
              <a:rPr lang="en-US" sz="2800" dirty="0"/>
              <a:t> </a:t>
            </a:r>
            <a:r>
              <a:rPr lang="en-US" sz="2800" dirty="0" err="1"/>
              <a:t>aponeurosis</a:t>
            </a:r>
            <a:r>
              <a:rPr lang="en-US" sz="2800" dirty="0"/>
              <a:t> is lacerated in coronal plane 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Deep wound</a:t>
            </a:r>
            <a:r>
              <a:rPr lang="en-US" sz="2800" dirty="0"/>
              <a:t>), because of the pull of the frontal and occipital bellies of the </a:t>
            </a:r>
            <a:r>
              <a:rPr lang="en-US" sz="2800" dirty="0" err="1"/>
              <a:t>occipitofrontalis</a:t>
            </a:r>
            <a:r>
              <a:rPr lang="en-US" sz="2800" dirty="0"/>
              <a:t> muscle in </a:t>
            </a:r>
            <a:r>
              <a:rPr lang="en-US" sz="2800" b="1" dirty="0"/>
              <a:t>opposite directions </a:t>
            </a:r>
            <a:r>
              <a:rPr lang="en-US" sz="2800" dirty="0"/>
              <a:t>(anteriorly and posteriorly). </a:t>
            </a:r>
            <a:endParaRPr lang="ar-JO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•</a:t>
            </a:r>
            <a:r>
              <a:rPr lang="ar-JO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Profuse </a:t>
            </a:r>
            <a:r>
              <a:rPr lang="en-US" sz="2800" b="1" dirty="0">
                <a:solidFill>
                  <a:srgbClr val="FF0000"/>
                </a:solidFill>
              </a:rPr>
              <a:t>bleeding:</a:t>
            </a:r>
            <a:r>
              <a:rPr lang="en-US" sz="2800" dirty="0"/>
              <a:t> The connective tissue is dense fibrous and adherent to the wall of the blood vessels so prevents their contraction or retraction following </a:t>
            </a:r>
            <a:r>
              <a:rPr lang="en-US" sz="2800" dirty="0" smtClean="0"/>
              <a:t>injury.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arteries supplying the scalp anastomose freely with each other. 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• Small </a:t>
            </a:r>
            <a:r>
              <a:rPr lang="en-US" sz="2800" b="1" dirty="0">
                <a:solidFill>
                  <a:srgbClr val="FF0000"/>
                </a:solidFill>
              </a:rPr>
              <a:t>gap: </a:t>
            </a:r>
            <a:r>
              <a:rPr lang="en-US" sz="2800" dirty="0"/>
              <a:t>Attachment of the skin to the </a:t>
            </a:r>
            <a:r>
              <a:rPr lang="en-US" sz="2800" dirty="0" err="1"/>
              <a:t>epicranial</a:t>
            </a:r>
            <a:r>
              <a:rPr lang="en-US" sz="2800" dirty="0"/>
              <a:t> </a:t>
            </a:r>
            <a:r>
              <a:rPr lang="en-US" sz="2800" dirty="0" err="1"/>
              <a:t>aponeurosis</a:t>
            </a:r>
            <a:r>
              <a:rPr lang="en-US" sz="2800" dirty="0"/>
              <a:t> keeps the edges of superficial wounds together</a:t>
            </a:r>
          </a:p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133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" b="9086"/>
          <a:stretch/>
        </p:blipFill>
        <p:spPr>
          <a:xfrm>
            <a:off x="223876" y="-3218"/>
            <a:ext cx="8843924" cy="516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" r="6815" b="15086"/>
          <a:stretch/>
        </p:blipFill>
        <p:spPr>
          <a:xfrm>
            <a:off x="102672" y="57150"/>
            <a:ext cx="8965128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1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A- Nerves in front the </a:t>
            </a:r>
            <a:r>
              <a:rPr lang="en-US" sz="2400" b="1" dirty="0" smtClean="0">
                <a:solidFill>
                  <a:srgbClr val="FF0000"/>
                </a:solidFill>
              </a:rPr>
              <a:t>auricle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A- </a:t>
            </a:r>
            <a:r>
              <a:rPr lang="en-US" sz="2400" b="1" dirty="0">
                <a:solidFill>
                  <a:srgbClr val="FF0000"/>
                </a:solidFill>
              </a:rPr>
              <a:t>Branches of the ophthalmic nerve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/>
              <a:t>a. </a:t>
            </a:r>
            <a:r>
              <a:rPr lang="en-US" sz="2400" b="1" dirty="0" err="1"/>
              <a:t>Supratrochlear</a:t>
            </a:r>
            <a:r>
              <a:rPr lang="en-US" sz="2400" b="1" dirty="0"/>
              <a:t> nerve (Sensory): </a:t>
            </a:r>
            <a:r>
              <a:rPr lang="en-US" sz="2400" dirty="0"/>
              <a:t>leaves the orbit through </a:t>
            </a:r>
            <a:r>
              <a:rPr lang="en-US" sz="2400" dirty="0" err="1"/>
              <a:t>supratrochlear</a:t>
            </a:r>
            <a:r>
              <a:rPr lang="en-US" sz="2400" dirty="0"/>
              <a:t> notch </a:t>
            </a:r>
            <a:r>
              <a:rPr lang="en-US" sz="2400" dirty="0" smtClean="0"/>
              <a:t>supplies</a:t>
            </a:r>
          </a:p>
          <a:p>
            <a:r>
              <a:rPr lang="en-US" sz="2400" dirty="0" smtClean="0"/>
              <a:t>   1- </a:t>
            </a:r>
            <a:r>
              <a:rPr lang="en-US" sz="2400" dirty="0"/>
              <a:t>The medial part of the upper eye lid.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2- </a:t>
            </a:r>
            <a:r>
              <a:rPr lang="en-US" sz="2400" dirty="0"/>
              <a:t>Forehead and scalp till the coronal suture. 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b- </a:t>
            </a:r>
            <a:r>
              <a:rPr lang="en-US" sz="2400" b="1" dirty="0"/>
              <a:t>Supraorbital nerve (Sensory): </a:t>
            </a:r>
            <a:r>
              <a:rPr lang="en-US" sz="2400" dirty="0"/>
              <a:t>leaves the orbit through supraorbital notch or foramen </a:t>
            </a:r>
            <a:r>
              <a:rPr lang="en-US" sz="2400" dirty="0" smtClean="0"/>
              <a:t>supplies</a:t>
            </a:r>
          </a:p>
          <a:p>
            <a:r>
              <a:rPr lang="en-US" sz="2400" dirty="0" smtClean="0"/>
              <a:t>   1- </a:t>
            </a:r>
            <a:r>
              <a:rPr lang="en-US" sz="2400" dirty="0"/>
              <a:t>The middle part of the upper eye lid. </a:t>
            </a:r>
            <a:endParaRPr lang="en-US" sz="2400" dirty="0" smtClean="0"/>
          </a:p>
          <a:p>
            <a:r>
              <a:rPr lang="en-US" sz="2400" dirty="0" smtClean="0"/>
              <a:t>   2- </a:t>
            </a:r>
            <a:r>
              <a:rPr lang="en-US" sz="2400" dirty="0"/>
              <a:t>Forehead and scalp till the </a:t>
            </a:r>
            <a:r>
              <a:rPr lang="en-US" sz="2400" dirty="0" err="1"/>
              <a:t>lambdoid</a:t>
            </a:r>
            <a:r>
              <a:rPr lang="en-US" sz="2400" dirty="0"/>
              <a:t> suture. </a:t>
            </a:r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B- </a:t>
            </a:r>
            <a:r>
              <a:rPr lang="en-US" sz="2400" b="1" dirty="0">
                <a:solidFill>
                  <a:srgbClr val="FF0000"/>
                </a:solidFill>
              </a:rPr>
              <a:t>Branch of the maxillary nerve.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/>
              <a:t>- </a:t>
            </a:r>
            <a:r>
              <a:rPr lang="en-US" sz="2400" b="1" dirty="0" err="1" smtClean="0"/>
              <a:t>Zygomaticotemporal</a:t>
            </a:r>
            <a:r>
              <a:rPr lang="en-US" sz="2400" b="1" dirty="0" smtClean="0"/>
              <a:t> </a:t>
            </a:r>
            <a:r>
              <a:rPr lang="en-US" sz="2400" b="1" dirty="0"/>
              <a:t>nerve (Sensory)</a:t>
            </a:r>
            <a:r>
              <a:rPr lang="en-US" sz="2400" dirty="0"/>
              <a:t> passes through </a:t>
            </a:r>
            <a:r>
              <a:rPr lang="en-US" sz="2400" dirty="0" err="1" smtClean="0"/>
              <a:t>zygomaticotemporal</a:t>
            </a:r>
            <a:r>
              <a:rPr lang="en-US" sz="2400" dirty="0" smtClean="0"/>
              <a:t> </a:t>
            </a:r>
            <a:r>
              <a:rPr lang="en-US" sz="2400" dirty="0"/>
              <a:t>foramen to the anterior part of the temporal region (temple).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838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62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A- Nerves in front the </a:t>
            </a:r>
            <a:r>
              <a:rPr lang="en-US" sz="2400" b="1" dirty="0" smtClean="0">
                <a:solidFill>
                  <a:srgbClr val="FF0000"/>
                </a:solidFill>
              </a:rPr>
              <a:t>auricle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C- </a:t>
            </a:r>
            <a:r>
              <a:rPr lang="en-US" sz="2400" b="1" dirty="0">
                <a:solidFill>
                  <a:srgbClr val="FF0000"/>
                </a:solidFill>
              </a:rPr>
              <a:t>Branch of the mandibular nerve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* </a:t>
            </a:r>
            <a:r>
              <a:rPr lang="en-US" sz="2400" b="1" dirty="0" err="1" smtClean="0"/>
              <a:t>Auriculotemporal</a:t>
            </a:r>
            <a:r>
              <a:rPr lang="en-US" sz="2400" b="1" dirty="0" smtClean="0"/>
              <a:t> </a:t>
            </a:r>
            <a:r>
              <a:rPr lang="en-US" sz="2400" b="1" dirty="0"/>
              <a:t>nerve (Sensory): </a:t>
            </a:r>
            <a:endParaRPr lang="en-US" sz="2400" b="1" dirty="0" smtClean="0"/>
          </a:p>
          <a:p>
            <a:r>
              <a:rPr lang="en-US" sz="2400" dirty="0" smtClean="0"/>
              <a:t>    - </a:t>
            </a:r>
            <a:r>
              <a:rPr lang="en-US" sz="2400" dirty="0"/>
              <a:t>It enters the parotid gland and leaves it through the upper end, </a:t>
            </a:r>
            <a:endParaRPr lang="en-US" sz="2400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</a:t>
            </a:r>
            <a:r>
              <a:rPr lang="en-US" sz="2400" b="1" dirty="0"/>
              <a:t> </a:t>
            </a:r>
            <a:r>
              <a:rPr lang="en-US" sz="2400" b="1" dirty="0" smtClean="0"/>
              <a:t> supplies</a:t>
            </a:r>
          </a:p>
          <a:p>
            <a:r>
              <a:rPr lang="en-US" sz="2400" dirty="0" smtClean="0"/>
              <a:t>  </a:t>
            </a:r>
            <a:r>
              <a:rPr lang="en-US" sz="2400" dirty="0"/>
              <a:t>1- Posterior part of the temporal region (temple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  2- </a:t>
            </a:r>
            <a:r>
              <a:rPr lang="en-US" sz="2400" dirty="0"/>
              <a:t>Upper 1/2 of the outer surface of the auricle.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3- </a:t>
            </a:r>
            <a:r>
              <a:rPr lang="en-US" sz="2400" dirty="0"/>
              <a:t>Skin of the external auditory meatus and ear drum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4- </a:t>
            </a:r>
            <a:r>
              <a:rPr lang="en-US" sz="2400" dirty="0"/>
              <a:t>Parasympathetic to the Parotid </a:t>
            </a:r>
            <a:r>
              <a:rPr lang="en-US" sz="2400" dirty="0" smtClean="0"/>
              <a:t>gland.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D-Temporal </a:t>
            </a:r>
            <a:r>
              <a:rPr lang="en-US" sz="2400" b="1" dirty="0">
                <a:solidFill>
                  <a:srgbClr val="FF0000"/>
                </a:solidFill>
              </a:rPr>
              <a:t>branch of the facial nerve (motor</a:t>
            </a:r>
            <a:r>
              <a:rPr lang="en-US" sz="2400" b="1" dirty="0" smtClean="0">
                <a:solidFill>
                  <a:srgbClr val="FF0000"/>
                </a:solidFill>
              </a:rPr>
              <a:t>):</a:t>
            </a:r>
          </a:p>
          <a:p>
            <a:r>
              <a:rPr lang="en-US" sz="2400" dirty="0" smtClean="0"/>
              <a:t>  - </a:t>
            </a:r>
            <a:r>
              <a:rPr lang="en-US" sz="2400" dirty="0"/>
              <a:t>It leaves the parotid gland through the upper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 - </a:t>
            </a:r>
            <a:r>
              <a:rPr lang="en-US" sz="2400" dirty="0"/>
              <a:t>It ascends to the scalp in front of the auricle.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- </a:t>
            </a:r>
            <a:r>
              <a:rPr lang="en-US" sz="2400" dirty="0"/>
              <a:t>It supplies</a:t>
            </a:r>
            <a:r>
              <a:rPr lang="en-US" sz="2400" b="1" dirty="0"/>
              <a:t> frontal </a:t>
            </a:r>
            <a:r>
              <a:rPr lang="en-US" sz="2400" dirty="0"/>
              <a:t>belly of </a:t>
            </a:r>
            <a:r>
              <a:rPr lang="en-US" sz="2400" dirty="0" err="1"/>
              <a:t>occipitofrontalis</a:t>
            </a:r>
            <a:r>
              <a:rPr lang="en-US" sz="2400" dirty="0"/>
              <a:t> and </a:t>
            </a:r>
            <a:r>
              <a:rPr lang="en-US" sz="2400" dirty="0" err="1"/>
              <a:t>auricularis</a:t>
            </a:r>
            <a:r>
              <a:rPr lang="en-US" sz="2400" dirty="0"/>
              <a:t> muscles.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00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873" y="1276350"/>
            <a:ext cx="6552728" cy="27432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972" y="2083648"/>
            <a:ext cx="4752528" cy="132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>
                <a:solidFill>
                  <a:srgbClr val="FF0000"/>
                </a:solidFill>
                <a:latin typeface="Arial Black" pitchFamily="34" charset="0"/>
              </a:rPr>
              <a:t>Scalp</a:t>
            </a:r>
          </a:p>
        </p:txBody>
      </p:sp>
    </p:spTree>
    <p:extLst>
      <p:ext uri="{BB962C8B-B14F-4D97-AF65-F5344CB8AC3E}">
        <p14:creationId xmlns:p14="http://schemas.microsoft.com/office/powerpoint/2010/main" val="304162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31"/>
            <a:ext cx="9144000" cy="50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09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05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B- Nerves behind the </a:t>
            </a:r>
            <a:r>
              <a:rPr lang="en-US" sz="2000" b="1" dirty="0" smtClean="0">
                <a:solidFill>
                  <a:srgbClr val="FF0000"/>
                </a:solidFill>
              </a:rPr>
              <a:t>auricle</a:t>
            </a:r>
          </a:p>
          <a:p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1- Great auricular nerve </a:t>
            </a:r>
            <a:r>
              <a:rPr lang="en-US" sz="2000" b="1" dirty="0">
                <a:solidFill>
                  <a:srgbClr val="008000"/>
                </a:solidFill>
              </a:rPr>
              <a:t>(sensory):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Branch of cervical plexus (ventral rami of C2 &amp; 3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- It appears at middle of posterior border of </a:t>
            </a:r>
            <a:r>
              <a:rPr lang="en-US" sz="2000" dirty="0" err="1"/>
              <a:t>sternomastoid</a:t>
            </a:r>
            <a:r>
              <a:rPr lang="en-US" sz="2000" dirty="0"/>
              <a:t> muscle, ascends towards angle of the mandible. </a:t>
            </a:r>
            <a:endParaRPr lang="en-US" sz="2000" dirty="0" smtClean="0"/>
          </a:p>
          <a:p>
            <a:r>
              <a:rPr lang="en-US" sz="2000" b="1" dirty="0" smtClean="0"/>
              <a:t>It </a:t>
            </a:r>
            <a:r>
              <a:rPr lang="en-US" sz="2000" b="1" dirty="0"/>
              <a:t>supplies; </a:t>
            </a:r>
            <a:r>
              <a:rPr lang="en-US" sz="2000" dirty="0"/>
              <a:t>a- Skin behind the auricle. </a:t>
            </a:r>
            <a:endParaRPr lang="en-US" sz="2000" dirty="0" smtClean="0"/>
          </a:p>
          <a:p>
            <a:r>
              <a:rPr lang="en-US" sz="2000" dirty="0" smtClean="0"/>
              <a:t>                     b- </a:t>
            </a:r>
            <a:r>
              <a:rPr lang="en-US" sz="2000" dirty="0"/>
              <a:t>Skin of the lower 1/2 of the auricle (outer and inner surface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                     </a:t>
            </a:r>
            <a:r>
              <a:rPr lang="en-US" sz="2000" dirty="0"/>
              <a:t>c- Skin over the angle of mandible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2- Lesser occipital nerve </a:t>
            </a:r>
            <a:r>
              <a:rPr lang="en-US" sz="2000" b="1" dirty="0">
                <a:solidFill>
                  <a:srgbClr val="008000"/>
                </a:solidFill>
              </a:rPr>
              <a:t>(sensory): </a:t>
            </a:r>
            <a:r>
              <a:rPr lang="en-US" sz="2000" dirty="0"/>
              <a:t>Branch of cervical plexus (ventral rami of C2). </a:t>
            </a:r>
            <a:endParaRPr lang="en-US" sz="2000" dirty="0" smtClean="0"/>
          </a:p>
          <a:p>
            <a:r>
              <a:rPr lang="en-US" sz="2000" b="1" dirty="0" smtClean="0"/>
              <a:t>It </a:t>
            </a:r>
            <a:r>
              <a:rPr lang="en-US" sz="2000" b="1" dirty="0"/>
              <a:t>supplies; </a:t>
            </a:r>
            <a:r>
              <a:rPr lang="en-US" sz="2000" b="1" dirty="0" smtClean="0"/>
              <a:t> </a:t>
            </a:r>
            <a:r>
              <a:rPr lang="en-US" sz="2000" dirty="0" smtClean="0"/>
              <a:t>a- </a:t>
            </a:r>
            <a:r>
              <a:rPr lang="en-US" sz="2000" dirty="0"/>
              <a:t>Skin behind the auricle. </a:t>
            </a:r>
            <a:endParaRPr lang="en-US" sz="2000" dirty="0" smtClean="0"/>
          </a:p>
          <a:p>
            <a:r>
              <a:rPr lang="en-US" sz="2000" dirty="0" smtClean="0"/>
              <a:t>                      b- </a:t>
            </a:r>
            <a:r>
              <a:rPr lang="en-US" sz="2000" dirty="0"/>
              <a:t>Skin of the upper 1/2 of the inner surface of auricle.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3- </a:t>
            </a:r>
            <a:r>
              <a:rPr lang="en-US" sz="2000" b="1" dirty="0">
                <a:solidFill>
                  <a:srgbClr val="FF0000"/>
                </a:solidFill>
              </a:rPr>
              <a:t>Greater occipital nerve </a:t>
            </a:r>
            <a:r>
              <a:rPr lang="en-US" sz="2000" b="1" dirty="0">
                <a:solidFill>
                  <a:srgbClr val="008000"/>
                </a:solidFill>
              </a:rPr>
              <a:t>(sensory): </a:t>
            </a:r>
            <a:r>
              <a:rPr lang="en-US" sz="2000" dirty="0"/>
              <a:t>Branch of the </a:t>
            </a:r>
            <a:r>
              <a:rPr lang="en-US" sz="2000" b="1" dirty="0"/>
              <a:t>dorsal rami of C2</a:t>
            </a:r>
            <a:r>
              <a:rPr lang="en-US" sz="2000" b="1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- It is a thick nerve, supplies the greater part of the back of the scalp</a:t>
            </a:r>
            <a:r>
              <a:rPr lang="en-US" sz="2000" dirty="0" smtClean="0"/>
              <a:t>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4- </a:t>
            </a:r>
            <a:r>
              <a:rPr lang="en-US" sz="2000" b="1" dirty="0">
                <a:solidFill>
                  <a:srgbClr val="FF0000"/>
                </a:solidFill>
              </a:rPr>
              <a:t>Third occipital nerve </a:t>
            </a:r>
            <a:r>
              <a:rPr lang="en-US" sz="2000" b="1" dirty="0">
                <a:solidFill>
                  <a:srgbClr val="008000"/>
                </a:solidFill>
              </a:rPr>
              <a:t>(sensory):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branch from the </a:t>
            </a:r>
            <a:r>
              <a:rPr lang="en-US" sz="2000" b="1" dirty="0"/>
              <a:t>dorsal rami of C3. </a:t>
            </a:r>
            <a:endParaRPr lang="en-US" sz="2000" b="1" dirty="0" smtClean="0"/>
          </a:p>
          <a:p>
            <a:r>
              <a:rPr lang="en-US" sz="2000" dirty="0" smtClean="0"/>
              <a:t>- It </a:t>
            </a:r>
            <a:r>
              <a:rPr lang="en-US" sz="2000" dirty="0"/>
              <a:t>supplies the scalp covering the external occipital protuberance.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5- </a:t>
            </a:r>
            <a:r>
              <a:rPr lang="en-US" sz="2000" b="1" dirty="0">
                <a:solidFill>
                  <a:srgbClr val="FF0000"/>
                </a:solidFill>
              </a:rPr>
              <a:t>Posterior auricular nerve </a:t>
            </a:r>
            <a:r>
              <a:rPr lang="en-US" sz="2000" b="1" dirty="0">
                <a:solidFill>
                  <a:srgbClr val="008000"/>
                </a:solidFill>
              </a:rPr>
              <a:t>(motor): </a:t>
            </a:r>
            <a:r>
              <a:rPr lang="en-US" sz="2000" dirty="0"/>
              <a:t>a branch of the </a:t>
            </a:r>
            <a:r>
              <a:rPr lang="en-US" sz="2000" b="1" dirty="0"/>
              <a:t>facial nerve. </a:t>
            </a:r>
            <a:endParaRPr lang="en-US" sz="2000" b="1" dirty="0" smtClean="0"/>
          </a:p>
          <a:p>
            <a:r>
              <a:rPr lang="en-US" sz="2000" dirty="0" smtClean="0"/>
              <a:t>- It </a:t>
            </a:r>
            <a:r>
              <a:rPr lang="en-US" sz="2000" dirty="0"/>
              <a:t>supplies occipital belly of </a:t>
            </a:r>
            <a:r>
              <a:rPr lang="en-US" sz="2000" dirty="0" err="1"/>
              <a:t>occipitofrontalis</a:t>
            </a:r>
            <a:r>
              <a:rPr lang="en-US" sz="2000" dirty="0"/>
              <a:t> and </a:t>
            </a:r>
            <a:r>
              <a:rPr lang="en-US" sz="2000" dirty="0" err="1"/>
              <a:t>auricularis</a:t>
            </a:r>
            <a:r>
              <a:rPr lang="en-US" sz="2000" dirty="0"/>
              <a:t> muscles.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8406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7" b="9986"/>
          <a:stretch/>
        </p:blipFill>
        <p:spPr>
          <a:xfrm>
            <a:off x="707631" y="0"/>
            <a:ext cx="7750569" cy="51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18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3417" b="7735"/>
          <a:stretch/>
        </p:blipFill>
        <p:spPr>
          <a:xfrm>
            <a:off x="110581" y="0"/>
            <a:ext cx="8957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0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3" b="5726"/>
          <a:stretch/>
        </p:blipFill>
        <p:spPr>
          <a:xfrm>
            <a:off x="965" y="-1"/>
            <a:ext cx="9143035" cy="51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11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0" b="24613"/>
          <a:stretch/>
        </p:blipFill>
        <p:spPr>
          <a:xfrm>
            <a:off x="-7716" y="406986"/>
            <a:ext cx="9151716" cy="42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7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" b="3933"/>
          <a:stretch/>
        </p:blipFill>
        <p:spPr>
          <a:xfrm>
            <a:off x="76200" y="48926"/>
            <a:ext cx="8917296" cy="50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8043" b="7510"/>
          <a:stretch/>
        </p:blipFill>
        <p:spPr>
          <a:xfrm>
            <a:off x="76200" y="-19050"/>
            <a:ext cx="8996423" cy="52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19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15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• Veins of the scalp </a:t>
            </a:r>
            <a:endParaRPr lang="en-US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Supraorbital and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supratrochlear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veins; 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 They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unit at the medial angle of the eye to form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anterior facial vein (angular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 Superficial temporal vein;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enters the parotid gland.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- Inside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the gland, it fuses with the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maxillary vein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to form the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retromandibular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divided into anterior and posterior divisions. 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Posterior auricular vein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unites with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posterior division of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retromandibular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to form the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external jugular vein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that ends in the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subclavian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vein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**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anterior division of the </a:t>
            </a:r>
            <a:r>
              <a:rPr lang="en-US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retromandibular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fused with </a:t>
            </a:r>
            <a:r>
              <a:rPr lang="en-US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anterior facial vein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forming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common facial vein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that ends in the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internal jugular vein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4- Occipital vein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 drains into the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suboccipital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plexus of veins. 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200" dirty="0" smtClean="0">
                <a:latin typeface="Arial" pitchFamily="34" charset="0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11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1" b="16062"/>
          <a:stretch/>
        </p:blipFill>
        <p:spPr>
          <a:xfrm>
            <a:off x="0" y="133350"/>
            <a:ext cx="9152503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" b="14271"/>
          <a:stretch/>
        </p:blipFill>
        <p:spPr>
          <a:xfrm>
            <a:off x="-11339" y="57151"/>
            <a:ext cx="9155339" cy="50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5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xmlns="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80" y="1513583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880" y="1513583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xmlns="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2605" y="157787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2605" y="157787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xmlns="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8330" y="1642171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330" y="1642171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xmlns="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0439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9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xmlns="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3376" y="1221582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6" y="1221582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xmlns="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1701" y="1478757"/>
          <a:ext cx="1950244" cy="211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1" y="1478757"/>
                        <a:ext cx="1950244" cy="21170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Text Box 9">
            <a:extLst>
              <a:ext uri="{FF2B5EF4-FFF2-40B4-BE49-F238E27FC236}">
                <a16:creationId xmlns:a16="http://schemas.microsoft.com/office/drawing/2014/main" xmlns="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289105" y="8073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xmlns="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1711645" y="3349750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1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7" b="11556"/>
          <a:stretch/>
        </p:blipFill>
        <p:spPr>
          <a:xfrm>
            <a:off x="-1" y="0"/>
            <a:ext cx="91723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" b="11789"/>
          <a:stretch/>
        </p:blipFill>
        <p:spPr>
          <a:xfrm>
            <a:off x="0" y="11430"/>
            <a:ext cx="9192584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712" y="3657600"/>
            <a:ext cx="1821997" cy="34624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blood vessels,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19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" b="15310"/>
          <a:stretch/>
        </p:blipFill>
        <p:spPr>
          <a:xfrm>
            <a:off x="-11339" y="137160"/>
            <a:ext cx="9099553" cy="4744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35545" y="4168602"/>
            <a:ext cx="1821997" cy="34624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ut adherent at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7717" y="4454352"/>
            <a:ext cx="1821997" cy="346249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igaments.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8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xmlns="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54" y="800100"/>
            <a:ext cx="7791676" cy="36576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565" tIns="45783" rIns="91565" bIns="45783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1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816" y="1813929"/>
            <a:ext cx="7000563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65" tIns="45783" rIns="91565" bIns="45783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515053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 dirty="0" err="1">
                <a:solidFill>
                  <a:srgbClr val="FF0000"/>
                </a:solidFill>
                <a:latin typeface="Arial Black" pitchFamily="34" charset="0"/>
              </a:rPr>
              <a:t>Occipitofrontalis</a:t>
            </a:r>
            <a:r>
              <a:rPr lang="en-US" altLang="en-US" sz="5400" b="1" dirty="0">
                <a:solidFill>
                  <a:srgbClr val="FF0000"/>
                </a:solidFill>
                <a:latin typeface="Arial Black" pitchFamily="34" charset="0"/>
              </a:rPr>
              <a:t> muscle</a:t>
            </a:r>
          </a:p>
        </p:txBody>
      </p:sp>
    </p:spTree>
    <p:extLst>
      <p:ext uri="{BB962C8B-B14F-4D97-AF65-F5344CB8AC3E}">
        <p14:creationId xmlns:p14="http://schemas.microsoft.com/office/powerpoint/2010/main" val="3990531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9" b="18942"/>
          <a:stretch/>
        </p:blipFill>
        <p:spPr>
          <a:xfrm>
            <a:off x="0" y="-11430"/>
            <a:ext cx="9146706" cy="51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41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r="19143" b="14427"/>
          <a:stretch/>
        </p:blipFill>
        <p:spPr>
          <a:xfrm>
            <a:off x="790745" y="0"/>
            <a:ext cx="7782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87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867</Words>
  <Application>Microsoft Office PowerPoint</Application>
  <PresentationFormat>On-screen Show (16:9)</PresentationFormat>
  <Paragraphs>86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13</cp:revision>
  <dcterms:created xsi:type="dcterms:W3CDTF">2021-02-21T08:38:04Z</dcterms:created>
  <dcterms:modified xsi:type="dcterms:W3CDTF">2021-02-21T10:53:31Z</dcterms:modified>
</cp:coreProperties>
</file>