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Lst>
  <p:notesMasterIdLst>
    <p:notesMasterId r:id="rId25"/>
  </p:notesMasterIdLst>
  <p:sldIdLst>
    <p:sldId id="256" r:id="rId5"/>
    <p:sldId id="278" r:id="rId6"/>
    <p:sldId id="257" r:id="rId7"/>
    <p:sldId id="287" r:id="rId8"/>
    <p:sldId id="259" r:id="rId9"/>
    <p:sldId id="260" r:id="rId10"/>
    <p:sldId id="261" r:id="rId11"/>
    <p:sldId id="262" r:id="rId12"/>
    <p:sldId id="263" r:id="rId13"/>
    <p:sldId id="264" r:id="rId14"/>
    <p:sldId id="266" r:id="rId15"/>
    <p:sldId id="288" r:id="rId16"/>
    <p:sldId id="267" r:id="rId17"/>
    <p:sldId id="268" r:id="rId18"/>
    <p:sldId id="269" r:id="rId19"/>
    <p:sldId id="289" r:id="rId20"/>
    <p:sldId id="270" r:id="rId21"/>
    <p:sldId id="271" r:id="rId22"/>
    <p:sldId id="272" r:id="rId23"/>
    <p:sldId id="27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60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88F927-398F-4C6B-9082-C8084D783E85}" type="datetimeFigureOut">
              <a:rPr lang="en-US" smtClean="0"/>
              <a:pPr/>
              <a:t>1/1/2000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DDE252-882B-4421-AC2C-89E0FF61E472}" type="slidenum">
              <a:rPr lang="en-US" smtClean="0"/>
              <a:pPr/>
              <a:t>‹#›</a:t>
            </a:fld>
            <a:endParaRPr lang="en-US"/>
          </a:p>
        </p:txBody>
      </p:sp>
    </p:spTree>
    <p:extLst>
      <p:ext uri="{BB962C8B-B14F-4D97-AF65-F5344CB8AC3E}">
        <p14:creationId xmlns:p14="http://schemas.microsoft.com/office/powerpoint/2010/main" xmlns="" val="1128595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CA5E59-56B7-443E-B45B-9328C55FE25D}" type="datetimeFigureOut">
              <a:rPr lang="en-US" smtClean="0"/>
              <a:pPr/>
              <a:t>1/1/2000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85D9F-C750-4694-BC8B-E8A86B3C91B2}" type="slidenum">
              <a:rPr lang="en-US" smtClean="0"/>
              <a:pPr/>
              <a:t>‹#›</a:t>
            </a:fld>
            <a:endParaRPr lang="en-US"/>
          </a:p>
        </p:txBody>
      </p:sp>
    </p:spTree>
    <p:extLst>
      <p:ext uri="{BB962C8B-B14F-4D97-AF65-F5344CB8AC3E}">
        <p14:creationId xmlns:p14="http://schemas.microsoft.com/office/powerpoint/2010/main" xmlns="" val="3559344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A5E59-56B7-443E-B45B-9328C55FE25D}" type="datetimeFigureOut">
              <a:rPr lang="en-US" smtClean="0"/>
              <a:pPr/>
              <a:t>1/1/2000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85D9F-C750-4694-BC8B-E8A86B3C91B2}" type="slidenum">
              <a:rPr lang="en-US" smtClean="0"/>
              <a:pPr/>
              <a:t>‹#›</a:t>
            </a:fld>
            <a:endParaRPr lang="en-US"/>
          </a:p>
        </p:txBody>
      </p:sp>
    </p:spTree>
    <p:extLst>
      <p:ext uri="{BB962C8B-B14F-4D97-AF65-F5344CB8AC3E}">
        <p14:creationId xmlns:p14="http://schemas.microsoft.com/office/powerpoint/2010/main" xmlns="" val="1962886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A5E59-56B7-443E-B45B-9328C55FE25D}" type="datetimeFigureOut">
              <a:rPr lang="en-US" smtClean="0"/>
              <a:pPr/>
              <a:t>1/1/2000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85D9F-C750-4694-BC8B-E8A86B3C91B2}" type="slidenum">
              <a:rPr lang="en-US" smtClean="0"/>
              <a:pPr/>
              <a:t>‹#›</a:t>
            </a:fld>
            <a:endParaRPr lang="en-US"/>
          </a:p>
        </p:txBody>
      </p:sp>
    </p:spTree>
    <p:extLst>
      <p:ext uri="{BB962C8B-B14F-4D97-AF65-F5344CB8AC3E}">
        <p14:creationId xmlns:p14="http://schemas.microsoft.com/office/powerpoint/2010/main" xmlns="" val="506184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2DBDED2E-6782-410F-9CC8-1ADE3B716C7C}" type="datetimeFigureOut">
              <a:rPr lang="en-US"/>
              <a:pPr>
                <a:defRPr/>
              </a:pPr>
              <a:t>1/1/2000</a:t>
            </a:fld>
            <a:endParaRPr lang="en-US"/>
          </a:p>
        </p:txBody>
      </p:sp>
      <p:sp>
        <p:nvSpPr>
          <p:cNvPr id="5" name="Footer Placeholder 4"/>
          <p:cNvSpPr>
            <a:spLocks noGrp="1"/>
          </p:cNvSpPr>
          <p:nvPr>
            <p:ph type="ftr" sz="quarter" idx="11"/>
          </p:nvPr>
        </p:nvSpPr>
        <p:spPr/>
        <p:txBody>
          <a:bodyPr/>
          <a:lstStyle>
            <a:lvl1pPr rtl="1"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3655E2AE-F4B6-47A7-8969-B5DE05E14A29}" type="slidenum">
              <a:rPr lang="en-US"/>
              <a:pPr>
                <a:defRPr/>
              </a:pPr>
              <a:t>‹#›</a:t>
            </a:fld>
            <a:endParaRPr lang="en-US"/>
          </a:p>
        </p:txBody>
      </p:sp>
    </p:spTree>
    <p:extLst>
      <p:ext uri="{BB962C8B-B14F-4D97-AF65-F5344CB8AC3E}">
        <p14:creationId xmlns:p14="http://schemas.microsoft.com/office/powerpoint/2010/main" xmlns="" val="2449815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9FA27D92-EE80-4500-94F5-74D3C9883FA9}" type="datetimeFigureOut">
              <a:rPr lang="en-US"/>
              <a:pPr>
                <a:defRPr/>
              </a:pPr>
              <a:t>1/1/2000</a:t>
            </a:fld>
            <a:endParaRPr lang="en-US"/>
          </a:p>
        </p:txBody>
      </p:sp>
      <p:sp>
        <p:nvSpPr>
          <p:cNvPr id="5" name="Footer Placeholder 4"/>
          <p:cNvSpPr>
            <a:spLocks noGrp="1"/>
          </p:cNvSpPr>
          <p:nvPr>
            <p:ph type="ftr" sz="quarter" idx="11"/>
          </p:nvPr>
        </p:nvSpPr>
        <p:spPr/>
        <p:txBody>
          <a:bodyPr/>
          <a:lstStyle>
            <a:lvl1pPr rtl="1"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E3479E3E-F95E-42C4-B15C-676BD9A36C4D}" type="slidenum">
              <a:rPr lang="en-US"/>
              <a:pPr>
                <a:defRPr/>
              </a:pPr>
              <a:t>‹#›</a:t>
            </a:fld>
            <a:endParaRPr lang="en-US"/>
          </a:p>
        </p:txBody>
      </p:sp>
    </p:spTree>
    <p:extLst>
      <p:ext uri="{BB962C8B-B14F-4D97-AF65-F5344CB8AC3E}">
        <p14:creationId xmlns:p14="http://schemas.microsoft.com/office/powerpoint/2010/main" xmlns="" val="3218711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400E3802-3489-4468-BEF3-B465B0F804F3}" type="datetimeFigureOut">
              <a:rPr lang="en-US"/>
              <a:pPr>
                <a:defRPr/>
              </a:pPr>
              <a:t>1/1/2000</a:t>
            </a:fld>
            <a:endParaRPr lang="en-US"/>
          </a:p>
        </p:txBody>
      </p:sp>
      <p:sp>
        <p:nvSpPr>
          <p:cNvPr id="5" name="Footer Placeholder 4"/>
          <p:cNvSpPr>
            <a:spLocks noGrp="1"/>
          </p:cNvSpPr>
          <p:nvPr>
            <p:ph type="ftr" sz="quarter" idx="11"/>
          </p:nvPr>
        </p:nvSpPr>
        <p:spPr/>
        <p:txBody>
          <a:bodyPr/>
          <a:lstStyle>
            <a:lvl1pPr rtl="1"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BC16ABB5-E799-406E-B6EE-AB6D5E4AB233}" type="slidenum">
              <a:rPr lang="en-US"/>
              <a:pPr>
                <a:defRPr/>
              </a:pPr>
              <a:t>‹#›</a:t>
            </a:fld>
            <a:endParaRPr lang="en-US"/>
          </a:p>
        </p:txBody>
      </p:sp>
    </p:spTree>
    <p:extLst>
      <p:ext uri="{BB962C8B-B14F-4D97-AF65-F5344CB8AC3E}">
        <p14:creationId xmlns:p14="http://schemas.microsoft.com/office/powerpoint/2010/main" xmlns="" val="3110413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F66B9B15-382C-4896-97A0-915E91491D07}" type="datetimeFigureOut">
              <a:rPr lang="en-US"/>
              <a:pPr>
                <a:defRPr/>
              </a:pPr>
              <a:t>1/1/2000</a:t>
            </a:fld>
            <a:endParaRPr lang="en-US"/>
          </a:p>
        </p:txBody>
      </p:sp>
      <p:sp>
        <p:nvSpPr>
          <p:cNvPr id="6" name="Footer Placeholder 5"/>
          <p:cNvSpPr>
            <a:spLocks noGrp="1"/>
          </p:cNvSpPr>
          <p:nvPr>
            <p:ph type="ftr" sz="quarter" idx="11"/>
          </p:nvPr>
        </p:nvSpPr>
        <p:spPr/>
        <p:txBody>
          <a:bodyPr/>
          <a:lstStyle>
            <a:lvl1pPr rtl="1"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C57E5EF1-BA96-49B8-9C54-4501EA8FCB74}" type="slidenum">
              <a:rPr lang="en-US"/>
              <a:pPr>
                <a:defRPr/>
              </a:pPr>
              <a:t>‹#›</a:t>
            </a:fld>
            <a:endParaRPr lang="en-US"/>
          </a:p>
        </p:txBody>
      </p:sp>
    </p:spTree>
    <p:extLst>
      <p:ext uri="{BB962C8B-B14F-4D97-AF65-F5344CB8AC3E}">
        <p14:creationId xmlns:p14="http://schemas.microsoft.com/office/powerpoint/2010/main" xmlns="" val="771496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AF2BBD91-63D3-48AB-88A7-3DFBA96D4A85}" type="datetimeFigureOut">
              <a:rPr lang="en-US"/>
              <a:pPr>
                <a:defRPr/>
              </a:pPr>
              <a:t>1/1/2000</a:t>
            </a:fld>
            <a:endParaRPr lang="en-US"/>
          </a:p>
        </p:txBody>
      </p:sp>
      <p:sp>
        <p:nvSpPr>
          <p:cNvPr id="8" name="Footer Placeholder 7"/>
          <p:cNvSpPr>
            <a:spLocks noGrp="1"/>
          </p:cNvSpPr>
          <p:nvPr>
            <p:ph type="ftr" sz="quarter" idx="11"/>
          </p:nvPr>
        </p:nvSpPr>
        <p:spPr/>
        <p:txBody>
          <a:bodyPr/>
          <a:lstStyle>
            <a:lvl1pPr rtl="1" fontAlgn="base">
              <a:spcBef>
                <a:spcPct val="0"/>
              </a:spcBef>
              <a:spcAft>
                <a:spcPct val="0"/>
              </a:spcAft>
              <a:defRPr>
                <a:latin typeface="Arial" pitchFamily="34"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A20523E9-4E59-462E-A654-8962C2F482ED}" type="slidenum">
              <a:rPr lang="en-US"/>
              <a:pPr>
                <a:defRPr/>
              </a:pPr>
              <a:t>‹#›</a:t>
            </a:fld>
            <a:endParaRPr lang="en-US"/>
          </a:p>
        </p:txBody>
      </p:sp>
    </p:spTree>
    <p:extLst>
      <p:ext uri="{BB962C8B-B14F-4D97-AF65-F5344CB8AC3E}">
        <p14:creationId xmlns:p14="http://schemas.microsoft.com/office/powerpoint/2010/main" xmlns="" val="2258602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D4F188D3-6879-4837-9CFD-E001A4420706}" type="datetimeFigureOut">
              <a:rPr lang="en-US"/>
              <a:pPr>
                <a:defRPr/>
              </a:pPr>
              <a:t>1/1/2000</a:t>
            </a:fld>
            <a:endParaRPr lang="en-US"/>
          </a:p>
        </p:txBody>
      </p:sp>
      <p:sp>
        <p:nvSpPr>
          <p:cNvPr id="4" name="Footer Placeholder 3"/>
          <p:cNvSpPr>
            <a:spLocks noGrp="1"/>
          </p:cNvSpPr>
          <p:nvPr>
            <p:ph type="ftr" sz="quarter" idx="11"/>
          </p:nvPr>
        </p:nvSpPr>
        <p:spPr/>
        <p:txBody>
          <a:bodyPr/>
          <a:lstStyle>
            <a:lvl1pPr rtl="1" fontAlgn="base">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44407D22-B5FE-4BEB-AE8A-C28B07127EFD}" type="slidenum">
              <a:rPr lang="en-US"/>
              <a:pPr>
                <a:defRPr/>
              </a:pPr>
              <a:t>‹#›</a:t>
            </a:fld>
            <a:endParaRPr lang="en-US"/>
          </a:p>
        </p:txBody>
      </p:sp>
    </p:spTree>
    <p:extLst>
      <p:ext uri="{BB962C8B-B14F-4D97-AF65-F5344CB8AC3E}">
        <p14:creationId xmlns:p14="http://schemas.microsoft.com/office/powerpoint/2010/main" xmlns="" val="374807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2FFFAC3D-8B4E-4172-A510-669177BAA389}" type="datetimeFigureOut">
              <a:rPr lang="en-US"/>
              <a:pPr>
                <a:defRPr/>
              </a:pPr>
              <a:t>1/1/2000</a:t>
            </a:fld>
            <a:endParaRPr lang="en-US"/>
          </a:p>
        </p:txBody>
      </p:sp>
      <p:sp>
        <p:nvSpPr>
          <p:cNvPr id="3" name="Footer Placeholder 2"/>
          <p:cNvSpPr>
            <a:spLocks noGrp="1"/>
          </p:cNvSpPr>
          <p:nvPr>
            <p:ph type="ftr" sz="quarter" idx="11"/>
          </p:nvPr>
        </p:nvSpPr>
        <p:spPr/>
        <p:txBody>
          <a:bodyPr/>
          <a:lstStyle>
            <a:lvl1pPr rtl="1" fontAlgn="base">
              <a:spcBef>
                <a:spcPct val="0"/>
              </a:spcBef>
              <a:spcAft>
                <a:spcPct val="0"/>
              </a:spcAft>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40115B57-0F8C-4966-B295-E3D191F396E7}" type="slidenum">
              <a:rPr lang="en-US"/>
              <a:pPr>
                <a:defRPr/>
              </a:pPr>
              <a:t>‹#›</a:t>
            </a:fld>
            <a:endParaRPr lang="en-US"/>
          </a:p>
        </p:txBody>
      </p:sp>
    </p:spTree>
    <p:extLst>
      <p:ext uri="{BB962C8B-B14F-4D97-AF65-F5344CB8AC3E}">
        <p14:creationId xmlns:p14="http://schemas.microsoft.com/office/powerpoint/2010/main" xmlns="" val="2566037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68AFC73E-2DF1-41F1-BB45-DB2031456538}" type="datetimeFigureOut">
              <a:rPr lang="en-US"/>
              <a:pPr>
                <a:defRPr/>
              </a:pPr>
              <a:t>1/1/2000</a:t>
            </a:fld>
            <a:endParaRPr lang="en-US"/>
          </a:p>
        </p:txBody>
      </p:sp>
      <p:sp>
        <p:nvSpPr>
          <p:cNvPr id="6" name="Footer Placeholder 5"/>
          <p:cNvSpPr>
            <a:spLocks noGrp="1"/>
          </p:cNvSpPr>
          <p:nvPr>
            <p:ph type="ftr" sz="quarter" idx="11"/>
          </p:nvPr>
        </p:nvSpPr>
        <p:spPr/>
        <p:txBody>
          <a:bodyPr/>
          <a:lstStyle>
            <a:lvl1pPr rtl="1"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CBFB54D2-7D80-43F9-A345-F6F31A4E5A39}" type="slidenum">
              <a:rPr lang="en-US"/>
              <a:pPr>
                <a:defRPr/>
              </a:pPr>
              <a:t>‹#›</a:t>
            </a:fld>
            <a:endParaRPr lang="en-US"/>
          </a:p>
        </p:txBody>
      </p:sp>
    </p:spTree>
    <p:extLst>
      <p:ext uri="{BB962C8B-B14F-4D97-AF65-F5344CB8AC3E}">
        <p14:creationId xmlns:p14="http://schemas.microsoft.com/office/powerpoint/2010/main" xmlns="" val="1885826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A5E59-56B7-443E-B45B-9328C55FE25D}" type="datetimeFigureOut">
              <a:rPr lang="en-US" smtClean="0"/>
              <a:pPr/>
              <a:t>1/1/2000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85D9F-C750-4694-BC8B-E8A86B3C91B2}" type="slidenum">
              <a:rPr lang="en-US" smtClean="0"/>
              <a:pPr/>
              <a:t>‹#›</a:t>
            </a:fld>
            <a:endParaRPr lang="en-US"/>
          </a:p>
        </p:txBody>
      </p:sp>
    </p:spTree>
    <p:extLst>
      <p:ext uri="{BB962C8B-B14F-4D97-AF65-F5344CB8AC3E}">
        <p14:creationId xmlns:p14="http://schemas.microsoft.com/office/powerpoint/2010/main" xmlns="" val="3328186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BD1EBE63-10FB-4502-A370-94977F305642}" type="datetimeFigureOut">
              <a:rPr lang="en-US"/>
              <a:pPr>
                <a:defRPr/>
              </a:pPr>
              <a:t>1/1/2000</a:t>
            </a:fld>
            <a:endParaRPr lang="en-US"/>
          </a:p>
        </p:txBody>
      </p:sp>
      <p:sp>
        <p:nvSpPr>
          <p:cNvPr id="6" name="Footer Placeholder 5"/>
          <p:cNvSpPr>
            <a:spLocks noGrp="1"/>
          </p:cNvSpPr>
          <p:nvPr>
            <p:ph type="ftr" sz="quarter" idx="11"/>
          </p:nvPr>
        </p:nvSpPr>
        <p:spPr/>
        <p:txBody>
          <a:bodyPr/>
          <a:lstStyle>
            <a:lvl1pPr rtl="1"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8D827CC9-BBDA-4078-9BC7-73FDAA170F18}" type="slidenum">
              <a:rPr lang="en-US"/>
              <a:pPr>
                <a:defRPr/>
              </a:pPr>
              <a:t>‹#›</a:t>
            </a:fld>
            <a:endParaRPr lang="en-US"/>
          </a:p>
        </p:txBody>
      </p:sp>
    </p:spTree>
    <p:extLst>
      <p:ext uri="{BB962C8B-B14F-4D97-AF65-F5344CB8AC3E}">
        <p14:creationId xmlns:p14="http://schemas.microsoft.com/office/powerpoint/2010/main" xmlns="" val="2224591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FED3C13D-EE87-4C09-8BD8-800000D8894E}" type="datetimeFigureOut">
              <a:rPr lang="en-US"/>
              <a:pPr>
                <a:defRPr/>
              </a:pPr>
              <a:t>1/1/2000</a:t>
            </a:fld>
            <a:endParaRPr lang="en-US"/>
          </a:p>
        </p:txBody>
      </p:sp>
      <p:sp>
        <p:nvSpPr>
          <p:cNvPr id="5" name="Footer Placeholder 4"/>
          <p:cNvSpPr>
            <a:spLocks noGrp="1"/>
          </p:cNvSpPr>
          <p:nvPr>
            <p:ph type="ftr" sz="quarter" idx="11"/>
          </p:nvPr>
        </p:nvSpPr>
        <p:spPr/>
        <p:txBody>
          <a:bodyPr/>
          <a:lstStyle>
            <a:lvl1pPr rtl="1"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0D8BA95A-7148-4FC3-AD34-3C6CDFDDB7EE}" type="slidenum">
              <a:rPr lang="en-US"/>
              <a:pPr>
                <a:defRPr/>
              </a:pPr>
              <a:t>‹#›</a:t>
            </a:fld>
            <a:endParaRPr lang="en-US"/>
          </a:p>
        </p:txBody>
      </p:sp>
    </p:spTree>
    <p:extLst>
      <p:ext uri="{BB962C8B-B14F-4D97-AF65-F5344CB8AC3E}">
        <p14:creationId xmlns:p14="http://schemas.microsoft.com/office/powerpoint/2010/main" xmlns="" val="3105229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62EB22E6-C911-41A6-BDCA-6540C6FB881A}" type="datetimeFigureOut">
              <a:rPr lang="en-US"/>
              <a:pPr>
                <a:defRPr/>
              </a:pPr>
              <a:t>1/1/2000</a:t>
            </a:fld>
            <a:endParaRPr lang="en-US"/>
          </a:p>
        </p:txBody>
      </p:sp>
      <p:sp>
        <p:nvSpPr>
          <p:cNvPr id="5" name="Footer Placeholder 4"/>
          <p:cNvSpPr>
            <a:spLocks noGrp="1"/>
          </p:cNvSpPr>
          <p:nvPr>
            <p:ph type="ftr" sz="quarter" idx="11"/>
          </p:nvPr>
        </p:nvSpPr>
        <p:spPr/>
        <p:txBody>
          <a:bodyPr/>
          <a:lstStyle>
            <a:lvl1pPr rtl="1"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rtl="1" fontAlgn="base">
              <a:spcBef>
                <a:spcPct val="0"/>
              </a:spcBef>
              <a:spcAft>
                <a:spcPct val="0"/>
              </a:spcAft>
              <a:defRPr>
                <a:latin typeface="Arial" pitchFamily="34" charset="0"/>
                <a:cs typeface="Arial" pitchFamily="34" charset="0"/>
              </a:defRPr>
            </a:lvl1pPr>
          </a:lstStyle>
          <a:p>
            <a:pPr>
              <a:defRPr/>
            </a:pPr>
            <a:fld id="{25C11CFB-A2C0-4F24-8694-1E886E3201FF}" type="slidenum">
              <a:rPr lang="en-US"/>
              <a:pPr>
                <a:defRPr/>
              </a:pPr>
              <a:t>‹#›</a:t>
            </a:fld>
            <a:endParaRPr lang="en-US"/>
          </a:p>
        </p:txBody>
      </p:sp>
    </p:spTree>
    <p:extLst>
      <p:ext uri="{BB962C8B-B14F-4D97-AF65-F5344CB8AC3E}">
        <p14:creationId xmlns:p14="http://schemas.microsoft.com/office/powerpoint/2010/main" xmlns="" val="1634160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EE602BF-3BA0-4657-AEC0-26D70C2C4E02}" type="datetimeFigureOut">
              <a:rPr lang="en-US">
                <a:solidFill>
                  <a:prstClr val="black">
                    <a:tint val="75000"/>
                  </a:prstClr>
                </a:solidFill>
              </a:rPr>
              <a:pPr>
                <a:defRPr/>
              </a:pPr>
              <a:t>1/1/2000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0461FE2-BD6F-4814-A8CC-E43F1368F2B5}" type="slidenum">
              <a:rPr lang="ar-SA"/>
              <a:pPr>
                <a:defRPr/>
              </a:pPr>
              <a:t>‹#›</a:t>
            </a:fld>
            <a:endParaRPr lang="en-US"/>
          </a:p>
        </p:txBody>
      </p:sp>
    </p:spTree>
    <p:extLst>
      <p:ext uri="{BB962C8B-B14F-4D97-AF65-F5344CB8AC3E}">
        <p14:creationId xmlns:p14="http://schemas.microsoft.com/office/powerpoint/2010/main" xmlns="" val="680635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AD4B70-F275-4BF9-B50B-633FBE5C6B57}" type="datetimeFigureOut">
              <a:rPr lang="en-US">
                <a:solidFill>
                  <a:prstClr val="black">
                    <a:tint val="75000"/>
                  </a:prstClr>
                </a:solidFill>
              </a:rPr>
              <a:pPr>
                <a:defRPr/>
              </a:pPr>
              <a:t>1/1/2000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CC718E1-CE48-467C-9DFA-E442AC4D0860}" type="slidenum">
              <a:rPr lang="ar-SA"/>
              <a:pPr>
                <a:defRPr/>
              </a:pPr>
              <a:t>‹#›</a:t>
            </a:fld>
            <a:endParaRPr lang="en-US"/>
          </a:p>
        </p:txBody>
      </p:sp>
    </p:spTree>
    <p:extLst>
      <p:ext uri="{BB962C8B-B14F-4D97-AF65-F5344CB8AC3E}">
        <p14:creationId xmlns:p14="http://schemas.microsoft.com/office/powerpoint/2010/main" xmlns="" val="3544325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B610AC-B337-4155-AD34-7737724AF117}" type="datetimeFigureOut">
              <a:rPr lang="en-US">
                <a:solidFill>
                  <a:prstClr val="black">
                    <a:tint val="75000"/>
                  </a:prstClr>
                </a:solidFill>
              </a:rPr>
              <a:pPr>
                <a:defRPr/>
              </a:pPr>
              <a:t>1/1/2000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950B40-50B1-4988-992E-A418140A6310}" type="slidenum">
              <a:rPr lang="ar-SA"/>
              <a:pPr>
                <a:defRPr/>
              </a:pPr>
              <a:t>‹#›</a:t>
            </a:fld>
            <a:endParaRPr lang="en-US"/>
          </a:p>
        </p:txBody>
      </p:sp>
    </p:spTree>
    <p:extLst>
      <p:ext uri="{BB962C8B-B14F-4D97-AF65-F5344CB8AC3E}">
        <p14:creationId xmlns:p14="http://schemas.microsoft.com/office/powerpoint/2010/main" xmlns="" val="19467668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99332DA-163A-4C3D-A80A-816318212337}" type="datetimeFigureOut">
              <a:rPr lang="en-US">
                <a:solidFill>
                  <a:prstClr val="black">
                    <a:tint val="75000"/>
                  </a:prstClr>
                </a:solidFill>
              </a:rPr>
              <a:pPr>
                <a:defRPr/>
              </a:pPr>
              <a:t>1/1/2000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17CC143-FFD0-4B04-914B-D192266EE8A1}" type="slidenum">
              <a:rPr lang="ar-SA"/>
              <a:pPr>
                <a:defRPr/>
              </a:pPr>
              <a:t>‹#›</a:t>
            </a:fld>
            <a:endParaRPr lang="en-US"/>
          </a:p>
        </p:txBody>
      </p:sp>
    </p:spTree>
    <p:extLst>
      <p:ext uri="{BB962C8B-B14F-4D97-AF65-F5344CB8AC3E}">
        <p14:creationId xmlns:p14="http://schemas.microsoft.com/office/powerpoint/2010/main" xmlns="" val="3591515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F952879-D7BC-4783-87CC-EDCC75DD8714}" type="datetimeFigureOut">
              <a:rPr lang="en-US">
                <a:solidFill>
                  <a:prstClr val="black">
                    <a:tint val="75000"/>
                  </a:prstClr>
                </a:solidFill>
              </a:rPr>
              <a:pPr>
                <a:defRPr/>
              </a:pPr>
              <a:t>1/1/2000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3C000A0-374E-49DD-BD8F-652CE73D6919}" type="slidenum">
              <a:rPr lang="ar-SA"/>
              <a:pPr>
                <a:defRPr/>
              </a:pPr>
              <a:t>‹#›</a:t>
            </a:fld>
            <a:endParaRPr lang="en-US"/>
          </a:p>
        </p:txBody>
      </p:sp>
    </p:spTree>
    <p:extLst>
      <p:ext uri="{BB962C8B-B14F-4D97-AF65-F5344CB8AC3E}">
        <p14:creationId xmlns:p14="http://schemas.microsoft.com/office/powerpoint/2010/main" xmlns="" val="28830554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DB6969A-CC45-4EB9-80FB-39FF08C434FC}" type="datetimeFigureOut">
              <a:rPr lang="en-US">
                <a:solidFill>
                  <a:prstClr val="black">
                    <a:tint val="75000"/>
                  </a:prstClr>
                </a:solidFill>
              </a:rPr>
              <a:pPr>
                <a:defRPr/>
              </a:pPr>
              <a:t>1/1/2000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106970D-535F-4FDB-B04A-990A6D8E22E9}" type="slidenum">
              <a:rPr lang="ar-SA"/>
              <a:pPr>
                <a:defRPr/>
              </a:pPr>
              <a:t>‹#›</a:t>
            </a:fld>
            <a:endParaRPr lang="en-US"/>
          </a:p>
        </p:txBody>
      </p:sp>
    </p:spTree>
    <p:extLst>
      <p:ext uri="{BB962C8B-B14F-4D97-AF65-F5344CB8AC3E}">
        <p14:creationId xmlns:p14="http://schemas.microsoft.com/office/powerpoint/2010/main" xmlns="" val="21159342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DC640C-68D1-4AE9-8305-104CE1CDC42B}" type="datetimeFigureOut">
              <a:rPr lang="en-US">
                <a:solidFill>
                  <a:prstClr val="black">
                    <a:tint val="75000"/>
                  </a:prstClr>
                </a:solidFill>
              </a:rPr>
              <a:pPr>
                <a:defRPr/>
              </a:pPr>
              <a:t>1/1/2000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5A41C23-C010-4055-8113-0C3D880B6DFF}" type="slidenum">
              <a:rPr lang="ar-SA"/>
              <a:pPr>
                <a:defRPr/>
              </a:pPr>
              <a:t>‹#›</a:t>
            </a:fld>
            <a:endParaRPr lang="en-US"/>
          </a:p>
        </p:txBody>
      </p:sp>
    </p:spTree>
    <p:extLst>
      <p:ext uri="{BB962C8B-B14F-4D97-AF65-F5344CB8AC3E}">
        <p14:creationId xmlns:p14="http://schemas.microsoft.com/office/powerpoint/2010/main" xmlns="" val="1093076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CA5E59-56B7-443E-B45B-9328C55FE25D}" type="datetimeFigureOut">
              <a:rPr lang="en-US" smtClean="0"/>
              <a:pPr/>
              <a:t>1/1/2000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85D9F-C750-4694-BC8B-E8A86B3C91B2}" type="slidenum">
              <a:rPr lang="en-US" smtClean="0"/>
              <a:pPr/>
              <a:t>‹#›</a:t>
            </a:fld>
            <a:endParaRPr lang="en-US"/>
          </a:p>
        </p:txBody>
      </p:sp>
    </p:spTree>
    <p:extLst>
      <p:ext uri="{BB962C8B-B14F-4D97-AF65-F5344CB8AC3E}">
        <p14:creationId xmlns:p14="http://schemas.microsoft.com/office/powerpoint/2010/main" xmlns="" val="5738685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C2A1A1-C204-414A-A9C2-3F7FE944A5A5}" type="datetimeFigureOut">
              <a:rPr lang="en-US">
                <a:solidFill>
                  <a:prstClr val="black">
                    <a:tint val="75000"/>
                  </a:prstClr>
                </a:solidFill>
              </a:rPr>
              <a:pPr>
                <a:defRPr/>
              </a:pPr>
              <a:t>1/1/2000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47A5B9E-F826-4B88-B28A-F4CBBBDA9FDD}" type="slidenum">
              <a:rPr lang="ar-SA"/>
              <a:pPr>
                <a:defRPr/>
              </a:pPr>
              <a:t>‹#›</a:t>
            </a:fld>
            <a:endParaRPr lang="en-US"/>
          </a:p>
        </p:txBody>
      </p:sp>
    </p:spTree>
    <p:extLst>
      <p:ext uri="{BB962C8B-B14F-4D97-AF65-F5344CB8AC3E}">
        <p14:creationId xmlns:p14="http://schemas.microsoft.com/office/powerpoint/2010/main" xmlns="" val="3732737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92B94D-6E13-4AF3-B054-13DEE1618FEF}" type="datetimeFigureOut">
              <a:rPr lang="en-US">
                <a:solidFill>
                  <a:prstClr val="black">
                    <a:tint val="75000"/>
                  </a:prstClr>
                </a:solidFill>
              </a:rPr>
              <a:pPr>
                <a:defRPr/>
              </a:pPr>
              <a:t>1/1/2000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F43F074-02E8-4021-A8E9-CB90895F0D17}" type="slidenum">
              <a:rPr lang="ar-SA"/>
              <a:pPr>
                <a:defRPr/>
              </a:pPr>
              <a:t>‹#›</a:t>
            </a:fld>
            <a:endParaRPr lang="en-US"/>
          </a:p>
        </p:txBody>
      </p:sp>
    </p:spTree>
    <p:extLst>
      <p:ext uri="{BB962C8B-B14F-4D97-AF65-F5344CB8AC3E}">
        <p14:creationId xmlns:p14="http://schemas.microsoft.com/office/powerpoint/2010/main" xmlns="" val="3576359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9C82D8-53CD-4983-8887-5F1609AE6DAF}" type="datetimeFigureOut">
              <a:rPr lang="en-US">
                <a:solidFill>
                  <a:prstClr val="black">
                    <a:tint val="75000"/>
                  </a:prstClr>
                </a:solidFill>
              </a:rPr>
              <a:pPr>
                <a:defRPr/>
              </a:pPr>
              <a:t>1/1/2000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B330DCE-CFA1-4031-91D4-2FC603AF1F39}" type="slidenum">
              <a:rPr lang="ar-SA"/>
              <a:pPr>
                <a:defRPr/>
              </a:pPr>
              <a:t>‹#›</a:t>
            </a:fld>
            <a:endParaRPr lang="en-US"/>
          </a:p>
        </p:txBody>
      </p:sp>
    </p:spTree>
    <p:extLst>
      <p:ext uri="{BB962C8B-B14F-4D97-AF65-F5344CB8AC3E}">
        <p14:creationId xmlns:p14="http://schemas.microsoft.com/office/powerpoint/2010/main" xmlns="" val="36406536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5F57D0-0994-456D-AD33-E146434D1B2B}" type="datetimeFigureOut">
              <a:rPr lang="en-US">
                <a:solidFill>
                  <a:prstClr val="black">
                    <a:tint val="75000"/>
                  </a:prstClr>
                </a:solidFill>
              </a:rPr>
              <a:pPr>
                <a:defRPr/>
              </a:pPr>
              <a:t>1/1/2000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565264D-8939-4213-8D8B-96666D453D8A}" type="slidenum">
              <a:rPr lang="ar-SA"/>
              <a:pPr>
                <a:defRPr/>
              </a:pPr>
              <a:t>‹#›</a:t>
            </a:fld>
            <a:endParaRPr lang="en-US"/>
          </a:p>
        </p:txBody>
      </p:sp>
    </p:spTree>
    <p:extLst>
      <p:ext uri="{BB962C8B-B14F-4D97-AF65-F5344CB8AC3E}">
        <p14:creationId xmlns:p14="http://schemas.microsoft.com/office/powerpoint/2010/main" xmlns="" val="15259517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D331F9-A5FC-4DEE-87B0-1D86806DF5C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4428674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BE034F-AA73-4F95-AC36-44C92174A35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0156222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7BB790-F963-4A96-9B74-C9482979242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1246855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5A22BC-CA6F-4723-8C9E-F44947F85AA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7646581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A4322A9-EB7F-43E2-9DEE-16EF84549FA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669621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929C565-F2E0-4BDA-A741-CA5CD118CC4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106271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CA5E59-56B7-443E-B45B-9328C55FE25D}" type="datetimeFigureOut">
              <a:rPr lang="en-US" smtClean="0"/>
              <a:pPr/>
              <a:t>1/1/2000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D85D9F-C750-4694-BC8B-E8A86B3C91B2}" type="slidenum">
              <a:rPr lang="en-US" smtClean="0"/>
              <a:pPr/>
              <a:t>‹#›</a:t>
            </a:fld>
            <a:endParaRPr lang="en-US"/>
          </a:p>
        </p:txBody>
      </p:sp>
    </p:spTree>
    <p:extLst>
      <p:ext uri="{BB962C8B-B14F-4D97-AF65-F5344CB8AC3E}">
        <p14:creationId xmlns:p14="http://schemas.microsoft.com/office/powerpoint/2010/main" xmlns="" val="7280392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EEE1BE-D610-4FC0-8334-A9F5D2A9EF8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433609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6A7503-1414-43D3-A2F5-5043FA78492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5741867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739126-0D5E-47E5-9C81-6E131E9810B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3727406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42A0D4-71E2-48F5-919D-4F335398C4A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2325963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A77FF3-DAD1-482E-8D22-6CECBCDE55A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543519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CA5E59-56B7-443E-B45B-9328C55FE25D}" type="datetimeFigureOut">
              <a:rPr lang="en-US" smtClean="0"/>
              <a:pPr/>
              <a:t>1/1/2000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D85D9F-C750-4694-BC8B-E8A86B3C91B2}" type="slidenum">
              <a:rPr lang="en-US" smtClean="0"/>
              <a:pPr/>
              <a:t>‹#›</a:t>
            </a:fld>
            <a:endParaRPr lang="en-US"/>
          </a:p>
        </p:txBody>
      </p:sp>
    </p:spTree>
    <p:extLst>
      <p:ext uri="{BB962C8B-B14F-4D97-AF65-F5344CB8AC3E}">
        <p14:creationId xmlns:p14="http://schemas.microsoft.com/office/powerpoint/2010/main" xmlns="" val="1844144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CA5E59-56B7-443E-B45B-9328C55FE25D}" type="datetimeFigureOut">
              <a:rPr lang="en-US" smtClean="0"/>
              <a:pPr/>
              <a:t>1/1/2000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D85D9F-C750-4694-BC8B-E8A86B3C91B2}" type="slidenum">
              <a:rPr lang="en-US" smtClean="0"/>
              <a:pPr/>
              <a:t>‹#›</a:t>
            </a:fld>
            <a:endParaRPr lang="en-US"/>
          </a:p>
        </p:txBody>
      </p:sp>
    </p:spTree>
    <p:extLst>
      <p:ext uri="{BB962C8B-B14F-4D97-AF65-F5344CB8AC3E}">
        <p14:creationId xmlns:p14="http://schemas.microsoft.com/office/powerpoint/2010/main" xmlns="" val="1920746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A5E59-56B7-443E-B45B-9328C55FE25D}" type="datetimeFigureOut">
              <a:rPr lang="en-US" smtClean="0"/>
              <a:pPr/>
              <a:t>1/1/2000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D85D9F-C750-4694-BC8B-E8A86B3C91B2}" type="slidenum">
              <a:rPr lang="en-US" smtClean="0"/>
              <a:pPr/>
              <a:t>‹#›</a:t>
            </a:fld>
            <a:endParaRPr lang="en-US"/>
          </a:p>
        </p:txBody>
      </p:sp>
    </p:spTree>
    <p:extLst>
      <p:ext uri="{BB962C8B-B14F-4D97-AF65-F5344CB8AC3E}">
        <p14:creationId xmlns:p14="http://schemas.microsoft.com/office/powerpoint/2010/main" xmlns="" val="321352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CA5E59-56B7-443E-B45B-9328C55FE25D}" type="datetimeFigureOut">
              <a:rPr lang="en-US" smtClean="0"/>
              <a:pPr/>
              <a:t>1/1/2000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D85D9F-C750-4694-BC8B-E8A86B3C91B2}" type="slidenum">
              <a:rPr lang="en-US" smtClean="0"/>
              <a:pPr/>
              <a:t>‹#›</a:t>
            </a:fld>
            <a:endParaRPr lang="en-US"/>
          </a:p>
        </p:txBody>
      </p:sp>
    </p:spTree>
    <p:extLst>
      <p:ext uri="{BB962C8B-B14F-4D97-AF65-F5344CB8AC3E}">
        <p14:creationId xmlns:p14="http://schemas.microsoft.com/office/powerpoint/2010/main" xmlns="" val="392886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CA5E59-56B7-443E-B45B-9328C55FE25D}" type="datetimeFigureOut">
              <a:rPr lang="en-US" smtClean="0"/>
              <a:pPr/>
              <a:t>1/1/2000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D85D9F-C750-4694-BC8B-E8A86B3C91B2}" type="slidenum">
              <a:rPr lang="en-US" smtClean="0"/>
              <a:pPr/>
              <a:t>‹#›</a:t>
            </a:fld>
            <a:endParaRPr lang="en-US"/>
          </a:p>
        </p:txBody>
      </p:sp>
    </p:spTree>
    <p:extLst>
      <p:ext uri="{BB962C8B-B14F-4D97-AF65-F5344CB8AC3E}">
        <p14:creationId xmlns:p14="http://schemas.microsoft.com/office/powerpoint/2010/main" xmlns="" val="151072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A5E59-56B7-443E-B45B-9328C55FE25D}" type="datetimeFigureOut">
              <a:rPr lang="en-US" smtClean="0"/>
              <a:pPr/>
              <a:t>1/1/2000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85D9F-C750-4694-BC8B-E8A86B3C91B2}" type="slidenum">
              <a:rPr lang="en-US" smtClean="0"/>
              <a:pPr/>
              <a:t>‹#›</a:t>
            </a:fld>
            <a:endParaRPr lang="en-US"/>
          </a:p>
        </p:txBody>
      </p:sp>
    </p:spTree>
    <p:extLst>
      <p:ext uri="{BB962C8B-B14F-4D97-AF65-F5344CB8AC3E}">
        <p14:creationId xmlns:p14="http://schemas.microsoft.com/office/powerpoint/2010/main" xmlns="" val="546060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a:solidFill>
                  <a:prstClr val="black">
                    <a:tint val="75000"/>
                  </a:prstClr>
                </a:solidFill>
                <a:latin typeface="Calibri"/>
                <a:cs typeface="+mn-cs"/>
              </a:defRPr>
            </a:lvl1pPr>
          </a:lstStyle>
          <a:p>
            <a:pPr>
              <a:defRPr/>
            </a:pPr>
            <a:fld id="{211EAC62-693E-44FE-BCFC-B3C7DA38755D}" type="datetimeFigureOut">
              <a:rPr lang="en-US"/>
              <a:pPr>
                <a:defRPr/>
              </a:pPr>
              <a:t>1/1/2000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rtl="0" fontAlgn="auto">
              <a:spcBef>
                <a:spcPts val="0"/>
              </a:spcBef>
              <a:spcAft>
                <a:spcPts val="0"/>
              </a:spcAft>
              <a:defRPr sz="1200">
                <a:solidFill>
                  <a:prstClr val="black">
                    <a:tint val="75000"/>
                  </a:prstClr>
                </a:solidFill>
                <a:latin typeface="Calibri"/>
                <a:cs typeface="+mn-cs"/>
              </a:defRPr>
            </a:lvl1pPr>
          </a:lstStyle>
          <a:p>
            <a:pPr>
              <a:defRPr/>
            </a:pPr>
            <a:fld id="{F48323AD-09D4-47A3-BA4C-32E03067FC6E}" type="slidenum">
              <a:rPr lang="en-US"/>
              <a:pPr>
                <a:defRPr/>
              </a:pPr>
              <a:t>‹#›</a:t>
            </a:fld>
            <a:endParaRPr lang="en-US"/>
          </a:p>
        </p:txBody>
      </p:sp>
    </p:spTree>
    <p:extLst>
      <p:ext uri="{BB962C8B-B14F-4D97-AF65-F5344CB8AC3E}">
        <p14:creationId xmlns:p14="http://schemas.microsoft.com/office/powerpoint/2010/main" xmlns="" val="3870259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a:solidFill>
                  <a:schemeClr val="tx1">
                    <a:tint val="75000"/>
                  </a:schemeClr>
                </a:solidFill>
                <a:latin typeface="+mn-lt"/>
                <a:cs typeface="+mn-cs"/>
              </a:defRPr>
            </a:lvl1pPr>
          </a:lstStyle>
          <a:p>
            <a:pPr>
              <a:defRPr/>
            </a:pPr>
            <a:fld id="{6B2E92E4-5C27-4966-BE16-0840A9062583}" type="datetimeFigureOut">
              <a:rPr lang="en-US">
                <a:solidFill>
                  <a:prstClr val="black">
                    <a:tint val="75000"/>
                  </a:prstClr>
                </a:solidFill>
              </a:rPr>
              <a:pPr>
                <a:defRPr/>
              </a:pPr>
              <a:t>1/1/2000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0">
              <a:defRPr sz="1200">
                <a:solidFill>
                  <a:srgbClr val="898989"/>
                </a:solidFill>
                <a:latin typeface="Calibri" pitchFamily="34" charset="0"/>
                <a:cs typeface="Arial" charset="0"/>
              </a:defRPr>
            </a:lvl1pPr>
          </a:lstStyle>
          <a:p>
            <a:pPr algn="r" fontAlgn="base">
              <a:spcBef>
                <a:spcPct val="0"/>
              </a:spcBef>
              <a:spcAft>
                <a:spcPct val="0"/>
              </a:spcAft>
              <a:defRPr/>
            </a:pPr>
            <a:fld id="{1269C42F-D5E4-427A-927C-D4A3A12FDB5B}" type="slidenum">
              <a:rPr lang="ar-SA"/>
              <a:pPr algn="r" fontAlgn="base">
                <a:spcBef>
                  <a:spcPct val="0"/>
                </a:spcBef>
                <a:spcAft>
                  <a:spcPct val="0"/>
                </a:spcAft>
                <a:defRPr/>
              </a:pPr>
              <a:t>‹#›</a:t>
            </a:fld>
            <a:endParaRPr lang="en-US"/>
          </a:p>
        </p:txBody>
      </p:sp>
    </p:spTree>
    <p:extLst>
      <p:ext uri="{BB962C8B-B14F-4D97-AF65-F5344CB8AC3E}">
        <p14:creationId xmlns:p14="http://schemas.microsoft.com/office/powerpoint/2010/main" xmlns="" val="11892660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lgn="r" rtl="1"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rtl="1"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cs typeface="Arial" pitchFamily="34" charset="0"/>
              </a:defRPr>
            </a:lvl1pPr>
          </a:lstStyle>
          <a:p>
            <a:pPr rtl="1" fontAlgn="base">
              <a:spcBef>
                <a:spcPct val="0"/>
              </a:spcBef>
              <a:spcAft>
                <a:spcPct val="0"/>
              </a:spcAft>
              <a:defRPr/>
            </a:pPr>
            <a:fld id="{2364C880-CF2C-454B-9550-8B018EDD965B}" type="slidenum">
              <a:rPr lang="ar-SA">
                <a:solidFill>
                  <a:srgbClr val="000000"/>
                </a:solidFill>
              </a:rPr>
              <a:pPr rtl="1"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xmlns="" val="18929977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Chromosome_4" TargetMode="External"/><Relationship Id="rId13" Type="http://schemas.openxmlformats.org/officeDocument/2006/relationships/hyperlink" Target="http://en.wikipedia.org/wiki/Hemolytic_disease_of_the_newborn_(anti-Kell)" TargetMode="External"/><Relationship Id="rId18" Type="http://schemas.openxmlformats.org/officeDocument/2006/relationships/hyperlink" Target="http://en.wikipedia.org/wiki/Plasmodium_knowlesi" TargetMode="External"/><Relationship Id="rId3" Type="http://schemas.openxmlformats.org/officeDocument/2006/relationships/hyperlink" Target="http://en.wikipedia.org/wiki/Epitope" TargetMode="External"/><Relationship Id="rId7" Type="http://schemas.openxmlformats.org/officeDocument/2006/relationships/hyperlink" Target="http://en.wikipedia.org/wiki/ABO_blood_group_system" TargetMode="External"/><Relationship Id="rId12" Type="http://schemas.openxmlformats.org/officeDocument/2006/relationships/hyperlink" Target="http://en.wikipedia.org/wiki/Chromosome_7" TargetMode="External"/><Relationship Id="rId17" Type="http://schemas.openxmlformats.org/officeDocument/2006/relationships/hyperlink" Target="http://en.wikipedia.org/wiki/Plasmodium_vivax" TargetMode="External"/><Relationship Id="rId2" Type="http://schemas.openxmlformats.org/officeDocument/2006/relationships/hyperlink" Target="http://en.wikipedia.org/wiki/Chromosome" TargetMode="External"/><Relationship Id="rId16" Type="http://schemas.openxmlformats.org/officeDocument/2006/relationships/hyperlink" Target="http://en.wikipedia.org/wiki/Malaria" TargetMode="External"/><Relationship Id="rId1" Type="http://schemas.openxmlformats.org/officeDocument/2006/relationships/slideLayout" Target="../slideLayouts/slideLayout40.xml"/><Relationship Id="rId6" Type="http://schemas.openxmlformats.org/officeDocument/2006/relationships/hyperlink" Target="http://en.wikipedia.org/wiki/Galactose" TargetMode="External"/><Relationship Id="rId11" Type="http://schemas.openxmlformats.org/officeDocument/2006/relationships/hyperlink" Target="http://en.wikipedia.org/wiki/Rh_blood_group_system" TargetMode="External"/><Relationship Id="rId5" Type="http://schemas.openxmlformats.org/officeDocument/2006/relationships/hyperlink" Target="http://en.wikipedia.org/wiki/N-Acetylgalactosamine" TargetMode="External"/><Relationship Id="rId15" Type="http://schemas.openxmlformats.org/officeDocument/2006/relationships/hyperlink" Target="http://en.wikipedia.org/wiki/Chemokine_receptor" TargetMode="External"/><Relationship Id="rId10" Type="http://schemas.openxmlformats.org/officeDocument/2006/relationships/hyperlink" Target="http://en.wikipedia.org/wiki/Chromosome_1" TargetMode="External"/><Relationship Id="rId19" Type="http://schemas.openxmlformats.org/officeDocument/2006/relationships/hyperlink" Target="http://en.wikipedia.org/wiki/Duffy_antigen" TargetMode="External"/><Relationship Id="rId4" Type="http://schemas.openxmlformats.org/officeDocument/2006/relationships/hyperlink" Target="http://en.wikipedia.org/wiki/Chromosome_9" TargetMode="External"/><Relationship Id="rId9" Type="http://schemas.openxmlformats.org/officeDocument/2006/relationships/hyperlink" Target="http://en.wikipedia.org/wiki/MNS_antigen_system" TargetMode="External"/><Relationship Id="rId14" Type="http://schemas.openxmlformats.org/officeDocument/2006/relationships/hyperlink" Target="http://en.wikipedia.org/wiki/Kell_antigen_syste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Immunoheamatology</a:t>
            </a:r>
            <a:endParaRPr lang="en-US" dirty="0"/>
          </a:p>
        </p:txBody>
      </p:sp>
      <p:sp>
        <p:nvSpPr>
          <p:cNvPr id="3" name="Subtitle 2"/>
          <p:cNvSpPr>
            <a:spLocks noGrp="1"/>
          </p:cNvSpPr>
          <p:nvPr>
            <p:ph type="subTitle" idx="1"/>
          </p:nvPr>
        </p:nvSpPr>
        <p:spPr/>
        <p:txBody>
          <a:bodyPr/>
          <a:lstStyle/>
          <a:p>
            <a:pPr lvl="0" fontAlgn="base">
              <a:lnSpc>
                <a:spcPct val="80000"/>
              </a:lnSpc>
              <a:spcAft>
                <a:spcPct val="0"/>
              </a:spcAft>
              <a:buClr>
                <a:srgbClr val="666633"/>
              </a:buClr>
              <a:buSzPct val="80000"/>
              <a:defRPr/>
            </a:pPr>
            <a:r>
              <a:rPr lang="en-US" sz="2800" kern="0" dirty="0" err="1">
                <a:solidFill>
                  <a:srgbClr val="009900"/>
                </a:solidFill>
                <a:effectLst>
                  <a:outerShdw blurRad="38100" dist="38100" dir="2700000" algn="tl">
                    <a:srgbClr val="000000"/>
                  </a:outerShdw>
                </a:effectLst>
                <a:latin typeface="Arial"/>
                <a:cs typeface="Arial"/>
              </a:rPr>
              <a:t>Dr.Eman</a:t>
            </a:r>
            <a:r>
              <a:rPr lang="en-US" sz="2800" kern="0" dirty="0">
                <a:solidFill>
                  <a:srgbClr val="009900"/>
                </a:solidFill>
                <a:effectLst>
                  <a:outerShdw blurRad="38100" dist="38100" dir="2700000" algn="tl">
                    <a:srgbClr val="000000"/>
                  </a:outerShdw>
                </a:effectLst>
                <a:latin typeface="Arial"/>
                <a:cs typeface="Arial"/>
              </a:rPr>
              <a:t> </a:t>
            </a:r>
            <a:r>
              <a:rPr lang="en-US" sz="2800" kern="0" dirty="0" err="1">
                <a:solidFill>
                  <a:srgbClr val="009900"/>
                </a:solidFill>
                <a:effectLst>
                  <a:outerShdw blurRad="38100" dist="38100" dir="2700000" algn="tl">
                    <a:srgbClr val="000000"/>
                  </a:outerShdw>
                </a:effectLst>
                <a:latin typeface="Arial"/>
                <a:cs typeface="Arial"/>
              </a:rPr>
              <a:t>Albataineh</a:t>
            </a:r>
            <a:r>
              <a:rPr lang="en-US" sz="2800" kern="0" dirty="0">
                <a:solidFill>
                  <a:srgbClr val="009900"/>
                </a:solidFill>
                <a:effectLst>
                  <a:outerShdw blurRad="38100" dist="38100" dir="2700000" algn="tl">
                    <a:srgbClr val="000000"/>
                  </a:outerShdw>
                </a:effectLst>
                <a:latin typeface="Arial"/>
                <a:cs typeface="Arial"/>
              </a:rPr>
              <a:t>,</a:t>
            </a:r>
          </a:p>
          <a:p>
            <a:pPr lvl="0" fontAlgn="base">
              <a:lnSpc>
                <a:spcPct val="80000"/>
              </a:lnSpc>
              <a:spcAft>
                <a:spcPct val="0"/>
              </a:spcAft>
              <a:buClr>
                <a:srgbClr val="666633"/>
              </a:buClr>
              <a:buSzPct val="80000"/>
              <a:defRPr/>
            </a:pPr>
            <a:r>
              <a:rPr lang="en-US" sz="2800" kern="0" dirty="0">
                <a:solidFill>
                  <a:srgbClr val="009900"/>
                </a:solidFill>
                <a:effectLst>
                  <a:outerShdw blurRad="38100" dist="38100" dir="2700000" algn="tl">
                    <a:srgbClr val="000000"/>
                  </a:outerShdw>
                </a:effectLst>
                <a:latin typeface="Arial"/>
                <a:cs typeface="Arial"/>
              </a:rPr>
              <a:t> Associate Prof. Immunology </a:t>
            </a:r>
          </a:p>
          <a:p>
            <a:pPr lvl="0" fontAlgn="base">
              <a:lnSpc>
                <a:spcPct val="80000"/>
              </a:lnSpc>
              <a:spcAft>
                <a:spcPct val="0"/>
              </a:spcAft>
              <a:buClr>
                <a:srgbClr val="666633"/>
              </a:buClr>
              <a:buSzPct val="80000"/>
              <a:defRPr/>
            </a:pPr>
            <a:r>
              <a:rPr lang="en-US" sz="2800" kern="0" dirty="0">
                <a:solidFill>
                  <a:srgbClr val="009900"/>
                </a:solidFill>
                <a:effectLst>
                  <a:outerShdw blurRad="38100" dist="38100" dir="2700000" algn="tl">
                    <a:srgbClr val="000000"/>
                  </a:outerShdw>
                </a:effectLst>
                <a:latin typeface="Arial"/>
                <a:cs typeface="Arial"/>
              </a:rPr>
              <a:t>College of Medicine, JUST university</a:t>
            </a:r>
          </a:p>
          <a:p>
            <a:pPr lvl="0" fontAlgn="base">
              <a:lnSpc>
                <a:spcPct val="80000"/>
              </a:lnSpc>
              <a:spcAft>
                <a:spcPct val="0"/>
              </a:spcAft>
              <a:buClr>
                <a:srgbClr val="666633"/>
              </a:buClr>
              <a:buSzPct val="80000"/>
              <a:defRPr/>
            </a:pPr>
            <a:r>
              <a:rPr lang="en-US" sz="2800" kern="0" dirty="0">
                <a:solidFill>
                  <a:srgbClr val="009900"/>
                </a:solidFill>
                <a:effectLst>
                  <a:outerShdw blurRad="38100" dist="38100" dir="2700000" algn="tl">
                    <a:srgbClr val="000000"/>
                  </a:outerShdw>
                </a:effectLst>
                <a:latin typeface="Arial"/>
                <a:cs typeface="Arial"/>
              </a:rPr>
              <a:t>Immunology, </a:t>
            </a:r>
          </a:p>
          <a:p>
            <a:endParaRPr lang="en-US" dirty="0"/>
          </a:p>
        </p:txBody>
      </p:sp>
    </p:spTree>
    <p:extLst>
      <p:ext uri="{BB962C8B-B14F-4D97-AF65-F5344CB8AC3E}">
        <p14:creationId xmlns:p14="http://schemas.microsoft.com/office/powerpoint/2010/main" xmlns="" val="4250841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a:spLocks noGrp="1"/>
          </p:cNvSpPr>
          <p:nvPr>
            <p:ph type="title"/>
          </p:nvPr>
        </p:nvSpPr>
        <p:spPr/>
        <p:txBody>
          <a:bodyPr/>
          <a:lstStyle/>
          <a:p>
            <a:endParaRPr lang="en-US" smtClean="0"/>
          </a:p>
        </p:txBody>
      </p:sp>
      <p:sp>
        <p:nvSpPr>
          <p:cNvPr id="196611" name="Content Placeholder 2"/>
          <p:cNvSpPr>
            <a:spLocks noGrp="1"/>
          </p:cNvSpPr>
          <p:nvPr>
            <p:ph idx="1"/>
          </p:nvPr>
        </p:nvSpPr>
        <p:spPr/>
        <p:txBody>
          <a:bodyPr/>
          <a:lstStyle/>
          <a:p>
            <a:r>
              <a:rPr lang="en-US" smtClean="0"/>
              <a:t>If the plasma is frozen promptly and is intended for transfusion, it is typically labeled as fresh frozen plasma. If it is intended to be made into other products, it is typically labeled as recovered plasma or plasma for fractionation. </a:t>
            </a:r>
          </a:p>
        </p:txBody>
      </p:sp>
    </p:spTree>
    <p:extLst>
      <p:ext uri="{BB962C8B-B14F-4D97-AF65-F5344CB8AC3E}">
        <p14:creationId xmlns:p14="http://schemas.microsoft.com/office/powerpoint/2010/main" xmlns="" val="2171989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Content Placeholder 2"/>
          <p:cNvSpPr>
            <a:spLocks noGrp="1"/>
          </p:cNvSpPr>
          <p:nvPr>
            <p:ph idx="1"/>
          </p:nvPr>
        </p:nvSpPr>
        <p:spPr>
          <a:xfrm>
            <a:off x="381000" y="152400"/>
            <a:ext cx="8229600" cy="4525963"/>
          </a:xfrm>
        </p:spPr>
        <p:txBody>
          <a:bodyPr/>
          <a:lstStyle/>
          <a:p>
            <a:r>
              <a:rPr lang="en-US" sz="2400" dirty="0" smtClean="0"/>
              <a:t>The ABO antigens (</a:t>
            </a:r>
            <a:r>
              <a:rPr lang="en-US" sz="2400" smtClean="0"/>
              <a:t>Lewis antigens) </a:t>
            </a:r>
            <a:r>
              <a:rPr lang="en-US" sz="2400" dirty="0" smtClean="0"/>
              <a:t>are carbohydrates linked to cell surface proteins and lipids that are synthesized by polymorphic </a:t>
            </a:r>
            <a:r>
              <a:rPr lang="en-US" sz="2400" dirty="0" err="1" smtClean="0"/>
              <a:t>glycosyltransferase</a:t>
            </a:r>
            <a:r>
              <a:rPr lang="en-US" sz="2400" dirty="0" smtClean="0"/>
              <a:t> enzymes</a:t>
            </a:r>
          </a:p>
          <a:p>
            <a:r>
              <a:rPr lang="en-US" sz="2400" dirty="0" smtClean="0"/>
              <a:t>Most individuals possess a </a:t>
            </a:r>
            <a:r>
              <a:rPr lang="en-US" sz="2400" dirty="0" err="1" smtClean="0"/>
              <a:t>fucosyltransferase</a:t>
            </a:r>
            <a:r>
              <a:rPr lang="en-US" sz="2400" dirty="0" smtClean="0"/>
              <a:t> that adds a </a:t>
            </a:r>
            <a:r>
              <a:rPr lang="en-US" sz="2400" dirty="0" err="1" smtClean="0"/>
              <a:t>fucose</a:t>
            </a:r>
            <a:r>
              <a:rPr lang="en-US" sz="2400" dirty="0" smtClean="0"/>
              <a:t> moiety to a nonterminal sugar residue of the core glycan, and the resulted </a:t>
            </a:r>
            <a:r>
              <a:rPr lang="en-US" sz="2400" dirty="0" err="1" smtClean="0"/>
              <a:t>fucosylated</a:t>
            </a:r>
            <a:r>
              <a:rPr lang="en-US" sz="2400" dirty="0" smtClean="0"/>
              <a:t> glycan is called the H antigen (O antigen). </a:t>
            </a:r>
          </a:p>
          <a:p>
            <a:r>
              <a:rPr lang="en-US" sz="2400" dirty="0" smtClean="0"/>
              <a:t>A single gene on chromosome 9 encodes a </a:t>
            </a:r>
            <a:r>
              <a:rPr lang="en-US" sz="2400" dirty="0" err="1" smtClean="0"/>
              <a:t>glycosyltransferase</a:t>
            </a:r>
            <a:r>
              <a:rPr lang="en-US" sz="2400" dirty="0" smtClean="0"/>
              <a:t> enzyme that may further modify the H antigen.</a:t>
            </a:r>
          </a:p>
          <a:p>
            <a:pPr algn="just" eaLnBrk="1" hangingPunct="1">
              <a:buFont typeface="Wingdings" pitchFamily="2" charset="2"/>
              <a:buChar char="ü"/>
            </a:pPr>
            <a:r>
              <a:rPr lang="en-US" sz="2400" dirty="0" smtClean="0"/>
              <a:t>There are three allelic variants of this</a:t>
            </a:r>
          </a:p>
          <a:p>
            <a:pPr algn="just" eaLnBrk="1" hangingPunct="1">
              <a:buFont typeface="Wingdings" pitchFamily="2" charset="2"/>
              <a:buChar char="ü"/>
            </a:pPr>
            <a:r>
              <a:rPr lang="en-US" sz="2800" dirty="0" smtClean="0"/>
              <a:t> </a:t>
            </a:r>
            <a:r>
              <a:rPr lang="en-US" sz="2400" dirty="0" smtClean="0">
                <a:solidFill>
                  <a:srgbClr val="C0504D"/>
                </a:solidFill>
              </a:rPr>
              <a:t>O allele gene </a:t>
            </a:r>
            <a:r>
              <a:rPr lang="en-US" sz="2400" dirty="0" smtClean="0">
                <a:solidFill>
                  <a:srgbClr val="000000"/>
                </a:solidFill>
              </a:rPr>
              <a:t>product is devoid of enzymatic activity and cannot</a:t>
            </a:r>
            <a:r>
              <a:rPr lang="en-US" sz="2400" dirty="0">
                <a:solidFill>
                  <a:srgbClr val="000000"/>
                </a:solidFill>
              </a:rPr>
              <a:t> </a:t>
            </a:r>
            <a:r>
              <a:rPr lang="en-US" sz="2400" dirty="0" smtClean="0">
                <a:solidFill>
                  <a:srgbClr val="000000"/>
                </a:solidFill>
              </a:rPr>
              <a:t>attach terminal sugars to the H antigen and express</a:t>
            </a:r>
          </a:p>
          <a:p>
            <a:pPr algn="just" eaLnBrk="1" hangingPunct="1">
              <a:buFont typeface="Wingdings" pitchFamily="2" charset="2"/>
              <a:buChar char="ü"/>
            </a:pPr>
            <a:r>
              <a:rPr lang="en-US" sz="2400" dirty="0" smtClean="0">
                <a:solidFill>
                  <a:srgbClr val="000000"/>
                </a:solidFill>
              </a:rPr>
              <a:t>only the H antigen</a:t>
            </a:r>
          </a:p>
          <a:p>
            <a:pPr algn="just" eaLnBrk="1" hangingPunct="1">
              <a:buFont typeface="Wingdings" pitchFamily="2" charset="2"/>
              <a:buChar char="ü"/>
            </a:pPr>
            <a:r>
              <a:rPr lang="en-US" sz="2400" dirty="0" smtClean="0">
                <a:solidFill>
                  <a:srgbClr val="C0504D"/>
                </a:solidFill>
              </a:rPr>
              <a:t>The A allele</a:t>
            </a:r>
            <a:r>
              <a:rPr lang="en-US" sz="2400" dirty="0" smtClean="0">
                <a:solidFill>
                  <a:srgbClr val="000000"/>
                </a:solidFill>
              </a:rPr>
              <a:t>– encoded enzyme transfers a terminal </a:t>
            </a:r>
            <a:r>
              <a:rPr lang="en-US" sz="2400" b="1" i="1" u="sng" dirty="0" smtClean="0">
                <a:solidFill>
                  <a:srgbClr val="C0504D"/>
                </a:solidFill>
              </a:rPr>
              <a:t>N-</a:t>
            </a:r>
            <a:r>
              <a:rPr lang="en-US" sz="2400" b="1" i="1" u="sng" dirty="0" err="1" smtClean="0">
                <a:solidFill>
                  <a:srgbClr val="C0504D"/>
                </a:solidFill>
              </a:rPr>
              <a:t>acetylgalactosamine</a:t>
            </a:r>
            <a:r>
              <a:rPr lang="en-US" sz="2400" dirty="0" smtClean="0">
                <a:solidFill>
                  <a:srgbClr val="000000"/>
                </a:solidFill>
              </a:rPr>
              <a:t> moiety onto the H antigen.</a:t>
            </a:r>
          </a:p>
          <a:p>
            <a:pPr algn="just" eaLnBrk="1" hangingPunct="1">
              <a:buFont typeface="Wingdings" pitchFamily="2" charset="2"/>
              <a:buChar char="ü"/>
            </a:pPr>
            <a:r>
              <a:rPr lang="en-US" sz="2400" dirty="0" smtClean="0">
                <a:solidFill>
                  <a:srgbClr val="C0504D"/>
                </a:solidFill>
              </a:rPr>
              <a:t>B allele gene </a:t>
            </a:r>
            <a:r>
              <a:rPr lang="en-US" sz="2400" dirty="0" smtClean="0">
                <a:solidFill>
                  <a:srgbClr val="000000"/>
                </a:solidFill>
              </a:rPr>
              <a:t>product transfers a terminal </a:t>
            </a:r>
            <a:r>
              <a:rPr lang="en-US" sz="2400" b="1" i="1" u="sng" dirty="0" err="1" smtClean="0">
                <a:solidFill>
                  <a:srgbClr val="C0504D"/>
                </a:solidFill>
              </a:rPr>
              <a:t>galactose</a:t>
            </a:r>
            <a:r>
              <a:rPr lang="en-US" sz="2400" dirty="0" smtClean="0">
                <a:solidFill>
                  <a:srgbClr val="000000"/>
                </a:solidFill>
              </a:rPr>
              <a:t> moiety.</a:t>
            </a:r>
          </a:p>
        </p:txBody>
      </p:sp>
    </p:spTree>
    <p:extLst>
      <p:ext uri="{BB962C8B-B14F-4D97-AF65-F5344CB8AC3E}">
        <p14:creationId xmlns:p14="http://schemas.microsoft.com/office/powerpoint/2010/main" xmlns="" val="2020011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1026" name="Picture 2" descr="Image result for ABO antigen"/>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1920" y="1600200"/>
            <a:ext cx="5920160" cy="45259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9176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p:nvPr>
        </p:nvSpPr>
        <p:spPr/>
        <p:txBody>
          <a:bodyPr/>
          <a:lstStyle/>
          <a:p>
            <a:endParaRPr lang="en-US" smtClean="0"/>
          </a:p>
        </p:txBody>
      </p:sp>
      <p:sp>
        <p:nvSpPr>
          <p:cNvPr id="199683" name="Content Placeholder 2"/>
          <p:cNvSpPr>
            <a:spLocks noGrp="1"/>
          </p:cNvSpPr>
          <p:nvPr>
            <p:ph idx="1"/>
          </p:nvPr>
        </p:nvSpPr>
        <p:spPr/>
        <p:txBody>
          <a:bodyPr/>
          <a:lstStyle/>
          <a:p>
            <a:r>
              <a:rPr lang="en-US" smtClean="0">
                <a:latin typeface="Meridien-Roman"/>
              </a:rPr>
              <a:t>Mutations in the gene encoding the fucosyltransferase that produces the H antigen are rare; people who are homozygous for such a mutation are said to have the Bombay blood group</a:t>
            </a:r>
          </a:p>
          <a:p>
            <a:r>
              <a:rPr lang="en-US" smtClean="0">
                <a:latin typeface="Meridien-Roman"/>
              </a:rPr>
              <a:t>And cannot produce H, A, or B antigens. and cannot receive type O, A, B, or AB blood.</a:t>
            </a:r>
            <a:endParaRPr lang="en-US" smtClean="0"/>
          </a:p>
        </p:txBody>
      </p:sp>
    </p:spTree>
    <p:extLst>
      <p:ext uri="{BB962C8B-B14F-4D97-AF65-F5344CB8AC3E}">
        <p14:creationId xmlns:p14="http://schemas.microsoft.com/office/powerpoint/2010/main" xmlns="" val="2051457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p:txBody>
          <a:bodyPr/>
          <a:lstStyle/>
          <a:p>
            <a:endParaRPr lang="en-US" smtClean="0"/>
          </a:p>
        </p:txBody>
      </p:sp>
      <p:sp>
        <p:nvSpPr>
          <p:cNvPr id="200707" name="Content Placeholder 2"/>
          <p:cNvSpPr>
            <a:spLocks noGrp="1"/>
          </p:cNvSpPr>
          <p:nvPr>
            <p:ph idx="1"/>
          </p:nvPr>
        </p:nvSpPr>
        <p:spPr/>
        <p:txBody>
          <a:bodyPr/>
          <a:lstStyle/>
          <a:p>
            <a:r>
              <a:rPr lang="en-US" dirty="0" smtClean="0"/>
              <a:t>Rh antigens are non-glycosylated, hydrophobic cell surface proteins found in red blood cell membranes. 15% of the population has a deletion or other alteration of the </a:t>
            </a:r>
            <a:r>
              <a:rPr lang="en-US" dirty="0" err="1" smtClean="0"/>
              <a:t>RhD</a:t>
            </a:r>
            <a:r>
              <a:rPr lang="en-US" dirty="0" smtClean="0"/>
              <a:t> allele.</a:t>
            </a:r>
          </a:p>
        </p:txBody>
      </p:sp>
    </p:spTree>
    <p:extLst>
      <p:ext uri="{BB962C8B-B14F-4D97-AF65-F5344CB8AC3E}">
        <p14:creationId xmlns:p14="http://schemas.microsoft.com/office/powerpoint/2010/main" xmlns="" val="3018513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p:cNvSpPr>
            <a:spLocks noGrp="1"/>
          </p:cNvSpPr>
          <p:nvPr>
            <p:ph type="title"/>
          </p:nvPr>
        </p:nvSpPr>
        <p:spPr>
          <a:xfrm>
            <a:off x="457200" y="-304800"/>
            <a:ext cx="8229600" cy="1143000"/>
          </a:xfrm>
        </p:spPr>
        <p:txBody>
          <a:bodyPr/>
          <a:lstStyle/>
          <a:p>
            <a:pPr eaLnBrk="1" hangingPunct="1"/>
            <a:r>
              <a:rPr lang="en-US" dirty="0" smtClean="0"/>
              <a:t>Rh System</a:t>
            </a:r>
          </a:p>
        </p:txBody>
      </p:sp>
      <p:sp>
        <p:nvSpPr>
          <p:cNvPr id="3" name="Content Placeholder 2"/>
          <p:cNvSpPr>
            <a:spLocks noGrp="1"/>
          </p:cNvSpPr>
          <p:nvPr>
            <p:ph idx="1"/>
          </p:nvPr>
        </p:nvSpPr>
        <p:spPr>
          <a:xfrm>
            <a:off x="457200" y="609600"/>
            <a:ext cx="8229600" cy="5791200"/>
          </a:xfrm>
        </p:spPr>
        <p:txBody>
          <a:bodyPr rtlCol="0">
            <a:normAutofit fontScale="92500" lnSpcReduction="20000"/>
          </a:bodyPr>
          <a:lstStyle/>
          <a:p>
            <a:pPr eaLnBrk="1" fontAlgn="auto" hangingPunct="1">
              <a:spcAft>
                <a:spcPts val="0"/>
              </a:spcAft>
              <a:defRPr/>
            </a:pPr>
            <a:r>
              <a:rPr lang="en-US" b="1" i="1" dirty="0">
                <a:solidFill>
                  <a:prstClr val="black"/>
                </a:solidFill>
              </a:rPr>
              <a:t>Rh Antigens and Encoding Genes</a:t>
            </a:r>
          </a:p>
          <a:p>
            <a:pPr algn="just" eaLnBrk="1" fontAlgn="auto" hangingPunct="1">
              <a:spcAft>
                <a:spcPts val="0"/>
              </a:spcAft>
              <a:buFont typeface="Wingdings" panose="05000000000000000000" pitchFamily="2" charset="2"/>
              <a:buChar char="ü"/>
              <a:defRPr/>
            </a:pPr>
            <a:r>
              <a:rPr lang="en-US" sz="2800" dirty="0" smtClean="0"/>
              <a:t>Subsequently it </a:t>
            </a:r>
            <a:r>
              <a:rPr lang="en-US" sz="2800" dirty="0"/>
              <a:t>was confirmed that the </a:t>
            </a:r>
            <a:r>
              <a:rPr lang="en-US" sz="2800" b="1" i="1" u="sng" dirty="0">
                <a:solidFill>
                  <a:srgbClr val="FF0000"/>
                </a:solidFill>
              </a:rPr>
              <a:t>RH </a:t>
            </a:r>
            <a:r>
              <a:rPr lang="en-US" sz="2800" dirty="0"/>
              <a:t>locus is on </a:t>
            </a:r>
            <a:r>
              <a:rPr lang="en-US" sz="2800" b="1" u="sng" dirty="0" smtClean="0"/>
              <a:t>chromosome 1</a:t>
            </a:r>
            <a:r>
              <a:rPr lang="en-US" sz="2800" dirty="0" smtClean="0"/>
              <a:t> </a:t>
            </a:r>
            <a:r>
              <a:rPr lang="en-US" sz="2800" dirty="0"/>
              <a:t>and comprises two highly homologous, very </a:t>
            </a:r>
            <a:r>
              <a:rPr lang="en-US" sz="2800" dirty="0" smtClean="0"/>
              <a:t>closely linked </a:t>
            </a:r>
            <a:r>
              <a:rPr lang="en-US" sz="2800" dirty="0"/>
              <a:t>genes, </a:t>
            </a:r>
            <a:r>
              <a:rPr lang="en-US" sz="2800" b="1" i="1" u="sng" dirty="0">
                <a:solidFill>
                  <a:srgbClr val="FF0000"/>
                </a:solidFill>
              </a:rPr>
              <a:t>RHD</a:t>
            </a:r>
            <a:r>
              <a:rPr lang="en-US" sz="2800" dirty="0"/>
              <a:t> and </a:t>
            </a:r>
            <a:r>
              <a:rPr lang="en-US" sz="2800" b="1" i="1" u="sng" dirty="0" smtClean="0">
                <a:solidFill>
                  <a:srgbClr val="FF0000"/>
                </a:solidFill>
              </a:rPr>
              <a:t>RHCE. </a:t>
            </a:r>
          </a:p>
          <a:p>
            <a:pPr algn="just" eaLnBrk="1" fontAlgn="auto" hangingPunct="1">
              <a:spcAft>
                <a:spcPts val="0"/>
              </a:spcAft>
              <a:buFont typeface="Wingdings" panose="05000000000000000000" pitchFamily="2" charset="2"/>
              <a:buChar char="ü"/>
              <a:defRPr/>
            </a:pPr>
            <a:r>
              <a:rPr lang="en-US" sz="2800" dirty="0" smtClean="0"/>
              <a:t>The </a:t>
            </a:r>
            <a:r>
              <a:rPr lang="en-US" sz="2800" dirty="0"/>
              <a:t>main antigens are D, C, E, c and e, which are encoded </a:t>
            </a:r>
            <a:r>
              <a:rPr lang="en-US" sz="2800" dirty="0" smtClean="0"/>
              <a:t>by </a:t>
            </a:r>
            <a:r>
              <a:rPr lang="en-US" sz="2800" dirty="0"/>
              <a:t>two adjacent gene loci, the RHD gene which encodes the </a:t>
            </a:r>
            <a:r>
              <a:rPr lang="en-US" sz="2800" dirty="0" err="1"/>
              <a:t>RhD</a:t>
            </a:r>
            <a:r>
              <a:rPr lang="en-US" sz="2800" dirty="0"/>
              <a:t> protein with the D antigen </a:t>
            </a:r>
            <a:r>
              <a:rPr lang="en-US" sz="2800" dirty="0" smtClean="0"/>
              <a:t>and </a:t>
            </a:r>
            <a:r>
              <a:rPr lang="en-US" sz="2800" dirty="0"/>
              <a:t>the RHCE gene which encodes the </a:t>
            </a:r>
            <a:r>
              <a:rPr lang="en-US" sz="2800" dirty="0" err="1"/>
              <a:t>RhCE</a:t>
            </a:r>
            <a:r>
              <a:rPr lang="en-US" sz="2800" dirty="0"/>
              <a:t> protein with the C, E, c and e </a:t>
            </a:r>
            <a:r>
              <a:rPr lang="en-US" sz="2800" dirty="0" smtClean="0"/>
              <a:t>antigens. There </a:t>
            </a:r>
            <a:r>
              <a:rPr lang="en-US" sz="2800" dirty="0"/>
              <a:t>is no d antigen. </a:t>
            </a:r>
          </a:p>
          <a:p>
            <a:pPr algn="just" eaLnBrk="1" fontAlgn="auto" hangingPunct="1">
              <a:spcAft>
                <a:spcPts val="0"/>
              </a:spcAft>
              <a:buFont typeface="Wingdings" panose="05000000000000000000" pitchFamily="2" charset="2"/>
              <a:buChar char="ü"/>
              <a:defRPr/>
            </a:pPr>
            <a:r>
              <a:rPr lang="en-US" sz="2800" dirty="0" smtClean="0"/>
              <a:t>The </a:t>
            </a:r>
            <a:r>
              <a:rPr lang="en-US" sz="2800" i="1" dirty="0"/>
              <a:t>RHCE</a:t>
            </a:r>
            <a:r>
              <a:rPr lang="en-US" sz="2800" dirty="0"/>
              <a:t> </a:t>
            </a:r>
            <a:r>
              <a:rPr lang="en-US" sz="2800" dirty="0" smtClean="0"/>
              <a:t>gene has </a:t>
            </a:r>
            <a:r>
              <a:rPr lang="en-US" sz="2800" dirty="0"/>
              <a:t>four main alleles; </a:t>
            </a:r>
            <a:r>
              <a:rPr lang="en-US" sz="2800" i="1" dirty="0"/>
              <a:t>CE, Ce, </a:t>
            </a:r>
            <a:r>
              <a:rPr lang="en-US" sz="2800" i="1" dirty="0" smtClean="0"/>
              <a:t>ce </a:t>
            </a:r>
            <a:r>
              <a:rPr lang="en-US" sz="2800" i="1" dirty="0"/>
              <a:t>and </a:t>
            </a:r>
            <a:r>
              <a:rPr lang="en-US" sz="2800" i="1" dirty="0" smtClean="0"/>
              <a:t>cE.</a:t>
            </a:r>
          </a:p>
          <a:p>
            <a:pPr algn="just" eaLnBrk="1" fontAlgn="auto" hangingPunct="1">
              <a:spcAft>
                <a:spcPts val="0"/>
              </a:spcAft>
              <a:buFont typeface="Wingdings" panose="05000000000000000000" pitchFamily="2" charset="2"/>
              <a:buChar char="ü"/>
              <a:defRPr/>
            </a:pPr>
            <a:r>
              <a:rPr lang="en-US" sz="2800" dirty="0"/>
              <a:t>This concept of D </a:t>
            </a:r>
            <a:r>
              <a:rPr lang="en-US" sz="2800" dirty="0" smtClean="0"/>
              <a:t>and CcEe </a:t>
            </a:r>
            <a:r>
              <a:rPr lang="en-US" sz="2800" dirty="0"/>
              <a:t>genes linked closely and transmitted together is </a:t>
            </a:r>
            <a:r>
              <a:rPr lang="en-US" sz="2800" dirty="0" smtClean="0"/>
              <a:t>consistent with </a:t>
            </a:r>
            <a:r>
              <a:rPr lang="en-US" sz="2800" dirty="0"/>
              <a:t>the </a:t>
            </a:r>
            <a:r>
              <a:rPr lang="en-US" sz="2800" u="sng" dirty="0"/>
              <a:t>Fisher nomenclature</a:t>
            </a:r>
            <a:r>
              <a:rPr lang="en-US" sz="2800" u="sng" dirty="0" smtClean="0"/>
              <a:t>.</a:t>
            </a:r>
          </a:p>
          <a:p>
            <a:pPr algn="just" eaLnBrk="1" fontAlgn="auto" hangingPunct="1">
              <a:spcAft>
                <a:spcPts val="0"/>
              </a:spcAft>
              <a:buFont typeface="Wingdings" panose="05000000000000000000" pitchFamily="2" charset="2"/>
              <a:buChar char="ü"/>
              <a:defRPr/>
            </a:pPr>
            <a:r>
              <a:rPr lang="en-US" sz="2800" u="sng" dirty="0" smtClean="0">
                <a:solidFill>
                  <a:srgbClr val="FF0000"/>
                </a:solidFill>
              </a:rPr>
              <a:t>Examples on antigens in RH+ and -</a:t>
            </a:r>
          </a:p>
          <a:p>
            <a:pPr algn="just" eaLnBrk="1" fontAlgn="auto" hangingPunct="1">
              <a:spcAft>
                <a:spcPts val="0"/>
              </a:spcAft>
              <a:buFont typeface="Wingdings" panose="05000000000000000000" pitchFamily="2" charset="2"/>
              <a:buChar char="ü"/>
              <a:defRPr/>
            </a:pPr>
            <a:r>
              <a:rPr lang="en-US" sz="2400" dirty="0"/>
              <a:t>D− C+ E+ c− e+ (</a:t>
            </a:r>
            <a:r>
              <a:rPr lang="en-US" sz="2400" dirty="0" err="1"/>
              <a:t>RhD</a:t>
            </a:r>
            <a:r>
              <a:rPr lang="en-US" sz="2400" dirty="0"/>
              <a:t>−</a:t>
            </a:r>
            <a:r>
              <a:rPr lang="en-US" sz="2400" dirty="0" smtClean="0"/>
              <a:t>)</a:t>
            </a:r>
          </a:p>
          <a:p>
            <a:pPr algn="just" eaLnBrk="1" fontAlgn="auto" hangingPunct="1">
              <a:spcAft>
                <a:spcPts val="0"/>
              </a:spcAft>
              <a:buFont typeface="Wingdings" panose="05000000000000000000" pitchFamily="2" charset="2"/>
              <a:buChar char="ü"/>
              <a:defRPr/>
            </a:pPr>
            <a:r>
              <a:rPr lang="en-US" sz="2400" dirty="0"/>
              <a:t>D+ C+ E− c− e+ (</a:t>
            </a:r>
            <a:r>
              <a:rPr lang="en-US" sz="2400" dirty="0" err="1"/>
              <a:t>RhD</a:t>
            </a:r>
            <a:r>
              <a:rPr lang="en-US" sz="2400" dirty="0"/>
              <a:t>+)</a:t>
            </a:r>
            <a:endParaRPr lang="en-US" sz="2400" u="sng" dirty="0" smtClean="0">
              <a:solidFill>
                <a:srgbClr val="FF0000"/>
              </a:solidFill>
            </a:endParaRPr>
          </a:p>
          <a:p>
            <a:pPr algn="just" eaLnBrk="1" fontAlgn="auto" hangingPunct="1">
              <a:spcAft>
                <a:spcPts val="0"/>
              </a:spcAft>
              <a:defRPr/>
            </a:pPr>
            <a:endParaRPr lang="en-US" sz="2400" dirty="0" smtClean="0"/>
          </a:p>
          <a:p>
            <a:pPr marL="0" indent="0" algn="just" eaLnBrk="1" fontAlgn="auto" hangingPunct="1">
              <a:spcAft>
                <a:spcPts val="0"/>
              </a:spcAft>
              <a:buFont typeface="Arial" pitchFamily="34" charset="0"/>
              <a:buNone/>
              <a:defRPr/>
            </a:pPr>
            <a:endParaRPr lang="en-US" sz="2400" dirty="0" smtClean="0"/>
          </a:p>
          <a:p>
            <a:pPr algn="just" eaLnBrk="1" fontAlgn="auto" hangingPunct="1">
              <a:spcAft>
                <a:spcPts val="0"/>
              </a:spcAft>
              <a:defRPr/>
            </a:pPr>
            <a:endParaRPr lang="en-US" sz="2400" b="1" i="1" u="sng" dirty="0">
              <a:solidFill>
                <a:srgbClr val="FF0000"/>
              </a:solidFill>
            </a:endParaRPr>
          </a:p>
        </p:txBody>
      </p:sp>
    </p:spTree>
    <p:extLst>
      <p:ext uri="{BB962C8B-B14F-4D97-AF65-F5344CB8AC3E}">
        <p14:creationId xmlns:p14="http://schemas.microsoft.com/office/powerpoint/2010/main" xmlns="" val="2637989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229600" cy="5943600"/>
          </a:xfrm>
        </p:spPr>
        <p:txBody>
          <a:bodyPr/>
          <a:lstStyle/>
          <a:p>
            <a:r>
              <a:rPr lang="en-US" sz="2800" dirty="0"/>
              <a:t>The Rh blood group system consists of 49 defined blood group antigens</a:t>
            </a:r>
            <a:r>
              <a:rPr lang="en-US" sz="2800" dirty="0" smtClean="0"/>
              <a:t>,</a:t>
            </a:r>
          </a:p>
          <a:p>
            <a:r>
              <a:rPr lang="en-US" sz="2800" dirty="0" smtClean="0"/>
              <a:t>Rh(D</a:t>
            </a:r>
            <a:r>
              <a:rPr lang="en-US" sz="2800" dirty="0"/>
              <a:t>) status of an individual is normally described with a positive or negative suffix after the ABO type (e.g., someone who is A Positive has the A antigen and the Rh(D) antigen, whereas someone who is A Negative lacks the Rh(D) antigen). The terms Rh factor, Rh positive, and Rh negative refer to the Rh(D) antigen only. </a:t>
            </a:r>
            <a:endParaRPr lang="en-US" sz="2800" dirty="0" smtClean="0"/>
          </a:p>
        </p:txBody>
      </p:sp>
    </p:spTree>
    <p:extLst>
      <p:ext uri="{BB962C8B-B14F-4D97-AF65-F5344CB8AC3E}">
        <p14:creationId xmlns:p14="http://schemas.microsoft.com/office/powerpoint/2010/main" xmlns="" val="1320840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1" descr="Screen Clippi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043113" y="776288"/>
            <a:ext cx="5057775" cy="530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05210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p:txBody>
          <a:bodyPr/>
          <a:lstStyle/>
          <a:p>
            <a:pPr eaLnBrk="1" hangingPunct="1"/>
            <a:r>
              <a:rPr lang="en-US" smtClean="0"/>
              <a:t>Rh System</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b="1" i="1" dirty="0" smtClean="0"/>
              <a:t>Antibodies</a:t>
            </a:r>
          </a:p>
          <a:p>
            <a:pPr algn="just" eaLnBrk="1" fontAlgn="auto" hangingPunct="1">
              <a:spcAft>
                <a:spcPts val="0"/>
              </a:spcAft>
              <a:buFont typeface="Wingdings" panose="05000000000000000000" pitchFamily="2" charset="2"/>
              <a:buChar char="ü"/>
              <a:defRPr/>
            </a:pPr>
            <a:r>
              <a:rPr lang="en-US" sz="2400" dirty="0"/>
              <a:t>antibodies directed against all Rh </a:t>
            </a:r>
            <a:r>
              <a:rPr lang="en-US" sz="2400" dirty="0" smtClean="0"/>
              <a:t>antigens, except </a:t>
            </a:r>
            <a:r>
              <a:rPr lang="en-US" sz="2400" dirty="0"/>
              <a:t>d, have been described: anti-D, anti-C, anti-c, </a:t>
            </a:r>
            <a:r>
              <a:rPr lang="en-US" sz="2400" dirty="0" smtClean="0"/>
              <a:t>anti-E and </a:t>
            </a:r>
            <a:r>
              <a:rPr lang="en-US" sz="2400" dirty="0"/>
              <a:t>anti-e</a:t>
            </a:r>
            <a:r>
              <a:rPr lang="en-US" sz="2400" dirty="0" smtClean="0"/>
              <a:t>.</a:t>
            </a:r>
          </a:p>
          <a:p>
            <a:pPr algn="just" eaLnBrk="1" fontAlgn="auto" hangingPunct="1">
              <a:spcAft>
                <a:spcPts val="0"/>
              </a:spcAft>
              <a:buFont typeface="Wingdings" panose="05000000000000000000" pitchFamily="2" charset="2"/>
              <a:buChar char="ü"/>
              <a:defRPr/>
            </a:pPr>
            <a:r>
              <a:rPr lang="en-US" sz="2400" dirty="0"/>
              <a:t>Rh antigens are restricted to red cells and </a:t>
            </a:r>
            <a:r>
              <a:rPr lang="en-US" sz="2400" dirty="0" smtClean="0"/>
              <a:t>Rh antibodies </a:t>
            </a:r>
            <a:r>
              <a:rPr lang="en-US" sz="2400" dirty="0"/>
              <a:t>result from previous alloimmunization by </a:t>
            </a:r>
            <a:r>
              <a:rPr lang="en-US" sz="2400" b="1" i="1" u="sng" dirty="0" smtClean="0">
                <a:solidFill>
                  <a:srgbClr val="FF0000"/>
                </a:solidFill>
                <a:effectLst>
                  <a:outerShdw blurRad="38100" dist="38100" dir="2700000" algn="tl">
                    <a:srgbClr val="000000">
                      <a:alpha val="43137"/>
                    </a:srgbClr>
                  </a:outerShdw>
                </a:effectLst>
              </a:rPr>
              <a:t>previous pregnancy </a:t>
            </a:r>
            <a:r>
              <a:rPr lang="en-US" sz="2400" dirty="0"/>
              <a:t>or </a:t>
            </a:r>
            <a:r>
              <a:rPr lang="en-US" sz="2400" b="1" i="1" u="sng" dirty="0" smtClean="0">
                <a:solidFill>
                  <a:srgbClr val="FF0000"/>
                </a:solidFill>
                <a:effectLst>
                  <a:outerShdw blurRad="38100" dist="38100" dir="2700000" algn="tl">
                    <a:srgbClr val="000000">
                      <a:alpha val="43137"/>
                    </a:srgbClr>
                  </a:outerShdw>
                </a:effectLst>
              </a:rPr>
              <a:t>transfusion.</a:t>
            </a:r>
            <a:endParaRPr lang="en-US" sz="2400" i="1" dirty="0" smtClean="0">
              <a:solidFill>
                <a:srgbClr val="FF0000"/>
              </a:solidFill>
            </a:endParaRPr>
          </a:p>
          <a:p>
            <a:pPr algn="just" eaLnBrk="1" fontAlgn="auto" hangingPunct="1">
              <a:spcAft>
                <a:spcPts val="0"/>
              </a:spcAft>
              <a:buFont typeface="Wingdings" panose="05000000000000000000" pitchFamily="2" charset="2"/>
              <a:buChar char="ü"/>
              <a:defRPr/>
            </a:pPr>
            <a:r>
              <a:rPr lang="en-US" sz="2400" dirty="0"/>
              <a:t>Immune Rh </a:t>
            </a:r>
            <a:r>
              <a:rPr lang="en-US" sz="2400" dirty="0" smtClean="0"/>
              <a:t>antibodies are </a:t>
            </a:r>
            <a:r>
              <a:rPr lang="en-US" sz="2400" dirty="0"/>
              <a:t>predominantly IgG (IgG1 and/or IgG3</a:t>
            </a:r>
            <a:r>
              <a:rPr lang="en-US" sz="2400" dirty="0" smtClean="0"/>
              <a:t>).</a:t>
            </a:r>
          </a:p>
          <a:p>
            <a:pPr algn="just" eaLnBrk="1" fontAlgn="auto" hangingPunct="1">
              <a:spcAft>
                <a:spcPts val="0"/>
              </a:spcAft>
              <a:defRPr/>
            </a:pPr>
            <a:endParaRPr lang="en-US" sz="2400" dirty="0"/>
          </a:p>
          <a:p>
            <a:pPr algn="just" eaLnBrk="1" fontAlgn="auto" hangingPunct="1">
              <a:spcAft>
                <a:spcPts val="0"/>
              </a:spcAft>
              <a:defRPr/>
            </a:pPr>
            <a:endParaRPr lang="en-US" sz="2400" b="1" i="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785515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p:cNvSpPr>
            <a:spLocks noGrp="1"/>
          </p:cNvSpPr>
          <p:nvPr>
            <p:ph type="title"/>
          </p:nvPr>
        </p:nvSpPr>
        <p:spPr/>
        <p:txBody>
          <a:bodyPr/>
          <a:lstStyle/>
          <a:p>
            <a:pPr eaLnBrk="1" hangingPunct="1"/>
            <a:r>
              <a:rPr lang="en-US" smtClean="0"/>
              <a:t>Rh System</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b="1" i="1" dirty="0">
                <a:solidFill>
                  <a:prstClr val="black"/>
                </a:solidFill>
              </a:rPr>
              <a:t>Antibodies</a:t>
            </a:r>
          </a:p>
          <a:p>
            <a:pPr algn="just" eaLnBrk="1" fontAlgn="auto" hangingPunct="1">
              <a:spcAft>
                <a:spcPts val="0"/>
              </a:spcAft>
              <a:buFont typeface="Wingdings" panose="05000000000000000000" pitchFamily="2" charset="2"/>
              <a:buChar char="ü"/>
              <a:defRPr/>
            </a:pPr>
            <a:r>
              <a:rPr lang="en-US" sz="2400" dirty="0"/>
              <a:t>Anti-D is clinically the most important </a:t>
            </a:r>
            <a:r>
              <a:rPr lang="en-US" sz="2400" dirty="0" smtClean="0"/>
              <a:t>antibody</a:t>
            </a:r>
            <a:r>
              <a:rPr lang="en-US" sz="2400" dirty="0"/>
              <a:t>. </a:t>
            </a:r>
            <a:r>
              <a:rPr lang="en-US" sz="2400" dirty="0" smtClean="0"/>
              <a:t>Some times antibodies to </a:t>
            </a:r>
            <a:r>
              <a:rPr lang="en-US" sz="2400" dirty="0"/>
              <a:t>Rh(c) </a:t>
            </a:r>
            <a:endParaRPr lang="en-US" sz="2400" dirty="0" smtClean="0"/>
          </a:p>
          <a:p>
            <a:pPr algn="just" eaLnBrk="1" fontAlgn="auto" hangingPunct="1">
              <a:spcAft>
                <a:spcPts val="0"/>
              </a:spcAft>
              <a:buFont typeface="Wingdings" panose="05000000000000000000" pitchFamily="2" charset="2"/>
              <a:buChar char="ü"/>
              <a:defRPr/>
            </a:pPr>
            <a:r>
              <a:rPr lang="en-US" sz="2400" dirty="0"/>
              <a:t>it </a:t>
            </a:r>
            <a:r>
              <a:rPr lang="en-US" sz="2400" dirty="0" smtClean="0"/>
              <a:t>may cause </a:t>
            </a:r>
            <a:r>
              <a:rPr lang="en-US" sz="2400" b="1" i="1" u="sng" dirty="0" smtClean="0">
                <a:solidFill>
                  <a:srgbClr val="FF0000"/>
                </a:solidFill>
                <a:effectLst>
                  <a:outerShdw blurRad="38100" dist="38100" dir="2700000" algn="tl">
                    <a:srgbClr val="000000">
                      <a:alpha val="43137"/>
                    </a:srgbClr>
                  </a:outerShdw>
                </a:effectLst>
              </a:rPr>
              <a:t>hemolytic </a:t>
            </a:r>
            <a:r>
              <a:rPr lang="en-US" sz="2400" b="1" i="1" u="sng" dirty="0">
                <a:solidFill>
                  <a:srgbClr val="FF0000"/>
                </a:solidFill>
                <a:effectLst>
                  <a:outerShdw blurRad="38100" dist="38100" dir="2700000" algn="tl">
                    <a:srgbClr val="000000">
                      <a:alpha val="43137"/>
                    </a:srgbClr>
                  </a:outerShdw>
                </a:effectLst>
              </a:rPr>
              <a:t>transfusion reactions </a:t>
            </a:r>
            <a:r>
              <a:rPr lang="en-US" sz="2400" dirty="0"/>
              <a:t>and was a </a:t>
            </a:r>
            <a:r>
              <a:rPr lang="en-US" sz="2400" dirty="0" smtClean="0"/>
              <a:t>common cause </a:t>
            </a:r>
            <a:r>
              <a:rPr lang="en-US" sz="2400" dirty="0"/>
              <a:t>of fetal death resulting from </a:t>
            </a:r>
            <a:r>
              <a:rPr lang="en-US" sz="2400" b="1" i="1" u="sng" dirty="0" smtClean="0">
                <a:solidFill>
                  <a:srgbClr val="FF0000"/>
                </a:solidFill>
                <a:effectLst>
                  <a:outerShdw blurRad="38100" dist="38100" dir="2700000" algn="tl">
                    <a:srgbClr val="000000">
                      <a:alpha val="43137"/>
                    </a:srgbClr>
                  </a:outerShdw>
                </a:effectLst>
              </a:rPr>
              <a:t>hemolytic </a:t>
            </a:r>
            <a:r>
              <a:rPr lang="en-US" sz="2400" b="1" i="1" u="sng" dirty="0">
                <a:solidFill>
                  <a:srgbClr val="FF0000"/>
                </a:solidFill>
                <a:effectLst>
                  <a:outerShdw blurRad="38100" dist="38100" dir="2700000" algn="tl">
                    <a:srgbClr val="000000">
                      <a:alpha val="43137"/>
                    </a:srgbClr>
                  </a:outerShdw>
                </a:effectLst>
              </a:rPr>
              <a:t>disease </a:t>
            </a:r>
            <a:r>
              <a:rPr lang="en-US" sz="2400" b="1" i="1" u="sng" dirty="0" smtClean="0">
                <a:solidFill>
                  <a:srgbClr val="FF0000"/>
                </a:solidFill>
                <a:effectLst>
                  <a:outerShdw blurRad="38100" dist="38100" dir="2700000" algn="tl">
                    <a:srgbClr val="000000">
                      <a:alpha val="43137"/>
                    </a:srgbClr>
                  </a:outerShdw>
                </a:effectLst>
              </a:rPr>
              <a:t>of the </a:t>
            </a:r>
            <a:r>
              <a:rPr lang="en-US" sz="2400" b="1" i="1" u="sng" dirty="0">
                <a:solidFill>
                  <a:srgbClr val="FF0000"/>
                </a:solidFill>
                <a:effectLst>
                  <a:outerShdw blurRad="38100" dist="38100" dir="2700000" algn="tl">
                    <a:srgbClr val="000000">
                      <a:alpha val="43137"/>
                    </a:srgbClr>
                  </a:outerShdw>
                </a:effectLst>
              </a:rPr>
              <a:t>newborn </a:t>
            </a:r>
            <a:r>
              <a:rPr lang="en-US" sz="2400" dirty="0"/>
              <a:t>before the introduction of anti-D prophylaxis.</a:t>
            </a:r>
            <a:endParaRPr lang="en-US" sz="2400" dirty="0" smtClean="0"/>
          </a:p>
          <a:p>
            <a:pPr eaLnBrk="1" fontAlgn="auto" hangingPunct="1">
              <a:spcAft>
                <a:spcPts val="0"/>
              </a:spcAft>
              <a:defRPr/>
            </a:pPr>
            <a:endParaRPr lang="en-US" dirty="0"/>
          </a:p>
        </p:txBody>
      </p:sp>
    </p:spTree>
    <p:extLst>
      <p:ext uri="{BB962C8B-B14F-4D97-AF65-F5344CB8AC3E}">
        <p14:creationId xmlns:p14="http://schemas.microsoft.com/office/powerpoint/2010/main" xmlns="" val="121517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252413"/>
            <a:ext cx="7620000" cy="6353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20138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418" y="-207818"/>
            <a:ext cx="8229600" cy="1143000"/>
          </a:xfrm>
        </p:spPr>
        <p:txBody>
          <a:bodyPr/>
          <a:lstStyle/>
          <a:p>
            <a:pPr>
              <a:defRPr/>
            </a:pPr>
            <a:r>
              <a:rPr lang="en-US" sz="3200" b="1" i="1" dirty="0">
                <a:solidFill>
                  <a:srgbClr val="FF0000"/>
                </a:solidFill>
                <a:effectLst>
                  <a:outerShdw blurRad="38100" dist="38100" dir="2700000" algn="tl">
                    <a:srgbClr val="000000">
                      <a:alpha val="43137"/>
                    </a:srgbClr>
                  </a:outerShdw>
                </a:effectLst>
                <a:ea typeface="+mn-ea"/>
                <a:cs typeface="+mn-cs"/>
              </a:rPr>
              <a:t>hemolytic disease of the newborn</a:t>
            </a:r>
            <a:endParaRPr lang="en-US" sz="3200" dirty="0"/>
          </a:p>
        </p:txBody>
      </p:sp>
      <p:sp>
        <p:nvSpPr>
          <p:cNvPr id="205827" name="Content Placeholder 2"/>
          <p:cNvSpPr>
            <a:spLocks noGrp="1"/>
          </p:cNvSpPr>
          <p:nvPr>
            <p:ph idx="1"/>
          </p:nvPr>
        </p:nvSpPr>
        <p:spPr>
          <a:xfrm>
            <a:off x="436418" y="900546"/>
            <a:ext cx="8229600" cy="5211763"/>
          </a:xfrm>
        </p:spPr>
        <p:txBody>
          <a:bodyPr/>
          <a:lstStyle/>
          <a:p>
            <a:r>
              <a:rPr lang="en-US" sz="2400" dirty="0"/>
              <a:t>When the condition is caused by the Rh D antigen-antibody incompatibility, it is called Rh D Hemolytic disease of the newborn</a:t>
            </a:r>
          </a:p>
          <a:p>
            <a:r>
              <a:rPr lang="en-US" sz="2400" dirty="0" smtClean="0"/>
              <a:t>The major clinical significance of anti-Rh antibodies is related to hemolytic reactions associated with pregnancy that are similar to transfusion reactions. Rh-negative mothers carrying an Rh-positive fetus can be sensitized by fetal red blood cells that enter the maternal circulation, usually during childbirth. IgG antibodies are generated in Rh-negative mothers. Subsequent pregnancies in which the fetus is Rh positive are at risk because the maternal anti-Rh D IgG antibodies can cross the placenta and mediate the destruction of the fetal red blood cells. This causes anemia, dyspnea, jaundice and </a:t>
            </a:r>
            <a:r>
              <a:rPr lang="en-US" sz="2400" dirty="0" err="1" smtClean="0"/>
              <a:t>erythroblastosis</a:t>
            </a:r>
            <a:r>
              <a:rPr lang="en-US" sz="2400" dirty="0" smtClean="0"/>
              <a:t> </a:t>
            </a:r>
            <a:r>
              <a:rPr lang="en-US" sz="2400" dirty="0" err="1" smtClean="0"/>
              <a:t>fetalis</a:t>
            </a:r>
            <a:endParaRPr lang="en-US" sz="2400" dirty="0" smtClean="0"/>
          </a:p>
        </p:txBody>
      </p:sp>
    </p:spTree>
    <p:extLst>
      <p:ext uri="{BB962C8B-B14F-4D97-AF65-F5344CB8AC3E}">
        <p14:creationId xmlns:p14="http://schemas.microsoft.com/office/powerpoint/2010/main" xmlns="" val="423049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1"/>
          <p:cNvSpPr>
            <a:spLocks noGrp="1"/>
          </p:cNvSpPr>
          <p:nvPr>
            <p:ph type="title"/>
          </p:nvPr>
        </p:nvSpPr>
        <p:spPr/>
        <p:txBody>
          <a:bodyPr/>
          <a:lstStyle/>
          <a:p>
            <a:pPr eaLnBrk="1" hangingPunct="1"/>
            <a:r>
              <a:rPr lang="en-US" smtClean="0"/>
              <a:t>Introduction</a:t>
            </a:r>
          </a:p>
        </p:txBody>
      </p:sp>
      <p:sp>
        <p:nvSpPr>
          <p:cNvPr id="189443" name="Content Placeholder 2"/>
          <p:cNvSpPr>
            <a:spLocks noGrp="1"/>
          </p:cNvSpPr>
          <p:nvPr>
            <p:ph idx="1"/>
          </p:nvPr>
        </p:nvSpPr>
        <p:spPr/>
        <p:txBody>
          <a:bodyPr/>
          <a:lstStyle/>
          <a:p>
            <a:pPr algn="just" eaLnBrk="1" hangingPunct="1"/>
            <a:r>
              <a:rPr lang="en-US" i="1" dirty="0" smtClean="0"/>
              <a:t>The term </a:t>
            </a:r>
            <a:r>
              <a:rPr lang="en-US" b="1" i="1" dirty="0" smtClean="0">
                <a:solidFill>
                  <a:srgbClr val="FF0000"/>
                </a:solidFill>
              </a:rPr>
              <a:t>immunohematology</a:t>
            </a:r>
            <a:r>
              <a:rPr lang="en-US" i="1" dirty="0" smtClean="0"/>
              <a:t> refers to the </a:t>
            </a:r>
            <a:r>
              <a:rPr lang="en-US" i="1" u="sng" dirty="0" smtClean="0"/>
              <a:t>serologic</a:t>
            </a:r>
            <a:r>
              <a:rPr lang="en-US" i="1" dirty="0" smtClean="0"/>
              <a:t>, </a:t>
            </a:r>
            <a:r>
              <a:rPr lang="en-US" i="1" u="sng" dirty="0" smtClean="0"/>
              <a:t>genetic</a:t>
            </a:r>
            <a:r>
              <a:rPr lang="en-US" i="1" dirty="0" smtClean="0"/>
              <a:t>, </a:t>
            </a:r>
            <a:r>
              <a:rPr lang="en-US" i="1" u="sng" dirty="0" smtClean="0"/>
              <a:t>biochemical</a:t>
            </a:r>
            <a:r>
              <a:rPr lang="en-US" i="1" dirty="0" smtClean="0"/>
              <a:t>, and </a:t>
            </a:r>
            <a:r>
              <a:rPr lang="en-US" i="1" u="sng" dirty="0" smtClean="0"/>
              <a:t>molecular</a:t>
            </a:r>
            <a:r>
              <a:rPr lang="en-US" i="1" dirty="0" smtClean="0"/>
              <a:t> study of antigens associated with membrane structures on the blood cells, as well as the </a:t>
            </a:r>
            <a:r>
              <a:rPr lang="en-US" i="1" u="sng" dirty="0" smtClean="0"/>
              <a:t>immunologic properties </a:t>
            </a:r>
            <a:r>
              <a:rPr lang="en-US" i="1" dirty="0" smtClean="0"/>
              <a:t>and </a:t>
            </a:r>
            <a:r>
              <a:rPr lang="en-US" i="1" u="sng" dirty="0" smtClean="0"/>
              <a:t>reactions</a:t>
            </a:r>
            <a:r>
              <a:rPr lang="en-US" i="1" dirty="0" smtClean="0"/>
              <a:t> of blood components and constituents.</a:t>
            </a:r>
          </a:p>
        </p:txBody>
      </p:sp>
    </p:spTree>
    <p:extLst>
      <p:ext uri="{BB962C8B-B14F-4D97-AF65-F5344CB8AC3E}">
        <p14:creationId xmlns:p14="http://schemas.microsoft.com/office/powerpoint/2010/main" xmlns="" val="79531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3100388" y="549275"/>
            <a:ext cx="76200" cy="53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8088" tIns="9522" rIns="38088" bIns="9522" anchor="ctr">
            <a:spAutoFit/>
          </a:bodyPr>
          <a:lstStyle/>
          <a:p>
            <a:pPr rtl="1" eaLnBrk="0" fontAlgn="base" hangingPunct="0">
              <a:spcBef>
                <a:spcPct val="0"/>
              </a:spcBef>
              <a:spcAft>
                <a:spcPct val="0"/>
              </a:spcAft>
            </a:pPr>
            <a:endParaRPr lang="ar-SA" sz="1600" b="1" smtClean="0">
              <a:solidFill>
                <a:srgbClr val="000000"/>
              </a:solidFill>
            </a:endParaRPr>
          </a:p>
          <a:p>
            <a:pPr eaLnBrk="0" fontAlgn="base" hangingPunct="0">
              <a:spcBef>
                <a:spcPct val="0"/>
              </a:spcBef>
              <a:spcAft>
                <a:spcPct val="0"/>
              </a:spcAft>
            </a:pPr>
            <a:endParaRPr lang="ar-SA" smtClean="0">
              <a:solidFill>
                <a:srgbClr val="000000"/>
              </a:solidFill>
            </a:endParaRPr>
          </a:p>
        </p:txBody>
      </p:sp>
      <p:graphicFrame>
        <p:nvGraphicFramePr>
          <p:cNvPr id="46207" name="Group 127"/>
          <p:cNvGraphicFramePr>
            <a:graphicFrameLocks noGrp="1"/>
          </p:cNvGraphicFramePr>
          <p:nvPr/>
        </p:nvGraphicFramePr>
        <p:xfrm>
          <a:off x="539750" y="260350"/>
          <a:ext cx="8243888" cy="6597650"/>
        </p:xfrm>
        <a:graphic>
          <a:graphicData uri="http://schemas.openxmlformats.org/drawingml/2006/table">
            <a:tbl>
              <a:tblPr rtl="1"/>
              <a:tblGrid>
                <a:gridCol w="953003">
                  <a:extLst>
                    <a:ext uri="{9D8B030D-6E8A-4147-A177-3AD203B41FA5}">
                      <a16:colId xmlns:a16="http://schemas.microsoft.com/office/drawing/2014/main" xmlns="" val="20000"/>
                    </a:ext>
                  </a:extLst>
                </a:gridCol>
                <a:gridCol w="5265547">
                  <a:extLst>
                    <a:ext uri="{9D8B030D-6E8A-4147-A177-3AD203B41FA5}">
                      <a16:colId xmlns:a16="http://schemas.microsoft.com/office/drawing/2014/main" xmlns="" val="20001"/>
                    </a:ext>
                  </a:extLst>
                </a:gridCol>
                <a:gridCol w="1069021">
                  <a:extLst>
                    <a:ext uri="{9D8B030D-6E8A-4147-A177-3AD203B41FA5}">
                      <a16:colId xmlns:a16="http://schemas.microsoft.com/office/drawing/2014/main" xmlns="" val="20002"/>
                    </a:ext>
                  </a:extLst>
                </a:gridCol>
                <a:gridCol w="956317">
                  <a:extLst>
                    <a:ext uri="{9D8B030D-6E8A-4147-A177-3AD203B41FA5}">
                      <a16:colId xmlns:a16="http://schemas.microsoft.com/office/drawing/2014/main" xmlns="" val="20003"/>
                    </a:ext>
                  </a:extLst>
                </a:gridCol>
              </a:tblGrid>
              <a:tr h="1023963">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hlinkClick r:id="rId2" tooltip="Chromosome"/>
                        </a:rPr>
                        <a:t>Chromosome</a:t>
                      </a:r>
                      <a:endParaRPr kumimoji="0" lang="ar-SA" sz="1400" b="0" i="0" u="none" strike="noStrike" cap="none" normalizeH="0" baseline="0" dirty="0" smtClean="0">
                        <a:ln>
                          <a:noFill/>
                        </a:ln>
                        <a:solidFill>
                          <a:schemeClr val="tx1"/>
                        </a:solidFill>
                        <a:effectLst/>
                        <a:latin typeface="Arial" charset="0"/>
                        <a:cs typeface="Arial" charset="0"/>
                      </a:endParaRPr>
                    </a:p>
                  </a:txBody>
                  <a:tcPr marL="91438" marR="91438" marT="45722" marB="45722" horzOverflow="overflow">
                    <a:lnL cap="flat">
                      <a:noFill/>
                    </a:lnL>
                    <a:lnR>
                      <a:noFill/>
                    </a:lnR>
                    <a:lnT cap="flat">
                      <a:noFill/>
                    </a:lnT>
                    <a:lnB>
                      <a:noFill/>
                    </a:lnB>
                    <a:lnTlToBr>
                      <a:noFill/>
                    </a:lnTlToBr>
                    <a:lnBlToTr>
                      <a:noFill/>
                    </a:lnBlToTr>
                    <a:solidFill>
                      <a:srgbClr val="CCCCFF"/>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charset="0"/>
                          <a:cs typeface="Arial" charset="0"/>
                          <a:hlinkClick r:id="rId3" tooltip="Epitope"/>
                        </a:rPr>
                        <a:t>Epitope</a:t>
                      </a:r>
                      <a:r>
                        <a:rPr kumimoji="0" lang="ar-SA" sz="1400" b="1" i="0" u="none" strike="noStrike" cap="none" normalizeH="0" baseline="0" dirty="0" smtClean="0">
                          <a:ln>
                            <a:noFill/>
                          </a:ln>
                          <a:solidFill>
                            <a:schemeClr val="tx1"/>
                          </a:solidFill>
                          <a:effectLst/>
                          <a:latin typeface="Arial" charset="0"/>
                          <a:cs typeface="Arial" charset="0"/>
                        </a:rPr>
                        <a:t> </a:t>
                      </a:r>
                      <a:r>
                        <a:rPr kumimoji="0" lang="en-US" sz="1400" b="1" i="0" u="none" strike="noStrike" cap="none" normalizeH="0" baseline="0" dirty="0" smtClean="0">
                          <a:ln>
                            <a:noFill/>
                          </a:ln>
                          <a:solidFill>
                            <a:schemeClr val="tx1"/>
                          </a:solidFill>
                          <a:effectLst/>
                          <a:latin typeface="Arial" charset="0"/>
                          <a:cs typeface="Arial" charset="0"/>
                        </a:rPr>
                        <a:t>or carrier, notes</a:t>
                      </a:r>
                      <a:endParaRPr kumimoji="0" lang="ar-SA" sz="1400" b="0" i="0" u="none" strike="noStrike" cap="none" normalizeH="0" baseline="0" dirty="0" smtClean="0">
                        <a:ln>
                          <a:noFill/>
                        </a:ln>
                        <a:solidFill>
                          <a:schemeClr val="tx1"/>
                        </a:solidFill>
                        <a:effectLst/>
                        <a:latin typeface="Arial" charset="0"/>
                        <a:cs typeface="Arial" charset="0"/>
                      </a:endParaRPr>
                    </a:p>
                  </a:txBody>
                  <a:tcPr marL="91438" marR="91438" marT="45722" marB="45722" horzOverflow="overflow">
                    <a:lnL>
                      <a:noFill/>
                    </a:lnL>
                    <a:lnR>
                      <a:noFill/>
                    </a:lnR>
                    <a:lnT cap="flat">
                      <a:noFill/>
                    </a:lnT>
                    <a:lnB>
                      <a:noFill/>
                    </a:lnB>
                    <a:lnTlToBr>
                      <a:noFill/>
                    </a:lnTlToBr>
                    <a:lnBlToTr>
                      <a:noFill/>
                    </a:lnBlToTr>
                    <a:solidFill>
                      <a:srgbClr val="CCCCFF"/>
                    </a:solidFill>
                  </a:tcPr>
                </a:tc>
                <a:tc>
                  <a:txBody>
                    <a:bodyPr/>
                    <a:lstStyle/>
                    <a:p>
                      <a:pPr marL="0" marR="0" lvl="0" indent="0" algn="ctr" defTabSz="914400" rtl="1" eaLnBrk="0" fontAlgn="t"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System symbol</a:t>
                      </a:r>
                      <a:endParaRPr kumimoji="0" lang="ar-SA" sz="1400" b="0" i="0" u="none" strike="noStrike" cap="none" normalizeH="0" baseline="0" smtClean="0">
                        <a:ln>
                          <a:noFill/>
                        </a:ln>
                        <a:solidFill>
                          <a:schemeClr val="tx1"/>
                        </a:solidFill>
                        <a:effectLst/>
                        <a:latin typeface="Arial" charset="0"/>
                        <a:cs typeface="Arial" charset="0"/>
                      </a:endParaRPr>
                    </a:p>
                  </a:txBody>
                  <a:tcPr marL="91438" marR="91438" marT="45722" marB="45722" horzOverflow="overflow">
                    <a:lnL>
                      <a:noFill/>
                    </a:lnL>
                    <a:lnR>
                      <a:noFill/>
                    </a:lnR>
                    <a:lnT cap="flat">
                      <a:noFill/>
                    </a:lnT>
                    <a:lnB>
                      <a:noFill/>
                    </a:lnB>
                    <a:lnTlToBr>
                      <a:noFill/>
                    </a:lnTlToBr>
                    <a:lnBlToTr>
                      <a:noFill/>
                    </a:lnBlToTr>
                    <a:solidFill>
                      <a:srgbClr val="CCCCFF"/>
                    </a:solidFill>
                  </a:tcPr>
                </a:tc>
                <a:tc>
                  <a:txBody>
                    <a:bodyPr/>
                    <a:lstStyle/>
                    <a:p>
                      <a:pPr marL="0" marR="0" lvl="0" indent="0" algn="ctr" defTabSz="914400" rtl="1" eaLnBrk="0" fontAlgn="t"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Blood </a:t>
                      </a:r>
                      <a:r>
                        <a:rPr kumimoji="0" lang="en-US" sz="1400" b="1" i="0" u="none" strike="noStrike" cap="none" normalizeH="0" baseline="0" dirty="0" err="1" smtClean="0">
                          <a:ln>
                            <a:noFill/>
                          </a:ln>
                          <a:solidFill>
                            <a:schemeClr val="tx1"/>
                          </a:solidFill>
                          <a:effectLst/>
                          <a:latin typeface="Arial" charset="0"/>
                          <a:cs typeface="Arial" charset="0"/>
                        </a:rPr>
                        <a:t>groupingSystem</a:t>
                      </a:r>
                      <a:endParaRPr kumimoji="0" lang="ar-SA" sz="1400" b="0" i="0" u="none" strike="noStrike" cap="none" normalizeH="0" baseline="0" dirty="0" smtClean="0">
                        <a:ln>
                          <a:noFill/>
                        </a:ln>
                        <a:solidFill>
                          <a:schemeClr val="tx1"/>
                        </a:solidFill>
                        <a:effectLst/>
                        <a:latin typeface="Arial" charset="0"/>
                        <a:cs typeface="Arial" charset="0"/>
                      </a:endParaRPr>
                    </a:p>
                  </a:txBody>
                  <a:tcPr marL="91438" marR="91438" marT="45722" marB="45722" horzOverflow="overflow">
                    <a:lnL>
                      <a:noFill/>
                    </a:lnL>
                    <a:lnR>
                      <a:noFill/>
                    </a:lnR>
                    <a:lnT cap="flat">
                      <a:noFill/>
                    </a:lnT>
                    <a:lnB>
                      <a:noFill/>
                    </a:lnB>
                    <a:lnTlToBr>
                      <a:noFill/>
                    </a:lnTlToBr>
                    <a:lnBlToTr>
                      <a:noFill/>
                    </a:lnBlToTr>
                    <a:solidFill>
                      <a:srgbClr val="CCCCFF"/>
                    </a:solidFill>
                  </a:tcPr>
                </a:tc>
                <a:extLst>
                  <a:ext uri="{0D108BD9-81ED-4DB2-BD59-A6C34878D82A}">
                    <a16:rowId xmlns:a16="http://schemas.microsoft.com/office/drawing/2014/main" xmlns="" val="10000"/>
                  </a:ext>
                </a:extLst>
              </a:tr>
              <a:tr h="926592">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ar-SA" sz="1800" b="0" i="0" u="none" strike="noStrike" cap="none" normalizeH="0" baseline="0" dirty="0" smtClean="0">
                          <a:ln>
                            <a:noFill/>
                          </a:ln>
                          <a:solidFill>
                            <a:srgbClr val="FFFFFF"/>
                          </a:solidFill>
                          <a:effectLst/>
                          <a:latin typeface="Arial" charset="0"/>
                          <a:cs typeface="Arial" charset="0"/>
                          <a:hlinkClick r:id="rId4" tooltip="Chromosome 9"/>
                        </a:rPr>
                        <a:t>9</a:t>
                      </a:r>
                      <a:endParaRPr kumimoji="0" lang="ar-SA" sz="1800" b="0" i="0" u="none" strike="noStrike" cap="none" normalizeH="0" baseline="0" dirty="0" smtClean="0">
                        <a:ln>
                          <a:noFill/>
                        </a:ln>
                        <a:solidFill>
                          <a:schemeClr val="tx1"/>
                        </a:solidFill>
                        <a:effectLst/>
                        <a:latin typeface="Arial" charset="0"/>
                        <a:cs typeface="Arial" charset="0"/>
                      </a:endParaRPr>
                    </a:p>
                  </a:txBody>
                  <a:tcPr marL="91438" marR="91438" marT="45722" marB="45722"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Carbohydrate</a:t>
                      </a:r>
                      <a:r>
                        <a:rPr kumimoji="0" lang="ar-SA" sz="1600" b="0" i="0" u="none" strike="noStrike" cap="none" normalizeH="0" baseline="0" smtClean="0">
                          <a:ln>
                            <a:noFill/>
                          </a:ln>
                          <a:solidFill>
                            <a:schemeClr val="tx1"/>
                          </a:solidFill>
                          <a:effectLst/>
                          <a:latin typeface="Arial" charset="0"/>
                          <a:cs typeface="Arial" charset="0"/>
                        </a:rPr>
                        <a:t> (</a:t>
                      </a:r>
                      <a:r>
                        <a:rPr kumimoji="0" lang="en-US" sz="1600" b="0" i="0" u="none" strike="noStrike" cap="none" normalizeH="0" baseline="0" smtClean="0">
                          <a:ln>
                            <a:noFill/>
                          </a:ln>
                          <a:solidFill>
                            <a:schemeClr val="tx1"/>
                          </a:solidFill>
                          <a:effectLst/>
                          <a:latin typeface="Arial" charset="0"/>
                          <a:cs typeface="Arial" charset="0"/>
                          <a:hlinkClick r:id="rId5" tooltip="N-Acetylgalactosamine"/>
                        </a:rPr>
                        <a:t>N-Acetylgalactosamine</a:t>
                      </a:r>
                      <a:r>
                        <a:rPr kumimoji="0" lang="ar-SA" sz="1600" b="0" i="0" u="none" strike="noStrike" cap="none" normalizeH="0" baseline="0" smtClean="0">
                          <a:ln>
                            <a:noFill/>
                          </a:ln>
                          <a:solidFill>
                            <a:schemeClr val="tx1"/>
                          </a:solidFill>
                          <a:effectLst/>
                          <a:latin typeface="Arial" charset="0"/>
                          <a:cs typeface="Arial" charset="0"/>
                        </a:rPr>
                        <a:t>, </a:t>
                      </a:r>
                      <a:r>
                        <a:rPr kumimoji="0" lang="en-US" sz="1600" b="0" i="0" u="none" strike="noStrike" cap="none" normalizeH="0" baseline="0" smtClean="0">
                          <a:ln>
                            <a:noFill/>
                          </a:ln>
                          <a:solidFill>
                            <a:schemeClr val="tx1"/>
                          </a:solidFill>
                          <a:effectLst/>
                          <a:latin typeface="Arial" charset="0"/>
                          <a:cs typeface="Arial" charset="0"/>
                          <a:hlinkClick r:id="rId6" tooltip="Galactose"/>
                        </a:rPr>
                        <a:t>galactose</a:t>
                      </a:r>
                      <a:r>
                        <a:rPr kumimoji="0" lang="ar-SA" sz="1600" b="0" i="0" u="none" strike="noStrike" cap="none" normalizeH="0" baseline="0" smtClean="0">
                          <a:ln>
                            <a:noFill/>
                          </a:ln>
                          <a:solidFill>
                            <a:schemeClr val="tx1"/>
                          </a:solidFill>
                          <a:effectLst/>
                          <a:latin typeface="Arial" charset="0"/>
                          <a:cs typeface="Arial" charset="0"/>
                        </a:rPr>
                        <a:t>). </a:t>
                      </a:r>
                      <a:r>
                        <a:rPr kumimoji="0" lang="en-US" sz="1600" b="0" i="0" u="none" strike="noStrike" cap="none" normalizeH="0" baseline="0" smtClean="0">
                          <a:ln>
                            <a:noFill/>
                          </a:ln>
                          <a:solidFill>
                            <a:schemeClr val="tx1"/>
                          </a:solidFill>
                          <a:effectLst/>
                          <a:latin typeface="Arial" charset="0"/>
                          <a:cs typeface="Arial" charset="0"/>
                        </a:rPr>
                        <a:t>A, B and H antigens</a:t>
                      </a:r>
                      <a:endParaRPr kumimoji="0" lang="ar-SA" sz="1600" b="0" i="0" u="none" strike="noStrike" cap="none" normalizeH="0" baseline="0" smtClean="0">
                        <a:ln>
                          <a:noFill/>
                        </a:ln>
                        <a:solidFill>
                          <a:schemeClr val="tx1"/>
                        </a:solidFill>
                        <a:effectLst/>
                        <a:latin typeface="Arial" charset="0"/>
                        <a:cs typeface="Arial" charset="0"/>
                      </a:endParaRPr>
                    </a:p>
                  </a:txBody>
                  <a:tcPr marL="91438" marR="91438" marT="45722" marB="45722" anchor="ctr" horzOverflow="overflow">
                    <a:lnL>
                      <a:noFill/>
                    </a:lnL>
                    <a:lnR>
                      <a:noFill/>
                    </a:lnR>
                    <a:lnT>
                      <a:noFill/>
                    </a:lnT>
                    <a:lnB>
                      <a:noFill/>
                    </a:lnB>
                    <a:lnTlToBr>
                      <a:noFill/>
                    </a:lnTlToBr>
                    <a:lnBlToTr>
                      <a:noFill/>
                    </a:lnBlToTr>
                    <a:noFill/>
                  </a:tcPr>
                </a:tc>
                <a:tc>
                  <a:txBody>
                    <a:bodyPr/>
                    <a:lstStyle/>
                    <a:p>
                      <a:pPr marL="0" marR="0" lvl="0" indent="0" algn="r" defTabSz="914400" rtl="1" eaLnBrk="0" fontAlgn="ctr"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ABO</a:t>
                      </a:r>
                      <a:endParaRPr kumimoji="0" lang="ar-SA" sz="1600" b="0" i="0" u="none" strike="noStrike" cap="none" normalizeH="0" baseline="0" smtClean="0">
                        <a:ln>
                          <a:noFill/>
                        </a:ln>
                        <a:solidFill>
                          <a:schemeClr val="tx1"/>
                        </a:solidFill>
                        <a:effectLst/>
                        <a:latin typeface="Arial" charset="0"/>
                        <a:cs typeface="Arial" charset="0"/>
                      </a:endParaRPr>
                    </a:p>
                  </a:txBody>
                  <a:tcPr marL="91438" marR="91438" marT="45722" marB="45722" anchor="ctr" horzOverflow="overflow">
                    <a:lnL>
                      <a:noFill/>
                    </a:lnL>
                    <a:lnR>
                      <a:noFill/>
                    </a:lnR>
                    <a:lnT>
                      <a:noFill/>
                    </a:lnT>
                    <a:lnB>
                      <a:noFill/>
                    </a:lnB>
                    <a:lnTlToBr>
                      <a:noFill/>
                    </a:lnTlToBr>
                    <a:lnBlToTr>
                      <a:noFill/>
                    </a:lnBlToTr>
                    <a:noFill/>
                  </a:tcPr>
                </a:tc>
                <a:tc>
                  <a:txBody>
                    <a:bodyPr/>
                    <a:lstStyle/>
                    <a:p>
                      <a:pPr marL="0" marR="0" lvl="0" indent="0" algn="r" defTabSz="914400" rtl="1" eaLnBrk="0" fontAlgn="ctr"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hlinkClick r:id="rId7" tooltip="ABO blood group system"/>
                        </a:rPr>
                        <a:t>ABO</a:t>
                      </a:r>
                      <a:endParaRPr kumimoji="0" lang="ar-SA" sz="1600" b="0" i="0" u="none" strike="noStrike" cap="none" normalizeH="0" baseline="0" smtClean="0">
                        <a:ln>
                          <a:noFill/>
                        </a:ln>
                        <a:solidFill>
                          <a:schemeClr val="tx1"/>
                        </a:solidFill>
                        <a:effectLst/>
                        <a:latin typeface="Arial" charset="0"/>
                        <a:cs typeface="Arial" charset="0"/>
                      </a:endParaRPr>
                    </a:p>
                  </a:txBody>
                  <a:tcPr marL="91438" marR="91438" marT="45722" marB="45722"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1"/>
                  </a:ext>
                </a:extLst>
              </a:tr>
              <a:tr h="409899">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ar-SA" sz="1800" b="0" i="0" u="none" strike="noStrike" cap="none" normalizeH="0" baseline="0" smtClean="0">
                          <a:ln>
                            <a:noFill/>
                          </a:ln>
                          <a:solidFill>
                            <a:srgbClr val="FFFFFF"/>
                          </a:solidFill>
                          <a:effectLst/>
                          <a:latin typeface="Arial" charset="0"/>
                          <a:cs typeface="Arial" charset="0"/>
                          <a:hlinkClick r:id="rId8" tooltip="Chromosome 4"/>
                        </a:rPr>
                        <a:t>4</a:t>
                      </a:r>
                      <a:endParaRPr kumimoji="0" lang="ar-SA" sz="1800" b="0" i="0" u="none" strike="noStrike" cap="none" normalizeH="0" baseline="0" smtClean="0">
                        <a:ln>
                          <a:noFill/>
                        </a:ln>
                        <a:solidFill>
                          <a:schemeClr val="tx1"/>
                        </a:solidFill>
                        <a:effectLst/>
                        <a:latin typeface="Arial" charset="0"/>
                        <a:cs typeface="Arial" charset="0"/>
                      </a:endParaRPr>
                    </a:p>
                  </a:txBody>
                  <a:tcPr marL="91438" marR="91438" marT="45722" marB="45722"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Main antigens M, N, S, s</a:t>
                      </a:r>
                      <a:r>
                        <a:rPr kumimoji="0" lang="ar-SA" sz="1600" b="0" i="0" u="none" strike="noStrike" cap="none" normalizeH="0" baseline="0" smtClean="0">
                          <a:ln>
                            <a:noFill/>
                          </a:ln>
                          <a:solidFill>
                            <a:schemeClr val="tx1"/>
                          </a:solidFill>
                          <a:effectLst/>
                          <a:latin typeface="Arial" charset="0"/>
                          <a:cs typeface="Arial" charset="0"/>
                        </a:rPr>
                        <a:t>.</a:t>
                      </a:r>
                    </a:p>
                  </a:txBody>
                  <a:tcPr marL="91438" marR="91438" marT="45722" marB="45722" anchor="ctr" horzOverflow="overflow">
                    <a:lnL>
                      <a:noFill/>
                    </a:lnL>
                    <a:lnR>
                      <a:noFill/>
                    </a:lnR>
                    <a:lnT>
                      <a:noFill/>
                    </a:lnT>
                    <a:lnB>
                      <a:noFill/>
                    </a:lnB>
                    <a:lnTlToBr>
                      <a:noFill/>
                    </a:lnTlToBr>
                    <a:lnBlToTr>
                      <a:noFill/>
                    </a:lnBlToTr>
                    <a:noFill/>
                  </a:tcPr>
                </a:tc>
                <a:tc>
                  <a:txBody>
                    <a:bodyPr/>
                    <a:lstStyle/>
                    <a:p>
                      <a:pPr marL="0" marR="0" lvl="0" indent="0" algn="r" defTabSz="914400" rtl="1" eaLnBrk="0" fontAlgn="ctr"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MNS</a:t>
                      </a:r>
                      <a:endParaRPr kumimoji="0" lang="ar-SA" sz="1600" b="0" i="0" u="none" strike="noStrike" cap="none" normalizeH="0" baseline="0" smtClean="0">
                        <a:ln>
                          <a:noFill/>
                        </a:ln>
                        <a:solidFill>
                          <a:schemeClr val="tx1"/>
                        </a:solidFill>
                        <a:effectLst/>
                        <a:latin typeface="Arial" charset="0"/>
                        <a:cs typeface="Arial" charset="0"/>
                      </a:endParaRPr>
                    </a:p>
                  </a:txBody>
                  <a:tcPr marL="91438" marR="91438" marT="45722" marB="45722" anchor="ctr" horzOverflow="overflow">
                    <a:lnL>
                      <a:noFill/>
                    </a:lnL>
                    <a:lnR>
                      <a:noFill/>
                    </a:lnR>
                    <a:lnT>
                      <a:noFill/>
                    </a:lnT>
                    <a:lnB>
                      <a:noFill/>
                    </a:lnB>
                    <a:lnTlToBr>
                      <a:noFill/>
                    </a:lnTlToBr>
                    <a:lnBlToTr>
                      <a:noFill/>
                    </a:lnBlToTr>
                    <a:noFill/>
                  </a:tcPr>
                </a:tc>
                <a:tc>
                  <a:txBody>
                    <a:bodyPr/>
                    <a:lstStyle/>
                    <a:p>
                      <a:pPr marL="0" marR="0" lvl="0" indent="0" algn="r" defTabSz="914400" rtl="1" eaLnBrk="0" fontAlgn="ctr"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hlinkClick r:id="rId9" tooltip="MNS antigen system"/>
                        </a:rPr>
                        <a:t>MNS</a:t>
                      </a:r>
                      <a:endParaRPr kumimoji="0" lang="ar-SA" sz="1600" b="0" i="0" u="none" strike="noStrike" cap="none" normalizeH="0" baseline="0" smtClean="0">
                        <a:ln>
                          <a:noFill/>
                        </a:ln>
                        <a:solidFill>
                          <a:schemeClr val="tx1"/>
                        </a:solidFill>
                        <a:effectLst/>
                        <a:latin typeface="Arial" charset="0"/>
                        <a:cs typeface="Arial" charset="0"/>
                      </a:endParaRPr>
                    </a:p>
                  </a:txBody>
                  <a:tcPr marL="91438" marR="91438" marT="45722" marB="45722"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2"/>
                  </a:ext>
                </a:extLst>
              </a:tr>
              <a:tr h="64861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ar-SA" sz="1800" b="0" i="0" u="none" strike="noStrike" cap="none" normalizeH="0" baseline="0" smtClean="0">
                          <a:ln>
                            <a:noFill/>
                          </a:ln>
                          <a:solidFill>
                            <a:srgbClr val="FFFFFF"/>
                          </a:solidFill>
                          <a:effectLst/>
                          <a:latin typeface="Arial" charset="0"/>
                          <a:cs typeface="Arial" charset="0"/>
                          <a:hlinkClick r:id="rId10" tooltip="Chromosome 1"/>
                        </a:rPr>
                        <a:t>1</a:t>
                      </a:r>
                      <a:endParaRPr kumimoji="0" lang="ar-SA" sz="1800" b="0" i="0" u="none" strike="noStrike" cap="none" normalizeH="0" baseline="0" smtClean="0">
                        <a:ln>
                          <a:noFill/>
                        </a:ln>
                        <a:solidFill>
                          <a:schemeClr val="tx1"/>
                        </a:solidFill>
                        <a:effectLst/>
                        <a:latin typeface="Arial" charset="0"/>
                        <a:cs typeface="Arial" charset="0"/>
                      </a:endParaRPr>
                    </a:p>
                  </a:txBody>
                  <a:tcPr marL="91438" marR="91438" marT="45722" marB="45722"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Protein. C, c, D, E, e antigens (there is no "d" antigen; lowercase "d" indicates the absence of D</a:t>
                      </a:r>
                      <a:endParaRPr kumimoji="0" lang="ar-SA" sz="1600" b="0" i="0" u="none" strike="noStrike" cap="none" normalizeH="0" baseline="0" smtClean="0">
                        <a:ln>
                          <a:noFill/>
                        </a:ln>
                        <a:solidFill>
                          <a:schemeClr val="tx1"/>
                        </a:solidFill>
                        <a:effectLst/>
                        <a:latin typeface="Arial" charset="0"/>
                        <a:cs typeface="Arial" charset="0"/>
                      </a:endParaRPr>
                    </a:p>
                  </a:txBody>
                  <a:tcPr marL="91438" marR="91438" marT="45722" marB="45722" anchor="ctr" horzOverflow="overflow">
                    <a:lnL>
                      <a:noFill/>
                    </a:lnL>
                    <a:lnR>
                      <a:noFill/>
                    </a:lnR>
                    <a:lnT>
                      <a:noFill/>
                    </a:lnT>
                    <a:lnB>
                      <a:noFill/>
                    </a:lnB>
                    <a:lnTlToBr>
                      <a:noFill/>
                    </a:lnTlToBr>
                    <a:lnBlToTr>
                      <a:noFill/>
                    </a:lnBlToTr>
                    <a:noFill/>
                  </a:tcPr>
                </a:tc>
                <a:tc>
                  <a:txBody>
                    <a:bodyPr/>
                    <a:lstStyle/>
                    <a:p>
                      <a:pPr marL="0" marR="0" lvl="0" indent="0" algn="r" defTabSz="914400" rtl="1" eaLnBrk="0" fontAlgn="ctr"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RH</a:t>
                      </a:r>
                      <a:endParaRPr kumimoji="0" lang="ar-SA" sz="1600" b="0" i="0" u="none" strike="noStrike" cap="none" normalizeH="0" baseline="0" smtClean="0">
                        <a:ln>
                          <a:noFill/>
                        </a:ln>
                        <a:solidFill>
                          <a:schemeClr val="tx1"/>
                        </a:solidFill>
                        <a:effectLst/>
                        <a:latin typeface="Arial" charset="0"/>
                        <a:cs typeface="Arial" charset="0"/>
                      </a:endParaRPr>
                    </a:p>
                  </a:txBody>
                  <a:tcPr marL="91438" marR="91438" marT="45722" marB="45722" anchor="ctr" horzOverflow="overflow">
                    <a:lnL>
                      <a:noFill/>
                    </a:lnL>
                    <a:lnR>
                      <a:noFill/>
                    </a:lnR>
                    <a:lnT>
                      <a:noFill/>
                    </a:lnT>
                    <a:lnB>
                      <a:noFill/>
                    </a:lnB>
                    <a:lnTlToBr>
                      <a:noFill/>
                    </a:lnTlToBr>
                    <a:lnBlToTr>
                      <a:noFill/>
                    </a:lnBlToTr>
                    <a:noFill/>
                  </a:tcPr>
                </a:tc>
                <a:tc>
                  <a:txBody>
                    <a:bodyPr/>
                    <a:lstStyle/>
                    <a:p>
                      <a:pPr marL="0" marR="0" lvl="0" indent="0" algn="r" defTabSz="914400" rtl="1" eaLnBrk="0" fontAlgn="ctr"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hlinkClick r:id="rId11" tooltip="Rh blood group system"/>
                        </a:rPr>
                        <a:t>Rh</a:t>
                      </a:r>
                      <a:endParaRPr kumimoji="0" lang="ar-SA" sz="1600" b="0" i="0" u="none" strike="noStrike" cap="none" normalizeH="0" baseline="0" smtClean="0">
                        <a:ln>
                          <a:noFill/>
                        </a:ln>
                        <a:solidFill>
                          <a:schemeClr val="tx1"/>
                        </a:solidFill>
                        <a:effectLst/>
                        <a:latin typeface="Arial" charset="0"/>
                        <a:cs typeface="Arial" charset="0"/>
                      </a:endParaRPr>
                    </a:p>
                  </a:txBody>
                  <a:tcPr marL="91438" marR="91438" marT="45722" marB="45722"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3"/>
                  </a:ext>
                </a:extLst>
              </a:tr>
              <a:tr h="64861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ar-SA" sz="1800" b="0" i="0" u="none" strike="noStrike" cap="none" normalizeH="0" baseline="0" smtClean="0">
                          <a:ln>
                            <a:noFill/>
                          </a:ln>
                          <a:solidFill>
                            <a:srgbClr val="FFFFFF"/>
                          </a:solidFill>
                          <a:effectLst/>
                          <a:latin typeface="Arial" charset="0"/>
                          <a:cs typeface="Arial" charset="0"/>
                          <a:hlinkClick r:id="rId12" tooltip="Chromosome 7"/>
                        </a:rPr>
                        <a:t>7</a:t>
                      </a:r>
                      <a:endParaRPr kumimoji="0" lang="ar-SA" sz="1800" b="0" i="0" u="none" strike="noStrike" cap="none" normalizeH="0" baseline="0" smtClean="0">
                        <a:ln>
                          <a:noFill/>
                        </a:ln>
                        <a:solidFill>
                          <a:schemeClr val="tx1"/>
                        </a:solidFill>
                        <a:effectLst/>
                        <a:latin typeface="Arial" charset="0"/>
                        <a:cs typeface="Arial" charset="0"/>
                      </a:endParaRPr>
                    </a:p>
                  </a:txBody>
                  <a:tcPr marL="91438" marR="91438" marT="45722" marB="45722"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Glycoprotein. K</a:t>
                      </a:r>
                      <a:r>
                        <a:rPr kumimoji="0" lang="ar-SA" sz="1600" b="0" i="0" u="none" strike="noStrike" cap="none" normalizeH="0" baseline="-30000" smtClean="0">
                          <a:ln>
                            <a:noFill/>
                          </a:ln>
                          <a:solidFill>
                            <a:schemeClr val="tx1"/>
                          </a:solidFill>
                          <a:effectLst/>
                          <a:latin typeface="Arial" charset="0"/>
                          <a:cs typeface="Arial" charset="0"/>
                        </a:rPr>
                        <a:t>1</a:t>
                      </a:r>
                      <a:r>
                        <a:rPr kumimoji="0" lang="ar-SA" sz="1600" b="0" i="0" u="none" strike="noStrike" cap="none" normalizeH="0" baseline="0" smtClean="0">
                          <a:ln>
                            <a:noFill/>
                          </a:ln>
                          <a:solidFill>
                            <a:schemeClr val="tx1"/>
                          </a:solidFill>
                          <a:effectLst/>
                          <a:latin typeface="Arial" charset="0"/>
                          <a:cs typeface="Arial" charset="0"/>
                        </a:rPr>
                        <a:t> </a:t>
                      </a:r>
                      <a:r>
                        <a:rPr kumimoji="0" lang="en-US" sz="1600" b="0" i="0" u="none" strike="noStrike" cap="none" normalizeH="0" baseline="0" smtClean="0">
                          <a:ln>
                            <a:noFill/>
                          </a:ln>
                          <a:solidFill>
                            <a:schemeClr val="tx1"/>
                          </a:solidFill>
                          <a:effectLst/>
                          <a:latin typeface="Arial" charset="0"/>
                          <a:cs typeface="Arial" charset="0"/>
                        </a:rPr>
                        <a:t>can cause</a:t>
                      </a:r>
                      <a:r>
                        <a:rPr kumimoji="0" lang="ar-SA" sz="1600" b="0" i="0" u="none" strike="noStrike" cap="none" normalizeH="0" baseline="0" smtClean="0">
                          <a:ln>
                            <a:noFill/>
                          </a:ln>
                          <a:solidFill>
                            <a:schemeClr val="tx1"/>
                          </a:solidFill>
                          <a:effectLst/>
                          <a:latin typeface="Arial" charset="0"/>
                          <a:cs typeface="Arial" charset="0"/>
                        </a:rPr>
                        <a:t> </a:t>
                      </a:r>
                      <a:r>
                        <a:rPr kumimoji="0" lang="en-US" sz="1600" b="0" i="0" u="none" strike="noStrike" cap="none" normalizeH="0" baseline="0" smtClean="0">
                          <a:ln>
                            <a:noFill/>
                          </a:ln>
                          <a:solidFill>
                            <a:schemeClr val="tx1"/>
                          </a:solidFill>
                          <a:effectLst/>
                          <a:latin typeface="Arial" charset="0"/>
                          <a:cs typeface="Arial" charset="0"/>
                          <a:hlinkClick r:id="rId13" tooltip="Hemolytic disease of the newborn (anti-Kell)"/>
                        </a:rPr>
                        <a:t>hemolytic disease of the newborn (anti-Kell</a:t>
                      </a:r>
                      <a:r>
                        <a:rPr kumimoji="0" lang="ar-SA" sz="1600" b="0" i="0" u="none" strike="noStrike" cap="none" normalizeH="0" baseline="0" smtClean="0">
                          <a:ln>
                            <a:noFill/>
                          </a:ln>
                          <a:solidFill>
                            <a:schemeClr val="tx1"/>
                          </a:solidFill>
                          <a:effectLst/>
                          <a:latin typeface="Arial" charset="0"/>
                          <a:cs typeface="Arial" charset="0"/>
                          <a:hlinkClick r:id="rId13" tooltip="Hemolytic disease of the newborn (anti-Kell)"/>
                        </a:rPr>
                        <a:t>)</a:t>
                      </a:r>
                      <a:r>
                        <a:rPr kumimoji="0" lang="ar-SA" sz="1600" b="0" i="0" u="none" strike="noStrike" cap="none" normalizeH="0" baseline="0" smtClean="0">
                          <a:ln>
                            <a:noFill/>
                          </a:ln>
                          <a:solidFill>
                            <a:schemeClr val="tx1"/>
                          </a:solidFill>
                          <a:effectLst/>
                          <a:latin typeface="Arial" charset="0"/>
                          <a:cs typeface="Arial" charset="0"/>
                        </a:rPr>
                        <a:t>, </a:t>
                      </a:r>
                      <a:r>
                        <a:rPr kumimoji="0" lang="en-US" sz="1600" b="0" i="0" u="none" strike="noStrike" cap="none" normalizeH="0" baseline="0" smtClean="0">
                          <a:ln>
                            <a:noFill/>
                          </a:ln>
                          <a:solidFill>
                            <a:schemeClr val="tx1"/>
                          </a:solidFill>
                          <a:effectLst/>
                          <a:latin typeface="Arial" charset="0"/>
                          <a:cs typeface="Arial" charset="0"/>
                        </a:rPr>
                        <a:t>which can be severe</a:t>
                      </a:r>
                      <a:r>
                        <a:rPr kumimoji="0" lang="ar-SA" sz="1600" b="0" i="0" u="none" strike="noStrike" cap="none" normalizeH="0" baseline="0" smtClean="0">
                          <a:ln>
                            <a:noFill/>
                          </a:ln>
                          <a:solidFill>
                            <a:schemeClr val="tx1"/>
                          </a:solidFill>
                          <a:effectLst/>
                          <a:latin typeface="Arial" charset="0"/>
                          <a:cs typeface="Arial" charset="0"/>
                        </a:rPr>
                        <a:t>.</a:t>
                      </a:r>
                    </a:p>
                  </a:txBody>
                  <a:tcPr marL="91438" marR="91438" marT="45722" marB="45722" anchor="ctr" horzOverflow="overflow">
                    <a:lnL>
                      <a:noFill/>
                    </a:lnL>
                    <a:lnR>
                      <a:noFill/>
                    </a:lnR>
                    <a:lnT>
                      <a:noFill/>
                    </a:lnT>
                    <a:lnB>
                      <a:noFill/>
                    </a:lnB>
                    <a:lnTlToBr>
                      <a:noFill/>
                    </a:lnTlToBr>
                    <a:lnBlToTr>
                      <a:noFill/>
                    </a:lnBlToTr>
                    <a:noFill/>
                  </a:tcPr>
                </a:tc>
                <a:tc>
                  <a:txBody>
                    <a:bodyPr/>
                    <a:lstStyle/>
                    <a:p>
                      <a:pPr marL="0" marR="0" lvl="0" indent="0" algn="r" defTabSz="914400" rtl="1" eaLnBrk="0" fontAlgn="ctr"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KEL</a:t>
                      </a:r>
                      <a:endParaRPr kumimoji="0" lang="ar-SA" sz="1600" b="0" i="0" u="none" strike="noStrike" cap="none" normalizeH="0" baseline="0" smtClean="0">
                        <a:ln>
                          <a:noFill/>
                        </a:ln>
                        <a:solidFill>
                          <a:schemeClr val="tx1"/>
                        </a:solidFill>
                        <a:effectLst/>
                        <a:latin typeface="Arial" charset="0"/>
                        <a:cs typeface="Arial" charset="0"/>
                      </a:endParaRPr>
                    </a:p>
                  </a:txBody>
                  <a:tcPr marL="91438" marR="91438" marT="45722" marB="45722" anchor="ctr" horzOverflow="overflow">
                    <a:lnL>
                      <a:noFill/>
                    </a:lnL>
                    <a:lnR>
                      <a:noFill/>
                    </a:lnR>
                    <a:lnT>
                      <a:noFill/>
                    </a:lnT>
                    <a:lnB>
                      <a:noFill/>
                    </a:lnB>
                    <a:lnTlToBr>
                      <a:noFill/>
                    </a:lnTlToBr>
                    <a:lnBlToTr>
                      <a:noFill/>
                    </a:lnBlToTr>
                    <a:noFill/>
                  </a:tcPr>
                </a:tc>
                <a:tc>
                  <a:txBody>
                    <a:bodyPr/>
                    <a:lstStyle/>
                    <a:p>
                      <a:pPr marL="0" marR="0" lvl="0" indent="0" algn="r" defTabSz="914400" rtl="1" eaLnBrk="0" fontAlgn="ctr"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hlinkClick r:id="rId14" tooltip="Kell antigen system"/>
                        </a:rPr>
                        <a:t>Kell</a:t>
                      </a:r>
                      <a:endParaRPr kumimoji="0" lang="ar-SA" sz="1600" b="0" i="0" u="none" strike="noStrike" cap="none" normalizeH="0" baseline="0" smtClean="0">
                        <a:ln>
                          <a:noFill/>
                        </a:ln>
                        <a:solidFill>
                          <a:schemeClr val="tx1"/>
                        </a:solidFill>
                        <a:effectLst/>
                        <a:latin typeface="Arial" charset="0"/>
                        <a:cs typeface="Arial" charset="0"/>
                      </a:endParaRPr>
                    </a:p>
                  </a:txBody>
                  <a:tcPr marL="91438" marR="91438" marT="45722" marB="45722"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4"/>
                  </a:ext>
                </a:extLst>
              </a:tr>
              <a:tr h="1469983">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ar-JO" sz="1800" b="0" i="0" u="none" strike="noStrike" cap="none" normalizeH="0" baseline="0" smtClean="0">
                          <a:ln>
                            <a:noFill/>
                          </a:ln>
                          <a:solidFill>
                            <a:schemeClr val="tx1"/>
                          </a:solidFill>
                          <a:effectLst/>
                          <a:latin typeface="Arial" charset="0"/>
                          <a:cs typeface="Arial" charset="0"/>
                        </a:rPr>
                        <a:t>6</a:t>
                      </a:r>
                      <a:endParaRPr kumimoji="0" lang="ar-SA" sz="1800" b="0" i="0" u="none" strike="noStrike" cap="none" normalizeH="0" baseline="0" smtClean="0">
                        <a:ln>
                          <a:noFill/>
                        </a:ln>
                        <a:solidFill>
                          <a:schemeClr val="tx1"/>
                        </a:solidFill>
                        <a:effectLst/>
                        <a:latin typeface="Arial" charset="0"/>
                        <a:cs typeface="Arial" charset="0"/>
                      </a:endParaRPr>
                    </a:p>
                  </a:txBody>
                  <a:tcPr marL="91438" marR="91438" marT="45722" marB="45722"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chemeClr val="tx1"/>
                          </a:solidFill>
                          <a:effectLst/>
                          <a:latin typeface="Arial" charset="0"/>
                          <a:cs typeface="Arial" charset="0"/>
                        </a:rPr>
                        <a:t>Polysaccharide</a:t>
                      </a:r>
                      <a:endParaRPr kumimoji="0" lang="ar-SA" sz="1800" b="0" i="0" u="none" strike="noStrike" cap="none" normalizeH="0" baseline="0" smtClean="0">
                        <a:ln>
                          <a:noFill/>
                        </a:ln>
                        <a:solidFill>
                          <a:schemeClr val="tx1"/>
                        </a:solidFill>
                        <a:effectLst/>
                        <a:latin typeface="Arial" charset="0"/>
                        <a:cs typeface="Arial" charset="0"/>
                      </a:endParaRPr>
                    </a:p>
                  </a:txBody>
                  <a:tcPr marL="91438" marR="91438" marT="45722" marB="45722" anchor="ctr" horzOverflow="overflow">
                    <a:lnL>
                      <a:noFill/>
                    </a:lnL>
                    <a:lnR>
                      <a:noFill/>
                    </a:lnR>
                    <a:lnT>
                      <a:noFill/>
                    </a:lnT>
                    <a:lnB>
                      <a:noFill/>
                    </a:lnB>
                    <a:lnTlToBr>
                      <a:noFill/>
                    </a:lnTlToBr>
                    <a:lnBlToTr>
                      <a:noFill/>
                    </a:lnBlToTr>
                    <a:noFill/>
                  </a:tcPr>
                </a:tc>
                <a:tc>
                  <a:txBody>
                    <a:bodyPr/>
                    <a:lstStyle/>
                    <a:p>
                      <a:pPr marL="0" marR="0" lvl="0" indent="0" algn="r" defTabSz="914400" rtl="1" eaLnBrk="0" fontAlgn="ctr"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  Li</a:t>
                      </a:r>
                      <a:endParaRPr kumimoji="0" lang="ar-SA" sz="1600" b="0" i="0" u="none" strike="noStrike" cap="none" normalizeH="0" baseline="0" smtClean="0">
                        <a:ln>
                          <a:noFill/>
                        </a:ln>
                        <a:solidFill>
                          <a:schemeClr val="tx1"/>
                        </a:solidFill>
                        <a:effectLst/>
                        <a:latin typeface="Arial" charset="0"/>
                        <a:cs typeface="Arial" charset="0"/>
                      </a:endParaRPr>
                    </a:p>
                  </a:txBody>
                  <a:tcPr marL="91438" marR="91438" marT="45722" marB="45722" anchor="ctr" horzOverflow="overflow">
                    <a:lnL>
                      <a:noFill/>
                    </a:lnL>
                    <a:lnR>
                      <a:noFill/>
                    </a:lnR>
                    <a:lnT>
                      <a:noFill/>
                    </a:lnT>
                    <a:lnB>
                      <a:noFill/>
                    </a:lnB>
                    <a:lnTlToBr>
                      <a:noFill/>
                    </a:lnTlToBr>
                    <a:lnBlToTr>
                      <a:noFill/>
                    </a:lnBlToTr>
                    <a:noFill/>
                  </a:tcPr>
                </a:tc>
                <a:tc>
                  <a:txBody>
                    <a:bodyPr/>
                    <a:lstStyle/>
                    <a:p>
                      <a:pPr marL="0" marR="0" lvl="0" indent="0" algn="r" defTabSz="914400" rtl="1" eaLnBrk="0" fontAlgn="ctr"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LI   </a:t>
                      </a:r>
                      <a:endParaRPr kumimoji="0" lang="ar-SA" sz="1600" b="0" i="0" u="none" strike="noStrike" cap="none" normalizeH="0" baseline="0" smtClean="0">
                        <a:ln>
                          <a:noFill/>
                        </a:ln>
                        <a:solidFill>
                          <a:schemeClr val="tx1"/>
                        </a:solidFill>
                        <a:effectLst/>
                        <a:latin typeface="Arial" charset="0"/>
                        <a:cs typeface="Arial" charset="0"/>
                      </a:endParaRPr>
                    </a:p>
                  </a:txBody>
                  <a:tcPr marL="91438" marR="91438" marT="45722" marB="45722"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5"/>
                  </a:ext>
                </a:extLst>
              </a:tr>
              <a:tr h="1469983">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ar-SA" sz="1800" b="0" i="0" u="none" strike="noStrike" cap="none" normalizeH="0" baseline="0" smtClean="0">
                          <a:ln>
                            <a:noFill/>
                          </a:ln>
                          <a:solidFill>
                            <a:srgbClr val="FFFFFF"/>
                          </a:solidFill>
                          <a:effectLst/>
                          <a:latin typeface="Arial" charset="0"/>
                          <a:cs typeface="Arial" charset="0"/>
                          <a:hlinkClick r:id="rId10" tooltip="Chromosome 1"/>
                        </a:rPr>
                        <a:t>1</a:t>
                      </a:r>
                      <a:endParaRPr kumimoji="0" lang="ar-SA" sz="1800" b="0" i="0" u="none" strike="noStrike" cap="none" normalizeH="0" baseline="0" smtClean="0">
                        <a:ln>
                          <a:noFill/>
                        </a:ln>
                        <a:solidFill>
                          <a:schemeClr val="tx1"/>
                        </a:solidFill>
                        <a:effectLst/>
                        <a:latin typeface="Arial" charset="0"/>
                        <a:cs typeface="Arial" charset="0"/>
                      </a:endParaRPr>
                    </a:p>
                  </a:txBody>
                  <a:tcPr marL="91438" marR="91438" marT="45722" marB="45722"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Protein</a:t>
                      </a:r>
                      <a:r>
                        <a:rPr kumimoji="0" lang="ar-SA" sz="1600" b="0" i="0" u="none" strike="noStrike" cap="none" normalizeH="0" baseline="0" smtClean="0">
                          <a:ln>
                            <a:noFill/>
                          </a:ln>
                          <a:solidFill>
                            <a:schemeClr val="tx1"/>
                          </a:solidFill>
                          <a:effectLst/>
                          <a:latin typeface="Arial" charset="0"/>
                          <a:cs typeface="Arial" charset="0"/>
                        </a:rPr>
                        <a:t> (</a:t>
                      </a:r>
                      <a:r>
                        <a:rPr kumimoji="0" lang="en-US" sz="1600" b="0" i="0" u="none" strike="noStrike" cap="none" normalizeH="0" baseline="0" smtClean="0">
                          <a:ln>
                            <a:noFill/>
                          </a:ln>
                          <a:solidFill>
                            <a:schemeClr val="tx1"/>
                          </a:solidFill>
                          <a:effectLst/>
                          <a:latin typeface="Arial" charset="0"/>
                          <a:cs typeface="Arial" charset="0"/>
                          <a:hlinkClick r:id="rId15" tooltip="Chemokine receptor"/>
                        </a:rPr>
                        <a:t>chemokine receptor</a:t>
                      </a:r>
                      <a:r>
                        <a:rPr kumimoji="0" lang="ar-SA" sz="1600" b="0" i="0" u="none" strike="noStrike" cap="none" normalizeH="0" baseline="0" smtClean="0">
                          <a:ln>
                            <a:noFill/>
                          </a:ln>
                          <a:solidFill>
                            <a:schemeClr val="tx1"/>
                          </a:solidFill>
                          <a:effectLst/>
                          <a:latin typeface="Arial" charset="0"/>
                          <a:cs typeface="Arial" charset="0"/>
                        </a:rPr>
                        <a:t>). </a:t>
                      </a:r>
                      <a:r>
                        <a:rPr kumimoji="0" lang="en-US" sz="1600" b="0" i="0" u="none" strike="noStrike" cap="none" normalizeH="0" baseline="0" smtClean="0">
                          <a:ln>
                            <a:noFill/>
                          </a:ln>
                          <a:solidFill>
                            <a:schemeClr val="tx1"/>
                          </a:solidFill>
                          <a:effectLst/>
                          <a:latin typeface="Arial" charset="0"/>
                          <a:cs typeface="Arial" charset="0"/>
                        </a:rPr>
                        <a:t>Main antigens Fy</a:t>
                      </a:r>
                      <a:r>
                        <a:rPr kumimoji="0" lang="en-US" sz="1600" b="0" i="0" u="none" strike="noStrike" cap="none" normalizeH="0" baseline="30000" smtClean="0">
                          <a:ln>
                            <a:noFill/>
                          </a:ln>
                          <a:solidFill>
                            <a:schemeClr val="tx1"/>
                          </a:solidFill>
                          <a:effectLst/>
                          <a:latin typeface="Arial" charset="0"/>
                          <a:cs typeface="Arial" charset="0"/>
                        </a:rPr>
                        <a:t>a</a:t>
                      </a:r>
                      <a:r>
                        <a:rPr kumimoji="0" lang="ar-SA" sz="1600" b="0" i="0" u="none" strike="noStrike" cap="none" normalizeH="0" baseline="0" smtClean="0">
                          <a:ln>
                            <a:noFill/>
                          </a:ln>
                          <a:solidFill>
                            <a:schemeClr val="tx1"/>
                          </a:solidFill>
                          <a:effectLst/>
                          <a:latin typeface="Arial" charset="0"/>
                          <a:cs typeface="Arial" charset="0"/>
                        </a:rPr>
                        <a:t> </a:t>
                      </a:r>
                      <a:r>
                        <a:rPr kumimoji="0" lang="en-US" sz="1600" b="0" i="0" u="none" strike="noStrike" cap="none" normalizeH="0" baseline="0" smtClean="0">
                          <a:ln>
                            <a:noFill/>
                          </a:ln>
                          <a:solidFill>
                            <a:schemeClr val="tx1"/>
                          </a:solidFill>
                          <a:effectLst/>
                          <a:latin typeface="Arial" charset="0"/>
                          <a:cs typeface="Arial" charset="0"/>
                        </a:rPr>
                        <a:t>and Fy</a:t>
                      </a:r>
                      <a:r>
                        <a:rPr kumimoji="0" lang="en-US" sz="1600" b="0" i="0" u="none" strike="noStrike" cap="none" normalizeH="0" baseline="30000" smtClean="0">
                          <a:ln>
                            <a:noFill/>
                          </a:ln>
                          <a:solidFill>
                            <a:schemeClr val="tx1"/>
                          </a:solidFill>
                          <a:effectLst/>
                          <a:latin typeface="Arial" charset="0"/>
                          <a:cs typeface="Arial" charset="0"/>
                        </a:rPr>
                        <a:t>b</a:t>
                      </a:r>
                      <a:r>
                        <a:rPr kumimoji="0" lang="ar-SA" sz="1600" b="0" i="0" u="none" strike="noStrike" cap="none" normalizeH="0" baseline="0" smtClean="0">
                          <a:ln>
                            <a:noFill/>
                          </a:ln>
                          <a:solidFill>
                            <a:schemeClr val="tx1"/>
                          </a:solidFill>
                          <a:effectLst/>
                          <a:latin typeface="Arial" charset="0"/>
                          <a:cs typeface="Arial" charset="0"/>
                        </a:rPr>
                        <a:t>. </a:t>
                      </a:r>
                      <a:r>
                        <a:rPr kumimoji="0" lang="en-US" sz="1600" b="0" i="0" u="none" strike="noStrike" cap="none" normalizeH="0" baseline="0" smtClean="0">
                          <a:ln>
                            <a:noFill/>
                          </a:ln>
                          <a:solidFill>
                            <a:schemeClr val="tx1"/>
                          </a:solidFill>
                          <a:effectLst/>
                          <a:latin typeface="Arial" charset="0"/>
                          <a:cs typeface="Arial" charset="0"/>
                        </a:rPr>
                        <a:t>Individuals lacking Duffy antigens altogether are immune to</a:t>
                      </a:r>
                      <a:r>
                        <a:rPr kumimoji="0" lang="ar-SA" sz="1600" b="0" i="0" u="none" strike="noStrike" cap="none" normalizeH="0" baseline="0" smtClean="0">
                          <a:ln>
                            <a:noFill/>
                          </a:ln>
                          <a:solidFill>
                            <a:schemeClr val="tx1"/>
                          </a:solidFill>
                          <a:effectLst/>
                          <a:latin typeface="Arial" charset="0"/>
                          <a:cs typeface="Arial" charset="0"/>
                        </a:rPr>
                        <a:t> </a:t>
                      </a:r>
                      <a:r>
                        <a:rPr kumimoji="0" lang="en-US" sz="1600" b="0" i="0" u="none" strike="noStrike" cap="none" normalizeH="0" baseline="0" smtClean="0">
                          <a:ln>
                            <a:noFill/>
                          </a:ln>
                          <a:solidFill>
                            <a:schemeClr val="tx1"/>
                          </a:solidFill>
                          <a:effectLst/>
                          <a:latin typeface="Arial" charset="0"/>
                          <a:cs typeface="Arial" charset="0"/>
                          <a:hlinkClick r:id="rId16" tooltip="Malaria"/>
                        </a:rPr>
                        <a:t>malaria</a:t>
                      </a:r>
                      <a:r>
                        <a:rPr kumimoji="0" lang="ar-SA" sz="1600" b="0" i="0" u="none" strike="noStrike" cap="none" normalizeH="0" baseline="0" smtClean="0">
                          <a:ln>
                            <a:noFill/>
                          </a:ln>
                          <a:solidFill>
                            <a:schemeClr val="tx1"/>
                          </a:solidFill>
                          <a:effectLst/>
                          <a:latin typeface="Arial" charset="0"/>
                          <a:cs typeface="Arial" charset="0"/>
                        </a:rPr>
                        <a:t> </a:t>
                      </a:r>
                      <a:r>
                        <a:rPr kumimoji="0" lang="en-US" sz="1600" b="0" i="0" u="none" strike="noStrike" cap="none" normalizeH="0" baseline="0" smtClean="0">
                          <a:ln>
                            <a:noFill/>
                          </a:ln>
                          <a:solidFill>
                            <a:schemeClr val="tx1"/>
                          </a:solidFill>
                          <a:effectLst/>
                          <a:latin typeface="Arial" charset="0"/>
                          <a:cs typeface="Arial" charset="0"/>
                        </a:rPr>
                        <a:t>caused by</a:t>
                      </a:r>
                      <a:r>
                        <a:rPr kumimoji="0" lang="ar-SA" sz="1600" b="0" i="0" u="none" strike="noStrike" cap="none" normalizeH="0" baseline="0" smtClean="0">
                          <a:ln>
                            <a:noFill/>
                          </a:ln>
                          <a:solidFill>
                            <a:schemeClr val="tx1"/>
                          </a:solidFill>
                          <a:effectLst/>
                          <a:latin typeface="Arial" charset="0"/>
                          <a:cs typeface="Arial" charset="0"/>
                        </a:rPr>
                        <a:t> </a:t>
                      </a:r>
                      <a:r>
                        <a:rPr kumimoji="0" lang="en-US" sz="1600" b="0" i="1" u="none" strike="noStrike" cap="none" normalizeH="0" baseline="0" smtClean="0">
                          <a:ln>
                            <a:noFill/>
                          </a:ln>
                          <a:solidFill>
                            <a:schemeClr val="tx1"/>
                          </a:solidFill>
                          <a:effectLst/>
                          <a:latin typeface="Arial" charset="0"/>
                          <a:cs typeface="Arial" charset="0"/>
                          <a:hlinkClick r:id="rId17" tooltip="Plasmodium vivax"/>
                        </a:rPr>
                        <a:t>Plasmodium vivax</a:t>
                      </a:r>
                      <a:r>
                        <a:rPr kumimoji="0" lang="ar-SA" sz="1600" b="0" i="0" u="none" strike="noStrike" cap="none" normalizeH="0" baseline="0" smtClean="0">
                          <a:ln>
                            <a:noFill/>
                          </a:ln>
                          <a:solidFill>
                            <a:schemeClr val="tx1"/>
                          </a:solidFill>
                          <a:effectLst/>
                          <a:latin typeface="Arial" charset="0"/>
                          <a:cs typeface="Arial" charset="0"/>
                        </a:rPr>
                        <a:t> </a:t>
                      </a:r>
                      <a:r>
                        <a:rPr kumimoji="0" lang="en-US" sz="1600" b="0" i="0" u="none" strike="noStrike" cap="none" normalizeH="0" baseline="0" smtClean="0">
                          <a:ln>
                            <a:noFill/>
                          </a:ln>
                          <a:solidFill>
                            <a:schemeClr val="tx1"/>
                          </a:solidFill>
                          <a:effectLst/>
                          <a:latin typeface="Arial" charset="0"/>
                          <a:cs typeface="Arial" charset="0"/>
                        </a:rPr>
                        <a:t>and</a:t>
                      </a:r>
                      <a:r>
                        <a:rPr kumimoji="0" lang="ar-SA" sz="1600" b="0" i="0" u="none" strike="noStrike" cap="none" normalizeH="0" baseline="0" smtClean="0">
                          <a:ln>
                            <a:noFill/>
                          </a:ln>
                          <a:solidFill>
                            <a:schemeClr val="tx1"/>
                          </a:solidFill>
                          <a:effectLst/>
                          <a:latin typeface="Arial" charset="0"/>
                          <a:cs typeface="Arial" charset="0"/>
                        </a:rPr>
                        <a:t> </a:t>
                      </a:r>
                      <a:r>
                        <a:rPr kumimoji="0" lang="en-US" sz="1600" b="0" i="1" u="none" strike="noStrike" cap="none" normalizeH="0" baseline="0" smtClean="0">
                          <a:ln>
                            <a:noFill/>
                          </a:ln>
                          <a:solidFill>
                            <a:schemeClr val="tx1"/>
                          </a:solidFill>
                          <a:effectLst/>
                          <a:latin typeface="Arial" charset="0"/>
                          <a:cs typeface="Arial" charset="0"/>
                          <a:hlinkClick r:id="rId18" tooltip="Plasmodium knowlesi"/>
                        </a:rPr>
                        <a:t>Plasmodium knowlesi</a:t>
                      </a:r>
                      <a:r>
                        <a:rPr kumimoji="0" lang="ar-SA" sz="1600" b="0" i="0" u="none" strike="noStrike" cap="none" normalizeH="0" baseline="0" smtClean="0">
                          <a:ln>
                            <a:noFill/>
                          </a:ln>
                          <a:solidFill>
                            <a:schemeClr val="tx1"/>
                          </a:solidFill>
                          <a:effectLst/>
                          <a:latin typeface="Arial" charset="0"/>
                          <a:cs typeface="Arial" charset="0"/>
                        </a:rPr>
                        <a:t>.</a:t>
                      </a:r>
                      <a:endParaRPr kumimoji="0" lang="ar-JO" sz="16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ctr" latinLnBrk="0" hangingPunct="0">
                        <a:lnSpc>
                          <a:spcPct val="100000"/>
                        </a:lnSpc>
                        <a:spcBef>
                          <a:spcPct val="0"/>
                        </a:spcBef>
                        <a:spcAft>
                          <a:spcPct val="0"/>
                        </a:spcAft>
                        <a:buClrTx/>
                        <a:buSzTx/>
                        <a:buFontTx/>
                        <a:buNone/>
                        <a:tabLst/>
                      </a:pPr>
                      <a:endParaRPr kumimoji="0" lang="ar-SA" sz="1600" b="0" i="0" u="none" strike="noStrike" cap="none" normalizeH="0" baseline="0" smtClean="0">
                        <a:ln>
                          <a:noFill/>
                        </a:ln>
                        <a:solidFill>
                          <a:schemeClr val="tx1"/>
                        </a:solidFill>
                        <a:effectLst/>
                        <a:latin typeface="Arial" charset="0"/>
                        <a:cs typeface="Arial" charset="0"/>
                      </a:endParaRPr>
                    </a:p>
                  </a:txBody>
                  <a:tcPr marL="91438" marR="91438" marT="45722" marB="45722" anchor="ctr" horzOverflow="overflow">
                    <a:lnL>
                      <a:noFill/>
                    </a:lnL>
                    <a:lnR>
                      <a:noFill/>
                    </a:lnR>
                    <a:lnT>
                      <a:noFill/>
                    </a:lnT>
                    <a:lnB cap="flat">
                      <a:noFill/>
                    </a:lnB>
                    <a:lnTlToBr>
                      <a:noFill/>
                    </a:lnTlToBr>
                    <a:lnBlToTr>
                      <a:noFill/>
                    </a:lnBlToTr>
                    <a:noFill/>
                  </a:tcPr>
                </a:tc>
                <a:tc>
                  <a:txBody>
                    <a:bodyPr/>
                    <a:lstStyle/>
                    <a:p>
                      <a:pPr marL="0" marR="0" lvl="0" indent="0" algn="r" defTabSz="914400" rtl="1" eaLnBrk="0" fontAlgn="ctr"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FY</a:t>
                      </a:r>
                      <a:endParaRPr kumimoji="0" lang="ar-SA" sz="1600" b="0" i="0" u="none" strike="noStrike" cap="none" normalizeH="0" baseline="0" smtClean="0">
                        <a:ln>
                          <a:noFill/>
                        </a:ln>
                        <a:solidFill>
                          <a:schemeClr val="tx1"/>
                        </a:solidFill>
                        <a:effectLst/>
                        <a:latin typeface="Arial" charset="0"/>
                        <a:cs typeface="Arial" charset="0"/>
                      </a:endParaRPr>
                    </a:p>
                  </a:txBody>
                  <a:tcPr marL="91438" marR="91438" marT="45722" marB="45722" anchor="ctr" horzOverflow="overflow">
                    <a:lnL>
                      <a:noFill/>
                    </a:lnL>
                    <a:lnR>
                      <a:noFill/>
                    </a:lnR>
                    <a:lnT>
                      <a:noFill/>
                    </a:lnT>
                    <a:lnB cap="flat">
                      <a:noFill/>
                    </a:lnB>
                    <a:lnTlToBr>
                      <a:noFill/>
                    </a:lnTlToBr>
                    <a:lnBlToTr>
                      <a:noFill/>
                    </a:lnBlToTr>
                    <a:noFill/>
                  </a:tcPr>
                </a:tc>
                <a:tc>
                  <a:txBody>
                    <a:bodyPr/>
                    <a:lstStyle/>
                    <a:p>
                      <a:pPr marL="0" marR="0" lvl="0" indent="0" algn="r" defTabSz="914400" rtl="1" eaLnBrk="0" fontAlgn="ctr"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FF"/>
                          </a:solidFill>
                          <a:effectLst/>
                          <a:latin typeface="Arial" charset="0"/>
                          <a:cs typeface="Arial" charset="0"/>
                          <a:hlinkClick r:id="rId19" tooltip="Duffy antigen"/>
                        </a:rPr>
                        <a:t>Duffy</a:t>
                      </a:r>
                      <a:endParaRPr kumimoji="0" lang="ar-SA" sz="1600" b="0" i="0" u="none" strike="noStrike" cap="none" normalizeH="0" baseline="0" dirty="0" smtClean="0">
                        <a:ln>
                          <a:noFill/>
                        </a:ln>
                        <a:solidFill>
                          <a:schemeClr val="tx1"/>
                        </a:solidFill>
                        <a:effectLst/>
                        <a:latin typeface="Arial" charset="0"/>
                        <a:cs typeface="Arial" charset="0"/>
                      </a:endParaRPr>
                    </a:p>
                  </a:txBody>
                  <a:tcPr marL="91438" marR="91438" marT="45722" marB="45722" anchor="ctr" horzOverflow="overflow">
                    <a:lnL>
                      <a:noFill/>
                    </a:lnL>
                    <a:lnR>
                      <a:noFill/>
                    </a:lnR>
                    <a:lnT>
                      <a:noFill/>
                    </a:lnT>
                    <a:lnB cap="flat">
                      <a:noFill/>
                    </a:lnB>
                    <a:lnTlToBr>
                      <a:noFill/>
                    </a:lnTlToBr>
                    <a:lnBlToTr>
                      <a:noFill/>
                    </a:lnBlToTr>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2088922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p:txBody>
          <a:bodyPr/>
          <a:lstStyle/>
          <a:p>
            <a:pPr eaLnBrk="1" hangingPunct="1"/>
            <a:r>
              <a:rPr lang="en-US" smtClean="0"/>
              <a:t>Introduction</a:t>
            </a:r>
          </a:p>
        </p:txBody>
      </p:sp>
      <p:sp>
        <p:nvSpPr>
          <p:cNvPr id="191491" name="Content Placeholder 2"/>
          <p:cNvSpPr>
            <a:spLocks noGrp="1"/>
          </p:cNvSpPr>
          <p:nvPr>
            <p:ph idx="1"/>
          </p:nvPr>
        </p:nvSpPr>
        <p:spPr/>
        <p:txBody>
          <a:bodyPr/>
          <a:lstStyle/>
          <a:p>
            <a:pPr algn="just" eaLnBrk="1" hangingPunct="1"/>
            <a:r>
              <a:rPr lang="en-US" i="1" smtClean="0">
                <a:solidFill>
                  <a:srgbClr val="FF0000"/>
                </a:solidFill>
              </a:rPr>
              <a:t>Transfusion medicine</a:t>
            </a:r>
            <a:r>
              <a:rPr lang="en-US" i="1" smtClean="0"/>
              <a:t> is a multidisciplinary specialty encompassing all aspects of:</a:t>
            </a:r>
          </a:p>
          <a:p>
            <a:pPr eaLnBrk="1" hangingPunct="1">
              <a:buFont typeface="Wingdings" pitchFamily="2" charset="2"/>
              <a:buChar char="ü"/>
            </a:pPr>
            <a:r>
              <a:rPr lang="en-US" sz="2800" i="1" smtClean="0"/>
              <a:t>blood donation.</a:t>
            </a:r>
          </a:p>
          <a:p>
            <a:pPr eaLnBrk="1" hangingPunct="1">
              <a:buFont typeface="Wingdings" pitchFamily="2" charset="2"/>
              <a:buChar char="ü"/>
            </a:pPr>
            <a:r>
              <a:rPr lang="en-US" sz="2800" i="1" smtClean="0"/>
              <a:t>blood component preparation.</a:t>
            </a:r>
          </a:p>
          <a:p>
            <a:pPr eaLnBrk="1" hangingPunct="1">
              <a:buFont typeface="Wingdings" pitchFamily="2" charset="2"/>
              <a:buChar char="ü"/>
            </a:pPr>
            <a:r>
              <a:rPr lang="en-US" sz="2800" i="1" smtClean="0"/>
              <a:t>blood cell serology.</a:t>
            </a:r>
          </a:p>
          <a:p>
            <a:pPr eaLnBrk="1" hangingPunct="1">
              <a:buFont typeface="Wingdings" pitchFamily="2" charset="2"/>
              <a:buChar char="ü"/>
            </a:pPr>
            <a:r>
              <a:rPr lang="en-US" sz="2800" i="1" smtClean="0"/>
              <a:t>blood transfusion therapy.</a:t>
            </a:r>
          </a:p>
        </p:txBody>
      </p:sp>
    </p:spTree>
    <p:extLst>
      <p:ext uri="{BB962C8B-B14F-4D97-AF65-F5344CB8AC3E}">
        <p14:creationId xmlns:p14="http://schemas.microsoft.com/office/powerpoint/2010/main" xmlns="" val="3226784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p:txBody>
          <a:bodyPr/>
          <a:lstStyle/>
          <a:p>
            <a:pPr eaLnBrk="1" hangingPunct="1"/>
            <a:r>
              <a:rPr lang="en-US" smtClean="0"/>
              <a:t>Introduction</a:t>
            </a:r>
          </a:p>
        </p:txBody>
      </p:sp>
      <p:sp>
        <p:nvSpPr>
          <p:cNvPr id="192515" name="Content Placeholder 2"/>
          <p:cNvSpPr>
            <a:spLocks noGrp="1"/>
          </p:cNvSpPr>
          <p:nvPr>
            <p:ph idx="1"/>
          </p:nvPr>
        </p:nvSpPr>
        <p:spPr/>
        <p:txBody>
          <a:bodyPr/>
          <a:lstStyle/>
          <a:p>
            <a:pPr algn="just" eaLnBrk="1" hangingPunct="1"/>
            <a:r>
              <a:rPr lang="en-US" i="1" smtClean="0"/>
              <a:t>Operationally, transfusion medicine is divided between </a:t>
            </a:r>
            <a:r>
              <a:rPr lang="en-US" i="1" smtClean="0">
                <a:solidFill>
                  <a:srgbClr val="FF0000"/>
                </a:solidFill>
              </a:rPr>
              <a:t>blood centers </a:t>
            </a:r>
            <a:r>
              <a:rPr lang="en-US" i="1" smtClean="0"/>
              <a:t>and </a:t>
            </a:r>
            <a:r>
              <a:rPr lang="en-US" i="1" smtClean="0">
                <a:solidFill>
                  <a:srgbClr val="FF0000"/>
                </a:solidFill>
              </a:rPr>
              <a:t>transfusion services.</a:t>
            </a:r>
          </a:p>
        </p:txBody>
      </p:sp>
    </p:spTree>
    <p:extLst>
      <p:ext uri="{BB962C8B-B14F-4D97-AF65-F5344CB8AC3E}">
        <p14:creationId xmlns:p14="http://schemas.microsoft.com/office/powerpoint/2010/main" xmlns="" val="959935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p:txBody>
          <a:bodyPr/>
          <a:lstStyle/>
          <a:p>
            <a:pPr eaLnBrk="1" hangingPunct="1"/>
            <a:r>
              <a:rPr lang="en-US" smtClean="0"/>
              <a:t>Introduction</a:t>
            </a:r>
          </a:p>
        </p:txBody>
      </p:sp>
      <p:sp>
        <p:nvSpPr>
          <p:cNvPr id="193539" name="Content Placeholder 2"/>
          <p:cNvSpPr>
            <a:spLocks noGrp="1"/>
          </p:cNvSpPr>
          <p:nvPr>
            <p:ph idx="1"/>
          </p:nvPr>
        </p:nvSpPr>
        <p:spPr/>
        <p:txBody>
          <a:bodyPr/>
          <a:lstStyle/>
          <a:p>
            <a:pPr algn="just" eaLnBrk="1" hangingPunct="1"/>
            <a:r>
              <a:rPr lang="en-US" sz="3600" b="1" i="1" smtClean="0">
                <a:solidFill>
                  <a:srgbClr val="FF0000"/>
                </a:solidFill>
              </a:rPr>
              <a:t>Blood centers </a:t>
            </a:r>
            <a:r>
              <a:rPr lang="en-US" smtClean="0"/>
              <a:t>recruit and collect blood from donors and manufacture and distribute blood components.</a:t>
            </a:r>
          </a:p>
          <a:p>
            <a:pPr algn="just" eaLnBrk="1" hangingPunct="1"/>
            <a:r>
              <a:rPr lang="en-US" b="1" i="1" smtClean="0">
                <a:solidFill>
                  <a:srgbClr val="FF0000"/>
                </a:solidFill>
              </a:rPr>
              <a:t>Transfusion services</a:t>
            </a:r>
            <a:r>
              <a:rPr lang="en-US" sz="3600" i="1" smtClean="0">
                <a:solidFill>
                  <a:srgbClr val="FF0000"/>
                </a:solidFill>
              </a:rPr>
              <a:t> </a:t>
            </a:r>
            <a:r>
              <a:rPr lang="en-US" smtClean="0"/>
              <a:t>perform pretransfusion compatibility testing (blood grouping and cross match), select and issue blood components for patients, and provide medical support for blood transfusion.</a:t>
            </a:r>
          </a:p>
        </p:txBody>
      </p:sp>
    </p:spTree>
    <p:extLst>
      <p:ext uri="{BB962C8B-B14F-4D97-AF65-F5344CB8AC3E}">
        <p14:creationId xmlns:p14="http://schemas.microsoft.com/office/powerpoint/2010/main" xmlns="" val="3794911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dirty="0" err="1">
                <a:solidFill>
                  <a:prstClr val="black"/>
                </a:solidFill>
                <a:ea typeface="+mn-ea"/>
                <a:cs typeface="+mn-cs"/>
              </a:rPr>
              <a:t>pretransfusion</a:t>
            </a:r>
            <a:r>
              <a:rPr lang="en-US" sz="3200" dirty="0">
                <a:solidFill>
                  <a:prstClr val="black"/>
                </a:solidFill>
                <a:ea typeface="+mn-ea"/>
                <a:cs typeface="+mn-cs"/>
              </a:rPr>
              <a:t> compatibility testing</a:t>
            </a:r>
            <a:endParaRPr lang="en-US" dirty="0"/>
          </a:p>
        </p:txBody>
      </p:sp>
      <p:sp>
        <p:nvSpPr>
          <p:cNvPr id="194563" name="Content Placeholder 2"/>
          <p:cNvSpPr>
            <a:spLocks noGrp="1"/>
          </p:cNvSpPr>
          <p:nvPr>
            <p:ph idx="1"/>
          </p:nvPr>
        </p:nvSpPr>
        <p:spPr>
          <a:xfrm>
            <a:off x="533400" y="1524000"/>
            <a:ext cx="8229600" cy="4525963"/>
          </a:xfrm>
        </p:spPr>
        <p:txBody>
          <a:bodyPr/>
          <a:lstStyle/>
          <a:p>
            <a:pPr eaLnBrk="1" hangingPunct="1"/>
            <a:r>
              <a:rPr lang="en-US" sz="2400" smtClean="0"/>
              <a:t>Evaluation of the donor includes</a:t>
            </a:r>
          </a:p>
          <a:p>
            <a:pPr lvl="1" eaLnBrk="1" hangingPunct="1"/>
            <a:r>
              <a:rPr lang="en-US" sz="2400" smtClean="0"/>
              <a:t>Testing of the donor unit for infectious diseases</a:t>
            </a:r>
          </a:p>
          <a:p>
            <a:pPr lvl="1" eaLnBrk="1" hangingPunct="1"/>
            <a:r>
              <a:rPr lang="en-US" sz="2400" smtClean="0"/>
              <a:t> ABO/Rh typing and antibody screen </a:t>
            </a:r>
          </a:p>
          <a:p>
            <a:pPr eaLnBrk="1" hangingPunct="1"/>
            <a:r>
              <a:rPr lang="en-US" sz="2400" smtClean="0"/>
              <a:t>Evaluation of the recipient includes</a:t>
            </a:r>
          </a:p>
          <a:p>
            <a:pPr lvl="1" eaLnBrk="1" hangingPunct="1"/>
            <a:r>
              <a:rPr lang="en-US" sz="2400" smtClean="0"/>
              <a:t> ABO/ Rh typing</a:t>
            </a:r>
          </a:p>
          <a:p>
            <a:pPr lvl="1" eaLnBrk="1" hangingPunct="1"/>
            <a:r>
              <a:rPr lang="en-US" sz="2400" smtClean="0"/>
              <a:t> Antibody screen. Perform antibody identification if antibody screen is positive to determine the identity of the antibody, </a:t>
            </a:r>
          </a:p>
          <a:p>
            <a:pPr eaLnBrk="1" hangingPunct="1"/>
            <a:r>
              <a:rPr lang="en-US" sz="2400" smtClean="0"/>
              <a:t>Crossmatch Tests the compatibility of the recipient’s serum with RBCs from potential donor unit</a:t>
            </a:r>
          </a:p>
        </p:txBody>
      </p:sp>
    </p:spTree>
    <p:extLst>
      <p:ext uri="{BB962C8B-B14F-4D97-AF65-F5344CB8AC3E}">
        <p14:creationId xmlns:p14="http://schemas.microsoft.com/office/powerpoint/2010/main" xmlns="" val="440600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title"/>
          </p:nvPr>
        </p:nvSpPr>
        <p:spPr/>
        <p:txBody>
          <a:bodyPr/>
          <a:lstStyle/>
          <a:p>
            <a:r>
              <a:rPr lang="en-US" smtClean="0"/>
              <a:t>Blood bank</a:t>
            </a:r>
          </a:p>
        </p:txBody>
      </p:sp>
      <p:sp>
        <p:nvSpPr>
          <p:cNvPr id="195587" name="Content Placeholder 2"/>
          <p:cNvSpPr>
            <a:spLocks noGrp="1"/>
          </p:cNvSpPr>
          <p:nvPr>
            <p:ph idx="1"/>
          </p:nvPr>
        </p:nvSpPr>
        <p:spPr>
          <a:xfrm>
            <a:off x="457200" y="1143000"/>
            <a:ext cx="8229600" cy="4525963"/>
          </a:xfrm>
        </p:spPr>
        <p:txBody>
          <a:bodyPr/>
          <a:lstStyle/>
          <a:p>
            <a:r>
              <a:rPr lang="en-US" sz="2800" dirty="0" smtClean="0">
                <a:solidFill>
                  <a:srgbClr val="222222"/>
                </a:solidFill>
                <a:latin typeface="Arial" pitchFamily="34" charset="0"/>
              </a:rPr>
              <a:t> Units of WB and packed RBC are both kept refrigerated at 33.8 to 42.8 °F (1.0 to 6.0 °C), with maximum permitted storage periods of 35 and 42 days respectively. </a:t>
            </a:r>
          </a:p>
          <a:p>
            <a:r>
              <a:rPr lang="en-US" sz="2800" dirty="0" smtClean="0">
                <a:solidFill>
                  <a:srgbClr val="222222"/>
                </a:solidFill>
                <a:latin typeface="Arial" pitchFamily="34" charset="0"/>
              </a:rPr>
              <a:t>When keeping blood tube in standing </a:t>
            </a:r>
            <a:r>
              <a:rPr lang="en-US" sz="2800" dirty="0" err="1" smtClean="0">
                <a:solidFill>
                  <a:srgbClr val="222222"/>
                </a:solidFill>
                <a:latin typeface="Arial" pitchFamily="34" charset="0"/>
              </a:rPr>
              <a:t>position,a</a:t>
            </a:r>
            <a:r>
              <a:rPr lang="en-US" sz="2800" dirty="0" smtClean="0">
                <a:solidFill>
                  <a:srgbClr val="222222"/>
                </a:solidFill>
                <a:latin typeface="Arial" pitchFamily="34" charset="0"/>
              </a:rPr>
              <a:t> layer between the red cells and the plasma is formed and referred to as the buffy coat and is sometimes removed to make platelets and WBC for transfusion.</a:t>
            </a:r>
          </a:p>
          <a:p>
            <a:r>
              <a:rPr lang="en-US" sz="2800" dirty="0" smtClean="0">
                <a:solidFill>
                  <a:srgbClr val="222222"/>
                </a:solidFill>
                <a:latin typeface="Arial" pitchFamily="34" charset="0"/>
              </a:rPr>
              <a:t> Platelets have a shelf life of 5 to 7 days. Platelets are stored at room temperature (72 °F or 22 °C) and must be rocked/agitated</a:t>
            </a:r>
            <a:endParaRPr lang="en-US" sz="2800" dirty="0" smtClean="0"/>
          </a:p>
        </p:txBody>
      </p:sp>
    </p:spTree>
    <p:extLst>
      <p:ext uri="{BB962C8B-B14F-4D97-AF65-F5344CB8AC3E}">
        <p14:creationId xmlns:p14="http://schemas.microsoft.com/office/powerpoint/2010/main" xmlns="" val="4086334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1771</TotalTime>
  <Words>1081</Words>
  <Application>Microsoft Office PowerPoint</Application>
  <PresentationFormat>On-screen Show (4:3)</PresentationFormat>
  <Paragraphs>94</Paragraphs>
  <Slides>20</Slides>
  <Notes>0</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Office Theme</vt:lpstr>
      <vt:lpstr>10_Office Theme</vt:lpstr>
      <vt:lpstr>1_Office Theme</vt:lpstr>
      <vt:lpstr>Default Design</vt:lpstr>
      <vt:lpstr>Immunoheamatology</vt:lpstr>
      <vt:lpstr>Slide 2</vt:lpstr>
      <vt:lpstr>Introduction</vt:lpstr>
      <vt:lpstr>Slide 4</vt:lpstr>
      <vt:lpstr>Introduction</vt:lpstr>
      <vt:lpstr>Introduction</vt:lpstr>
      <vt:lpstr>Introduction</vt:lpstr>
      <vt:lpstr>pretransfusion compatibility testing</vt:lpstr>
      <vt:lpstr>Blood bank</vt:lpstr>
      <vt:lpstr>Slide 10</vt:lpstr>
      <vt:lpstr>Slide 11</vt:lpstr>
      <vt:lpstr>Slide 12</vt:lpstr>
      <vt:lpstr>Slide 13</vt:lpstr>
      <vt:lpstr>Slide 14</vt:lpstr>
      <vt:lpstr>Rh System</vt:lpstr>
      <vt:lpstr>Slide 16</vt:lpstr>
      <vt:lpstr>Slide 17</vt:lpstr>
      <vt:lpstr>Rh System</vt:lpstr>
      <vt:lpstr>Rh System</vt:lpstr>
      <vt:lpstr>hemolytic disease of the newborn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FREE</cp:lastModifiedBy>
  <cp:revision>20</cp:revision>
  <dcterms:created xsi:type="dcterms:W3CDTF">2017-08-06T09:48:08Z</dcterms:created>
  <dcterms:modified xsi:type="dcterms:W3CDTF">2000-01-01T20:52:11Z</dcterms:modified>
</cp:coreProperties>
</file>