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52"/>
  </p:notesMasterIdLst>
  <p:sldIdLst>
    <p:sldId id="307" r:id="rId2"/>
    <p:sldId id="308" r:id="rId3"/>
    <p:sldId id="257" r:id="rId4"/>
    <p:sldId id="309" r:id="rId5"/>
    <p:sldId id="310" r:id="rId6"/>
    <p:sldId id="311" r:id="rId7"/>
    <p:sldId id="352" r:id="rId8"/>
    <p:sldId id="312" r:id="rId9"/>
    <p:sldId id="317" r:id="rId10"/>
    <p:sldId id="321" r:id="rId11"/>
    <p:sldId id="322" r:id="rId12"/>
    <p:sldId id="316" r:id="rId13"/>
    <p:sldId id="263" r:id="rId14"/>
    <p:sldId id="319" r:id="rId15"/>
    <p:sldId id="320" r:id="rId16"/>
    <p:sldId id="315" r:id="rId17"/>
    <p:sldId id="265" r:id="rId18"/>
    <p:sldId id="266" r:id="rId19"/>
    <p:sldId id="267" r:id="rId20"/>
    <p:sldId id="325" r:id="rId21"/>
    <p:sldId id="323" r:id="rId22"/>
    <p:sldId id="328" r:id="rId23"/>
    <p:sldId id="326" r:id="rId24"/>
    <p:sldId id="329" r:id="rId25"/>
    <p:sldId id="330" r:id="rId26"/>
    <p:sldId id="331" r:id="rId27"/>
    <p:sldId id="327" r:id="rId28"/>
    <p:sldId id="332" r:id="rId29"/>
    <p:sldId id="333" r:id="rId30"/>
    <p:sldId id="334" r:id="rId31"/>
    <p:sldId id="335" r:id="rId32"/>
    <p:sldId id="324" r:id="rId33"/>
    <p:sldId id="338" r:id="rId34"/>
    <p:sldId id="336" r:id="rId35"/>
    <p:sldId id="337" r:id="rId36"/>
    <p:sldId id="339" r:id="rId37"/>
    <p:sldId id="340" r:id="rId38"/>
    <p:sldId id="343" r:id="rId39"/>
    <p:sldId id="272" r:id="rId40"/>
    <p:sldId id="273" r:id="rId41"/>
    <p:sldId id="344" r:id="rId42"/>
    <p:sldId id="345" r:id="rId43"/>
    <p:sldId id="346" r:id="rId44"/>
    <p:sldId id="347" r:id="rId45"/>
    <p:sldId id="348" r:id="rId46"/>
    <p:sldId id="349" r:id="rId47"/>
    <p:sldId id="276" r:id="rId48"/>
    <p:sldId id="277" r:id="rId49"/>
    <p:sldId id="350" r:id="rId50"/>
    <p:sldId id="351" r:id="rId51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68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B744D-F393-4780-BA6F-FBA2ADB95C3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B7599-23A3-4A9E-8175-7410974FF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EF96741-10A0-4C3B-9931-F24FC48BE7AE}" type="slidenum">
              <a:rPr lang="ar-SA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69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97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7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545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835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302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293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30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992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87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69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1E8B275-7452-4796-8831-FB153DB901B7}" type="slidenum">
              <a:rPr lang="ar-SA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4157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06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72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4" name="Google Shape;1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833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70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7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865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62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11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47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17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0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6475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95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2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3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7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3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1950"/>
            <a:ext cx="7438101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                         Renal Pathology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                         Glomerular diseases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                                           L1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latin typeface="Arial Rounded MT Bold" panose="020F0704030504030204" pitchFamily="34" charset="0"/>
              </a:rPr>
              <a:t>Sura</a:t>
            </a:r>
            <a:r>
              <a:rPr lang="en-US" b="1" dirty="0" smtClean="0">
                <a:latin typeface="Arial Rounded MT Bold" panose="020F0704030504030204" pitchFamily="34" charset="0"/>
              </a:rPr>
              <a:t> Al </a:t>
            </a:r>
            <a:r>
              <a:rPr lang="en-US" b="1" dirty="0" err="1" smtClean="0">
                <a:latin typeface="Arial Rounded MT Bold" panose="020F0704030504030204" pitchFamily="34" charset="0"/>
              </a:rPr>
              <a:t>Rawabdeh</a:t>
            </a:r>
            <a:r>
              <a:rPr lang="en-US" b="1" dirty="0" smtClean="0">
                <a:latin typeface="Arial Rounded MT Bold" panose="020F0704030504030204" pitchFamily="34" charset="0"/>
              </a:rPr>
              <a:t> MD</a:t>
            </a:r>
          </a:p>
          <a:p>
            <a:r>
              <a:rPr lang="en-US" b="1" dirty="0" smtClean="0">
                <a:latin typeface="Arial Rounded MT Bold" panose="020F0704030504030204" pitchFamily="34" charset="0"/>
              </a:rPr>
              <a:t>May 9 2022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9" y="19050"/>
            <a:ext cx="4620491" cy="51770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050"/>
            <a:ext cx="4495800" cy="512444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626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977"/>
            <a:ext cx="9144000" cy="51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7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1053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7084" y="18287"/>
                </a:moveTo>
                <a:lnTo>
                  <a:pt x="35595" y="25505"/>
                </a:lnTo>
                <a:lnTo>
                  <a:pt x="31559" y="31353"/>
                </a:lnTo>
                <a:lnTo>
                  <a:pt x="25618" y="35272"/>
                </a:lnTo>
                <a:lnTo>
                  <a:pt x="18415" y="36702"/>
                </a:lnTo>
                <a:lnTo>
                  <a:pt x="11358" y="35272"/>
                </a:lnTo>
                <a:lnTo>
                  <a:pt x="5492" y="31353"/>
                </a:lnTo>
                <a:lnTo>
                  <a:pt x="1484" y="25505"/>
                </a:lnTo>
                <a:lnTo>
                  <a:pt x="0" y="18287"/>
                </a:lnTo>
                <a:lnTo>
                  <a:pt x="1484" y="11144"/>
                </a:lnTo>
                <a:lnTo>
                  <a:pt x="5492" y="5334"/>
                </a:lnTo>
                <a:lnTo>
                  <a:pt x="11358" y="1428"/>
                </a:lnTo>
                <a:lnTo>
                  <a:pt x="18415" y="0"/>
                </a:lnTo>
                <a:lnTo>
                  <a:pt x="25618" y="1428"/>
                </a:lnTo>
                <a:lnTo>
                  <a:pt x="31559" y="5334"/>
                </a:lnTo>
                <a:lnTo>
                  <a:pt x="35595" y="11144"/>
                </a:lnTo>
                <a:lnTo>
                  <a:pt x="37084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5757" y="1054227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06140" y="1054227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6317" y="2955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703" y="18415"/>
                </a:moveTo>
                <a:lnTo>
                  <a:pt x="35272" y="25558"/>
                </a:lnTo>
                <a:lnTo>
                  <a:pt x="31353" y="31369"/>
                </a:lnTo>
                <a:lnTo>
                  <a:pt x="25505" y="35274"/>
                </a:lnTo>
                <a:lnTo>
                  <a:pt x="18287" y="36703"/>
                </a:lnTo>
                <a:lnTo>
                  <a:pt x="11144" y="35274"/>
                </a:lnTo>
                <a:lnTo>
                  <a:pt x="5334" y="31369"/>
                </a:lnTo>
                <a:lnTo>
                  <a:pt x="1428" y="25558"/>
                </a:lnTo>
                <a:lnTo>
                  <a:pt x="0" y="18415"/>
                </a:lnTo>
                <a:lnTo>
                  <a:pt x="1428" y="11197"/>
                </a:lnTo>
                <a:lnTo>
                  <a:pt x="5334" y="5349"/>
                </a:lnTo>
                <a:lnTo>
                  <a:pt x="11144" y="1430"/>
                </a:lnTo>
                <a:lnTo>
                  <a:pt x="18287" y="0"/>
                </a:lnTo>
                <a:lnTo>
                  <a:pt x="25505" y="1430"/>
                </a:lnTo>
                <a:lnTo>
                  <a:pt x="31353" y="5349"/>
                </a:lnTo>
                <a:lnTo>
                  <a:pt x="35272" y="11197"/>
                </a:lnTo>
                <a:lnTo>
                  <a:pt x="36703" y="18415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8911" y="44830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6864" y="448309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5692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62676" y="313943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2932" y="313943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42890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6957" y="18287"/>
                </a:moveTo>
                <a:lnTo>
                  <a:pt x="35486" y="25505"/>
                </a:lnTo>
                <a:lnTo>
                  <a:pt x="31480" y="31353"/>
                </a:lnTo>
                <a:lnTo>
                  <a:pt x="25544" y="35272"/>
                </a:lnTo>
                <a:lnTo>
                  <a:pt x="18287" y="36702"/>
                </a:lnTo>
                <a:lnTo>
                  <a:pt x="11251" y="35272"/>
                </a:lnTo>
                <a:lnTo>
                  <a:pt x="5429" y="31353"/>
                </a:lnTo>
                <a:lnTo>
                  <a:pt x="1464" y="25505"/>
                </a:lnTo>
                <a:lnTo>
                  <a:pt x="0" y="18287"/>
                </a:lnTo>
                <a:lnTo>
                  <a:pt x="1464" y="11144"/>
                </a:lnTo>
                <a:lnTo>
                  <a:pt x="5429" y="5334"/>
                </a:lnTo>
                <a:lnTo>
                  <a:pt x="11251" y="1428"/>
                </a:lnTo>
                <a:lnTo>
                  <a:pt x="18287" y="0"/>
                </a:lnTo>
                <a:lnTo>
                  <a:pt x="25544" y="1428"/>
                </a:lnTo>
                <a:lnTo>
                  <a:pt x="31480" y="5334"/>
                </a:lnTo>
                <a:lnTo>
                  <a:pt x="35486" y="11144"/>
                </a:lnTo>
                <a:lnTo>
                  <a:pt x="36957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99153" y="313816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37945" y="3469004"/>
            <a:ext cx="23793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75" dirty="0">
                <a:solidFill>
                  <a:srgbClr val="BE1F3B"/>
                </a:solidFill>
                <a:latin typeface="Trebuchet MS"/>
                <a:cs typeface="Trebuchet MS"/>
              </a:rPr>
              <a:t>g</a:t>
            </a:r>
            <a:r>
              <a:rPr sz="1600" b="1" spc="-120" dirty="0">
                <a:solidFill>
                  <a:srgbClr val="BE1F3B"/>
                </a:solidFill>
                <a:latin typeface="Trebuchet MS"/>
                <a:cs typeface="Trebuchet MS"/>
              </a:rPr>
              <a:t>l</a:t>
            </a:r>
            <a:r>
              <a:rPr sz="1600" b="1" spc="-180" dirty="0">
                <a:solidFill>
                  <a:srgbClr val="BE1F3B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BE1F3B"/>
                </a:solidFill>
                <a:latin typeface="Trebuchet MS"/>
                <a:cs typeface="Trebuchet MS"/>
              </a:rPr>
              <a:t>m</a:t>
            </a:r>
            <a:r>
              <a:rPr sz="1600" b="1" spc="-190" dirty="0">
                <a:solidFill>
                  <a:srgbClr val="BE1F3B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BE1F3B"/>
                </a:solidFill>
                <a:latin typeface="Trebuchet MS"/>
                <a:cs typeface="Trebuchet MS"/>
              </a:rPr>
              <a:t>r</a:t>
            </a:r>
            <a:r>
              <a:rPr sz="1600" b="1" spc="-220" dirty="0">
                <a:solidFill>
                  <a:srgbClr val="BE1F3B"/>
                </a:solidFill>
                <a:latin typeface="Trebuchet MS"/>
                <a:cs typeface="Trebuchet MS"/>
              </a:rPr>
              <a:t>u</a:t>
            </a:r>
            <a:r>
              <a:rPr sz="1600" b="1" spc="-120" dirty="0">
                <a:solidFill>
                  <a:srgbClr val="BE1F3B"/>
                </a:solidFill>
                <a:latin typeface="Trebuchet MS"/>
                <a:cs typeface="Trebuchet MS"/>
              </a:rPr>
              <a:t>l</a:t>
            </a:r>
            <a:r>
              <a:rPr sz="1600" b="1" spc="-240" dirty="0">
                <a:solidFill>
                  <a:srgbClr val="BE1F3B"/>
                </a:solidFill>
                <a:latin typeface="Trebuchet MS"/>
                <a:cs typeface="Trebuchet MS"/>
              </a:rPr>
              <a:t>u</a:t>
            </a:r>
            <a:r>
              <a:rPr sz="1600" b="1" spc="60" dirty="0">
                <a:solidFill>
                  <a:srgbClr val="BE1F3B"/>
                </a:solidFill>
                <a:latin typeface="Trebuchet MS"/>
                <a:cs typeface="Trebuchet MS"/>
              </a:rPr>
              <a:t>s</a:t>
            </a:r>
            <a:r>
              <a:rPr sz="1600" b="1" spc="-245" dirty="0">
                <a:solidFill>
                  <a:srgbClr val="4D5573"/>
                </a:solidFill>
                <a:latin typeface="Trebuchet MS"/>
                <a:cs typeface="Trebuchet MS"/>
              </a:rPr>
              <a:t>:</a:t>
            </a:r>
            <a:r>
              <a:rPr sz="1600" b="1" spc="-14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85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6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60084" y="1763394"/>
            <a:ext cx="173164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10" dirty="0">
                <a:solidFill>
                  <a:srgbClr val="4D5573"/>
                </a:solidFill>
                <a:latin typeface="Tahoma"/>
                <a:cs typeface="Tahoma"/>
              </a:rPr>
              <a:t>Th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55" dirty="0">
                <a:solidFill>
                  <a:srgbClr val="4D5573"/>
                </a:solidFill>
                <a:latin typeface="Tahoma"/>
                <a:cs typeface="Tahoma"/>
              </a:rPr>
              <a:t>visc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  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u</a:t>
            </a:r>
            <a:r>
              <a:rPr sz="1600" spc="-229" dirty="0">
                <a:solidFill>
                  <a:srgbClr val="4D5573"/>
                </a:solidFill>
                <a:latin typeface="Tahoma"/>
                <a:cs typeface="Tahoma"/>
              </a:rPr>
              <a:t>m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85" dirty="0">
                <a:solidFill>
                  <a:srgbClr val="4D5573"/>
                </a:solidFill>
                <a:latin typeface="Tahoma"/>
                <a:cs typeface="Tahoma"/>
              </a:rPr>
              <a:t>(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229" dirty="0">
                <a:solidFill>
                  <a:srgbClr val="4D5573"/>
                </a:solidFill>
                <a:latin typeface="Tahoma"/>
                <a:cs typeface="Tahoma"/>
              </a:rPr>
              <a:t>m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os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ed  </a:t>
            </a: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f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6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d</a:t>
            </a:r>
            <a:r>
              <a:rPr sz="1600" spc="-16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9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y</a:t>
            </a:r>
            <a:r>
              <a:rPr sz="1600" spc="-4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1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)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6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5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90" dirty="0">
                <a:solidFill>
                  <a:srgbClr val="4D5573"/>
                </a:solidFill>
                <a:latin typeface="Tahoma"/>
                <a:cs typeface="Tahoma"/>
              </a:rPr>
              <a:t>of  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170" dirty="0">
                <a:solidFill>
                  <a:srgbClr val="4D5573"/>
                </a:solidFill>
                <a:latin typeface="Tahoma"/>
                <a:cs typeface="Tahoma"/>
              </a:rPr>
              <a:t>y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w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5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7945" y="1875535"/>
            <a:ext cx="1357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7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11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35" dirty="0">
                <a:solidFill>
                  <a:srgbClr val="4D5573"/>
                </a:solidFill>
                <a:latin typeface="Trebuchet MS"/>
                <a:cs typeface="Trebuchet MS"/>
              </a:rPr>
              <a:t>j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29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b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05" dirty="0">
                <a:solidFill>
                  <a:srgbClr val="4D5573"/>
                </a:solidFill>
                <a:latin typeface="Trebuchet MS"/>
                <a:cs typeface="Trebuchet MS"/>
              </a:rPr>
              <a:t>ms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945" y="2363469"/>
            <a:ext cx="25603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75" dirty="0">
                <a:solidFill>
                  <a:srgbClr val="4D5573"/>
                </a:solidFill>
                <a:latin typeface="Trebuchet MS"/>
                <a:cs typeface="Trebuchet MS"/>
              </a:rPr>
              <a:t>g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235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nep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hr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40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5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4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endParaRPr sz="16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0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85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mm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30" dirty="0">
                <a:solidFill>
                  <a:srgbClr val="4D5573"/>
                </a:solidFill>
                <a:latin typeface="Trebuchet MS"/>
                <a:cs typeface="Trebuchet MS"/>
              </a:rPr>
              <a:t>s 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5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50" dirty="0">
                <a:solidFill>
                  <a:srgbClr val="4D5573"/>
                </a:solidFill>
                <a:latin typeface="Trebuchet MS"/>
                <a:cs typeface="Trebuchet MS"/>
              </a:rPr>
              <a:t>k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00" dirty="0">
                <a:solidFill>
                  <a:srgbClr val="4D5573"/>
                </a:solidFill>
                <a:latin typeface="Trebuchet MS"/>
                <a:cs typeface="Trebuchet MS"/>
              </a:rPr>
              <a:t>d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14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00" dirty="0">
                <a:solidFill>
                  <a:srgbClr val="4D5573"/>
                </a:solidFill>
                <a:latin typeface="Trebuchet MS"/>
                <a:cs typeface="Trebuchet MS"/>
              </a:rPr>
              <a:t>d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endParaRPr sz="1600" dirty="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94836" y="2200795"/>
            <a:ext cx="2795270" cy="1701800"/>
            <a:chOff x="3394836" y="2200795"/>
            <a:chExt cx="2795270" cy="1701800"/>
          </a:xfrm>
        </p:grpSpPr>
        <p:sp>
          <p:nvSpPr>
            <p:cNvPr id="18" name="object 18"/>
            <p:cNvSpPr/>
            <p:nvPr/>
          </p:nvSpPr>
          <p:spPr>
            <a:xfrm>
              <a:off x="3394836" y="2348230"/>
              <a:ext cx="2785745" cy="1480820"/>
            </a:xfrm>
            <a:custGeom>
              <a:avLst/>
              <a:gdLst/>
              <a:ahLst/>
              <a:cxnLst/>
              <a:rect l="l" t="t" r="r" b="b"/>
              <a:pathLst>
                <a:path w="2785745" h="1480820">
                  <a:moveTo>
                    <a:pt x="609600" y="132842"/>
                  </a:moveTo>
                  <a:lnTo>
                    <a:pt x="0" y="132842"/>
                  </a:lnTo>
                </a:path>
                <a:path w="2785745" h="1480820">
                  <a:moveTo>
                    <a:pt x="1056639" y="1480566"/>
                  </a:moveTo>
                  <a:lnTo>
                    <a:pt x="162433" y="1480566"/>
                  </a:lnTo>
                </a:path>
                <a:path w="2785745" h="1480820">
                  <a:moveTo>
                    <a:pt x="1596009" y="1369822"/>
                  </a:moveTo>
                  <a:lnTo>
                    <a:pt x="2785237" y="1329944"/>
                  </a:lnTo>
                </a:path>
                <a:path w="2785745" h="1480820">
                  <a:moveTo>
                    <a:pt x="1500377" y="0"/>
                  </a:moveTo>
                  <a:lnTo>
                    <a:pt x="2785237" y="0"/>
                  </a:lnTo>
                </a:path>
              </a:pathLst>
            </a:custGeom>
            <a:ln w="19050">
              <a:solidFill>
                <a:srgbClr val="D941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62069" y="2200795"/>
              <a:ext cx="1826895" cy="1701800"/>
            </a:xfrm>
            <a:custGeom>
              <a:avLst/>
              <a:gdLst/>
              <a:ahLst/>
              <a:cxnLst/>
              <a:rect l="l" t="t" r="r" b="b"/>
              <a:pathLst>
                <a:path w="1826895" h="1701800">
                  <a:moveTo>
                    <a:pt x="742508" y="1066800"/>
                  </a:moveTo>
                  <a:lnTo>
                    <a:pt x="665860" y="1066800"/>
                  </a:lnTo>
                  <a:lnTo>
                    <a:pt x="682017" y="1079500"/>
                  </a:lnTo>
                  <a:lnTo>
                    <a:pt x="694531" y="1092200"/>
                  </a:lnTo>
                  <a:lnTo>
                    <a:pt x="702615" y="1104900"/>
                  </a:lnTo>
                  <a:lnTo>
                    <a:pt x="705484" y="1130300"/>
                  </a:lnTo>
                  <a:lnTo>
                    <a:pt x="705484" y="1612900"/>
                  </a:lnTo>
                  <a:lnTo>
                    <a:pt x="711751" y="1651000"/>
                  </a:lnTo>
                  <a:lnTo>
                    <a:pt x="728852" y="1676400"/>
                  </a:lnTo>
                  <a:lnTo>
                    <a:pt x="754241" y="1701800"/>
                  </a:lnTo>
                  <a:lnTo>
                    <a:pt x="816475" y="1701800"/>
                  </a:lnTo>
                  <a:lnTo>
                    <a:pt x="841819" y="1676400"/>
                  </a:lnTo>
                  <a:lnTo>
                    <a:pt x="858877" y="1651000"/>
                  </a:lnTo>
                  <a:lnTo>
                    <a:pt x="774644" y="1651000"/>
                  </a:lnTo>
                  <a:lnTo>
                    <a:pt x="766254" y="1638300"/>
                  </a:lnTo>
                  <a:lnTo>
                    <a:pt x="760626" y="1625600"/>
                  </a:lnTo>
                  <a:lnTo>
                    <a:pt x="758570" y="1612900"/>
                  </a:lnTo>
                  <a:lnTo>
                    <a:pt x="758570" y="1130300"/>
                  </a:lnTo>
                  <a:lnTo>
                    <a:pt x="752990" y="1092200"/>
                  </a:lnTo>
                  <a:lnTo>
                    <a:pt x="742508" y="1066800"/>
                  </a:lnTo>
                  <a:close/>
                </a:path>
                <a:path w="1826895" h="1701800">
                  <a:moveTo>
                    <a:pt x="986494" y="63500"/>
                  </a:moveTo>
                  <a:lnTo>
                    <a:pt x="924022" y="63500"/>
                  </a:lnTo>
                  <a:lnTo>
                    <a:pt x="932005" y="76200"/>
                  </a:lnTo>
                  <a:lnTo>
                    <a:pt x="937345" y="88900"/>
                  </a:lnTo>
                  <a:lnTo>
                    <a:pt x="939291" y="88900"/>
                  </a:lnTo>
                  <a:lnTo>
                    <a:pt x="939291" y="444500"/>
                  </a:lnTo>
                  <a:lnTo>
                    <a:pt x="941153" y="469900"/>
                  </a:lnTo>
                  <a:lnTo>
                    <a:pt x="946658" y="508000"/>
                  </a:lnTo>
                  <a:lnTo>
                    <a:pt x="1018031" y="660400"/>
                  </a:lnTo>
                  <a:lnTo>
                    <a:pt x="1040834" y="698500"/>
                  </a:lnTo>
                  <a:lnTo>
                    <a:pt x="1068911" y="736600"/>
                  </a:lnTo>
                  <a:lnTo>
                    <a:pt x="1101488" y="762000"/>
                  </a:lnTo>
                  <a:lnTo>
                    <a:pt x="1137792" y="774700"/>
                  </a:lnTo>
                  <a:lnTo>
                    <a:pt x="1251584" y="825500"/>
                  </a:lnTo>
                  <a:lnTo>
                    <a:pt x="1255758" y="825500"/>
                  </a:lnTo>
                  <a:lnTo>
                    <a:pt x="1258871" y="838200"/>
                  </a:lnTo>
                  <a:lnTo>
                    <a:pt x="1260818" y="850900"/>
                  </a:lnTo>
                  <a:lnTo>
                    <a:pt x="1261490" y="863600"/>
                  </a:lnTo>
                  <a:lnTo>
                    <a:pt x="1261490" y="876300"/>
                  </a:lnTo>
                  <a:lnTo>
                    <a:pt x="1260728" y="876300"/>
                  </a:lnTo>
                  <a:lnTo>
                    <a:pt x="1258951" y="889000"/>
                  </a:lnTo>
                  <a:lnTo>
                    <a:pt x="1113027" y="889000"/>
                  </a:lnTo>
                  <a:lnTo>
                    <a:pt x="1070303" y="914400"/>
                  </a:lnTo>
                  <a:lnTo>
                    <a:pt x="1033488" y="939800"/>
                  </a:lnTo>
                  <a:lnTo>
                    <a:pt x="1003411" y="977900"/>
                  </a:lnTo>
                  <a:lnTo>
                    <a:pt x="980900" y="1028700"/>
                  </a:lnTo>
                  <a:lnTo>
                    <a:pt x="966786" y="1079500"/>
                  </a:lnTo>
                  <a:lnTo>
                    <a:pt x="961897" y="1130300"/>
                  </a:lnTo>
                  <a:lnTo>
                    <a:pt x="961897" y="1612900"/>
                  </a:lnTo>
                  <a:lnTo>
                    <a:pt x="968144" y="1651000"/>
                  </a:lnTo>
                  <a:lnTo>
                    <a:pt x="985202" y="1676400"/>
                  </a:lnTo>
                  <a:lnTo>
                    <a:pt x="1010546" y="1701800"/>
                  </a:lnTo>
                  <a:lnTo>
                    <a:pt x="1072780" y="1701800"/>
                  </a:lnTo>
                  <a:lnTo>
                    <a:pt x="1098168" y="1676400"/>
                  </a:lnTo>
                  <a:lnTo>
                    <a:pt x="1115270" y="1651000"/>
                  </a:lnTo>
                  <a:lnTo>
                    <a:pt x="1029841" y="1651000"/>
                  </a:lnTo>
                  <a:lnTo>
                    <a:pt x="1021413" y="1638300"/>
                  </a:lnTo>
                  <a:lnTo>
                    <a:pt x="1015771" y="1625600"/>
                  </a:lnTo>
                  <a:lnTo>
                    <a:pt x="1013713" y="1612900"/>
                  </a:lnTo>
                  <a:lnTo>
                    <a:pt x="1013713" y="1130300"/>
                  </a:lnTo>
                  <a:lnTo>
                    <a:pt x="1019001" y="1079500"/>
                  </a:lnTo>
                  <a:lnTo>
                    <a:pt x="1034127" y="1041400"/>
                  </a:lnTo>
                  <a:lnTo>
                    <a:pt x="1057989" y="1003300"/>
                  </a:lnTo>
                  <a:lnTo>
                    <a:pt x="1089483" y="965200"/>
                  </a:lnTo>
                  <a:lnTo>
                    <a:pt x="1127505" y="952500"/>
                  </a:lnTo>
                  <a:lnTo>
                    <a:pt x="1200530" y="927100"/>
                  </a:lnTo>
                  <a:lnTo>
                    <a:pt x="1377501" y="927100"/>
                  </a:lnTo>
                  <a:lnTo>
                    <a:pt x="1363805" y="901700"/>
                  </a:lnTo>
                  <a:lnTo>
                    <a:pt x="1340332" y="889000"/>
                  </a:lnTo>
                  <a:lnTo>
                    <a:pt x="1314322" y="863600"/>
                  </a:lnTo>
                  <a:lnTo>
                    <a:pt x="1314322" y="850900"/>
                  </a:lnTo>
                  <a:lnTo>
                    <a:pt x="1314068" y="850900"/>
                  </a:lnTo>
                  <a:lnTo>
                    <a:pt x="1312926" y="838200"/>
                  </a:lnTo>
                  <a:lnTo>
                    <a:pt x="1339296" y="825500"/>
                  </a:lnTo>
                  <a:lnTo>
                    <a:pt x="1363106" y="800100"/>
                  </a:lnTo>
                  <a:lnTo>
                    <a:pt x="1373547" y="787400"/>
                  </a:lnTo>
                  <a:lnTo>
                    <a:pt x="1293240" y="787400"/>
                  </a:lnTo>
                  <a:lnTo>
                    <a:pt x="1291716" y="774700"/>
                  </a:lnTo>
                  <a:lnTo>
                    <a:pt x="1285605" y="774700"/>
                  </a:lnTo>
                  <a:lnTo>
                    <a:pt x="1281747" y="762000"/>
                  </a:lnTo>
                  <a:lnTo>
                    <a:pt x="1277604" y="762000"/>
                  </a:lnTo>
                  <a:lnTo>
                    <a:pt x="1273175" y="749300"/>
                  </a:lnTo>
                  <a:lnTo>
                    <a:pt x="1264030" y="736600"/>
                  </a:lnTo>
                  <a:lnTo>
                    <a:pt x="1190878" y="736600"/>
                  </a:lnTo>
                  <a:lnTo>
                    <a:pt x="1154938" y="711200"/>
                  </a:lnTo>
                  <a:lnTo>
                    <a:pt x="1102693" y="685800"/>
                  </a:lnTo>
                  <a:lnTo>
                    <a:pt x="1063878" y="635000"/>
                  </a:lnTo>
                  <a:lnTo>
                    <a:pt x="1013967" y="533400"/>
                  </a:lnTo>
                  <a:lnTo>
                    <a:pt x="1004593" y="508000"/>
                  </a:lnTo>
                  <a:lnTo>
                    <a:pt x="997838" y="495300"/>
                  </a:lnTo>
                  <a:lnTo>
                    <a:pt x="993751" y="469900"/>
                  </a:lnTo>
                  <a:lnTo>
                    <a:pt x="992377" y="444500"/>
                  </a:lnTo>
                  <a:lnTo>
                    <a:pt x="992377" y="88900"/>
                  </a:lnTo>
                  <a:lnTo>
                    <a:pt x="986494" y="63500"/>
                  </a:lnTo>
                  <a:close/>
                </a:path>
                <a:path w="1826895" h="1701800">
                  <a:moveTo>
                    <a:pt x="774874" y="927100"/>
                  </a:moveTo>
                  <a:lnTo>
                    <a:pt x="624204" y="927100"/>
                  </a:lnTo>
                  <a:lnTo>
                    <a:pt x="697229" y="952500"/>
                  </a:lnTo>
                  <a:lnTo>
                    <a:pt x="735230" y="965200"/>
                  </a:lnTo>
                  <a:lnTo>
                    <a:pt x="766781" y="1003300"/>
                  </a:lnTo>
                  <a:lnTo>
                    <a:pt x="790736" y="1041400"/>
                  </a:lnTo>
                  <a:lnTo>
                    <a:pt x="805950" y="1079500"/>
                  </a:lnTo>
                  <a:lnTo>
                    <a:pt x="811276" y="1130300"/>
                  </a:lnTo>
                  <a:lnTo>
                    <a:pt x="811276" y="1612900"/>
                  </a:lnTo>
                  <a:lnTo>
                    <a:pt x="809222" y="1625600"/>
                  </a:lnTo>
                  <a:lnTo>
                    <a:pt x="803608" y="1638300"/>
                  </a:lnTo>
                  <a:lnTo>
                    <a:pt x="795256" y="1651000"/>
                  </a:lnTo>
                  <a:lnTo>
                    <a:pt x="858877" y="1651000"/>
                  </a:lnTo>
                  <a:lnTo>
                    <a:pt x="865124" y="1612900"/>
                  </a:lnTo>
                  <a:lnTo>
                    <a:pt x="865124" y="1130300"/>
                  </a:lnTo>
                  <a:lnTo>
                    <a:pt x="860190" y="1079500"/>
                  </a:lnTo>
                  <a:lnTo>
                    <a:pt x="845979" y="1028700"/>
                  </a:lnTo>
                  <a:lnTo>
                    <a:pt x="823372" y="977900"/>
                  </a:lnTo>
                  <a:lnTo>
                    <a:pt x="793251" y="939800"/>
                  </a:lnTo>
                  <a:lnTo>
                    <a:pt x="774874" y="927100"/>
                  </a:lnTo>
                  <a:close/>
                </a:path>
                <a:path w="1826895" h="1701800">
                  <a:moveTo>
                    <a:pt x="1300099" y="927100"/>
                  </a:moveTo>
                  <a:lnTo>
                    <a:pt x="1200530" y="927100"/>
                  </a:lnTo>
                  <a:lnTo>
                    <a:pt x="1228725" y="939800"/>
                  </a:lnTo>
                  <a:lnTo>
                    <a:pt x="1218618" y="952500"/>
                  </a:lnTo>
                  <a:lnTo>
                    <a:pt x="1209214" y="965200"/>
                  </a:lnTo>
                  <a:lnTo>
                    <a:pt x="1200453" y="977900"/>
                  </a:lnTo>
                  <a:lnTo>
                    <a:pt x="1192276" y="990600"/>
                  </a:lnTo>
                  <a:lnTo>
                    <a:pt x="1143507" y="1003300"/>
                  </a:lnTo>
                  <a:lnTo>
                    <a:pt x="1112087" y="1028700"/>
                  </a:lnTo>
                  <a:lnTo>
                    <a:pt x="1087786" y="1054100"/>
                  </a:lnTo>
                  <a:lnTo>
                    <a:pt x="1072106" y="1092200"/>
                  </a:lnTo>
                  <a:lnTo>
                    <a:pt x="1066545" y="1130300"/>
                  </a:lnTo>
                  <a:lnTo>
                    <a:pt x="1066545" y="1612900"/>
                  </a:lnTo>
                  <a:lnTo>
                    <a:pt x="1064474" y="1625600"/>
                  </a:lnTo>
                  <a:lnTo>
                    <a:pt x="1058830" y="1638300"/>
                  </a:lnTo>
                  <a:lnTo>
                    <a:pt x="1050472" y="1651000"/>
                  </a:lnTo>
                  <a:lnTo>
                    <a:pt x="1115270" y="1651000"/>
                  </a:lnTo>
                  <a:lnTo>
                    <a:pt x="1121537" y="1612900"/>
                  </a:lnTo>
                  <a:lnTo>
                    <a:pt x="1121537" y="1130300"/>
                  </a:lnTo>
                  <a:lnTo>
                    <a:pt x="1124348" y="1104900"/>
                  </a:lnTo>
                  <a:lnTo>
                    <a:pt x="1132316" y="1092200"/>
                  </a:lnTo>
                  <a:lnTo>
                    <a:pt x="1144736" y="1079500"/>
                  </a:lnTo>
                  <a:lnTo>
                    <a:pt x="1160906" y="1066800"/>
                  </a:lnTo>
                  <a:lnTo>
                    <a:pt x="1220608" y="1066800"/>
                  </a:lnTo>
                  <a:lnTo>
                    <a:pt x="1233042" y="1028700"/>
                  </a:lnTo>
                  <a:lnTo>
                    <a:pt x="1234439" y="1028700"/>
                  </a:lnTo>
                  <a:lnTo>
                    <a:pt x="1242784" y="1016000"/>
                  </a:lnTo>
                  <a:lnTo>
                    <a:pt x="1252045" y="1003300"/>
                  </a:lnTo>
                  <a:lnTo>
                    <a:pt x="1262282" y="990600"/>
                  </a:lnTo>
                  <a:lnTo>
                    <a:pt x="1273555" y="965200"/>
                  </a:lnTo>
                  <a:lnTo>
                    <a:pt x="1280279" y="965200"/>
                  </a:lnTo>
                  <a:lnTo>
                    <a:pt x="1286383" y="952500"/>
                  </a:lnTo>
                  <a:lnTo>
                    <a:pt x="1291915" y="952500"/>
                  </a:lnTo>
                  <a:lnTo>
                    <a:pt x="1296924" y="939800"/>
                  </a:lnTo>
                  <a:lnTo>
                    <a:pt x="1298575" y="939800"/>
                  </a:lnTo>
                  <a:lnTo>
                    <a:pt x="1300099" y="927100"/>
                  </a:lnTo>
                  <a:close/>
                </a:path>
                <a:path w="1826895" h="1701800">
                  <a:moveTo>
                    <a:pt x="352843" y="1422400"/>
                  </a:moveTo>
                  <a:lnTo>
                    <a:pt x="225790" y="1422400"/>
                  </a:lnTo>
                  <a:lnTo>
                    <a:pt x="230364" y="1435100"/>
                  </a:lnTo>
                  <a:lnTo>
                    <a:pt x="238378" y="1447800"/>
                  </a:lnTo>
                  <a:lnTo>
                    <a:pt x="273165" y="1460500"/>
                  </a:lnTo>
                  <a:lnTo>
                    <a:pt x="346071" y="1485900"/>
                  </a:lnTo>
                  <a:lnTo>
                    <a:pt x="428377" y="1485900"/>
                  </a:lnTo>
                  <a:lnTo>
                    <a:pt x="472407" y="1473200"/>
                  </a:lnTo>
                  <a:lnTo>
                    <a:pt x="514529" y="1460500"/>
                  </a:lnTo>
                  <a:lnTo>
                    <a:pt x="540774" y="1435100"/>
                  </a:lnTo>
                  <a:lnTo>
                    <a:pt x="383285" y="1435100"/>
                  </a:lnTo>
                  <a:lnTo>
                    <a:pt x="352843" y="1422400"/>
                  </a:lnTo>
                  <a:close/>
                </a:path>
                <a:path w="1826895" h="1701800">
                  <a:moveTo>
                    <a:pt x="1220608" y="1066800"/>
                  </a:moveTo>
                  <a:lnTo>
                    <a:pt x="1164843" y="1066800"/>
                  </a:lnTo>
                  <a:lnTo>
                    <a:pt x="1159250" y="1092200"/>
                  </a:lnTo>
                  <a:lnTo>
                    <a:pt x="1155239" y="1117600"/>
                  </a:lnTo>
                  <a:lnTo>
                    <a:pt x="1152824" y="1130300"/>
                  </a:lnTo>
                  <a:lnTo>
                    <a:pt x="1155601" y="1219200"/>
                  </a:lnTo>
                  <a:lnTo>
                    <a:pt x="1166184" y="1257300"/>
                  </a:lnTo>
                  <a:lnTo>
                    <a:pt x="1183508" y="1308100"/>
                  </a:lnTo>
                  <a:lnTo>
                    <a:pt x="1207319" y="1358900"/>
                  </a:lnTo>
                  <a:lnTo>
                    <a:pt x="1237360" y="1397000"/>
                  </a:lnTo>
                  <a:lnTo>
                    <a:pt x="1273377" y="1422400"/>
                  </a:lnTo>
                  <a:lnTo>
                    <a:pt x="1312861" y="1460500"/>
                  </a:lnTo>
                  <a:lnTo>
                    <a:pt x="1354925" y="1473200"/>
                  </a:lnTo>
                  <a:lnTo>
                    <a:pt x="1398677" y="1485900"/>
                  </a:lnTo>
                  <a:lnTo>
                    <a:pt x="1487890" y="1485900"/>
                  </a:lnTo>
                  <a:lnTo>
                    <a:pt x="1531693" y="1473200"/>
                  </a:lnTo>
                  <a:lnTo>
                    <a:pt x="1573776" y="1460500"/>
                  </a:lnTo>
                  <a:lnTo>
                    <a:pt x="1600113" y="1435100"/>
                  </a:lnTo>
                  <a:lnTo>
                    <a:pt x="1441703" y="1435100"/>
                  </a:lnTo>
                  <a:lnTo>
                    <a:pt x="1395071" y="1422400"/>
                  </a:lnTo>
                  <a:lnTo>
                    <a:pt x="1350771" y="1409700"/>
                  </a:lnTo>
                  <a:lnTo>
                    <a:pt x="1309901" y="1384300"/>
                  </a:lnTo>
                  <a:lnTo>
                    <a:pt x="1273555" y="1346200"/>
                  </a:lnTo>
                  <a:lnTo>
                    <a:pt x="1243808" y="1308100"/>
                  </a:lnTo>
                  <a:lnTo>
                    <a:pt x="1222073" y="1270000"/>
                  </a:lnTo>
                  <a:lnTo>
                    <a:pt x="1208744" y="1219200"/>
                  </a:lnTo>
                  <a:lnTo>
                    <a:pt x="1204214" y="1155700"/>
                  </a:lnTo>
                  <a:lnTo>
                    <a:pt x="1206075" y="1130300"/>
                  </a:lnTo>
                  <a:lnTo>
                    <a:pt x="1211579" y="1092200"/>
                  </a:lnTo>
                  <a:lnTo>
                    <a:pt x="1220608" y="1066800"/>
                  </a:lnTo>
                  <a:close/>
                </a:path>
                <a:path w="1826895" h="1701800">
                  <a:moveTo>
                    <a:pt x="624204" y="927100"/>
                  </a:moveTo>
                  <a:lnTo>
                    <a:pt x="525017" y="927100"/>
                  </a:lnTo>
                  <a:lnTo>
                    <a:pt x="526414" y="939800"/>
                  </a:lnTo>
                  <a:lnTo>
                    <a:pt x="528954" y="939800"/>
                  </a:lnTo>
                  <a:lnTo>
                    <a:pt x="533753" y="952500"/>
                  </a:lnTo>
                  <a:lnTo>
                    <a:pt x="539146" y="952500"/>
                  </a:lnTo>
                  <a:lnTo>
                    <a:pt x="545064" y="965200"/>
                  </a:lnTo>
                  <a:lnTo>
                    <a:pt x="562707" y="990600"/>
                  </a:lnTo>
                  <a:lnTo>
                    <a:pt x="572944" y="1003300"/>
                  </a:lnTo>
                  <a:lnTo>
                    <a:pt x="582205" y="1016000"/>
                  </a:lnTo>
                  <a:lnTo>
                    <a:pt x="590550" y="1028700"/>
                  </a:lnTo>
                  <a:lnTo>
                    <a:pt x="591946" y="1028700"/>
                  </a:lnTo>
                  <a:lnTo>
                    <a:pt x="604581" y="1066800"/>
                  </a:lnTo>
                  <a:lnTo>
                    <a:pt x="613679" y="1092200"/>
                  </a:lnTo>
                  <a:lnTo>
                    <a:pt x="619182" y="1130300"/>
                  </a:lnTo>
                  <a:lnTo>
                    <a:pt x="616459" y="1219200"/>
                  </a:lnTo>
                  <a:lnTo>
                    <a:pt x="603043" y="1270000"/>
                  </a:lnTo>
                  <a:lnTo>
                    <a:pt x="581221" y="1308100"/>
                  </a:lnTo>
                  <a:lnTo>
                    <a:pt x="551433" y="1346200"/>
                  </a:lnTo>
                  <a:lnTo>
                    <a:pt x="514516" y="1384300"/>
                  </a:lnTo>
                  <a:lnTo>
                    <a:pt x="473265" y="1409700"/>
                  </a:lnTo>
                  <a:lnTo>
                    <a:pt x="383285" y="1435100"/>
                  </a:lnTo>
                  <a:lnTo>
                    <a:pt x="540774" y="1435100"/>
                  </a:lnTo>
                  <a:lnTo>
                    <a:pt x="553896" y="1422400"/>
                  </a:lnTo>
                  <a:lnTo>
                    <a:pt x="589660" y="1397000"/>
                  </a:lnTo>
                  <a:lnTo>
                    <a:pt x="619516" y="1358900"/>
                  </a:lnTo>
                  <a:lnTo>
                    <a:pt x="643214" y="1308100"/>
                  </a:lnTo>
                  <a:lnTo>
                    <a:pt x="660481" y="1257300"/>
                  </a:lnTo>
                  <a:lnTo>
                    <a:pt x="671042" y="1219200"/>
                  </a:lnTo>
                  <a:lnTo>
                    <a:pt x="674624" y="1155700"/>
                  </a:lnTo>
                  <a:lnTo>
                    <a:pt x="673834" y="1143000"/>
                  </a:lnTo>
                  <a:lnTo>
                    <a:pt x="671449" y="1117600"/>
                  </a:lnTo>
                  <a:lnTo>
                    <a:pt x="667444" y="1092200"/>
                  </a:lnTo>
                  <a:lnTo>
                    <a:pt x="661796" y="1066800"/>
                  </a:lnTo>
                  <a:lnTo>
                    <a:pt x="742508" y="1066800"/>
                  </a:lnTo>
                  <a:lnTo>
                    <a:pt x="737266" y="1054100"/>
                  </a:lnTo>
                  <a:lnTo>
                    <a:pt x="712922" y="1028700"/>
                  </a:lnTo>
                  <a:lnTo>
                    <a:pt x="681481" y="1003300"/>
                  </a:lnTo>
                  <a:lnTo>
                    <a:pt x="632205" y="990600"/>
                  </a:lnTo>
                  <a:lnTo>
                    <a:pt x="624175" y="977900"/>
                  </a:lnTo>
                  <a:lnTo>
                    <a:pt x="615489" y="965200"/>
                  </a:lnTo>
                  <a:lnTo>
                    <a:pt x="606113" y="952500"/>
                  </a:lnTo>
                  <a:lnTo>
                    <a:pt x="596010" y="939800"/>
                  </a:lnTo>
                  <a:lnTo>
                    <a:pt x="624204" y="927100"/>
                  </a:lnTo>
                  <a:close/>
                </a:path>
                <a:path w="1826895" h="1701800">
                  <a:moveTo>
                    <a:pt x="1738205" y="482600"/>
                  </a:moveTo>
                  <a:lnTo>
                    <a:pt x="1719199" y="482600"/>
                  </a:lnTo>
                  <a:lnTo>
                    <a:pt x="1710846" y="495300"/>
                  </a:lnTo>
                  <a:lnTo>
                    <a:pt x="1705721" y="508000"/>
                  </a:lnTo>
                  <a:lnTo>
                    <a:pt x="1704286" y="520700"/>
                  </a:lnTo>
                  <a:lnTo>
                    <a:pt x="1707006" y="533400"/>
                  </a:lnTo>
                  <a:lnTo>
                    <a:pt x="1727483" y="584200"/>
                  </a:lnTo>
                  <a:lnTo>
                    <a:pt x="1743335" y="635000"/>
                  </a:lnTo>
                  <a:lnTo>
                    <a:pt x="1755099" y="685800"/>
                  </a:lnTo>
                  <a:lnTo>
                    <a:pt x="1763313" y="736600"/>
                  </a:lnTo>
                  <a:lnTo>
                    <a:pt x="1768514" y="787400"/>
                  </a:lnTo>
                  <a:lnTo>
                    <a:pt x="1771241" y="825500"/>
                  </a:lnTo>
                  <a:lnTo>
                    <a:pt x="1772030" y="863600"/>
                  </a:lnTo>
                  <a:lnTo>
                    <a:pt x="1771431" y="901700"/>
                  </a:lnTo>
                  <a:lnTo>
                    <a:pt x="1769336" y="939800"/>
                  </a:lnTo>
                  <a:lnTo>
                    <a:pt x="1765301" y="977900"/>
                  </a:lnTo>
                  <a:lnTo>
                    <a:pt x="1758884" y="1016000"/>
                  </a:lnTo>
                  <a:lnTo>
                    <a:pt x="1749641" y="1066800"/>
                  </a:lnTo>
                  <a:lnTo>
                    <a:pt x="1737127" y="1117600"/>
                  </a:lnTo>
                  <a:lnTo>
                    <a:pt x="1720900" y="1168400"/>
                  </a:lnTo>
                  <a:lnTo>
                    <a:pt x="1700515" y="1206500"/>
                  </a:lnTo>
                  <a:lnTo>
                    <a:pt x="1675529" y="1257300"/>
                  </a:lnTo>
                  <a:lnTo>
                    <a:pt x="1645498" y="1308100"/>
                  </a:lnTo>
                  <a:lnTo>
                    <a:pt x="1609978" y="1346200"/>
                  </a:lnTo>
                  <a:lnTo>
                    <a:pt x="1573774" y="1384300"/>
                  </a:lnTo>
                  <a:lnTo>
                    <a:pt x="1532937" y="1409700"/>
                  </a:lnTo>
                  <a:lnTo>
                    <a:pt x="1488553" y="1422400"/>
                  </a:lnTo>
                  <a:lnTo>
                    <a:pt x="1441703" y="1435100"/>
                  </a:lnTo>
                  <a:lnTo>
                    <a:pt x="1600113" y="1435100"/>
                  </a:lnTo>
                  <a:lnTo>
                    <a:pt x="1613282" y="1422400"/>
                  </a:lnTo>
                  <a:lnTo>
                    <a:pt x="1649349" y="1397000"/>
                  </a:lnTo>
                  <a:lnTo>
                    <a:pt x="1685249" y="1346200"/>
                  </a:lnTo>
                  <a:lnTo>
                    <a:pt x="1716050" y="1308100"/>
                  </a:lnTo>
                  <a:lnTo>
                    <a:pt x="1742128" y="1257300"/>
                  </a:lnTo>
                  <a:lnTo>
                    <a:pt x="1763860" y="1206500"/>
                  </a:lnTo>
                  <a:lnTo>
                    <a:pt x="1781624" y="1155700"/>
                  </a:lnTo>
                  <a:lnTo>
                    <a:pt x="1795795" y="1104900"/>
                  </a:lnTo>
                  <a:lnTo>
                    <a:pt x="1806752" y="1066800"/>
                  </a:lnTo>
                  <a:lnTo>
                    <a:pt x="1814872" y="1016000"/>
                  </a:lnTo>
                  <a:lnTo>
                    <a:pt x="1820531" y="977900"/>
                  </a:lnTo>
                  <a:lnTo>
                    <a:pt x="1824106" y="927100"/>
                  </a:lnTo>
                  <a:lnTo>
                    <a:pt x="1825974" y="901700"/>
                  </a:lnTo>
                  <a:lnTo>
                    <a:pt x="1826514" y="863600"/>
                  </a:lnTo>
                  <a:lnTo>
                    <a:pt x="1825118" y="825500"/>
                  </a:lnTo>
                  <a:lnTo>
                    <a:pt x="1821822" y="774700"/>
                  </a:lnTo>
                  <a:lnTo>
                    <a:pt x="1815997" y="723900"/>
                  </a:lnTo>
                  <a:lnTo>
                    <a:pt x="1807017" y="673100"/>
                  </a:lnTo>
                  <a:lnTo>
                    <a:pt x="1794256" y="622300"/>
                  </a:lnTo>
                  <a:lnTo>
                    <a:pt x="1777088" y="558800"/>
                  </a:lnTo>
                  <a:lnTo>
                    <a:pt x="1754885" y="508000"/>
                  </a:lnTo>
                  <a:lnTo>
                    <a:pt x="1750548" y="495300"/>
                  </a:lnTo>
                  <a:lnTo>
                    <a:pt x="1744852" y="495300"/>
                  </a:lnTo>
                  <a:lnTo>
                    <a:pt x="1738205" y="482600"/>
                  </a:lnTo>
                  <a:close/>
                </a:path>
                <a:path w="1826895" h="1701800">
                  <a:moveTo>
                    <a:pt x="264921" y="1397000"/>
                  </a:moveTo>
                  <a:lnTo>
                    <a:pt x="232709" y="1397000"/>
                  </a:lnTo>
                  <a:lnTo>
                    <a:pt x="228345" y="1409700"/>
                  </a:lnTo>
                  <a:lnTo>
                    <a:pt x="225002" y="1422400"/>
                  </a:lnTo>
                  <a:lnTo>
                    <a:pt x="322722" y="1422400"/>
                  </a:lnTo>
                  <a:lnTo>
                    <a:pt x="293292" y="1409700"/>
                  </a:lnTo>
                  <a:lnTo>
                    <a:pt x="264921" y="1397000"/>
                  </a:lnTo>
                  <a:close/>
                </a:path>
                <a:path w="1826895" h="1701800">
                  <a:moveTo>
                    <a:pt x="256158" y="1384300"/>
                  </a:moveTo>
                  <a:lnTo>
                    <a:pt x="251587" y="1384300"/>
                  </a:lnTo>
                  <a:lnTo>
                    <a:pt x="244723" y="1397000"/>
                  </a:lnTo>
                  <a:lnTo>
                    <a:pt x="260730" y="1397000"/>
                  </a:lnTo>
                  <a:lnTo>
                    <a:pt x="256158" y="1384300"/>
                  </a:lnTo>
                  <a:close/>
                </a:path>
                <a:path w="1826895" h="1701800">
                  <a:moveTo>
                    <a:pt x="170179" y="1346200"/>
                  </a:moveTo>
                  <a:lnTo>
                    <a:pt x="143001" y="1346200"/>
                  </a:lnTo>
                  <a:lnTo>
                    <a:pt x="150749" y="1358900"/>
                  </a:lnTo>
                  <a:lnTo>
                    <a:pt x="164464" y="1358900"/>
                  </a:lnTo>
                  <a:lnTo>
                    <a:pt x="170179" y="1346200"/>
                  </a:lnTo>
                  <a:close/>
                </a:path>
                <a:path w="1826895" h="1701800">
                  <a:moveTo>
                    <a:pt x="429492" y="241300"/>
                  </a:moveTo>
                  <a:lnTo>
                    <a:pt x="337486" y="241300"/>
                  </a:lnTo>
                  <a:lnTo>
                    <a:pt x="293183" y="254000"/>
                  </a:lnTo>
                  <a:lnTo>
                    <a:pt x="251281" y="266700"/>
                  </a:lnTo>
                  <a:lnTo>
                    <a:pt x="212433" y="304800"/>
                  </a:lnTo>
                  <a:lnTo>
                    <a:pt x="177291" y="330200"/>
                  </a:lnTo>
                  <a:lnTo>
                    <a:pt x="141415" y="381000"/>
                  </a:lnTo>
                  <a:lnTo>
                    <a:pt x="110625" y="419100"/>
                  </a:lnTo>
                  <a:lnTo>
                    <a:pt x="84546" y="469900"/>
                  </a:lnTo>
                  <a:lnTo>
                    <a:pt x="62803" y="520700"/>
                  </a:lnTo>
                  <a:lnTo>
                    <a:pt x="45023" y="571500"/>
                  </a:lnTo>
                  <a:lnTo>
                    <a:pt x="30829" y="622300"/>
                  </a:lnTo>
                  <a:lnTo>
                    <a:pt x="19847" y="660400"/>
                  </a:lnTo>
                  <a:lnTo>
                    <a:pt x="11702" y="711200"/>
                  </a:lnTo>
                  <a:lnTo>
                    <a:pt x="6020" y="749300"/>
                  </a:lnTo>
                  <a:lnTo>
                    <a:pt x="2425" y="787400"/>
                  </a:lnTo>
                  <a:lnTo>
                    <a:pt x="544" y="825500"/>
                  </a:lnTo>
                  <a:lnTo>
                    <a:pt x="0" y="863600"/>
                  </a:lnTo>
                  <a:lnTo>
                    <a:pt x="621" y="901700"/>
                  </a:lnTo>
                  <a:lnTo>
                    <a:pt x="2820" y="939800"/>
                  </a:lnTo>
                  <a:lnTo>
                    <a:pt x="7101" y="977900"/>
                  </a:lnTo>
                  <a:lnTo>
                    <a:pt x="13967" y="1028700"/>
                  </a:lnTo>
                  <a:lnTo>
                    <a:pt x="23923" y="1079500"/>
                  </a:lnTo>
                  <a:lnTo>
                    <a:pt x="37472" y="1130300"/>
                  </a:lnTo>
                  <a:lnTo>
                    <a:pt x="55117" y="1181100"/>
                  </a:lnTo>
                  <a:lnTo>
                    <a:pt x="77362" y="1244600"/>
                  </a:lnTo>
                  <a:lnTo>
                    <a:pt x="104711" y="1295400"/>
                  </a:lnTo>
                  <a:lnTo>
                    <a:pt x="137667" y="1346200"/>
                  </a:lnTo>
                  <a:lnTo>
                    <a:pt x="175005" y="1346200"/>
                  </a:lnTo>
                  <a:lnTo>
                    <a:pt x="181788" y="1333500"/>
                  </a:lnTo>
                  <a:lnTo>
                    <a:pt x="184880" y="1333500"/>
                  </a:lnTo>
                  <a:lnTo>
                    <a:pt x="184114" y="1320800"/>
                  </a:lnTo>
                  <a:lnTo>
                    <a:pt x="179324" y="1308100"/>
                  </a:lnTo>
                  <a:lnTo>
                    <a:pt x="146179" y="1257300"/>
                  </a:lnTo>
                  <a:lnTo>
                    <a:pt x="119306" y="1193800"/>
                  </a:lnTo>
                  <a:lnTo>
                    <a:pt x="98072" y="1143000"/>
                  </a:lnTo>
                  <a:lnTo>
                    <a:pt x="81842" y="1092200"/>
                  </a:lnTo>
                  <a:lnTo>
                    <a:pt x="69983" y="1041400"/>
                  </a:lnTo>
                  <a:lnTo>
                    <a:pt x="61863" y="990600"/>
                  </a:lnTo>
                  <a:lnTo>
                    <a:pt x="56846" y="939800"/>
                  </a:lnTo>
                  <a:lnTo>
                    <a:pt x="54301" y="901700"/>
                  </a:lnTo>
                  <a:lnTo>
                    <a:pt x="53593" y="863600"/>
                  </a:lnTo>
                  <a:lnTo>
                    <a:pt x="54184" y="825500"/>
                  </a:lnTo>
                  <a:lnTo>
                    <a:pt x="56255" y="787400"/>
                  </a:lnTo>
                  <a:lnTo>
                    <a:pt x="60253" y="749300"/>
                  </a:lnTo>
                  <a:lnTo>
                    <a:pt x="66625" y="711200"/>
                  </a:lnTo>
                  <a:lnTo>
                    <a:pt x="75818" y="660400"/>
                  </a:lnTo>
                  <a:lnTo>
                    <a:pt x="88280" y="609600"/>
                  </a:lnTo>
                  <a:lnTo>
                    <a:pt x="104458" y="558800"/>
                  </a:lnTo>
                  <a:lnTo>
                    <a:pt x="124797" y="520700"/>
                  </a:lnTo>
                  <a:lnTo>
                    <a:pt x="149747" y="469900"/>
                  </a:lnTo>
                  <a:lnTo>
                    <a:pt x="179754" y="419100"/>
                  </a:lnTo>
                  <a:lnTo>
                    <a:pt x="215264" y="381000"/>
                  </a:lnTo>
                  <a:lnTo>
                    <a:pt x="251666" y="342900"/>
                  </a:lnTo>
                  <a:lnTo>
                    <a:pt x="292544" y="317500"/>
                  </a:lnTo>
                  <a:lnTo>
                    <a:pt x="336851" y="304800"/>
                  </a:lnTo>
                  <a:lnTo>
                    <a:pt x="383539" y="292100"/>
                  </a:lnTo>
                  <a:lnTo>
                    <a:pt x="541499" y="292100"/>
                  </a:lnTo>
                  <a:lnTo>
                    <a:pt x="515643" y="266700"/>
                  </a:lnTo>
                  <a:lnTo>
                    <a:pt x="473762" y="254000"/>
                  </a:lnTo>
                  <a:lnTo>
                    <a:pt x="429492" y="241300"/>
                  </a:lnTo>
                  <a:close/>
                </a:path>
                <a:path w="1826895" h="1701800">
                  <a:moveTo>
                    <a:pt x="454544" y="1003300"/>
                  </a:moveTo>
                  <a:lnTo>
                    <a:pt x="439165" y="1003300"/>
                  </a:lnTo>
                  <a:lnTo>
                    <a:pt x="443356" y="1016000"/>
                  </a:lnTo>
                  <a:lnTo>
                    <a:pt x="447420" y="1016000"/>
                  </a:lnTo>
                  <a:lnTo>
                    <a:pt x="454544" y="1003300"/>
                  </a:lnTo>
                  <a:close/>
                </a:path>
                <a:path w="1826895" h="1701800">
                  <a:moveTo>
                    <a:pt x="1385824" y="1003300"/>
                  </a:moveTo>
                  <a:lnTo>
                    <a:pt x="1370556" y="1003300"/>
                  </a:lnTo>
                  <a:lnTo>
                    <a:pt x="1377568" y="1016000"/>
                  </a:lnTo>
                  <a:lnTo>
                    <a:pt x="1381632" y="1016000"/>
                  </a:lnTo>
                  <a:lnTo>
                    <a:pt x="1385824" y="1003300"/>
                  </a:lnTo>
                  <a:close/>
                </a:path>
                <a:path w="1826895" h="1701800">
                  <a:moveTo>
                    <a:pt x="461073" y="698500"/>
                  </a:moveTo>
                  <a:lnTo>
                    <a:pt x="435101" y="698500"/>
                  </a:lnTo>
                  <a:lnTo>
                    <a:pt x="426882" y="711200"/>
                  </a:lnTo>
                  <a:lnTo>
                    <a:pt x="422020" y="723900"/>
                  </a:lnTo>
                  <a:lnTo>
                    <a:pt x="420778" y="723900"/>
                  </a:lnTo>
                  <a:lnTo>
                    <a:pt x="440965" y="774700"/>
                  </a:lnTo>
                  <a:lnTo>
                    <a:pt x="485586" y="825500"/>
                  </a:lnTo>
                  <a:lnTo>
                    <a:pt x="512063" y="838200"/>
                  </a:lnTo>
                  <a:lnTo>
                    <a:pt x="511301" y="850900"/>
                  </a:lnTo>
                  <a:lnTo>
                    <a:pt x="510666" y="850900"/>
                  </a:lnTo>
                  <a:lnTo>
                    <a:pt x="510666" y="863600"/>
                  </a:lnTo>
                  <a:lnTo>
                    <a:pt x="484693" y="889000"/>
                  </a:lnTo>
                  <a:lnTo>
                    <a:pt x="461279" y="901700"/>
                  </a:lnTo>
                  <a:lnTo>
                    <a:pt x="440747" y="939800"/>
                  </a:lnTo>
                  <a:lnTo>
                    <a:pt x="423417" y="965200"/>
                  </a:lnTo>
                  <a:lnTo>
                    <a:pt x="420510" y="977900"/>
                  </a:lnTo>
                  <a:lnTo>
                    <a:pt x="421782" y="990600"/>
                  </a:lnTo>
                  <a:lnTo>
                    <a:pt x="426793" y="1003300"/>
                  </a:lnTo>
                  <a:lnTo>
                    <a:pt x="466887" y="1003300"/>
                  </a:lnTo>
                  <a:lnTo>
                    <a:pt x="471296" y="990600"/>
                  </a:lnTo>
                  <a:lnTo>
                    <a:pt x="478952" y="977900"/>
                  </a:lnTo>
                  <a:lnTo>
                    <a:pt x="490061" y="965200"/>
                  </a:lnTo>
                  <a:lnTo>
                    <a:pt x="504836" y="939800"/>
                  </a:lnTo>
                  <a:lnTo>
                    <a:pt x="523493" y="927100"/>
                  </a:lnTo>
                  <a:lnTo>
                    <a:pt x="774874" y="927100"/>
                  </a:lnTo>
                  <a:lnTo>
                    <a:pt x="756497" y="914400"/>
                  </a:lnTo>
                  <a:lnTo>
                    <a:pt x="713993" y="889000"/>
                  </a:lnTo>
                  <a:lnTo>
                    <a:pt x="566927" y="889000"/>
                  </a:lnTo>
                  <a:lnTo>
                    <a:pt x="565403" y="876300"/>
                  </a:lnTo>
                  <a:lnTo>
                    <a:pt x="564260" y="876300"/>
                  </a:lnTo>
                  <a:lnTo>
                    <a:pt x="564260" y="863600"/>
                  </a:lnTo>
                  <a:lnTo>
                    <a:pt x="564864" y="850900"/>
                  </a:lnTo>
                  <a:lnTo>
                    <a:pt x="566705" y="838200"/>
                  </a:lnTo>
                  <a:lnTo>
                    <a:pt x="569833" y="825500"/>
                  </a:lnTo>
                  <a:lnTo>
                    <a:pt x="574293" y="825500"/>
                  </a:lnTo>
                  <a:lnTo>
                    <a:pt x="659637" y="787400"/>
                  </a:lnTo>
                  <a:lnTo>
                    <a:pt x="530605" y="787400"/>
                  </a:lnTo>
                  <a:lnTo>
                    <a:pt x="509248" y="762000"/>
                  </a:lnTo>
                  <a:lnTo>
                    <a:pt x="492426" y="749300"/>
                  </a:lnTo>
                  <a:lnTo>
                    <a:pt x="479867" y="736600"/>
                  </a:lnTo>
                  <a:lnTo>
                    <a:pt x="471296" y="711200"/>
                  </a:lnTo>
                  <a:lnTo>
                    <a:pt x="466863" y="711200"/>
                  </a:lnTo>
                  <a:lnTo>
                    <a:pt x="461073" y="698500"/>
                  </a:lnTo>
                  <a:close/>
                </a:path>
                <a:path w="1826895" h="1701800">
                  <a:moveTo>
                    <a:pt x="1377501" y="927100"/>
                  </a:moveTo>
                  <a:lnTo>
                    <a:pt x="1301495" y="927100"/>
                  </a:lnTo>
                  <a:lnTo>
                    <a:pt x="1320210" y="939800"/>
                  </a:lnTo>
                  <a:lnTo>
                    <a:pt x="1335008" y="965200"/>
                  </a:lnTo>
                  <a:lnTo>
                    <a:pt x="1346162" y="977900"/>
                  </a:lnTo>
                  <a:lnTo>
                    <a:pt x="1353946" y="990600"/>
                  </a:lnTo>
                  <a:lnTo>
                    <a:pt x="1358245" y="1003300"/>
                  </a:lnTo>
                  <a:lnTo>
                    <a:pt x="1398160" y="1003300"/>
                  </a:lnTo>
                  <a:lnTo>
                    <a:pt x="1403111" y="990600"/>
                  </a:lnTo>
                  <a:lnTo>
                    <a:pt x="1404371" y="977900"/>
                  </a:lnTo>
                  <a:lnTo>
                    <a:pt x="1401571" y="965200"/>
                  </a:lnTo>
                  <a:lnTo>
                    <a:pt x="1384349" y="939800"/>
                  </a:lnTo>
                  <a:lnTo>
                    <a:pt x="1377501" y="927100"/>
                  </a:lnTo>
                  <a:close/>
                </a:path>
                <a:path w="1826895" h="1701800">
                  <a:moveTo>
                    <a:pt x="935265" y="622300"/>
                  </a:moveTo>
                  <a:lnTo>
                    <a:pt x="889938" y="622300"/>
                  </a:lnTo>
                  <a:lnTo>
                    <a:pt x="884808" y="635000"/>
                  </a:lnTo>
                  <a:lnTo>
                    <a:pt x="853185" y="685800"/>
                  </a:lnTo>
                  <a:lnTo>
                    <a:pt x="825214" y="736600"/>
                  </a:lnTo>
                  <a:lnTo>
                    <a:pt x="790670" y="774700"/>
                  </a:lnTo>
                  <a:lnTo>
                    <a:pt x="750458" y="812800"/>
                  </a:lnTo>
                  <a:lnTo>
                    <a:pt x="705484" y="825500"/>
                  </a:lnTo>
                  <a:lnTo>
                    <a:pt x="566927" y="889000"/>
                  </a:lnTo>
                  <a:lnTo>
                    <a:pt x="723772" y="889000"/>
                  </a:lnTo>
                  <a:lnTo>
                    <a:pt x="767054" y="863600"/>
                  </a:lnTo>
                  <a:lnTo>
                    <a:pt x="806922" y="838200"/>
                  </a:lnTo>
                  <a:lnTo>
                    <a:pt x="842827" y="800100"/>
                  </a:lnTo>
                  <a:lnTo>
                    <a:pt x="874222" y="762000"/>
                  </a:lnTo>
                  <a:lnTo>
                    <a:pt x="900556" y="723900"/>
                  </a:lnTo>
                  <a:lnTo>
                    <a:pt x="913383" y="698500"/>
                  </a:lnTo>
                  <a:lnTo>
                    <a:pt x="978849" y="698500"/>
                  </a:lnTo>
                  <a:lnTo>
                    <a:pt x="971803" y="685800"/>
                  </a:lnTo>
                  <a:lnTo>
                    <a:pt x="940434" y="635000"/>
                  </a:lnTo>
                  <a:lnTo>
                    <a:pt x="935265" y="622300"/>
                  </a:lnTo>
                  <a:close/>
                </a:path>
                <a:path w="1826895" h="1701800">
                  <a:moveTo>
                    <a:pt x="978849" y="698500"/>
                  </a:moveTo>
                  <a:lnTo>
                    <a:pt x="913383" y="698500"/>
                  </a:lnTo>
                  <a:lnTo>
                    <a:pt x="926210" y="723900"/>
                  </a:lnTo>
                  <a:lnTo>
                    <a:pt x="952362" y="762000"/>
                  </a:lnTo>
                  <a:lnTo>
                    <a:pt x="983665" y="800100"/>
                  </a:lnTo>
                  <a:lnTo>
                    <a:pt x="1019571" y="838200"/>
                  </a:lnTo>
                  <a:lnTo>
                    <a:pt x="1059530" y="863600"/>
                  </a:lnTo>
                  <a:lnTo>
                    <a:pt x="1102994" y="889000"/>
                  </a:lnTo>
                  <a:lnTo>
                    <a:pt x="1258951" y="889000"/>
                  </a:lnTo>
                  <a:lnTo>
                    <a:pt x="1120393" y="825500"/>
                  </a:lnTo>
                  <a:lnTo>
                    <a:pt x="1075209" y="812800"/>
                  </a:lnTo>
                  <a:lnTo>
                    <a:pt x="1034764" y="774700"/>
                  </a:lnTo>
                  <a:lnTo>
                    <a:pt x="999986" y="736600"/>
                  </a:lnTo>
                  <a:lnTo>
                    <a:pt x="978849" y="698500"/>
                  </a:lnTo>
                  <a:close/>
                </a:path>
                <a:path w="1826895" h="1701800">
                  <a:moveTo>
                    <a:pt x="541499" y="292100"/>
                  </a:moveTo>
                  <a:lnTo>
                    <a:pt x="383539" y="292100"/>
                  </a:lnTo>
                  <a:lnTo>
                    <a:pt x="430335" y="304800"/>
                  </a:lnTo>
                  <a:lnTo>
                    <a:pt x="474630" y="317500"/>
                  </a:lnTo>
                  <a:lnTo>
                    <a:pt x="515449" y="342900"/>
                  </a:lnTo>
                  <a:lnTo>
                    <a:pt x="551814" y="381000"/>
                  </a:lnTo>
                  <a:lnTo>
                    <a:pt x="581656" y="419100"/>
                  </a:lnTo>
                  <a:lnTo>
                    <a:pt x="603472" y="457200"/>
                  </a:lnTo>
                  <a:lnTo>
                    <a:pt x="616858" y="508000"/>
                  </a:lnTo>
                  <a:lnTo>
                    <a:pt x="621410" y="558800"/>
                  </a:lnTo>
                  <a:lnTo>
                    <a:pt x="616858" y="622300"/>
                  </a:lnTo>
                  <a:lnTo>
                    <a:pt x="603472" y="673100"/>
                  </a:lnTo>
                  <a:lnTo>
                    <a:pt x="581656" y="711200"/>
                  </a:lnTo>
                  <a:lnTo>
                    <a:pt x="551814" y="749300"/>
                  </a:lnTo>
                  <a:lnTo>
                    <a:pt x="547385" y="762000"/>
                  </a:lnTo>
                  <a:lnTo>
                    <a:pt x="543242" y="762000"/>
                  </a:lnTo>
                  <a:lnTo>
                    <a:pt x="539384" y="774700"/>
                  </a:lnTo>
                  <a:lnTo>
                    <a:pt x="533272" y="774700"/>
                  </a:lnTo>
                  <a:lnTo>
                    <a:pt x="532129" y="787400"/>
                  </a:lnTo>
                  <a:lnTo>
                    <a:pt x="659637" y="787400"/>
                  </a:lnTo>
                  <a:lnTo>
                    <a:pt x="688085" y="774700"/>
                  </a:lnTo>
                  <a:lnTo>
                    <a:pt x="724300" y="762000"/>
                  </a:lnTo>
                  <a:lnTo>
                    <a:pt x="756824" y="736600"/>
                  </a:lnTo>
                  <a:lnTo>
                    <a:pt x="634491" y="736600"/>
                  </a:lnTo>
                  <a:lnTo>
                    <a:pt x="651799" y="698500"/>
                  </a:lnTo>
                  <a:lnTo>
                    <a:pt x="664368" y="647700"/>
                  </a:lnTo>
                  <a:lnTo>
                    <a:pt x="672032" y="609600"/>
                  </a:lnTo>
                  <a:lnTo>
                    <a:pt x="674624" y="558800"/>
                  </a:lnTo>
                  <a:lnTo>
                    <a:pt x="671040" y="508000"/>
                  </a:lnTo>
                  <a:lnTo>
                    <a:pt x="660465" y="457200"/>
                  </a:lnTo>
                  <a:lnTo>
                    <a:pt x="643159" y="419100"/>
                  </a:lnTo>
                  <a:lnTo>
                    <a:pt x="619386" y="368300"/>
                  </a:lnTo>
                  <a:lnTo>
                    <a:pt x="589406" y="330200"/>
                  </a:lnTo>
                  <a:lnTo>
                    <a:pt x="554427" y="304800"/>
                  </a:lnTo>
                  <a:lnTo>
                    <a:pt x="541499" y="292100"/>
                  </a:lnTo>
                  <a:close/>
                </a:path>
                <a:path w="1826895" h="1701800">
                  <a:moveTo>
                    <a:pt x="1389888" y="698500"/>
                  </a:moveTo>
                  <a:lnTo>
                    <a:pt x="1363932" y="698500"/>
                  </a:lnTo>
                  <a:lnTo>
                    <a:pt x="1358231" y="711200"/>
                  </a:lnTo>
                  <a:lnTo>
                    <a:pt x="1353946" y="711200"/>
                  </a:lnTo>
                  <a:lnTo>
                    <a:pt x="1345265" y="736600"/>
                  </a:lnTo>
                  <a:lnTo>
                    <a:pt x="1332690" y="749300"/>
                  </a:lnTo>
                  <a:lnTo>
                    <a:pt x="1315852" y="762000"/>
                  </a:lnTo>
                  <a:lnTo>
                    <a:pt x="1294383" y="787400"/>
                  </a:lnTo>
                  <a:lnTo>
                    <a:pt x="1373547" y="787400"/>
                  </a:lnTo>
                  <a:lnTo>
                    <a:pt x="1383988" y="774700"/>
                  </a:lnTo>
                  <a:lnTo>
                    <a:pt x="1401571" y="736600"/>
                  </a:lnTo>
                  <a:lnTo>
                    <a:pt x="1404479" y="723900"/>
                  </a:lnTo>
                  <a:lnTo>
                    <a:pt x="1403207" y="723900"/>
                  </a:lnTo>
                  <a:lnTo>
                    <a:pt x="1398196" y="711200"/>
                  </a:lnTo>
                  <a:lnTo>
                    <a:pt x="1389888" y="698500"/>
                  </a:lnTo>
                  <a:close/>
                </a:path>
                <a:path w="1826895" h="1701800">
                  <a:moveTo>
                    <a:pt x="916431" y="0"/>
                  </a:moveTo>
                  <a:lnTo>
                    <a:pt x="897205" y="0"/>
                  </a:lnTo>
                  <a:lnTo>
                    <a:pt x="882888" y="12700"/>
                  </a:lnTo>
                  <a:lnTo>
                    <a:pt x="869594" y="12700"/>
                  </a:lnTo>
                  <a:lnTo>
                    <a:pt x="857503" y="25400"/>
                  </a:lnTo>
                  <a:lnTo>
                    <a:pt x="847030" y="38100"/>
                  </a:lnTo>
                  <a:lnTo>
                    <a:pt x="839342" y="63500"/>
                  </a:lnTo>
                  <a:lnTo>
                    <a:pt x="834608" y="76200"/>
                  </a:lnTo>
                  <a:lnTo>
                    <a:pt x="832992" y="88900"/>
                  </a:lnTo>
                  <a:lnTo>
                    <a:pt x="832992" y="444500"/>
                  </a:lnTo>
                  <a:lnTo>
                    <a:pt x="831599" y="469900"/>
                  </a:lnTo>
                  <a:lnTo>
                    <a:pt x="827468" y="482600"/>
                  </a:lnTo>
                  <a:lnTo>
                    <a:pt x="820670" y="508000"/>
                  </a:lnTo>
                  <a:lnTo>
                    <a:pt x="811276" y="533400"/>
                  </a:lnTo>
                  <a:lnTo>
                    <a:pt x="761364" y="635000"/>
                  </a:lnTo>
                  <a:lnTo>
                    <a:pt x="722756" y="685800"/>
                  </a:lnTo>
                  <a:lnTo>
                    <a:pt x="670432" y="711200"/>
                  </a:lnTo>
                  <a:lnTo>
                    <a:pt x="634491" y="736600"/>
                  </a:lnTo>
                  <a:lnTo>
                    <a:pt x="756824" y="736600"/>
                  </a:lnTo>
                  <a:lnTo>
                    <a:pt x="784919" y="698500"/>
                  </a:lnTo>
                  <a:lnTo>
                    <a:pt x="807846" y="660400"/>
                  </a:lnTo>
                  <a:lnTo>
                    <a:pt x="870192" y="533400"/>
                  </a:lnTo>
                  <a:lnTo>
                    <a:pt x="884725" y="469900"/>
                  </a:lnTo>
                  <a:lnTo>
                    <a:pt x="886587" y="444500"/>
                  </a:lnTo>
                  <a:lnTo>
                    <a:pt x="886587" y="88900"/>
                  </a:lnTo>
                  <a:lnTo>
                    <a:pt x="889380" y="76200"/>
                  </a:lnTo>
                  <a:lnTo>
                    <a:pt x="894841" y="76200"/>
                  </a:lnTo>
                  <a:lnTo>
                    <a:pt x="899540" y="63500"/>
                  </a:lnTo>
                  <a:lnTo>
                    <a:pt x="986494" y="63500"/>
                  </a:lnTo>
                  <a:lnTo>
                    <a:pt x="970359" y="25400"/>
                  </a:lnTo>
                  <a:lnTo>
                    <a:pt x="946247" y="12700"/>
                  </a:lnTo>
                  <a:lnTo>
                    <a:pt x="916431" y="0"/>
                  </a:lnTo>
                  <a:close/>
                </a:path>
                <a:path w="1826895" h="1701800">
                  <a:moveTo>
                    <a:pt x="1486546" y="241300"/>
                  </a:moveTo>
                  <a:lnTo>
                    <a:pt x="1397307" y="241300"/>
                  </a:lnTo>
                  <a:lnTo>
                    <a:pt x="1353529" y="254000"/>
                  </a:lnTo>
                  <a:lnTo>
                    <a:pt x="1311463" y="266700"/>
                  </a:lnTo>
                  <a:lnTo>
                    <a:pt x="1271952" y="292100"/>
                  </a:lnTo>
                  <a:lnTo>
                    <a:pt x="1235837" y="330200"/>
                  </a:lnTo>
                  <a:lnTo>
                    <a:pt x="1206905" y="368300"/>
                  </a:lnTo>
                  <a:lnTo>
                    <a:pt x="1183949" y="406400"/>
                  </a:lnTo>
                  <a:lnTo>
                    <a:pt x="1166974" y="457200"/>
                  </a:lnTo>
                  <a:lnTo>
                    <a:pt x="1155982" y="508000"/>
                  </a:lnTo>
                  <a:lnTo>
                    <a:pt x="1150976" y="546100"/>
                  </a:lnTo>
                  <a:lnTo>
                    <a:pt x="1151960" y="596900"/>
                  </a:lnTo>
                  <a:lnTo>
                    <a:pt x="1158936" y="647700"/>
                  </a:lnTo>
                  <a:lnTo>
                    <a:pt x="1171908" y="685800"/>
                  </a:lnTo>
                  <a:lnTo>
                    <a:pt x="1190878" y="736600"/>
                  </a:lnTo>
                  <a:lnTo>
                    <a:pt x="1264030" y="736600"/>
                  </a:lnTo>
                  <a:lnTo>
                    <a:pt x="1245742" y="711200"/>
                  </a:lnTo>
                  <a:lnTo>
                    <a:pt x="1225168" y="673100"/>
                  </a:lnTo>
                  <a:lnTo>
                    <a:pt x="1211452" y="635000"/>
                  </a:lnTo>
                  <a:lnTo>
                    <a:pt x="1204594" y="584200"/>
                  </a:lnTo>
                  <a:lnTo>
                    <a:pt x="1204594" y="546100"/>
                  </a:lnTo>
                  <a:lnTo>
                    <a:pt x="1211452" y="495300"/>
                  </a:lnTo>
                  <a:lnTo>
                    <a:pt x="1225168" y="457200"/>
                  </a:lnTo>
                  <a:lnTo>
                    <a:pt x="1245742" y="406400"/>
                  </a:lnTo>
                  <a:lnTo>
                    <a:pt x="1273175" y="381000"/>
                  </a:lnTo>
                  <a:lnTo>
                    <a:pt x="1309594" y="342900"/>
                  </a:lnTo>
                  <a:lnTo>
                    <a:pt x="1350502" y="317500"/>
                  </a:lnTo>
                  <a:lnTo>
                    <a:pt x="1394815" y="304800"/>
                  </a:lnTo>
                  <a:lnTo>
                    <a:pt x="1441450" y="292100"/>
                  </a:lnTo>
                  <a:lnTo>
                    <a:pt x="1611837" y="292100"/>
                  </a:lnTo>
                  <a:lnTo>
                    <a:pt x="1572333" y="266700"/>
                  </a:lnTo>
                  <a:lnTo>
                    <a:pt x="1530287" y="254000"/>
                  </a:lnTo>
                  <a:lnTo>
                    <a:pt x="1486546" y="241300"/>
                  </a:lnTo>
                  <a:close/>
                </a:path>
                <a:path w="1826895" h="1701800">
                  <a:moveTo>
                    <a:pt x="920878" y="609600"/>
                  </a:moveTo>
                  <a:lnTo>
                    <a:pt x="904150" y="609600"/>
                  </a:lnTo>
                  <a:lnTo>
                    <a:pt x="896508" y="622300"/>
                  </a:lnTo>
                  <a:lnTo>
                    <a:pt x="928608" y="622300"/>
                  </a:lnTo>
                  <a:lnTo>
                    <a:pt x="920878" y="609600"/>
                  </a:lnTo>
                  <a:close/>
                </a:path>
                <a:path w="1826895" h="1701800">
                  <a:moveTo>
                    <a:pt x="1675383" y="419100"/>
                  </a:moveTo>
                  <a:lnTo>
                    <a:pt x="1647825" y="419100"/>
                  </a:lnTo>
                  <a:lnTo>
                    <a:pt x="1655571" y="431800"/>
                  </a:lnTo>
                  <a:lnTo>
                    <a:pt x="1669288" y="431800"/>
                  </a:lnTo>
                  <a:lnTo>
                    <a:pt x="1675383" y="419100"/>
                  </a:lnTo>
                  <a:close/>
                </a:path>
                <a:path w="1826895" h="1701800">
                  <a:moveTo>
                    <a:pt x="1611837" y="292100"/>
                  </a:moveTo>
                  <a:lnTo>
                    <a:pt x="1441450" y="292100"/>
                  </a:lnTo>
                  <a:lnTo>
                    <a:pt x="1488299" y="304800"/>
                  </a:lnTo>
                  <a:lnTo>
                    <a:pt x="1532683" y="317500"/>
                  </a:lnTo>
                  <a:lnTo>
                    <a:pt x="1573520" y="342900"/>
                  </a:lnTo>
                  <a:lnTo>
                    <a:pt x="1609725" y="381000"/>
                  </a:lnTo>
                  <a:lnTo>
                    <a:pt x="1618220" y="381000"/>
                  </a:lnTo>
                  <a:lnTo>
                    <a:pt x="1626536" y="393700"/>
                  </a:lnTo>
                  <a:lnTo>
                    <a:pt x="1634638" y="406400"/>
                  </a:lnTo>
                  <a:lnTo>
                    <a:pt x="1642490" y="419100"/>
                  </a:lnTo>
                  <a:lnTo>
                    <a:pt x="1680464" y="419100"/>
                  </a:lnTo>
                  <a:lnTo>
                    <a:pt x="1687183" y="406400"/>
                  </a:lnTo>
                  <a:lnTo>
                    <a:pt x="1690115" y="406400"/>
                  </a:lnTo>
                  <a:lnTo>
                    <a:pt x="1689143" y="393700"/>
                  </a:lnTo>
                  <a:lnTo>
                    <a:pt x="1666573" y="355600"/>
                  </a:lnTo>
                  <a:lnTo>
                    <a:pt x="1647952" y="330200"/>
                  </a:lnTo>
                  <a:lnTo>
                    <a:pt x="1611837" y="292100"/>
                  </a:lnTo>
                  <a:close/>
                </a:path>
              </a:pathLst>
            </a:custGeom>
            <a:solidFill>
              <a:srgbClr val="BE1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826169" y="4352200"/>
            <a:ext cx="4318000" cy="791845"/>
          </a:xfrm>
          <a:custGeom>
            <a:avLst/>
            <a:gdLst/>
            <a:ahLst/>
            <a:cxnLst/>
            <a:rect l="l" t="t" r="r" b="b"/>
            <a:pathLst>
              <a:path w="4318000" h="791845">
                <a:moveTo>
                  <a:pt x="1169831" y="94229"/>
                </a:moveTo>
                <a:lnTo>
                  <a:pt x="1120415" y="94476"/>
                </a:lnTo>
                <a:lnTo>
                  <a:pt x="1071023" y="96375"/>
                </a:lnTo>
                <a:lnTo>
                  <a:pt x="1021735" y="99979"/>
                </a:lnTo>
                <a:lnTo>
                  <a:pt x="972632" y="105338"/>
                </a:lnTo>
                <a:lnTo>
                  <a:pt x="923794" y="112504"/>
                </a:lnTo>
                <a:lnTo>
                  <a:pt x="875300" y="121528"/>
                </a:lnTo>
                <a:lnTo>
                  <a:pt x="827231" y="132462"/>
                </a:lnTo>
                <a:lnTo>
                  <a:pt x="779666" y="145358"/>
                </a:lnTo>
                <a:lnTo>
                  <a:pt x="732686" y="160267"/>
                </a:lnTo>
                <a:lnTo>
                  <a:pt x="686370" y="177240"/>
                </a:lnTo>
                <a:lnTo>
                  <a:pt x="640799" y="196329"/>
                </a:lnTo>
                <a:lnTo>
                  <a:pt x="594648" y="218341"/>
                </a:lnTo>
                <a:lnTo>
                  <a:pt x="549734" y="242449"/>
                </a:lnTo>
                <a:lnTo>
                  <a:pt x="506034" y="268541"/>
                </a:lnTo>
                <a:lnTo>
                  <a:pt x="463521" y="296507"/>
                </a:lnTo>
                <a:lnTo>
                  <a:pt x="422171" y="326236"/>
                </a:lnTo>
                <a:lnTo>
                  <a:pt x="381959" y="357616"/>
                </a:lnTo>
                <a:lnTo>
                  <a:pt x="342858" y="390538"/>
                </a:lnTo>
                <a:lnTo>
                  <a:pt x="304845" y="424888"/>
                </a:lnTo>
                <a:lnTo>
                  <a:pt x="267895" y="460558"/>
                </a:lnTo>
                <a:lnTo>
                  <a:pt x="231981" y="497435"/>
                </a:lnTo>
                <a:lnTo>
                  <a:pt x="197080" y="535410"/>
                </a:lnTo>
                <a:lnTo>
                  <a:pt x="163166" y="574370"/>
                </a:lnTo>
                <a:lnTo>
                  <a:pt x="130213" y="614205"/>
                </a:lnTo>
                <a:lnTo>
                  <a:pt x="98198" y="654805"/>
                </a:lnTo>
                <a:lnTo>
                  <a:pt x="67094" y="696057"/>
                </a:lnTo>
                <a:lnTo>
                  <a:pt x="36877" y="737851"/>
                </a:lnTo>
                <a:lnTo>
                  <a:pt x="7521" y="780076"/>
                </a:lnTo>
                <a:lnTo>
                  <a:pt x="0" y="791297"/>
                </a:lnTo>
                <a:lnTo>
                  <a:pt x="4317830" y="791297"/>
                </a:lnTo>
                <a:lnTo>
                  <a:pt x="4317830" y="516674"/>
                </a:lnTo>
                <a:lnTo>
                  <a:pt x="2783797" y="516674"/>
                </a:lnTo>
                <a:lnTo>
                  <a:pt x="2733628" y="515250"/>
                </a:lnTo>
                <a:lnTo>
                  <a:pt x="2683977" y="510748"/>
                </a:lnTo>
                <a:lnTo>
                  <a:pt x="2634813" y="503471"/>
                </a:lnTo>
                <a:lnTo>
                  <a:pt x="2586103" y="493722"/>
                </a:lnTo>
                <a:lnTo>
                  <a:pt x="2537815" y="481805"/>
                </a:lnTo>
                <a:lnTo>
                  <a:pt x="2489918" y="468024"/>
                </a:lnTo>
                <a:lnTo>
                  <a:pt x="2442380" y="452681"/>
                </a:lnTo>
                <a:lnTo>
                  <a:pt x="2395168" y="436082"/>
                </a:lnTo>
                <a:lnTo>
                  <a:pt x="2348251" y="418528"/>
                </a:lnTo>
                <a:lnTo>
                  <a:pt x="2016686" y="286896"/>
                </a:lnTo>
                <a:lnTo>
                  <a:pt x="1967705" y="268270"/>
                </a:lnTo>
                <a:lnTo>
                  <a:pt x="1918569" y="250139"/>
                </a:lnTo>
                <a:lnTo>
                  <a:pt x="1869259" y="232594"/>
                </a:lnTo>
                <a:lnTo>
                  <a:pt x="1819757" y="215726"/>
                </a:lnTo>
                <a:lnTo>
                  <a:pt x="1770042" y="199624"/>
                </a:lnTo>
                <a:lnTo>
                  <a:pt x="1720095" y="184379"/>
                </a:lnTo>
                <a:lnTo>
                  <a:pt x="1669898" y="170082"/>
                </a:lnTo>
                <a:lnTo>
                  <a:pt x="1619432" y="156823"/>
                </a:lnTo>
                <a:lnTo>
                  <a:pt x="1568676" y="144693"/>
                </a:lnTo>
                <a:lnTo>
                  <a:pt x="1517612" y="133781"/>
                </a:lnTo>
                <a:lnTo>
                  <a:pt x="1466221" y="124179"/>
                </a:lnTo>
                <a:lnTo>
                  <a:pt x="1366143" y="108734"/>
                </a:lnTo>
                <a:lnTo>
                  <a:pt x="1317428" y="102887"/>
                </a:lnTo>
                <a:lnTo>
                  <a:pt x="1268418" y="98486"/>
                </a:lnTo>
                <a:lnTo>
                  <a:pt x="1219192" y="95583"/>
                </a:lnTo>
                <a:lnTo>
                  <a:pt x="1169831" y="94229"/>
                </a:lnTo>
                <a:close/>
              </a:path>
              <a:path w="4318000" h="791845">
                <a:moveTo>
                  <a:pt x="4317830" y="0"/>
                </a:moveTo>
                <a:lnTo>
                  <a:pt x="4247498" y="5533"/>
                </a:lnTo>
                <a:lnTo>
                  <a:pt x="4197512" y="11549"/>
                </a:lnTo>
                <a:lnTo>
                  <a:pt x="4147668" y="19121"/>
                </a:lnTo>
                <a:lnTo>
                  <a:pt x="4098009" y="28205"/>
                </a:lnTo>
                <a:lnTo>
                  <a:pt x="4048575" y="38757"/>
                </a:lnTo>
                <a:lnTo>
                  <a:pt x="3999408" y="50733"/>
                </a:lnTo>
                <a:lnTo>
                  <a:pt x="3950551" y="64088"/>
                </a:lnTo>
                <a:lnTo>
                  <a:pt x="3902045" y="78778"/>
                </a:lnTo>
                <a:lnTo>
                  <a:pt x="3853932" y="94759"/>
                </a:lnTo>
                <a:lnTo>
                  <a:pt x="3806254" y="111987"/>
                </a:lnTo>
                <a:lnTo>
                  <a:pt x="3759053" y="130418"/>
                </a:lnTo>
                <a:lnTo>
                  <a:pt x="3712370" y="150006"/>
                </a:lnTo>
                <a:lnTo>
                  <a:pt x="3666247" y="170709"/>
                </a:lnTo>
                <a:lnTo>
                  <a:pt x="3575095" y="214523"/>
                </a:lnTo>
                <a:lnTo>
                  <a:pt x="3529648" y="237377"/>
                </a:lnTo>
                <a:lnTo>
                  <a:pt x="3303296" y="355382"/>
                </a:lnTo>
                <a:lnTo>
                  <a:pt x="3257827" y="378042"/>
                </a:lnTo>
                <a:lnTo>
                  <a:pt x="3212168" y="399826"/>
                </a:lnTo>
                <a:lnTo>
                  <a:pt x="3166263" y="420493"/>
                </a:lnTo>
                <a:lnTo>
                  <a:pt x="3120061" y="439801"/>
                </a:lnTo>
                <a:lnTo>
                  <a:pt x="3073507" y="457510"/>
                </a:lnTo>
                <a:lnTo>
                  <a:pt x="3026548" y="473379"/>
                </a:lnTo>
                <a:lnTo>
                  <a:pt x="2979130" y="487165"/>
                </a:lnTo>
                <a:lnTo>
                  <a:pt x="2931199" y="498629"/>
                </a:lnTo>
                <a:lnTo>
                  <a:pt x="2882702" y="507530"/>
                </a:lnTo>
                <a:lnTo>
                  <a:pt x="2833586" y="513625"/>
                </a:lnTo>
                <a:lnTo>
                  <a:pt x="2783797" y="516674"/>
                </a:lnTo>
                <a:lnTo>
                  <a:pt x="4317830" y="516674"/>
                </a:lnTo>
                <a:lnTo>
                  <a:pt x="4317830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1540510" cy="1745614"/>
          </a:xfrm>
          <a:custGeom>
            <a:avLst/>
            <a:gdLst/>
            <a:ahLst/>
            <a:cxnLst/>
            <a:rect l="l" t="t" r="r" b="b"/>
            <a:pathLst>
              <a:path w="1540510" h="1745614">
                <a:moveTo>
                  <a:pt x="1539999" y="0"/>
                </a:moveTo>
                <a:lnTo>
                  <a:pt x="0" y="0"/>
                </a:lnTo>
                <a:lnTo>
                  <a:pt x="0" y="1745611"/>
                </a:lnTo>
                <a:lnTo>
                  <a:pt x="23247" y="1690574"/>
                </a:lnTo>
                <a:lnTo>
                  <a:pt x="41577" y="1643341"/>
                </a:lnTo>
                <a:lnTo>
                  <a:pt x="58703" y="1595709"/>
                </a:lnTo>
                <a:lnTo>
                  <a:pt x="74628" y="1547738"/>
                </a:lnTo>
                <a:lnTo>
                  <a:pt x="89357" y="1499489"/>
                </a:lnTo>
                <a:lnTo>
                  <a:pt x="103969" y="1450960"/>
                </a:lnTo>
                <a:lnTo>
                  <a:pt x="117860" y="1402018"/>
                </a:lnTo>
                <a:lnTo>
                  <a:pt x="131242" y="1352788"/>
                </a:lnTo>
                <a:lnTo>
                  <a:pt x="144329" y="1303391"/>
                </a:lnTo>
                <a:lnTo>
                  <a:pt x="157336" y="1253952"/>
                </a:lnTo>
                <a:lnTo>
                  <a:pt x="170477" y="1204595"/>
                </a:lnTo>
                <a:lnTo>
                  <a:pt x="183964" y="1155441"/>
                </a:lnTo>
                <a:lnTo>
                  <a:pt x="198013" y="1106616"/>
                </a:lnTo>
                <a:lnTo>
                  <a:pt x="212837" y="1058243"/>
                </a:lnTo>
                <a:lnTo>
                  <a:pt x="228650" y="1010444"/>
                </a:lnTo>
                <a:lnTo>
                  <a:pt x="245666" y="963344"/>
                </a:lnTo>
                <a:lnTo>
                  <a:pt x="264099" y="917067"/>
                </a:lnTo>
                <a:lnTo>
                  <a:pt x="284163" y="871734"/>
                </a:lnTo>
                <a:lnTo>
                  <a:pt x="306072" y="827470"/>
                </a:lnTo>
                <a:lnTo>
                  <a:pt x="330039" y="784399"/>
                </a:lnTo>
                <a:lnTo>
                  <a:pt x="356279" y="742644"/>
                </a:lnTo>
                <a:lnTo>
                  <a:pt x="385006" y="702328"/>
                </a:lnTo>
                <a:lnTo>
                  <a:pt x="416433" y="663575"/>
                </a:lnTo>
                <a:lnTo>
                  <a:pt x="451398" y="627574"/>
                </a:lnTo>
                <a:lnTo>
                  <a:pt x="488282" y="594036"/>
                </a:lnTo>
                <a:lnTo>
                  <a:pt x="526883" y="562733"/>
                </a:lnTo>
                <a:lnTo>
                  <a:pt x="566999" y="533436"/>
                </a:lnTo>
                <a:lnTo>
                  <a:pt x="608426" y="505917"/>
                </a:lnTo>
                <a:lnTo>
                  <a:pt x="650964" y="479946"/>
                </a:lnTo>
                <a:lnTo>
                  <a:pt x="694408" y="455296"/>
                </a:lnTo>
                <a:lnTo>
                  <a:pt x="738558" y="431738"/>
                </a:lnTo>
                <a:lnTo>
                  <a:pt x="783210" y="409043"/>
                </a:lnTo>
                <a:lnTo>
                  <a:pt x="828163" y="386983"/>
                </a:lnTo>
                <a:lnTo>
                  <a:pt x="1095534" y="258163"/>
                </a:lnTo>
                <a:lnTo>
                  <a:pt x="1139497" y="236223"/>
                </a:lnTo>
                <a:lnTo>
                  <a:pt x="1183244" y="213905"/>
                </a:lnTo>
                <a:lnTo>
                  <a:pt x="1226732" y="191144"/>
                </a:lnTo>
                <a:lnTo>
                  <a:pt x="1269916" y="167880"/>
                </a:lnTo>
                <a:lnTo>
                  <a:pt x="1312751" y="144049"/>
                </a:lnTo>
                <a:lnTo>
                  <a:pt x="1355193" y="119591"/>
                </a:lnTo>
                <a:lnTo>
                  <a:pt x="1397197" y="94442"/>
                </a:lnTo>
                <a:lnTo>
                  <a:pt x="1438719" y="68541"/>
                </a:lnTo>
                <a:lnTo>
                  <a:pt x="1479714" y="41826"/>
                </a:lnTo>
                <a:lnTo>
                  <a:pt x="1520138" y="14234"/>
                </a:lnTo>
                <a:lnTo>
                  <a:pt x="1539999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92606" y="1941322"/>
            <a:ext cx="2806243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364" baseline="-2777" dirty="0">
                <a:solidFill>
                  <a:srgbClr val="BE1F3B"/>
                </a:solidFill>
                <a:latin typeface="Trebuchet MS"/>
                <a:cs typeface="Trebuchet MS"/>
              </a:rPr>
              <a:t>0</a:t>
            </a:r>
            <a:r>
              <a:rPr sz="4500" b="1" spc="-1387" baseline="-2777" dirty="0">
                <a:solidFill>
                  <a:srgbClr val="BE1F3B"/>
                </a:solidFill>
                <a:latin typeface="Trebuchet MS"/>
                <a:cs typeface="Trebuchet MS"/>
              </a:rPr>
              <a:t>1</a:t>
            </a:r>
            <a:r>
              <a:rPr sz="4500" b="1" spc="187" baseline="-2777" dirty="0">
                <a:solidFill>
                  <a:srgbClr val="BE1F3B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50" dirty="0">
                <a:solidFill>
                  <a:srgbClr val="4D5573"/>
                </a:solidFill>
                <a:latin typeface="Trebuchet MS"/>
                <a:cs typeface="Trebuchet MS"/>
              </a:rPr>
              <a:t>olog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245" dirty="0">
                <a:solidFill>
                  <a:srgbClr val="4D5573"/>
                </a:solidFill>
                <a:latin typeface="Trebuchet MS"/>
                <a:cs typeface="Trebuchet MS"/>
              </a:rPr>
              <a:t>;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ic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6539" y="3534562"/>
            <a:ext cx="2810510" cy="9353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93700" marR="30480" indent="-356235">
              <a:lnSpc>
                <a:spcPct val="93300"/>
              </a:lnSpc>
              <a:spcBef>
                <a:spcPts val="340"/>
              </a:spcBef>
            </a:pPr>
            <a:r>
              <a:rPr sz="4500" b="1" spc="-1297" baseline="13888" dirty="0">
                <a:solidFill>
                  <a:srgbClr val="BE1F3B"/>
                </a:solidFill>
                <a:latin typeface="Trebuchet MS"/>
                <a:cs typeface="Trebuchet MS"/>
              </a:rPr>
              <a:t>0</a:t>
            </a:r>
            <a:r>
              <a:rPr sz="4500" b="1" spc="-1320" baseline="13888" dirty="0">
                <a:solidFill>
                  <a:srgbClr val="BE1F3B"/>
                </a:solidFill>
                <a:latin typeface="Trebuchet MS"/>
                <a:cs typeface="Trebuchet MS"/>
              </a:rPr>
              <a:t>2</a:t>
            </a:r>
            <a:r>
              <a:rPr sz="4500" b="1" spc="187" baseline="13888" dirty="0">
                <a:solidFill>
                  <a:srgbClr val="BE1F3B"/>
                </a:solidFill>
                <a:latin typeface="Trebuchet MS"/>
                <a:cs typeface="Trebuchet MS"/>
              </a:rPr>
              <a:t> 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w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7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k</a:t>
            </a:r>
            <a:r>
              <a:rPr sz="1600" b="1" spc="-14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70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4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ve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60" dirty="0">
                <a:solidFill>
                  <a:srgbClr val="4D5573"/>
                </a:solidFill>
                <a:latin typeface="Trebuchet MS"/>
                <a:cs typeface="Trebuchet MS"/>
              </a:rPr>
              <a:t>ed  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b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11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w</a:t>
            </a:r>
            <a:r>
              <a:rPr sz="1600" b="1" spc="-185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4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:  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v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ra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5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&amp;</a:t>
            </a:r>
            <a:r>
              <a:rPr sz="1600" b="1" spc="-10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ta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10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75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-245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11057" y="1959991"/>
            <a:ext cx="2527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865" dirty="0">
                <a:solidFill>
                  <a:srgbClr val="BE1F3B"/>
                </a:solidFill>
                <a:latin typeface="Trebuchet MS"/>
                <a:cs typeface="Trebuchet MS"/>
              </a:rPr>
              <a:t>03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60084" y="3122422"/>
            <a:ext cx="221551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4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ri</a:t>
            </a: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5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4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200" dirty="0">
                <a:solidFill>
                  <a:srgbClr val="4D5573"/>
                </a:solidFill>
                <a:latin typeface="Tahoma"/>
                <a:cs typeface="Tahoma"/>
              </a:rPr>
              <a:t>um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255"/>
              </a:lnSpc>
            </a:pP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80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6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95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4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1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B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180" dirty="0">
                <a:solidFill>
                  <a:srgbClr val="4D5573"/>
                </a:solidFill>
                <a:latin typeface="Tahoma"/>
                <a:cs typeface="Tahoma"/>
              </a:rPr>
              <a:t>wm</a:t>
            </a:r>
            <a:r>
              <a:rPr sz="1600" spc="-12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170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1600" spc="-9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2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2760"/>
              </a:lnSpc>
              <a:tabLst>
                <a:tab pos="1963420" algn="l"/>
              </a:tabLst>
            </a:pPr>
            <a:r>
              <a:rPr sz="2400" spc="-127" baseline="1736" dirty="0">
                <a:solidFill>
                  <a:srgbClr val="4D5573"/>
                </a:solidFill>
                <a:latin typeface="Tahoma"/>
                <a:cs typeface="Tahoma"/>
              </a:rPr>
              <a:t>(</a:t>
            </a:r>
            <a:r>
              <a:rPr sz="2400" spc="-270" baseline="1736" dirty="0">
                <a:solidFill>
                  <a:srgbClr val="4D5573"/>
                </a:solidFill>
                <a:latin typeface="Tahoma"/>
                <a:cs typeface="Tahoma"/>
              </a:rPr>
              <a:t>u</a:t>
            </a:r>
            <a:r>
              <a:rPr sz="2400" spc="-187" baseline="1736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400" spc="-89" baseline="1736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400" spc="-209" baseline="1736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2400" spc="-217" baseline="1736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2400" spc="-157" baseline="1736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400" spc="-254" baseline="1736" dirty="0">
                <a:solidFill>
                  <a:srgbClr val="4D5573"/>
                </a:solidFill>
                <a:latin typeface="Tahoma"/>
                <a:cs typeface="Tahoma"/>
              </a:rPr>
              <a:t>y</a:t>
            </a:r>
            <a:r>
              <a:rPr sz="2400" spc="-150" baseline="1736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400" spc="-97" baseline="1736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400" spc="-127" baseline="1736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2400" spc="-112" baseline="1736" dirty="0">
                <a:solidFill>
                  <a:srgbClr val="4D5573"/>
                </a:solidFill>
                <a:latin typeface="Tahoma"/>
                <a:cs typeface="Tahoma"/>
              </a:rPr>
              <a:t>ac</a:t>
            </a:r>
            <a:r>
              <a:rPr sz="2400" spc="-179" baseline="1736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400" spc="-142" baseline="1736" dirty="0">
                <a:solidFill>
                  <a:srgbClr val="4D5573"/>
                </a:solidFill>
                <a:latin typeface="Tahoma"/>
                <a:cs typeface="Tahoma"/>
              </a:rPr>
              <a:t>)</a:t>
            </a:r>
            <a:r>
              <a:rPr sz="2400" spc="-217" baseline="1736" dirty="0">
                <a:solidFill>
                  <a:srgbClr val="4D5573"/>
                </a:solidFill>
                <a:latin typeface="Tahoma"/>
                <a:cs typeface="Tahoma"/>
              </a:rPr>
              <a:t>,</a:t>
            </a:r>
            <a:r>
              <a:rPr sz="2400" spc="-157" baseline="1736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400" spc="-97" baseline="1736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2400" spc="-157" baseline="1736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2400" spc="-179" baseline="1736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400" baseline="1736" dirty="0">
                <a:solidFill>
                  <a:srgbClr val="4D5573"/>
                </a:solidFill>
                <a:latin typeface="Tahoma"/>
                <a:cs typeface="Tahoma"/>
              </a:rPr>
              <a:t>	</a:t>
            </a:r>
            <a:r>
              <a:rPr sz="3000" b="1" spc="-819" dirty="0">
                <a:solidFill>
                  <a:srgbClr val="BE1F3B"/>
                </a:solidFill>
                <a:latin typeface="Trebuchet MS"/>
                <a:cs typeface="Trebuchet MS"/>
              </a:rPr>
              <a:t>04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ts val="1745"/>
              </a:lnSpc>
            </a:pP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avity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 w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9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4D5573"/>
                </a:solidFill>
                <a:latin typeface="Tahoma"/>
                <a:cs typeface="Tahoma"/>
              </a:rPr>
              <a:t>fi</a:t>
            </a:r>
            <a:r>
              <a:rPr sz="1600" spc="-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4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2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55" dirty="0">
                <a:solidFill>
                  <a:srgbClr val="4D5573"/>
                </a:solidFill>
                <a:latin typeface="Tahoma"/>
                <a:cs typeface="Tahoma"/>
              </a:rPr>
              <a:t>as</a:t>
            </a:r>
            <a:r>
              <a:rPr sz="1600" spc="-165" dirty="0">
                <a:solidFill>
                  <a:srgbClr val="4D5573"/>
                </a:solidFill>
                <a:latin typeface="Tahoma"/>
                <a:cs typeface="Tahoma"/>
              </a:rPr>
              <a:t>ma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ec</a:t>
            </a:r>
            <a:r>
              <a:rPr sz="1600" spc="-40" dirty="0">
                <a:solidFill>
                  <a:srgbClr val="4D5573"/>
                </a:solidFill>
                <a:latin typeface="Tahoma"/>
                <a:cs typeface="Tahoma"/>
              </a:rPr>
              <a:t>ts.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GLOMERULAR DISEASES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5750"/>
            <a:ext cx="6858000" cy="571500"/>
          </a:xfrm>
        </p:spPr>
        <p:txBody>
          <a:bodyPr/>
          <a:lstStyle/>
          <a:p>
            <a:r>
              <a:rPr lang="en-US" altLang="ar-SA" smtClean="0"/>
              <a:t>Normal glomerulus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59656"/>
            <a:ext cx="6994923" cy="3487341"/>
          </a:xfrm>
        </p:spPr>
        <p:txBody>
          <a:bodyPr/>
          <a:lstStyle/>
          <a:p>
            <a:r>
              <a:rPr lang="en-US" altLang="ar-SA" sz="1600" dirty="0" smtClean="0">
                <a:latin typeface="Arial Rounded MT Bold" panose="020F0704030504030204" pitchFamily="34" charset="0"/>
              </a:rPr>
              <a:t>The glomerulus is a specialized net work of capillaries with an arteriole at each end.</a:t>
            </a:r>
          </a:p>
          <a:p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r>
              <a:rPr lang="en-US" altLang="ar-SA" sz="1800" dirty="0" smtClean="0">
                <a:latin typeface="Arial Rounded MT Bold" panose="020F0704030504030204" pitchFamily="34" charset="0"/>
              </a:rPr>
              <a:t> It has a central connective tissue material known as </a:t>
            </a:r>
            <a:r>
              <a:rPr lang="en-US" altLang="ar-SA" sz="1800" dirty="0" err="1" smtClean="0">
                <a:latin typeface="Arial Rounded MT Bold" panose="020F0704030504030204" pitchFamily="34" charset="0"/>
              </a:rPr>
              <a:t>mesangium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 containing cells known as mesangial cells</a:t>
            </a:r>
          </a:p>
          <a:p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r>
              <a:rPr lang="en-US" altLang="ar-SA" sz="1800" dirty="0" smtClean="0">
                <a:latin typeface="Arial Rounded MT Bold" panose="020F0704030504030204" pitchFamily="34" charset="0"/>
              </a:rPr>
              <a:t>The glomerular capillaries are lined by fenestrated endothelium lying on a basement membrane , which is covered by specialized epithelial cells.</a:t>
            </a:r>
          </a:p>
          <a:p>
            <a:pPr>
              <a:buFont typeface="Georgia" panose="02040502050405020303" pitchFamily="18" charset="0"/>
              <a:buNone/>
            </a:pPr>
            <a:r>
              <a:rPr lang="en-US" altLang="ar-SA" sz="1800" dirty="0" smtClean="0">
                <a:latin typeface="Arial Rounded MT Bold" panose="020F0704030504030204" pitchFamily="34" charset="0"/>
              </a:rPr>
              <a:t> </a:t>
            </a:r>
          </a:p>
          <a:p>
            <a:endParaRPr lang="en-US" altLang="ar-SA" dirty="0" smtClean="0"/>
          </a:p>
        </p:txBody>
      </p:sp>
    </p:spTree>
    <p:extLst>
      <p:ext uri="{BB962C8B-B14F-4D97-AF65-F5344CB8AC3E}">
        <p14:creationId xmlns:p14="http://schemas.microsoft.com/office/powerpoint/2010/main" val="20888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74132" y="109538"/>
            <a:ext cx="5426869" cy="685800"/>
          </a:xfrm>
        </p:spPr>
        <p:txBody>
          <a:bodyPr/>
          <a:lstStyle/>
          <a:p>
            <a:r>
              <a:rPr lang="en-US" altLang="ar-SA" smtClean="0"/>
              <a:t>Normal glomerulus</a:t>
            </a:r>
            <a:endParaRPr lang="en-US" altLang="en-US" smtClean="0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idx="1"/>
          </p:nvPr>
        </p:nvSpPr>
        <p:spPr>
          <a:xfrm>
            <a:off x="381000" y="1090613"/>
            <a:ext cx="8153400" cy="3943350"/>
          </a:xfrm>
        </p:spPr>
        <p:txBody>
          <a:bodyPr>
            <a:normAutofit/>
          </a:bodyPr>
          <a:lstStyle/>
          <a:p>
            <a:r>
              <a:rPr lang="en-US" altLang="ar-SA" sz="1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Epithelial cells</a:t>
            </a:r>
          </a:p>
          <a:p>
            <a:r>
              <a:rPr lang="en-CA" altLang="ar-SA" sz="1800" dirty="0" smtClean="0">
                <a:latin typeface="Arial Rounded MT Bold" panose="020F0704030504030204" pitchFamily="34" charset="0"/>
              </a:rPr>
              <a:t> Two types:</a:t>
            </a:r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pPr lvl="1"/>
            <a:r>
              <a:rPr lang="en-US" altLang="ar-SA" sz="1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Parietal cells </a:t>
            </a:r>
            <a:r>
              <a:rPr lang="en-US" altLang="ar-SA" sz="1800" dirty="0">
                <a:latin typeface="Arial Rounded MT Bold" panose="020F0704030504030204" pitchFamily="34" charset="0"/>
              </a:rPr>
              <a:t>line Bowman's capsule</a:t>
            </a:r>
          </a:p>
          <a:p>
            <a:pPr lvl="1"/>
            <a:r>
              <a:rPr lang="en-US" altLang="ar-SA" sz="1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Visceral rest</a:t>
            </a:r>
            <a:r>
              <a:rPr lang="en-US" altLang="ar-SA" sz="1800" dirty="0">
                <a:latin typeface="Arial Rounded MT Bold" panose="020F0704030504030204" pitchFamily="34" charset="0"/>
              </a:rPr>
              <a:t> on GBM;</a:t>
            </a:r>
          </a:p>
          <a:p>
            <a:pPr lvl="1">
              <a:buFont typeface="Georgia" panose="02040502050405020303" pitchFamily="18" charset="0"/>
              <a:buNone/>
            </a:pPr>
            <a:r>
              <a:rPr lang="en-US" altLang="ar-SA" sz="1800" dirty="0">
                <a:latin typeface="Arial Rounded MT Bold" panose="020F0704030504030204" pitchFamily="34" charset="0"/>
              </a:rPr>
              <a:t>  They have cytoplasmic projections known as foot processes (</a:t>
            </a:r>
            <a:r>
              <a:rPr lang="en-US" altLang="ar-SA" sz="1800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podocytes</a:t>
            </a:r>
            <a:r>
              <a:rPr lang="en-US" altLang="ar-SA" sz="1800" dirty="0">
                <a:latin typeface="Arial Rounded MT Bold" panose="020F0704030504030204" pitchFamily="34" charset="0"/>
              </a:rPr>
              <a:t>) that surround the GBM . Between the processes there are the slit membranes. </a:t>
            </a:r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pPr lvl="1">
              <a:buFont typeface="Georgia" panose="02040502050405020303" pitchFamily="18" charset="0"/>
              <a:buNone/>
            </a:pPr>
            <a:r>
              <a:rPr lang="en-US" altLang="ar-SA" sz="1800" dirty="0" smtClean="0">
                <a:latin typeface="Arial Rounded MT Bold" panose="020F0704030504030204" pitchFamily="34" charset="0"/>
              </a:rPr>
              <a:t>The </a:t>
            </a:r>
            <a:r>
              <a:rPr lang="en-US" altLang="ar-SA" sz="1800" dirty="0">
                <a:latin typeface="Arial Rounded MT Bold" panose="020F0704030504030204" pitchFamily="34" charset="0"/>
              </a:rPr>
              <a:t>visceral epithelial cells 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are  </a:t>
            </a:r>
            <a:r>
              <a:rPr lang="en-US" altLang="ar-SA" sz="1800" dirty="0">
                <a:latin typeface="Arial Rounded MT Bold" panose="020F0704030504030204" pitchFamily="34" charset="0"/>
              </a:rPr>
              <a:t>the major glomerular filter barrier. </a:t>
            </a:r>
          </a:p>
        </p:txBody>
      </p:sp>
    </p:spTree>
    <p:extLst>
      <p:ext uri="{BB962C8B-B14F-4D97-AF65-F5344CB8AC3E}">
        <p14:creationId xmlns:p14="http://schemas.microsoft.com/office/powerpoint/2010/main" val="25021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b="1" dirty="0" smtClean="0"/>
              <a:t>Normal glomerulus</a:t>
            </a:r>
            <a:endParaRPr lang="en-US" altLang="en-US" b="1" dirty="0" smtClean="0"/>
          </a:p>
        </p:txBody>
      </p:sp>
      <p:sp>
        <p:nvSpPr>
          <p:cNvPr id="696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" y="1200150"/>
            <a:ext cx="8229600" cy="3657600"/>
          </a:xfrm>
        </p:spPr>
        <p:txBody>
          <a:bodyPr>
            <a:normAutofit/>
          </a:bodyPr>
          <a:lstStyle/>
          <a:p>
            <a:r>
              <a:rPr lang="en-US" altLang="ar-SA" sz="2000" b="1" dirty="0" err="1" smtClean="0">
                <a:solidFill>
                  <a:srgbClr val="C00000"/>
                </a:solidFill>
              </a:rPr>
              <a:t>Mesangium</a:t>
            </a:r>
            <a:endParaRPr lang="en-US" altLang="ar-SA" sz="2000" b="1" dirty="0" smtClean="0">
              <a:solidFill>
                <a:srgbClr val="C00000"/>
              </a:solidFill>
            </a:endParaRPr>
          </a:p>
          <a:p>
            <a:pPr lvl="1"/>
            <a:r>
              <a:rPr lang="en-US" altLang="ar-SA" sz="1800" dirty="0">
                <a:latin typeface="Arial Rounded MT Bold" panose="020F0704030504030204" pitchFamily="34" charset="0"/>
              </a:rPr>
              <a:t>Acellular mesangial matrix + mesangial cells which has similarities to  smooth muscle cells in the center of glomerulus between capillaries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.</a:t>
            </a:r>
          </a:p>
          <a:p>
            <a:pPr lvl="1"/>
            <a:endParaRPr lang="en-US" altLang="ar-SA" sz="1800" dirty="0">
              <a:latin typeface="Arial Rounded MT Bold" panose="020F0704030504030204" pitchFamily="34" charset="0"/>
            </a:endParaRPr>
          </a:p>
          <a:p>
            <a:pPr lvl="1"/>
            <a:r>
              <a:rPr lang="en-US" altLang="ar-SA" sz="1800" dirty="0">
                <a:latin typeface="Arial Rounded MT Bold" panose="020F0704030504030204" pitchFamily="34" charset="0"/>
              </a:rPr>
              <a:t>Mechanical support, modulation of glomerular filtration, generation of active mediators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.</a:t>
            </a:r>
          </a:p>
          <a:p>
            <a:pPr lvl="1"/>
            <a:endParaRPr lang="en-US" altLang="ar-SA" sz="1800" dirty="0">
              <a:latin typeface="Arial Rounded MT Bold" panose="020F0704030504030204" pitchFamily="34" charset="0"/>
            </a:endParaRPr>
          </a:p>
          <a:p>
            <a:pPr lvl="1"/>
            <a:r>
              <a:rPr lang="en-US" altLang="ar-SA" sz="1800" dirty="0">
                <a:latin typeface="Arial Rounded MT Bold" panose="020F0704030504030204" pitchFamily="34" charset="0"/>
              </a:rPr>
              <a:t>Important players in many forms of human Glomerulonephritis (GN)  	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5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61053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7084" y="18287"/>
                </a:moveTo>
                <a:lnTo>
                  <a:pt x="35595" y="25505"/>
                </a:lnTo>
                <a:lnTo>
                  <a:pt x="31559" y="31353"/>
                </a:lnTo>
                <a:lnTo>
                  <a:pt x="25618" y="35272"/>
                </a:lnTo>
                <a:lnTo>
                  <a:pt x="18415" y="36702"/>
                </a:lnTo>
                <a:lnTo>
                  <a:pt x="11358" y="35272"/>
                </a:lnTo>
                <a:lnTo>
                  <a:pt x="5492" y="31353"/>
                </a:lnTo>
                <a:lnTo>
                  <a:pt x="1484" y="25505"/>
                </a:lnTo>
                <a:lnTo>
                  <a:pt x="0" y="18287"/>
                </a:lnTo>
                <a:lnTo>
                  <a:pt x="1484" y="11144"/>
                </a:lnTo>
                <a:lnTo>
                  <a:pt x="5492" y="5334"/>
                </a:lnTo>
                <a:lnTo>
                  <a:pt x="11358" y="1428"/>
                </a:lnTo>
                <a:lnTo>
                  <a:pt x="18415" y="0"/>
                </a:lnTo>
                <a:lnTo>
                  <a:pt x="25618" y="1428"/>
                </a:lnTo>
                <a:lnTo>
                  <a:pt x="31559" y="5334"/>
                </a:lnTo>
                <a:lnTo>
                  <a:pt x="35595" y="11144"/>
                </a:lnTo>
                <a:lnTo>
                  <a:pt x="37084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35757" y="1054227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06140" y="1054227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6317" y="2955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703" y="18415"/>
                </a:moveTo>
                <a:lnTo>
                  <a:pt x="35272" y="25558"/>
                </a:lnTo>
                <a:lnTo>
                  <a:pt x="31353" y="31369"/>
                </a:lnTo>
                <a:lnTo>
                  <a:pt x="25505" y="35274"/>
                </a:lnTo>
                <a:lnTo>
                  <a:pt x="18287" y="36703"/>
                </a:lnTo>
                <a:lnTo>
                  <a:pt x="11144" y="35274"/>
                </a:lnTo>
                <a:lnTo>
                  <a:pt x="5334" y="31369"/>
                </a:lnTo>
                <a:lnTo>
                  <a:pt x="1428" y="25558"/>
                </a:lnTo>
                <a:lnTo>
                  <a:pt x="0" y="18415"/>
                </a:lnTo>
                <a:lnTo>
                  <a:pt x="1428" y="11197"/>
                </a:lnTo>
                <a:lnTo>
                  <a:pt x="5334" y="5349"/>
                </a:lnTo>
                <a:lnTo>
                  <a:pt x="11144" y="1430"/>
                </a:lnTo>
                <a:lnTo>
                  <a:pt x="18287" y="0"/>
                </a:lnTo>
                <a:lnTo>
                  <a:pt x="25505" y="1430"/>
                </a:lnTo>
                <a:lnTo>
                  <a:pt x="31353" y="5349"/>
                </a:lnTo>
                <a:lnTo>
                  <a:pt x="35272" y="11197"/>
                </a:lnTo>
                <a:lnTo>
                  <a:pt x="36703" y="18415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8911" y="44830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6864" y="448309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5692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2676" y="313943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32932" y="313943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42890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6957" y="18287"/>
                </a:moveTo>
                <a:lnTo>
                  <a:pt x="35486" y="25505"/>
                </a:lnTo>
                <a:lnTo>
                  <a:pt x="31480" y="31353"/>
                </a:lnTo>
                <a:lnTo>
                  <a:pt x="25544" y="35272"/>
                </a:lnTo>
                <a:lnTo>
                  <a:pt x="18287" y="36702"/>
                </a:lnTo>
                <a:lnTo>
                  <a:pt x="11251" y="35272"/>
                </a:lnTo>
                <a:lnTo>
                  <a:pt x="5429" y="31353"/>
                </a:lnTo>
                <a:lnTo>
                  <a:pt x="1464" y="25505"/>
                </a:lnTo>
                <a:lnTo>
                  <a:pt x="0" y="18287"/>
                </a:lnTo>
                <a:lnTo>
                  <a:pt x="1464" y="11144"/>
                </a:lnTo>
                <a:lnTo>
                  <a:pt x="5429" y="5334"/>
                </a:lnTo>
                <a:lnTo>
                  <a:pt x="11251" y="1428"/>
                </a:lnTo>
                <a:lnTo>
                  <a:pt x="18287" y="0"/>
                </a:lnTo>
                <a:lnTo>
                  <a:pt x="25544" y="1428"/>
                </a:lnTo>
                <a:lnTo>
                  <a:pt x="31480" y="5334"/>
                </a:lnTo>
                <a:lnTo>
                  <a:pt x="35486" y="11144"/>
                </a:lnTo>
                <a:lnTo>
                  <a:pt x="36957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8547" y="949833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99153" y="313816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59292"/>
            <a:ext cx="9130145" cy="5145642"/>
            <a:chOff x="63496" y="125133"/>
            <a:chExt cx="8993505" cy="4890135"/>
          </a:xfrm>
        </p:grpSpPr>
        <p:sp>
          <p:nvSpPr>
            <p:cNvPr id="3" name="object 3"/>
            <p:cNvSpPr/>
            <p:nvPr/>
          </p:nvSpPr>
          <p:spPr>
            <a:xfrm>
              <a:off x="2856865" y="313817"/>
              <a:ext cx="1749425" cy="134620"/>
            </a:xfrm>
            <a:custGeom>
              <a:avLst/>
              <a:gdLst/>
              <a:ahLst/>
              <a:cxnLst/>
              <a:rect l="l" t="t" r="r" b="b"/>
              <a:pathLst>
                <a:path w="1749425" h="134620">
                  <a:moveTo>
                    <a:pt x="75692" y="134493"/>
                  </a:moveTo>
                  <a:lnTo>
                    <a:pt x="0" y="134493"/>
                  </a:lnTo>
                </a:path>
                <a:path w="1749425" h="134620">
                  <a:moveTo>
                    <a:pt x="1542288" y="0"/>
                  </a:moveTo>
                  <a:lnTo>
                    <a:pt x="1749425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6" y="125133"/>
              <a:ext cx="4518152" cy="48896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5" name="object 5"/>
            <p:cNvSpPr/>
            <p:nvPr/>
          </p:nvSpPr>
          <p:spPr>
            <a:xfrm>
              <a:off x="5662676" y="313943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7010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32932" y="313943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201" y="0"/>
                  </a:lnTo>
                </a:path>
              </a:pathLst>
            </a:custGeom>
            <a:ln w="11425">
              <a:solidFill>
                <a:srgbClr val="D941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2889" y="949832"/>
              <a:ext cx="706755" cy="123189"/>
            </a:xfrm>
            <a:custGeom>
              <a:avLst/>
              <a:gdLst/>
              <a:ahLst/>
              <a:cxnLst/>
              <a:rect l="l" t="t" r="r" b="b"/>
              <a:pathLst>
                <a:path w="706754" h="123190">
                  <a:moveTo>
                    <a:pt x="36957" y="104393"/>
                  </a:moveTo>
                  <a:lnTo>
                    <a:pt x="35486" y="111611"/>
                  </a:lnTo>
                  <a:lnTo>
                    <a:pt x="31480" y="117459"/>
                  </a:lnTo>
                  <a:lnTo>
                    <a:pt x="25544" y="121378"/>
                  </a:lnTo>
                  <a:lnTo>
                    <a:pt x="18287" y="122808"/>
                  </a:lnTo>
                  <a:lnTo>
                    <a:pt x="11251" y="121378"/>
                  </a:lnTo>
                  <a:lnTo>
                    <a:pt x="5429" y="117459"/>
                  </a:lnTo>
                  <a:lnTo>
                    <a:pt x="1464" y="111611"/>
                  </a:lnTo>
                  <a:lnTo>
                    <a:pt x="0" y="104393"/>
                  </a:lnTo>
                  <a:lnTo>
                    <a:pt x="1464" y="97250"/>
                  </a:lnTo>
                  <a:lnTo>
                    <a:pt x="5429" y="91439"/>
                  </a:lnTo>
                  <a:lnTo>
                    <a:pt x="11251" y="87534"/>
                  </a:lnTo>
                  <a:lnTo>
                    <a:pt x="18287" y="86105"/>
                  </a:lnTo>
                  <a:lnTo>
                    <a:pt x="25544" y="87534"/>
                  </a:lnTo>
                  <a:lnTo>
                    <a:pt x="31480" y="91439"/>
                  </a:lnTo>
                  <a:lnTo>
                    <a:pt x="35486" y="97250"/>
                  </a:lnTo>
                  <a:lnTo>
                    <a:pt x="36957" y="104393"/>
                  </a:lnTo>
                  <a:close/>
                </a:path>
                <a:path w="706754" h="123190">
                  <a:moveTo>
                    <a:pt x="706627" y="0"/>
                  </a:moveTo>
                  <a:lnTo>
                    <a:pt x="565658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962" y="125133"/>
              <a:ext cx="4407916" cy="48896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626" y="153974"/>
            <a:ext cx="8973820" cy="4812665"/>
            <a:chOff x="86626" y="153974"/>
            <a:chExt cx="8973820" cy="4812665"/>
          </a:xfrm>
        </p:grpSpPr>
        <p:sp>
          <p:nvSpPr>
            <p:cNvPr id="3" name="object 3"/>
            <p:cNvSpPr/>
            <p:nvPr/>
          </p:nvSpPr>
          <p:spPr>
            <a:xfrm>
              <a:off x="2856864" y="313817"/>
              <a:ext cx="1749425" cy="134620"/>
            </a:xfrm>
            <a:custGeom>
              <a:avLst/>
              <a:gdLst/>
              <a:ahLst/>
              <a:cxnLst/>
              <a:rect l="l" t="t" r="r" b="b"/>
              <a:pathLst>
                <a:path w="1749425" h="134620">
                  <a:moveTo>
                    <a:pt x="75692" y="134493"/>
                  </a:moveTo>
                  <a:lnTo>
                    <a:pt x="0" y="134493"/>
                  </a:lnTo>
                </a:path>
                <a:path w="1749425" h="134620">
                  <a:moveTo>
                    <a:pt x="1542288" y="0"/>
                  </a:moveTo>
                  <a:lnTo>
                    <a:pt x="1749425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626" y="153974"/>
              <a:ext cx="4980051" cy="481266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62675" y="313943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7010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32931" y="313943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201" y="0"/>
                  </a:lnTo>
                </a:path>
              </a:pathLst>
            </a:custGeom>
            <a:ln w="11425">
              <a:solidFill>
                <a:srgbClr val="D941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2889" y="949832"/>
              <a:ext cx="706755" cy="123189"/>
            </a:xfrm>
            <a:custGeom>
              <a:avLst/>
              <a:gdLst/>
              <a:ahLst/>
              <a:cxnLst/>
              <a:rect l="l" t="t" r="r" b="b"/>
              <a:pathLst>
                <a:path w="706754" h="123190">
                  <a:moveTo>
                    <a:pt x="36957" y="104393"/>
                  </a:moveTo>
                  <a:lnTo>
                    <a:pt x="35486" y="111611"/>
                  </a:lnTo>
                  <a:lnTo>
                    <a:pt x="31480" y="117459"/>
                  </a:lnTo>
                  <a:lnTo>
                    <a:pt x="25544" y="121378"/>
                  </a:lnTo>
                  <a:lnTo>
                    <a:pt x="18287" y="122808"/>
                  </a:lnTo>
                  <a:lnTo>
                    <a:pt x="11251" y="121378"/>
                  </a:lnTo>
                  <a:lnTo>
                    <a:pt x="5429" y="117459"/>
                  </a:lnTo>
                  <a:lnTo>
                    <a:pt x="1464" y="111611"/>
                  </a:lnTo>
                  <a:lnTo>
                    <a:pt x="0" y="104393"/>
                  </a:lnTo>
                  <a:lnTo>
                    <a:pt x="1464" y="97250"/>
                  </a:lnTo>
                  <a:lnTo>
                    <a:pt x="5429" y="91439"/>
                  </a:lnTo>
                  <a:lnTo>
                    <a:pt x="11251" y="87534"/>
                  </a:lnTo>
                  <a:lnTo>
                    <a:pt x="18287" y="86105"/>
                  </a:lnTo>
                  <a:lnTo>
                    <a:pt x="25544" y="87534"/>
                  </a:lnTo>
                  <a:lnTo>
                    <a:pt x="31480" y="91439"/>
                  </a:lnTo>
                  <a:lnTo>
                    <a:pt x="35486" y="97250"/>
                  </a:lnTo>
                  <a:lnTo>
                    <a:pt x="36957" y="104393"/>
                  </a:lnTo>
                  <a:close/>
                </a:path>
                <a:path w="706754" h="123190">
                  <a:moveTo>
                    <a:pt x="706627" y="0"/>
                  </a:moveTo>
                  <a:lnTo>
                    <a:pt x="565658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5543" y="240588"/>
              <a:ext cx="4834763" cy="472605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709" y="1047750"/>
            <a:ext cx="8254999" cy="3618308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Important functions of the kidney: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Excretion of the waste products of metabolism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Regulation of body water and salt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Maintenance of acid balance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Secretion of a variety of hormones and </a:t>
            </a:r>
            <a:r>
              <a:rPr lang="en-US" sz="1600" dirty="0" smtClean="0">
                <a:latin typeface="Arial Rounded MT Bold" panose="020F0704030504030204" pitchFamily="34" charset="0"/>
              </a:rPr>
              <a:t>prostaglandins</a:t>
            </a: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r>
              <a:rPr lang="en-US" sz="1600" dirty="0">
                <a:latin typeface="Arial Rounded MT Bold" panose="020F0704030504030204" pitchFamily="34" charset="0"/>
              </a:rPr>
              <a:t>Structures are divided into those that affect its four components: 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1. Glomeruli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2. Tubules 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3. </a:t>
            </a:r>
            <a:r>
              <a:rPr lang="en-US" sz="1600" dirty="0" err="1" smtClean="0">
                <a:latin typeface="Arial Rounded MT Bold" panose="020F0704030504030204" pitchFamily="34" charset="0"/>
              </a:rPr>
              <a:t>Interstitium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4. Blood </a:t>
            </a:r>
            <a:r>
              <a:rPr lang="en-US" sz="1600" dirty="0">
                <a:latin typeface="Arial Rounded MT Bold" panose="020F0704030504030204" pitchFamily="34" charset="0"/>
              </a:rPr>
              <a:t>vessels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3600" b="1" dirty="0"/>
              <a:t>Glomerulonephritis (GN)</a:t>
            </a:r>
            <a:endParaRPr sz="3600" b="1" dirty="0"/>
          </a:p>
        </p:txBody>
      </p:sp>
      <p:sp>
        <p:nvSpPr>
          <p:cNvPr id="164" name="Google Shape;164;p2"/>
          <p:cNvSpPr txBox="1">
            <a:spLocks noGrp="1"/>
          </p:cNvSpPr>
          <p:nvPr>
            <p:ph type="body" idx="1"/>
          </p:nvPr>
        </p:nvSpPr>
        <p:spPr>
          <a:xfrm>
            <a:off x="228601" y="1539694"/>
            <a:ext cx="6568916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 heterogeneous group of renal diseases in which the glomeruli are primarily affected. Lesion is bilateral and symmetrical.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Acute and chronic types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Primary and secondary types</a:t>
            </a: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77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6447501" cy="990600"/>
          </a:xfrm>
        </p:spPr>
        <p:txBody>
          <a:bodyPr/>
          <a:lstStyle/>
          <a:p>
            <a:r>
              <a:rPr lang="en-US" dirty="0"/>
              <a:t>Mechanisms of Glomerular Injury &amp; </a:t>
            </a:r>
            <a:r>
              <a:rPr lang="en-US" dirty="0" smtClean="0"/>
              <a:t>Diseases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1550"/>
            <a:ext cx="8381999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45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1277634" y="0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dirty="0"/>
              <a:t>PATHOGENESIS OF GLOMERULAR  INJURY</a:t>
            </a:r>
            <a:endParaRPr dirty="0"/>
          </a:p>
        </p:txBody>
      </p:sp>
      <p:sp>
        <p:nvSpPr>
          <p:cNvPr id="177" name="Google Shape;177;p4"/>
          <p:cNvSpPr txBox="1">
            <a:spLocks noGrp="1"/>
          </p:cNvSpPr>
          <p:nvPr>
            <p:ph type="body" idx="1"/>
          </p:nvPr>
        </p:nvSpPr>
        <p:spPr>
          <a:xfrm>
            <a:off x="76200" y="1202798"/>
            <a:ext cx="8763000" cy="38835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80" indent="-257180">
              <a:spcBef>
                <a:spcPts val="0"/>
              </a:spcBef>
              <a:buChar char="►"/>
            </a:pPr>
            <a:r>
              <a:rPr lang="en-US" sz="1800" b="1" dirty="0">
                <a:solidFill>
                  <a:schemeClr val="tx1"/>
                </a:solidFill>
              </a:rPr>
              <a:t>1- </a:t>
            </a:r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MAJORITY ARE IMMUNOLOGICAL</a:t>
            </a:r>
            <a:endParaRPr sz="1800" b="1" dirty="0">
              <a:solidFill>
                <a:schemeClr val="tx1"/>
              </a:solidFill>
            </a:endParaRPr>
          </a:p>
          <a:p>
            <a:pPr marL="557222" lvl="1" indent="-214316">
              <a:buChar char="►"/>
            </a:pPr>
            <a:r>
              <a:rPr lang="en-US" sz="1600" dirty="0">
                <a:solidFill>
                  <a:schemeClr val="tx1"/>
                </a:solidFill>
              </a:rPr>
              <a:t>Antibody mediated:</a:t>
            </a:r>
            <a:endParaRPr sz="1600" dirty="0">
              <a:solidFill>
                <a:schemeClr val="tx1"/>
              </a:solidFill>
            </a:endParaRPr>
          </a:p>
          <a:p>
            <a:pPr marL="342905" lvl="1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(1)Deposition </a:t>
            </a: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of circulating antigen-antibody complexes in the glomerular capillary wall or </a:t>
            </a:r>
            <a:r>
              <a:rPr lang="en-US" sz="16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mesangium</a:t>
            </a:r>
            <a:endParaRPr lang="en-US" sz="16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5" lvl="1" indent="-342900">
              <a:buAutoNum type="arabicParenBoth"/>
            </a:pPr>
            <a:endParaRPr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5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(2) </a:t>
            </a:r>
            <a:r>
              <a:rPr lang="en-U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Antibodies </a:t>
            </a: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reacting in situ within the glomerulus, either with fixed (intrinsic) glomerular antigens or with extrinsic molecules that are planted in the </a:t>
            </a:r>
            <a:r>
              <a:rPr lang="en-U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glomerulus</a:t>
            </a:r>
          </a:p>
          <a:p>
            <a:pPr marL="342905" lvl="1" indent="0">
              <a:buNone/>
            </a:pPr>
            <a:endParaRPr lang="en-US" sz="16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5" lvl="1" indent="0"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Deposition of circulating immune complexes in the glomerulus initiates complement (and/or Fc receptor) mediated leukocyte activation, resulting in glomerular injury.</a:t>
            </a:r>
          </a:p>
        </p:txBody>
      </p:sp>
    </p:spTree>
    <p:extLst>
      <p:ext uri="{BB962C8B-B14F-4D97-AF65-F5344CB8AC3E}">
        <p14:creationId xmlns:p14="http://schemas.microsoft.com/office/powerpoint/2010/main" val="296621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 OF GLOMERULAR 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683" y="1809750"/>
            <a:ext cx="8178799" cy="291058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Other less </a:t>
            </a:r>
            <a:r>
              <a:rPr lang="en-US" sz="1600" dirty="0" smtClean="0">
                <a:latin typeface="Arial Rounded MT Bold" panose="020F0704030504030204" pitchFamily="34" charset="0"/>
              </a:rPr>
              <a:t>frequent: </a:t>
            </a:r>
            <a:endParaRPr lang="en-US" sz="1600" dirty="0">
              <a:latin typeface="Arial Rounded MT Bold" panose="020F0704030504030204" pitchFamily="34" charset="0"/>
            </a:endParaRPr>
          </a:p>
          <a:p>
            <a:r>
              <a:rPr lang="en-US" sz="1600" dirty="0" smtClean="0">
                <a:latin typeface="Arial Rounded MT Bold" panose="020F0704030504030204" pitchFamily="34" charset="0"/>
              </a:rPr>
              <a:t>Cell </a:t>
            </a:r>
            <a:r>
              <a:rPr lang="en-US" sz="1600" dirty="0">
                <a:latin typeface="Arial Rounded MT Bold" panose="020F0704030504030204" pitchFamily="34" charset="0"/>
              </a:rPr>
              <a:t>mediated</a:t>
            </a:r>
          </a:p>
          <a:p>
            <a:r>
              <a:rPr lang="en-US" sz="1600" dirty="0" smtClean="0">
                <a:latin typeface="Arial Rounded MT Bold" panose="020F0704030504030204" pitchFamily="34" charset="0"/>
              </a:rPr>
              <a:t>Activation </a:t>
            </a:r>
            <a:r>
              <a:rPr lang="en-US" sz="1600" dirty="0">
                <a:latin typeface="Arial Rounded MT Bold" panose="020F0704030504030204" pitchFamily="34" charset="0"/>
              </a:rPr>
              <a:t>of alternative pathway of complement: 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--Two </a:t>
            </a:r>
            <a:r>
              <a:rPr lang="en-US" sz="1600" dirty="0">
                <a:latin typeface="Arial Rounded MT Bold" panose="020F0704030504030204" pitchFamily="34" charset="0"/>
              </a:rPr>
              <a:t>forms of GN (dense deposit disease and C3 GN) 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--One </a:t>
            </a:r>
            <a:r>
              <a:rPr lang="en-US" sz="1600" dirty="0">
                <a:latin typeface="Arial Rounded MT Bold" panose="020F0704030504030204" pitchFamily="34" charset="0"/>
              </a:rPr>
              <a:t>form of a systemic disease with significant renal manifestations (complement-mediated thrombotic </a:t>
            </a:r>
            <a:r>
              <a:rPr lang="en-US" sz="1600" dirty="0" err="1">
                <a:latin typeface="Arial Rounded MT Bold" panose="020F0704030504030204" pitchFamily="34" charset="0"/>
              </a:rPr>
              <a:t>microangiopathy</a:t>
            </a:r>
            <a:r>
              <a:rPr lang="en-US" sz="1600" dirty="0">
                <a:latin typeface="Arial Rounded MT Bold" panose="020F0704030504030204" pitchFamily="34" charset="0"/>
              </a:rPr>
              <a:t> [TMA] or atypical hemolytic uremic syndrome)</a:t>
            </a:r>
          </a:p>
          <a:p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92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9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 OF GLOMERULAR  INJURY</a:t>
            </a:r>
          </a:p>
        </p:txBody>
      </p:sp>
      <p:sp>
        <p:nvSpPr>
          <p:cNvPr id="189" name="Google Shape;189;p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2- </a:t>
            </a:r>
            <a:r>
              <a:rPr lang="en-US" sz="1800" dirty="0">
                <a:solidFill>
                  <a:schemeClr val="tx1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Non- immune mechanism</a:t>
            </a: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Podocyte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injury: 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induced by antibodies to </a:t>
            </a:r>
            <a:r>
              <a:rPr lang="en-US" sz="180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podocyte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antigens; by toxins;  certain cytokines; or poorly characterized circulating factors</a:t>
            </a: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Injury 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produces morphologic changes including effacement of foot processes, vacuolization, and retraction and detachment of cells from the GBM, and often results in the development of proteinuria</a:t>
            </a: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8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228600" y="519523"/>
            <a:ext cx="7467600" cy="4436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500" b="1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Nephron loss 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As an adaptive changes 🡪 intact glomeruli undergo hypertrophy to maintain renal function🡪 associated with hemodynamic changes, including increases in single-nephron GFR, blood flow, and </a:t>
            </a:r>
            <a:r>
              <a:rPr lang="en-US" sz="1600" b="0" i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transcapillary</a:t>
            </a: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pressure (capillary hypertension</a:t>
            </a:r>
            <a:r>
              <a:rPr lang="en-US" sz="1600" b="0" i="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).</a:t>
            </a:r>
          </a:p>
          <a:p>
            <a:pPr marL="257180" indent="-257180">
              <a:buSzPts val="1600"/>
              <a:buChar char="►"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Maladaptive response 🡪 will lead to further endothelial and </a:t>
            </a:r>
            <a:r>
              <a:rPr lang="en-US" sz="1600" b="0" i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podocyte</a:t>
            </a: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injury, increased glomerular permeability to proteins, and accumulation of proteins and lipids in the mesangial matrix</a:t>
            </a:r>
            <a:r>
              <a:rPr lang="en-US" sz="1600" b="0" i="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.</a:t>
            </a:r>
          </a:p>
          <a:p>
            <a:pPr marL="257180" indent="-257180">
              <a:buSzPts val="1600"/>
              <a:buChar char="►"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followed by capillary obliteration, increased deposition of mesangial matrix and plasma proteins, and finally segmental or global sclerosis of glomeruli.  </a:t>
            </a:r>
            <a:endParaRPr lang="en-US" sz="1600" b="0" i="0" dirty="0" smtClean="0">
              <a:solidFill>
                <a:schemeClr val="tx1"/>
              </a:solidFill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  <a:p>
            <a:pPr marL="257180" indent="-257180">
              <a:buSzPts val="1600"/>
              <a:buChar char="►"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Results in further reduction of nephron mass, initiating a vicious cycle of progressive </a:t>
            </a:r>
            <a:r>
              <a:rPr lang="en-US" sz="1600" b="0" i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glomerulosclerosis</a:t>
            </a: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.</a:t>
            </a: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1600200" y="33468"/>
            <a:ext cx="5886450" cy="742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US" sz="3300"/>
              <a:t>Reaction of glomeruli to injury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304800" y="1028700"/>
            <a:ext cx="71247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Cellular proliferation</a:t>
            </a:r>
            <a:r>
              <a:rPr 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endothelial cells, mesangial cells &amp; epithelial cells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presence of inflammatory cells	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mononuclear cells &amp; polymorphs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Formation of crescents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parietal epithelial cells proliferation &amp; monocytes infiltration in Bowman’s space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Thickening of capillary wall</a:t>
            </a:r>
            <a:r>
              <a:rPr 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thickening of GBM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presence of immune complexes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interposition of mesangial cells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Others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sclerosis, necrosis &amp; thrombi		</a:t>
            </a:r>
            <a:r>
              <a:rPr lang="en-US" sz="1800" dirty="0"/>
              <a:t>			</a:t>
            </a:r>
            <a:endParaRPr dirty="0"/>
          </a:p>
          <a:p>
            <a:pPr marL="257180" indent="-186695">
              <a:lnSpc>
                <a:spcPct val="9000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5217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>
            <a:spLocks noGrp="1"/>
          </p:cNvSpPr>
          <p:nvPr>
            <p:ph type="title"/>
          </p:nvPr>
        </p:nvSpPr>
        <p:spPr>
          <a:xfrm>
            <a:off x="1143000" y="342900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000"/>
            </a:pPr>
            <a:r>
              <a:rPr lang="en-US" sz="3000" dirty="0"/>
              <a:t>Classification of Glomerulonephritis</a:t>
            </a:r>
            <a:endParaRPr dirty="0"/>
          </a:p>
        </p:txBody>
      </p:sp>
      <p:sp>
        <p:nvSpPr>
          <p:cNvPr id="228" name="Google Shape;228;p12"/>
          <p:cNvSpPr txBox="1">
            <a:spLocks noGrp="1"/>
          </p:cNvSpPr>
          <p:nvPr>
            <p:ph type="body" idx="1"/>
          </p:nvPr>
        </p:nvSpPr>
        <p:spPr>
          <a:xfrm>
            <a:off x="1143000" y="1028700"/>
            <a:ext cx="65151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b="1" dirty="0">
                <a:latin typeface="Arial Rounded MT Bold" panose="020F0704030504030204" pitchFamily="34" charset="0"/>
              </a:rPr>
              <a:t>Primary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ACUTE DIFFUSE  PROLIFERATIVE GN</a:t>
            </a:r>
            <a:endParaRPr dirty="0">
              <a:latin typeface="Arial Rounded MT Bold" panose="020F0704030504030204" pitchFamily="34" charset="0"/>
            </a:endParaRPr>
          </a:p>
          <a:p>
            <a:pPr marL="857265" lvl="2" indent="-171452">
              <a:buSzPts val="1600"/>
              <a:buChar char="►"/>
            </a:pPr>
            <a:r>
              <a:rPr lang="en-US" sz="1500" dirty="0">
                <a:latin typeface="Arial Rounded MT Bold" panose="020F0704030504030204" pitchFamily="34" charset="0"/>
              </a:rPr>
              <a:t>POSTSTREPTOCOCCAL</a:t>
            </a:r>
            <a:endParaRPr dirty="0">
              <a:latin typeface="Arial Rounded MT Bold" panose="020F0704030504030204" pitchFamily="34" charset="0"/>
            </a:endParaRPr>
          </a:p>
          <a:p>
            <a:pPr marL="857265" lvl="2" indent="-171452">
              <a:buSzPts val="1600"/>
              <a:buChar char="►"/>
            </a:pPr>
            <a:r>
              <a:rPr lang="en-US" sz="1500" dirty="0">
                <a:latin typeface="Arial Rounded MT Bold" panose="020F0704030504030204" pitchFamily="34" charset="0"/>
              </a:rPr>
              <a:t>NON-POSTSTREPTOCOCCAL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CRESCENTIC (RAPIDLY PROGRESSIVE) 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MEMBRANOUS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MINIMAL CHANGE DISEASE 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FOCAL SEGMENTAL GLOMERULOSCLEROSIS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MEMBRANOPROLIFERATIVE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IgA NEPHROPATHY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CHRONIC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122876">
              <a:buSzPts val="1920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2152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275" y="230124"/>
            <a:ext cx="7566025" cy="437057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 txBox="1">
            <a:spLocks noGrp="1"/>
          </p:cNvSpPr>
          <p:nvPr>
            <p:ph type="title"/>
          </p:nvPr>
        </p:nvSpPr>
        <p:spPr>
          <a:xfrm>
            <a:off x="1143000" y="342900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US" sz="3600" dirty="0">
                <a:latin typeface="Arial Rounded MT Bold" panose="020F0704030504030204" pitchFamily="34" charset="0"/>
              </a:rPr>
              <a:t>Classification of GN (</a:t>
            </a:r>
            <a:r>
              <a:rPr lang="en-US" sz="3600" dirty="0" err="1">
                <a:latin typeface="Arial Rounded MT Bold" panose="020F0704030504030204" pitchFamily="34" charset="0"/>
              </a:rPr>
              <a:t>cont</a:t>
            </a:r>
            <a:r>
              <a:rPr lang="en-US" sz="3600" dirty="0">
                <a:latin typeface="Arial Rounded MT Bold" panose="020F0704030504030204" pitchFamily="34" charset="0"/>
              </a:rPr>
              <a:t>)</a:t>
            </a:r>
            <a:endParaRPr sz="3600" dirty="0">
              <a:latin typeface="Arial Rounded MT Bold" panose="020F0704030504030204" pitchFamily="34" charset="0"/>
            </a:endParaRPr>
          </a:p>
        </p:txBody>
      </p:sp>
      <p:sp>
        <p:nvSpPr>
          <p:cNvPr id="235" name="Google Shape;235;p13"/>
          <p:cNvSpPr txBox="1">
            <a:spLocks noGrp="1"/>
          </p:cNvSpPr>
          <p:nvPr>
            <p:ph type="body" idx="1"/>
          </p:nvPr>
        </p:nvSpPr>
        <p:spPr>
          <a:xfrm>
            <a:off x="1314450" y="1143000"/>
            <a:ext cx="65151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 lnSpcReduction="10000"/>
          </a:bodyPr>
          <a:lstStyle/>
          <a:p>
            <a:pPr marL="257180" indent="-257180">
              <a:spcBef>
                <a:spcPts val="0"/>
              </a:spcBef>
              <a:buNone/>
            </a:pPr>
            <a:r>
              <a:rPr lang="en-US" sz="1800" b="1" dirty="0" err="1">
                <a:latin typeface="Arial Rounded MT Bold" panose="020F0704030504030204" pitchFamily="34" charset="0"/>
              </a:rPr>
              <a:t>Glomerulopathies</a:t>
            </a:r>
            <a:r>
              <a:rPr lang="en-US" sz="1800" b="1" dirty="0">
                <a:latin typeface="Arial Rounded MT Bold" panose="020F0704030504030204" pitchFamily="34" charset="0"/>
              </a:rPr>
              <a:t> Secondary to Systemic Diseases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Lupus nephritis (systemic lupus erythematosus)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Diabetic nephropathy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Amyloidosis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GN secondary to </a:t>
            </a:r>
            <a:r>
              <a:rPr lang="en-US" sz="1800" dirty="0" err="1">
                <a:latin typeface="Arial Rounded MT Bold" panose="020F0704030504030204" pitchFamily="34" charset="0"/>
              </a:rPr>
              <a:t>lymphoplasmacytic</a:t>
            </a:r>
            <a:r>
              <a:rPr lang="en-US" sz="1800" dirty="0">
                <a:latin typeface="Arial Rounded MT Bold" panose="020F0704030504030204" pitchFamily="34" charset="0"/>
              </a:rPr>
              <a:t> disorders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Goodpasture</a:t>
            </a:r>
            <a:r>
              <a:rPr lang="en-US" sz="1800" dirty="0">
                <a:latin typeface="Arial Rounded MT Bold" panose="020F0704030504030204" pitchFamily="34" charset="0"/>
              </a:rPr>
              <a:t> syndrome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Microscopic </a:t>
            </a:r>
            <a:r>
              <a:rPr lang="en-US" sz="1800" dirty="0" err="1">
                <a:latin typeface="Arial Rounded MT Bold" panose="020F0704030504030204" pitchFamily="34" charset="0"/>
              </a:rPr>
              <a:t>polyangiitis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Wegener's granulomatosis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Henoch-</a:t>
            </a:r>
            <a:r>
              <a:rPr lang="en-US" sz="1800" dirty="0" err="1">
                <a:latin typeface="Arial Rounded MT Bold" panose="020F0704030504030204" pitchFamily="34" charset="0"/>
              </a:rPr>
              <a:t>Schönlein</a:t>
            </a:r>
            <a:r>
              <a:rPr lang="en-US" sz="1800" dirty="0">
                <a:latin typeface="Arial Rounded MT Bold" panose="020F0704030504030204" pitchFamily="34" charset="0"/>
              </a:rPr>
              <a:t> purpura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Bacterial endocarditis-related GN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GN secondary to </a:t>
            </a:r>
            <a:r>
              <a:rPr lang="en-US" sz="1800" dirty="0" err="1">
                <a:latin typeface="Arial Rounded MT Bold" panose="020F0704030504030204" pitchFamily="34" charset="0"/>
              </a:rPr>
              <a:t>extrarenal</a:t>
            </a:r>
            <a:r>
              <a:rPr lang="en-US" sz="1800" dirty="0">
                <a:latin typeface="Arial Rounded MT Bold" panose="020F0704030504030204" pitchFamily="34" charset="0"/>
              </a:rPr>
              <a:t> infection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Thrombotic </a:t>
            </a:r>
            <a:r>
              <a:rPr lang="en-US" sz="1800" dirty="0" err="1">
                <a:latin typeface="Arial Rounded MT Bold" panose="020F0704030504030204" pitchFamily="34" charset="0"/>
              </a:rPr>
              <a:t>microangiopathy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186695">
              <a:lnSpc>
                <a:spcPct val="90000"/>
              </a:lnSpc>
              <a:buNone/>
            </a:pPr>
            <a:endParaRPr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96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dirty="0">
                <a:latin typeface="Arial Rounded MT Bold" panose="020F0704030504030204" pitchFamily="34" charset="0"/>
              </a:rPr>
              <a:t>Classification of GN (</a:t>
            </a:r>
            <a:r>
              <a:rPr lang="en-US" dirty="0" err="1">
                <a:latin typeface="Arial Rounded MT Bold" panose="020F0704030504030204" pitchFamily="34" charset="0"/>
              </a:rPr>
              <a:t>cont</a:t>
            </a:r>
            <a:r>
              <a:rPr lang="en-US" dirty="0">
                <a:latin typeface="Arial Rounded MT Bold" panose="020F0704030504030204" pitchFamily="34" charset="0"/>
              </a:rPr>
              <a:t>)</a:t>
            </a: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241" name="Google Shape;241;p14"/>
          <p:cNvSpPr txBox="1">
            <a:spLocks noGrp="1"/>
          </p:cNvSpPr>
          <p:nvPr>
            <p:ph type="body" idx="1"/>
          </p:nvPr>
        </p:nvSpPr>
        <p:spPr>
          <a:xfrm>
            <a:off x="1763775" y="1539694"/>
            <a:ext cx="5033741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None/>
            </a:pPr>
            <a:r>
              <a:rPr lang="en-US" sz="1800" b="1" dirty="0">
                <a:latin typeface="Arial Rounded MT Bold" panose="020F0704030504030204" pitchFamily="34" charset="0"/>
              </a:rPr>
              <a:t>Hereditary Disorders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Alport</a:t>
            </a:r>
            <a:r>
              <a:rPr lang="en-US" sz="1800" dirty="0">
                <a:latin typeface="Arial Rounded MT Bold" panose="020F0704030504030204" pitchFamily="34" charset="0"/>
              </a:rPr>
              <a:t> syndrome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Fabry</a:t>
            </a:r>
            <a:r>
              <a:rPr lang="en-US" sz="1800" dirty="0">
                <a:latin typeface="Arial Rounded MT Bold" panose="020F0704030504030204" pitchFamily="34" charset="0"/>
              </a:rPr>
              <a:t> disease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Podocyte</a:t>
            </a:r>
            <a:r>
              <a:rPr lang="en-US" sz="1800" dirty="0">
                <a:latin typeface="Arial Rounded MT Bold" panose="020F0704030504030204" pitchFamily="34" charset="0"/>
              </a:rPr>
              <a:t>/slit-diaphragm protein mutations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52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two most common clinical syndromes associated  with glomerular </a:t>
            </a:r>
            <a:r>
              <a:rPr lang="en-US" b="1" dirty="0" smtClean="0"/>
              <a:t>diseases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dirty="0" smtClean="0">
                <a:latin typeface="Arial Rounded MT Bold" panose="020F0704030504030204" pitchFamily="34" charset="0"/>
              </a:rPr>
              <a:t>1- </a:t>
            </a:r>
            <a:r>
              <a:rPr lang="en-US" sz="19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Nephrotic </a:t>
            </a:r>
            <a:r>
              <a:rPr lang="en-US" sz="19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syndrome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Massive Proteinuria</a:t>
            </a:r>
            <a:r>
              <a:rPr lang="en-US" sz="1600" dirty="0">
                <a:latin typeface="Arial Rounded MT Bold" panose="020F0704030504030204" pitchFamily="34" charset="0"/>
              </a:rPr>
              <a:t>, daily protein  loss in the urine of = &gt; 3.5 g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Hypoalbuminemia</a:t>
            </a:r>
            <a:r>
              <a:rPr lang="en-US" sz="1600" dirty="0">
                <a:latin typeface="Arial Rounded MT Bold" panose="020F0704030504030204" pitchFamily="34" charset="0"/>
              </a:rPr>
              <a:t>, with plasma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albumin &lt; 3 g/</a:t>
            </a:r>
            <a:r>
              <a:rPr lang="en-US" sz="1600" b="1" dirty="0" err="1">
                <a:latin typeface="Arial Rounded MT Bold" panose="020F0704030504030204" pitchFamily="34" charset="0"/>
              </a:rPr>
              <a:t>dL</a:t>
            </a:r>
            <a:endParaRPr lang="en-US" sz="1600" b="1" dirty="0">
              <a:latin typeface="Arial Rounded MT Bold" panose="020F0704030504030204" pitchFamily="34" charset="0"/>
            </a:endParaRPr>
          </a:p>
          <a:p>
            <a:r>
              <a:rPr lang="en-US" sz="1600" b="1" dirty="0">
                <a:latin typeface="Arial Rounded MT Bold" panose="020F0704030504030204" pitchFamily="34" charset="0"/>
              </a:rPr>
              <a:t>Generalized edema</a:t>
            </a:r>
            <a:r>
              <a:rPr lang="en-US" sz="1600" dirty="0">
                <a:latin typeface="Arial Rounded MT Bold" panose="020F0704030504030204" pitchFamily="34" charset="0"/>
              </a:rPr>
              <a:t>, the most  obvious clinical manifestation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Hyperlipidemia and </a:t>
            </a:r>
            <a:r>
              <a:rPr lang="en-US" sz="1600" b="1" dirty="0" err="1">
                <a:latin typeface="Arial Rounded MT Bold" panose="020F0704030504030204" pitchFamily="34" charset="0"/>
              </a:rPr>
              <a:t>lipiduria</a:t>
            </a:r>
            <a:endParaRPr lang="en-US" sz="1600" b="1" dirty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24400" y="1620442"/>
            <a:ext cx="3138026" cy="291058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>
                <a:latin typeface="Arial Rounded MT Bold" panose="020F0704030504030204" pitchFamily="34" charset="0"/>
              </a:rPr>
              <a:t>2- </a:t>
            </a:r>
            <a:r>
              <a:rPr lang="en-US" sz="19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Nephritic syndrome</a:t>
            </a:r>
          </a:p>
          <a:p>
            <a:r>
              <a:rPr lang="en-US" sz="1700" b="1" dirty="0" smtClean="0">
                <a:latin typeface="Arial Rounded MT Bold" panose="020F0704030504030204" pitchFamily="34" charset="0"/>
              </a:rPr>
              <a:t>Hematuria </a:t>
            </a:r>
            <a:r>
              <a:rPr lang="en-US" sz="1700" b="1" dirty="0">
                <a:latin typeface="Arial Rounded MT Bold" panose="020F0704030504030204" pitchFamily="34" charset="0"/>
              </a:rPr>
              <a:t>(red cells &amp; red cell casts  in urine)</a:t>
            </a:r>
          </a:p>
          <a:p>
            <a:r>
              <a:rPr lang="en-US" sz="1700" b="1" dirty="0">
                <a:latin typeface="Arial Rounded MT Bold" panose="020F0704030504030204" pitchFamily="34" charset="0"/>
              </a:rPr>
              <a:t>Proteinuria </a:t>
            </a:r>
            <a:r>
              <a:rPr lang="en-US" sz="1700" dirty="0">
                <a:latin typeface="Arial Rounded MT Bold" panose="020F0704030504030204" pitchFamily="34" charset="0"/>
              </a:rPr>
              <a:t>(</a:t>
            </a:r>
            <a:r>
              <a:rPr lang="en-US" sz="1700" dirty="0" err="1">
                <a:latin typeface="Arial Rounded MT Bold" panose="020F0704030504030204" pitchFamily="34" charset="0"/>
              </a:rPr>
              <a:t>subnephrotic</a:t>
            </a:r>
            <a:r>
              <a:rPr lang="en-US" sz="1700" dirty="0">
                <a:latin typeface="Arial Rounded MT Bold" panose="020F0704030504030204" pitchFamily="34" charset="0"/>
              </a:rPr>
              <a:t> range) </a:t>
            </a:r>
            <a:r>
              <a:rPr lang="en-US" sz="1700" dirty="0" smtClean="0">
                <a:latin typeface="Arial Rounded MT Bold" panose="020F0704030504030204" pitchFamily="34" charset="0"/>
              </a:rPr>
              <a:t>with or </a:t>
            </a:r>
            <a:r>
              <a:rPr lang="en-US" sz="1700" dirty="0">
                <a:latin typeface="Arial Rounded MT Bold" panose="020F0704030504030204" pitchFamily="34" charset="0"/>
              </a:rPr>
              <a:t>without edema</a:t>
            </a:r>
          </a:p>
          <a:p>
            <a:r>
              <a:rPr lang="en-US" sz="1700" b="1" dirty="0" smtClean="0">
                <a:latin typeface="Arial Rounded MT Bold" panose="020F0704030504030204" pitchFamily="34" charset="0"/>
              </a:rPr>
              <a:t>Azotemia</a:t>
            </a:r>
            <a:endParaRPr lang="en-US" sz="1700" b="1" dirty="0">
              <a:latin typeface="Arial Rounded MT Bold" panose="020F0704030504030204" pitchFamily="34" charset="0"/>
            </a:endParaRPr>
          </a:p>
          <a:p>
            <a:r>
              <a:rPr lang="en-US" sz="1700" b="1" dirty="0">
                <a:latin typeface="Arial Rounded MT Bold" panose="020F0704030504030204" pitchFamily="34" charset="0"/>
              </a:rPr>
              <a:t>Hypertension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93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US" sz="4500" dirty="0"/>
              <a:t>Nephrotic Syndrome</a:t>
            </a:r>
            <a:endParaRPr dirty="0"/>
          </a:p>
        </p:txBody>
      </p:sp>
      <p:sp>
        <p:nvSpPr>
          <p:cNvPr id="293" name="Google Shape;293;p21"/>
          <p:cNvSpPr txBox="1">
            <a:spLocks noGrp="1"/>
          </p:cNvSpPr>
          <p:nvPr>
            <p:ph type="body" idx="1"/>
          </p:nvPr>
        </p:nvSpPr>
        <p:spPr>
          <a:xfrm>
            <a:off x="1763775" y="1539694"/>
            <a:ext cx="5033741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Insidious onset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Manifestations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Proteinuria &gt;3.5 gm / 24 </a:t>
            </a:r>
            <a:r>
              <a:rPr lang="en-US" sz="1800" dirty="0" err="1">
                <a:latin typeface="Arial Rounded MT Bold" panose="020F0704030504030204" pitchFamily="34" charset="0"/>
              </a:rPr>
              <a:t>hr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Hypoalbuminemia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Edema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Hyperlipidemia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Lipiduria</a:t>
            </a: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7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26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Nephrotic Syndrome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47750"/>
            <a:ext cx="8407399" cy="3523058"/>
          </a:xfrm>
        </p:spPr>
        <p:txBody>
          <a:bodyPr/>
          <a:lstStyle/>
          <a:p>
            <a:r>
              <a:rPr lang="en-US" sz="1800" dirty="0">
                <a:latin typeface="Arial Rounded MT Bold" panose="020F0704030504030204" pitchFamily="34" charset="0"/>
              </a:rPr>
              <a:t>In children , it is almost always ass/w a primary kidney lesion.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Among adult, in contrast , it is often associated with </a:t>
            </a:r>
            <a:r>
              <a:rPr lang="en-US" sz="1800" dirty="0" smtClean="0">
                <a:latin typeface="Arial Rounded MT Bold" panose="020F0704030504030204" pitchFamily="34" charset="0"/>
              </a:rPr>
              <a:t>systemic disease</a:t>
            </a:r>
            <a:endParaRPr lang="en-US" sz="1800" dirty="0">
              <a:latin typeface="Arial Rounded MT Bold" panose="020F0704030504030204" pitchFamily="34" charset="0"/>
            </a:endParaRPr>
          </a:p>
          <a:p>
            <a:r>
              <a:rPr lang="en-US" sz="1800" dirty="0">
                <a:latin typeface="Arial Rounded MT Bold" panose="020F0704030504030204" pitchFamily="34" charset="0"/>
              </a:rPr>
              <a:t>The most frequent systemic causes of nephrotic syndrome are; diabetes, amyloidosis, and SLE (systemic lupus erythematosus)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The most important primary kidney diseases that mostly manifest  as Nephrotic </a:t>
            </a:r>
            <a:r>
              <a:rPr lang="en-US" sz="1800" dirty="0" smtClean="0">
                <a:latin typeface="Arial Rounded MT Bold" panose="020F0704030504030204" pitchFamily="34" charset="0"/>
              </a:rPr>
              <a:t>Syndrome:</a:t>
            </a:r>
            <a:endParaRPr lang="en-US" sz="1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 Rounded MT Bold" panose="020F0704030504030204" pitchFamily="34" charset="0"/>
              </a:rPr>
              <a:t> 1. Minimal-Change </a:t>
            </a:r>
            <a:r>
              <a:rPr lang="en-US" sz="1800" dirty="0">
                <a:latin typeface="Arial Rounded MT Bold" panose="020F0704030504030204" pitchFamily="34" charset="0"/>
              </a:rPr>
              <a:t>Disease, most common in children</a:t>
            </a:r>
          </a:p>
          <a:p>
            <a:pPr marL="0" indent="0">
              <a:buNone/>
            </a:pPr>
            <a:r>
              <a:rPr lang="en-US" sz="1800" dirty="0" smtClean="0">
                <a:latin typeface="Arial Rounded MT Bold" panose="020F0704030504030204" pitchFamily="34" charset="0"/>
              </a:rPr>
              <a:t> 2. Focal </a:t>
            </a:r>
            <a:r>
              <a:rPr lang="en-US" sz="1800" dirty="0">
                <a:latin typeface="Arial Rounded MT Bold" panose="020F0704030504030204" pitchFamily="34" charset="0"/>
              </a:rPr>
              <a:t>Segmental </a:t>
            </a:r>
            <a:r>
              <a:rPr lang="en-US" sz="1800" dirty="0" err="1">
                <a:latin typeface="Arial Rounded MT Bold" panose="020F0704030504030204" pitchFamily="34" charset="0"/>
              </a:rPr>
              <a:t>Glomerulosclerosis</a:t>
            </a:r>
            <a:r>
              <a:rPr lang="en-US" sz="1800" dirty="0">
                <a:latin typeface="Arial Rounded MT Bold" panose="020F0704030504030204" pitchFamily="34" charset="0"/>
              </a:rPr>
              <a:t>, highest prevalence in adults</a:t>
            </a:r>
          </a:p>
          <a:p>
            <a:pPr marL="0" indent="0">
              <a:buNone/>
            </a:pPr>
            <a:r>
              <a:rPr lang="en-US" sz="1800" dirty="0" smtClean="0">
                <a:latin typeface="Arial Rounded MT Bold" panose="020F0704030504030204" pitchFamily="34" charset="0"/>
              </a:rPr>
              <a:t> 3. Membranous </a:t>
            </a:r>
            <a:r>
              <a:rPr lang="en-US" sz="1800" dirty="0">
                <a:latin typeface="Arial Rounded MT Bold" panose="020F0704030504030204" pitchFamily="34" charset="0"/>
              </a:rPr>
              <a:t>Nephropathy, most common in older </a:t>
            </a:r>
            <a:r>
              <a:rPr lang="en-US" sz="1600" dirty="0">
                <a:latin typeface="Arial Rounded MT Bold" panose="020F0704030504030204" pitchFamily="34" charset="0"/>
              </a:rPr>
              <a:t>adults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77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dirty="0"/>
              <a:t>Minimal change disease (MCD )</a:t>
            </a:r>
            <a:endParaRPr dirty="0"/>
          </a:p>
        </p:txBody>
      </p:sp>
      <p:sp>
        <p:nvSpPr>
          <p:cNvPr id="315" name="Google Shape;315;p24"/>
          <p:cNvSpPr txBox="1">
            <a:spLocks noGrp="1"/>
          </p:cNvSpPr>
          <p:nvPr>
            <p:ph type="body" idx="1"/>
          </p:nvPr>
        </p:nvSpPr>
        <p:spPr>
          <a:xfrm>
            <a:off x="685800" y="1337518"/>
            <a:ext cx="69723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557222" lvl="1" indent="-214316">
              <a:lnSpc>
                <a:spcPct val="90000"/>
              </a:lnSpc>
              <a:spcBef>
                <a:spcPts val="0"/>
              </a:spcBef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(Lipoid </a:t>
            </a:r>
            <a:r>
              <a:rPr lang="en-US" sz="1800" dirty="0" err="1">
                <a:latin typeface="Arial Rounded MT Bold" panose="020F0704030504030204" pitchFamily="34" charset="0"/>
              </a:rPr>
              <a:t>nephrosis</a:t>
            </a:r>
            <a:r>
              <a:rPr lang="en-US" sz="1800" dirty="0">
                <a:latin typeface="Arial Rounded MT Bold" panose="020F0704030504030204" pitchFamily="34" charset="0"/>
              </a:rPr>
              <a:t> , nil change disease , normal by L mic.)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 disorder in which NS is associated with fusion of the </a:t>
            </a:r>
            <a:r>
              <a:rPr lang="en-US" sz="1800" dirty="0" err="1">
                <a:latin typeface="Arial Rounded MT Bold" panose="020F0704030504030204" pitchFamily="34" charset="0"/>
              </a:rPr>
              <a:t>podocytes</a:t>
            </a:r>
            <a:r>
              <a:rPr lang="en-US" sz="1800" dirty="0">
                <a:latin typeface="Arial Rounded MT Bold" panose="020F0704030504030204" pitchFamily="34" charset="0"/>
              </a:rPr>
              <a:t> (foot processes) of epithelial cells with almost normal glomerulus by light microscopy . 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1800" u="sng" dirty="0">
                <a:latin typeface="Arial Rounded MT Bold" panose="020F0704030504030204" pitchFamily="34" charset="0"/>
              </a:rPr>
              <a:t>LM   </a:t>
            </a:r>
            <a:r>
              <a:rPr lang="en-US" sz="1800" dirty="0">
                <a:latin typeface="Arial Rounded MT Bold" panose="020F0704030504030204" pitchFamily="34" charset="0"/>
              </a:rPr>
              <a:t>                                   </a:t>
            </a:r>
            <a:r>
              <a:rPr lang="en-US" sz="1800" u="sng" dirty="0">
                <a:latin typeface="Arial Rounded MT Bold" panose="020F0704030504030204" pitchFamily="34" charset="0"/>
              </a:rPr>
              <a:t>IF  </a:t>
            </a:r>
            <a:r>
              <a:rPr lang="en-US" sz="1800" dirty="0">
                <a:latin typeface="Arial Rounded MT Bold" panose="020F0704030504030204" pitchFamily="34" charset="0"/>
              </a:rPr>
              <a:t>                                     </a:t>
            </a:r>
            <a:r>
              <a:rPr lang="en-US" sz="1800" u="sng" dirty="0">
                <a:latin typeface="Arial Rounded MT Bold" panose="020F0704030504030204" pitchFamily="34" charset="0"/>
              </a:rPr>
              <a:t>EM</a:t>
            </a:r>
            <a:endParaRPr sz="1800" dirty="0">
              <a:latin typeface="Arial Rounded MT Bold" panose="020F0704030504030204" pitchFamily="34" charset="0"/>
            </a:endParaRPr>
          </a:p>
          <a:p>
            <a:pPr marL="342905" lvl="1" indent="0">
              <a:lnSpc>
                <a:spcPct val="90000"/>
              </a:lnSpc>
              <a:buSzPts val="1920"/>
              <a:buNone/>
            </a:pPr>
            <a:r>
              <a:rPr lang="en-US" sz="1800" dirty="0">
                <a:latin typeface="Arial Rounded MT Bold" panose="020F0704030504030204" pitchFamily="34" charset="0"/>
              </a:rPr>
              <a:t>normal                 </a:t>
            </a:r>
            <a:r>
              <a:rPr lang="en-US" sz="1800" dirty="0" err="1">
                <a:latin typeface="Arial Rounded MT Bold" panose="020F0704030504030204" pitchFamily="34" charset="0"/>
              </a:rPr>
              <a:t>normal</a:t>
            </a:r>
            <a:r>
              <a:rPr lang="en-US" sz="1800" dirty="0">
                <a:latin typeface="Arial Rounded MT Bold" panose="020F0704030504030204" pitchFamily="34" charset="0"/>
              </a:rPr>
              <a:t>              fusion of </a:t>
            </a:r>
            <a:r>
              <a:rPr lang="en-US" sz="1800" dirty="0" err="1">
                <a:latin typeface="Arial Rounded MT Bold" panose="020F0704030504030204" pitchFamily="34" charset="0"/>
              </a:rPr>
              <a:t>podocyte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Etiology &amp; Pathogenesis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? Dysfunction of T-cells</a:t>
            </a: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Minimal Change Disease</a:t>
            </a:r>
            <a:endParaRPr/>
          </a:p>
        </p:txBody>
      </p:sp>
      <p:pic>
        <p:nvPicPr>
          <p:cNvPr id="321" name="Google Shape;32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77" r="3200"/>
          <a:stretch/>
        </p:blipFill>
        <p:spPr>
          <a:xfrm>
            <a:off x="1066800" y="1329612"/>
            <a:ext cx="6705600" cy="36805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4003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1657350" y="228600"/>
            <a:ext cx="5829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Minimal Change Disease</a:t>
            </a:r>
            <a:endParaRPr/>
          </a:p>
        </p:txBody>
      </p:sp>
      <p:pic>
        <p:nvPicPr>
          <p:cNvPr id="328" name="Google Shape;3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914400"/>
            <a:ext cx="8001000" cy="4019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91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375" y="1371536"/>
            <a:ext cx="3737864" cy="25670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4925" y="1162050"/>
            <a:ext cx="2865374" cy="34766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change disease (MCD 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Azotemia</a:t>
            </a:r>
            <a:r>
              <a:rPr lang="en-US" sz="1600" b="1" dirty="0"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latin typeface="Arial Rounded MT Bold" panose="020F0704030504030204" pitchFamily="34" charset="0"/>
              </a:rPr>
              <a:t>an elevation of blood urea  nitrogen(BUN) &amp; creatinine levels  usually  reflects a decreased glomerular filtration rate  (GFR</a:t>
            </a:r>
            <a:r>
              <a:rPr lang="en-US" sz="1600" dirty="0" smtClean="0">
                <a:latin typeface="Arial Rounded MT Bold" panose="020F0704030504030204" pitchFamily="34" charset="0"/>
              </a:rPr>
              <a:t>).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Uremia</a:t>
            </a:r>
            <a:r>
              <a:rPr lang="en-US" sz="1600" dirty="0">
                <a:latin typeface="Arial Rounded MT Bold" panose="020F0704030504030204" pitchFamily="34" charset="0"/>
              </a:rPr>
              <a:t>: When azotemia gives rise to clinical  manifestations &amp; systemic biochemical  abnormalities.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Failure of renal excretory function + </a:t>
            </a:r>
            <a:r>
              <a:rPr lang="en-US" sz="1600" dirty="0" smtClean="0">
                <a:latin typeface="Arial Rounded MT Bold" panose="020F0704030504030204" pitchFamily="34" charset="0"/>
              </a:rPr>
              <a:t>metabolic &amp; </a:t>
            </a:r>
            <a:r>
              <a:rPr lang="en-US" sz="1600" dirty="0">
                <a:latin typeface="Arial Rounded MT Bold" panose="020F0704030504030204" pitchFamily="34" charset="0"/>
              </a:rPr>
              <a:t>endocrine alterations incident to renal damage</a:t>
            </a:r>
          </a:p>
        </p:txBody>
      </p:sp>
    </p:spTree>
    <p:extLst>
      <p:ext uri="{BB962C8B-B14F-4D97-AF65-F5344CB8AC3E}">
        <p14:creationId xmlns:p14="http://schemas.microsoft.com/office/powerpoint/2010/main" val="28941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4373" y="1143355"/>
            <a:ext cx="8863330" cy="3838575"/>
            <a:chOff x="144373" y="1143355"/>
            <a:chExt cx="8863330" cy="3838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373" y="1143355"/>
              <a:ext cx="4964938" cy="3838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1276" y="1143355"/>
              <a:ext cx="4886325" cy="3838575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change disease (MCD 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>
            <a:spLocks noGrp="1"/>
          </p:cNvSpPr>
          <p:nvPr>
            <p:ph type="title"/>
          </p:nvPr>
        </p:nvSpPr>
        <p:spPr>
          <a:xfrm>
            <a:off x="1371600" y="342900"/>
            <a:ext cx="6629400" cy="742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MCD (cont )</a:t>
            </a:r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body" idx="1"/>
          </p:nvPr>
        </p:nvSpPr>
        <p:spPr>
          <a:xfrm>
            <a:off x="228600" y="1200150"/>
            <a:ext cx="7772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Clinical picture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most common cause of NS in children 65%, adults (10%)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2 - 6 years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may follow URTI or immunization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selective proteinuria 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respond to steroids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renal function normal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Prognosis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excellent in both children &amp; adults.</a:t>
            </a:r>
            <a:endParaRPr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99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 txBox="1">
            <a:spLocks noGrp="1"/>
          </p:cNvSpPr>
          <p:nvPr>
            <p:ph type="title"/>
          </p:nvPr>
        </p:nvSpPr>
        <p:spPr>
          <a:xfrm>
            <a:off x="1485900" y="514350"/>
            <a:ext cx="6172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3600"/>
            </a:pPr>
            <a:r>
              <a:rPr lang="en-US"/>
              <a:t>FOCAL SEGMENTAL GLOMERULOSCLEROSIS (FSGS)</a:t>
            </a:r>
            <a:endParaRPr/>
          </a:p>
        </p:txBody>
      </p:sp>
      <p:sp>
        <p:nvSpPr>
          <p:cNvPr id="342" name="Google Shape;342;p28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7372350" cy="3714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180980">
              <a:spcBef>
                <a:spcPts val="0"/>
              </a:spcBef>
              <a:buSzPts val="1600"/>
              <a:buNone/>
            </a:pPr>
            <a:endParaRPr dirty="0"/>
          </a:p>
          <a:p>
            <a:pPr marL="257180" indent="-257180">
              <a:buSzPts val="160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Sclerosis of some, but not all glomeruli and only part of the glomerulus is involved.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Can occur in: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(1) Association with known conditions: HIV, Heroin addiction, sickle cell disease and Obesity.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(2)Glomerular scarring in other forms of GN. </a:t>
            </a:r>
            <a:r>
              <a:rPr lang="en-US" sz="1600" dirty="0" err="1">
                <a:latin typeface="Arial Rounded MT Bold" panose="020F0704030504030204" pitchFamily="34" charset="0"/>
              </a:rPr>
              <a:t>e.g</a:t>
            </a:r>
            <a:r>
              <a:rPr lang="en-US" sz="1600" dirty="0">
                <a:latin typeface="Arial Rounded MT Bold" panose="020F0704030504030204" pitchFamily="34" charset="0"/>
              </a:rPr>
              <a:t> IgA nephropathy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(3) as a maladaptation after nephron loss.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122876">
              <a:buSzPts val="1920"/>
              <a:buNone/>
            </a:pPr>
            <a:endParaRPr sz="16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6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6100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FSGS (cont.)</a:t>
            </a:r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body" idx="1"/>
          </p:nvPr>
        </p:nvSpPr>
        <p:spPr>
          <a:xfrm>
            <a:off x="152400" y="895350"/>
            <a:ext cx="8534399" cy="37909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(4) in inherited or congenital forms resulting from mutations affecting cytoskeletal or related proteins expressed in </a:t>
            </a:r>
            <a:r>
              <a:rPr lang="en-US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podocytes</a:t>
            </a: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(e.g., </a:t>
            </a:r>
            <a:r>
              <a:rPr lang="en-US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nephrin</a:t>
            </a: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); APOL1 gene on CH.22 appears to be strongly associated with an increased risk of FSGS and renal failure in individuals of African descent.</a:t>
            </a: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(5) as a primary disease. </a:t>
            </a: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49" name="Google Shape;3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2300" y="2266950"/>
            <a:ext cx="3543900" cy="241935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104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FSGS (cont.)</a:t>
            </a:r>
            <a:endParaRPr/>
          </a:p>
        </p:txBody>
      </p:sp>
      <p:sp>
        <p:nvSpPr>
          <p:cNvPr id="356" name="Google Shape;356;p30"/>
          <p:cNvSpPr txBox="1">
            <a:spLocks noGrp="1"/>
          </p:cNvSpPr>
          <p:nvPr>
            <p:ph type="body" idx="1"/>
          </p:nvPr>
        </p:nvSpPr>
        <p:spPr>
          <a:xfrm>
            <a:off x="609601" y="1123950"/>
            <a:ext cx="6187916" cy="35623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SzPts val="1600"/>
              <a:buChar char="►"/>
            </a:pPr>
            <a:r>
              <a:rPr lang="en-US" sz="2000" b="1" dirty="0"/>
              <a:t>Light microscopy</a:t>
            </a:r>
            <a:endParaRPr sz="2000" b="1" dirty="0"/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2000" dirty="0"/>
              <a:t>SCLEROTIC SEGMENTS SHOW COLLAPSE OF B.M. INCREASED MESANGIAL MATRIX , DEPOSITION OF HYALINE MASSES (HYALINOSIS)</a:t>
            </a:r>
            <a:endParaRPr sz="2000" dirty="0"/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2000" b="1" dirty="0"/>
              <a:t>EM</a:t>
            </a:r>
            <a:endParaRPr sz="2000" b="1" dirty="0"/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2000" dirty="0"/>
              <a:t>NON -SCLEROTIC SEGMENTS SHOW LOSS OF PODOCYTES &amp; FOCAL DENUDATION OF EPITHELIAL CELLS</a:t>
            </a:r>
            <a:endParaRPr sz="2000" dirty="0"/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2000" b="1" dirty="0"/>
              <a:t>IF</a:t>
            </a:r>
            <a:endParaRPr sz="2000" b="1" dirty="0"/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2000" dirty="0"/>
              <a:t>IgM &amp; C3 IN SCLEROTIC SEGMENTS 	</a:t>
            </a:r>
            <a:r>
              <a:rPr lang="en-US" sz="1800" dirty="0"/>
              <a:t>	</a:t>
            </a:r>
            <a:endParaRPr dirty="0"/>
          </a:p>
          <a:p>
            <a:pPr marL="257180" indent="-180980">
              <a:lnSpc>
                <a:spcPct val="90000"/>
              </a:lnSpc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503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endParaRPr/>
          </a:p>
        </p:txBody>
      </p:sp>
      <p:sp>
        <p:nvSpPr>
          <p:cNvPr id="362" name="Google Shape;362;p31"/>
          <p:cNvSpPr txBox="1">
            <a:spLocks noGrp="1"/>
          </p:cNvSpPr>
          <p:nvPr>
            <p:ph type="body" idx="1"/>
          </p:nvPr>
        </p:nvSpPr>
        <p:spPr>
          <a:xfrm>
            <a:off x="1763775" y="1539694"/>
            <a:ext cx="5033741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180980">
              <a:spcBef>
                <a:spcPts val="0"/>
              </a:spcBef>
              <a:buSzPts val="1600"/>
              <a:buNone/>
            </a:pPr>
            <a:endParaRPr/>
          </a:p>
        </p:txBody>
      </p:sp>
      <p:pic>
        <p:nvPicPr>
          <p:cNvPr id="363" name="Google Shape;36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355124"/>
            <a:ext cx="6102678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2331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FSGS(cont.)</a:t>
            </a:r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body" idx="1"/>
          </p:nvPr>
        </p:nvSpPr>
        <p:spPr>
          <a:xfrm>
            <a:off x="609600" y="1221601"/>
            <a:ext cx="6187916" cy="34647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 lnSpcReduction="10000"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CLINICAL PRESENTATION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NEPHROTIC SYNDROME</a:t>
            </a:r>
            <a:endParaRPr sz="1700" dirty="0">
              <a:latin typeface="Arial Rounded MT Bold" panose="020F0704030504030204" pitchFamily="34" charset="0"/>
            </a:endParaRPr>
          </a:p>
          <a:p>
            <a:pPr marL="857265" lvl="2" indent="-171452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10% CHILDREN</a:t>
            </a:r>
            <a:endParaRPr sz="1700" dirty="0">
              <a:latin typeface="Arial Rounded MT Bold" panose="020F0704030504030204" pitchFamily="34" charset="0"/>
            </a:endParaRPr>
          </a:p>
          <a:p>
            <a:pPr marL="857265" lvl="2" indent="-171452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35% ADULTS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PROTEINURIA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A higher incidence of hematuria, reduced GFR, and HT.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Nonselective proteinuria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poor  response to steroids.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50%  will develop end-stage renal failure in 10 </a:t>
            </a:r>
            <a:r>
              <a:rPr lang="en-US" sz="1700" dirty="0" err="1">
                <a:latin typeface="Arial Rounded MT Bold" panose="020F0704030504030204" pitchFamily="34" charset="0"/>
              </a:rPr>
              <a:t>yrs</a:t>
            </a:r>
            <a:endParaRPr sz="17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DIFFERENTIAL DIAGNOSIS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MCD &amp; MGN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129734">
              <a:lnSpc>
                <a:spcPct val="90000"/>
              </a:lnSpc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754970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4922" y="0"/>
            <a:ext cx="1319530" cy="2187575"/>
          </a:xfrm>
          <a:custGeom>
            <a:avLst/>
            <a:gdLst/>
            <a:ahLst/>
            <a:cxnLst/>
            <a:rect l="l" t="t" r="r" b="b"/>
            <a:pathLst>
              <a:path w="1319529" h="2187575">
                <a:moveTo>
                  <a:pt x="1319077" y="0"/>
                </a:moveTo>
                <a:lnTo>
                  <a:pt x="0" y="0"/>
                </a:lnTo>
                <a:lnTo>
                  <a:pt x="13443" y="10990"/>
                </a:lnTo>
                <a:lnTo>
                  <a:pt x="52629" y="41300"/>
                </a:lnTo>
                <a:lnTo>
                  <a:pt x="92565" y="70536"/>
                </a:lnTo>
                <a:lnTo>
                  <a:pt x="133185" y="98684"/>
                </a:lnTo>
                <a:lnTo>
                  <a:pt x="216258" y="152849"/>
                </a:lnTo>
                <a:lnTo>
                  <a:pt x="258701" y="179378"/>
                </a:lnTo>
                <a:lnTo>
                  <a:pt x="430645" y="283363"/>
                </a:lnTo>
                <a:lnTo>
                  <a:pt x="473192" y="309766"/>
                </a:lnTo>
                <a:lnTo>
                  <a:pt x="515170" y="336708"/>
                </a:lnTo>
                <a:lnTo>
                  <a:pt x="556382" y="364378"/>
                </a:lnTo>
                <a:lnTo>
                  <a:pt x="596633" y="392963"/>
                </a:lnTo>
                <a:lnTo>
                  <a:pt x="635726" y="422651"/>
                </a:lnTo>
                <a:lnTo>
                  <a:pt x="673464" y="453631"/>
                </a:lnTo>
                <a:lnTo>
                  <a:pt x="709650" y="486091"/>
                </a:lnTo>
                <a:lnTo>
                  <a:pt x="744089" y="520219"/>
                </a:lnTo>
                <a:lnTo>
                  <a:pt x="776583" y="556203"/>
                </a:lnTo>
                <a:lnTo>
                  <a:pt x="806937" y="594231"/>
                </a:lnTo>
                <a:lnTo>
                  <a:pt x="834953" y="634491"/>
                </a:lnTo>
                <a:lnTo>
                  <a:pt x="859756" y="678469"/>
                </a:lnTo>
                <a:lnTo>
                  <a:pt x="881425" y="723685"/>
                </a:lnTo>
                <a:lnTo>
                  <a:pt x="900285" y="769989"/>
                </a:lnTo>
                <a:lnTo>
                  <a:pt x="916661" y="817226"/>
                </a:lnTo>
                <a:lnTo>
                  <a:pt x="930880" y="865244"/>
                </a:lnTo>
                <a:lnTo>
                  <a:pt x="943268" y="913892"/>
                </a:lnTo>
                <a:lnTo>
                  <a:pt x="954151" y="963015"/>
                </a:lnTo>
                <a:lnTo>
                  <a:pt x="963853" y="1012462"/>
                </a:lnTo>
                <a:lnTo>
                  <a:pt x="972702" y="1062081"/>
                </a:lnTo>
                <a:lnTo>
                  <a:pt x="981024" y="1111718"/>
                </a:lnTo>
                <a:lnTo>
                  <a:pt x="989143" y="1161220"/>
                </a:lnTo>
                <a:lnTo>
                  <a:pt x="997386" y="1210437"/>
                </a:lnTo>
                <a:lnTo>
                  <a:pt x="1005814" y="1261895"/>
                </a:lnTo>
                <a:lnTo>
                  <a:pt x="1014508" y="1313322"/>
                </a:lnTo>
                <a:lnTo>
                  <a:pt x="1023568" y="1364682"/>
                </a:lnTo>
                <a:lnTo>
                  <a:pt x="1033094" y="1415940"/>
                </a:lnTo>
                <a:lnTo>
                  <a:pt x="1043185" y="1467061"/>
                </a:lnTo>
                <a:lnTo>
                  <a:pt x="1053940" y="1518010"/>
                </a:lnTo>
                <a:lnTo>
                  <a:pt x="1065458" y="1568751"/>
                </a:lnTo>
                <a:lnTo>
                  <a:pt x="1077840" y="1619249"/>
                </a:lnTo>
                <a:lnTo>
                  <a:pt x="1091184" y="1669469"/>
                </a:lnTo>
                <a:lnTo>
                  <a:pt x="1105590" y="1719375"/>
                </a:lnTo>
                <a:lnTo>
                  <a:pt x="1121157" y="1768933"/>
                </a:lnTo>
                <a:lnTo>
                  <a:pt x="1137985" y="1818106"/>
                </a:lnTo>
                <a:lnTo>
                  <a:pt x="1156173" y="1866860"/>
                </a:lnTo>
                <a:lnTo>
                  <a:pt x="1175821" y="1915160"/>
                </a:lnTo>
                <a:lnTo>
                  <a:pt x="1194562" y="1959812"/>
                </a:lnTo>
                <a:lnTo>
                  <a:pt x="1214768" y="2004034"/>
                </a:lnTo>
                <a:lnTo>
                  <a:pt x="1236443" y="2047720"/>
                </a:lnTo>
                <a:lnTo>
                  <a:pt x="1259589" y="2090761"/>
                </a:lnTo>
                <a:lnTo>
                  <a:pt x="1284208" y="2133049"/>
                </a:lnTo>
                <a:lnTo>
                  <a:pt x="1310305" y="2174477"/>
                </a:lnTo>
                <a:lnTo>
                  <a:pt x="1319077" y="2187348"/>
                </a:lnTo>
                <a:lnTo>
                  <a:pt x="1319077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086765"/>
            <a:ext cx="1661795" cy="1057275"/>
          </a:xfrm>
          <a:custGeom>
            <a:avLst/>
            <a:gdLst/>
            <a:ahLst/>
            <a:cxnLst/>
            <a:rect l="l" t="t" r="r" b="b"/>
            <a:pathLst>
              <a:path w="1661795" h="1057275">
                <a:moveTo>
                  <a:pt x="0" y="0"/>
                </a:moveTo>
                <a:lnTo>
                  <a:pt x="0" y="1056734"/>
                </a:lnTo>
                <a:lnTo>
                  <a:pt x="1661516" y="1056733"/>
                </a:lnTo>
                <a:lnTo>
                  <a:pt x="1612948" y="1028456"/>
                </a:lnTo>
                <a:lnTo>
                  <a:pt x="1569666" y="1006168"/>
                </a:lnTo>
                <a:lnTo>
                  <a:pt x="1525368" y="985747"/>
                </a:lnTo>
                <a:lnTo>
                  <a:pt x="1480173" y="967170"/>
                </a:lnTo>
                <a:lnTo>
                  <a:pt x="1434197" y="950412"/>
                </a:lnTo>
                <a:lnTo>
                  <a:pt x="1387560" y="935448"/>
                </a:lnTo>
                <a:lnTo>
                  <a:pt x="1340378" y="922254"/>
                </a:lnTo>
                <a:lnTo>
                  <a:pt x="1292770" y="910804"/>
                </a:lnTo>
                <a:lnTo>
                  <a:pt x="1244854" y="901076"/>
                </a:lnTo>
                <a:lnTo>
                  <a:pt x="1196746" y="893043"/>
                </a:lnTo>
                <a:lnTo>
                  <a:pt x="1145858" y="885231"/>
                </a:lnTo>
                <a:lnTo>
                  <a:pt x="940407" y="858773"/>
                </a:lnTo>
                <a:lnTo>
                  <a:pt x="889636" y="850744"/>
                </a:lnTo>
                <a:lnTo>
                  <a:pt x="839528" y="841106"/>
                </a:lnTo>
                <a:lnTo>
                  <a:pt x="790295" y="829335"/>
                </a:lnTo>
                <a:lnTo>
                  <a:pt x="742152" y="814910"/>
                </a:lnTo>
                <a:lnTo>
                  <a:pt x="695310" y="797309"/>
                </a:lnTo>
                <a:lnTo>
                  <a:pt x="649984" y="776008"/>
                </a:lnTo>
                <a:lnTo>
                  <a:pt x="606386" y="750486"/>
                </a:lnTo>
                <a:lnTo>
                  <a:pt x="567378" y="720905"/>
                </a:lnTo>
                <a:lnTo>
                  <a:pt x="531321" y="688314"/>
                </a:lnTo>
                <a:lnTo>
                  <a:pt x="497809" y="653185"/>
                </a:lnTo>
                <a:lnTo>
                  <a:pt x="466438" y="615990"/>
                </a:lnTo>
                <a:lnTo>
                  <a:pt x="436800" y="577201"/>
                </a:lnTo>
                <a:lnTo>
                  <a:pt x="408491" y="537289"/>
                </a:lnTo>
                <a:lnTo>
                  <a:pt x="381106" y="496726"/>
                </a:lnTo>
                <a:lnTo>
                  <a:pt x="298208" y="371119"/>
                </a:lnTo>
                <a:lnTo>
                  <a:pt x="268564" y="326944"/>
                </a:lnTo>
                <a:lnTo>
                  <a:pt x="238395" y="283156"/>
                </a:lnTo>
                <a:lnTo>
                  <a:pt x="207548" y="239900"/>
                </a:lnTo>
                <a:lnTo>
                  <a:pt x="175870" y="197322"/>
                </a:lnTo>
                <a:lnTo>
                  <a:pt x="143208" y="155565"/>
                </a:lnTo>
                <a:lnTo>
                  <a:pt x="109408" y="114775"/>
                </a:lnTo>
                <a:lnTo>
                  <a:pt x="74318" y="75098"/>
                </a:lnTo>
                <a:lnTo>
                  <a:pt x="37784" y="36679"/>
                </a:lnTo>
                <a:lnTo>
                  <a:pt x="0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590550"/>
          </a:xfrm>
        </p:spPr>
        <p:txBody>
          <a:bodyPr/>
          <a:lstStyle/>
          <a:p>
            <a:r>
              <a:rPr lang="en-US" dirty="0"/>
              <a:t>FSGS - Morphology 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2393" y="1163269"/>
            <a:ext cx="7564120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05"/>
              </a:spcBef>
              <a:buClr>
                <a:srgbClr val="252B39"/>
              </a:buClr>
              <a:buSzPct val="120000"/>
              <a:buFont typeface="Arial MT"/>
              <a:buChar char="•"/>
              <a:tabLst>
                <a:tab pos="316865" algn="l"/>
                <a:tab pos="317500" algn="l"/>
              </a:tabLst>
            </a:pPr>
            <a:r>
              <a:rPr sz="2000" b="1" spc="-240" dirty="0">
                <a:solidFill>
                  <a:srgbClr val="AF2247"/>
                </a:solidFill>
                <a:latin typeface="Trebuchet MS"/>
                <a:cs typeface="Trebuchet MS"/>
              </a:rPr>
              <a:t>LM</a:t>
            </a:r>
            <a:r>
              <a:rPr sz="2000" spc="-240" dirty="0">
                <a:solidFill>
                  <a:srgbClr val="AF2247"/>
                </a:solidFill>
                <a:latin typeface="Tahoma"/>
                <a:cs typeface="Tahoma"/>
              </a:rPr>
              <a:t>:</a:t>
            </a:r>
            <a:r>
              <a:rPr sz="2000" spc="-195" dirty="0">
                <a:solidFill>
                  <a:srgbClr val="AF2247"/>
                </a:solidFill>
                <a:latin typeface="Tahoma"/>
                <a:cs typeface="Tahoma"/>
              </a:rPr>
              <a:t> 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Sclerosis</a:t>
            </a:r>
            <a:r>
              <a:rPr sz="2000" spc="-20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some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5" dirty="0">
                <a:solidFill>
                  <a:srgbClr val="4D5573"/>
                </a:solidFill>
                <a:latin typeface="Tahoma"/>
                <a:cs typeface="Tahoma"/>
              </a:rPr>
              <a:t>glomeruli</a:t>
            </a:r>
            <a:r>
              <a:rPr sz="2000" spc="-19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not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all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r>
              <a:rPr sz="2000" spc="-17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them;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&amp;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segment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not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all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endParaRPr sz="2000" dirty="0">
              <a:latin typeface="Tahoma"/>
              <a:cs typeface="Tahoma"/>
            </a:endParaRPr>
          </a:p>
          <a:p>
            <a:pPr marL="317500">
              <a:lnSpc>
                <a:spcPct val="100000"/>
              </a:lnSpc>
            </a:pP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th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aff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cte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d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gl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merul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u</a:t>
            </a:r>
            <a:r>
              <a:rPr sz="2000" spc="2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endParaRPr sz="2000" dirty="0">
              <a:latin typeface="Tahoma"/>
              <a:cs typeface="Tahoma"/>
            </a:endParaRPr>
          </a:p>
          <a:p>
            <a:pPr marL="317500" marR="1439545" indent="-304800">
              <a:lnSpc>
                <a:spcPct val="100000"/>
              </a:lnSpc>
              <a:buClr>
                <a:srgbClr val="252B39"/>
              </a:buClr>
              <a:buSzPct val="120000"/>
              <a:buFont typeface="Arial MT"/>
              <a:buChar char="•"/>
              <a:tabLst>
                <a:tab pos="316865" algn="l"/>
                <a:tab pos="317500" algn="l"/>
              </a:tabLst>
            </a:pPr>
            <a:r>
              <a:rPr sz="2000" b="1" spc="-105" dirty="0">
                <a:solidFill>
                  <a:srgbClr val="AF2247"/>
                </a:solidFill>
                <a:latin typeface="Trebuchet MS"/>
                <a:cs typeface="Trebuchet MS"/>
              </a:rPr>
              <a:t>I</a:t>
            </a:r>
            <a:r>
              <a:rPr sz="2000" b="1" spc="-165" dirty="0">
                <a:solidFill>
                  <a:srgbClr val="AF2247"/>
                </a:solidFill>
                <a:latin typeface="Trebuchet MS"/>
                <a:cs typeface="Trebuchet MS"/>
              </a:rPr>
              <a:t>F</a:t>
            </a:r>
            <a:r>
              <a:rPr sz="2000" b="1" spc="-305" dirty="0">
                <a:solidFill>
                  <a:srgbClr val="AF2247"/>
                </a:solidFill>
                <a:latin typeface="Trebuchet MS"/>
                <a:cs typeface="Trebuchet MS"/>
              </a:rPr>
              <a:t>:</a:t>
            </a:r>
            <a:r>
              <a:rPr sz="2000" b="1" spc="-170" dirty="0">
                <a:solidFill>
                  <a:srgbClr val="AF2247"/>
                </a:solidFill>
                <a:latin typeface="Trebuchet MS"/>
                <a:cs typeface="Trebuchet MS"/>
              </a:rPr>
              <a:t> </a:t>
            </a:r>
            <a:r>
              <a:rPr sz="2000" spc="-21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305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aff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cte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d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gl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2000" spc="-145" dirty="0">
                <a:solidFill>
                  <a:srgbClr val="4D5573"/>
                </a:solidFill>
                <a:latin typeface="Tahoma"/>
                <a:cs typeface="Tahoma"/>
              </a:rPr>
              <a:t>merul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,</a:t>
            </a:r>
            <a:r>
              <a:rPr sz="2000" spc="2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negat</a:t>
            </a:r>
            <a:r>
              <a:rPr sz="2000" spc="-5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ve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0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non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pe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40" dirty="0">
                <a:solidFill>
                  <a:srgbClr val="4D5573"/>
                </a:solidFill>
                <a:latin typeface="Tahoma"/>
                <a:cs typeface="Tahoma"/>
              </a:rPr>
              <a:t>if</a:t>
            </a:r>
            <a:r>
              <a:rPr sz="2000" spc="-2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trap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g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of  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immunoglobulins,</a:t>
            </a:r>
            <a:endParaRPr sz="2000" dirty="0">
              <a:latin typeface="Tahoma"/>
              <a:cs typeface="Tahoma"/>
            </a:endParaRPr>
          </a:p>
          <a:p>
            <a:pPr marL="317500" indent="-304800">
              <a:lnSpc>
                <a:spcPct val="100000"/>
              </a:lnSpc>
              <a:buClr>
                <a:srgbClr val="252B39"/>
              </a:buClr>
              <a:buSzPct val="120000"/>
              <a:buFont typeface="Arial MT"/>
              <a:buChar char="•"/>
              <a:tabLst>
                <a:tab pos="316865" algn="l"/>
                <a:tab pos="317500" algn="l"/>
              </a:tabLst>
            </a:pPr>
            <a:r>
              <a:rPr sz="2000" b="1" spc="-195" dirty="0">
                <a:solidFill>
                  <a:srgbClr val="AF2247"/>
                </a:solidFill>
                <a:latin typeface="Trebuchet MS"/>
                <a:cs typeface="Trebuchet MS"/>
              </a:rPr>
              <a:t>EM</a:t>
            </a:r>
            <a:r>
              <a:rPr sz="2000" b="1" spc="-195" dirty="0">
                <a:solidFill>
                  <a:srgbClr val="4D5573"/>
                </a:solidFill>
                <a:latin typeface="Trebuchet MS"/>
                <a:cs typeface="Trebuchet MS"/>
              </a:rPr>
              <a:t>:</a:t>
            </a:r>
            <a:r>
              <a:rPr sz="2000" b="1" spc="30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Podocytes</a:t>
            </a:r>
            <a:r>
              <a:rPr sz="2000" spc="-18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exhibit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effacement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foot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processes</a:t>
            </a:r>
            <a:r>
              <a:rPr sz="2000" spc="-18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as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minimal-change</a:t>
            </a:r>
            <a:endParaRPr sz="2000" dirty="0">
              <a:latin typeface="Tahoma"/>
              <a:cs typeface="Tahoma"/>
            </a:endParaRPr>
          </a:p>
          <a:p>
            <a:pPr marL="317500">
              <a:lnSpc>
                <a:spcPct val="100000"/>
              </a:lnSpc>
            </a:pP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disease.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252B39"/>
              </a:buClr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u="sng" spc="-204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C</a:t>
            </a:r>
            <a:r>
              <a:rPr sz="2000" b="1" u="sng" spc="-17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o</a:t>
            </a:r>
            <a:r>
              <a:rPr sz="2000" b="1" u="sng" spc="-12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ll</a:t>
            </a:r>
            <a:r>
              <a:rPr sz="2000" b="1" u="sng" spc="-21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a</a:t>
            </a:r>
            <a:r>
              <a:rPr sz="2000" b="1" u="sng" spc="-24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p</a:t>
            </a:r>
            <a:r>
              <a:rPr sz="2000" b="1" u="sng" spc="-6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s</a:t>
            </a:r>
            <a:r>
              <a:rPr sz="2000" b="1" u="sng" spc="-5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i</a:t>
            </a:r>
            <a:r>
              <a:rPr sz="2000" b="1" u="sng" spc="-27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n</a:t>
            </a:r>
            <a:r>
              <a:rPr sz="2000" b="1" u="sng" spc="-9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g</a:t>
            </a:r>
            <a:r>
              <a:rPr sz="2000" b="1" u="sng" spc="-16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sng" spc="-8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g</a:t>
            </a:r>
            <a:r>
              <a:rPr sz="2000" b="1" u="sng" spc="-14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l</a:t>
            </a:r>
            <a:r>
              <a:rPr sz="2000" b="1" u="sng" spc="-27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omeru</a:t>
            </a:r>
            <a:r>
              <a:rPr sz="2000" b="1" u="sng" spc="-14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l</a:t>
            </a:r>
            <a:r>
              <a:rPr sz="2000" b="1" u="sng" spc="-24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o</a:t>
            </a:r>
            <a:r>
              <a:rPr sz="2000" b="1" u="sng" spc="-23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p</a:t>
            </a:r>
            <a:r>
              <a:rPr sz="2000" b="1" u="sng" spc="-204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ath</a:t>
            </a:r>
            <a:r>
              <a:rPr sz="2000" b="1" u="sng" spc="-20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y</a:t>
            </a:r>
            <a:r>
              <a:rPr sz="2000" b="1" u="sng" spc="-16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-</a:t>
            </a:r>
            <a:r>
              <a:rPr sz="2000" b="1" u="sng" spc="-18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sng" spc="-17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F</a:t>
            </a:r>
            <a:r>
              <a:rPr sz="2000" b="1" u="sng" spc="2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S</a:t>
            </a:r>
            <a:r>
              <a:rPr sz="2000" b="1" u="sng" spc="-15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G</a:t>
            </a:r>
            <a:r>
              <a:rPr sz="2000" b="1" u="sng" spc="-11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S</a:t>
            </a:r>
            <a:r>
              <a:rPr sz="2000" b="1" spc="-17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morpholog</a:t>
            </a:r>
            <a:r>
              <a:rPr sz="2000" spc="-7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17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00" dirty="0">
                <a:solidFill>
                  <a:srgbClr val="4D5573"/>
                </a:solidFill>
                <a:latin typeface="Tahoma"/>
                <a:cs typeface="Tahoma"/>
              </a:rPr>
              <a:t>v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aria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2000" spc="2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endParaRPr sz="20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434343"/>
              </a:buClr>
              <a:buSzPct val="6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ol</a:t>
            </a:r>
            <a:r>
              <a:rPr sz="2000" spc="-4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ap</a:t>
            </a:r>
            <a:r>
              <a:rPr sz="2000" spc="-90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spc="-14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gl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omerula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tuf</a:t>
            </a:r>
            <a:r>
              <a:rPr sz="2000" spc="-5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&amp;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ep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the</a:t>
            </a:r>
            <a:r>
              <a:rPr sz="2000" spc="-4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75" dirty="0">
                <a:solidFill>
                  <a:srgbClr val="4D5573"/>
                </a:solidFill>
                <a:latin typeface="Tahoma"/>
                <a:cs typeface="Tahoma"/>
              </a:rPr>
              <a:t>ia</a:t>
            </a:r>
            <a:r>
              <a:rPr sz="2000" spc="-4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75" dirty="0">
                <a:solidFill>
                  <a:srgbClr val="4D5573"/>
                </a:solidFill>
                <a:latin typeface="Tahoma"/>
                <a:cs typeface="Tahoma"/>
              </a:rPr>
              <a:t>ce</a:t>
            </a:r>
            <a:r>
              <a:rPr sz="2000" spc="-3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04" dirty="0">
                <a:solidFill>
                  <a:srgbClr val="4D5573"/>
                </a:solidFill>
                <a:latin typeface="Tahoma"/>
                <a:cs typeface="Tahoma"/>
              </a:rPr>
              <a:t>hy</a:t>
            </a:r>
            <a:r>
              <a:rPr sz="2000" spc="-21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erp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7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2000" spc="-5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ia.</a:t>
            </a:r>
            <a:endParaRPr sz="20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434343"/>
              </a:buClr>
              <a:buSzPct val="6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se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vere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5" dirty="0">
                <a:solidFill>
                  <a:srgbClr val="4D5573"/>
                </a:solidFill>
                <a:latin typeface="Tahoma"/>
                <a:cs typeface="Tahoma"/>
              </a:rPr>
              <a:t>for</a:t>
            </a:r>
            <a:r>
              <a:rPr sz="2000" spc="-265" dirty="0">
                <a:solidFill>
                  <a:srgbClr val="4D5573"/>
                </a:solidFill>
                <a:latin typeface="Tahoma"/>
                <a:cs typeface="Tahoma"/>
              </a:rPr>
              <a:t>m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90" dirty="0">
                <a:solidFill>
                  <a:srgbClr val="4D5573"/>
                </a:solidFill>
                <a:latin typeface="Tahoma"/>
                <a:cs typeface="Tahoma"/>
              </a:rPr>
              <a:t>wit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wors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pro</a:t>
            </a:r>
            <a:r>
              <a:rPr sz="2000" spc="-195" dirty="0">
                <a:solidFill>
                  <a:srgbClr val="4D5573"/>
                </a:solidFill>
                <a:latin typeface="Tahoma"/>
                <a:cs typeface="Tahoma"/>
              </a:rPr>
              <a:t>g</a:t>
            </a:r>
            <a:r>
              <a:rPr sz="2000" spc="-135" dirty="0">
                <a:solidFill>
                  <a:srgbClr val="4D5573"/>
                </a:solidFill>
                <a:latin typeface="Tahoma"/>
                <a:cs typeface="Tahoma"/>
              </a:rPr>
              <a:t>no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dirty="0">
                <a:solidFill>
                  <a:srgbClr val="4D5573"/>
                </a:solidFill>
                <a:latin typeface="Tahoma"/>
                <a:cs typeface="Tahoma"/>
              </a:rPr>
              <a:t>is</a:t>
            </a:r>
            <a:endParaRPr sz="20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434343"/>
              </a:buClr>
              <a:buSzPct val="6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Can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10" dirty="0">
                <a:solidFill>
                  <a:srgbClr val="4D5573"/>
                </a:solidFill>
                <a:latin typeface="Tahoma"/>
                <a:cs typeface="Tahoma"/>
              </a:rPr>
              <a:t>be: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idiopathic,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ass/with</a:t>
            </a:r>
            <a:r>
              <a:rPr sz="2000" spc="-17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75" dirty="0">
                <a:solidFill>
                  <a:srgbClr val="4D5573"/>
                </a:solidFill>
                <a:latin typeface="Tahoma"/>
                <a:cs typeface="Tahoma"/>
              </a:rPr>
              <a:t>HIV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infection,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or 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drug-induced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4D5573"/>
                </a:solidFill>
                <a:latin typeface="Tahoma"/>
                <a:cs typeface="Tahoma"/>
              </a:rPr>
              <a:t>toxicities</a:t>
            </a:r>
            <a:endParaRPr sz="2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787" y="1290637"/>
            <a:ext cx="8839200" cy="3238500"/>
            <a:chOff x="204787" y="1290637"/>
            <a:chExt cx="8839200" cy="3238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787" y="1319212"/>
              <a:ext cx="4367149" cy="320992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290637"/>
              <a:ext cx="4471924" cy="32385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FSGS - Morphology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FSGS - Morphology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1" y="1200150"/>
            <a:ext cx="7035799" cy="381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213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End-stage renal disease (ESRD) </a:t>
            </a:r>
            <a:r>
              <a:rPr lang="en-US" dirty="0">
                <a:latin typeface="Arial Rounded MT Bold" panose="020F0704030504030204" pitchFamily="34" charset="0"/>
              </a:rPr>
              <a:t>is irreversible loss  of renal function requiring dialysis or  transplantation typically due to severe progressive  scarring in the kidney from any cause.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Urinary tract infection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(UTI) </a:t>
            </a:r>
            <a:r>
              <a:rPr lang="en-US" dirty="0" smtClean="0">
                <a:latin typeface="Arial Rounded MT Bold" panose="020F0704030504030204" pitchFamily="34" charset="0"/>
              </a:rPr>
              <a:t>bacteriuria &amp; </a:t>
            </a:r>
            <a:r>
              <a:rPr lang="en-US" dirty="0">
                <a:latin typeface="Arial Rounded MT Bold" panose="020F0704030504030204" pitchFamily="34" charset="0"/>
              </a:rPr>
              <a:t>pyuria (bacteria and leukocytes in the urine).  Symptomatic or asymptomatic. Affect the kidney  (pyelonephritis) or the bladder (cystitis) only.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Nephrolithiasis </a:t>
            </a:r>
            <a:r>
              <a:rPr lang="en-US" dirty="0">
                <a:latin typeface="Arial Rounded MT Bold" panose="020F0704030504030204" pitchFamily="34" charset="0"/>
              </a:rPr>
              <a:t>formation of stones in </a:t>
            </a:r>
            <a:r>
              <a:rPr lang="en-US" dirty="0" smtClean="0">
                <a:latin typeface="Arial Rounded MT Bold" panose="020F0704030504030204" pitchFamily="34" charset="0"/>
              </a:rPr>
              <a:t>the collecting </a:t>
            </a:r>
            <a:r>
              <a:rPr lang="en-US" dirty="0">
                <a:latin typeface="Arial Rounded MT Bold" panose="020F0704030504030204" pitchFamily="34" charset="0"/>
              </a:rPr>
              <a:t>system. Manifested by renal colic </a:t>
            </a:r>
            <a:r>
              <a:rPr lang="en-US" dirty="0" smtClean="0">
                <a:latin typeface="Arial Rounded MT Bold" panose="020F0704030504030204" pitchFamily="34" charset="0"/>
              </a:rPr>
              <a:t>&amp;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hematuria</a:t>
            </a:r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0" y="514350"/>
            <a:ext cx="6447501" cy="1946595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    The End</a:t>
            </a:r>
            <a:endParaRPr lang="en-US" sz="54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          Good Luck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0965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20442"/>
            <a:ext cx="7416799" cy="2910580"/>
          </a:xfrm>
        </p:spPr>
        <p:txBody>
          <a:bodyPr>
            <a:normAutofit fontScale="47500" lnSpcReduction="20000"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Acute kidney injury </a:t>
            </a:r>
            <a:r>
              <a:rPr lang="en-US" sz="1600" dirty="0">
                <a:latin typeface="Arial Rounded MT Bold" panose="020F0704030504030204" pitchFamily="34" charset="0"/>
              </a:rPr>
              <a:t>abrupt onset of renal  dysfunction; an acute increase in serum  creatinine often ass/w oliguria or anuria  (decreased or no urine flow).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Chronic kidney </a:t>
            </a:r>
            <a:r>
              <a:rPr lang="en-US" sz="16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disease: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 </a:t>
            </a:r>
            <a:r>
              <a:rPr lang="en-US" sz="16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smtClean="0">
                <a:latin typeface="Arial Rounded MT Bold" panose="020F0704030504030204" pitchFamily="34" charset="0"/>
              </a:rPr>
              <a:t>Results </a:t>
            </a:r>
            <a:r>
              <a:rPr lang="en-US" sz="1600" dirty="0">
                <a:latin typeface="Arial Rounded MT Bold" panose="020F0704030504030204" pitchFamily="34" charset="0"/>
              </a:rPr>
              <a:t>from progressive  scarring in the kidney of any cause.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   - Metabolic </a:t>
            </a:r>
            <a:r>
              <a:rPr lang="en-US" sz="1600" dirty="0">
                <a:latin typeface="Arial Rounded MT Bold" panose="020F0704030504030204" pitchFamily="34" charset="0"/>
              </a:rPr>
              <a:t>&amp; electrolyte abnormalities such as  hyperphosphatemia, </a:t>
            </a:r>
            <a:r>
              <a:rPr lang="en-US" sz="1600" dirty="0" smtClean="0">
                <a:latin typeface="Arial Rounded MT Bold" panose="020F0704030504030204" pitchFamily="34" charset="0"/>
              </a:rPr>
              <a:t>       dyslipidemia, </a:t>
            </a:r>
            <a:r>
              <a:rPr lang="en-US" sz="1600" dirty="0">
                <a:latin typeface="Arial Rounded MT Bold" panose="020F0704030504030204" pitchFamily="34" charset="0"/>
              </a:rPr>
              <a:t>&amp; metabolic  acidosis</a:t>
            </a:r>
            <a:r>
              <a:rPr lang="en-US" sz="1600" dirty="0" smtClean="0">
                <a:latin typeface="Arial Rounded MT Bold" panose="020F07040305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 - </a:t>
            </a:r>
            <a:r>
              <a:rPr lang="en-US" sz="1600" dirty="0">
                <a:latin typeface="Arial Rounded MT Bold" panose="020F0704030504030204" pitchFamily="34" charset="0"/>
              </a:rPr>
              <a:t>Often asymptomatic until the </a:t>
            </a:r>
            <a:r>
              <a:rPr lang="en-US" sz="1600" dirty="0" smtClean="0">
                <a:latin typeface="Arial Rounded MT Bold" panose="020F0704030504030204" pitchFamily="34" charset="0"/>
              </a:rPr>
              <a:t>most advanced </a:t>
            </a:r>
            <a:r>
              <a:rPr lang="en-US" sz="1600" dirty="0">
                <a:latin typeface="Arial Rounded MT Bold" panose="020F0704030504030204" pitchFamily="34" charset="0"/>
              </a:rPr>
              <a:t>stages  symptoms of uremia develop</a:t>
            </a:r>
            <a:r>
              <a:rPr lang="en-US" sz="1600" dirty="0">
                <a:latin typeface="Arial Rounded MT Bold" panose="020F0704030504030204" pitchFamily="34" charset="0"/>
              </a:rPr>
              <a:t>. </a:t>
            </a:r>
            <a:endParaRPr lang="ar-JO" sz="1600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Symptoms </a:t>
            </a:r>
            <a:r>
              <a:rPr lang="en-US" sz="1600" dirty="0">
                <a:latin typeface="Arial Rounded MT Bold" panose="020F0704030504030204" pitchFamily="34" charset="0"/>
              </a:rPr>
              <a:t>of uremia include: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Cognitive dysfunction (problems with thinking and remembering).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Fatigue.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Shortness of breath from fluid accumulation.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Loss of appetite.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Muscle cramps.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Nausea and vomiting.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Itching.</a:t>
            </a:r>
          </a:p>
          <a:p>
            <a:pPr marL="0" indent="0"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Unexplained weight loss.</a:t>
            </a:r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Symptoms of uremia include:</a:t>
            </a:r>
          </a:p>
          <a:p>
            <a:r>
              <a:rPr lang="en-US" dirty="0"/>
              <a:t>Cognitive dysfunction (problems with thinking and remembering).</a:t>
            </a:r>
          </a:p>
          <a:p>
            <a:r>
              <a:rPr lang="en-US" dirty="0"/>
              <a:t>Fatigue.</a:t>
            </a:r>
          </a:p>
          <a:p>
            <a:r>
              <a:rPr lang="en-US" dirty="0"/>
              <a:t>Shortness of breath from fluid accumulation.</a:t>
            </a:r>
          </a:p>
          <a:p>
            <a:r>
              <a:rPr lang="en-US" dirty="0"/>
              <a:t>Loss of appetite.</a:t>
            </a:r>
          </a:p>
          <a:p>
            <a:r>
              <a:rPr lang="en-US" dirty="0"/>
              <a:t>Muscle cramps.</a:t>
            </a:r>
          </a:p>
          <a:p>
            <a:r>
              <a:rPr lang="en-US" dirty="0"/>
              <a:t>Nausea and vomiting.</a:t>
            </a:r>
          </a:p>
          <a:p>
            <a:r>
              <a:rPr lang="en-US" dirty="0"/>
              <a:t>Itching.</a:t>
            </a:r>
          </a:p>
          <a:p>
            <a:r>
              <a:rPr lang="en-US" dirty="0"/>
              <a:t>Unexplained weight loss.</a:t>
            </a:r>
          </a:p>
        </p:txBody>
      </p:sp>
    </p:spTree>
    <p:extLst>
      <p:ext uri="{BB962C8B-B14F-4D97-AF65-F5344CB8AC3E}">
        <p14:creationId xmlns:p14="http://schemas.microsoft.com/office/powerpoint/2010/main" val="232028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5950"/>
            <a:ext cx="6447501" cy="990600"/>
          </a:xfrm>
        </p:spPr>
        <p:txBody>
          <a:bodyPr>
            <a:noAutofit/>
          </a:bodyPr>
          <a:lstStyle/>
          <a:p>
            <a:r>
              <a:rPr lang="en-US" sz="4000" b="1" dirty="0"/>
              <a:t>GLOMERULAR DISEASES</a:t>
            </a:r>
            <a:br>
              <a:rPr lang="en-US" sz="4000" b="1" dirty="0"/>
            </a:b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702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" y="-12123"/>
            <a:ext cx="4076700" cy="52326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49" y="0"/>
            <a:ext cx="3773751" cy="5257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09875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AE81EB-B1B5-4361-877E-D81A3A11C801}"/>
</file>

<file path=customXml/itemProps2.xml><?xml version="1.0" encoding="utf-8"?>
<ds:datastoreItem xmlns:ds="http://schemas.openxmlformats.org/officeDocument/2006/customXml" ds:itemID="{06D0E620-B130-4646-9C02-B865BB9E5F93}"/>
</file>

<file path=customXml/itemProps3.xml><?xml version="1.0" encoding="utf-8"?>
<ds:datastoreItem xmlns:ds="http://schemas.openxmlformats.org/officeDocument/2006/customXml" ds:itemID="{B06F2734-2DD1-4DC9-8149-D354BB199C26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384</TotalTime>
  <Words>1698</Words>
  <Application>Microsoft Office PowerPoint</Application>
  <PresentationFormat>On-screen Show (16:9)</PresentationFormat>
  <Paragraphs>280</Paragraphs>
  <Slides>50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Arial MT</vt:lpstr>
      <vt:lpstr>Arial Rounded MT Bold</vt:lpstr>
      <vt:lpstr>Calibri</vt:lpstr>
      <vt:lpstr>Georgia</vt:lpstr>
      <vt:lpstr>Tahoma</vt:lpstr>
      <vt:lpstr>Times New Roman</vt:lpstr>
      <vt:lpstr>Trebuchet MS</vt:lpstr>
      <vt:lpstr>Wingdings</vt:lpstr>
      <vt:lpstr>Wingdings 3</vt:lpstr>
      <vt:lpstr>Facet</vt:lpstr>
      <vt:lpstr>                         Renal Pathology                          Glomerular diseases                                            L1</vt:lpstr>
      <vt:lpstr>Introduction</vt:lpstr>
      <vt:lpstr>PowerPoint Presentation</vt:lpstr>
      <vt:lpstr>Clinical manifestation of renal diseases</vt:lpstr>
      <vt:lpstr>Clinical manifestation of renal diseases</vt:lpstr>
      <vt:lpstr>Clinical manifestation of renal diseases</vt:lpstr>
      <vt:lpstr>Clinical manifestation of renal diseases</vt:lpstr>
      <vt:lpstr>GLOMERULAR DISEASES </vt:lpstr>
      <vt:lpstr>PowerPoint Presentation</vt:lpstr>
      <vt:lpstr>PowerPoint Presentation</vt:lpstr>
      <vt:lpstr>PowerPoint Presentation</vt:lpstr>
      <vt:lpstr>PowerPoint Presentation</vt:lpstr>
      <vt:lpstr>GLOMERULAR DISEASES</vt:lpstr>
      <vt:lpstr>Normal glomerulus</vt:lpstr>
      <vt:lpstr>Normal glomerulus</vt:lpstr>
      <vt:lpstr>Normal glomerulus</vt:lpstr>
      <vt:lpstr>PowerPoint Presentation</vt:lpstr>
      <vt:lpstr>PowerPoint Presentation</vt:lpstr>
      <vt:lpstr>PowerPoint Presentation</vt:lpstr>
      <vt:lpstr>Glomerulonephritis (GN)</vt:lpstr>
      <vt:lpstr>Mechanisms of Glomerular Injury &amp; Diseases</vt:lpstr>
      <vt:lpstr>PATHOGENESIS OF GLOMERULAR  INJURY</vt:lpstr>
      <vt:lpstr>PATHOGENESIS OF GLOMERULAR  INJURY</vt:lpstr>
      <vt:lpstr>PowerPoint Presentation</vt:lpstr>
      <vt:lpstr>PATHOGENESIS OF GLOMERULAR  INJURY</vt:lpstr>
      <vt:lpstr>PowerPoint Presentation</vt:lpstr>
      <vt:lpstr>PowerPoint Presentation</vt:lpstr>
      <vt:lpstr>Reaction of glomeruli to injury</vt:lpstr>
      <vt:lpstr>Classification of Glomerulonephritis</vt:lpstr>
      <vt:lpstr>Classification of GN (cont)</vt:lpstr>
      <vt:lpstr>Classification of GN (cont)</vt:lpstr>
      <vt:lpstr>The two most common clinical syndromes associated  with glomerular diseases</vt:lpstr>
      <vt:lpstr>Nephrotic Syndrome</vt:lpstr>
      <vt:lpstr>PowerPoint Presentation</vt:lpstr>
      <vt:lpstr>Nephrotic Syndrome</vt:lpstr>
      <vt:lpstr>Minimal change disease (MCD )</vt:lpstr>
      <vt:lpstr>Minimal Change Disease</vt:lpstr>
      <vt:lpstr>Minimal Change Disease</vt:lpstr>
      <vt:lpstr>Minimal change disease (MCD )</vt:lpstr>
      <vt:lpstr>Minimal change disease (MCD )</vt:lpstr>
      <vt:lpstr>MCD (cont )</vt:lpstr>
      <vt:lpstr>FOCAL SEGMENTAL GLOMERULOSCLEROSIS (FSGS)</vt:lpstr>
      <vt:lpstr>FSGS (cont.)</vt:lpstr>
      <vt:lpstr>FSGS (cont.)</vt:lpstr>
      <vt:lpstr>PowerPoint Presentation</vt:lpstr>
      <vt:lpstr>FSGS(cont.)</vt:lpstr>
      <vt:lpstr>FSGS - Morphology </vt:lpstr>
      <vt:lpstr>FSGS - Morphology </vt:lpstr>
      <vt:lpstr>FSGS - Morphology </vt:lpstr>
      <vt:lpstr>    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Disease</dc:title>
  <dc:creator>mohammed hayel</dc:creator>
  <cp:lastModifiedBy>Windows User</cp:lastModifiedBy>
  <cp:revision>52</cp:revision>
  <dcterms:created xsi:type="dcterms:W3CDTF">2022-05-04T18:55:14Z</dcterms:created>
  <dcterms:modified xsi:type="dcterms:W3CDTF">2022-05-09T07:48:17Z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2022-05-04T00:00:00Z</vt:filetime>
  </property>
  <property fmtid="{D5CDD505-2E9C-101B-9397-08002B2CF9AE}" pid="5" name="ContentTypeId">
    <vt:lpwstr>0x010100703715E3F2C51640B4ECF0431D023F17</vt:lpwstr>
  </property>
</Properties>
</file>