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263" r:id="rId2"/>
    <p:sldId id="264" r:id="rId3"/>
    <p:sldId id="331" r:id="rId4"/>
    <p:sldId id="338" r:id="rId5"/>
    <p:sldId id="357" r:id="rId6"/>
    <p:sldId id="359" r:id="rId7"/>
    <p:sldId id="324" r:id="rId8"/>
    <p:sldId id="333" r:id="rId9"/>
    <p:sldId id="361" r:id="rId10"/>
    <p:sldId id="362" r:id="rId11"/>
    <p:sldId id="325" r:id="rId12"/>
    <p:sldId id="353" r:id="rId13"/>
    <p:sldId id="334" r:id="rId14"/>
    <p:sldId id="327" r:id="rId15"/>
    <p:sldId id="363" r:id="rId16"/>
    <p:sldId id="365" r:id="rId17"/>
    <p:sldId id="329" r:id="rId18"/>
    <p:sldId id="366" r:id="rId19"/>
    <p:sldId id="367" r:id="rId20"/>
    <p:sldId id="328" r:id="rId21"/>
    <p:sldId id="368" r:id="rId22"/>
    <p:sldId id="369" r:id="rId23"/>
    <p:sldId id="370" r:id="rId24"/>
    <p:sldId id="372" r:id="rId25"/>
    <p:sldId id="371" r:id="rId26"/>
    <p:sldId id="373" r:id="rId27"/>
    <p:sldId id="374" r:id="rId28"/>
    <p:sldId id="326" r:id="rId29"/>
    <p:sldId id="342" r:id="rId30"/>
    <p:sldId id="376" r:id="rId3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54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1076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slide" Target="slides/slide17.xml" /><Relationship Id="rId26" Type="http://schemas.openxmlformats.org/officeDocument/2006/relationships/slide" Target="slides/slide25.xml" /><Relationship Id="rId3" Type="http://schemas.openxmlformats.org/officeDocument/2006/relationships/slide" Target="slides/slide2.xml" /><Relationship Id="rId21" Type="http://schemas.openxmlformats.org/officeDocument/2006/relationships/slide" Target="slides/slide20.xml" /><Relationship Id="rId34" Type="http://schemas.openxmlformats.org/officeDocument/2006/relationships/viewProps" Target="viewProps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slide" Target="slides/slide16.xml" /><Relationship Id="rId25" Type="http://schemas.openxmlformats.org/officeDocument/2006/relationships/slide" Target="slides/slide24.xml" /><Relationship Id="rId33" Type="http://schemas.openxmlformats.org/officeDocument/2006/relationships/presProps" Target="presProps.xml" /><Relationship Id="rId2" Type="http://schemas.openxmlformats.org/officeDocument/2006/relationships/slide" Target="slides/slide1.xml" /><Relationship Id="rId16" Type="http://schemas.openxmlformats.org/officeDocument/2006/relationships/slide" Target="slides/slide15.xml" /><Relationship Id="rId20" Type="http://schemas.openxmlformats.org/officeDocument/2006/relationships/slide" Target="slides/slide19.xml" /><Relationship Id="rId29" Type="http://schemas.openxmlformats.org/officeDocument/2006/relationships/slide" Target="slides/slide28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24" Type="http://schemas.openxmlformats.org/officeDocument/2006/relationships/slide" Target="slides/slide23.xml" /><Relationship Id="rId32" Type="http://schemas.openxmlformats.org/officeDocument/2006/relationships/notesMaster" Target="notesMasters/notesMaster1.xml" /><Relationship Id="rId5" Type="http://schemas.openxmlformats.org/officeDocument/2006/relationships/slide" Target="slides/slide4.xml" /><Relationship Id="rId15" Type="http://schemas.openxmlformats.org/officeDocument/2006/relationships/slide" Target="slides/slide14.xml" /><Relationship Id="rId23" Type="http://schemas.openxmlformats.org/officeDocument/2006/relationships/slide" Target="slides/slide22.xml" /><Relationship Id="rId28" Type="http://schemas.openxmlformats.org/officeDocument/2006/relationships/slide" Target="slides/slide27.xml" /><Relationship Id="rId36" Type="http://schemas.openxmlformats.org/officeDocument/2006/relationships/tableStyles" Target="tableStyles.xml" /><Relationship Id="rId10" Type="http://schemas.openxmlformats.org/officeDocument/2006/relationships/slide" Target="slides/slide9.xml" /><Relationship Id="rId19" Type="http://schemas.openxmlformats.org/officeDocument/2006/relationships/slide" Target="slides/slide18.xml" /><Relationship Id="rId31" Type="http://schemas.openxmlformats.org/officeDocument/2006/relationships/slide" Target="slides/slide30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Relationship Id="rId22" Type="http://schemas.openxmlformats.org/officeDocument/2006/relationships/slide" Target="slides/slide21.xml" /><Relationship Id="rId27" Type="http://schemas.openxmlformats.org/officeDocument/2006/relationships/slide" Target="slides/slide26.xml" /><Relationship Id="rId30" Type="http://schemas.openxmlformats.org/officeDocument/2006/relationships/slide" Target="slides/slide29.xml" /><Relationship Id="rId35" Type="http://schemas.openxmlformats.org/officeDocument/2006/relationships/theme" Target="theme/theme1.xml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ar-J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fld id="{2BCA8FEF-9F96-4E73-AEA7-7E019BCF2927}" type="datetimeFigureOut">
              <a:rPr lang="ar-JO" smtClean="0"/>
              <a:t>20/08/1444</a:t>
            </a:fld>
            <a:endParaRPr lang="ar-J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ar-J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fld id="{E8B405BA-8A8A-4C61-9E22-01E7E7887711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2767193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J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B405BA-8A8A-4C61-9E22-01E7E7887711}" type="slidenum">
              <a:rPr lang="ar-JO" smtClean="0"/>
              <a:t>17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3467056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EF36A-1DC6-414A-BDD8-7BBC5D7BDD3F}" type="datetimeFigureOut">
              <a:rPr lang="en-MY" smtClean="0"/>
              <a:t>12/3/2023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6DF27-C767-4BB8-8A55-32C1F43CA434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1931691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EF36A-1DC6-414A-BDD8-7BBC5D7BDD3F}" type="datetimeFigureOut">
              <a:rPr lang="en-MY" smtClean="0"/>
              <a:t>12/3/2023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6DF27-C767-4BB8-8A55-32C1F43CA434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9455108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EF36A-1DC6-414A-BDD8-7BBC5D7BDD3F}" type="datetimeFigureOut">
              <a:rPr lang="en-MY" smtClean="0"/>
              <a:t>12/3/2023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6DF27-C767-4BB8-8A55-32C1F43CA434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5341208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EF36A-1DC6-414A-BDD8-7BBC5D7BDD3F}" type="datetimeFigureOut">
              <a:rPr lang="en-MY" smtClean="0"/>
              <a:t>12/3/2023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6DF27-C767-4BB8-8A55-32C1F43CA434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5814555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EF36A-1DC6-414A-BDD8-7BBC5D7BDD3F}" type="datetimeFigureOut">
              <a:rPr lang="en-MY" smtClean="0"/>
              <a:t>12/3/2023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6DF27-C767-4BB8-8A55-32C1F43CA434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475162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EF36A-1DC6-414A-BDD8-7BBC5D7BDD3F}" type="datetimeFigureOut">
              <a:rPr lang="en-MY" smtClean="0"/>
              <a:t>12/3/2023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6DF27-C767-4BB8-8A55-32C1F43CA434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1345020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EF36A-1DC6-414A-BDD8-7BBC5D7BDD3F}" type="datetimeFigureOut">
              <a:rPr lang="en-MY" smtClean="0"/>
              <a:t>12/3/2023</a:t>
            </a:fld>
            <a:endParaRPr lang="en-MY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6DF27-C767-4BB8-8A55-32C1F43CA434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169505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EF36A-1DC6-414A-BDD8-7BBC5D7BDD3F}" type="datetimeFigureOut">
              <a:rPr lang="en-MY" smtClean="0"/>
              <a:t>12/3/2023</a:t>
            </a:fld>
            <a:endParaRPr lang="en-M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6DF27-C767-4BB8-8A55-32C1F43CA434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1204826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EF36A-1DC6-414A-BDD8-7BBC5D7BDD3F}" type="datetimeFigureOut">
              <a:rPr lang="en-MY" smtClean="0"/>
              <a:t>12/3/2023</a:t>
            </a:fld>
            <a:endParaRPr lang="en-MY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6DF27-C767-4BB8-8A55-32C1F43CA434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2802448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EF36A-1DC6-414A-BDD8-7BBC5D7BDD3F}" type="datetimeFigureOut">
              <a:rPr lang="en-MY" smtClean="0"/>
              <a:t>12/3/2023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6DF27-C767-4BB8-8A55-32C1F43CA434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852644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EF36A-1DC6-414A-BDD8-7BBC5D7BDD3F}" type="datetimeFigureOut">
              <a:rPr lang="en-MY" smtClean="0"/>
              <a:t>12/3/2023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6DF27-C767-4BB8-8A55-32C1F43CA434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8281837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AEF36A-1DC6-414A-BDD8-7BBC5D7BDD3F}" type="datetimeFigureOut">
              <a:rPr lang="en-MY" smtClean="0"/>
              <a:t>12/3/2023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76DF27-C767-4BB8-8A55-32C1F43CA434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0985990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 /><Relationship Id="rId2" Type="http://schemas.openxmlformats.org/officeDocument/2006/relationships/image" Target="../media/image4.jpeg" /><Relationship Id="rId1" Type="http://schemas.openxmlformats.org/officeDocument/2006/relationships/slideLayout" Target="../slideLayouts/slideLayout7.xml" 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 /><Relationship Id="rId1" Type="http://schemas.openxmlformats.org/officeDocument/2006/relationships/slideLayout" Target="../slideLayouts/slideLayout7.xml" 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 /><Relationship Id="rId1" Type="http://schemas.openxmlformats.org/officeDocument/2006/relationships/slideLayout" Target="../slideLayouts/slideLayout7.xml" 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 /><Relationship Id="rId1" Type="http://schemas.openxmlformats.org/officeDocument/2006/relationships/slideLayout" Target="../slideLayouts/slideLayout7.xml" 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 /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7.xml" 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 /><Relationship Id="rId1" Type="http://schemas.openxmlformats.org/officeDocument/2006/relationships/slideLayout" Target="../slideLayouts/slideLayout7.xml" 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 /><Relationship Id="rId2" Type="http://schemas.openxmlformats.org/officeDocument/2006/relationships/image" Target="../media/image8.jpeg" /><Relationship Id="rId1" Type="http://schemas.openxmlformats.org/officeDocument/2006/relationships/slideLayout" Target="../slideLayouts/slideLayout7.xml" 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 /><Relationship Id="rId1" Type="http://schemas.openxmlformats.org/officeDocument/2006/relationships/slideLayout" Target="../slideLayouts/slideLayout7.xml" 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 /><Relationship Id="rId2" Type="http://schemas.openxmlformats.org/officeDocument/2006/relationships/image" Target="../media/image11.jpeg" /><Relationship Id="rId1" Type="http://schemas.openxmlformats.org/officeDocument/2006/relationships/slideLayout" Target="../slideLayouts/slideLayout7.xml" /><Relationship Id="rId4" Type="http://schemas.openxmlformats.org/officeDocument/2006/relationships/image" Target="../media/image13.jpeg" 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 /><Relationship Id="rId1" Type="http://schemas.openxmlformats.org/officeDocument/2006/relationships/slideLayout" Target="../slideLayouts/slideLayout7.xml" 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 /><Relationship Id="rId1" Type="http://schemas.openxmlformats.org/officeDocument/2006/relationships/slideLayout" Target="../slideLayouts/slideLayout7.xml" 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 /><Relationship Id="rId2" Type="http://schemas.openxmlformats.org/officeDocument/2006/relationships/image" Target="../media/image16.jpeg" /><Relationship Id="rId1" Type="http://schemas.openxmlformats.org/officeDocument/2006/relationships/slideLayout" Target="../slideLayouts/slideLayout7.xml" 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 /><Relationship Id="rId1" Type="http://schemas.openxmlformats.org/officeDocument/2006/relationships/slideLayout" Target="../slideLayouts/slideLayout7.xml" 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 /><Relationship Id="rId1" Type="http://schemas.openxmlformats.org/officeDocument/2006/relationships/slideLayout" Target="../slideLayouts/slideLayout7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 /><Relationship Id="rId1" Type="http://schemas.openxmlformats.org/officeDocument/2006/relationships/slideLayout" Target="../slideLayouts/slideLayout7.xml" 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afeworkaustralia.gov.au/system/files/documents/1702/nhews_biologicalmaterials.pdf" TargetMode="External" /><Relationship Id="rId1" Type="http://schemas.openxmlformats.org/officeDocument/2006/relationships/slideLayout" Target="../slideLayouts/slideLayout7.xml" 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afeworkaustralia.gov.au/system/files/documents/1702/nhews_biologicalmaterials.pdf" TargetMode="External" /><Relationship Id="rId1" Type="http://schemas.openxmlformats.org/officeDocument/2006/relationships/slideLayout" Target="../slideLayouts/slideLayout7.xml" 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 /><Relationship Id="rId1" Type="http://schemas.openxmlformats.org/officeDocument/2006/relationships/slideLayout" Target="../slideLayouts/slideLayout7.xml" 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 /><Relationship Id="rId1" Type="http://schemas.openxmlformats.org/officeDocument/2006/relationships/slideLayout" Target="../slideLayouts/slideLayout7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27584" y="1658754"/>
            <a:ext cx="756084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OCCUPATIONAL HEALTH</a:t>
            </a:r>
          </a:p>
        </p:txBody>
      </p:sp>
      <p:sp>
        <p:nvSpPr>
          <p:cNvPr id="5" name="Rectangle 4"/>
          <p:cNvSpPr/>
          <p:nvPr/>
        </p:nvSpPr>
        <p:spPr>
          <a:xfrm>
            <a:off x="1403648" y="4437112"/>
            <a:ext cx="5688632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000" b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WAQAR  AL-KUBAISY</a:t>
            </a:r>
            <a:endParaRPr lang="en-MY" sz="4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421157" y="3244334"/>
            <a:ext cx="108694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5</a:t>
            </a:r>
            <a:endParaRPr lang="en-MY" sz="4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55196" y="5940753"/>
            <a:ext cx="17651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12 March </a:t>
            </a:r>
            <a:r>
              <a:rPr lang="en-US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 2023 </a:t>
            </a:r>
            <a:endParaRPr lang="en-MY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601555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99592" y="1052736"/>
            <a:ext cx="648072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3200" b="1" dirty="0">
                <a:solidFill>
                  <a:srgbClr val="C00000"/>
                </a:solidFill>
                <a:latin typeface="Garamond" pitchFamily="18" charset="0"/>
              </a:rPr>
              <a:t>Preventive and Control Measures</a:t>
            </a:r>
            <a:endParaRPr lang="en-MY" sz="3200" dirty="0">
              <a:solidFill>
                <a:srgbClr val="C00000"/>
              </a:solidFill>
              <a:latin typeface="Garamond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-252536" y="1916832"/>
            <a:ext cx="921702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buFont typeface="Wingdings" pitchFamily="2" charset="2"/>
              <a:buChar char="q"/>
            </a:pPr>
            <a:r>
              <a:rPr lang="en-MY" sz="28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Elimination</a:t>
            </a:r>
            <a:r>
              <a:rPr lang="en-MY" sz="2800" b="1" dirty="0">
                <a:solidFill>
                  <a:srgbClr val="002060"/>
                </a:solidFill>
                <a:latin typeface="Garamond" panose="02020404030301010803" pitchFamily="18" charset="0"/>
                <a:cs typeface="Times New Roman" pitchFamily="18" charset="0"/>
              </a:rPr>
              <a:t> </a:t>
            </a:r>
            <a:r>
              <a:rPr lang="en-MY" sz="2800" dirty="0">
                <a:solidFill>
                  <a:srgbClr val="002060"/>
                </a:solidFill>
                <a:latin typeface="Garamond" panose="02020404030301010803" pitchFamily="18" charset="0"/>
                <a:cs typeface="Times New Roman" pitchFamily="18" charset="0"/>
              </a:rPr>
              <a:t>of </a:t>
            </a:r>
            <a:r>
              <a:rPr lang="en-MY" sz="2800" b="1" dirty="0">
                <a:solidFill>
                  <a:srgbClr val="002060"/>
                </a:solidFill>
                <a:latin typeface="Garamond" panose="02020404030301010803" pitchFamily="18" charset="0"/>
                <a:cs typeface="Times New Roman" pitchFamily="18" charset="0"/>
              </a:rPr>
              <a:t>the source </a:t>
            </a:r>
            <a:r>
              <a:rPr lang="en-MY" sz="2800" dirty="0">
                <a:solidFill>
                  <a:srgbClr val="002060"/>
                </a:solidFill>
                <a:latin typeface="Garamond" panose="02020404030301010803" pitchFamily="18" charset="0"/>
                <a:cs typeface="Times New Roman" pitchFamily="18" charset="0"/>
              </a:rPr>
              <a:t>of </a:t>
            </a:r>
            <a:r>
              <a:rPr lang="en-MY" sz="2800" b="1" dirty="0">
                <a:solidFill>
                  <a:srgbClr val="002060"/>
                </a:solidFill>
                <a:latin typeface="Garamond" panose="02020404030301010803" pitchFamily="18" charset="0"/>
                <a:cs typeface="Times New Roman" pitchFamily="18" charset="0"/>
              </a:rPr>
              <a:t>contamination </a:t>
            </a:r>
            <a:r>
              <a:rPr lang="en-MY" sz="2800" b="1" u="sng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is </a:t>
            </a:r>
          </a:p>
          <a:p>
            <a:pPr marL="457200" lvl="0" indent="-457200">
              <a:buFont typeface="Wingdings" pitchFamily="2" charset="2"/>
              <a:buChar char="q"/>
            </a:pPr>
            <a:r>
              <a:rPr lang="en-MY" sz="2800" b="1" u="sng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 fundamental </a:t>
            </a:r>
            <a:r>
              <a:rPr lang="en-MY" sz="2800" b="1" dirty="0">
                <a:solidFill>
                  <a:srgbClr val="002060"/>
                </a:solidFill>
                <a:latin typeface="Garamond" panose="02020404030301010803" pitchFamily="18" charset="0"/>
                <a:cs typeface="Times New Roman" pitchFamily="18" charset="0"/>
              </a:rPr>
              <a:t>to the </a:t>
            </a:r>
            <a:r>
              <a:rPr lang="en-MY" sz="2800" b="1" dirty="0">
                <a:solidFill>
                  <a:srgbClr val="0070C0"/>
                </a:solidFill>
                <a:latin typeface="Garamond" panose="02020404030301010803" pitchFamily="18" charset="0"/>
                <a:cs typeface="Times New Roman" pitchFamily="18" charset="0"/>
              </a:rPr>
              <a:t>prevention and control </a:t>
            </a:r>
            <a:r>
              <a:rPr lang="en-MY" sz="2800" b="1" dirty="0">
                <a:solidFill>
                  <a:srgbClr val="002060"/>
                </a:solidFill>
                <a:latin typeface="Garamond" panose="02020404030301010803" pitchFamily="18" charset="0"/>
                <a:cs typeface="Times New Roman" pitchFamily="18" charset="0"/>
              </a:rPr>
              <a:t>of biological hazards</a:t>
            </a:r>
            <a:endParaRPr lang="en-MY" sz="2800" dirty="0">
              <a:solidFill>
                <a:srgbClr val="002060"/>
              </a:solidFill>
              <a:latin typeface="Garamond" panose="02020404030301010803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3429000"/>
            <a:ext cx="896448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itchFamily="2" charset="2"/>
              <a:buChar char="v"/>
            </a:pPr>
            <a:r>
              <a:rPr lang="en-MY" sz="2800" b="1" dirty="0">
                <a:solidFill>
                  <a:srgbClr val="C00000"/>
                </a:solidFill>
                <a:latin typeface="Garamond" panose="02020404030301010803" pitchFamily="18" charset="0"/>
                <a:cs typeface="Times New Roman" pitchFamily="18" charset="0"/>
              </a:rPr>
              <a:t>Identifying and Managing Biological Hazards</a:t>
            </a:r>
          </a:p>
          <a:p>
            <a:endParaRPr lang="en-MY" sz="2800" dirty="0">
              <a:solidFill>
                <a:srgbClr val="C00000"/>
              </a:solidFill>
              <a:latin typeface="Garamond" panose="02020404030301010803" pitchFamily="18" charset="0"/>
              <a:cs typeface="Times New Roman" pitchFamily="18" charset="0"/>
            </a:endParaRPr>
          </a:p>
        </p:txBody>
      </p:sp>
      <p:sp>
        <p:nvSpPr>
          <p:cNvPr id="6" name="Curved Left Arrow 5"/>
          <p:cNvSpPr/>
          <p:nvPr/>
        </p:nvSpPr>
        <p:spPr>
          <a:xfrm>
            <a:off x="7560488" y="3113734"/>
            <a:ext cx="504057" cy="1172018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>
              <a:solidFill>
                <a:schemeClr val="tx1"/>
              </a:solidFill>
            </a:endParaRPr>
          </a:p>
        </p:txBody>
      </p:sp>
      <p:sp>
        <p:nvSpPr>
          <p:cNvPr id="7" name="Curved Left Arrow 6"/>
          <p:cNvSpPr/>
          <p:nvPr/>
        </p:nvSpPr>
        <p:spPr>
          <a:xfrm>
            <a:off x="8172401" y="2108775"/>
            <a:ext cx="971600" cy="122287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46194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81125" y="202332"/>
            <a:ext cx="9325125" cy="64325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2000" b="1" dirty="0">
                <a:latin typeface="Garamond" pitchFamily="18" charset="0"/>
              </a:rPr>
              <a:t>          </a:t>
            </a:r>
            <a:r>
              <a:rPr lang="en-MY" sz="3200" b="1" u="sng" dirty="0">
                <a:solidFill>
                  <a:srgbClr val="C00000"/>
                </a:solidFill>
                <a:latin typeface="Garamond" panose="02020404030301010803" pitchFamily="18" charset="0"/>
              </a:rPr>
              <a:t>Identifying and Managing Biological Hazards</a:t>
            </a:r>
            <a:endParaRPr lang="en-MY" sz="3200" u="sng" dirty="0">
              <a:solidFill>
                <a:srgbClr val="C00000"/>
              </a:solidFill>
              <a:latin typeface="Garamond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MY" sz="2400" b="1" dirty="0">
                <a:solidFill>
                  <a:schemeClr val="tx2"/>
                </a:solidFill>
                <a:latin typeface="Garamond" panose="02020404030301010803" pitchFamily="18" charset="0"/>
                <a:cs typeface="Times New Roman" pitchFamily="18" charset="0"/>
              </a:rPr>
              <a:t>Employers and safety professionals </a:t>
            </a:r>
            <a:r>
              <a:rPr lang="en-MY" sz="24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must take time to identify </a:t>
            </a:r>
            <a:r>
              <a:rPr lang="en-MY" sz="2400" b="1" dirty="0">
                <a:solidFill>
                  <a:schemeClr val="tx2"/>
                </a:solidFill>
                <a:latin typeface="Garamond" panose="02020404030301010803" pitchFamily="18" charset="0"/>
                <a:cs typeface="Times New Roman" pitchFamily="18" charset="0"/>
              </a:rPr>
              <a:t>potential </a:t>
            </a:r>
            <a:r>
              <a:rPr lang="en-MY" sz="24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biological hazards  </a:t>
            </a:r>
            <a:r>
              <a:rPr lang="en-MY" sz="2400" b="1" dirty="0">
                <a:solidFill>
                  <a:schemeClr val="tx2"/>
                </a:solidFill>
                <a:latin typeface="Garamond" panose="02020404030301010803" pitchFamily="18" charset="0"/>
                <a:cs typeface="Times New Roman" pitchFamily="18" charset="0"/>
              </a:rPr>
              <a:t>and develop a </a:t>
            </a:r>
            <a:r>
              <a:rPr lang="en-MY" sz="24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plan to manage </a:t>
            </a:r>
            <a:r>
              <a:rPr lang="en-MY" sz="2400" b="1" dirty="0">
                <a:solidFill>
                  <a:schemeClr val="tx2"/>
                </a:solidFill>
                <a:latin typeface="Garamond" panose="02020404030301010803" pitchFamily="18" charset="0"/>
                <a:cs typeface="Times New Roman" pitchFamily="18" charset="0"/>
              </a:rPr>
              <a:t>them.</a:t>
            </a:r>
          </a:p>
          <a:p>
            <a:endParaRPr lang="en-MY" sz="2400" dirty="0">
              <a:latin typeface="Garamond" panose="02020404030301010803" pitchFamily="18" charset="0"/>
              <a:cs typeface="Times New Roman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MY" sz="2600" dirty="0">
                <a:latin typeface="Garamond" panose="02020404030301010803" pitchFamily="18" charset="0"/>
                <a:cs typeface="Times New Roman" pitchFamily="18" charset="0"/>
              </a:rPr>
              <a:t>When conducting a</a:t>
            </a:r>
            <a:r>
              <a:rPr lang="en-MY" sz="2800" dirty="0">
                <a:latin typeface="Garamond" panose="02020404030301010803" pitchFamily="18" charset="0"/>
                <a:cs typeface="Times New Roman" pitchFamily="18" charset="0"/>
              </a:rPr>
              <a:t>  </a:t>
            </a:r>
            <a:r>
              <a:rPr lang="en-MY" sz="28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hazard assessment</a:t>
            </a:r>
            <a:r>
              <a:rPr lang="en-MY" sz="2800" dirty="0">
                <a:latin typeface="Garamond" panose="02020404030301010803" pitchFamily="18" charset="0"/>
                <a:cs typeface="Times New Roman" pitchFamily="18" charset="0"/>
              </a:rPr>
              <a:t>, </a:t>
            </a:r>
            <a:r>
              <a:rPr lang="en-MY" sz="28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consider </a:t>
            </a:r>
            <a:r>
              <a:rPr lang="en-MY" sz="2600" b="1" dirty="0">
                <a:solidFill>
                  <a:schemeClr val="tx2"/>
                </a:solidFill>
                <a:latin typeface="Garamond" panose="02020404030301010803" pitchFamily="18" charset="0"/>
                <a:cs typeface="Times New Roman" pitchFamily="18" charset="0"/>
              </a:rPr>
              <a:t>the </a:t>
            </a:r>
            <a:r>
              <a:rPr lang="en-MY" sz="2600" b="1" u="sng" dirty="0">
                <a:solidFill>
                  <a:schemeClr val="tx2"/>
                </a:solidFill>
                <a:latin typeface="Garamond" panose="02020404030301010803" pitchFamily="18" charset="0"/>
                <a:cs typeface="Times New Roman" pitchFamily="18" charset="0"/>
              </a:rPr>
              <a:t>following </a:t>
            </a:r>
            <a:r>
              <a:rPr lang="en-MY" sz="2800" b="1" u="sng" dirty="0">
                <a:solidFill>
                  <a:schemeClr val="tx2"/>
                </a:solidFill>
                <a:latin typeface="Garamond" panose="02020404030301010803" pitchFamily="18" charset="0"/>
                <a:cs typeface="Times New Roman" pitchFamily="18" charset="0"/>
              </a:rPr>
              <a:t>questions</a:t>
            </a:r>
            <a:r>
              <a:rPr lang="en-MY" sz="2800" dirty="0">
                <a:solidFill>
                  <a:schemeClr val="tx2"/>
                </a:solidFill>
                <a:latin typeface="Garamond" panose="02020404030301010803" pitchFamily="18" charset="0"/>
                <a:cs typeface="Times New Roman" pitchFamily="18" charset="0"/>
              </a:rPr>
              <a:t>:</a:t>
            </a:r>
            <a:endParaRPr lang="en-MY" sz="2300" dirty="0">
              <a:latin typeface="Garamond" panose="02020404030301010803" pitchFamily="18" charset="0"/>
              <a:cs typeface="Times New Roman" pitchFamily="18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en-MY" sz="2800" dirty="0">
                <a:latin typeface="Garamond" panose="02020404030301010803" pitchFamily="18" charset="0"/>
                <a:cs typeface="Times New Roman" pitchFamily="18" charset="0"/>
              </a:rPr>
              <a:t>Are employees </a:t>
            </a:r>
            <a:r>
              <a:rPr lang="en-MY" sz="2800" b="1" dirty="0">
                <a:solidFill>
                  <a:schemeClr val="tx2"/>
                </a:solidFill>
                <a:latin typeface="Garamond" panose="02020404030301010803" pitchFamily="18" charset="0"/>
                <a:cs typeface="Times New Roman" pitchFamily="18" charset="0"/>
              </a:rPr>
              <a:t>working around people </a:t>
            </a:r>
            <a:r>
              <a:rPr lang="en-MY" sz="2800" dirty="0">
                <a:latin typeface="Garamond" panose="02020404030301010803" pitchFamily="18" charset="0"/>
                <a:cs typeface="Times New Roman" pitchFamily="18" charset="0"/>
              </a:rPr>
              <a:t>who may have an illness </a:t>
            </a:r>
            <a:r>
              <a:rPr lang="en-MY" sz="2800" dirty="0" err="1">
                <a:latin typeface="Garamond" panose="02020404030301010803" pitchFamily="18" charset="0"/>
                <a:cs typeface="Times New Roman" pitchFamily="18" charset="0"/>
              </a:rPr>
              <a:t>or</a:t>
            </a:r>
            <a:r>
              <a:rPr lang="en-MY" sz="2800" b="1" dirty="0" err="1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communicable</a:t>
            </a:r>
            <a:r>
              <a:rPr lang="en-MY" sz="28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 disease </a:t>
            </a:r>
            <a:r>
              <a:rPr lang="en-MY" sz="2800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?</a:t>
            </a:r>
            <a:endParaRPr lang="en-MY" sz="2800" dirty="0">
              <a:latin typeface="Garamond" panose="02020404030301010803" pitchFamily="18" charset="0"/>
              <a:cs typeface="Times New Roman" pitchFamily="18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en-MY" sz="2800" dirty="0">
                <a:latin typeface="Garamond" panose="02020404030301010803" pitchFamily="18" charset="0"/>
                <a:cs typeface="Times New Roman" pitchFamily="18" charset="0"/>
              </a:rPr>
              <a:t>Is there the potential for employees to be </a:t>
            </a:r>
            <a:r>
              <a:rPr lang="en-MY" sz="28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exposed to blood </a:t>
            </a:r>
            <a:r>
              <a:rPr lang="en-MY" sz="2800" b="1" dirty="0">
                <a:solidFill>
                  <a:schemeClr val="tx2"/>
                </a:solidFill>
                <a:latin typeface="Garamond" panose="02020404030301010803" pitchFamily="18" charset="0"/>
                <a:cs typeface="Times New Roman" pitchFamily="18" charset="0"/>
              </a:rPr>
              <a:t>and other bodily fluid</a:t>
            </a:r>
            <a:r>
              <a:rPr lang="en-MY" sz="2800" dirty="0">
                <a:latin typeface="Garamond" panose="02020404030301010803" pitchFamily="18" charset="0"/>
                <a:cs typeface="Times New Roman" pitchFamily="18" charset="0"/>
              </a:rPr>
              <a:t>s?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MY" sz="2400" dirty="0">
                <a:latin typeface="Garamond" panose="02020404030301010803" pitchFamily="18" charset="0"/>
                <a:cs typeface="Times New Roman" pitchFamily="18" charset="0"/>
              </a:rPr>
              <a:t>Are employees </a:t>
            </a:r>
            <a:r>
              <a:rPr lang="en-MY" sz="2400" b="1" dirty="0">
                <a:solidFill>
                  <a:schemeClr val="tx2"/>
                </a:solidFill>
                <a:latin typeface="Garamond" panose="02020404030301010803" pitchFamily="18" charset="0"/>
                <a:cs typeface="Times New Roman" pitchFamily="18" charset="0"/>
              </a:rPr>
              <a:t>working </a:t>
            </a:r>
            <a:r>
              <a:rPr lang="en-MY" sz="28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with </a:t>
            </a:r>
            <a:r>
              <a:rPr lang="en-MY" sz="2800" dirty="0">
                <a:latin typeface="Garamond" panose="02020404030301010803" pitchFamily="18" charset="0"/>
                <a:cs typeface="Times New Roman" pitchFamily="18" charset="0"/>
              </a:rPr>
              <a:t>or in proximity </a:t>
            </a:r>
            <a:r>
              <a:rPr lang="en-MY" sz="2800" b="1" dirty="0">
                <a:latin typeface="Garamond" panose="02020404030301010803" pitchFamily="18" charset="0"/>
                <a:cs typeface="Times New Roman" pitchFamily="18" charset="0"/>
              </a:rPr>
              <a:t>to </a:t>
            </a:r>
            <a:r>
              <a:rPr lang="en-MY" sz="28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animals </a:t>
            </a:r>
            <a:r>
              <a:rPr lang="en-MY" sz="2800" b="1" dirty="0">
                <a:solidFill>
                  <a:schemeClr val="tx2"/>
                </a:solidFill>
                <a:latin typeface="Garamond" panose="02020404030301010803" pitchFamily="18" charset="0"/>
                <a:cs typeface="Times New Roman" pitchFamily="18" charset="0"/>
              </a:rPr>
              <a:t>or </a:t>
            </a:r>
            <a:r>
              <a:rPr lang="en-MY" sz="28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insects?</a:t>
            </a:r>
            <a:endParaRPr lang="en-MY" sz="2800" b="1" dirty="0">
              <a:solidFill>
                <a:schemeClr val="tx2"/>
              </a:solidFill>
              <a:latin typeface="Garamond" panose="02020404030301010803" pitchFamily="18" charset="0"/>
              <a:cs typeface="Times New Roman" pitchFamily="18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en-MY" sz="2800" dirty="0">
                <a:latin typeface="Garamond" panose="02020404030301010803" pitchFamily="18" charset="0"/>
                <a:cs typeface="Times New Roman" pitchFamily="18" charset="0"/>
              </a:rPr>
              <a:t>Is the workplace </a:t>
            </a:r>
            <a:r>
              <a:rPr lang="en-MY" sz="2800" b="1" dirty="0">
                <a:solidFill>
                  <a:schemeClr val="tx2"/>
                </a:solidFill>
                <a:latin typeface="Garamond" panose="02020404030301010803" pitchFamily="18" charset="0"/>
                <a:cs typeface="Times New Roman" pitchFamily="18" charset="0"/>
              </a:rPr>
              <a:t>clear of </a:t>
            </a:r>
            <a:r>
              <a:rPr lang="en-MY" sz="2800" b="1" dirty="0" err="1">
                <a:solidFill>
                  <a:schemeClr val="tx2"/>
                </a:solidFill>
                <a:latin typeface="Garamond" panose="02020404030301010803" pitchFamily="18" charset="0"/>
                <a:cs typeface="Times New Roman" pitchFamily="18" charset="0"/>
              </a:rPr>
              <a:t>mold</a:t>
            </a:r>
            <a:r>
              <a:rPr lang="en-MY" sz="2800" b="1" dirty="0">
                <a:solidFill>
                  <a:schemeClr val="tx2"/>
                </a:solidFill>
                <a:latin typeface="Garamond" panose="02020404030301010803" pitchFamily="18" charset="0"/>
                <a:cs typeface="Times New Roman" pitchFamily="18" charset="0"/>
              </a:rPr>
              <a:t> and fungi</a:t>
            </a:r>
            <a:r>
              <a:rPr lang="en-MY" sz="2800" dirty="0">
                <a:latin typeface="Garamond" panose="02020404030301010803" pitchFamily="18" charset="0"/>
                <a:cs typeface="Times New Roman" pitchFamily="18" charset="0"/>
              </a:rPr>
              <a:t>?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MY" sz="2800" dirty="0">
                <a:latin typeface="Garamond" panose="02020404030301010803" pitchFamily="18" charset="0"/>
                <a:cs typeface="Times New Roman" pitchFamily="18" charset="0"/>
              </a:rPr>
              <a:t>Are employees working around </a:t>
            </a:r>
            <a:r>
              <a:rPr lang="en-MY" sz="2800" b="1" dirty="0">
                <a:solidFill>
                  <a:schemeClr val="tx2"/>
                </a:solidFill>
                <a:latin typeface="Garamond" panose="02020404030301010803" pitchFamily="18" charset="0"/>
                <a:cs typeface="Times New Roman" pitchFamily="18" charset="0"/>
              </a:rPr>
              <a:t>hazardous materials like sewage?</a:t>
            </a:r>
          </a:p>
        </p:txBody>
      </p:sp>
      <p:sp>
        <p:nvSpPr>
          <p:cNvPr id="4" name="Right Arrow 3"/>
          <p:cNvSpPr/>
          <p:nvPr/>
        </p:nvSpPr>
        <p:spPr>
          <a:xfrm>
            <a:off x="6300789" y="6373368"/>
            <a:ext cx="28438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MY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Does the workplace have </a:t>
            </a:r>
            <a:r>
              <a:rPr lang="en-MY" sz="1400" b="1" dirty="0">
                <a:solidFill>
                  <a:srgbClr val="1F497D"/>
                </a:solidFill>
                <a:latin typeface="Times New Roman" pitchFamily="18" charset="0"/>
                <a:cs typeface="Times New Roman" pitchFamily="18" charset="0"/>
              </a:rPr>
              <a:t>"sharp</a:t>
            </a:r>
            <a:endParaRPr lang="en-MY" sz="1400" dirty="0"/>
          </a:p>
        </p:txBody>
      </p:sp>
    </p:spTree>
    <p:extLst>
      <p:ext uri="{BB962C8B-B14F-4D97-AF65-F5344CB8AC3E}">
        <p14:creationId xmlns:p14="http://schemas.microsoft.com/office/powerpoint/2010/main" val="15944356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11560" y="116632"/>
            <a:ext cx="84249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b="1" dirty="0">
                <a:latin typeface="Garamond" pitchFamily="18" charset="0"/>
              </a:rPr>
              <a:t>Cont.  ..Identifying and Managing Biological Hazards</a:t>
            </a:r>
            <a:endParaRPr lang="en-MY" dirty="0">
              <a:latin typeface="Garamond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-29910" y="403892"/>
            <a:ext cx="9173910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MY" sz="23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6. </a:t>
            </a:r>
            <a:r>
              <a:rPr lang="en-MY" sz="2600" dirty="0">
                <a:solidFill>
                  <a:prstClr val="black"/>
                </a:solidFill>
                <a:latin typeface="Garamond" panose="02020404030301010803" pitchFamily="18" charset="0"/>
                <a:cs typeface="Times New Roman" pitchFamily="18" charset="0"/>
              </a:rPr>
              <a:t>Does the workplace have </a:t>
            </a:r>
            <a:r>
              <a:rPr lang="en-MY" sz="2600" b="1" dirty="0">
                <a:solidFill>
                  <a:srgbClr val="1F497D"/>
                </a:solidFill>
                <a:latin typeface="Garamond" panose="02020404030301010803" pitchFamily="18" charset="0"/>
                <a:cs typeface="Times New Roman" pitchFamily="18" charset="0"/>
              </a:rPr>
              <a:t>"sharp" materials that must   be cleaned regularly and safety disposed of?</a:t>
            </a:r>
          </a:p>
          <a:p>
            <a:r>
              <a:rPr lang="en-MY" sz="2600" dirty="0">
                <a:solidFill>
                  <a:prstClr val="black"/>
                </a:solidFill>
                <a:latin typeface="Garamond" panose="02020404030301010803" pitchFamily="18" charset="0"/>
                <a:cs typeface="Times New Roman" pitchFamily="18" charset="0"/>
              </a:rPr>
              <a:t>7. If there are biological hazards in the workplace, </a:t>
            </a:r>
            <a:r>
              <a:rPr lang="en-MY" sz="2600" b="1" dirty="0">
                <a:solidFill>
                  <a:srgbClr val="1F497D"/>
                </a:solidFill>
                <a:latin typeface="Garamond" panose="02020404030301010803" pitchFamily="18" charset="0"/>
                <a:cs typeface="Times New Roman" pitchFamily="18" charset="0"/>
              </a:rPr>
              <a:t>do</a:t>
            </a:r>
          </a:p>
          <a:p>
            <a:pPr algn="ctr"/>
            <a:r>
              <a:rPr lang="en-MY" sz="2600" b="1" dirty="0">
                <a:solidFill>
                  <a:srgbClr val="1F497D"/>
                </a:solidFill>
                <a:latin typeface="Garamond" panose="02020404030301010803" pitchFamily="18" charset="0"/>
                <a:cs typeface="Times New Roman" pitchFamily="18" charset="0"/>
              </a:rPr>
              <a:t>  employees have the right protective gear </a:t>
            </a:r>
            <a:r>
              <a:rPr lang="en-MY" sz="2400" b="1" dirty="0">
                <a:solidFill>
                  <a:srgbClr val="1F497D"/>
                </a:solidFill>
                <a:latin typeface="Garamond" panose="02020404030301010803" pitchFamily="18" charset="0"/>
                <a:cs typeface="Times New Roman" pitchFamily="18" charset="0"/>
              </a:rPr>
              <a:t>(</a:t>
            </a:r>
            <a:r>
              <a:rPr lang="en-MY" sz="2400" dirty="0">
                <a:latin typeface="Garamond" panose="02020404030301010803" pitchFamily="18" charset="0"/>
              </a:rPr>
              <a:t>equipment</a:t>
            </a:r>
            <a:r>
              <a:rPr lang="en-MY" sz="2600" b="1" dirty="0">
                <a:solidFill>
                  <a:srgbClr val="1F497D"/>
                </a:solidFill>
                <a:latin typeface="Garamond" panose="02020404030301010803" pitchFamily="18" charset="0"/>
                <a:cs typeface="Times New Roman" pitchFamily="18" charset="0"/>
              </a:rPr>
              <a:t>) to remain safe?</a:t>
            </a:r>
            <a:endParaRPr lang="en-MY" sz="2800" b="1" dirty="0">
              <a:solidFill>
                <a:srgbClr val="1F497D"/>
              </a:solidFill>
              <a:latin typeface="Garamond" panose="02020404030301010803" pitchFamily="18" charset="0"/>
              <a:cs typeface="Times New Roman" pitchFamily="18" charset="0"/>
            </a:endParaRPr>
          </a:p>
          <a:p>
            <a:pPr marL="457200" indent="-457200" fontAlgn="base">
              <a:buFont typeface="Wingdings" panose="05000000000000000000" pitchFamily="2" charset="2"/>
              <a:buChar char="q"/>
            </a:pPr>
            <a:r>
              <a:rPr lang="en-MY" sz="2600" b="1" dirty="0">
                <a:solidFill>
                  <a:srgbClr val="C00000"/>
                </a:solidFill>
                <a:latin typeface="Garamond" pitchFamily="18" charset="0"/>
              </a:rPr>
              <a:t> </a:t>
            </a:r>
            <a:r>
              <a:rPr lang="en-MY" sz="2600" b="1" u="sng" dirty="0">
                <a:solidFill>
                  <a:srgbClr val="C00000"/>
                </a:solidFill>
                <a:latin typeface="Garamond" pitchFamily="18" charset="0"/>
              </a:rPr>
              <a:t>What to do once the biological hazards have </a:t>
            </a:r>
            <a:r>
              <a:rPr lang="en-MY" sz="2600" b="1" dirty="0">
                <a:solidFill>
                  <a:srgbClr val="C00000"/>
                </a:solidFill>
                <a:latin typeface="Garamond" pitchFamily="18" charset="0"/>
              </a:rPr>
              <a:t>been identified:</a:t>
            </a:r>
            <a:endParaRPr lang="en-MY" sz="2600" dirty="0">
              <a:solidFill>
                <a:srgbClr val="C00000"/>
              </a:solidFill>
              <a:latin typeface="Garamond" pitchFamily="18" charset="0"/>
            </a:endParaRPr>
          </a:p>
          <a:p>
            <a:pPr marL="457200" indent="-457200" fontAlgn="base">
              <a:buFont typeface="Wingdings" panose="05000000000000000000" pitchFamily="2" charset="2"/>
              <a:buChar char="v"/>
            </a:pPr>
            <a:r>
              <a:rPr lang="en-MY" sz="2800" dirty="0">
                <a:latin typeface="Garamond" pitchFamily="18" charset="0"/>
              </a:rPr>
              <a:t>Once we identified biological hazards in the workplace it </a:t>
            </a:r>
            <a:r>
              <a:rPr lang="en-MY" sz="2800" b="1" dirty="0">
                <a:solidFill>
                  <a:srgbClr val="002060"/>
                </a:solidFill>
                <a:latin typeface="Garamond" pitchFamily="18" charset="0"/>
              </a:rPr>
              <a:t>is important to eliminate as many as possible</a:t>
            </a:r>
            <a:r>
              <a:rPr lang="en-MY" sz="2800" dirty="0">
                <a:latin typeface="Garamond" pitchFamily="18" charset="0"/>
              </a:rPr>
              <a:t> as well as </a:t>
            </a:r>
            <a:r>
              <a:rPr lang="en-MY" sz="2800" b="1" dirty="0">
                <a:solidFill>
                  <a:srgbClr val="002060"/>
                </a:solidFill>
                <a:latin typeface="Garamond" pitchFamily="18" charset="0"/>
              </a:rPr>
              <a:t>reduce their risk to employees</a:t>
            </a:r>
            <a:r>
              <a:rPr lang="en-MY" sz="2800" dirty="0">
                <a:latin typeface="Garamond" pitchFamily="18" charset="0"/>
              </a:rPr>
              <a:t>. </a:t>
            </a:r>
          </a:p>
          <a:p>
            <a:pPr marL="457200" indent="-457200" fontAlgn="base">
              <a:buFont typeface="Wingdings" panose="05000000000000000000" pitchFamily="2" charset="2"/>
              <a:buChar char="v"/>
            </a:pPr>
            <a:r>
              <a:rPr lang="en-MY" sz="2800" b="1" dirty="0">
                <a:solidFill>
                  <a:srgbClr val="0070C0"/>
                </a:solidFill>
                <a:latin typeface="Garamond" pitchFamily="18" charset="0"/>
              </a:rPr>
              <a:t>By implementing controls in the workplace</a:t>
            </a:r>
            <a:r>
              <a:rPr lang="en-MY" sz="2800" dirty="0">
                <a:latin typeface="Garamond" pitchFamily="18" charset="0"/>
              </a:rPr>
              <a:t>, </a:t>
            </a:r>
          </a:p>
          <a:p>
            <a:pPr marL="457200" indent="-457200" fontAlgn="base">
              <a:buFont typeface="Wingdings" panose="05000000000000000000" pitchFamily="2" charset="2"/>
              <a:buChar char="v"/>
            </a:pPr>
            <a:r>
              <a:rPr lang="en-MY" sz="2800" b="1" dirty="0">
                <a:solidFill>
                  <a:srgbClr val="0070C0"/>
                </a:solidFill>
                <a:latin typeface="Garamond" pitchFamily="18" charset="0"/>
              </a:rPr>
              <a:t>the risk of biological hazards can be greatly reduced</a:t>
            </a:r>
            <a:r>
              <a:rPr lang="en-MY" sz="2800" dirty="0">
                <a:latin typeface="Garamond" pitchFamily="18" charset="0"/>
              </a:rPr>
              <a:t> and in some cases, </a:t>
            </a:r>
            <a:r>
              <a:rPr lang="en-MY" sz="2800" b="1" dirty="0">
                <a:solidFill>
                  <a:srgbClr val="0070C0"/>
                </a:solidFill>
                <a:latin typeface="Garamond" pitchFamily="18" charset="0"/>
              </a:rPr>
              <a:t>eliminated(</a:t>
            </a:r>
            <a:r>
              <a:rPr lang="en-MY" sz="2800" b="1" dirty="0">
                <a:latin typeface="Garamond" pitchFamily="18" charset="0"/>
              </a:rPr>
              <a:t>discarded</a:t>
            </a:r>
            <a:r>
              <a:rPr lang="en-MY" sz="2800" b="1" dirty="0">
                <a:solidFill>
                  <a:srgbClr val="0070C0"/>
                </a:solidFill>
                <a:latin typeface="Garamond" pitchFamily="18" charset="0"/>
              </a:rPr>
              <a:t>) completely</a:t>
            </a:r>
            <a:r>
              <a:rPr lang="en-MY" sz="2800" dirty="0">
                <a:latin typeface="Garamond" pitchFamily="18" charset="0"/>
              </a:rPr>
              <a:t>. </a:t>
            </a:r>
          </a:p>
          <a:p>
            <a:pPr marL="457200" indent="-457200" fontAlgn="base">
              <a:buFont typeface="Wingdings" panose="05000000000000000000" pitchFamily="2" charset="2"/>
              <a:buChar char="q"/>
            </a:pPr>
            <a:r>
              <a:rPr lang="en-MY" sz="2800" b="1" u="sng" dirty="0">
                <a:solidFill>
                  <a:srgbClr val="C00000"/>
                </a:solidFill>
                <a:latin typeface="Garamond" pitchFamily="18" charset="0"/>
              </a:rPr>
              <a:t>Two types of controls </a:t>
            </a:r>
            <a:r>
              <a:rPr lang="en-MY" sz="2800" dirty="0">
                <a:latin typeface="Garamond" pitchFamily="18" charset="0"/>
              </a:rPr>
              <a:t>that can be used to address biological hazards are;  </a:t>
            </a:r>
            <a:r>
              <a:rPr lang="en-MY" sz="2800" b="1" dirty="0">
                <a:solidFill>
                  <a:srgbClr val="FF0000"/>
                </a:solidFill>
                <a:latin typeface="Garamond" pitchFamily="18" charset="0"/>
              </a:rPr>
              <a:t>administrative</a:t>
            </a:r>
            <a:r>
              <a:rPr lang="en-MY" sz="2800" dirty="0">
                <a:latin typeface="Garamond" pitchFamily="18" charset="0"/>
              </a:rPr>
              <a:t> and </a:t>
            </a:r>
            <a:r>
              <a:rPr lang="en-MY" sz="2800" b="1" dirty="0">
                <a:solidFill>
                  <a:srgbClr val="FF0000"/>
                </a:solidFill>
                <a:latin typeface="Garamond" pitchFamily="18" charset="0"/>
              </a:rPr>
              <a:t>engineering controls</a:t>
            </a:r>
            <a:r>
              <a:rPr lang="en-MY" sz="2800" dirty="0">
                <a:latin typeface="Garamond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170516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11560" y="4906502"/>
            <a:ext cx="550810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lphaUcPeriod"/>
            </a:pPr>
            <a:r>
              <a:rPr lang="en-MY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Engineering Controls</a:t>
            </a:r>
          </a:p>
          <a:p>
            <a:pPr marL="342900" indent="-342900">
              <a:buFont typeface="+mj-lt"/>
              <a:buAutoNum type="alphaUcPeriod"/>
            </a:pPr>
            <a:r>
              <a:rPr lang="en-MY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Administrative Controls</a:t>
            </a:r>
          </a:p>
          <a:p>
            <a:pPr marL="342900" indent="-342900">
              <a:buFont typeface="+mj-lt"/>
              <a:buAutoNum type="alphaUcPeriod"/>
            </a:pPr>
            <a:r>
              <a:rPr lang="en-MY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Personal Protective Equipment</a:t>
            </a:r>
            <a:endParaRPr lang="en-US" sz="28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11560" y="116632"/>
            <a:ext cx="84249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b="1" dirty="0">
                <a:latin typeface="Garamond" pitchFamily="18" charset="0"/>
              </a:rPr>
              <a:t>Cont.  ..Identifying and Managing Biological Hazards</a:t>
            </a:r>
            <a:endParaRPr lang="en-MY" dirty="0">
              <a:latin typeface="Garamond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2812" y="1240591"/>
            <a:ext cx="9173910" cy="29700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endParaRPr lang="en-US" sz="2300" b="1" dirty="0">
              <a:solidFill>
                <a:srgbClr val="1F497D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MY" sz="2600" b="1" u="sng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If the biological hazards identified cannot be eliminated</a:t>
            </a:r>
            <a:r>
              <a:rPr lang="en-MY" sz="2600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, </a:t>
            </a:r>
          </a:p>
          <a:p>
            <a:pPr lvl="0"/>
            <a:r>
              <a:rPr lang="en-MY" sz="2400" b="1" dirty="0">
                <a:solidFill>
                  <a:srgbClr val="1F497D"/>
                </a:solidFill>
                <a:latin typeface="Garamond" panose="02020404030301010803" pitchFamily="18" charset="0"/>
                <a:cs typeface="Times New Roman" pitchFamily="18" charset="0"/>
              </a:rPr>
              <a:t>                </a:t>
            </a:r>
            <a:r>
              <a:rPr lang="en-MY" sz="2600" b="1" dirty="0">
                <a:solidFill>
                  <a:srgbClr val="1F497D"/>
                </a:solidFill>
                <a:latin typeface="Garamond" panose="02020404030301010803" pitchFamily="18" charset="0"/>
                <a:cs typeface="Times New Roman" pitchFamily="18" charset="0"/>
              </a:rPr>
              <a:t>Employers</a:t>
            </a:r>
            <a:r>
              <a:rPr lang="en-MY" sz="2400" b="1" dirty="0">
                <a:solidFill>
                  <a:srgbClr val="1F497D"/>
                </a:solidFill>
                <a:latin typeface="Garamond" panose="02020404030301010803" pitchFamily="18" charset="0"/>
                <a:cs typeface="Times New Roman" pitchFamily="18" charset="0"/>
              </a:rPr>
              <a:t> </a:t>
            </a:r>
          </a:p>
          <a:p>
            <a:pPr marL="342900" lvl="0" indent="-342900">
              <a:buFont typeface="Wingdings" pitchFamily="2" charset="2"/>
              <a:buChar char="Ø"/>
            </a:pPr>
            <a:r>
              <a:rPr lang="en-MY" sz="28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must take steps to reduce </a:t>
            </a:r>
            <a:r>
              <a:rPr lang="en-MY" sz="2800" b="1" dirty="0">
                <a:solidFill>
                  <a:srgbClr val="1F497D"/>
                </a:solidFill>
                <a:latin typeface="Garamond" panose="02020404030301010803" pitchFamily="18" charset="0"/>
                <a:cs typeface="Times New Roman" pitchFamily="18" charset="0"/>
              </a:rPr>
              <a:t>risk of exposure to an         </a:t>
            </a:r>
            <a:r>
              <a:rPr lang="en-MY" sz="28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acceptable</a:t>
            </a:r>
            <a:r>
              <a:rPr lang="en-MY" sz="2800" b="1" dirty="0">
                <a:solidFill>
                  <a:srgbClr val="1F497D"/>
                </a:solidFill>
                <a:latin typeface="Garamond" panose="02020404030301010803" pitchFamily="18" charset="0"/>
                <a:cs typeface="Times New Roman" pitchFamily="18" charset="0"/>
              </a:rPr>
              <a:t> level</a:t>
            </a:r>
          </a:p>
          <a:p>
            <a:pPr marL="342900" lvl="0" indent="-342900">
              <a:buFont typeface="Wingdings" pitchFamily="2" charset="2"/>
              <a:buChar char="Ø"/>
            </a:pPr>
            <a:r>
              <a:rPr lang="en-MY" sz="2800" b="1" dirty="0">
                <a:solidFill>
                  <a:srgbClr val="1F497D"/>
                </a:solidFill>
                <a:latin typeface="Garamond" panose="02020404030301010803" pitchFamily="18" charset="0"/>
                <a:cs typeface="Times New Roman" pitchFamily="18" charset="0"/>
              </a:rPr>
              <a:t> and </a:t>
            </a:r>
            <a:r>
              <a:rPr lang="en-MY" sz="28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provide</a:t>
            </a:r>
            <a:r>
              <a:rPr lang="en-MY" sz="2800" b="1" dirty="0">
                <a:solidFill>
                  <a:srgbClr val="1F497D"/>
                </a:solidFill>
                <a:latin typeface="Garamond" panose="02020404030301010803" pitchFamily="18" charset="0"/>
                <a:cs typeface="Times New Roman" pitchFamily="18" charset="0"/>
              </a:rPr>
              <a:t> appropriate </a:t>
            </a:r>
            <a:r>
              <a:rPr lang="en-MY" sz="28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personal protective </a:t>
            </a:r>
            <a:r>
              <a:rPr lang="en-MY" sz="2800" b="1" dirty="0">
                <a:solidFill>
                  <a:srgbClr val="1F497D"/>
                </a:solidFill>
                <a:latin typeface="Garamond" panose="02020404030301010803" pitchFamily="18" charset="0"/>
                <a:cs typeface="Times New Roman" pitchFamily="18" charset="0"/>
              </a:rPr>
              <a:t>equipment (PPE) to workers</a:t>
            </a:r>
            <a:endParaRPr lang="en-US" sz="2800" b="1" dirty="0">
              <a:solidFill>
                <a:srgbClr val="1F497D"/>
              </a:solidFill>
              <a:latin typeface="Garamond" panose="02020404030301010803" pitchFamily="18" charset="0"/>
              <a:cs typeface="Times New Roman" pitchFamily="18" charset="0"/>
            </a:endParaRPr>
          </a:p>
        </p:txBody>
      </p:sp>
      <p:pic>
        <p:nvPicPr>
          <p:cNvPr id="5" name="Picture 12" descr="Biohazar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8832" y="3789040"/>
            <a:ext cx="2657664" cy="30689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12812" y="620688"/>
            <a:ext cx="9117249" cy="892552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pPr marL="457200" lvl="0" indent="-457200">
              <a:buFont typeface="Wingdings" pitchFamily="2" charset="2"/>
              <a:buChar char="q"/>
            </a:pPr>
            <a:r>
              <a:rPr lang="en-MY" sz="26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Elimination</a:t>
            </a:r>
            <a:r>
              <a:rPr lang="en-MY" sz="2600" b="1" dirty="0">
                <a:solidFill>
                  <a:srgbClr val="002060"/>
                </a:solidFill>
                <a:latin typeface="Garamond" panose="02020404030301010803" pitchFamily="18" charset="0"/>
                <a:cs typeface="Times New Roman" pitchFamily="18" charset="0"/>
              </a:rPr>
              <a:t> </a:t>
            </a:r>
            <a:r>
              <a:rPr lang="en-MY" sz="2600" dirty="0">
                <a:solidFill>
                  <a:srgbClr val="002060"/>
                </a:solidFill>
                <a:latin typeface="Garamond" panose="02020404030301010803" pitchFamily="18" charset="0"/>
                <a:cs typeface="Times New Roman" pitchFamily="18" charset="0"/>
              </a:rPr>
              <a:t>of </a:t>
            </a:r>
            <a:r>
              <a:rPr lang="en-MY" sz="2600" b="1" dirty="0">
                <a:solidFill>
                  <a:srgbClr val="002060"/>
                </a:solidFill>
                <a:latin typeface="Garamond" panose="02020404030301010803" pitchFamily="18" charset="0"/>
                <a:cs typeface="Times New Roman" pitchFamily="18" charset="0"/>
              </a:rPr>
              <a:t>the source </a:t>
            </a:r>
            <a:r>
              <a:rPr lang="en-MY" sz="2600" dirty="0">
                <a:solidFill>
                  <a:srgbClr val="002060"/>
                </a:solidFill>
                <a:latin typeface="Garamond" panose="02020404030301010803" pitchFamily="18" charset="0"/>
                <a:cs typeface="Times New Roman" pitchFamily="18" charset="0"/>
              </a:rPr>
              <a:t>of </a:t>
            </a:r>
            <a:r>
              <a:rPr lang="en-MY" sz="2600" b="1" dirty="0">
                <a:solidFill>
                  <a:srgbClr val="002060"/>
                </a:solidFill>
                <a:latin typeface="Garamond" panose="02020404030301010803" pitchFamily="18" charset="0"/>
                <a:cs typeface="Times New Roman" pitchFamily="18" charset="0"/>
              </a:rPr>
              <a:t>contamination </a:t>
            </a:r>
            <a:r>
              <a:rPr lang="en-MY" sz="2600" b="1" u="sng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is  fundamental </a:t>
            </a:r>
          </a:p>
          <a:p>
            <a:pPr lvl="0"/>
            <a:r>
              <a:rPr lang="en-MY" sz="2600" b="1" dirty="0">
                <a:solidFill>
                  <a:srgbClr val="002060"/>
                </a:solidFill>
                <a:latin typeface="Garamond" panose="02020404030301010803" pitchFamily="18" charset="0"/>
                <a:cs typeface="Times New Roman" pitchFamily="18" charset="0"/>
              </a:rPr>
              <a:t>      to the </a:t>
            </a:r>
            <a:r>
              <a:rPr lang="en-MY" sz="2600" b="1" dirty="0">
                <a:solidFill>
                  <a:srgbClr val="0070C0"/>
                </a:solidFill>
                <a:latin typeface="Garamond" panose="02020404030301010803" pitchFamily="18" charset="0"/>
                <a:cs typeface="Times New Roman" pitchFamily="18" charset="0"/>
              </a:rPr>
              <a:t>prevention and control </a:t>
            </a:r>
            <a:r>
              <a:rPr lang="en-MY" sz="2600" b="1" dirty="0">
                <a:solidFill>
                  <a:srgbClr val="002060"/>
                </a:solidFill>
                <a:latin typeface="Garamond" panose="02020404030301010803" pitchFamily="18" charset="0"/>
                <a:cs typeface="Times New Roman" pitchFamily="18" charset="0"/>
              </a:rPr>
              <a:t>of biological hazards</a:t>
            </a:r>
            <a:endParaRPr lang="en-MY" sz="2600" dirty="0">
              <a:solidFill>
                <a:srgbClr val="002060"/>
              </a:solidFill>
              <a:latin typeface="Garamond" panose="02020404030301010803" pitchFamily="18" charset="0"/>
              <a:cs typeface="Times New Roman" pitchFamily="18" charset="0"/>
            </a:endParaRPr>
          </a:p>
        </p:txBody>
      </p:sp>
      <p:sp>
        <p:nvSpPr>
          <p:cNvPr id="7" name="Curved Left Arrow 6"/>
          <p:cNvSpPr/>
          <p:nvPr/>
        </p:nvSpPr>
        <p:spPr>
          <a:xfrm>
            <a:off x="3059832" y="2133143"/>
            <a:ext cx="432049" cy="40633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>
              <a:solidFill>
                <a:schemeClr val="tx1"/>
              </a:solidFill>
            </a:endParaRPr>
          </a:p>
        </p:txBody>
      </p:sp>
      <p:sp>
        <p:nvSpPr>
          <p:cNvPr id="8" name="Curved Left Arrow 7"/>
          <p:cNvSpPr/>
          <p:nvPr/>
        </p:nvSpPr>
        <p:spPr>
          <a:xfrm flipH="1">
            <a:off x="-29260" y="2725613"/>
            <a:ext cx="640819" cy="703387"/>
          </a:xfrm>
          <a:prstGeom prst="curvedLeftArrow">
            <a:avLst>
              <a:gd name="adj1" fmla="val 25000"/>
              <a:gd name="adj2" fmla="val 43133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37450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9512" y="132914"/>
            <a:ext cx="8856984" cy="65864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2800" b="1" dirty="0">
                <a:solidFill>
                  <a:srgbClr val="C00000"/>
                </a:solidFill>
                <a:latin typeface="Garamond" panose="02020404030301010803" pitchFamily="18" charset="0"/>
              </a:rPr>
              <a:t>A. </a:t>
            </a:r>
            <a:r>
              <a:rPr lang="en-MY" sz="3200" b="1" dirty="0">
                <a:solidFill>
                  <a:srgbClr val="C00000"/>
                </a:solidFill>
                <a:latin typeface="Garamond" panose="02020404030301010803" pitchFamily="18" charset="0"/>
              </a:rPr>
              <a:t>Engineering Controls</a:t>
            </a:r>
            <a:endParaRPr lang="en-MY" sz="3200" dirty="0">
              <a:solidFill>
                <a:srgbClr val="C00000"/>
              </a:solidFill>
              <a:latin typeface="Garamond" panose="02020404030301010803" pitchFamily="18" charset="0"/>
            </a:endParaRPr>
          </a:p>
          <a:p>
            <a:pPr marL="342900" indent="-342900">
              <a:buFont typeface="Wingdings" pitchFamily="2" charset="2"/>
              <a:buChar char="q"/>
            </a:pPr>
            <a:r>
              <a:rPr lang="en-MY" sz="2800" dirty="0">
                <a:solidFill>
                  <a:srgbClr val="002060"/>
                </a:solidFill>
                <a:latin typeface="Garamond" panose="02020404030301010803" pitchFamily="18" charset="0"/>
              </a:rPr>
              <a:t>  </a:t>
            </a:r>
            <a:r>
              <a:rPr lang="en-MY" sz="2600" b="1" u="sng" dirty="0">
                <a:solidFill>
                  <a:srgbClr val="002060"/>
                </a:solidFill>
                <a:latin typeface="Garamond" panose="02020404030301010803" pitchFamily="18" charset="0"/>
              </a:rPr>
              <a:t>Engineering Controls</a:t>
            </a:r>
            <a:r>
              <a:rPr lang="en-MY" sz="2800" b="1" dirty="0">
                <a:solidFill>
                  <a:srgbClr val="002060"/>
                </a:solidFill>
                <a:latin typeface="Garamond" panose="02020404030301010803" pitchFamily="18" charset="0"/>
              </a:rPr>
              <a:t>:</a:t>
            </a:r>
          </a:p>
          <a:p>
            <a:r>
              <a:rPr lang="en-MY" sz="2800" dirty="0">
                <a:solidFill>
                  <a:srgbClr val="002060"/>
                </a:solidFill>
                <a:latin typeface="Garamond" panose="02020404030301010803" pitchFamily="18" charset="0"/>
              </a:rPr>
              <a:t>   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en-MY" sz="2800" dirty="0">
                <a:latin typeface="Garamond" panose="02020404030301010803" pitchFamily="18" charset="0"/>
                <a:cs typeface="Times New Roman" pitchFamily="18" charset="0"/>
              </a:rPr>
              <a:t>Should be the </a:t>
            </a:r>
            <a:r>
              <a:rPr lang="en-MY" sz="28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first line of defence </a:t>
            </a:r>
            <a:r>
              <a:rPr lang="en-MY" sz="2800" dirty="0">
                <a:latin typeface="Garamond" panose="02020404030301010803" pitchFamily="18" charset="0"/>
                <a:cs typeface="Times New Roman" pitchFamily="18" charset="0"/>
              </a:rPr>
              <a:t>for protecting workers against biological hazards.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en-MY" sz="2800" dirty="0">
                <a:latin typeface="Garamond" panose="02020404030301010803" pitchFamily="18" charset="0"/>
                <a:cs typeface="Times New Roman" pitchFamily="18" charset="0"/>
              </a:rPr>
              <a:t> </a:t>
            </a:r>
            <a:r>
              <a:rPr lang="en-MY" sz="28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Engineering controls, </a:t>
            </a:r>
            <a:r>
              <a:rPr lang="en-MY" sz="2800" dirty="0">
                <a:latin typeface="Garamond" panose="02020404030301010803" pitchFamily="18" charset="0"/>
                <a:cs typeface="Times New Roman" pitchFamily="18" charset="0"/>
              </a:rPr>
              <a:t>work to reduce the risk of exposure </a:t>
            </a:r>
            <a:r>
              <a:rPr lang="en-MY" sz="2800" dirty="0">
                <a:solidFill>
                  <a:srgbClr val="002060"/>
                </a:solidFill>
                <a:latin typeface="Garamond" panose="02020404030301010803" pitchFamily="18" charset="0"/>
                <a:cs typeface="Times New Roman" pitchFamily="18" charset="0"/>
              </a:rPr>
              <a:t>through physical means</a:t>
            </a:r>
            <a:r>
              <a:rPr lang="en-MY" sz="2800" dirty="0">
                <a:latin typeface="Garamond" panose="02020404030301010803" pitchFamily="18" charset="0"/>
                <a:cs typeface="Times New Roman" pitchFamily="18" charset="0"/>
              </a:rPr>
              <a:t>.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en-MY" sz="2800" dirty="0">
                <a:latin typeface="Garamond" panose="02020404030301010803" pitchFamily="18" charset="0"/>
                <a:cs typeface="Times New Roman" pitchFamily="18" charset="0"/>
              </a:rPr>
              <a:t>While </a:t>
            </a:r>
            <a:r>
              <a:rPr lang="en-MY" sz="2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Garamond" panose="02020404030301010803" pitchFamily="18" charset="0"/>
                <a:cs typeface="Times New Roman" pitchFamily="18" charset="0"/>
              </a:rPr>
              <a:t>appropriate controls </a:t>
            </a:r>
            <a:r>
              <a:rPr lang="en-MY" sz="2800" dirty="0">
                <a:latin typeface="Garamond" panose="02020404030301010803" pitchFamily="18" charset="0"/>
                <a:cs typeface="Times New Roman" pitchFamily="18" charset="0"/>
              </a:rPr>
              <a:t>will vary </a:t>
            </a:r>
            <a:r>
              <a:rPr lang="en-MY" sz="28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depending</a:t>
            </a:r>
            <a:r>
              <a:rPr lang="en-MY" sz="2800" dirty="0">
                <a:latin typeface="Garamond" panose="02020404030301010803" pitchFamily="18" charset="0"/>
                <a:cs typeface="Times New Roman" pitchFamily="18" charset="0"/>
              </a:rPr>
              <a:t> on the </a:t>
            </a:r>
            <a:r>
              <a:rPr lang="en-MY" sz="2800" b="1" dirty="0">
                <a:solidFill>
                  <a:schemeClr val="tx2"/>
                </a:solidFill>
                <a:latin typeface="Garamond" panose="02020404030301010803" pitchFamily="18" charset="0"/>
                <a:cs typeface="Times New Roman" pitchFamily="18" charset="0"/>
              </a:rPr>
              <a:t>specific hazards</a:t>
            </a:r>
            <a:r>
              <a:rPr lang="en-MY" sz="2800" dirty="0">
                <a:latin typeface="Garamond" panose="02020404030301010803" pitchFamily="18" charset="0"/>
                <a:cs typeface="Times New Roman" pitchFamily="18" charset="0"/>
              </a:rPr>
              <a:t> present in the workplace, </a:t>
            </a:r>
          </a:p>
          <a:p>
            <a:endParaRPr lang="en-MY" sz="2800" dirty="0">
              <a:latin typeface="Garamond" panose="02020404030301010803" pitchFamily="18" charset="0"/>
              <a:cs typeface="Times New Roman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MY" sz="2600" b="1" dirty="0">
                <a:solidFill>
                  <a:schemeClr val="tx2"/>
                </a:solidFill>
                <a:latin typeface="Garamond" panose="02020404030301010803" pitchFamily="18" charset="0"/>
                <a:cs typeface="Times New Roman" pitchFamily="18" charset="0"/>
              </a:rPr>
              <a:t>following are </a:t>
            </a:r>
            <a:r>
              <a:rPr lang="en-MY" sz="26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examples </a:t>
            </a:r>
            <a:r>
              <a:rPr lang="en-MY" sz="2600" b="1" dirty="0">
                <a:solidFill>
                  <a:schemeClr val="tx2"/>
                </a:solidFill>
                <a:latin typeface="Garamond" panose="02020404030301010803" pitchFamily="18" charset="0"/>
                <a:cs typeface="Times New Roman" pitchFamily="18" charset="0"/>
              </a:rPr>
              <a:t>of effective options</a:t>
            </a:r>
            <a:r>
              <a:rPr lang="en-MY" sz="2600" b="1" dirty="0">
                <a:latin typeface="Garamond" panose="02020404030301010803" pitchFamily="18" charset="0"/>
                <a:cs typeface="Times New Roman" pitchFamily="18" charset="0"/>
              </a:rPr>
              <a:t>:</a:t>
            </a:r>
          </a:p>
          <a:p>
            <a:pPr marL="514350" indent="-514350">
              <a:buFont typeface="+mj-lt"/>
              <a:buAutoNum type="arabicPeriod"/>
            </a:pPr>
            <a:r>
              <a:rPr lang="en-MY" sz="2800" b="1" dirty="0">
                <a:solidFill>
                  <a:srgbClr val="002060"/>
                </a:solidFill>
                <a:latin typeface="Garamond" panose="02020404030301010803" pitchFamily="18" charset="0"/>
                <a:cs typeface="Times New Roman" pitchFamily="18" charset="0"/>
              </a:rPr>
              <a:t>Containment (</a:t>
            </a:r>
            <a:r>
              <a:rPr lang="en-MY" sz="2800" dirty="0">
                <a:solidFill>
                  <a:prstClr val="black"/>
                </a:solidFill>
                <a:latin typeface="Garamond" panose="02020404030301010803" pitchFamily="18" charset="0"/>
                <a:cs typeface="Times New Roman" pitchFamily="18" charset="0"/>
              </a:rPr>
              <a:t>keeping under control)</a:t>
            </a:r>
            <a:r>
              <a:rPr lang="en-MY" sz="2800" b="1" dirty="0">
                <a:solidFill>
                  <a:srgbClr val="002060"/>
                </a:solidFill>
                <a:latin typeface="Garamond" panose="02020404030301010803" pitchFamily="18" charset="0"/>
                <a:cs typeface="Times New Roman" pitchFamily="18" charset="0"/>
              </a:rPr>
              <a:t> laboratories</a:t>
            </a:r>
          </a:p>
          <a:p>
            <a:pPr marL="514350" indent="-514350">
              <a:buFont typeface="+mj-lt"/>
              <a:buAutoNum type="arabicPeriod"/>
            </a:pPr>
            <a:r>
              <a:rPr lang="en-MY" sz="2800" b="1" dirty="0">
                <a:solidFill>
                  <a:srgbClr val="002060"/>
                </a:solidFill>
                <a:latin typeface="Garamond" panose="02020404030301010803" pitchFamily="18" charset="0"/>
                <a:cs typeface="Times New Roman" pitchFamily="18" charset="0"/>
              </a:rPr>
              <a:t>Microbiological safety cabinets</a:t>
            </a:r>
          </a:p>
          <a:p>
            <a:pPr marL="514350" indent="-514350">
              <a:buFont typeface="+mj-lt"/>
              <a:buAutoNum type="arabicPeriod"/>
            </a:pPr>
            <a:r>
              <a:rPr lang="en-MY" sz="2800" b="1" dirty="0">
                <a:solidFill>
                  <a:srgbClr val="002060"/>
                </a:solidFill>
                <a:latin typeface="Garamond" panose="02020404030301010803" pitchFamily="18" charset="0"/>
                <a:cs typeface="Times New Roman" pitchFamily="18" charset="0"/>
              </a:rPr>
              <a:t>Proper ventilation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MY" sz="28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Partial isolation </a:t>
            </a:r>
            <a:r>
              <a:rPr lang="en-MY" sz="2800" b="1" dirty="0">
                <a:solidFill>
                  <a:srgbClr val="002060"/>
                </a:solidFill>
                <a:latin typeface="Garamond" panose="02020404030301010803" pitchFamily="18" charset="0"/>
                <a:cs typeface="Times New Roman" pitchFamily="18" charset="0"/>
              </a:rPr>
              <a:t>of the contamination source,</a:t>
            </a:r>
          </a:p>
        </p:txBody>
      </p:sp>
      <p:sp>
        <p:nvSpPr>
          <p:cNvPr id="4" name="Right Arrow 3"/>
          <p:cNvSpPr/>
          <p:nvPr/>
        </p:nvSpPr>
        <p:spPr>
          <a:xfrm>
            <a:off x="5796136" y="6472760"/>
            <a:ext cx="3347864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MY" sz="1400" b="1" dirty="0">
                <a:solidFill>
                  <a:srgbClr val="002060"/>
                </a:solidFill>
                <a:latin typeface="Garamond" panose="02020404030301010803" pitchFamily="18" charset="0"/>
                <a:cs typeface="Times New Roman" pitchFamily="18" charset="0"/>
              </a:rPr>
              <a:t>Installation of </a:t>
            </a:r>
            <a:r>
              <a:rPr lang="en-MY" sz="14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negative</a:t>
            </a:r>
            <a:r>
              <a:rPr lang="en-MY" sz="1400" b="1" dirty="0">
                <a:solidFill>
                  <a:srgbClr val="002060"/>
                </a:solidFill>
                <a:latin typeface="Garamond" panose="02020404030301010803" pitchFamily="18" charset="0"/>
                <a:cs typeface="Times New Roman" pitchFamily="18" charset="0"/>
              </a:rPr>
              <a:t> pressure</a:t>
            </a:r>
            <a:endParaRPr lang="en-MY" sz="1400" dirty="0"/>
          </a:p>
        </p:txBody>
      </p:sp>
      <p:sp>
        <p:nvSpPr>
          <p:cNvPr id="5" name="Rectangle 4"/>
          <p:cNvSpPr/>
          <p:nvPr/>
        </p:nvSpPr>
        <p:spPr>
          <a:xfrm>
            <a:off x="6119664" y="116632"/>
            <a:ext cx="3024336" cy="738664"/>
          </a:xfrm>
          <a:prstGeom prst="rect">
            <a:avLst/>
          </a:prstGeom>
          <a:ln w="22225"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lphaUcPeriod"/>
            </a:pPr>
            <a:r>
              <a:rPr lang="en-MY" sz="1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Engineering Controls</a:t>
            </a:r>
          </a:p>
          <a:p>
            <a:pPr marL="342900" indent="-342900">
              <a:buFont typeface="+mj-lt"/>
              <a:buAutoNum type="alphaUcPeriod"/>
            </a:pPr>
            <a:r>
              <a:rPr lang="en-MY" sz="1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Administrative Controls</a:t>
            </a:r>
          </a:p>
          <a:p>
            <a:pPr marL="342900" indent="-342900">
              <a:buFont typeface="+mj-lt"/>
              <a:buAutoNum type="alphaUcPeriod"/>
            </a:pPr>
            <a:r>
              <a:rPr lang="en-MY" sz="1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Personal Protective Equipment</a:t>
            </a:r>
            <a:endParaRPr lang="en-US" sz="1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30489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80528" y="353745"/>
            <a:ext cx="9324528" cy="5693866"/>
          </a:xfrm>
          <a:prstGeom prst="rect">
            <a:avLst/>
          </a:prstGeom>
          <a:ln w="25400"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marL="457200" lvl="0" indent="-457200">
              <a:buFont typeface="Wingdings" pitchFamily="2" charset="2"/>
              <a:buChar char="ü"/>
            </a:pPr>
            <a:r>
              <a:rPr lang="en-MY" sz="2800" b="1" dirty="0">
                <a:solidFill>
                  <a:srgbClr val="002060"/>
                </a:solidFill>
                <a:latin typeface="Garamond" panose="02020404030301010803" pitchFamily="18" charset="0"/>
                <a:cs typeface="Times New Roman" pitchFamily="18" charset="0"/>
              </a:rPr>
              <a:t>Installation of </a:t>
            </a:r>
            <a:r>
              <a:rPr lang="en-MY" sz="28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negative</a:t>
            </a:r>
            <a:r>
              <a:rPr lang="en-MY" sz="2800" b="1" dirty="0">
                <a:solidFill>
                  <a:srgbClr val="002060"/>
                </a:solidFill>
                <a:latin typeface="Garamond" panose="02020404030301010803" pitchFamily="18" charset="0"/>
                <a:cs typeface="Times New Roman" pitchFamily="18" charset="0"/>
              </a:rPr>
              <a:t> pressure and </a:t>
            </a:r>
          </a:p>
          <a:p>
            <a:pPr marL="457200" lvl="0" indent="-457200">
              <a:buFont typeface="Wingdings" pitchFamily="2" charset="2"/>
              <a:buChar char="ü"/>
            </a:pPr>
            <a:r>
              <a:rPr lang="en-MY" sz="28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separate ventilation </a:t>
            </a:r>
            <a:r>
              <a:rPr lang="en-MY" sz="2800" b="1" dirty="0">
                <a:solidFill>
                  <a:srgbClr val="002060"/>
                </a:solidFill>
                <a:latin typeface="Garamond" panose="02020404030301010803" pitchFamily="18" charset="0"/>
                <a:cs typeface="Times New Roman" pitchFamily="18" charset="0"/>
              </a:rPr>
              <a:t>and air conditioning system</a:t>
            </a:r>
          </a:p>
          <a:p>
            <a:pPr marL="457200" indent="-457200" fontAlgn="base">
              <a:buFont typeface="Wingdings" pitchFamily="2" charset="2"/>
              <a:buChar char="ü"/>
            </a:pPr>
            <a:r>
              <a:rPr lang="en-MY" sz="2800" b="1" dirty="0">
                <a:solidFill>
                  <a:srgbClr val="002060"/>
                </a:solidFill>
                <a:latin typeface="Garamond" panose="02020404030301010803" pitchFamily="18" charset="0"/>
                <a:cs typeface="Times New Roman" pitchFamily="18" charset="0"/>
              </a:rPr>
              <a:t>Use of</a:t>
            </a:r>
            <a:r>
              <a:rPr lang="en-MY" sz="28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 Ultraviolet </a:t>
            </a:r>
            <a:r>
              <a:rPr lang="en-MY" sz="2800" b="1" dirty="0">
                <a:solidFill>
                  <a:srgbClr val="002060"/>
                </a:solidFill>
                <a:latin typeface="Garamond" panose="02020404030301010803" pitchFamily="18" charset="0"/>
                <a:cs typeface="Times New Roman" pitchFamily="18" charset="0"/>
              </a:rPr>
              <a:t>lamps can help contain the </a:t>
            </a:r>
          </a:p>
          <a:p>
            <a:pPr fontAlgn="base"/>
            <a:r>
              <a:rPr lang="en-MY" sz="2800" b="1" dirty="0">
                <a:solidFill>
                  <a:srgbClr val="002060"/>
                </a:solidFill>
                <a:latin typeface="Garamond" panose="02020404030301010803" pitchFamily="18" charset="0"/>
                <a:cs typeface="Times New Roman" pitchFamily="18" charset="0"/>
              </a:rPr>
              <a:t>          spread of contaminants</a:t>
            </a:r>
          </a:p>
          <a:p>
            <a:pPr marL="457200" indent="-457200" fontAlgn="base">
              <a:lnSpc>
                <a:spcPct val="150000"/>
              </a:lnSpc>
              <a:buFont typeface="Wingdings" pitchFamily="2" charset="2"/>
              <a:buChar char="ü"/>
            </a:pPr>
            <a:r>
              <a:rPr lang="en-MY" sz="2800" b="1" dirty="0">
                <a:solidFill>
                  <a:srgbClr val="002060"/>
                </a:solidFill>
                <a:latin typeface="Garamond" panose="02020404030301010803" pitchFamily="18" charset="0"/>
                <a:cs typeface="Times New Roman" pitchFamily="18" charset="0"/>
              </a:rPr>
              <a:t>Regular </a:t>
            </a:r>
            <a:r>
              <a:rPr lang="en-MY" sz="28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cleaning </a:t>
            </a:r>
            <a:r>
              <a:rPr lang="en-MY" sz="2800" b="1" dirty="0">
                <a:solidFill>
                  <a:srgbClr val="002060"/>
                </a:solidFill>
                <a:latin typeface="Garamond" panose="02020404030301010803" pitchFamily="18" charset="0"/>
                <a:cs typeface="Times New Roman" pitchFamily="18" charset="0"/>
              </a:rPr>
              <a:t>of the workplace, </a:t>
            </a:r>
          </a:p>
          <a:p>
            <a:pPr marL="457200" indent="-457200" fontAlgn="base">
              <a:lnSpc>
                <a:spcPct val="150000"/>
              </a:lnSpc>
              <a:buFont typeface="Wingdings" pitchFamily="2" charset="2"/>
              <a:buChar char="ü"/>
            </a:pPr>
            <a:r>
              <a:rPr lang="en-MY" sz="2800" b="1" dirty="0">
                <a:solidFill>
                  <a:srgbClr val="002060"/>
                </a:solidFill>
                <a:latin typeface="Garamond" panose="02020404030301010803" pitchFamily="18" charset="0"/>
                <a:cs typeface="Times New Roman" pitchFamily="18" charset="0"/>
              </a:rPr>
              <a:t>Pest prevention/extermination, </a:t>
            </a:r>
          </a:p>
          <a:p>
            <a:pPr marL="457200" indent="-457200" fontAlgn="base">
              <a:lnSpc>
                <a:spcPct val="150000"/>
              </a:lnSpc>
              <a:buFont typeface="Wingdings" pitchFamily="2" charset="2"/>
              <a:buChar char="ü"/>
            </a:pPr>
            <a:r>
              <a:rPr lang="en-MY" sz="2800" b="1" dirty="0">
                <a:solidFill>
                  <a:srgbClr val="990099"/>
                </a:solidFill>
                <a:latin typeface="Garamond" panose="02020404030301010803" pitchFamily="18" charset="0"/>
                <a:cs typeface="Times New Roman" pitchFamily="18" charset="0"/>
              </a:rPr>
              <a:t>Requiring that </a:t>
            </a:r>
            <a:r>
              <a:rPr lang="en-MY" sz="28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safety equipment </a:t>
            </a:r>
            <a:r>
              <a:rPr lang="en-MY" sz="2800" b="1" dirty="0">
                <a:solidFill>
                  <a:srgbClr val="002060"/>
                </a:solidFill>
                <a:latin typeface="Garamond" panose="02020404030301010803" pitchFamily="18" charset="0"/>
                <a:cs typeface="Times New Roman" pitchFamily="18" charset="0"/>
              </a:rPr>
              <a:t>be used </a:t>
            </a:r>
          </a:p>
          <a:p>
            <a:pPr marL="457200" indent="-457200" fontAlgn="base">
              <a:lnSpc>
                <a:spcPct val="150000"/>
              </a:lnSpc>
              <a:buFont typeface="Wingdings" pitchFamily="2" charset="2"/>
              <a:buChar char="ü"/>
            </a:pPr>
            <a:r>
              <a:rPr lang="en-MY" sz="2800" b="1" dirty="0">
                <a:solidFill>
                  <a:srgbClr val="002060"/>
                </a:solidFill>
                <a:latin typeface="Garamond" panose="02020404030301010803" pitchFamily="18" charset="0"/>
                <a:cs typeface="Times New Roman" pitchFamily="18" charset="0"/>
              </a:rPr>
              <a:t>Proper </a:t>
            </a:r>
            <a:r>
              <a:rPr lang="en-MY" sz="28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storage, </a:t>
            </a:r>
          </a:p>
          <a:p>
            <a:pPr marL="457200" lvl="0" indent="-457200">
              <a:lnSpc>
                <a:spcPct val="150000"/>
              </a:lnSpc>
              <a:buFont typeface="Wingdings" pitchFamily="2" charset="2"/>
              <a:buChar char="ü"/>
            </a:pPr>
            <a:r>
              <a:rPr lang="en-MY" sz="2800" b="1" dirty="0">
                <a:solidFill>
                  <a:srgbClr val="002060"/>
                </a:solidFill>
                <a:latin typeface="Garamond" panose="02020404030301010803" pitchFamily="18" charset="0"/>
                <a:cs typeface="Times New Roman" pitchFamily="18" charset="0"/>
              </a:rPr>
              <a:t>Proper </a:t>
            </a:r>
            <a:r>
              <a:rPr lang="en-MY" sz="28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transport</a:t>
            </a:r>
            <a:r>
              <a:rPr lang="en-MY" sz="2800" b="1" dirty="0">
                <a:solidFill>
                  <a:srgbClr val="002060"/>
                </a:solidFill>
                <a:latin typeface="Garamond" panose="02020404030301010803" pitchFamily="18" charset="0"/>
                <a:cs typeface="Times New Roman" pitchFamily="18" charset="0"/>
              </a:rPr>
              <a:t>, and </a:t>
            </a:r>
          </a:p>
          <a:p>
            <a:pPr marL="457200" indent="-457200">
              <a:lnSpc>
                <a:spcPct val="150000"/>
              </a:lnSpc>
              <a:buFont typeface="Wingdings" pitchFamily="2" charset="2"/>
              <a:buChar char="ü"/>
            </a:pPr>
            <a:r>
              <a:rPr lang="en-MY" sz="2800" b="1" dirty="0">
                <a:solidFill>
                  <a:srgbClr val="002060"/>
                </a:solidFill>
                <a:latin typeface="Garamond" panose="02020404030301010803" pitchFamily="18" charset="0"/>
                <a:cs typeface="Times New Roman" pitchFamily="18" charset="0"/>
              </a:rPr>
              <a:t>Proper </a:t>
            </a:r>
            <a:r>
              <a:rPr lang="en-MY" sz="28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disposal</a:t>
            </a:r>
            <a:endParaRPr lang="en-MY" sz="2800" b="1" dirty="0">
              <a:solidFill>
                <a:srgbClr val="002060"/>
              </a:solidFill>
              <a:latin typeface="Garamond" panose="02020404030301010803" pitchFamily="18" charset="0"/>
              <a:cs typeface="Times New Roman" pitchFamily="18" charset="0"/>
            </a:endParaRPr>
          </a:p>
        </p:txBody>
      </p:sp>
      <p:pic>
        <p:nvPicPr>
          <p:cNvPr id="3" name="Picture 2" descr="https://upload.wikimedia.org/wikipedia/commons/2/24/Negative_Air_Pressur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5" y="0"/>
            <a:ext cx="1656184" cy="17653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4283968" y="4077072"/>
            <a:ext cx="4572000" cy="1970539"/>
          </a:xfrm>
          <a:prstGeom prst="rect">
            <a:avLst/>
          </a:prstGeom>
          <a:ln>
            <a:gradFill flip="none" rotWithShape="1">
              <a:gsLst>
                <a:gs pos="0">
                  <a:schemeClr val="accent2">
                    <a:lumMod val="0"/>
                    <a:lumOff val="100000"/>
                  </a:schemeClr>
                </a:gs>
                <a:gs pos="35000">
                  <a:schemeClr val="accent2">
                    <a:lumMod val="0"/>
                    <a:lumOff val="100000"/>
                  </a:schemeClr>
                </a:gs>
                <a:gs pos="100000">
                  <a:schemeClr val="accent2">
                    <a:lumMod val="100000"/>
                  </a:schemeClr>
                </a:gs>
              </a:gsLst>
              <a:path path="circle">
                <a:fillToRect l="50000" t="-80000" r="50000" b="180000"/>
              </a:path>
              <a:tileRect/>
            </a:gradFill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en-MY" sz="2800" b="1" dirty="0">
                <a:solidFill>
                  <a:srgbClr val="002060"/>
                </a:solidFill>
                <a:latin typeface="Garamond" panose="02020404030301010803" pitchFamily="18" charset="0"/>
                <a:cs typeface="Times New Roman" pitchFamily="18" charset="0"/>
              </a:rPr>
              <a:t>of biologically</a:t>
            </a:r>
            <a:r>
              <a:rPr lang="en-MY" sz="28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 hazardous </a:t>
            </a:r>
            <a:r>
              <a:rPr lang="en-MY" sz="2800" b="1" dirty="0">
                <a:solidFill>
                  <a:srgbClr val="002060"/>
                </a:solidFill>
                <a:latin typeface="Garamond" panose="02020404030301010803" pitchFamily="18" charset="0"/>
                <a:cs typeface="Times New Roman" pitchFamily="18" charset="0"/>
              </a:rPr>
              <a:t>materials and items that may </a:t>
            </a:r>
            <a:r>
              <a:rPr lang="en-MY" sz="28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pose a biological </a:t>
            </a:r>
            <a:r>
              <a:rPr lang="en-MY" sz="2800" b="1" dirty="0">
                <a:solidFill>
                  <a:srgbClr val="002060"/>
                </a:solidFill>
                <a:latin typeface="Garamond" panose="02020404030301010803" pitchFamily="18" charset="0"/>
                <a:cs typeface="Times New Roman" pitchFamily="18" charset="0"/>
              </a:rPr>
              <a:t>risk</a:t>
            </a:r>
            <a:r>
              <a:rPr lang="en-MY" b="1" dirty="0">
                <a:solidFill>
                  <a:srgbClr val="002060"/>
                </a:solidFill>
                <a:latin typeface="Garamond" panose="02020404030301010803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6" name="Right Brace 5"/>
          <p:cNvSpPr/>
          <p:nvPr/>
        </p:nvSpPr>
        <p:spPr>
          <a:xfrm>
            <a:off x="3438128" y="3861048"/>
            <a:ext cx="1115615" cy="2039067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4235252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upload.wikimedia.org/wikipedia/commons/2/24/Negative_Air_Pressur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551" y="355980"/>
            <a:ext cx="8424935" cy="4509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113096" y="5085184"/>
            <a:ext cx="878497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2400" dirty="0">
                <a:latin typeface="Garamond" pitchFamily="18" charset="0"/>
              </a:rPr>
              <a:t>The internal air is forced out so that a negative air pressure is created pulling air passively into the system from other inlets.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9067A-2F7A-4259-8AB6-A1C5578F2FE4}" type="datetime1">
              <a:rPr lang="en-MY" smtClean="0"/>
              <a:t>12/3/2023</a:t>
            </a:fld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6C578-E9D5-4165-AC36-A8CA4C726D77}" type="slidenum">
              <a:rPr lang="en-MY" smtClean="0"/>
              <a:t>16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94017434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227411" y="164784"/>
            <a:ext cx="9396536" cy="60324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3200" b="1" dirty="0">
                <a:solidFill>
                  <a:srgbClr val="C00000"/>
                </a:solidFill>
                <a:latin typeface="Georgia" panose="02040502050405020303" pitchFamily="18" charset="0"/>
              </a:rPr>
              <a:t>    </a:t>
            </a:r>
            <a:r>
              <a:rPr lang="en-MY" sz="3200" b="1" dirty="0">
                <a:solidFill>
                  <a:srgbClr val="C00000"/>
                </a:solidFill>
                <a:latin typeface="Garamond" panose="02020404030301010803" pitchFamily="18" charset="0"/>
              </a:rPr>
              <a:t>B. Administrative Controls</a:t>
            </a:r>
          </a:p>
          <a:p>
            <a:endParaRPr lang="en-MY" sz="3200" dirty="0">
              <a:solidFill>
                <a:srgbClr val="C00000"/>
              </a:solidFill>
              <a:latin typeface="Garamond" panose="02020404030301010803" pitchFamily="18" charset="0"/>
            </a:endParaRPr>
          </a:p>
          <a:p>
            <a:pPr marL="342900" indent="-342900">
              <a:buFont typeface="Wingdings" pitchFamily="2" charset="2"/>
              <a:buChar char="v"/>
            </a:pPr>
            <a:r>
              <a:rPr lang="en-MY" sz="28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are </a:t>
            </a:r>
            <a:r>
              <a:rPr lang="en-MY" sz="2800" b="1" dirty="0">
                <a:solidFill>
                  <a:srgbClr val="002060"/>
                </a:solidFill>
                <a:latin typeface="Garamond" panose="02020404030301010803" pitchFamily="18" charset="0"/>
                <a:cs typeface="Times New Roman" pitchFamily="18" charset="0"/>
              </a:rPr>
              <a:t>the </a:t>
            </a:r>
            <a:r>
              <a:rPr lang="en-MY" sz="2800" b="1" u="sng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second</a:t>
            </a:r>
            <a:r>
              <a:rPr lang="en-MY" sz="2800" b="1" u="sng" dirty="0">
                <a:solidFill>
                  <a:srgbClr val="002060"/>
                </a:solidFill>
                <a:latin typeface="Garamond" panose="02020404030301010803" pitchFamily="18" charset="0"/>
                <a:cs typeface="Times New Roman" pitchFamily="18" charset="0"/>
              </a:rPr>
              <a:t> line </a:t>
            </a:r>
            <a:r>
              <a:rPr lang="en-MY" sz="2800" b="1" dirty="0">
                <a:solidFill>
                  <a:srgbClr val="002060"/>
                </a:solidFill>
                <a:latin typeface="Garamond" panose="02020404030301010803" pitchFamily="18" charset="0"/>
                <a:cs typeface="Times New Roman" pitchFamily="18" charset="0"/>
              </a:rPr>
              <a:t>of defence.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v"/>
            </a:pPr>
            <a:r>
              <a:rPr lang="en-MY" sz="2800" b="1" dirty="0">
                <a:solidFill>
                  <a:srgbClr val="0070C0"/>
                </a:solidFill>
                <a:latin typeface="Garamond" panose="02020404030301010803" pitchFamily="18" charset="0"/>
                <a:cs typeface="Times New Roman" pitchFamily="18" charset="0"/>
              </a:rPr>
              <a:t>One of the key methods </a:t>
            </a:r>
            <a:r>
              <a:rPr lang="en-MY" sz="2800" dirty="0">
                <a:latin typeface="Garamond" panose="02020404030301010803" pitchFamily="18" charset="0"/>
                <a:cs typeface="Times New Roman" pitchFamily="18" charset="0"/>
              </a:rPr>
              <a:t>of risk control in this category is;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v"/>
            </a:pPr>
            <a:r>
              <a:rPr lang="en-MY" sz="2800" dirty="0">
                <a:latin typeface="Garamond" panose="02020404030301010803" pitchFamily="18" charset="0"/>
                <a:cs typeface="Times New Roman" pitchFamily="18" charset="0"/>
              </a:rPr>
              <a:t> </a:t>
            </a:r>
            <a:r>
              <a:rPr lang="en-MY" sz="28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safe</a:t>
            </a:r>
            <a:r>
              <a:rPr lang="en-MY" sz="2800" b="1" dirty="0">
                <a:solidFill>
                  <a:srgbClr val="0070C0"/>
                </a:solidFill>
                <a:latin typeface="Garamond" panose="02020404030301010803" pitchFamily="18" charset="0"/>
                <a:cs typeface="Times New Roman" pitchFamily="18" charset="0"/>
              </a:rPr>
              <a:t> </a:t>
            </a:r>
            <a:r>
              <a:rPr lang="en-MY" sz="28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operating procedures</a:t>
            </a:r>
            <a:r>
              <a:rPr lang="en-MY" sz="2800" dirty="0">
                <a:latin typeface="Garamond" panose="02020404030301010803" pitchFamily="18" charset="0"/>
                <a:cs typeface="Times New Roman" pitchFamily="18" charset="0"/>
              </a:rPr>
              <a:t>. </a:t>
            </a:r>
          </a:p>
          <a:p>
            <a:pPr marL="457200" indent="-457200">
              <a:lnSpc>
                <a:spcPct val="150000"/>
              </a:lnSpc>
              <a:buFont typeface="Wingdings" pitchFamily="2" charset="2"/>
              <a:buChar char="v"/>
            </a:pPr>
            <a:r>
              <a:rPr lang="en-MY" sz="2800" dirty="0">
                <a:latin typeface="Garamond" panose="02020404030301010803" pitchFamily="18" charset="0"/>
                <a:cs typeface="Times New Roman" pitchFamily="18" charset="0"/>
              </a:rPr>
              <a:t>Employers must </a:t>
            </a:r>
            <a:r>
              <a:rPr lang="en-MY" sz="2800" b="1" dirty="0">
                <a:solidFill>
                  <a:srgbClr val="0070C0"/>
                </a:solidFill>
                <a:latin typeface="Garamond" panose="02020404030301010803" pitchFamily="18" charset="0"/>
                <a:cs typeface="Times New Roman" pitchFamily="18" charset="0"/>
              </a:rPr>
              <a:t>detail procedures </a:t>
            </a:r>
            <a:r>
              <a:rPr lang="en-MY" sz="2800" dirty="0">
                <a:latin typeface="Garamond" panose="02020404030301010803" pitchFamily="18" charset="0"/>
                <a:cs typeface="Times New Roman" pitchFamily="18" charset="0"/>
              </a:rPr>
              <a:t>and </a:t>
            </a:r>
            <a:r>
              <a:rPr lang="en-MY" sz="2800" b="1" dirty="0">
                <a:solidFill>
                  <a:srgbClr val="0070C0"/>
                </a:solidFill>
                <a:latin typeface="Garamond" panose="02020404030301010803" pitchFamily="18" charset="0"/>
                <a:cs typeface="Times New Roman" pitchFamily="18" charset="0"/>
              </a:rPr>
              <a:t>processes </a:t>
            </a:r>
            <a:r>
              <a:rPr lang="en-MY" sz="2800" dirty="0">
                <a:latin typeface="Garamond" panose="02020404030301010803" pitchFamily="18" charset="0"/>
                <a:cs typeface="Times New Roman" pitchFamily="18" charset="0"/>
              </a:rPr>
              <a:t>that should be followed in order </a:t>
            </a:r>
            <a:r>
              <a:rPr lang="en-MY" sz="28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to protect workers </a:t>
            </a:r>
            <a:r>
              <a:rPr lang="en-MY" sz="2800" dirty="0">
                <a:latin typeface="Garamond" panose="02020404030301010803" pitchFamily="18" charset="0"/>
                <a:cs typeface="Times New Roman" pitchFamily="18" charset="0"/>
              </a:rPr>
              <a:t>from biological hazard risks, including things </a:t>
            </a:r>
            <a:r>
              <a:rPr lang="en-MY" sz="2800" b="1" dirty="0">
                <a:solidFill>
                  <a:srgbClr val="0070C0"/>
                </a:solidFill>
                <a:latin typeface="Garamond" panose="02020404030301010803" pitchFamily="18" charset="0"/>
                <a:cs typeface="Times New Roman" pitchFamily="18" charset="0"/>
              </a:rPr>
              <a:t>such as where </a:t>
            </a:r>
            <a:r>
              <a:rPr lang="en-MY" sz="2800" dirty="0">
                <a:latin typeface="Garamond" panose="02020404030301010803" pitchFamily="18" charset="0"/>
                <a:cs typeface="Times New Roman" pitchFamily="18" charset="0"/>
              </a:rPr>
              <a:t>and where it is necessary for workers</a:t>
            </a:r>
          </a:p>
          <a:p>
            <a:pPr marL="457200" indent="-457200">
              <a:lnSpc>
                <a:spcPct val="150000"/>
              </a:lnSpc>
              <a:buFont typeface="Wingdings" pitchFamily="2" charset="2"/>
              <a:buChar char="Ø"/>
            </a:pPr>
            <a:r>
              <a:rPr lang="en-MY" sz="2800" dirty="0">
                <a:latin typeface="Garamond" panose="02020404030301010803" pitchFamily="18" charset="0"/>
                <a:cs typeface="Times New Roman" pitchFamily="18" charset="0"/>
              </a:rPr>
              <a:t> to wear gloves. (For a primer on safety gloves, </a:t>
            </a:r>
          </a:p>
        </p:txBody>
      </p:sp>
      <p:sp>
        <p:nvSpPr>
          <p:cNvPr id="3" name="Rectangle 2"/>
          <p:cNvSpPr/>
          <p:nvPr/>
        </p:nvSpPr>
        <p:spPr>
          <a:xfrm>
            <a:off x="5868144" y="18228"/>
            <a:ext cx="3024336" cy="738664"/>
          </a:xfrm>
          <a:prstGeom prst="rect">
            <a:avLst/>
          </a:prstGeom>
          <a:ln w="22225"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lphaUcPeriod"/>
            </a:pPr>
            <a:r>
              <a:rPr lang="en-MY" sz="1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Engineering Controls</a:t>
            </a:r>
          </a:p>
          <a:p>
            <a:pPr marL="342900" indent="-342900">
              <a:buFont typeface="+mj-lt"/>
              <a:buAutoNum type="alphaUcPeriod"/>
            </a:pPr>
            <a:r>
              <a:rPr lang="en-MY" sz="1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Administrative Controls</a:t>
            </a:r>
          </a:p>
          <a:p>
            <a:pPr marL="342900" indent="-342900">
              <a:buFont typeface="+mj-lt"/>
              <a:buAutoNum type="alphaUcPeriod"/>
            </a:pPr>
            <a:r>
              <a:rPr lang="en-MY" sz="1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Personal Protective Equipment</a:t>
            </a:r>
            <a:endParaRPr lang="en-US" sz="1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9235" y="6197205"/>
            <a:ext cx="884324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u="sng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400" b="1" u="sng" dirty="0">
                <a:solidFill>
                  <a:srgbClr val="0070C0"/>
                </a:solidFill>
                <a:latin typeface="Garamond" panose="02020404030301010803" pitchFamily="18" charset="0"/>
                <a:cs typeface="Times New Roman" pitchFamily="18" charset="0"/>
              </a:rPr>
              <a:t>Examples of other effective </a:t>
            </a:r>
            <a:r>
              <a:rPr lang="en-MY" sz="2400" b="1" dirty="0">
                <a:solidFill>
                  <a:srgbClr val="0070C0"/>
                </a:solidFill>
                <a:latin typeface="Garamond" panose="02020404030301010803" pitchFamily="18" charset="0"/>
                <a:cs typeface="Times New Roman" pitchFamily="18" charset="0"/>
              </a:rPr>
              <a:t>ways to </a:t>
            </a:r>
            <a:r>
              <a:rPr lang="en-MY" sz="2400" b="1" dirty="0">
                <a:latin typeface="Garamond" panose="02020404030301010803" pitchFamily="18" charset="0"/>
                <a:cs typeface="Times New Roman" pitchFamily="18" charset="0"/>
              </a:rPr>
              <a:t>use </a:t>
            </a:r>
            <a:r>
              <a:rPr lang="en-MY" sz="24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administrative </a:t>
            </a:r>
            <a:endParaRPr lang="ar-JO" sz="2400" dirty="0"/>
          </a:p>
        </p:txBody>
      </p:sp>
      <p:sp>
        <p:nvSpPr>
          <p:cNvPr id="5" name="Right Arrow 4"/>
          <p:cNvSpPr/>
          <p:nvPr/>
        </p:nvSpPr>
        <p:spPr>
          <a:xfrm>
            <a:off x="7188299" y="6451329"/>
            <a:ext cx="1842504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6737070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80528" y="271582"/>
            <a:ext cx="9324528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MY" u="sng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800" b="1" u="sng" dirty="0">
                <a:solidFill>
                  <a:srgbClr val="0070C0"/>
                </a:solidFill>
                <a:latin typeface="Garamond" panose="02020404030301010803" pitchFamily="18" charset="0"/>
                <a:cs typeface="Times New Roman" pitchFamily="18" charset="0"/>
              </a:rPr>
              <a:t>Examples of other effective </a:t>
            </a:r>
            <a:r>
              <a:rPr lang="en-MY" sz="2800" b="1" dirty="0">
                <a:solidFill>
                  <a:srgbClr val="0070C0"/>
                </a:solidFill>
                <a:latin typeface="Garamond" panose="02020404030301010803" pitchFamily="18" charset="0"/>
                <a:cs typeface="Times New Roman" pitchFamily="18" charset="0"/>
              </a:rPr>
              <a:t>ways to </a:t>
            </a:r>
            <a:r>
              <a:rPr lang="en-MY" sz="2800" b="1" dirty="0">
                <a:latin typeface="Garamond" panose="02020404030301010803" pitchFamily="18" charset="0"/>
                <a:cs typeface="Times New Roman" pitchFamily="18" charset="0"/>
              </a:rPr>
              <a:t>use </a:t>
            </a:r>
            <a:r>
              <a:rPr lang="en-MY" sz="28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administrative control</a:t>
            </a:r>
            <a:r>
              <a:rPr lang="en-MY" sz="2800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s  </a:t>
            </a:r>
            <a:r>
              <a:rPr lang="en-MY" sz="2800" dirty="0">
                <a:latin typeface="Garamond" panose="02020404030301010803" pitchFamily="18" charset="0"/>
                <a:cs typeface="Times New Roman" pitchFamily="18" charset="0"/>
              </a:rPr>
              <a:t>to manage biological hazards include:</a:t>
            </a:r>
          </a:p>
          <a:p>
            <a:pPr lvl="0">
              <a:lnSpc>
                <a:spcPct val="150000"/>
              </a:lnSpc>
            </a:pPr>
            <a:r>
              <a:rPr lang="en-MY" sz="2800" b="1" dirty="0">
                <a:solidFill>
                  <a:schemeClr val="tx2"/>
                </a:solidFill>
                <a:latin typeface="Garamond" panose="02020404030301010803" pitchFamily="18" charset="0"/>
                <a:cs typeface="Times New Roman" pitchFamily="18" charset="0"/>
              </a:rPr>
              <a:t>    A Comprehensive employee</a:t>
            </a:r>
          </a:p>
          <a:p>
            <a:pPr marL="514350" lvl="0" indent="-514350">
              <a:lnSpc>
                <a:spcPct val="150000"/>
              </a:lnSpc>
              <a:buFont typeface="+mj-lt"/>
              <a:buAutoNum type="arabicPeriod"/>
            </a:pPr>
            <a:r>
              <a:rPr lang="en-MY" sz="28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education</a:t>
            </a:r>
            <a:r>
              <a:rPr lang="en-MY" sz="2800" b="1" dirty="0">
                <a:solidFill>
                  <a:schemeClr val="tx2"/>
                </a:solidFill>
                <a:latin typeface="Garamond" panose="02020404030301010803" pitchFamily="18" charset="0"/>
                <a:cs typeface="Times New Roman" pitchFamily="18" charset="0"/>
              </a:rPr>
              <a:t> and </a:t>
            </a:r>
            <a:r>
              <a:rPr lang="en-MY" sz="28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training</a:t>
            </a:r>
          </a:p>
          <a:p>
            <a:pPr marL="514350" lvl="0" indent="-514350">
              <a:lnSpc>
                <a:spcPct val="150000"/>
              </a:lnSpc>
              <a:buFont typeface="+mj-lt"/>
              <a:buAutoNum type="arabicPeriod"/>
            </a:pPr>
            <a:r>
              <a:rPr lang="en-MY" sz="2800" dirty="0">
                <a:latin typeface="Garamond" panose="02020404030301010803" pitchFamily="18" charset="0"/>
                <a:cs typeface="Times New Roman" pitchFamily="18" charset="0"/>
              </a:rPr>
              <a:t>Adequate </a:t>
            </a:r>
            <a:r>
              <a:rPr lang="en-MY" sz="28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supervision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MY" sz="28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limiting </a:t>
            </a:r>
            <a:r>
              <a:rPr lang="en-MY" sz="2800" b="1" dirty="0">
                <a:solidFill>
                  <a:prstClr val="black"/>
                </a:solidFill>
                <a:latin typeface="Garamond" panose="02020404030301010803" pitchFamily="18" charset="0"/>
                <a:cs typeface="Times New Roman" pitchFamily="18" charset="0"/>
              </a:rPr>
              <a:t>exposure to potential biological safety hazards</a:t>
            </a:r>
          </a:p>
          <a:p>
            <a:pPr marL="514350" lvl="0" indent="-514350">
              <a:lnSpc>
                <a:spcPct val="150000"/>
              </a:lnSpc>
              <a:buFont typeface="+mj-lt"/>
              <a:buAutoNum type="arabicPeriod"/>
            </a:pPr>
            <a:r>
              <a:rPr lang="en-MY" sz="28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Monitoring</a:t>
            </a:r>
            <a:r>
              <a:rPr lang="en-MY" sz="2800" b="1" dirty="0">
                <a:latin typeface="Garamond" panose="02020404030301010803" pitchFamily="18" charset="0"/>
                <a:cs typeface="Times New Roman" pitchFamily="18" charset="0"/>
              </a:rPr>
              <a:t> exposure</a:t>
            </a:r>
            <a:endParaRPr lang="en-MY" sz="2800" dirty="0">
              <a:latin typeface="Garamond" panose="02020404030301010803" pitchFamily="18" charset="0"/>
              <a:cs typeface="Times New Roman" pitchFamily="18" charset="0"/>
            </a:endParaRPr>
          </a:p>
          <a:p>
            <a:pPr marL="514350" lvl="0" indent="-514350">
              <a:lnSpc>
                <a:spcPct val="150000"/>
              </a:lnSpc>
              <a:buFont typeface="+mj-lt"/>
              <a:buAutoNum type="arabicPeriod"/>
            </a:pPr>
            <a:r>
              <a:rPr lang="en-MY" sz="28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immunizations</a:t>
            </a:r>
            <a:r>
              <a:rPr lang="en-MY" sz="2800" b="1" dirty="0">
                <a:solidFill>
                  <a:srgbClr val="00B050"/>
                </a:solidFill>
                <a:latin typeface="Garamond" panose="02020404030301010803" pitchFamily="18" charset="0"/>
                <a:cs typeface="Times New Roman" pitchFamily="18" charset="0"/>
              </a:rPr>
              <a:t> </a:t>
            </a:r>
            <a:r>
              <a:rPr lang="en-MY" sz="2800" b="1" dirty="0">
                <a:latin typeface="Garamond" panose="02020404030301010803" pitchFamily="18" charset="0"/>
                <a:cs typeface="Times New Roman" pitchFamily="18" charset="0"/>
              </a:rPr>
              <a:t>providing</a:t>
            </a:r>
            <a:r>
              <a:rPr lang="en-MY" sz="2800" b="1" dirty="0">
                <a:solidFill>
                  <a:srgbClr val="00B050"/>
                </a:solidFill>
                <a:latin typeface="Garamond" panose="02020404030301010803" pitchFamily="18" charset="0"/>
                <a:cs typeface="Times New Roman" pitchFamily="18" charset="0"/>
              </a:rPr>
              <a:t> </a:t>
            </a:r>
            <a:r>
              <a:rPr lang="en-MY" sz="2800" b="1" dirty="0">
                <a:solidFill>
                  <a:srgbClr val="002060"/>
                </a:solidFill>
                <a:latin typeface="Garamond" panose="02020404030301010803" pitchFamily="18" charset="0"/>
                <a:cs typeface="Times New Roman" pitchFamily="18" charset="0"/>
              </a:rPr>
              <a:t>immunization programs</a:t>
            </a:r>
            <a:endParaRPr lang="en-MY" sz="2800" dirty="0">
              <a:solidFill>
                <a:srgbClr val="002060"/>
              </a:solidFill>
              <a:latin typeface="Garamond" panose="02020404030301010803" pitchFamily="18" charset="0"/>
              <a:cs typeface="Times New Roman" pitchFamily="18" charset="0"/>
            </a:endParaRPr>
          </a:p>
          <a:p>
            <a:pPr marL="514350" lvl="0" indent="-514350">
              <a:lnSpc>
                <a:spcPct val="150000"/>
              </a:lnSpc>
              <a:buFont typeface="+mj-lt"/>
              <a:buAutoNum type="arabicPeriod"/>
            </a:pPr>
            <a:r>
              <a:rPr lang="en-MY" sz="28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Generous</a:t>
            </a:r>
            <a:r>
              <a:rPr lang="en-MY" sz="2800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 </a:t>
            </a:r>
            <a:r>
              <a:rPr lang="en-MY" sz="28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sick leave policies </a:t>
            </a:r>
            <a:r>
              <a:rPr lang="en-MY" sz="2800" dirty="0">
                <a:latin typeface="Garamond" panose="02020404030301010803" pitchFamily="18" charset="0"/>
                <a:cs typeface="Times New Roman" pitchFamily="18" charset="0"/>
              </a:rPr>
              <a:t>(</a:t>
            </a:r>
            <a:r>
              <a:rPr lang="en-MY" sz="2000" i="1" dirty="0">
                <a:latin typeface="Garamond" panose="02020404030301010803" pitchFamily="18" charset="0"/>
                <a:cs typeface="Times New Roman" pitchFamily="18" charset="0"/>
              </a:rPr>
              <a:t>to discourage sick employees from coming to work)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MY" sz="2800" dirty="0">
                <a:latin typeface="Garamond" panose="02020404030301010803" pitchFamily="18" charset="0"/>
                <a:cs typeface="Times New Roman" pitchFamily="18" charset="0"/>
              </a:rPr>
              <a:t>Clear </a:t>
            </a:r>
            <a:r>
              <a:rPr lang="en-MY" sz="28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emergency procedures</a:t>
            </a:r>
          </a:p>
        </p:txBody>
      </p:sp>
    </p:spTree>
    <p:extLst>
      <p:ext uri="{BB962C8B-B14F-4D97-AF65-F5344CB8AC3E}">
        <p14:creationId xmlns:p14="http://schemas.microsoft.com/office/powerpoint/2010/main" val="314953099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32289" y="332656"/>
            <a:ext cx="925252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fontAlgn="base">
              <a:buFont typeface="Wingdings" pitchFamily="2" charset="2"/>
              <a:buChar char="q"/>
            </a:pPr>
            <a:r>
              <a:rPr lang="en-MY" sz="2800" b="1" u="sng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Once</a:t>
            </a:r>
            <a:r>
              <a:rPr lang="en-MY" sz="2800" b="1" u="sng" dirty="0">
                <a:latin typeface="Garamond" panose="02020404030301010803" pitchFamily="18" charset="0"/>
                <a:cs typeface="Times New Roman" pitchFamily="18" charset="0"/>
              </a:rPr>
              <a:t> </a:t>
            </a:r>
            <a:r>
              <a:rPr lang="en-MY" sz="2800" b="1" u="sng" dirty="0">
                <a:solidFill>
                  <a:srgbClr val="002060"/>
                </a:solidFill>
                <a:latin typeface="Garamond" panose="02020404030301010803" pitchFamily="18" charset="0"/>
                <a:cs typeface="Times New Roman" pitchFamily="18" charset="0"/>
              </a:rPr>
              <a:t>administrative</a:t>
            </a:r>
            <a:r>
              <a:rPr lang="en-MY" sz="2800" b="1" dirty="0">
                <a:solidFill>
                  <a:srgbClr val="002060"/>
                </a:solidFill>
                <a:latin typeface="Garamond" panose="02020404030301010803" pitchFamily="18" charset="0"/>
                <a:cs typeface="Times New Roman" pitchFamily="18" charset="0"/>
              </a:rPr>
              <a:t> and engineering </a:t>
            </a:r>
            <a:r>
              <a:rPr lang="en-MY" sz="2800" b="1" dirty="0">
                <a:latin typeface="Garamond" panose="02020404030301010803" pitchFamily="18" charset="0"/>
                <a:cs typeface="Times New Roman" pitchFamily="18" charset="0"/>
              </a:rPr>
              <a:t>controls have been </a:t>
            </a:r>
            <a:r>
              <a:rPr lang="en-MY" sz="28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implemented</a:t>
            </a:r>
            <a:endParaRPr lang="en-MY" sz="2800" dirty="0">
              <a:solidFill>
                <a:srgbClr val="FF0000"/>
              </a:solidFill>
              <a:latin typeface="Garamond" panose="02020404030301010803" pitchFamily="18" charset="0"/>
              <a:cs typeface="Times New Roman" pitchFamily="18" charset="0"/>
            </a:endParaRPr>
          </a:p>
          <a:p>
            <a:pPr marL="457200" indent="-457200" fontAlgn="base">
              <a:buFont typeface="Wingdings" pitchFamily="2" charset="2"/>
              <a:buChar char="v"/>
            </a:pPr>
            <a:r>
              <a:rPr lang="en-MY" sz="2800" b="1" dirty="0">
                <a:latin typeface="Garamond" panose="02020404030301010803" pitchFamily="18" charset="0"/>
                <a:cs typeface="Times New Roman" pitchFamily="18" charset="0"/>
              </a:rPr>
              <a:t>   it is important to </a:t>
            </a:r>
            <a:r>
              <a:rPr lang="en-MY" sz="2800" b="1" u="sng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REVISE</a:t>
            </a:r>
            <a:r>
              <a:rPr lang="en-MY" sz="28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 </a:t>
            </a:r>
            <a:r>
              <a:rPr lang="en-MY" sz="2800" b="1" dirty="0">
                <a:latin typeface="Garamond" panose="02020404030301010803" pitchFamily="18" charset="0"/>
                <a:cs typeface="Times New Roman" pitchFamily="18" charset="0"/>
              </a:rPr>
              <a:t>all the </a:t>
            </a:r>
            <a:r>
              <a:rPr lang="en-MY" sz="28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safety strategy </a:t>
            </a:r>
          </a:p>
          <a:p>
            <a:pPr marL="457200" indent="-457200" fontAlgn="base">
              <a:buFont typeface="Wingdings" pitchFamily="2" charset="2"/>
              <a:buChar char="Ø"/>
            </a:pPr>
            <a:r>
              <a:rPr lang="en-MY" sz="2800" b="1" dirty="0">
                <a:latin typeface="Garamond" panose="02020404030301010803" pitchFamily="18" charset="0"/>
                <a:cs typeface="Times New Roman" pitchFamily="18" charset="0"/>
              </a:rPr>
              <a:t>           at least </a:t>
            </a:r>
            <a:r>
              <a:rPr lang="en-MY" sz="2800" b="1" u="sng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once a year </a:t>
            </a:r>
            <a:r>
              <a:rPr lang="en-MY" sz="2800" b="1" dirty="0">
                <a:latin typeface="Garamond" panose="02020404030301010803" pitchFamily="18" charset="0"/>
                <a:cs typeface="Times New Roman" pitchFamily="18" charset="0"/>
              </a:rPr>
              <a:t>and</a:t>
            </a:r>
          </a:p>
          <a:p>
            <a:pPr marL="457200" indent="-457200" fontAlgn="base">
              <a:buFont typeface="Wingdings" pitchFamily="2" charset="2"/>
              <a:buChar char="Ø"/>
            </a:pPr>
            <a:r>
              <a:rPr lang="en-MY" sz="2800" b="1" dirty="0">
                <a:latin typeface="Garamond" panose="02020404030301010803" pitchFamily="18" charset="0"/>
                <a:cs typeface="Times New Roman" pitchFamily="18" charset="0"/>
              </a:rPr>
              <a:t>     </a:t>
            </a:r>
            <a:r>
              <a:rPr lang="en-MY" sz="2800" b="1" u="sng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every time the workplace conditions change</a:t>
            </a:r>
            <a:r>
              <a:rPr lang="en-MY" sz="2800" u="sng" dirty="0">
                <a:latin typeface="Garamond" panose="02020404030301010803" pitchFamily="18" charset="0"/>
                <a:cs typeface="Times New Roman" pitchFamily="18" charset="0"/>
              </a:rPr>
              <a:t>. </a:t>
            </a:r>
          </a:p>
          <a:p>
            <a:pPr fontAlgn="base"/>
            <a:endParaRPr lang="en-MY" sz="2800" dirty="0">
              <a:latin typeface="Garamond" panose="02020404030301010803" pitchFamily="18" charset="0"/>
              <a:cs typeface="Times New Roman" pitchFamily="18" charset="0"/>
            </a:endParaRPr>
          </a:p>
          <a:p>
            <a:pPr marL="457200" indent="-457200" fontAlgn="base">
              <a:buFont typeface="Wingdings" pitchFamily="2" charset="2"/>
              <a:buChar char="v"/>
            </a:pPr>
            <a:r>
              <a:rPr lang="en-MY" sz="2800" b="1" dirty="0">
                <a:latin typeface="Garamond" panose="02020404030301010803" pitchFamily="18" charset="0"/>
                <a:cs typeface="Times New Roman" pitchFamily="18" charset="0"/>
              </a:rPr>
              <a:t>For some workplaces, the </a:t>
            </a:r>
            <a:r>
              <a:rPr lang="en-MY" sz="28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changing </a:t>
            </a:r>
            <a:r>
              <a:rPr lang="en-MY" sz="2800" b="1" dirty="0">
                <a:latin typeface="Garamond" panose="02020404030301010803" pitchFamily="18" charset="0"/>
                <a:cs typeface="Times New Roman" pitchFamily="18" charset="0"/>
              </a:rPr>
              <a:t>of the </a:t>
            </a:r>
            <a:r>
              <a:rPr lang="en-MY" sz="2800" b="1" u="sng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seasons can </a:t>
            </a:r>
            <a:r>
              <a:rPr lang="en-MY" sz="28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affect these controls </a:t>
            </a:r>
            <a:r>
              <a:rPr lang="en-MY" sz="2800" b="1" dirty="0">
                <a:latin typeface="Garamond" panose="02020404030301010803" pitchFamily="18" charset="0"/>
                <a:cs typeface="Times New Roman" pitchFamily="18" charset="0"/>
              </a:rPr>
              <a:t>so </a:t>
            </a:r>
          </a:p>
          <a:p>
            <a:pPr marL="457200" indent="-457200" fontAlgn="base">
              <a:buFont typeface="Wingdings" pitchFamily="2" charset="2"/>
              <a:buChar char="v"/>
            </a:pPr>
            <a:r>
              <a:rPr lang="en-MY" sz="2800" b="1" dirty="0">
                <a:solidFill>
                  <a:srgbClr val="0070C0"/>
                </a:solidFill>
                <a:latin typeface="Garamond" panose="02020404030301010803" pitchFamily="18" charset="0"/>
                <a:cs typeface="Times New Roman" pitchFamily="18" charset="0"/>
              </a:rPr>
              <a:t>it is </a:t>
            </a:r>
            <a:r>
              <a:rPr lang="en-MY" sz="28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important </a:t>
            </a:r>
            <a:r>
              <a:rPr lang="en-MY" sz="2800" b="1" dirty="0">
                <a:solidFill>
                  <a:srgbClr val="990099"/>
                </a:solidFill>
                <a:latin typeface="Garamond" panose="02020404030301010803" pitchFamily="18" charset="0"/>
                <a:cs typeface="Times New Roman" pitchFamily="18" charset="0"/>
              </a:rPr>
              <a:t>to Regularly Monitor The Biological </a:t>
            </a:r>
            <a:r>
              <a:rPr lang="en-MY" sz="2800" b="1" dirty="0">
                <a:solidFill>
                  <a:srgbClr val="0070C0"/>
                </a:solidFill>
                <a:latin typeface="Garamond" panose="02020404030301010803" pitchFamily="18" charset="0"/>
                <a:cs typeface="Times New Roman" pitchFamily="18" charset="0"/>
              </a:rPr>
              <a:t>Conditions that the employees are exposed to </a:t>
            </a:r>
          </a:p>
        </p:txBody>
      </p:sp>
    </p:spTree>
    <p:extLst>
      <p:ext uri="{BB962C8B-B14F-4D97-AF65-F5344CB8AC3E}">
        <p14:creationId xmlns:p14="http://schemas.microsoft.com/office/powerpoint/2010/main" val="2784344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899592" y="3789040"/>
            <a:ext cx="629948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MY" sz="54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aramond" pitchFamily="18" charset="0"/>
              </a:rPr>
              <a:t>. Biological Hazards</a:t>
            </a:r>
            <a:endParaRPr lang="en-MY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460281" y="115414"/>
            <a:ext cx="4657320" cy="36508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6" descr="Blood filled medical syringes on yellow biohazard bag and spilled biological was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15414"/>
            <a:ext cx="3086056" cy="3529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1835696" y="4856386"/>
            <a:ext cx="406072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en-MY" sz="54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Garamond" pitchFamily="18" charset="0"/>
              </a:rPr>
              <a:t>(Biohazards)</a:t>
            </a:r>
            <a:endParaRPr lang="ar-JO" sz="5400" b="1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2468493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08520" y="620688"/>
            <a:ext cx="9073008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2800" b="1" dirty="0">
                <a:solidFill>
                  <a:srgbClr val="C00000"/>
                </a:solidFill>
                <a:latin typeface="Garamond" pitchFamily="18" charset="0"/>
              </a:rPr>
              <a:t>   </a:t>
            </a:r>
            <a:r>
              <a:rPr lang="en-MY" sz="2800" b="1" dirty="0">
                <a:solidFill>
                  <a:srgbClr val="C00000"/>
                </a:solidFill>
                <a:latin typeface="Georgia" panose="02040502050405020303" pitchFamily="18" charset="0"/>
                <a:cs typeface="Times New Roman" pitchFamily="18" charset="0"/>
              </a:rPr>
              <a:t>C</a:t>
            </a:r>
            <a:r>
              <a:rPr lang="en-MY" sz="2800" b="1" dirty="0">
                <a:solidFill>
                  <a:srgbClr val="C00000"/>
                </a:solidFill>
                <a:latin typeface="Garamond" panose="02020404030301010803" pitchFamily="18" charset="0"/>
                <a:cs typeface="Times New Roman" pitchFamily="18" charset="0"/>
              </a:rPr>
              <a:t>. Personal Protective Equipment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en-MY" sz="2800" dirty="0">
                <a:latin typeface="Garamond" panose="02020404030301010803" pitchFamily="18" charset="0"/>
                <a:cs typeface="Times New Roman" pitchFamily="18" charset="0"/>
              </a:rPr>
              <a:t>Personal protective equipment (PPE) </a:t>
            </a:r>
            <a:r>
              <a:rPr lang="en-MY" sz="2800" b="1" u="sng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is the last line </a:t>
            </a:r>
            <a:r>
              <a:rPr lang="en-MY" sz="2800" dirty="0">
                <a:latin typeface="Garamond" panose="02020404030301010803" pitchFamily="18" charset="0"/>
                <a:cs typeface="Times New Roman" pitchFamily="18" charset="0"/>
              </a:rPr>
              <a:t>of defence against hazards, </a:t>
            </a:r>
            <a:r>
              <a:rPr lang="en-MY" sz="2800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though it plays a critical role</a:t>
            </a:r>
            <a:r>
              <a:rPr lang="en-MY" sz="2800" dirty="0">
                <a:solidFill>
                  <a:srgbClr val="002060"/>
                </a:solidFill>
                <a:latin typeface="Garamond" panose="02020404030301010803" pitchFamily="18" charset="0"/>
                <a:cs typeface="Times New Roman" pitchFamily="18" charset="0"/>
              </a:rPr>
              <a:t>.</a:t>
            </a:r>
          </a:p>
          <a:p>
            <a:pPr marL="457200" lvl="0" indent="-457200">
              <a:buFont typeface="Wingdings" pitchFamily="2" charset="2"/>
              <a:buChar char="v"/>
            </a:pPr>
            <a:r>
              <a:rPr lang="en-MY" sz="28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If </a:t>
            </a:r>
            <a:r>
              <a:rPr lang="en-MY" sz="2600" b="1" dirty="0">
                <a:solidFill>
                  <a:srgbClr val="0070C0"/>
                </a:solidFill>
                <a:latin typeface="Garamond" panose="02020404030301010803" pitchFamily="18" charset="0"/>
                <a:cs typeface="Times New Roman" pitchFamily="18" charset="0"/>
              </a:rPr>
              <a:t>the contact with biological hazards </a:t>
            </a:r>
            <a:r>
              <a:rPr lang="en-MY" sz="26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cannot be prevented</a:t>
            </a:r>
            <a:r>
              <a:rPr lang="en-MY" sz="2800" dirty="0">
                <a:latin typeface="Garamond" panose="02020404030301010803" pitchFamily="18" charset="0"/>
                <a:cs typeface="Times New Roman" pitchFamily="18" charset="0"/>
              </a:rPr>
              <a:t>, 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en-MY" sz="2800" b="1" dirty="0">
                <a:solidFill>
                  <a:srgbClr val="002060"/>
                </a:solidFill>
                <a:latin typeface="Garamond" panose="02020404030301010803" pitchFamily="18" charset="0"/>
                <a:cs typeface="Times New Roman" pitchFamily="18" charset="0"/>
              </a:rPr>
              <a:t>the employees </a:t>
            </a:r>
            <a:r>
              <a:rPr lang="en-MY" sz="28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must use personal protective equipment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en-MY" sz="28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 </a:t>
            </a:r>
            <a:r>
              <a:rPr lang="en-MY" sz="2800" dirty="0">
                <a:latin typeface="Garamond" panose="02020404030301010803" pitchFamily="18" charset="0"/>
                <a:cs typeface="Times New Roman" pitchFamily="18" charset="0"/>
              </a:rPr>
              <a:t>and </a:t>
            </a:r>
            <a:r>
              <a:rPr lang="en-MY" sz="28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adhere</a:t>
            </a:r>
            <a:r>
              <a:rPr lang="en-MY" sz="2800" b="1" dirty="0">
                <a:solidFill>
                  <a:srgbClr val="002060"/>
                </a:solidFill>
                <a:latin typeface="Garamond" panose="02020404030301010803" pitchFamily="18" charset="0"/>
                <a:cs typeface="Times New Roman" pitchFamily="18" charset="0"/>
              </a:rPr>
              <a:t> strictly </a:t>
            </a:r>
            <a:r>
              <a:rPr lang="en-MY" sz="2800" b="1" dirty="0">
                <a:latin typeface="Garamond" panose="02020404030301010803" pitchFamily="18" charset="0"/>
                <a:cs typeface="Times New Roman" pitchFamily="18" charset="0"/>
              </a:rPr>
              <a:t>to the practice of </a:t>
            </a:r>
            <a:r>
              <a:rPr lang="en-MY" sz="28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personal hygiene</a:t>
            </a:r>
            <a:r>
              <a:rPr lang="en-MY" sz="2800" dirty="0">
                <a:latin typeface="Garamond" panose="02020404030301010803" pitchFamily="18" charset="0"/>
                <a:cs typeface="Times New Roman" pitchFamily="18" charset="0"/>
              </a:rPr>
              <a:t>.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en-MY" sz="2800" dirty="0">
                <a:latin typeface="Garamond" panose="02020404030301010803" pitchFamily="18" charset="0"/>
                <a:cs typeface="Times New Roman" pitchFamily="18" charset="0"/>
              </a:rPr>
              <a:t>Examples of PPE to guard against biological hazards in the workplace include: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MY" sz="2800" dirty="0">
                <a:solidFill>
                  <a:srgbClr val="002060"/>
                </a:solidFill>
                <a:latin typeface="Garamond" panose="02020404030301010803" pitchFamily="18" charset="0"/>
                <a:cs typeface="Times New Roman" pitchFamily="18" charset="0"/>
              </a:rPr>
              <a:t>Laboratory coats</a:t>
            </a:r>
            <a:r>
              <a:rPr lang="en-MY" sz="2800" b="1" dirty="0">
                <a:solidFill>
                  <a:schemeClr val="tx2"/>
                </a:solidFill>
                <a:latin typeface="Garamond" panose="02020404030301010803" pitchFamily="18" charset="0"/>
                <a:cs typeface="Times New Roman" pitchFamily="18" charset="0"/>
              </a:rPr>
              <a:t> protective clothing</a:t>
            </a:r>
            <a:endParaRPr lang="en-MY" sz="2800" dirty="0">
              <a:solidFill>
                <a:srgbClr val="002060"/>
              </a:solidFill>
              <a:latin typeface="Garamond" panose="02020404030301010803" pitchFamily="18" charset="0"/>
              <a:cs typeface="Times New Roman" pitchFamily="18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en-MY" sz="2800" dirty="0">
                <a:solidFill>
                  <a:srgbClr val="002060"/>
                </a:solidFill>
                <a:latin typeface="Garamond" panose="02020404030301010803" pitchFamily="18" charset="0"/>
                <a:cs typeface="Times New Roman" pitchFamily="18" charset="0"/>
              </a:rPr>
              <a:t>Non-permeable gloves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MY" sz="2800" dirty="0">
                <a:solidFill>
                  <a:srgbClr val="002060"/>
                </a:solidFill>
                <a:latin typeface="Garamond" panose="02020404030301010803" pitchFamily="18" charset="0"/>
                <a:cs typeface="Times New Roman" pitchFamily="18" charset="0"/>
              </a:rPr>
              <a:t>Eye protection</a:t>
            </a:r>
            <a:r>
              <a:rPr lang="en-MY" sz="2800" b="1" dirty="0">
                <a:solidFill>
                  <a:schemeClr val="tx2"/>
                </a:solidFill>
                <a:latin typeface="Garamond" panose="02020404030301010803" pitchFamily="18" charset="0"/>
                <a:cs typeface="Times New Roman" pitchFamily="18" charset="0"/>
              </a:rPr>
              <a:t> eye shields</a:t>
            </a:r>
            <a:endParaRPr lang="en-MY" sz="2800" dirty="0">
              <a:solidFill>
                <a:srgbClr val="002060"/>
              </a:solidFill>
              <a:latin typeface="Garamond" panose="02020404030301010803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MY" sz="2800" dirty="0">
                <a:solidFill>
                  <a:srgbClr val="002060"/>
                </a:solidFill>
                <a:latin typeface="Garamond" panose="02020404030301010803" pitchFamily="18" charset="0"/>
                <a:cs typeface="Times New Roman" pitchFamily="18" charset="0"/>
              </a:rPr>
              <a:t>Masks or respiratory protection </a:t>
            </a:r>
            <a:r>
              <a:rPr lang="en-MY" sz="2800" b="1" dirty="0">
                <a:solidFill>
                  <a:schemeClr val="tx2"/>
                </a:solidFill>
                <a:latin typeface="Garamond" panose="02020404030301010803" pitchFamily="18" charset="0"/>
                <a:cs typeface="Times New Roman" pitchFamily="18" charset="0"/>
              </a:rPr>
              <a:t>face shields </a:t>
            </a:r>
          </a:p>
          <a:p>
            <a:r>
              <a:rPr lang="en-MY" sz="2800" b="1" dirty="0">
                <a:solidFill>
                  <a:schemeClr val="tx2"/>
                </a:solidFill>
                <a:latin typeface="Garamond" panose="02020404030301010803" pitchFamily="18" charset="0"/>
                <a:cs typeface="Times New Roman" pitchFamily="18" charset="0"/>
              </a:rPr>
              <a:t>          &amp;shoe covers</a:t>
            </a:r>
            <a:endParaRPr lang="en-MY" sz="2800" dirty="0">
              <a:solidFill>
                <a:srgbClr val="002060"/>
              </a:solidFill>
              <a:latin typeface="Garamond" panose="02020404030301010803" pitchFamily="18" charset="0"/>
              <a:cs typeface="Times New Roman" pitchFamily="18" charset="0"/>
            </a:endParaRPr>
          </a:p>
          <a:p>
            <a:pPr marL="514350" lvl="0" indent="-514350">
              <a:buFont typeface="+mj-lt"/>
              <a:buAutoNum type="arabicPeriod"/>
            </a:pPr>
            <a:endParaRPr lang="en-MY" sz="2800" dirty="0">
              <a:solidFill>
                <a:srgbClr val="002060"/>
              </a:solidFill>
              <a:latin typeface="Garamond" panose="02020404030301010803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517232" y="188640"/>
            <a:ext cx="2626768" cy="646331"/>
          </a:xfrm>
          <a:prstGeom prst="rect">
            <a:avLst/>
          </a:prstGeom>
          <a:ln w="22225"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lphaUcPeriod"/>
            </a:pPr>
            <a:r>
              <a:rPr lang="en-MY" sz="1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Engineering Controls</a:t>
            </a:r>
          </a:p>
          <a:p>
            <a:pPr marL="342900" indent="-342900">
              <a:buFont typeface="+mj-lt"/>
              <a:buAutoNum type="alphaUcPeriod"/>
            </a:pPr>
            <a:r>
              <a:rPr lang="en-MY" sz="1200" b="1" dirty="0">
                <a:latin typeface="Times New Roman" pitchFamily="18" charset="0"/>
                <a:cs typeface="Times New Roman" pitchFamily="18" charset="0"/>
              </a:rPr>
              <a:t>Administrative Controls</a:t>
            </a:r>
          </a:p>
          <a:p>
            <a:pPr marL="342900" indent="-342900">
              <a:buFont typeface="+mj-lt"/>
              <a:buAutoNum type="alphaUcPeriod"/>
            </a:pPr>
            <a:r>
              <a:rPr lang="en-MY" sz="1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Personal Protective Equipment</a:t>
            </a:r>
            <a:endParaRPr lang="en-US" sz="1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2" descr="Worker with Personal Protective Equipment and Safety Icon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3717031"/>
            <a:ext cx="2088232" cy="30284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6338195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754" y="188640"/>
            <a:ext cx="9138245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2800" b="1" dirty="0">
                <a:solidFill>
                  <a:srgbClr val="FF0000"/>
                </a:solidFill>
                <a:latin typeface="Garamond" panose="02020404030301010803" pitchFamily="18" charset="0"/>
              </a:rPr>
              <a:t>Common protective equipment </a:t>
            </a:r>
            <a:r>
              <a:rPr lang="en-MY" sz="2800" b="1" dirty="0">
                <a:latin typeface="Garamond" pitchFamily="18" charset="0"/>
              </a:rPr>
              <a:t>includes</a:t>
            </a:r>
          </a:p>
          <a:p>
            <a:r>
              <a:rPr lang="en-MY" sz="2800" dirty="0">
                <a:latin typeface="Garamond" pitchFamily="18" charset="0"/>
              </a:rPr>
              <a:t>:</a:t>
            </a:r>
            <a:r>
              <a:rPr lang="en-MY" sz="2800" b="1" dirty="0">
                <a:latin typeface="Garamond" pitchFamily="18" charset="0"/>
              </a:rPr>
              <a:t>Respiratory protection</a:t>
            </a:r>
            <a:endParaRPr lang="en-MY" sz="2800" dirty="0">
              <a:latin typeface="Garamond" pitchFamily="18" charset="0"/>
            </a:endParaRPr>
          </a:p>
          <a:p>
            <a:r>
              <a:rPr lang="en-MY" sz="2600" dirty="0">
                <a:latin typeface="Garamond" pitchFamily="18" charset="0"/>
              </a:rPr>
              <a:t>Using the appropriate </a:t>
            </a:r>
            <a:r>
              <a:rPr lang="en-MY" sz="2600" b="1" dirty="0">
                <a:solidFill>
                  <a:srgbClr val="002060"/>
                </a:solidFill>
                <a:latin typeface="Garamond" pitchFamily="18" charset="0"/>
              </a:rPr>
              <a:t>respiratory protective equipment  </a:t>
            </a:r>
            <a:r>
              <a:rPr lang="en-MY" sz="2600" dirty="0">
                <a:latin typeface="Garamond" pitchFamily="18" charset="0"/>
              </a:rPr>
              <a:t>is important for the securing an adequate protection from  biological hazards. </a:t>
            </a:r>
          </a:p>
          <a:p>
            <a:pPr marL="342900" indent="-342900">
              <a:buFont typeface="Wingdings" pitchFamily="2" charset="2"/>
              <a:buChar char="q"/>
            </a:pPr>
            <a:r>
              <a:rPr lang="en-MY" sz="28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Surgical masks</a:t>
            </a:r>
            <a:endParaRPr lang="en-MY" sz="2800" dirty="0">
              <a:solidFill>
                <a:srgbClr val="FF0000"/>
              </a:solidFill>
              <a:latin typeface="Garamond" panose="02020404030301010803" pitchFamily="18" charset="0"/>
              <a:cs typeface="Times New Roman" pitchFamily="18" charset="0"/>
            </a:endParaRPr>
          </a:p>
          <a:p>
            <a:r>
              <a:rPr lang="en-MY" sz="2600" b="1" dirty="0">
                <a:latin typeface="Garamond" panose="02020404030301010803" pitchFamily="18" charset="0"/>
                <a:cs typeface="Times New Roman" pitchFamily="18" charset="0"/>
              </a:rPr>
              <a:t>Surgical mask generally consists of three layers </a:t>
            </a:r>
            <a:r>
              <a:rPr lang="en-MY" sz="2600" dirty="0">
                <a:latin typeface="Garamond" panose="02020404030301010803" pitchFamily="18" charset="0"/>
                <a:cs typeface="Times New Roman" pitchFamily="18" charset="0"/>
              </a:rPr>
              <a:t>of non-woven</a:t>
            </a:r>
            <a:r>
              <a:rPr lang="ar-AE" sz="1600" dirty="0">
                <a:latin typeface="Garamond" panose="02020404030301010803" pitchFamily="18" charset="0"/>
                <a:cs typeface="Times New Roman" pitchFamily="18" charset="0"/>
              </a:rPr>
              <a:t>غير المنسوجة</a:t>
            </a:r>
            <a:r>
              <a:rPr lang="en-MY" sz="1600" dirty="0">
                <a:latin typeface="Garamond" panose="02020404030301010803" pitchFamily="18" charset="0"/>
                <a:cs typeface="Times New Roman" pitchFamily="18" charset="0"/>
              </a:rPr>
              <a:t> </a:t>
            </a:r>
            <a:r>
              <a:rPr lang="en-MY" sz="2600" dirty="0">
                <a:latin typeface="Garamond" panose="02020404030301010803" pitchFamily="18" charset="0"/>
                <a:cs typeface="Times New Roman" pitchFamily="18" charset="0"/>
              </a:rPr>
              <a:t>fabrics. 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en-MY" sz="2600" dirty="0">
                <a:latin typeface="Garamond" panose="02020404030301010803" pitchFamily="18" charset="0"/>
                <a:cs typeface="Times New Roman" pitchFamily="18" charset="0"/>
              </a:rPr>
              <a:t>It provides </a:t>
            </a:r>
            <a:r>
              <a:rPr lang="en-MY" sz="2600" b="1" dirty="0">
                <a:latin typeface="Garamond" panose="02020404030301010803" pitchFamily="18" charset="0"/>
                <a:cs typeface="Times New Roman" pitchFamily="18" charset="0"/>
              </a:rPr>
              <a:t>a</a:t>
            </a:r>
            <a:r>
              <a:rPr lang="en-MY" sz="26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 barrier</a:t>
            </a:r>
            <a:r>
              <a:rPr lang="en-MY" sz="2600" b="1" dirty="0">
                <a:latin typeface="Garamond" panose="02020404030301010803" pitchFamily="18" charset="0"/>
                <a:cs typeface="Times New Roman" pitchFamily="18" charset="0"/>
              </a:rPr>
              <a:t> protection against </a:t>
            </a:r>
            <a:r>
              <a:rPr lang="en-MY" sz="26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large</a:t>
            </a:r>
          </a:p>
          <a:p>
            <a:r>
              <a:rPr lang="en-MY" sz="26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                   </a:t>
            </a:r>
            <a:r>
              <a:rPr lang="en-MY" sz="2600" b="1" dirty="0">
                <a:latin typeface="Garamond" panose="02020404030301010803" pitchFamily="18" charset="0"/>
                <a:cs typeface="Times New Roman" pitchFamily="18" charset="0"/>
              </a:rPr>
              <a:t> respiratory droplets</a:t>
            </a:r>
            <a:r>
              <a:rPr lang="en-MY" sz="2800" dirty="0">
                <a:latin typeface="Garamond" panose="02020404030301010803" pitchFamily="18" charset="0"/>
                <a:cs typeface="Times New Roman" pitchFamily="18" charset="0"/>
              </a:rPr>
              <a:t>; </a:t>
            </a:r>
            <a:endParaRPr lang="en-MY" sz="2800" b="1" dirty="0">
              <a:solidFill>
                <a:srgbClr val="FF0000"/>
              </a:solidFill>
              <a:latin typeface="Garamond" panose="02020404030301010803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v"/>
            </a:pPr>
            <a:r>
              <a:rPr lang="en-MY" sz="28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N95 or </a:t>
            </a:r>
            <a:r>
              <a:rPr lang="en-MY" sz="2800" b="1" dirty="0">
                <a:solidFill>
                  <a:schemeClr val="tx2"/>
                </a:solidFill>
                <a:latin typeface="Garamond" panose="02020404030301010803" pitchFamily="18" charset="0"/>
                <a:cs typeface="Times New Roman" pitchFamily="18" charset="0"/>
              </a:rPr>
              <a:t>higher level respirators </a:t>
            </a:r>
            <a:endParaRPr lang="en-MY" sz="2800" dirty="0">
              <a:solidFill>
                <a:schemeClr val="tx2"/>
              </a:solidFill>
              <a:latin typeface="Garamond" panose="02020404030301010803" pitchFamily="18" charset="0"/>
              <a:cs typeface="Times New Roman" pitchFamily="18" charset="0"/>
            </a:endParaRPr>
          </a:p>
          <a:p>
            <a:r>
              <a:rPr lang="en-MY" sz="2800" b="1" dirty="0">
                <a:latin typeface="Garamond" panose="02020404030301010803" pitchFamily="18" charset="0"/>
                <a:cs typeface="Times New Roman" pitchFamily="18" charset="0"/>
              </a:rPr>
              <a:t>This type of </a:t>
            </a:r>
            <a:r>
              <a:rPr lang="en-MY" sz="28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N95 ,</a:t>
            </a:r>
            <a:r>
              <a:rPr lang="en-MY" sz="2800" b="1" dirty="0">
                <a:latin typeface="Garamond" panose="02020404030301010803" pitchFamily="18" charset="0"/>
                <a:cs typeface="Times New Roman" pitchFamily="18" charset="0"/>
              </a:rPr>
              <a:t>respirator </a:t>
            </a:r>
            <a:r>
              <a:rPr lang="en-MY" sz="28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filters out </a:t>
            </a:r>
            <a:r>
              <a:rPr lang="en-MY" sz="2800" b="1" dirty="0">
                <a:solidFill>
                  <a:srgbClr val="990099"/>
                </a:solidFill>
                <a:latin typeface="Garamond" panose="02020404030301010803" pitchFamily="18" charset="0"/>
                <a:cs typeface="Times New Roman" pitchFamily="18" charset="0"/>
              </a:rPr>
              <a:t>particulates</a:t>
            </a:r>
            <a:r>
              <a:rPr lang="en-MY" sz="28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 </a:t>
            </a:r>
            <a:r>
              <a:rPr lang="en-MY" sz="2800" b="1" dirty="0">
                <a:latin typeface="Garamond" panose="02020404030301010803" pitchFamily="18" charset="0"/>
                <a:cs typeface="Times New Roman" pitchFamily="18" charset="0"/>
              </a:rPr>
              <a:t>and </a:t>
            </a:r>
            <a:r>
              <a:rPr lang="en-MY" sz="2800" b="1" dirty="0">
                <a:solidFill>
                  <a:srgbClr val="990099"/>
                </a:solidFill>
                <a:latin typeface="Garamond" panose="02020404030301010803" pitchFamily="18" charset="0"/>
                <a:cs typeface="Times New Roman" pitchFamily="18" charset="0"/>
              </a:rPr>
              <a:t>liquid droplets </a:t>
            </a:r>
            <a:r>
              <a:rPr lang="en-MY" sz="28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in small particle size</a:t>
            </a:r>
            <a:r>
              <a:rPr lang="en-MY" sz="2800" b="1" dirty="0">
                <a:latin typeface="Garamond" panose="02020404030301010803" pitchFamily="18" charset="0"/>
                <a:cs typeface="Times New Roman" pitchFamily="18" charset="0"/>
              </a:rPr>
              <a:t>, therefore providing</a:t>
            </a:r>
          </a:p>
          <a:p>
            <a:r>
              <a:rPr lang="en-MY" sz="2800" b="1" dirty="0">
                <a:latin typeface="Garamond" panose="02020404030301010803" pitchFamily="18" charset="0"/>
                <a:cs typeface="Times New Roman" pitchFamily="18" charset="0"/>
              </a:rPr>
              <a:t>protection from inhaling aerosols and</a:t>
            </a:r>
          </a:p>
          <a:p>
            <a:r>
              <a:rPr lang="en-MY" sz="2800" b="1" dirty="0">
                <a:latin typeface="Garamond" panose="02020404030301010803" pitchFamily="18" charset="0"/>
                <a:cs typeface="Times New Roman" pitchFamily="18" charset="0"/>
              </a:rPr>
              <a:t>microorganisms that are airborne.</a:t>
            </a:r>
          </a:p>
        </p:txBody>
      </p:sp>
      <p:pic>
        <p:nvPicPr>
          <p:cNvPr id="6" name="Picture 10" descr="Biohazard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3068960"/>
            <a:ext cx="1954218" cy="18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protection factor for N95 /wuhanvirus filtering face mask - safty white mask on white background&#10;&#10;N95 face mask protect from catching the new coronavirus, wuhanvirus&#10;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5589240"/>
            <a:ext cx="1954218" cy="1152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1554290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16632"/>
            <a:ext cx="9036496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itchFamily="2" charset="2"/>
              <a:buChar char="q"/>
            </a:pPr>
            <a:r>
              <a:rPr lang="en-MY" sz="2800" b="1" dirty="0">
                <a:solidFill>
                  <a:srgbClr val="C00000"/>
                </a:solidFill>
                <a:latin typeface="Garamond" panose="02020404030301010803" pitchFamily="18" charset="0"/>
                <a:cs typeface="Times New Roman" pitchFamily="18" charset="0"/>
              </a:rPr>
              <a:t>Protective clothing </a:t>
            </a:r>
            <a:endParaRPr lang="en-MY" sz="2800" dirty="0">
              <a:solidFill>
                <a:srgbClr val="C00000"/>
              </a:solidFill>
              <a:latin typeface="Garamond" panose="02020404030301010803" pitchFamily="18" charset="0"/>
              <a:cs typeface="Times New Roman" pitchFamily="18" charset="0"/>
            </a:endParaRPr>
          </a:p>
          <a:p>
            <a:r>
              <a:rPr lang="en-MY" sz="2800" b="1" dirty="0">
                <a:latin typeface="Garamond" panose="02020404030301010803" pitchFamily="18" charset="0"/>
                <a:cs typeface="Times New Roman" pitchFamily="18" charset="0"/>
              </a:rPr>
              <a:t>includes protective coverall </a:t>
            </a:r>
            <a:r>
              <a:rPr lang="en-MY" sz="2800" dirty="0">
                <a:latin typeface="Garamond" panose="02020404030301010803" pitchFamily="18" charset="0"/>
                <a:cs typeface="Times New Roman" pitchFamily="18" charset="0"/>
              </a:rPr>
              <a:t>(</a:t>
            </a:r>
            <a:r>
              <a:rPr lang="en-MY" sz="2400" dirty="0">
                <a:solidFill>
                  <a:srgbClr val="990099"/>
                </a:solidFill>
                <a:latin typeface="Garamond" panose="02020404030301010803" pitchFamily="18" charset="0"/>
                <a:cs typeface="Times New Roman" pitchFamily="18" charset="0"/>
              </a:rPr>
              <a:t>with attached hood</a:t>
            </a:r>
            <a:r>
              <a:rPr lang="en-MY" sz="2800" dirty="0">
                <a:solidFill>
                  <a:srgbClr val="990099"/>
                </a:solidFill>
                <a:latin typeface="Garamond" panose="02020404030301010803" pitchFamily="18" charset="0"/>
                <a:cs typeface="Times New Roman" pitchFamily="18" charset="0"/>
              </a:rPr>
              <a:t>),</a:t>
            </a:r>
          </a:p>
          <a:p>
            <a:r>
              <a:rPr lang="en-MY" sz="2800" dirty="0">
                <a:solidFill>
                  <a:srgbClr val="990099"/>
                </a:solidFill>
                <a:latin typeface="Garamond" panose="02020404030301010803" pitchFamily="18" charset="0"/>
                <a:cs typeface="Times New Roman" pitchFamily="18" charset="0"/>
              </a:rPr>
              <a:t> </a:t>
            </a:r>
            <a:r>
              <a:rPr lang="en-MY" sz="2800" dirty="0">
                <a:solidFill>
                  <a:schemeClr val="tx2"/>
                </a:solidFill>
                <a:latin typeface="Garamond" panose="02020404030301010803" pitchFamily="18" charset="0"/>
                <a:cs typeface="Times New Roman" pitchFamily="18" charset="0"/>
              </a:rPr>
              <a:t>gown, apron, head and shoe covers; 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en-MY" sz="2600" b="1" dirty="0">
                <a:solidFill>
                  <a:srgbClr val="002060"/>
                </a:solidFill>
                <a:latin typeface="Garamond" panose="02020404030301010803" pitchFamily="18" charset="0"/>
                <a:cs typeface="Times New Roman" pitchFamily="18" charset="0"/>
              </a:rPr>
              <a:t>Protective clothing </a:t>
            </a:r>
            <a:r>
              <a:rPr lang="en-MY" sz="2600" b="1" dirty="0">
                <a:latin typeface="Garamond" panose="02020404030301010803" pitchFamily="18" charset="0"/>
                <a:cs typeface="Times New Roman" pitchFamily="18" charset="0"/>
              </a:rPr>
              <a:t>should be </a:t>
            </a:r>
            <a:r>
              <a:rPr lang="en-MY" sz="26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waterproof or impermeable </a:t>
            </a:r>
          </a:p>
          <a:p>
            <a:r>
              <a:rPr lang="en-MY" sz="2600" b="1" dirty="0">
                <a:latin typeface="Garamond" panose="02020404030301010803" pitchFamily="18" charset="0"/>
                <a:cs typeface="Times New Roman" pitchFamily="18" charset="0"/>
              </a:rPr>
              <a:t>to liquids to </a:t>
            </a:r>
            <a:r>
              <a:rPr lang="en-MY" sz="28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protect the body </a:t>
            </a:r>
            <a:r>
              <a:rPr lang="en-MY" sz="2400" i="1" dirty="0">
                <a:latin typeface="Garamond" panose="02020404030301010803" pitchFamily="18" charset="0"/>
                <a:cs typeface="Times New Roman" pitchFamily="18" charset="0"/>
              </a:rPr>
              <a:t>from</a:t>
            </a:r>
            <a:r>
              <a:rPr lang="en-MY" sz="2400" b="1" i="1" dirty="0">
                <a:latin typeface="Garamond" panose="02020404030301010803" pitchFamily="18" charset="0"/>
                <a:cs typeface="Times New Roman" pitchFamily="18" charset="0"/>
              </a:rPr>
              <a:t> contamination </a:t>
            </a:r>
            <a:r>
              <a:rPr lang="en-MY" sz="2400" i="1" dirty="0">
                <a:latin typeface="Garamond" panose="02020404030301010803" pitchFamily="18" charset="0"/>
                <a:cs typeface="Times New Roman" pitchFamily="18" charset="0"/>
              </a:rPr>
              <a:t>by </a:t>
            </a:r>
            <a:r>
              <a:rPr lang="en-MY" sz="2400" b="1" i="1" dirty="0">
                <a:solidFill>
                  <a:schemeClr val="tx2"/>
                </a:solidFill>
                <a:latin typeface="Garamond" panose="02020404030301010803" pitchFamily="18" charset="0"/>
                <a:cs typeface="Times New Roman" pitchFamily="18" charset="0"/>
              </a:rPr>
              <a:t>blood, </a:t>
            </a:r>
          </a:p>
          <a:p>
            <a:r>
              <a:rPr lang="en-MY" sz="2400" b="1" i="1" dirty="0">
                <a:solidFill>
                  <a:schemeClr val="tx2"/>
                </a:solidFill>
                <a:latin typeface="Garamond" panose="02020404030301010803" pitchFamily="18" charset="0"/>
                <a:cs typeface="Times New Roman" pitchFamily="18" charset="0"/>
              </a:rPr>
              <a:t>droplets or other body fluids </a:t>
            </a:r>
            <a:r>
              <a:rPr lang="en-MY" sz="2400" b="1" i="1" dirty="0">
                <a:latin typeface="Garamond" panose="02020404030301010803" pitchFamily="18" charset="0"/>
                <a:cs typeface="Times New Roman" pitchFamily="18" charset="0"/>
              </a:rPr>
              <a:t>and  </a:t>
            </a:r>
            <a:r>
              <a:rPr lang="en-MY" sz="28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prevent these </a:t>
            </a:r>
            <a:r>
              <a:rPr lang="en-MY" sz="2800" b="1" i="1" dirty="0">
                <a:solidFill>
                  <a:schemeClr val="tx2"/>
                </a:solidFill>
                <a:latin typeface="Garamond" panose="02020404030301010803" pitchFamily="18" charset="0"/>
                <a:cs typeface="Times New Roman" pitchFamily="18" charset="0"/>
              </a:rPr>
              <a:t>contaminants from </a:t>
            </a:r>
            <a:r>
              <a:rPr lang="en-MY" sz="2600" b="1" i="1" dirty="0">
                <a:solidFill>
                  <a:schemeClr val="tx2"/>
                </a:solidFill>
                <a:latin typeface="Garamond" panose="02020404030301010803" pitchFamily="18" charset="0"/>
                <a:cs typeface="Times New Roman" pitchFamily="18" charset="0"/>
              </a:rPr>
              <a:t>getting </a:t>
            </a:r>
            <a:r>
              <a:rPr lang="en-MY" sz="2600" b="1" i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into the body </a:t>
            </a:r>
            <a:r>
              <a:rPr lang="en-MY" sz="2600" b="1" i="1" dirty="0">
                <a:solidFill>
                  <a:schemeClr val="tx2"/>
                </a:solidFill>
                <a:latin typeface="Garamond" panose="02020404030301010803" pitchFamily="18" charset="0"/>
                <a:cs typeface="Times New Roman" pitchFamily="18" charset="0"/>
              </a:rPr>
              <a:t> </a:t>
            </a:r>
            <a:r>
              <a:rPr lang="en-MY" sz="2600" b="1" i="1" dirty="0">
                <a:solidFill>
                  <a:srgbClr val="0070C0"/>
                </a:solidFill>
                <a:latin typeface="Garamond" panose="02020404030301010803" pitchFamily="18" charset="0"/>
                <a:cs typeface="Times New Roman" pitchFamily="18" charset="0"/>
              </a:rPr>
              <a:t>through open wounds </a:t>
            </a:r>
            <a:r>
              <a:rPr lang="en-MY" sz="2600" b="1" i="1" dirty="0">
                <a:latin typeface="Garamond" panose="02020404030301010803" pitchFamily="18" charset="0"/>
                <a:cs typeface="Times New Roman" pitchFamily="18" charset="0"/>
              </a:rPr>
              <a:t>or contaminating</a:t>
            </a:r>
            <a:r>
              <a:rPr lang="en-MY" sz="2600" b="1" dirty="0">
                <a:latin typeface="Garamond" panose="02020404030301010803" pitchFamily="18" charset="0"/>
                <a:cs typeface="Times New Roman" pitchFamily="18" charset="0"/>
              </a:rPr>
              <a:t>  the </a:t>
            </a:r>
            <a:r>
              <a:rPr lang="en-MY" sz="26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worker's own clothing</a:t>
            </a:r>
            <a:r>
              <a:rPr lang="en-MY" sz="2600" b="1" dirty="0">
                <a:solidFill>
                  <a:srgbClr val="002060"/>
                </a:solidFill>
                <a:latin typeface="Garamond" panose="02020404030301010803" pitchFamily="18" charset="0"/>
                <a:cs typeface="Times New Roman" pitchFamily="18" charset="0"/>
              </a:rPr>
              <a:t>, </a:t>
            </a:r>
            <a:r>
              <a:rPr lang="en-MY" sz="2600" b="1" i="1" dirty="0">
                <a:solidFill>
                  <a:srgbClr val="002060"/>
                </a:solidFill>
                <a:latin typeface="Garamond" panose="02020404030301010803" pitchFamily="18" charset="0"/>
                <a:cs typeface="Times New Roman" pitchFamily="18" charset="0"/>
              </a:rPr>
              <a:t>thus  reducing the chance of spreading of pathogen and cross-infection </a:t>
            </a:r>
            <a:endParaRPr lang="en-MY" sz="2600" b="1" dirty="0">
              <a:solidFill>
                <a:srgbClr val="002060"/>
              </a:solidFill>
              <a:latin typeface="Garamond" panose="02020404030301010803" pitchFamily="18" charset="0"/>
              <a:cs typeface="Times New Roman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en-MY" sz="2800" b="1" dirty="0">
                <a:solidFill>
                  <a:srgbClr val="002060"/>
                </a:solidFill>
                <a:latin typeface="Garamond" panose="02020404030301010803" pitchFamily="18" charset="0"/>
                <a:cs typeface="Times New Roman" pitchFamily="18" charset="0"/>
              </a:rPr>
              <a:t>Protective clothing </a:t>
            </a:r>
            <a:r>
              <a:rPr lang="en-MY" sz="2800" dirty="0">
                <a:latin typeface="Garamond" panose="02020404030301010803" pitchFamily="18" charset="0"/>
                <a:cs typeface="Times New Roman" pitchFamily="18" charset="0"/>
              </a:rPr>
              <a:t>is </a:t>
            </a:r>
            <a:r>
              <a:rPr lang="en-MY" sz="28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disposable </a:t>
            </a:r>
            <a:r>
              <a:rPr lang="en-MY" sz="2800" b="1" dirty="0">
                <a:solidFill>
                  <a:schemeClr val="tx2"/>
                </a:solidFill>
                <a:latin typeface="Garamond" panose="02020404030301010803" pitchFamily="18" charset="0"/>
                <a:cs typeface="Times New Roman" pitchFamily="18" charset="0"/>
              </a:rPr>
              <a:t>in most cases</a:t>
            </a:r>
          </a:p>
          <a:p>
            <a:r>
              <a:rPr lang="en-MY" sz="28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 </a:t>
            </a:r>
            <a:r>
              <a:rPr lang="en-MY" sz="2800" dirty="0">
                <a:latin typeface="Garamond" panose="02020404030301010803" pitchFamily="18" charset="0"/>
                <a:cs typeface="Times New Roman" pitchFamily="18" charset="0"/>
              </a:rPr>
              <a:t>though </a:t>
            </a:r>
            <a:r>
              <a:rPr lang="en-MY" sz="2800" b="1" dirty="0">
                <a:latin typeface="Garamond" panose="02020404030301010803" pitchFamily="18" charset="0"/>
                <a:cs typeface="Times New Roman" pitchFamily="18" charset="0"/>
              </a:rPr>
              <a:t>some can be </a:t>
            </a:r>
            <a:r>
              <a:rPr lang="en-MY" sz="2800" b="1" dirty="0">
                <a:solidFill>
                  <a:srgbClr val="0070C0"/>
                </a:solidFill>
                <a:latin typeface="Garamond" panose="02020404030301010803" pitchFamily="18" charset="0"/>
                <a:cs typeface="Times New Roman" pitchFamily="18" charset="0"/>
              </a:rPr>
              <a:t>reused after sterilization</a:t>
            </a:r>
            <a:r>
              <a:rPr lang="en-MY" sz="2800" dirty="0">
                <a:latin typeface="Garamond" panose="02020404030301010803" pitchFamily="18" charset="0"/>
                <a:cs typeface="Times New Roman" pitchFamily="18" charset="0"/>
              </a:rPr>
              <a:t>; 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en-MY" sz="2800" b="1" dirty="0">
                <a:latin typeface="Garamond" panose="02020404030301010803" pitchFamily="18" charset="0"/>
                <a:cs typeface="Times New Roman" pitchFamily="18" charset="0"/>
              </a:rPr>
              <a:t>Protective clothing </a:t>
            </a:r>
            <a:r>
              <a:rPr lang="en-MY" sz="28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should</a:t>
            </a:r>
            <a:r>
              <a:rPr lang="en-MY" sz="2800" dirty="0">
                <a:latin typeface="Garamond" panose="02020404030301010803" pitchFamily="18" charset="0"/>
                <a:cs typeface="Times New Roman" pitchFamily="18" charset="0"/>
              </a:rPr>
              <a:t> </a:t>
            </a:r>
            <a:r>
              <a:rPr lang="en-MY" sz="28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fit the wearer </a:t>
            </a:r>
            <a:r>
              <a:rPr lang="en-MY" sz="2800" dirty="0">
                <a:latin typeface="Garamond" panose="02020404030301010803" pitchFamily="18" charset="0"/>
                <a:cs typeface="Times New Roman" pitchFamily="18" charset="0"/>
              </a:rPr>
              <a:t>and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en-MY" sz="2800" dirty="0">
                <a:latin typeface="Garamond" panose="02020404030301010803" pitchFamily="18" charset="0"/>
                <a:cs typeface="Times New Roman" pitchFamily="18" charset="0"/>
              </a:rPr>
              <a:t> </a:t>
            </a:r>
            <a:r>
              <a:rPr lang="en-MY" sz="28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should not hamper</a:t>
            </a:r>
            <a:r>
              <a:rPr lang="en-MY" sz="2800" b="1" dirty="0">
                <a:latin typeface="Garamond" panose="02020404030301010803" pitchFamily="18" charset="0"/>
                <a:cs typeface="Times New Roman" pitchFamily="18" charset="0"/>
              </a:rPr>
              <a:t>(obstruct) movement</a:t>
            </a:r>
            <a:r>
              <a:rPr lang="en-MY" sz="2800" dirty="0">
                <a:latin typeface="Garamond" pitchFamily="18" charset="0"/>
              </a:rPr>
              <a:t>; </a:t>
            </a:r>
          </a:p>
          <a:p>
            <a:pPr marL="457200" lvl="0" indent="-457200">
              <a:buFont typeface="Wingdings" pitchFamily="2" charset="2"/>
              <a:buChar char="q"/>
            </a:pPr>
            <a:r>
              <a:rPr lang="en-MY" sz="2600" b="1" dirty="0">
                <a:solidFill>
                  <a:schemeClr val="tx2"/>
                </a:solidFill>
                <a:latin typeface="Garamond" panose="02020404030301010803" pitchFamily="18" charset="0"/>
                <a:cs typeface="Times New Roman" pitchFamily="18" charset="0"/>
              </a:rPr>
              <a:t>Protective</a:t>
            </a:r>
            <a:r>
              <a:rPr lang="en-MY" sz="2600" b="1" dirty="0">
                <a:solidFill>
                  <a:prstClr val="black"/>
                </a:solidFill>
                <a:latin typeface="Garamond" panose="02020404030301010803" pitchFamily="18" charset="0"/>
                <a:cs typeface="Times New Roman" pitchFamily="18" charset="0"/>
              </a:rPr>
              <a:t> clothing should be </a:t>
            </a:r>
            <a:r>
              <a:rPr lang="en-MY" sz="26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checked before use</a:t>
            </a:r>
          </a:p>
          <a:p>
            <a:pPr marL="457200" lvl="0" indent="-457200">
              <a:buFont typeface="Wingdings" pitchFamily="2" charset="2"/>
              <a:buChar char="ü"/>
            </a:pPr>
            <a:r>
              <a:rPr lang="en-MY" sz="2800" dirty="0">
                <a:solidFill>
                  <a:prstClr val="black"/>
                </a:solidFill>
                <a:latin typeface="Garamond" panose="02020404030301010803" pitchFamily="18" charset="0"/>
                <a:cs typeface="Times New Roman" pitchFamily="18" charset="0"/>
              </a:rPr>
              <a:t> and </a:t>
            </a:r>
            <a:r>
              <a:rPr lang="en-MY" sz="28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replaced if damaged;</a:t>
            </a:r>
            <a:endParaRPr lang="en-MY" sz="2800" dirty="0">
              <a:solidFill>
                <a:srgbClr val="FF0000"/>
              </a:solidFill>
              <a:latin typeface="Garamond" panose="02020404030301010803" pitchFamily="18" charset="0"/>
              <a:cs typeface="Times New Roman" pitchFamily="18" charset="0"/>
            </a:endParaRPr>
          </a:p>
        </p:txBody>
      </p:sp>
      <p:sp>
        <p:nvSpPr>
          <p:cNvPr id="4" name="Right Arrow 3"/>
          <p:cNvSpPr/>
          <p:nvPr/>
        </p:nvSpPr>
        <p:spPr>
          <a:xfrm>
            <a:off x="6948264" y="6453336"/>
            <a:ext cx="2202544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  <p:pic>
        <p:nvPicPr>
          <p:cNvPr id="5" name="Picture 4" descr="Man in yellow protective hazmat suit isolated on white&#10;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116632"/>
            <a:ext cx="1386105" cy="1296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 descr="Man in yellow protective hazmat suit isolated on white&#10;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3626606"/>
            <a:ext cx="1619672" cy="28267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2175197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873" y="116632"/>
            <a:ext cx="9324528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buFont typeface="Wingdings" pitchFamily="2" charset="2"/>
              <a:buChar char="v"/>
            </a:pPr>
            <a:r>
              <a:rPr lang="en-MY" sz="26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Biologically contaminated </a:t>
            </a:r>
            <a:r>
              <a:rPr lang="en-MY" sz="2600" b="1" dirty="0">
                <a:solidFill>
                  <a:srgbClr val="002060"/>
                </a:solidFill>
                <a:latin typeface="Garamond" panose="02020404030301010803" pitchFamily="18" charset="0"/>
                <a:cs typeface="Times New Roman" pitchFamily="18" charset="0"/>
              </a:rPr>
              <a:t>protective clothing should be</a:t>
            </a:r>
          </a:p>
          <a:p>
            <a:pPr marL="457200" lvl="0" indent="-457200">
              <a:buFont typeface="Wingdings" pitchFamily="2" charset="2"/>
              <a:buChar char="§"/>
            </a:pPr>
            <a:r>
              <a:rPr lang="en-MY" sz="2600" b="1" dirty="0">
                <a:solidFill>
                  <a:srgbClr val="002060"/>
                </a:solidFill>
                <a:latin typeface="Garamond" panose="02020404030301010803" pitchFamily="18" charset="0"/>
                <a:cs typeface="Times New Roman" pitchFamily="18" charset="0"/>
              </a:rPr>
              <a:t>   </a:t>
            </a:r>
            <a:r>
              <a:rPr lang="en-MY" sz="26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disposed of</a:t>
            </a:r>
            <a:r>
              <a:rPr lang="en-MY" sz="2600" dirty="0">
                <a:solidFill>
                  <a:prstClr val="black"/>
                </a:solidFill>
                <a:latin typeface="Garamond" panose="02020404030301010803" pitchFamily="18" charset="0"/>
                <a:cs typeface="Times New Roman" pitchFamily="18" charset="0"/>
              </a:rPr>
              <a:t> </a:t>
            </a:r>
            <a:r>
              <a:rPr lang="en-MY" sz="2600" b="1" dirty="0">
                <a:solidFill>
                  <a:prstClr val="black"/>
                </a:solidFill>
                <a:latin typeface="Garamond" panose="02020404030301010803" pitchFamily="18" charset="0"/>
                <a:cs typeface="Times New Roman" pitchFamily="18" charset="0"/>
              </a:rPr>
              <a:t>in </a:t>
            </a:r>
            <a:r>
              <a:rPr lang="en-MY" sz="2600" b="1" dirty="0">
                <a:solidFill>
                  <a:srgbClr val="002060"/>
                </a:solidFill>
                <a:latin typeface="Garamond" panose="02020404030301010803" pitchFamily="18" charset="0"/>
                <a:cs typeface="Times New Roman" pitchFamily="18" charset="0"/>
              </a:rPr>
              <a:t>specially designed rubbish bag </a:t>
            </a:r>
            <a:r>
              <a:rPr lang="en-MY" sz="2600" b="1" dirty="0">
                <a:solidFill>
                  <a:srgbClr val="0070C0"/>
                </a:solidFill>
                <a:latin typeface="Garamond" panose="02020404030301010803" pitchFamily="18" charset="0"/>
                <a:cs typeface="Times New Roman" pitchFamily="18" charset="0"/>
              </a:rPr>
              <a:t>marked </a:t>
            </a:r>
          </a:p>
          <a:p>
            <a:pPr marL="457200" lvl="0" indent="-457200">
              <a:buFont typeface="Wingdings" pitchFamily="2" charset="2"/>
              <a:buChar char="§"/>
            </a:pPr>
            <a:r>
              <a:rPr lang="en-MY" sz="2600" b="1" dirty="0">
                <a:solidFill>
                  <a:srgbClr val="0070C0"/>
                </a:solidFill>
                <a:latin typeface="Garamond" panose="02020404030301010803" pitchFamily="18" charset="0"/>
                <a:cs typeface="Times New Roman" pitchFamily="18" charset="0"/>
              </a:rPr>
              <a:t>with </a:t>
            </a:r>
            <a:r>
              <a:rPr lang="en-MY" sz="2600" b="1" dirty="0">
                <a:solidFill>
                  <a:prstClr val="black"/>
                </a:solidFill>
                <a:latin typeface="Garamond" panose="02020404030301010803" pitchFamily="18" charset="0"/>
                <a:cs typeface="Times New Roman" pitchFamily="18" charset="0"/>
              </a:rPr>
              <a:t>"</a:t>
            </a:r>
            <a:r>
              <a:rPr lang="en-MY" sz="26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biological hazard</a:t>
            </a:r>
            <a:r>
              <a:rPr lang="en-MY" sz="2600" b="1" dirty="0">
                <a:solidFill>
                  <a:prstClr val="black"/>
                </a:solidFill>
                <a:latin typeface="Garamond" panose="02020404030301010803" pitchFamily="18" charset="0"/>
                <a:cs typeface="Times New Roman" pitchFamily="18" charset="0"/>
              </a:rPr>
              <a:t>" </a:t>
            </a:r>
            <a:r>
              <a:rPr lang="en-MY" sz="2600" dirty="0">
                <a:solidFill>
                  <a:prstClr val="black"/>
                </a:solidFill>
                <a:latin typeface="Garamond" panose="02020404030301010803" pitchFamily="18" charset="0"/>
                <a:cs typeface="Times New Roman" pitchFamily="18" charset="0"/>
              </a:rPr>
              <a:t>warning and label.</a:t>
            </a:r>
          </a:p>
          <a:p>
            <a:pPr lvl="0"/>
            <a:r>
              <a:rPr lang="en-MY" sz="26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Seal the </a:t>
            </a:r>
            <a:r>
              <a:rPr lang="en-MY" sz="2600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b</a:t>
            </a:r>
            <a:r>
              <a:rPr lang="en-MY" sz="2600" dirty="0">
                <a:solidFill>
                  <a:prstClr val="black"/>
                </a:solidFill>
                <a:latin typeface="Garamond" panose="02020404030301010803" pitchFamily="18" charset="0"/>
                <a:cs typeface="Times New Roman" pitchFamily="18" charset="0"/>
              </a:rPr>
              <a:t>ag </a:t>
            </a:r>
            <a:r>
              <a:rPr lang="en-MY" sz="2400" dirty="0">
                <a:solidFill>
                  <a:prstClr val="black"/>
                </a:solidFill>
                <a:latin typeface="Garamond" panose="02020404030301010803" pitchFamily="18" charset="0"/>
                <a:cs typeface="Times New Roman" pitchFamily="18" charset="0"/>
              </a:rPr>
              <a:t>and </a:t>
            </a:r>
            <a:r>
              <a:rPr lang="en-MY" sz="2400" b="1" dirty="0">
                <a:solidFill>
                  <a:prstClr val="black"/>
                </a:solidFill>
                <a:latin typeface="Garamond" panose="02020404030301010803" pitchFamily="18" charset="0"/>
                <a:cs typeface="Times New Roman" pitchFamily="18" charset="0"/>
              </a:rPr>
              <a:t>place it in designated location </a:t>
            </a:r>
            <a:r>
              <a:rPr lang="en-MY" sz="2400" dirty="0">
                <a:solidFill>
                  <a:prstClr val="black"/>
                </a:solidFill>
                <a:latin typeface="Garamond" panose="02020404030301010803" pitchFamily="18" charset="0"/>
                <a:cs typeface="Times New Roman" pitchFamily="18" charset="0"/>
              </a:rPr>
              <a:t>for special disposal</a:t>
            </a:r>
            <a:endParaRPr lang="en-US" sz="2400" dirty="0">
              <a:latin typeface="Garamond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-180529" y="1803859"/>
            <a:ext cx="9180513" cy="49244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itchFamily="2" charset="2"/>
              <a:buChar char="q"/>
            </a:pPr>
            <a:r>
              <a:rPr lang="en-MY" sz="2800" b="1" dirty="0">
                <a:solidFill>
                  <a:srgbClr val="C00000"/>
                </a:solidFill>
                <a:latin typeface="Garamond" panose="02020404030301010803" pitchFamily="18" charset="0"/>
                <a:cs typeface="Times New Roman" pitchFamily="18" charset="0"/>
              </a:rPr>
              <a:t> </a:t>
            </a:r>
            <a:r>
              <a:rPr lang="en-MY" sz="2800" b="1" u="sng" dirty="0">
                <a:solidFill>
                  <a:srgbClr val="C00000"/>
                </a:solidFill>
                <a:latin typeface="Garamond" panose="02020404030301010803" pitchFamily="18" charset="0"/>
                <a:cs typeface="Times New Roman" pitchFamily="18" charset="0"/>
              </a:rPr>
              <a:t>Safety goggles/glasses and face shields </a:t>
            </a:r>
            <a:endParaRPr lang="en-MY" sz="2800" u="sng" dirty="0">
              <a:solidFill>
                <a:srgbClr val="C00000"/>
              </a:solidFill>
              <a:latin typeface="Garamond" panose="02020404030301010803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v"/>
            </a:pPr>
            <a:r>
              <a:rPr lang="en-MY" sz="2600" dirty="0">
                <a:latin typeface="Garamond" panose="02020404030301010803" pitchFamily="18" charset="0"/>
                <a:cs typeface="Times New Roman" pitchFamily="18" charset="0"/>
              </a:rPr>
              <a:t>can </a:t>
            </a:r>
            <a:r>
              <a:rPr lang="en-MY" sz="26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protect the eyes</a:t>
            </a:r>
            <a:r>
              <a:rPr lang="en-MY" sz="2600" b="1" dirty="0">
                <a:latin typeface="Garamond" panose="02020404030301010803" pitchFamily="18" charset="0"/>
                <a:cs typeface="Times New Roman" pitchFamily="18" charset="0"/>
              </a:rPr>
              <a:t> from contacting  pathogen-carrying </a:t>
            </a:r>
            <a:r>
              <a:rPr lang="en-MY" sz="2600" b="1" dirty="0">
                <a:solidFill>
                  <a:srgbClr val="002060"/>
                </a:solidFill>
                <a:latin typeface="Garamond" panose="02020404030301010803" pitchFamily="18" charset="0"/>
                <a:cs typeface="Times New Roman" pitchFamily="18" charset="0"/>
              </a:rPr>
              <a:t>blood, droplets </a:t>
            </a:r>
            <a:r>
              <a:rPr lang="en-MY" sz="2600" dirty="0">
                <a:solidFill>
                  <a:srgbClr val="002060"/>
                </a:solidFill>
                <a:latin typeface="Garamond" panose="02020404030301010803" pitchFamily="18" charset="0"/>
                <a:cs typeface="Times New Roman" pitchFamily="18" charset="0"/>
              </a:rPr>
              <a:t>or </a:t>
            </a:r>
            <a:r>
              <a:rPr lang="en-MY" sz="2600" b="1" dirty="0">
                <a:solidFill>
                  <a:srgbClr val="002060"/>
                </a:solidFill>
                <a:latin typeface="Garamond" panose="02020404030301010803" pitchFamily="18" charset="0"/>
                <a:cs typeface="Times New Roman" pitchFamily="18" charset="0"/>
              </a:rPr>
              <a:t>other body fluids,  </a:t>
            </a:r>
            <a:r>
              <a:rPr lang="en-MY" sz="2600" b="1" i="1" dirty="0">
                <a:solidFill>
                  <a:schemeClr val="accent1"/>
                </a:solidFill>
                <a:latin typeface="Garamond" panose="02020404030301010803" pitchFamily="18" charset="0"/>
                <a:cs typeface="Times New Roman" pitchFamily="18" charset="0"/>
              </a:rPr>
              <a:t>which may t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en-MY" sz="2600" b="1" i="1" dirty="0">
                <a:solidFill>
                  <a:schemeClr val="accent1"/>
                </a:solidFill>
                <a:latin typeface="Garamond" panose="02020404030301010803" pitchFamily="18" charset="0"/>
                <a:cs typeface="Times New Roman" pitchFamily="18" charset="0"/>
              </a:rPr>
              <a:t>   hen enter the body through the mucosa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en-MY" sz="2600" b="1" dirty="0">
                <a:solidFill>
                  <a:srgbClr val="002060"/>
                </a:solidFill>
                <a:latin typeface="Garamond" panose="02020404030301010803" pitchFamily="18" charset="0"/>
                <a:cs typeface="Times New Roman" pitchFamily="18" charset="0"/>
              </a:rPr>
              <a:t>Both face shields and goggles/glasses should</a:t>
            </a:r>
            <a:r>
              <a:rPr lang="en-MY" sz="2600" b="1" dirty="0">
                <a:latin typeface="Garamond" panose="02020404030301010803" pitchFamily="18" charset="0"/>
                <a:cs typeface="Times New Roman" pitchFamily="18" charset="0"/>
              </a:rPr>
              <a:t> be</a:t>
            </a:r>
          </a:p>
          <a:p>
            <a:pPr marL="342900" indent="-342900" algn="ctr">
              <a:buFont typeface="Wingdings" pitchFamily="2" charset="2"/>
              <a:buChar char="v"/>
            </a:pPr>
            <a:r>
              <a:rPr lang="en-MY" sz="2600" b="1" dirty="0">
                <a:latin typeface="Garamond" panose="02020404030301010803" pitchFamily="18" charset="0"/>
                <a:cs typeface="Times New Roman" pitchFamily="18" charset="0"/>
              </a:rPr>
              <a:t> </a:t>
            </a:r>
            <a:r>
              <a:rPr lang="en-MY" sz="26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cleaned</a:t>
            </a:r>
            <a:r>
              <a:rPr lang="en-MY" sz="2600" b="1" dirty="0">
                <a:latin typeface="Garamond" panose="02020404030301010803" pitchFamily="18" charset="0"/>
                <a:cs typeface="Times New Roman" pitchFamily="18" charset="0"/>
              </a:rPr>
              <a:t> </a:t>
            </a:r>
            <a:r>
              <a:rPr lang="en-MY" sz="2600" b="1" dirty="0">
                <a:solidFill>
                  <a:srgbClr val="002060"/>
                </a:solidFill>
                <a:latin typeface="Garamond" panose="02020404030301010803" pitchFamily="18" charset="0"/>
                <a:cs typeface="Times New Roman" pitchFamily="18" charset="0"/>
              </a:rPr>
              <a:t>with </a:t>
            </a:r>
            <a:r>
              <a:rPr lang="en-MY" sz="26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liquid soap </a:t>
            </a:r>
            <a:r>
              <a:rPr lang="en-MY" sz="2600" b="1" dirty="0">
                <a:solidFill>
                  <a:srgbClr val="002060"/>
                </a:solidFill>
                <a:latin typeface="Garamond" panose="02020404030301010803" pitchFamily="18" charset="0"/>
                <a:cs typeface="Times New Roman" pitchFamily="18" charset="0"/>
              </a:rPr>
              <a:t>regularly</a:t>
            </a:r>
            <a:r>
              <a:rPr lang="en-MY" sz="2600" dirty="0">
                <a:latin typeface="Garamond" panose="02020404030301010803" pitchFamily="18" charset="0"/>
                <a:cs typeface="Times New Roman" pitchFamily="18" charset="0"/>
              </a:rPr>
              <a:t>. </a:t>
            </a:r>
          </a:p>
          <a:p>
            <a:pPr marL="342900" indent="-342900" algn="ctr">
              <a:buFont typeface="Wingdings" pitchFamily="2" charset="2"/>
              <a:buChar char="v"/>
            </a:pPr>
            <a:r>
              <a:rPr lang="en-MY" sz="2600" b="1" dirty="0">
                <a:solidFill>
                  <a:srgbClr val="002060"/>
                </a:solidFill>
                <a:latin typeface="Garamond" panose="02020404030301010803" pitchFamily="18" charset="0"/>
                <a:cs typeface="Times New Roman" pitchFamily="18" charset="0"/>
              </a:rPr>
              <a:t>If contaminated by blood</a:t>
            </a:r>
            <a:r>
              <a:rPr lang="en-MY" sz="2600" dirty="0">
                <a:latin typeface="Garamond" panose="02020404030301010803" pitchFamily="18" charset="0"/>
                <a:cs typeface="Times New Roman" pitchFamily="18" charset="0"/>
              </a:rPr>
              <a:t>, they should </a:t>
            </a:r>
            <a:r>
              <a:rPr lang="en-MY" sz="2600" b="1" dirty="0">
                <a:solidFill>
                  <a:schemeClr val="accent2"/>
                </a:solidFill>
                <a:latin typeface="Garamond" panose="02020404030301010803" pitchFamily="18" charset="0"/>
                <a:cs typeface="Times New Roman" pitchFamily="18" charset="0"/>
              </a:rPr>
              <a:t>be soaked </a:t>
            </a:r>
            <a:r>
              <a:rPr lang="en-MY" sz="2600" b="1" dirty="0">
                <a:solidFill>
                  <a:srgbClr val="0070C0"/>
                </a:solidFill>
                <a:latin typeface="Garamond" panose="02020404030301010803" pitchFamily="18" charset="0"/>
                <a:cs typeface="Times New Roman" pitchFamily="18" charset="0"/>
              </a:rPr>
              <a:t>in 1:49 diluted liquid bleach and then rinsed with clean water. 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en-MY" sz="26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  Place them in plastic bags </a:t>
            </a:r>
            <a:r>
              <a:rPr lang="en-MY" sz="2400" dirty="0">
                <a:latin typeface="Garamond" panose="02020404030301010803" pitchFamily="18" charset="0"/>
                <a:cs typeface="Times New Roman" pitchFamily="18" charset="0"/>
              </a:rPr>
              <a:t>after wiping </a:t>
            </a:r>
            <a:r>
              <a:rPr lang="en-MY" sz="2400" b="1" dirty="0">
                <a:latin typeface="Garamond" panose="02020404030301010803" pitchFamily="18" charset="0"/>
                <a:cs typeface="Times New Roman" pitchFamily="18" charset="0"/>
              </a:rPr>
              <a:t>dry and store </a:t>
            </a:r>
            <a:r>
              <a:rPr lang="en-MY" sz="2400" dirty="0">
                <a:latin typeface="Garamond" panose="02020404030301010803" pitchFamily="18" charset="0"/>
                <a:cs typeface="Times New Roman" pitchFamily="18" charset="0"/>
              </a:rPr>
              <a:t>them in a cabinet; 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en-MY" sz="26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  Check them regularly. 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en-MY" sz="26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  Replace them </a:t>
            </a:r>
            <a:r>
              <a:rPr lang="en-MY" sz="2600" b="1" dirty="0">
                <a:latin typeface="Garamond" panose="02020404030301010803" pitchFamily="18" charset="0"/>
                <a:cs typeface="Times New Roman" pitchFamily="18" charset="0"/>
              </a:rPr>
              <a:t>if out of </a:t>
            </a:r>
            <a:r>
              <a:rPr lang="en-MY" sz="2600" b="1" dirty="0">
                <a:solidFill>
                  <a:srgbClr val="002060"/>
                </a:solidFill>
                <a:latin typeface="Garamond" panose="02020404030301010803" pitchFamily="18" charset="0"/>
                <a:cs typeface="Times New Roman" pitchFamily="18" charset="0"/>
              </a:rPr>
              <a:t>shape, cracked, scratched </a:t>
            </a:r>
            <a:r>
              <a:rPr lang="en-MY" sz="2600" b="1" dirty="0">
                <a:latin typeface="Garamond" panose="02020404030301010803" pitchFamily="18" charset="0"/>
                <a:cs typeface="Times New Roman" pitchFamily="18" charset="0"/>
              </a:rPr>
              <a:t>or </a:t>
            </a:r>
            <a:r>
              <a:rPr lang="en-MY" sz="2600" b="1" dirty="0">
                <a:solidFill>
                  <a:srgbClr val="002060"/>
                </a:solidFill>
                <a:latin typeface="Garamond" panose="02020404030301010803" pitchFamily="18" charset="0"/>
                <a:cs typeface="Times New Roman" pitchFamily="18" charset="0"/>
              </a:rPr>
              <a:t>fogged</a:t>
            </a:r>
            <a:endParaRPr lang="en-MY" sz="2600" dirty="0">
              <a:latin typeface="Garamond" panose="02020404030301010803" pitchFamily="18" charset="0"/>
            </a:endParaRPr>
          </a:p>
        </p:txBody>
      </p:sp>
      <p:pic>
        <p:nvPicPr>
          <p:cNvPr id="5" name="Picture 4" descr="Biohazard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2636912"/>
            <a:ext cx="1547665" cy="1656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16" descr="Goggles or Safety Glasses. Protective workwear to protect human eyes. Single object isolated over a white background.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7856" y="1751209"/>
            <a:ext cx="1722129" cy="4536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Medical Virology Research Scientist Works in a Hazmat Suit with Mask, Inspects Test Tube with Isolated Virus String from Refrigerator Box. She Works in a Sterile High Tech Laboratory Facility.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3839" y="5445224"/>
            <a:ext cx="1890161" cy="8736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3274280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80528" y="188640"/>
            <a:ext cx="9324528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itchFamily="2" charset="2"/>
              <a:buChar char="q"/>
            </a:pPr>
            <a:r>
              <a:rPr lang="en-MY" sz="2800" b="1" dirty="0">
                <a:solidFill>
                  <a:srgbClr val="C00000"/>
                </a:solidFill>
                <a:latin typeface="Garamond" pitchFamily="18" charset="0"/>
              </a:rPr>
              <a:t> </a:t>
            </a:r>
            <a:r>
              <a:rPr lang="en-MY" sz="2800" b="1" dirty="0">
                <a:solidFill>
                  <a:srgbClr val="C00000"/>
                </a:solidFill>
                <a:latin typeface="Garamond" panose="02020404030301010803" pitchFamily="18" charset="0"/>
                <a:cs typeface="Times New Roman" pitchFamily="18" charset="0"/>
              </a:rPr>
              <a:t>Gloves 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en-MY" sz="26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Protect </a:t>
            </a:r>
            <a:r>
              <a:rPr lang="en-MY" sz="2600" b="1" i="1" dirty="0">
                <a:solidFill>
                  <a:schemeClr val="tx2"/>
                </a:solidFill>
                <a:latin typeface="Garamond" panose="02020404030301010803" pitchFamily="18" charset="0"/>
                <a:cs typeface="Times New Roman" pitchFamily="18" charset="0"/>
              </a:rPr>
              <a:t>the hands </a:t>
            </a:r>
            <a:r>
              <a:rPr lang="en-MY" sz="2600" b="1" i="1" dirty="0">
                <a:latin typeface="Garamond" panose="02020404030301010803" pitchFamily="18" charset="0"/>
                <a:cs typeface="Times New Roman" pitchFamily="18" charset="0"/>
              </a:rPr>
              <a:t>from contacting </a:t>
            </a:r>
            <a:r>
              <a:rPr lang="en-MY" sz="2600" b="1" i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blood, droplets, </a:t>
            </a:r>
          </a:p>
          <a:p>
            <a:r>
              <a:rPr lang="en-MY" sz="2600" b="1" i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    body fluids </a:t>
            </a:r>
            <a:r>
              <a:rPr lang="en-MY" sz="2600" b="1" i="1" dirty="0">
                <a:latin typeface="Garamond" panose="02020404030301010803" pitchFamily="18" charset="0"/>
                <a:cs typeface="Times New Roman" pitchFamily="18" charset="0"/>
              </a:rPr>
              <a:t>and  other </a:t>
            </a:r>
            <a:r>
              <a:rPr lang="en-MY" sz="2600" b="1" i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body tissue </a:t>
            </a:r>
            <a:r>
              <a:rPr lang="en-MY" sz="2600" b="1" i="1" dirty="0">
                <a:latin typeface="Garamond" panose="02020404030301010803" pitchFamily="18" charset="0"/>
                <a:cs typeface="Times New Roman" pitchFamily="18" charset="0"/>
              </a:rPr>
              <a:t>of the infected</a:t>
            </a:r>
            <a:r>
              <a:rPr lang="en-MY" sz="2600" dirty="0">
                <a:latin typeface="Garamond" panose="02020404030301010803" pitchFamily="18" charset="0"/>
                <a:cs typeface="Times New Roman" pitchFamily="18" charset="0"/>
              </a:rPr>
              <a:t>, or</a:t>
            </a:r>
          </a:p>
          <a:p>
            <a:r>
              <a:rPr lang="en-MY" sz="2600" dirty="0">
                <a:latin typeface="Garamond" panose="02020404030301010803" pitchFamily="18" charset="0"/>
                <a:cs typeface="Times New Roman" pitchFamily="18" charset="0"/>
              </a:rPr>
              <a:t>                       pathogen-contaminated objects and 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en-MY" sz="26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 Can avoid infecti</a:t>
            </a:r>
            <a:r>
              <a:rPr lang="en-MY" sz="2600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on </a:t>
            </a:r>
            <a:r>
              <a:rPr lang="en-MY" sz="2600" dirty="0">
                <a:latin typeface="Garamond" panose="02020404030301010803" pitchFamily="18" charset="0"/>
                <a:cs typeface="Times New Roman" pitchFamily="18" charset="0"/>
              </a:rPr>
              <a:t>when touching the </a:t>
            </a:r>
            <a:r>
              <a:rPr lang="en-MY" sz="2600" b="1" dirty="0">
                <a:latin typeface="Garamond" panose="02020404030301010803" pitchFamily="18" charset="0"/>
                <a:cs typeface="Times New Roman" pitchFamily="18" charset="0"/>
              </a:rPr>
              <a:t>eyes, mouth or nose </a:t>
            </a:r>
            <a:r>
              <a:rPr lang="en-MY" sz="2600" dirty="0">
                <a:latin typeface="Garamond" panose="02020404030301010803" pitchFamily="18" charset="0"/>
                <a:cs typeface="Times New Roman" pitchFamily="18" charset="0"/>
              </a:rPr>
              <a:t>afterwards. 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en-MY" sz="2600" dirty="0">
                <a:latin typeface="Garamond" panose="02020404030301010803" pitchFamily="18" charset="0"/>
                <a:cs typeface="Times New Roman" pitchFamily="18" charset="0"/>
              </a:rPr>
              <a:t>  also</a:t>
            </a:r>
            <a:r>
              <a:rPr lang="en-MY" sz="2600" b="1" dirty="0">
                <a:latin typeface="Garamond" panose="02020404030301010803" pitchFamily="18" charset="0"/>
                <a:cs typeface="Times New Roman" pitchFamily="18" charset="0"/>
              </a:rPr>
              <a:t> </a:t>
            </a:r>
            <a:r>
              <a:rPr lang="en-MY" sz="26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protect open wounds </a:t>
            </a:r>
            <a:r>
              <a:rPr lang="en-MY" sz="2600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f</a:t>
            </a:r>
            <a:r>
              <a:rPr lang="en-MY" sz="2600" dirty="0">
                <a:latin typeface="Garamond" panose="02020404030301010803" pitchFamily="18" charset="0"/>
                <a:cs typeface="Times New Roman" pitchFamily="18" charset="0"/>
              </a:rPr>
              <a:t>rom contamination by pathogen; 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en-MY" sz="2600" dirty="0">
                <a:latin typeface="Garamond" panose="02020404030301010803" pitchFamily="18" charset="0"/>
                <a:cs typeface="Times New Roman" pitchFamily="18" charset="0"/>
              </a:rPr>
              <a:t>Most gloves are </a:t>
            </a:r>
            <a:r>
              <a:rPr lang="en-MY" sz="26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disposable after </a:t>
            </a:r>
            <a:r>
              <a:rPr lang="en-MY" sz="2600" dirty="0">
                <a:latin typeface="Garamond" panose="02020404030301010803" pitchFamily="18" charset="0"/>
                <a:cs typeface="Times New Roman" pitchFamily="18" charset="0"/>
              </a:rPr>
              <a:t>use;</a:t>
            </a:r>
            <a:endParaRPr lang="ar-JO" sz="2600" dirty="0">
              <a:latin typeface="Garamond" panose="02020404030301010803" pitchFamily="18" charset="0"/>
            </a:endParaRPr>
          </a:p>
        </p:txBody>
      </p:sp>
      <p:pic>
        <p:nvPicPr>
          <p:cNvPr id="3" name="Picture 20" descr="Safety at work concept, Basic personal Protection Equipment (PPE) including ear plug, glasses and working glove on white background with embedded clipping path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0"/>
            <a:ext cx="1475656" cy="19168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0" y="3701267"/>
            <a:ext cx="9001000" cy="29854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itchFamily="2" charset="2"/>
              <a:buChar char="q"/>
            </a:pPr>
            <a:r>
              <a:rPr lang="en-MY" sz="2800" b="1" u="sng" dirty="0">
                <a:solidFill>
                  <a:srgbClr val="C00000"/>
                </a:solidFill>
                <a:latin typeface="Garamond" panose="02020404030301010803" pitchFamily="18" charset="0"/>
                <a:cs typeface="Times New Roman" pitchFamily="18" charset="0"/>
              </a:rPr>
              <a:t>Shoe covers </a:t>
            </a:r>
            <a:r>
              <a:rPr lang="en-MY" sz="2600" b="1" dirty="0">
                <a:latin typeface="Garamond" panose="02020404030301010803" pitchFamily="18" charset="0"/>
                <a:cs typeface="Times New Roman" pitchFamily="18" charset="0"/>
              </a:rPr>
              <a:t>prevent pathogens </a:t>
            </a:r>
            <a:r>
              <a:rPr lang="en-MY" sz="26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from being carried outside </a:t>
            </a:r>
          </a:p>
          <a:p>
            <a:r>
              <a:rPr lang="en-MY" sz="26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              </a:t>
            </a:r>
            <a:r>
              <a:rPr lang="en-MY" sz="2600" b="1" dirty="0">
                <a:latin typeface="Garamond" panose="02020404030301010803" pitchFamily="18" charset="0"/>
                <a:cs typeface="Times New Roman" pitchFamily="18" charset="0"/>
              </a:rPr>
              <a:t>the workplace</a:t>
            </a:r>
            <a:r>
              <a:rPr lang="en-MY" sz="2600" dirty="0">
                <a:latin typeface="Garamond" panose="02020404030301010803" pitchFamily="18" charset="0"/>
                <a:cs typeface="Times New Roman" pitchFamily="18" charset="0"/>
              </a:rPr>
              <a:t>; </a:t>
            </a:r>
          </a:p>
          <a:p>
            <a:r>
              <a:rPr lang="en-MY" sz="2800" dirty="0">
                <a:latin typeface="Garamond" panose="02020404030301010803" pitchFamily="18" charset="0"/>
                <a:cs typeface="Times New Roman" pitchFamily="18" charset="0"/>
              </a:rPr>
              <a:t>• </a:t>
            </a:r>
            <a:r>
              <a:rPr lang="en-MY" sz="2600" dirty="0">
                <a:latin typeface="Garamond" panose="02020404030301010803" pitchFamily="18" charset="0"/>
                <a:cs typeface="Times New Roman" pitchFamily="18" charset="0"/>
              </a:rPr>
              <a:t>Shoe covers are usually </a:t>
            </a:r>
            <a:r>
              <a:rPr lang="en-MY" sz="2600" b="1" dirty="0">
                <a:latin typeface="Garamond" panose="02020404030301010803" pitchFamily="18" charset="0"/>
                <a:cs typeface="Times New Roman" pitchFamily="18" charset="0"/>
              </a:rPr>
              <a:t>disposable after use</a:t>
            </a:r>
            <a:r>
              <a:rPr lang="en-MY" sz="2600" dirty="0">
                <a:latin typeface="Garamond" panose="02020404030301010803" pitchFamily="18" charset="0"/>
                <a:cs typeface="Times New Roman" pitchFamily="18" charset="0"/>
              </a:rPr>
              <a:t>;</a:t>
            </a:r>
          </a:p>
          <a:p>
            <a:r>
              <a:rPr lang="en-MY" sz="2600" dirty="0">
                <a:latin typeface="Garamond" panose="02020404030301010803" pitchFamily="18" charset="0"/>
                <a:cs typeface="Times New Roman" pitchFamily="18" charset="0"/>
              </a:rPr>
              <a:t> • </a:t>
            </a:r>
            <a:r>
              <a:rPr lang="en-MY" sz="26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Boot covers offer </a:t>
            </a:r>
            <a:r>
              <a:rPr lang="en-MY" sz="2600" b="1" dirty="0">
                <a:latin typeface="Garamond" panose="02020404030301010803" pitchFamily="18" charset="0"/>
                <a:cs typeface="Times New Roman" pitchFamily="18" charset="0"/>
              </a:rPr>
              <a:t>further protection</a:t>
            </a:r>
            <a:r>
              <a:rPr lang="en-MY" sz="2600" dirty="0">
                <a:latin typeface="Garamond" panose="02020404030301010803" pitchFamily="18" charset="0"/>
                <a:cs typeface="Times New Roman" pitchFamily="18" charset="0"/>
              </a:rPr>
              <a:t>.</a:t>
            </a:r>
          </a:p>
          <a:p>
            <a:r>
              <a:rPr lang="en-MY" sz="2800" dirty="0">
                <a:latin typeface="Garamond" panose="02020404030301010803" pitchFamily="18" charset="0"/>
                <a:cs typeface="Times New Roman" pitchFamily="18" charset="0"/>
              </a:rPr>
              <a:t> </a:t>
            </a:r>
            <a:r>
              <a:rPr lang="en-MY" sz="2600" b="1" i="1" dirty="0">
                <a:latin typeface="Garamond" panose="02020404030301010803" pitchFamily="18" charset="0"/>
                <a:cs typeface="Times New Roman" pitchFamily="18" charset="0"/>
              </a:rPr>
              <a:t>Cover the boots with the </a:t>
            </a:r>
            <a:r>
              <a:rPr lang="en-MY" sz="2600" b="1" i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trousers of protective </a:t>
            </a:r>
            <a:r>
              <a:rPr lang="en-MY" sz="2600" b="1" i="1" dirty="0">
                <a:latin typeface="Garamond" panose="02020404030301010803" pitchFamily="18" charset="0"/>
                <a:cs typeface="Times New Roman" pitchFamily="18" charset="0"/>
              </a:rPr>
              <a:t>clothing to</a:t>
            </a:r>
          </a:p>
          <a:p>
            <a:r>
              <a:rPr lang="en-MY" sz="2600" b="1" i="1" dirty="0">
                <a:latin typeface="Garamond" panose="02020404030301010803" pitchFamily="18" charset="0"/>
                <a:cs typeface="Times New Roman" pitchFamily="18" charset="0"/>
              </a:rPr>
              <a:t>    </a:t>
            </a:r>
            <a:r>
              <a:rPr lang="en-MY" sz="2600" b="1" i="1" dirty="0">
                <a:solidFill>
                  <a:srgbClr val="0070C0"/>
                </a:solidFill>
                <a:latin typeface="Garamond" panose="02020404030301010803" pitchFamily="18" charset="0"/>
                <a:cs typeface="Times New Roman" pitchFamily="18" charset="0"/>
              </a:rPr>
              <a:t>prevent contaminants from getting into the boots;</a:t>
            </a:r>
            <a:endParaRPr lang="en-MY" sz="2600" dirty="0">
              <a:solidFill>
                <a:srgbClr val="0070C0"/>
              </a:solidFill>
              <a:latin typeface="Garamond" panose="02020404030301010803" pitchFamily="18" charset="0"/>
              <a:cs typeface="Times New Roman" pitchFamily="18" charset="0"/>
            </a:endParaRPr>
          </a:p>
          <a:p>
            <a:r>
              <a:rPr lang="en-MY" sz="2600" dirty="0">
                <a:latin typeface="Garamond" panose="02020404030301010803" pitchFamily="18" charset="0"/>
                <a:cs typeface="Times New Roman" pitchFamily="18" charset="0"/>
              </a:rPr>
              <a:t> • </a:t>
            </a:r>
            <a:r>
              <a:rPr lang="en-MY" sz="26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Shoe covers </a:t>
            </a:r>
            <a:r>
              <a:rPr lang="en-MY" sz="2600" b="1" dirty="0">
                <a:latin typeface="Garamond" panose="02020404030301010803" pitchFamily="18" charset="0"/>
                <a:cs typeface="Times New Roman" pitchFamily="18" charset="0"/>
              </a:rPr>
              <a:t>should </a:t>
            </a:r>
            <a:r>
              <a:rPr lang="en-MY" sz="2600" dirty="0">
                <a:latin typeface="Garamond" panose="02020404030301010803" pitchFamily="18" charset="0"/>
                <a:cs typeface="Times New Roman" pitchFamily="18" charset="0"/>
              </a:rPr>
              <a:t>be </a:t>
            </a:r>
            <a:r>
              <a:rPr lang="en-MY" sz="2600" b="1" dirty="0">
                <a:solidFill>
                  <a:srgbClr val="002060"/>
                </a:solidFill>
                <a:latin typeface="Garamond" panose="02020404030301010803" pitchFamily="18" charset="0"/>
                <a:cs typeface="Times New Roman" pitchFamily="18" charset="0"/>
              </a:rPr>
              <a:t>water resistant </a:t>
            </a:r>
            <a:r>
              <a:rPr lang="en-MY" sz="2600" dirty="0">
                <a:latin typeface="Garamond" panose="02020404030301010803" pitchFamily="18" charset="0"/>
                <a:cs typeface="Times New Roman" pitchFamily="18" charset="0"/>
              </a:rPr>
              <a:t>and </a:t>
            </a:r>
            <a:r>
              <a:rPr lang="en-MY" sz="2600" b="1" dirty="0">
                <a:solidFill>
                  <a:srgbClr val="002060"/>
                </a:solidFill>
                <a:latin typeface="Garamond" panose="02020404030301010803" pitchFamily="18" charset="0"/>
                <a:cs typeface="Times New Roman" pitchFamily="18" charset="0"/>
              </a:rPr>
              <a:t>skid proof</a:t>
            </a:r>
          </a:p>
        </p:txBody>
      </p:sp>
    </p:spTree>
    <p:extLst>
      <p:ext uri="{BB962C8B-B14F-4D97-AF65-F5344CB8AC3E}">
        <p14:creationId xmlns:p14="http://schemas.microsoft.com/office/powerpoint/2010/main" val="207237564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620688"/>
            <a:ext cx="9144000" cy="49244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v"/>
            </a:pPr>
            <a:r>
              <a:rPr lang="en-MY" sz="2800" b="1" u="sng" dirty="0">
                <a:solidFill>
                  <a:srgbClr val="C00000"/>
                </a:solidFill>
                <a:latin typeface="Garamond" panose="02020404030301010803" pitchFamily="18" charset="0"/>
                <a:cs typeface="Times New Roman" pitchFamily="18" charset="0"/>
              </a:rPr>
              <a:t> </a:t>
            </a:r>
            <a:r>
              <a:rPr lang="en-MY" sz="2800" b="1" dirty="0">
                <a:solidFill>
                  <a:srgbClr val="C00000"/>
                </a:solidFill>
                <a:latin typeface="Garamond" pitchFamily="18" charset="0"/>
              </a:rPr>
              <a:t>To ensure their protectiveness 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en-MY" sz="2600" b="1" u="sng" dirty="0">
                <a:solidFill>
                  <a:srgbClr val="C00000"/>
                </a:solidFill>
                <a:latin typeface="Garamond" panose="02020404030301010803" pitchFamily="18" charset="0"/>
                <a:cs typeface="Times New Roman" pitchFamily="18" charset="0"/>
              </a:rPr>
              <a:t>All personal protective equipment requires 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en-MY" sz="26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correct selection </a:t>
            </a:r>
            <a:r>
              <a:rPr lang="en-MY" sz="2600" b="1" dirty="0">
                <a:latin typeface="Garamond" panose="02020404030301010803" pitchFamily="18" charset="0"/>
                <a:cs typeface="Times New Roman" pitchFamily="18" charset="0"/>
              </a:rPr>
              <a:t>and use, as well as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en-MY" sz="2600" b="1" dirty="0">
                <a:solidFill>
                  <a:srgbClr val="002060"/>
                </a:solidFill>
                <a:latin typeface="Garamond" panose="02020404030301010803" pitchFamily="18" charset="0"/>
                <a:cs typeface="Times New Roman" pitchFamily="18" charset="0"/>
              </a:rPr>
              <a:t> proper </a:t>
            </a:r>
            <a:r>
              <a:rPr lang="en-MY" sz="26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maintenanc</a:t>
            </a:r>
            <a:r>
              <a:rPr lang="en-MY" sz="2600" b="1" dirty="0">
                <a:latin typeface="Garamond" panose="02020404030301010803" pitchFamily="18" charset="0"/>
                <a:cs typeface="Times New Roman" pitchFamily="18" charset="0"/>
              </a:rPr>
              <a:t>e and </a:t>
            </a:r>
            <a:r>
              <a:rPr lang="en-MY" sz="26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storage</a:t>
            </a:r>
            <a:r>
              <a:rPr lang="en-MY" sz="2600" dirty="0">
                <a:latin typeface="Garamond" panose="02020404030301010803" pitchFamily="18" charset="0"/>
                <a:cs typeface="Times New Roman" pitchFamily="18" charset="0"/>
              </a:rPr>
              <a:t>. 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en-MY" sz="2600" b="1" dirty="0">
                <a:solidFill>
                  <a:srgbClr val="002060"/>
                </a:solidFill>
                <a:latin typeface="Garamond" panose="02020404030301010803" pitchFamily="18" charset="0"/>
                <a:cs typeface="Times New Roman" pitchFamily="18" charset="0"/>
              </a:rPr>
              <a:t>Re-useable protective equipment should </a:t>
            </a:r>
            <a:r>
              <a:rPr lang="en-MY" sz="2600" dirty="0">
                <a:latin typeface="Garamond" panose="02020404030301010803" pitchFamily="18" charset="0"/>
                <a:cs typeface="Times New Roman" pitchFamily="18" charset="0"/>
              </a:rPr>
              <a:t>be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MY" sz="26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cleaned</a:t>
            </a:r>
            <a:r>
              <a:rPr lang="en-MY" sz="2600" b="1" dirty="0">
                <a:latin typeface="Garamond" panose="02020404030301010803" pitchFamily="18" charset="0"/>
                <a:cs typeface="Times New Roman" pitchFamily="18" charset="0"/>
              </a:rPr>
              <a:t> and </a:t>
            </a:r>
            <a:r>
              <a:rPr lang="en-MY" sz="26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sterilized</a:t>
            </a:r>
            <a:r>
              <a:rPr lang="en-MY" sz="2600" b="1" dirty="0">
                <a:latin typeface="Garamond" panose="02020404030301010803" pitchFamily="18" charset="0"/>
                <a:cs typeface="Times New Roman" pitchFamily="18" charset="0"/>
              </a:rPr>
              <a:t> thoroughly before they are used again</a:t>
            </a:r>
            <a:r>
              <a:rPr lang="en-MY" sz="2600" dirty="0">
                <a:latin typeface="Garamond" panose="02020404030301010803" pitchFamily="18" charset="0"/>
                <a:cs typeface="Times New Roman" pitchFamily="18" charset="0"/>
              </a:rPr>
              <a:t>. 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en-MY" sz="2600" b="1" dirty="0">
                <a:latin typeface="Garamond" panose="02020404030301010803" pitchFamily="18" charset="0"/>
                <a:cs typeface="Times New Roman" pitchFamily="18" charset="0"/>
              </a:rPr>
              <a:t>Damaged items should be </a:t>
            </a:r>
            <a:r>
              <a:rPr lang="en-MY" sz="26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replaced immediately</a:t>
            </a:r>
            <a:r>
              <a:rPr lang="en-MY" sz="2600" dirty="0">
                <a:latin typeface="Garamond" pitchFamily="18" charset="0"/>
              </a:rPr>
              <a:t>.</a:t>
            </a:r>
          </a:p>
          <a:p>
            <a:r>
              <a:rPr lang="en-MY" sz="2600" dirty="0">
                <a:latin typeface="Garamond" pitchFamily="18" charset="0"/>
              </a:rPr>
              <a:t>When using the complete set of protective equipment</a:t>
            </a:r>
            <a:r>
              <a:rPr lang="en-MY" sz="2600" b="1" dirty="0">
                <a:latin typeface="Garamond" pitchFamily="18" charset="0"/>
              </a:rPr>
              <a:t>, medical personnel should follow strictly hospital guidelines on infection control. 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MY" sz="2600" b="1" dirty="0">
                <a:latin typeface="Garamond" pitchFamily="18" charset="0"/>
              </a:rPr>
              <a:t>Other general </a:t>
            </a:r>
            <a:r>
              <a:rPr lang="en-MY" sz="2600" b="1" dirty="0">
                <a:solidFill>
                  <a:srgbClr val="FF0000"/>
                </a:solidFill>
                <a:latin typeface="Garamond" pitchFamily="18" charset="0"/>
              </a:rPr>
              <a:t>frontline workers </a:t>
            </a:r>
            <a:r>
              <a:rPr lang="en-MY" sz="2600" b="1" dirty="0">
                <a:latin typeface="Garamond" pitchFamily="18" charset="0"/>
              </a:rPr>
              <a:t>such as </a:t>
            </a:r>
            <a:r>
              <a:rPr lang="en-MY" sz="2600" b="1" dirty="0">
                <a:solidFill>
                  <a:schemeClr val="tx2"/>
                </a:solidFill>
                <a:latin typeface="Garamond" pitchFamily="18" charset="0"/>
              </a:rPr>
              <a:t>cleaning </a:t>
            </a:r>
            <a:r>
              <a:rPr lang="en-MY" sz="2600" b="1" dirty="0">
                <a:latin typeface="Garamond" pitchFamily="18" charset="0"/>
              </a:rPr>
              <a:t>staff</a:t>
            </a:r>
          </a:p>
          <a:p>
            <a:r>
              <a:rPr lang="en-MY" sz="2600" b="1" dirty="0">
                <a:latin typeface="Garamond" pitchFamily="18" charset="0"/>
              </a:rPr>
              <a:t>should follow order in putting on protective equipment</a:t>
            </a:r>
            <a:r>
              <a:rPr lang="en-MY" sz="2600" dirty="0">
                <a:latin typeface="Garamond" pitchFamily="18" charset="0"/>
              </a:rPr>
              <a:t>. </a:t>
            </a:r>
          </a:p>
        </p:txBody>
      </p:sp>
      <p:pic>
        <p:nvPicPr>
          <p:cNvPr id="4" name="Picture 2" descr="Worker with Personal Protective Equipment and Safety Icon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876256" y="148471"/>
            <a:ext cx="2267744" cy="18403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7652218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-180529" y="25121"/>
            <a:ext cx="9338383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itchFamily="2" charset="2"/>
              <a:buChar char="q"/>
            </a:pPr>
            <a:r>
              <a:rPr lang="en-MY" sz="2800" b="1" dirty="0">
                <a:solidFill>
                  <a:srgbClr val="C00000"/>
                </a:solidFill>
                <a:latin typeface="Garamond" pitchFamily="18" charset="0"/>
              </a:rPr>
              <a:t> </a:t>
            </a:r>
            <a:r>
              <a:rPr lang="en-MY" sz="2800" b="1" dirty="0">
                <a:solidFill>
                  <a:srgbClr val="C00000"/>
                </a:solidFill>
                <a:latin typeface="Garamond" panose="02020404030301010803" pitchFamily="18" charset="0"/>
                <a:cs typeface="Times New Roman" pitchFamily="18" charset="0"/>
              </a:rPr>
              <a:t>Sterilization </a:t>
            </a:r>
            <a:endParaRPr lang="en-MY" sz="2800" dirty="0">
              <a:solidFill>
                <a:srgbClr val="C00000"/>
              </a:solidFill>
              <a:latin typeface="Garamond" panose="02020404030301010803" pitchFamily="18" charset="0"/>
              <a:cs typeface="Times New Roman" pitchFamily="18" charset="0"/>
            </a:endParaRPr>
          </a:p>
          <a:p>
            <a:r>
              <a:rPr lang="en-MY" sz="2600" b="1" dirty="0">
                <a:latin typeface="Garamond" panose="02020404030301010803" pitchFamily="18" charset="0"/>
                <a:cs typeface="Times New Roman" pitchFamily="18" charset="0"/>
              </a:rPr>
              <a:t>      Sterilization</a:t>
            </a:r>
            <a:r>
              <a:rPr lang="en-MY" sz="2600" dirty="0">
                <a:latin typeface="Garamond" panose="02020404030301010803" pitchFamily="18" charset="0"/>
                <a:cs typeface="Times New Roman" pitchFamily="18" charset="0"/>
              </a:rPr>
              <a:t> is the process using 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en-MY" sz="26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ultra heat </a:t>
            </a:r>
            <a:r>
              <a:rPr lang="en-MY" sz="2600" b="1" dirty="0">
                <a:latin typeface="Garamond" panose="02020404030301010803" pitchFamily="18" charset="0"/>
                <a:cs typeface="Times New Roman" pitchFamily="18" charset="0"/>
              </a:rPr>
              <a:t>or </a:t>
            </a:r>
            <a:r>
              <a:rPr lang="en-MY" sz="26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high pressure </a:t>
            </a:r>
            <a:r>
              <a:rPr lang="en-MY" sz="2600" dirty="0">
                <a:latin typeface="Garamond" panose="02020404030301010803" pitchFamily="18" charset="0"/>
                <a:cs typeface="Times New Roman" pitchFamily="18" charset="0"/>
              </a:rPr>
              <a:t>to </a:t>
            </a:r>
            <a:r>
              <a:rPr lang="en-MY" sz="2600" b="1" dirty="0">
                <a:latin typeface="Garamond" panose="02020404030301010803" pitchFamily="18" charset="0"/>
                <a:cs typeface="Times New Roman" pitchFamily="18" charset="0"/>
              </a:rPr>
              <a:t>eliminate bacteria, </a:t>
            </a:r>
            <a:r>
              <a:rPr lang="en-MY" sz="2600" dirty="0">
                <a:latin typeface="Garamond" panose="02020404030301010803" pitchFamily="18" charset="0"/>
                <a:cs typeface="Times New Roman" pitchFamily="18" charset="0"/>
              </a:rPr>
              <a:t>or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en-MY" sz="2600" dirty="0">
                <a:latin typeface="Garamond" panose="02020404030301010803" pitchFamily="18" charset="0"/>
                <a:cs typeface="Times New Roman" pitchFamily="18" charset="0"/>
              </a:rPr>
              <a:t> </a:t>
            </a:r>
            <a:r>
              <a:rPr lang="en-MY" sz="2600" b="1" dirty="0">
                <a:latin typeface="Garamond" panose="02020404030301010803" pitchFamily="18" charset="0"/>
                <a:cs typeface="Times New Roman" pitchFamily="18" charset="0"/>
              </a:rPr>
              <a:t>using </a:t>
            </a:r>
            <a:r>
              <a:rPr lang="en-MY" sz="26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biocide</a:t>
            </a:r>
            <a:r>
              <a:rPr lang="en-MY" sz="2600" b="1" dirty="0">
                <a:latin typeface="Garamond" panose="02020404030301010803" pitchFamily="18" charset="0"/>
                <a:cs typeface="Times New Roman" pitchFamily="18" charset="0"/>
              </a:rPr>
              <a:t> to eliminate microorganisms, including spores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MY" sz="2600" b="1" dirty="0">
                <a:solidFill>
                  <a:srgbClr val="002060"/>
                </a:solidFill>
                <a:latin typeface="Garamond" panose="02020404030301010803" pitchFamily="18" charset="0"/>
                <a:cs typeface="Times New Roman" pitchFamily="18" charset="0"/>
              </a:rPr>
              <a:t>A </a:t>
            </a:r>
            <a:r>
              <a:rPr lang="en-MY" sz="2600" b="1" u="sng" dirty="0">
                <a:solidFill>
                  <a:srgbClr val="002060"/>
                </a:solidFill>
                <a:latin typeface="Garamond" panose="02020404030301010803" pitchFamily="18" charset="0"/>
                <a:cs typeface="Times New Roman" pitchFamily="18" charset="0"/>
              </a:rPr>
              <a:t>complete sterilization process </a:t>
            </a:r>
            <a:r>
              <a:rPr lang="en-MY" sz="26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should include </a:t>
            </a:r>
          </a:p>
          <a:p>
            <a:pPr marL="457200" indent="-457200">
              <a:buFont typeface="Wingdings" pitchFamily="2" charset="2"/>
              <a:buChar char="ü"/>
            </a:pPr>
            <a:r>
              <a:rPr lang="en-MY" sz="2600" b="1" dirty="0">
                <a:solidFill>
                  <a:srgbClr val="002060"/>
                </a:solidFill>
                <a:latin typeface="Garamond" panose="02020404030301010803" pitchFamily="18" charset="0"/>
                <a:cs typeface="Times New Roman" pitchFamily="18" charset="0"/>
              </a:rPr>
              <a:t>disinfecting </a:t>
            </a:r>
            <a:r>
              <a:rPr lang="en-MY" sz="2600" b="1" dirty="0">
                <a:latin typeface="Garamond" panose="02020404030301010803" pitchFamily="18" charset="0"/>
                <a:cs typeface="Times New Roman" pitchFamily="18" charset="0"/>
              </a:rPr>
              <a:t>the </a:t>
            </a:r>
            <a:r>
              <a:rPr lang="en-MY" sz="26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contaminated premises</a:t>
            </a:r>
            <a:r>
              <a:rPr lang="en-MY" sz="2600" dirty="0">
                <a:latin typeface="Garamond" panose="02020404030301010803" pitchFamily="18" charset="0"/>
                <a:cs typeface="Times New Roman" pitchFamily="18" charset="0"/>
              </a:rPr>
              <a:t>(building ) </a:t>
            </a:r>
            <a:r>
              <a:rPr lang="en-MY" sz="2600" b="1" dirty="0">
                <a:latin typeface="Garamond" panose="02020404030301010803" pitchFamily="18" charset="0"/>
                <a:cs typeface="Times New Roman" pitchFamily="18" charset="0"/>
              </a:rPr>
              <a:t>and </a:t>
            </a:r>
          </a:p>
          <a:p>
            <a:pPr marL="457200" indent="-457200">
              <a:buFont typeface="Wingdings" pitchFamily="2" charset="2"/>
              <a:buChar char="ü"/>
            </a:pPr>
            <a:r>
              <a:rPr lang="en-MY" sz="2600" b="1" dirty="0">
                <a:latin typeface="Garamond" panose="02020404030301010803" pitchFamily="18" charset="0"/>
                <a:cs typeface="Times New Roman" pitchFamily="18" charset="0"/>
              </a:rPr>
              <a:t> </a:t>
            </a:r>
            <a:r>
              <a:rPr lang="en-MY" sz="26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thorough cleaning </a:t>
            </a:r>
            <a:r>
              <a:rPr lang="en-MY" sz="2600" b="1" dirty="0">
                <a:latin typeface="Garamond" panose="02020404030301010803" pitchFamily="18" charset="0"/>
                <a:cs typeface="Times New Roman" pitchFamily="18" charset="0"/>
              </a:rPr>
              <a:t>of any </a:t>
            </a:r>
            <a:r>
              <a:rPr lang="en-MY" sz="26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residual toxic </a:t>
            </a:r>
            <a:r>
              <a:rPr lang="en-MY" sz="2600" b="1" dirty="0">
                <a:latin typeface="Garamond" panose="02020404030301010803" pitchFamily="18" charset="0"/>
                <a:cs typeface="Times New Roman" pitchFamily="18" charset="0"/>
              </a:rPr>
              <a:t>substances, </a:t>
            </a:r>
            <a:r>
              <a:rPr lang="en-MY" sz="2600" dirty="0">
                <a:latin typeface="Garamond" panose="02020404030301010803" pitchFamily="18" charset="0"/>
                <a:cs typeface="Times New Roman" pitchFamily="18" charset="0"/>
              </a:rPr>
              <a:t>to </a:t>
            </a:r>
            <a:r>
              <a:rPr lang="en-MY" sz="2600" b="1" dirty="0">
                <a:latin typeface="Garamond" panose="02020404030301010803" pitchFamily="18" charset="0"/>
                <a:cs typeface="Times New Roman" pitchFamily="18" charset="0"/>
              </a:rPr>
              <a:t>ensure that employees would not be harmed through exposure in the risk area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MY" sz="2600" b="1" dirty="0">
                <a:latin typeface="Garamond" panose="02020404030301010803" pitchFamily="18" charset="0"/>
                <a:cs typeface="Times New Roman" pitchFamily="18" charset="0"/>
              </a:rPr>
              <a:t>There are many kinds </a:t>
            </a:r>
            <a:r>
              <a:rPr lang="en-MY" sz="2600" b="1" dirty="0">
                <a:solidFill>
                  <a:srgbClr val="002060"/>
                </a:solidFill>
                <a:latin typeface="Garamond" panose="02020404030301010803" pitchFamily="18" charset="0"/>
                <a:cs typeface="Times New Roman" pitchFamily="18" charset="0"/>
              </a:rPr>
              <a:t>of sterilizing and antiseptic </a:t>
            </a:r>
            <a:r>
              <a:rPr lang="en-MY" sz="2600" b="1" dirty="0">
                <a:latin typeface="Garamond" panose="02020404030301010803" pitchFamily="18" charset="0"/>
                <a:cs typeface="Times New Roman" pitchFamily="18" charset="0"/>
              </a:rPr>
              <a:t>agents,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en-MY" sz="2800" b="1" u="sng" dirty="0">
                <a:solidFill>
                  <a:srgbClr val="C00000"/>
                </a:solidFill>
                <a:latin typeface="Garamond" panose="02020404030301010803" pitchFamily="18" charset="0"/>
                <a:cs typeface="Times New Roman" pitchFamily="18" charset="0"/>
              </a:rPr>
              <a:t>Effective sterilization </a:t>
            </a:r>
            <a:r>
              <a:rPr lang="en-MY" sz="2800" b="1" u="sng" dirty="0">
                <a:latin typeface="Garamond" panose="02020404030301010803" pitchFamily="18" charset="0"/>
                <a:cs typeface="Times New Roman" pitchFamily="18" charset="0"/>
              </a:rPr>
              <a:t>depends on 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MY" sz="2400" b="1" dirty="0">
                <a:latin typeface="Garamond" panose="02020404030301010803" pitchFamily="18" charset="0"/>
                <a:cs typeface="Times New Roman" pitchFamily="18" charset="0"/>
              </a:rPr>
              <a:t>strain and </a:t>
            </a:r>
            <a:r>
              <a:rPr lang="en-MY" sz="24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amount o</a:t>
            </a:r>
            <a:r>
              <a:rPr lang="en-MY" sz="2400" b="1" dirty="0">
                <a:latin typeface="Garamond" panose="02020404030301010803" pitchFamily="18" charset="0"/>
                <a:cs typeface="Times New Roman" pitchFamily="18" charset="0"/>
              </a:rPr>
              <a:t>f microorganisms, </a:t>
            </a:r>
            <a:r>
              <a:rPr lang="en-MY" sz="24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properties</a:t>
            </a:r>
            <a:r>
              <a:rPr lang="en-MY" sz="2400" b="1" dirty="0">
                <a:solidFill>
                  <a:prstClr val="black"/>
                </a:solidFill>
                <a:latin typeface="Garamond" panose="02020404030301010803" pitchFamily="18" charset="0"/>
                <a:cs typeface="Times New Roman" pitchFamily="18" charset="0"/>
              </a:rPr>
              <a:t> of the organisms</a:t>
            </a:r>
            <a:endParaRPr lang="en-MY" sz="2400" dirty="0">
              <a:latin typeface="Garamond" panose="02020404030301010803" pitchFamily="18" charset="0"/>
              <a:cs typeface="Times New Roman" pitchFamily="18" charset="0"/>
            </a:endParaRPr>
          </a:p>
          <a:p>
            <a:pPr marL="571500" indent="-571500">
              <a:buFont typeface="+mj-lt"/>
              <a:buAutoNum type="romanLcPeriod"/>
            </a:pPr>
            <a:r>
              <a:rPr lang="en-MY" sz="2600" b="1" dirty="0">
                <a:latin typeface="Garamond" panose="02020404030301010803" pitchFamily="18" charset="0"/>
                <a:cs typeface="Times New Roman" pitchFamily="18" charset="0"/>
              </a:rPr>
              <a:t>the </a:t>
            </a:r>
            <a:r>
              <a:rPr lang="en-MY" sz="26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level of organic material </a:t>
            </a:r>
            <a:r>
              <a:rPr lang="en-MY" sz="2600" b="1" dirty="0">
                <a:latin typeface="Garamond" panose="02020404030301010803" pitchFamily="18" charset="0"/>
                <a:cs typeface="Times New Roman" pitchFamily="18" charset="0"/>
              </a:rPr>
              <a:t>present</a:t>
            </a:r>
            <a:r>
              <a:rPr lang="en-MY" sz="2600" dirty="0">
                <a:latin typeface="Garamond" panose="02020404030301010803" pitchFamily="18" charset="0"/>
                <a:cs typeface="Times New Roman" pitchFamily="18" charset="0"/>
              </a:rPr>
              <a:t>, </a:t>
            </a:r>
          </a:p>
          <a:p>
            <a:pPr marL="571500" indent="-571500">
              <a:buFont typeface="+mj-lt"/>
              <a:buAutoNum type="romanLcPeriod"/>
            </a:pPr>
            <a:r>
              <a:rPr lang="en-MY" sz="2600" b="1" dirty="0">
                <a:latin typeface="Garamond" panose="02020404030301010803" pitchFamily="18" charset="0"/>
                <a:cs typeface="Times New Roman" pitchFamily="18" charset="0"/>
              </a:rPr>
              <a:t>the </a:t>
            </a:r>
            <a:r>
              <a:rPr lang="en-MY" sz="26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duration, </a:t>
            </a:r>
          </a:p>
          <a:p>
            <a:pPr marL="571500" indent="-571500">
              <a:buFont typeface="+mj-lt"/>
              <a:buAutoNum type="romanLcPeriod"/>
            </a:pPr>
            <a:r>
              <a:rPr lang="en-MY" sz="26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temperature</a:t>
            </a:r>
            <a:r>
              <a:rPr lang="en-MY" sz="2600" b="1" dirty="0">
                <a:latin typeface="Garamond" panose="02020404030301010803" pitchFamily="18" charset="0"/>
                <a:cs typeface="Times New Roman" pitchFamily="18" charset="0"/>
              </a:rPr>
              <a:t> </a:t>
            </a:r>
            <a:r>
              <a:rPr lang="en-MY" sz="2600" dirty="0">
                <a:latin typeface="Garamond" panose="02020404030301010803" pitchFamily="18" charset="0"/>
                <a:cs typeface="Times New Roman" pitchFamily="18" charset="0"/>
              </a:rPr>
              <a:t>and </a:t>
            </a:r>
          </a:p>
          <a:p>
            <a:pPr marL="571500" indent="-571500">
              <a:buFont typeface="+mj-lt"/>
              <a:buAutoNum type="romanLcPeriod"/>
            </a:pPr>
            <a:r>
              <a:rPr lang="en-MY" sz="26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concentration</a:t>
            </a:r>
            <a:r>
              <a:rPr lang="en-MY" sz="2600" b="1" dirty="0">
                <a:latin typeface="Garamond" panose="02020404030301010803" pitchFamily="18" charset="0"/>
                <a:cs typeface="Times New Roman" pitchFamily="18" charset="0"/>
              </a:rPr>
              <a:t> of the sterilizing agent</a:t>
            </a:r>
            <a:endParaRPr lang="en-US" sz="2600" b="1" dirty="0">
              <a:latin typeface="Garamond" panose="02020404030301010803" pitchFamily="18" charset="0"/>
              <a:cs typeface="Times New Roman" pitchFamily="18" charset="0"/>
            </a:endParaRPr>
          </a:p>
        </p:txBody>
      </p:sp>
      <p:pic>
        <p:nvPicPr>
          <p:cNvPr id="4" name="Picture 4" descr="Sanitiser at health centre. : News Phot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-17132"/>
            <a:ext cx="1656186" cy="1357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Little Girl Applying Hand Sanitizer : Stock Phot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6200" y="4869160"/>
            <a:ext cx="1627800" cy="1872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67029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048" y="2882"/>
            <a:ext cx="8928992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en-MY" sz="2800" b="1" dirty="0">
                <a:solidFill>
                  <a:srgbClr val="002060"/>
                </a:solidFill>
                <a:latin typeface="Garamond" panose="02020404030301010803" pitchFamily="18" charset="0"/>
                <a:cs typeface="Times New Roman" pitchFamily="18" charset="0"/>
              </a:rPr>
              <a:t>Sterilization must be carried out by </a:t>
            </a:r>
          </a:p>
          <a:p>
            <a:r>
              <a:rPr lang="en-MY" sz="26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following strictly safety </a:t>
            </a:r>
            <a:r>
              <a:rPr lang="en-MY" sz="2600" b="1" dirty="0">
                <a:solidFill>
                  <a:srgbClr val="002060"/>
                </a:solidFill>
                <a:latin typeface="Garamond" panose="02020404030301010803" pitchFamily="18" charset="0"/>
                <a:cs typeface="Times New Roman" pitchFamily="18" charset="0"/>
              </a:rPr>
              <a:t>guidelines and </a:t>
            </a:r>
          </a:p>
          <a:p>
            <a:r>
              <a:rPr lang="en-MY" sz="2600" b="1" dirty="0">
                <a:solidFill>
                  <a:srgbClr val="002060"/>
                </a:solidFill>
                <a:latin typeface="Garamond" panose="02020404030301010803" pitchFamily="18" charset="0"/>
                <a:cs typeface="Times New Roman" pitchFamily="18" charset="0"/>
              </a:rPr>
              <a:t>taking </a:t>
            </a:r>
            <a:r>
              <a:rPr lang="en-MY" sz="26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personal protection </a:t>
            </a:r>
            <a:r>
              <a:rPr lang="en-MY" sz="2600" b="1" dirty="0">
                <a:solidFill>
                  <a:srgbClr val="002060"/>
                </a:solidFill>
                <a:latin typeface="Garamond" panose="02020404030301010803" pitchFamily="18" charset="0"/>
                <a:cs typeface="Times New Roman" pitchFamily="18" charset="0"/>
              </a:rPr>
              <a:t>to safeguard the health and safety of employees</a:t>
            </a:r>
            <a:r>
              <a:rPr lang="en-MY" sz="2600" dirty="0">
                <a:solidFill>
                  <a:srgbClr val="002060"/>
                </a:solidFill>
                <a:latin typeface="Garamond" panose="02020404030301010803" pitchFamily="18" charset="0"/>
                <a:cs typeface="Times New Roman" pitchFamily="18" charset="0"/>
              </a:rPr>
              <a:t>.</a:t>
            </a:r>
            <a:endParaRPr lang="en-MY" sz="2600" b="1" dirty="0">
              <a:solidFill>
                <a:srgbClr val="C00000"/>
              </a:solidFill>
              <a:latin typeface="Garamond" panose="02020404030301010803" pitchFamily="18" charset="0"/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v"/>
            </a:pPr>
            <a:r>
              <a:rPr lang="en-MY" sz="2600" b="1" dirty="0">
                <a:solidFill>
                  <a:srgbClr val="C00000"/>
                </a:solidFill>
                <a:latin typeface="Garamond" panose="02020404030301010803" pitchFamily="18" charset="0"/>
                <a:cs typeface="Times New Roman" pitchFamily="18" charset="0"/>
              </a:rPr>
              <a:t>Personal hygiene </a:t>
            </a:r>
            <a:endParaRPr lang="en-MY" sz="2600" dirty="0">
              <a:solidFill>
                <a:srgbClr val="C00000"/>
              </a:solidFill>
              <a:latin typeface="Garamond" panose="02020404030301010803" pitchFamily="18" charset="0"/>
              <a:cs typeface="Times New Roman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MY" sz="26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Washing hands </a:t>
            </a:r>
            <a:r>
              <a:rPr lang="en-MY" sz="2600" b="1" dirty="0">
                <a:latin typeface="Garamond" panose="02020404030301010803" pitchFamily="18" charset="0"/>
                <a:cs typeface="Times New Roman" pitchFamily="18" charset="0"/>
              </a:rPr>
              <a:t>with liquid soap is the simplest and most basic method to avoid infection</a:t>
            </a:r>
            <a:r>
              <a:rPr lang="en-MY" sz="2600" dirty="0">
                <a:latin typeface="Garamond" panose="02020404030301010803" pitchFamily="18" charset="0"/>
                <a:cs typeface="Times New Roman" pitchFamily="18" charset="0"/>
              </a:rPr>
              <a:t>.</a:t>
            </a:r>
          </a:p>
          <a:p>
            <a:r>
              <a:rPr lang="en-MY" sz="2600" dirty="0">
                <a:latin typeface="Garamond" panose="02020404030301010803" pitchFamily="18" charset="0"/>
                <a:cs typeface="Times New Roman" pitchFamily="18" charset="0"/>
              </a:rPr>
              <a:t>         However, it is often neglected. 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n-MY" sz="26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Wash hands before and after work</a:t>
            </a:r>
            <a:r>
              <a:rPr lang="en-MY" sz="2600" dirty="0">
                <a:latin typeface="Garamond" panose="02020404030301010803" pitchFamily="18" charset="0"/>
                <a:cs typeface="Times New Roman" pitchFamily="18" charset="0"/>
              </a:rPr>
              <a:t>. </a:t>
            </a:r>
          </a:p>
          <a:p>
            <a:pPr marL="457200" indent="-457200">
              <a:buFont typeface="Wingdings" pitchFamily="2" charset="2"/>
              <a:buChar char="v"/>
            </a:pPr>
            <a:endParaRPr lang="en-MY" sz="2600" dirty="0">
              <a:latin typeface="Garamond" panose="02020404030301010803" pitchFamily="18" charset="0"/>
              <a:cs typeface="Times New Roman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n-MY" sz="2600" b="1" dirty="0">
                <a:latin typeface="Garamond" panose="02020404030301010803" pitchFamily="18" charset="0"/>
                <a:cs typeface="Times New Roman" pitchFamily="18" charset="0"/>
              </a:rPr>
              <a:t>Also </a:t>
            </a:r>
            <a:r>
              <a:rPr lang="en-MY" sz="2600" b="1" dirty="0">
                <a:solidFill>
                  <a:srgbClr val="002060"/>
                </a:solidFill>
                <a:latin typeface="Garamond" panose="02020404030301010803" pitchFamily="18" charset="0"/>
                <a:cs typeface="Times New Roman" pitchFamily="18" charset="0"/>
              </a:rPr>
              <a:t>wash hands </a:t>
            </a:r>
            <a:r>
              <a:rPr lang="en-MY" sz="2600" b="1" dirty="0">
                <a:solidFill>
                  <a:srgbClr val="0070C0"/>
                </a:solidFill>
                <a:latin typeface="Garamond" panose="02020404030301010803" pitchFamily="18" charset="0"/>
                <a:cs typeface="Times New Roman" pitchFamily="18" charset="0"/>
              </a:rPr>
              <a:t>immediately </a:t>
            </a:r>
            <a:r>
              <a:rPr lang="en-MY" sz="26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before and after </a:t>
            </a:r>
            <a:r>
              <a:rPr lang="en-MY" sz="2600" b="1" dirty="0">
                <a:solidFill>
                  <a:srgbClr val="0070C0"/>
                </a:solidFill>
                <a:latin typeface="Garamond" panose="02020404030301010803" pitchFamily="18" charset="0"/>
                <a:cs typeface="Times New Roman" pitchFamily="18" charset="0"/>
              </a:rPr>
              <a:t>wearing protective clothing</a:t>
            </a:r>
            <a:r>
              <a:rPr lang="en-MY" sz="2600" b="1" dirty="0">
                <a:latin typeface="Garamond" panose="02020404030301010803" pitchFamily="18" charset="0"/>
                <a:cs typeface="Times New Roman" pitchFamily="18" charset="0"/>
              </a:rPr>
              <a:t>, uniforms or </a:t>
            </a:r>
            <a:r>
              <a:rPr lang="en-MY" sz="2600" b="1" dirty="0">
                <a:solidFill>
                  <a:srgbClr val="0070C0"/>
                </a:solidFill>
                <a:latin typeface="Garamond" panose="02020404030301010803" pitchFamily="18" charset="0"/>
                <a:cs typeface="Times New Roman" pitchFamily="18" charset="0"/>
              </a:rPr>
              <a:t>gloves</a:t>
            </a:r>
            <a:r>
              <a:rPr lang="en-MY" sz="2600" b="1" dirty="0">
                <a:latin typeface="Garamond" panose="02020404030301010803" pitchFamily="18" charset="0"/>
                <a:cs typeface="Times New Roman" pitchFamily="18" charset="0"/>
              </a:rPr>
              <a:t> to reduce the possibility of infection</a:t>
            </a:r>
          </a:p>
          <a:p>
            <a:pPr marL="457200" indent="-457200">
              <a:buFont typeface="Wingdings" pitchFamily="2" charset="2"/>
              <a:buChar char="v"/>
            </a:pPr>
            <a:endParaRPr lang="en-MY" sz="2600" b="1" dirty="0">
              <a:latin typeface="Garamond" panose="02020404030301010803" pitchFamily="18" charset="0"/>
              <a:cs typeface="Times New Roman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n-MY" sz="2600" b="1" dirty="0">
                <a:latin typeface="Garamond" panose="02020404030301010803" pitchFamily="18" charset="0"/>
                <a:cs typeface="Times New Roman" pitchFamily="18" charset="0"/>
              </a:rPr>
              <a:t>Hands must be </a:t>
            </a:r>
            <a:r>
              <a:rPr lang="en-MY" sz="26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washed thoroughly after taking off </a:t>
            </a:r>
            <a:r>
              <a:rPr lang="en-MY" sz="2600" b="1" dirty="0">
                <a:solidFill>
                  <a:schemeClr val="tx2"/>
                </a:solidFill>
                <a:latin typeface="Garamond" panose="02020404030301010803" pitchFamily="18" charset="0"/>
                <a:cs typeface="Times New Roman" pitchFamily="18" charset="0"/>
              </a:rPr>
              <a:t>any personal protective equipment</a:t>
            </a:r>
            <a:endParaRPr lang="en-MY" sz="2600" dirty="0">
              <a:solidFill>
                <a:schemeClr val="tx2"/>
              </a:solidFill>
              <a:latin typeface="Garamond" panose="02020404030301010803" pitchFamily="18" charset="0"/>
              <a:cs typeface="Times New Roman" pitchFamily="18" charset="0"/>
            </a:endParaRPr>
          </a:p>
        </p:txBody>
      </p:sp>
      <p:pic>
        <p:nvPicPr>
          <p:cNvPr id="3" name="Picture 2" descr="Little Girl Applying Hand Sanitizer : Stock Phot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2492896"/>
            <a:ext cx="1580728" cy="1584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237539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80528" y="0"/>
            <a:ext cx="9361040" cy="65864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n-MY" sz="2800" b="1" dirty="0">
                <a:solidFill>
                  <a:srgbClr val="C00000"/>
                </a:solidFill>
                <a:latin typeface="Garamond" pitchFamily="18" charset="0"/>
              </a:rPr>
              <a:t>                    </a:t>
            </a:r>
            <a:r>
              <a:rPr lang="en-MY" sz="3200" b="1" dirty="0">
                <a:solidFill>
                  <a:srgbClr val="C00000"/>
                </a:solidFill>
                <a:latin typeface="Garamond" pitchFamily="18" charset="0"/>
              </a:rPr>
              <a:t>Hazard Control Plan</a:t>
            </a:r>
            <a:endParaRPr lang="en-MY" sz="3200" dirty="0">
              <a:solidFill>
                <a:srgbClr val="C00000"/>
              </a:solidFill>
              <a:latin typeface="Garamond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en-MY" sz="2600" b="1" dirty="0">
                <a:solidFill>
                  <a:srgbClr val="002060"/>
                </a:solidFill>
                <a:latin typeface="Garamond" panose="02020404030301010803" pitchFamily="18" charset="0"/>
                <a:cs typeface="Times New Roman" pitchFamily="18" charset="0"/>
              </a:rPr>
              <a:t>Employers should have a </a:t>
            </a:r>
            <a:r>
              <a:rPr lang="en-MY" sz="28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written plan </a:t>
            </a:r>
            <a:r>
              <a:rPr lang="en-MY" sz="2800" dirty="0">
                <a:latin typeface="Garamond" panose="02020404030301010803" pitchFamily="18" charset="0"/>
                <a:cs typeface="Times New Roman" pitchFamily="18" charset="0"/>
              </a:rPr>
              <a:t>to 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MY" sz="2800" b="1" dirty="0">
                <a:latin typeface="Garamond" panose="02020404030301010803" pitchFamily="18" charset="0"/>
                <a:cs typeface="Times New Roman" pitchFamily="18" charset="0"/>
              </a:rPr>
              <a:t>Identify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MY" sz="2800" b="1" dirty="0">
                <a:latin typeface="Garamond" panose="02020404030301010803" pitchFamily="18" charset="0"/>
                <a:cs typeface="Times New Roman" pitchFamily="18" charset="0"/>
              </a:rPr>
              <a:t>control, and 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MY" sz="2800" b="1" dirty="0">
                <a:latin typeface="Garamond" panose="02020404030301010803" pitchFamily="18" charset="0"/>
                <a:cs typeface="Times New Roman" pitchFamily="18" charset="0"/>
              </a:rPr>
              <a:t>manage 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en-MY" sz="2600" dirty="0">
                <a:latin typeface="Garamond" panose="02020404030301010803" pitchFamily="18" charset="0"/>
                <a:cs typeface="Times New Roman" pitchFamily="18" charset="0"/>
              </a:rPr>
              <a:t>The plan should </a:t>
            </a:r>
            <a:r>
              <a:rPr lang="en-MY" sz="28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be easily accessible </a:t>
            </a:r>
            <a:r>
              <a:rPr lang="en-MY" sz="2800" b="1" dirty="0">
                <a:solidFill>
                  <a:srgbClr val="002060"/>
                </a:solidFill>
                <a:latin typeface="Garamond" panose="02020404030301010803" pitchFamily="18" charset="0"/>
                <a:cs typeface="Times New Roman" pitchFamily="18" charset="0"/>
              </a:rPr>
              <a:t>to employees 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en-MY" sz="2800" b="1" dirty="0">
                <a:latin typeface="Garamond" panose="02020404030301010803" pitchFamily="18" charset="0"/>
                <a:cs typeface="Times New Roman" pitchFamily="18" charset="0"/>
              </a:rPr>
              <a:t>and</a:t>
            </a:r>
            <a:r>
              <a:rPr lang="en-MY" sz="28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 </a:t>
            </a:r>
            <a:r>
              <a:rPr lang="en-MY" sz="2800" b="1" u="sng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outline; </a:t>
            </a:r>
            <a:r>
              <a:rPr lang="en-MY" sz="2800" b="1" dirty="0">
                <a:latin typeface="Garamond" panose="02020404030301010803" pitchFamily="18" charset="0"/>
                <a:cs typeface="Times New Roman" pitchFamily="18" charset="0"/>
              </a:rPr>
              <a:t>what the </a:t>
            </a:r>
            <a:r>
              <a:rPr lang="en-MY" sz="2800" b="1" dirty="0">
                <a:solidFill>
                  <a:srgbClr val="0070C0"/>
                </a:solidFill>
                <a:latin typeface="Garamond" panose="02020404030301010803" pitchFamily="18" charset="0"/>
                <a:cs typeface="Times New Roman" pitchFamily="18" charset="0"/>
              </a:rPr>
              <a:t>hazards </a:t>
            </a:r>
            <a:r>
              <a:rPr lang="en-MY" sz="2800" b="1" dirty="0">
                <a:latin typeface="Garamond" panose="02020404030301010803" pitchFamily="18" charset="0"/>
                <a:cs typeface="Times New Roman" pitchFamily="18" charset="0"/>
              </a:rPr>
              <a:t>are, 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en-MY" sz="2800" b="1" dirty="0">
                <a:latin typeface="Garamond" panose="02020404030301010803" pitchFamily="18" charset="0"/>
                <a:cs typeface="Times New Roman" pitchFamily="18" charset="0"/>
              </a:rPr>
              <a:t>the </a:t>
            </a:r>
            <a:r>
              <a:rPr lang="en-MY" sz="2800" b="1" dirty="0">
                <a:solidFill>
                  <a:schemeClr val="tx2"/>
                </a:solidFill>
                <a:latin typeface="Garamond" panose="02020404030301010803" pitchFamily="18" charset="0"/>
                <a:cs typeface="Times New Roman" pitchFamily="18" charset="0"/>
              </a:rPr>
              <a:t>procedures </a:t>
            </a:r>
            <a:r>
              <a:rPr lang="en-MY" sz="2800" b="1" dirty="0">
                <a:latin typeface="Garamond" panose="02020404030301010803" pitchFamily="18" charset="0"/>
                <a:cs typeface="Times New Roman" pitchFamily="18" charset="0"/>
              </a:rPr>
              <a:t>and</a:t>
            </a:r>
            <a:r>
              <a:rPr lang="en-MY" sz="2800" b="1" dirty="0">
                <a:solidFill>
                  <a:schemeClr val="tx2"/>
                </a:solidFill>
                <a:latin typeface="Garamond" panose="02020404030301010803" pitchFamily="18" charset="0"/>
                <a:cs typeface="Times New Roman" pitchFamily="18" charset="0"/>
              </a:rPr>
              <a:t> processes </a:t>
            </a:r>
            <a:r>
              <a:rPr lang="en-MY" sz="2800" b="1" dirty="0">
                <a:latin typeface="Garamond" panose="02020404030301010803" pitchFamily="18" charset="0"/>
                <a:cs typeface="Times New Roman" pitchFamily="18" charset="0"/>
              </a:rPr>
              <a:t>that should be 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en-MY" sz="28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used to control </a:t>
            </a:r>
            <a:r>
              <a:rPr lang="en-MY" sz="2800" b="1" dirty="0">
                <a:latin typeface="Garamond" panose="02020404030301010803" pitchFamily="18" charset="0"/>
                <a:cs typeface="Times New Roman" pitchFamily="18" charset="0"/>
              </a:rPr>
              <a:t>or manage them, </a:t>
            </a:r>
            <a:r>
              <a:rPr lang="en-MY" sz="2800" dirty="0">
                <a:latin typeface="Garamond" panose="02020404030301010803" pitchFamily="18" charset="0"/>
                <a:cs typeface="Times New Roman" pitchFamily="18" charset="0"/>
              </a:rPr>
              <a:t>and 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en-MY" sz="2800" dirty="0">
                <a:latin typeface="Garamond" panose="02020404030301010803" pitchFamily="18" charset="0"/>
                <a:cs typeface="Times New Roman" pitchFamily="18" charset="0"/>
              </a:rPr>
              <a:t>the </a:t>
            </a:r>
            <a:r>
              <a:rPr lang="en-MY" sz="28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training </a:t>
            </a:r>
            <a:r>
              <a:rPr lang="en-MY" sz="2800" dirty="0">
                <a:latin typeface="Garamond" panose="02020404030301010803" pitchFamily="18" charset="0"/>
                <a:cs typeface="Times New Roman" pitchFamily="18" charset="0"/>
              </a:rPr>
              <a:t>employees require. 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MY" sz="2800" dirty="0">
                <a:latin typeface="Garamond" panose="02020404030301010803" pitchFamily="18" charset="0"/>
                <a:cs typeface="Times New Roman" pitchFamily="18" charset="0"/>
              </a:rPr>
              <a:t>It should also clearly </a:t>
            </a:r>
            <a:r>
              <a:rPr lang="en-MY" sz="28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articulate emergency</a:t>
            </a:r>
          </a:p>
          <a:p>
            <a:r>
              <a:rPr lang="en-MY" sz="28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          </a:t>
            </a:r>
            <a:r>
              <a:rPr lang="en-MY" sz="2800" dirty="0">
                <a:latin typeface="Garamond" panose="02020404030301010803" pitchFamily="18" charset="0"/>
                <a:cs typeface="Times New Roman" pitchFamily="18" charset="0"/>
              </a:rPr>
              <a:t>procedures in case of exposure.</a:t>
            </a:r>
          </a:p>
          <a:p>
            <a:pPr marL="457200" indent="-457200">
              <a:buFont typeface="Courier New" panose="02070309020205020404" pitchFamily="49" charset="0"/>
              <a:buChar char="o"/>
            </a:pPr>
            <a:r>
              <a:rPr lang="en-MY" sz="2800" dirty="0">
                <a:latin typeface="Garamond" panose="02020404030301010803" pitchFamily="18" charset="0"/>
                <a:cs typeface="Times New Roman" pitchFamily="18" charset="0"/>
              </a:rPr>
              <a:t>As with other health and safety plans, 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MY" sz="2600" b="1" dirty="0">
                <a:latin typeface="Garamond" panose="02020404030301010803" pitchFamily="18" charset="0"/>
                <a:cs typeface="Times New Roman" pitchFamily="18" charset="0"/>
              </a:rPr>
              <a:t>biological hazard control plans </a:t>
            </a:r>
            <a:r>
              <a:rPr lang="en-MY" sz="2600" b="1" dirty="0">
                <a:solidFill>
                  <a:srgbClr val="0070C0"/>
                </a:solidFill>
                <a:latin typeface="Garamond" panose="02020404030301010803" pitchFamily="18" charset="0"/>
                <a:cs typeface="Times New Roman" pitchFamily="18" charset="0"/>
              </a:rPr>
              <a:t>should be </a:t>
            </a:r>
            <a:r>
              <a:rPr lang="en-MY" sz="26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reviewed 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MY" sz="2400" b="1" dirty="0">
                <a:latin typeface="Garamond" panose="02020404030301010803" pitchFamily="18" charset="0"/>
                <a:cs typeface="Times New Roman" pitchFamily="18" charset="0"/>
              </a:rPr>
              <a:t>and </a:t>
            </a:r>
            <a:r>
              <a:rPr lang="en-MY" sz="28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updated </a:t>
            </a:r>
            <a:r>
              <a:rPr lang="en-MY" sz="2800" b="1" dirty="0">
                <a:latin typeface="Garamond" panose="02020404030301010803" pitchFamily="18" charset="0"/>
                <a:cs typeface="Times New Roman" pitchFamily="18" charset="0"/>
              </a:rPr>
              <a:t>regularly – at </a:t>
            </a:r>
            <a:r>
              <a:rPr lang="en-MY" sz="28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least once per year</a:t>
            </a:r>
            <a:r>
              <a:rPr lang="en-MY" sz="2800" dirty="0">
                <a:solidFill>
                  <a:schemeClr val="tx2"/>
                </a:solidFill>
                <a:latin typeface="Garamond" panose="02020404030301010803" pitchFamily="18" charset="0"/>
              </a:rPr>
              <a:t>.</a:t>
            </a:r>
          </a:p>
        </p:txBody>
      </p:sp>
      <p:sp>
        <p:nvSpPr>
          <p:cNvPr id="3" name="Rectangle 2"/>
          <p:cNvSpPr/>
          <p:nvPr/>
        </p:nvSpPr>
        <p:spPr>
          <a:xfrm>
            <a:off x="2699792" y="1268760"/>
            <a:ext cx="5400600" cy="954107"/>
          </a:xfrm>
          <a:prstGeom prst="rect">
            <a:avLst/>
          </a:prstGeom>
          <a:ln w="25400"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MY" sz="2800" dirty="0">
                <a:latin typeface="Garamond" panose="02020404030301010803" pitchFamily="18" charset="0"/>
                <a:cs typeface="Times New Roman" pitchFamily="18" charset="0"/>
              </a:rPr>
              <a:t>the</a:t>
            </a:r>
            <a:r>
              <a:rPr lang="en-MY" sz="2800" b="1" dirty="0">
                <a:latin typeface="Garamond" panose="02020404030301010803" pitchFamily="18" charset="0"/>
                <a:cs typeface="Times New Roman" pitchFamily="18" charset="0"/>
              </a:rPr>
              <a:t> </a:t>
            </a:r>
            <a:r>
              <a:rPr lang="en-MY" sz="2800" dirty="0">
                <a:latin typeface="Garamond" panose="02020404030301010803" pitchFamily="18" charset="0"/>
                <a:cs typeface="Times New Roman" pitchFamily="18" charset="0"/>
              </a:rPr>
              <a:t>biological hazards present in their workplaces</a:t>
            </a:r>
            <a:r>
              <a:rPr lang="en-MY" dirty="0">
                <a:latin typeface="Garamond" panose="02020404030301010803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4" name="Right Brace 3"/>
          <p:cNvSpPr/>
          <p:nvPr/>
        </p:nvSpPr>
        <p:spPr>
          <a:xfrm>
            <a:off x="1475656" y="1115375"/>
            <a:ext cx="731512" cy="1170131"/>
          </a:xfrm>
          <a:prstGeom prst="rightBrac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81043601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20458" y="332656"/>
            <a:ext cx="9056953" cy="64325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b="1" dirty="0">
                <a:solidFill>
                  <a:srgbClr val="C00000"/>
                </a:solidFill>
                <a:latin typeface="Garamond" pitchFamily="18" charset="0"/>
              </a:rPr>
              <a:t> </a:t>
            </a:r>
            <a:r>
              <a:rPr lang="en-MY" sz="2800" b="1" dirty="0">
                <a:solidFill>
                  <a:srgbClr val="C00000"/>
                </a:solidFill>
                <a:latin typeface="Garamond" pitchFamily="18" charset="0"/>
              </a:rPr>
              <a:t>Preventive and control measures</a:t>
            </a:r>
            <a:endParaRPr lang="en-MY" sz="2800" dirty="0">
              <a:solidFill>
                <a:srgbClr val="C00000"/>
              </a:solidFill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v"/>
            </a:pPr>
            <a:r>
              <a:rPr lang="en-MY" sz="2400" b="1" dirty="0">
                <a:solidFill>
                  <a:srgbClr val="FF0000"/>
                </a:solidFill>
                <a:latin typeface="Garamond" pitchFamily="18" charset="0"/>
              </a:rPr>
              <a:t>Elimination </a:t>
            </a:r>
            <a:r>
              <a:rPr lang="en-MY" sz="2400" dirty="0">
                <a:solidFill>
                  <a:srgbClr val="FF0000"/>
                </a:solidFill>
                <a:latin typeface="Garamond" pitchFamily="18" charset="0"/>
              </a:rPr>
              <a:t>of the source </a:t>
            </a:r>
            <a:r>
              <a:rPr lang="en-MY" sz="2400" dirty="0">
                <a:latin typeface="Garamond" pitchFamily="18" charset="0"/>
              </a:rPr>
              <a:t>of </a:t>
            </a:r>
            <a:r>
              <a:rPr lang="en-MY" sz="2400" b="1" dirty="0">
                <a:solidFill>
                  <a:srgbClr val="002060"/>
                </a:solidFill>
                <a:latin typeface="Garamond" pitchFamily="18" charset="0"/>
              </a:rPr>
              <a:t>contamination is fundamental to the prevention and control of biological hazards</a:t>
            </a:r>
            <a:r>
              <a:rPr lang="en-MY" sz="2400" dirty="0">
                <a:latin typeface="Garamond" pitchFamily="18" charset="0"/>
              </a:rPr>
              <a:t>.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en-MY" sz="2800" b="1" dirty="0">
                <a:solidFill>
                  <a:srgbClr val="FF0000"/>
                </a:solidFill>
                <a:latin typeface="Garamond" pitchFamily="18" charset="0"/>
              </a:rPr>
              <a:t>Engineering controls </a:t>
            </a:r>
            <a:r>
              <a:rPr lang="en-MY" sz="2800" dirty="0">
                <a:latin typeface="Garamond" pitchFamily="18" charset="0"/>
              </a:rPr>
              <a:t>such as improvement of ventilation, </a:t>
            </a:r>
            <a:r>
              <a:rPr lang="en-MY" sz="2800" b="1" dirty="0">
                <a:solidFill>
                  <a:srgbClr val="002060"/>
                </a:solidFill>
                <a:latin typeface="Garamond" pitchFamily="18" charset="0"/>
              </a:rPr>
              <a:t>partial isolation </a:t>
            </a:r>
            <a:r>
              <a:rPr lang="en-MY" sz="2800" dirty="0">
                <a:latin typeface="Garamond" pitchFamily="18" charset="0"/>
              </a:rPr>
              <a:t>of the contamination source, </a:t>
            </a:r>
            <a:r>
              <a:rPr lang="en-MY" sz="2800" b="1" dirty="0">
                <a:solidFill>
                  <a:srgbClr val="002060"/>
                </a:solidFill>
                <a:latin typeface="Garamond" pitchFamily="18" charset="0"/>
              </a:rPr>
              <a:t>installation of negative pressure</a:t>
            </a:r>
            <a:r>
              <a:rPr lang="en-MY" sz="2800" dirty="0">
                <a:latin typeface="Garamond" pitchFamily="18" charset="0"/>
              </a:rPr>
              <a:t> and </a:t>
            </a:r>
            <a:r>
              <a:rPr lang="en-MY" sz="2800" b="1" dirty="0">
                <a:solidFill>
                  <a:srgbClr val="002060"/>
                </a:solidFill>
                <a:latin typeface="Garamond" pitchFamily="18" charset="0"/>
              </a:rPr>
              <a:t>separate ventilation</a:t>
            </a:r>
            <a:r>
              <a:rPr lang="en-MY" sz="2800" dirty="0">
                <a:latin typeface="Garamond" pitchFamily="18" charset="0"/>
              </a:rPr>
              <a:t> and </a:t>
            </a:r>
            <a:r>
              <a:rPr lang="en-MY" sz="2800" b="1" dirty="0">
                <a:solidFill>
                  <a:srgbClr val="002060"/>
                </a:solidFill>
                <a:latin typeface="Garamond" pitchFamily="18" charset="0"/>
              </a:rPr>
              <a:t>air conditioning system </a:t>
            </a:r>
            <a:r>
              <a:rPr lang="en-MY" sz="2400" dirty="0">
                <a:latin typeface="Garamond" pitchFamily="18" charset="0"/>
              </a:rPr>
              <a:t>(</a:t>
            </a:r>
            <a:r>
              <a:rPr lang="en-MY" sz="2200" dirty="0">
                <a:latin typeface="Garamond" pitchFamily="18" charset="0"/>
              </a:rPr>
              <a:t>e.g. in medical wards for infectious diseases)</a:t>
            </a:r>
            <a:r>
              <a:rPr lang="en-MY" sz="2400" dirty="0">
                <a:latin typeface="Garamond" pitchFamily="18" charset="0"/>
              </a:rPr>
              <a:t> </a:t>
            </a:r>
            <a:r>
              <a:rPr lang="en-MY" sz="2800" dirty="0">
                <a:latin typeface="Garamond" pitchFamily="18" charset="0"/>
              </a:rPr>
              <a:t>and the use </a:t>
            </a:r>
            <a:r>
              <a:rPr lang="en-MY" sz="2800" b="1" dirty="0">
                <a:solidFill>
                  <a:srgbClr val="002060"/>
                </a:solidFill>
                <a:latin typeface="Garamond" pitchFamily="18" charset="0"/>
              </a:rPr>
              <a:t>of ultraviolet lamps </a:t>
            </a:r>
            <a:r>
              <a:rPr lang="en-MY" sz="2800" b="1" dirty="0">
                <a:latin typeface="Garamond" pitchFamily="18" charset="0"/>
              </a:rPr>
              <a:t>can help contain the spread of contaminants</a:t>
            </a:r>
            <a:r>
              <a:rPr lang="en-MY" sz="2800" dirty="0">
                <a:latin typeface="Garamond" pitchFamily="18" charset="0"/>
              </a:rPr>
              <a:t>. 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en-MY" sz="2800" dirty="0">
                <a:latin typeface="Garamond" pitchFamily="18" charset="0"/>
              </a:rPr>
              <a:t>If the contact with biological hazards cannot be prevented, </a:t>
            </a:r>
          </a:p>
          <a:p>
            <a:r>
              <a:rPr lang="en-MY" sz="2800" b="1" dirty="0">
                <a:latin typeface="Garamond" pitchFamily="18" charset="0"/>
              </a:rPr>
              <a:t>the employees must use </a:t>
            </a:r>
            <a:r>
              <a:rPr lang="en-MY" sz="2800" b="1" dirty="0">
                <a:solidFill>
                  <a:srgbClr val="FF0000"/>
                </a:solidFill>
                <a:latin typeface="Garamond" pitchFamily="18" charset="0"/>
              </a:rPr>
              <a:t>personal protective equipment </a:t>
            </a:r>
            <a:r>
              <a:rPr lang="en-MY" sz="2800" dirty="0">
                <a:latin typeface="Garamond" pitchFamily="18" charset="0"/>
              </a:rPr>
              <a:t>and </a:t>
            </a:r>
            <a:r>
              <a:rPr lang="en-MY" sz="2800" b="1" dirty="0">
                <a:solidFill>
                  <a:srgbClr val="002060"/>
                </a:solidFill>
                <a:latin typeface="Garamond" pitchFamily="18" charset="0"/>
              </a:rPr>
              <a:t>adhere strictly </a:t>
            </a:r>
            <a:r>
              <a:rPr lang="en-MY" sz="2800" b="1" dirty="0">
                <a:latin typeface="Garamond" pitchFamily="18" charset="0"/>
              </a:rPr>
              <a:t>to the </a:t>
            </a:r>
            <a:r>
              <a:rPr lang="en-MY" sz="2800" b="1" dirty="0">
                <a:solidFill>
                  <a:srgbClr val="FF0000"/>
                </a:solidFill>
                <a:latin typeface="Garamond" pitchFamily="18" charset="0"/>
              </a:rPr>
              <a:t>practice of personal hygiene</a:t>
            </a:r>
            <a:r>
              <a:rPr lang="en-MY" sz="2800" dirty="0">
                <a:latin typeface="Garamond" pitchFamily="18" charset="0"/>
              </a:rPr>
              <a:t>.</a:t>
            </a:r>
          </a:p>
          <a:p>
            <a:r>
              <a:rPr lang="en-MY" sz="2800" dirty="0">
                <a:latin typeface="Garamond" pitchFamily="18" charset="0"/>
              </a:rPr>
              <a:t> </a:t>
            </a:r>
            <a:r>
              <a:rPr lang="en-MY" sz="2800" b="1" dirty="0">
                <a:solidFill>
                  <a:srgbClr val="FF0000"/>
                </a:solidFill>
                <a:latin typeface="Garamond" pitchFamily="18" charset="0"/>
              </a:rPr>
              <a:t>The personal protective equipment includes </a:t>
            </a:r>
            <a:r>
              <a:rPr lang="en-MY" sz="2800" b="1" dirty="0">
                <a:solidFill>
                  <a:srgbClr val="002060"/>
                </a:solidFill>
                <a:latin typeface="Garamond" pitchFamily="18" charset="0"/>
              </a:rPr>
              <a:t>masks, gloves, protective clothing, eye shields, face shields and shoe covers</a:t>
            </a:r>
            <a:r>
              <a:rPr lang="en-MY" sz="2800" dirty="0">
                <a:latin typeface="Garamond" pitchFamily="18" charset="0"/>
              </a:rPr>
              <a:t>.</a:t>
            </a:r>
            <a:endParaRPr lang="ar-JO" sz="2800" dirty="0"/>
          </a:p>
        </p:txBody>
      </p:sp>
      <p:sp>
        <p:nvSpPr>
          <p:cNvPr id="4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8576C578-E9D5-4165-AC36-A8CA4C726D77}" type="slidenum">
              <a:rPr lang="en-MY" smtClean="0"/>
              <a:t>29</a:t>
            </a:fld>
            <a:endParaRPr lang="en-MY"/>
          </a:p>
        </p:txBody>
      </p:sp>
      <p:sp>
        <p:nvSpPr>
          <p:cNvPr id="6" name="Smiley Face 5"/>
          <p:cNvSpPr/>
          <p:nvPr/>
        </p:nvSpPr>
        <p:spPr>
          <a:xfrm flipH="1">
            <a:off x="8294730" y="0"/>
            <a:ext cx="530345" cy="720080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5227099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115616" y="0"/>
            <a:ext cx="547409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3200" b="1" dirty="0">
                <a:solidFill>
                  <a:srgbClr val="C00000"/>
                </a:solidFill>
                <a:latin typeface="Garamond" pitchFamily="18" charset="0"/>
              </a:rPr>
              <a:t>Biological hazards </a:t>
            </a:r>
            <a:endParaRPr lang="en-MY" sz="3200" dirty="0">
              <a:solidFill>
                <a:srgbClr val="C00000"/>
              </a:solidFill>
            </a:endParaRPr>
          </a:p>
        </p:txBody>
      </p:sp>
      <p:sp>
        <p:nvSpPr>
          <p:cNvPr id="4" name="Right Arrow 3"/>
          <p:cNvSpPr/>
          <p:nvPr/>
        </p:nvSpPr>
        <p:spPr>
          <a:xfrm>
            <a:off x="7092280" y="6165304"/>
            <a:ext cx="1914512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MY" b="1">
                <a:solidFill>
                  <a:srgbClr val="FF0000"/>
                </a:solidFill>
                <a:latin typeface="Garamond" pitchFamily="18" charset="0"/>
              </a:rPr>
              <a:t>harmful effects</a:t>
            </a:r>
            <a:endParaRPr lang="en-MY"/>
          </a:p>
        </p:txBody>
      </p:sp>
      <p:sp>
        <p:nvSpPr>
          <p:cNvPr id="6" name="Rectangle 5"/>
          <p:cNvSpPr/>
          <p:nvPr/>
        </p:nvSpPr>
        <p:spPr>
          <a:xfrm>
            <a:off x="318948" y="584744"/>
            <a:ext cx="868326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2800" b="1" dirty="0">
                <a:solidFill>
                  <a:srgbClr val="FF0000"/>
                </a:solidFill>
                <a:latin typeface="Garamond" panose="02020404030301010803" pitchFamily="18" charset="0"/>
              </a:rPr>
              <a:t>What is biological hazard?</a:t>
            </a:r>
          </a:p>
          <a:p>
            <a:r>
              <a:rPr lang="en-MY" sz="2600" dirty="0">
                <a:latin typeface="Garamond" pitchFamily="18" charset="0"/>
              </a:rPr>
              <a:t>Biological hazards refer to organisms or organic matters produced by these organisms that are harmful to human health.</a:t>
            </a:r>
          </a:p>
          <a:p>
            <a:r>
              <a:rPr lang="en-MY" sz="2800" dirty="0">
                <a:latin typeface="Garamond" pitchFamily="18" charset="0"/>
              </a:rPr>
              <a:t> These include parasites, viruses, bacteria, fungi and protein. 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en-MY" sz="2800" b="1" dirty="0">
                <a:latin typeface="Garamond" panose="02020404030301010803" pitchFamily="18" charset="0"/>
                <a:cs typeface="Times New Roman" pitchFamily="18" charset="0"/>
              </a:rPr>
              <a:t>Biological hazards can be broadly </a:t>
            </a:r>
            <a:r>
              <a:rPr lang="en-MY" sz="28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defined as</a:t>
            </a:r>
          </a:p>
          <a:p>
            <a:r>
              <a:rPr lang="en-MY" sz="2800" dirty="0">
                <a:latin typeface="Garamond" panose="02020404030301010803" pitchFamily="18" charset="0"/>
                <a:cs typeface="Times New Roman" pitchFamily="18" charset="0"/>
              </a:rPr>
              <a:t> </a:t>
            </a:r>
            <a:r>
              <a:rPr lang="en-MY" sz="28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Any risk </a:t>
            </a:r>
            <a:r>
              <a:rPr lang="en-MY" sz="2800" b="1" dirty="0">
                <a:latin typeface="Garamond" panose="02020404030301010803" pitchFamily="18" charset="0"/>
                <a:cs typeface="Times New Roman" pitchFamily="18" charset="0"/>
              </a:rPr>
              <a:t>that comes from the </a:t>
            </a:r>
            <a:r>
              <a:rPr lang="en-MY" sz="2800" b="1" dirty="0">
                <a:solidFill>
                  <a:srgbClr val="0070C0"/>
                </a:solidFill>
                <a:latin typeface="Garamond" panose="02020404030301010803" pitchFamily="18" charset="0"/>
                <a:cs typeface="Times New Roman" pitchFamily="18" charset="0"/>
              </a:rPr>
              <a:t>biosphere, </a:t>
            </a:r>
            <a:r>
              <a:rPr lang="en-MY" sz="2800" b="1" dirty="0">
                <a:latin typeface="Garamond" panose="02020404030301010803" pitchFamily="18" charset="0"/>
                <a:cs typeface="Times New Roman" pitchFamily="18" charset="0"/>
              </a:rPr>
              <a:t>including</a:t>
            </a:r>
          </a:p>
          <a:p>
            <a:r>
              <a:rPr lang="en-MY" sz="2800" b="1" dirty="0">
                <a:latin typeface="Garamond" panose="02020404030301010803" pitchFamily="18" charset="0"/>
                <a:cs typeface="Times New Roman" pitchFamily="18" charset="0"/>
              </a:rPr>
              <a:t>          </a:t>
            </a:r>
            <a:r>
              <a:rPr lang="en-MY" sz="2800" b="1" dirty="0">
                <a:solidFill>
                  <a:schemeClr val="tx2"/>
                </a:solidFill>
                <a:latin typeface="Garamond" panose="02020404030301010803" pitchFamily="18" charset="0"/>
                <a:cs typeface="Times New Roman" pitchFamily="18" charset="0"/>
              </a:rPr>
              <a:t>plants, animals, and humans.</a:t>
            </a:r>
          </a:p>
        </p:txBody>
      </p:sp>
      <p:sp>
        <p:nvSpPr>
          <p:cNvPr id="2" name="Rectangle 1"/>
          <p:cNvSpPr/>
          <p:nvPr/>
        </p:nvSpPr>
        <p:spPr>
          <a:xfrm>
            <a:off x="106239" y="4186954"/>
            <a:ext cx="891363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en-MY" sz="2800" b="1" dirty="0">
                <a:solidFill>
                  <a:srgbClr val="FF0000"/>
                </a:solidFill>
                <a:latin typeface="Garamond" pitchFamily="18" charset="0"/>
              </a:rPr>
              <a:t>Common biological hazards derived from the environment </a:t>
            </a:r>
            <a:r>
              <a:rPr lang="en-MY" sz="2800" b="1" dirty="0">
                <a:solidFill>
                  <a:prstClr val="black"/>
                </a:solidFill>
                <a:latin typeface="Garamond" pitchFamily="18" charset="0"/>
              </a:rPr>
              <a:t>include </a:t>
            </a:r>
            <a:r>
              <a:rPr lang="en-MY" sz="2800" b="1" dirty="0" err="1">
                <a:solidFill>
                  <a:srgbClr val="002060"/>
                </a:solidFill>
                <a:latin typeface="Garamond" pitchFamily="18" charset="0"/>
              </a:rPr>
              <a:t>mold</a:t>
            </a:r>
            <a:r>
              <a:rPr lang="en-MY" sz="2800" b="1" dirty="0">
                <a:solidFill>
                  <a:srgbClr val="002060"/>
                </a:solidFill>
                <a:latin typeface="Garamond" pitchFamily="18" charset="0"/>
              </a:rPr>
              <a:t> &amp;fungi, harmful plants, stinging(</a:t>
            </a:r>
            <a:r>
              <a:rPr lang="en-MY" sz="2800" dirty="0">
                <a:latin typeface="Garamond" panose="02020404030301010803" pitchFamily="18" charset="0"/>
              </a:rPr>
              <a:t>biting</a:t>
            </a:r>
            <a:r>
              <a:rPr lang="en-MY" sz="2800" b="1" dirty="0">
                <a:solidFill>
                  <a:srgbClr val="002060"/>
                </a:solidFill>
                <a:latin typeface="Garamond" pitchFamily="18" charset="0"/>
              </a:rPr>
              <a:t>) insects, and animal and bird droppings</a:t>
            </a:r>
          </a:p>
        </p:txBody>
      </p:sp>
      <p:sp>
        <p:nvSpPr>
          <p:cNvPr id="8" name="Rectangle 7"/>
          <p:cNvSpPr/>
          <p:nvPr/>
        </p:nvSpPr>
        <p:spPr>
          <a:xfrm>
            <a:off x="611560" y="6057644"/>
            <a:ext cx="17651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12 March </a:t>
            </a:r>
            <a:r>
              <a:rPr lang="en-US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 2023 </a:t>
            </a:r>
            <a:endParaRPr lang="en-MY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0966753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36899-24A9-49E0-B3C9-5AEAA5AC146E}" type="datetime1">
              <a:rPr lang="en-MY" smtClean="0"/>
              <a:t>12/3/2023</a:t>
            </a:fld>
            <a:endParaRPr lang="en-MY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6C578-E9D5-4165-AC36-A8CA4C726D77}" type="slidenum">
              <a:rPr lang="en-MY" smtClean="0"/>
              <a:t>30</a:t>
            </a:fld>
            <a:endParaRPr lang="en-MY"/>
          </a:p>
        </p:txBody>
      </p:sp>
      <p:pic>
        <p:nvPicPr>
          <p:cNvPr id="4" name="Picture 8" descr="https://media4.picsearch.com/is?FJUfBjyQISnLcgpmcQwXTNHoXnl6otI9eLQ8hyL2lmA&amp;height=22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380436"/>
            <a:ext cx="9144000" cy="62169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139411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35149"/>
            <a:ext cx="914400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buFont typeface="Wingdings" pitchFamily="2" charset="2"/>
              <a:buChar char="q"/>
            </a:pPr>
            <a:r>
              <a:rPr lang="en-MY" sz="2800" b="1" dirty="0">
                <a:solidFill>
                  <a:srgbClr val="FF0000"/>
                </a:solidFill>
                <a:latin typeface="Garamond" pitchFamily="18" charset="0"/>
              </a:rPr>
              <a:t>Occupational Biohazards (</a:t>
            </a:r>
            <a:r>
              <a:rPr lang="en-MY" sz="2800" b="1" dirty="0">
                <a:solidFill>
                  <a:prstClr val="black"/>
                </a:solidFill>
                <a:latin typeface="Garamond" pitchFamily="18" charset="0"/>
              </a:rPr>
              <a:t>biohazards</a:t>
            </a:r>
            <a:r>
              <a:rPr lang="en-MY" sz="2800" b="1" dirty="0">
                <a:solidFill>
                  <a:srgbClr val="FF0000"/>
                </a:solidFill>
                <a:latin typeface="Garamond" pitchFamily="18" charset="0"/>
              </a:rPr>
              <a:t>)</a:t>
            </a:r>
          </a:p>
          <a:p>
            <a:pPr marL="457200" lvl="0" indent="-457200">
              <a:buFont typeface="Wingdings" pitchFamily="2" charset="2"/>
              <a:buChar char="q"/>
            </a:pPr>
            <a:r>
              <a:rPr lang="en-MY" sz="2800" b="1" dirty="0">
                <a:solidFill>
                  <a:srgbClr val="FF0000"/>
                </a:solidFill>
                <a:latin typeface="Garamond" pitchFamily="18" charset="0"/>
              </a:rPr>
              <a:t> defines </a:t>
            </a:r>
            <a:r>
              <a:rPr lang="en-MY" sz="2800" dirty="0">
                <a:solidFill>
                  <a:prstClr val="black"/>
                </a:solidFill>
                <a:latin typeface="Garamond" pitchFamily="18" charset="0"/>
              </a:rPr>
              <a:t>as :</a:t>
            </a:r>
          </a:p>
          <a:p>
            <a:pPr lvl="0"/>
            <a:r>
              <a:rPr lang="en-MY" sz="2800" b="1" dirty="0">
                <a:solidFill>
                  <a:srgbClr val="002060"/>
                </a:solidFill>
                <a:latin typeface="Garamond" pitchFamily="18" charset="0"/>
              </a:rPr>
              <a:t>“infectious agents or hazardous biological materials</a:t>
            </a:r>
          </a:p>
          <a:p>
            <a:pPr lvl="0"/>
            <a:r>
              <a:rPr lang="en-MY" sz="2800" b="1" dirty="0">
                <a:solidFill>
                  <a:srgbClr val="002060"/>
                </a:solidFill>
                <a:latin typeface="Garamond" pitchFamily="18" charset="0"/>
              </a:rPr>
              <a:t> that exert harmful effects on workers' health, </a:t>
            </a:r>
            <a:r>
              <a:rPr lang="en-MY" sz="2800" b="1" dirty="0">
                <a:solidFill>
                  <a:srgbClr val="FF0000"/>
                </a:solidFill>
                <a:latin typeface="Garamond" pitchFamily="18" charset="0"/>
              </a:rPr>
              <a:t>either </a:t>
            </a:r>
          </a:p>
          <a:p>
            <a:pPr marL="457200" lvl="0" indent="-457200">
              <a:buFont typeface="Wingdings" panose="05000000000000000000" pitchFamily="2" charset="2"/>
              <a:buChar char="§"/>
            </a:pPr>
            <a:r>
              <a:rPr lang="en-MY" sz="2800" b="1" dirty="0">
                <a:solidFill>
                  <a:srgbClr val="FF0000"/>
                </a:solidFill>
                <a:latin typeface="Garamond" pitchFamily="18" charset="0"/>
              </a:rPr>
              <a:t>directly </a:t>
            </a:r>
            <a:r>
              <a:rPr lang="en-MY" sz="2800" b="1" dirty="0">
                <a:solidFill>
                  <a:srgbClr val="002060"/>
                </a:solidFill>
                <a:latin typeface="Garamond" pitchFamily="18" charset="0"/>
              </a:rPr>
              <a:t>through infection or </a:t>
            </a:r>
          </a:p>
          <a:p>
            <a:pPr marL="457200" lvl="0" indent="-457200">
              <a:buFont typeface="Wingdings" panose="05000000000000000000" pitchFamily="2" charset="2"/>
              <a:buChar char="§"/>
            </a:pPr>
            <a:r>
              <a:rPr lang="en-MY" sz="2800" b="1" dirty="0">
                <a:solidFill>
                  <a:srgbClr val="FF0000"/>
                </a:solidFill>
                <a:latin typeface="Garamond" pitchFamily="18" charset="0"/>
              </a:rPr>
              <a:t> indirectly </a:t>
            </a:r>
            <a:r>
              <a:rPr lang="en-MY" sz="2800" b="1" dirty="0">
                <a:solidFill>
                  <a:srgbClr val="002060"/>
                </a:solidFill>
                <a:latin typeface="Garamond" pitchFamily="18" charset="0"/>
              </a:rPr>
              <a:t>through damage to the working environment, </a:t>
            </a:r>
          </a:p>
          <a:p>
            <a:pPr lvl="0"/>
            <a:r>
              <a:rPr lang="en-MY" sz="2800" b="1" dirty="0">
                <a:solidFill>
                  <a:srgbClr val="002060"/>
                </a:solidFill>
                <a:latin typeface="Garamond" pitchFamily="18" charset="0"/>
              </a:rPr>
              <a:t>and it can also include medical </a:t>
            </a:r>
            <a:r>
              <a:rPr lang="en-MY" sz="2800" b="1" dirty="0">
                <a:solidFill>
                  <a:srgbClr val="FF0000"/>
                </a:solidFill>
                <a:latin typeface="Garamond" pitchFamily="18" charset="0"/>
              </a:rPr>
              <a:t>waste </a:t>
            </a:r>
            <a:r>
              <a:rPr lang="en-MY" sz="2800" b="1" dirty="0">
                <a:solidFill>
                  <a:srgbClr val="002060"/>
                </a:solidFill>
                <a:latin typeface="Garamond" pitchFamily="18" charset="0"/>
              </a:rPr>
              <a:t>or </a:t>
            </a:r>
            <a:r>
              <a:rPr lang="en-MY" sz="2800" b="1" dirty="0">
                <a:solidFill>
                  <a:srgbClr val="FF0000"/>
                </a:solidFill>
                <a:latin typeface="Garamond" pitchFamily="18" charset="0"/>
              </a:rPr>
              <a:t>samples</a:t>
            </a:r>
            <a:r>
              <a:rPr lang="en-MY" sz="2800" b="1" dirty="0">
                <a:solidFill>
                  <a:srgbClr val="002060"/>
                </a:solidFill>
                <a:latin typeface="Garamond" pitchFamily="18" charset="0"/>
              </a:rPr>
              <a:t> of a</a:t>
            </a:r>
            <a:r>
              <a:rPr lang="en-MY" sz="2800" b="1" dirty="0">
                <a:solidFill>
                  <a:srgbClr val="FF0000"/>
                </a:solidFill>
                <a:latin typeface="Garamond" pitchFamily="18" charset="0"/>
              </a:rPr>
              <a:t> microorganism</a:t>
            </a:r>
            <a:r>
              <a:rPr lang="en-MY" sz="2800" b="1" dirty="0">
                <a:solidFill>
                  <a:srgbClr val="002060"/>
                </a:solidFill>
                <a:latin typeface="Garamond" pitchFamily="18" charset="0"/>
              </a:rPr>
              <a:t>, virus, or </a:t>
            </a:r>
            <a:r>
              <a:rPr lang="en-MY" sz="2800" b="1" dirty="0">
                <a:solidFill>
                  <a:srgbClr val="FF0000"/>
                </a:solidFill>
                <a:latin typeface="Garamond" pitchFamily="18" charset="0"/>
              </a:rPr>
              <a:t>toxin </a:t>
            </a:r>
            <a:r>
              <a:rPr lang="en-MY" sz="2800" b="1" dirty="0">
                <a:solidFill>
                  <a:srgbClr val="002060"/>
                </a:solidFill>
                <a:latin typeface="Garamond" pitchFamily="18" charset="0"/>
              </a:rPr>
              <a:t>from a biological source.”</a:t>
            </a:r>
          </a:p>
          <a:p>
            <a:pPr lvl="0"/>
            <a:endParaRPr lang="en-MY" sz="2800" b="1" dirty="0">
              <a:solidFill>
                <a:srgbClr val="002060"/>
              </a:solidFill>
              <a:latin typeface="Garamond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MY" sz="28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Biological hazards </a:t>
            </a:r>
            <a:r>
              <a:rPr lang="en-MY" sz="2800" b="1" dirty="0">
                <a:latin typeface="Garamond" panose="02020404030301010803" pitchFamily="18" charset="0"/>
                <a:cs typeface="Times New Roman" pitchFamily="18" charset="0"/>
              </a:rPr>
              <a:t>(biohazards) </a:t>
            </a:r>
            <a:r>
              <a:rPr lang="en-MY" sz="28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present the </a:t>
            </a:r>
            <a:r>
              <a:rPr lang="en-MY" sz="2800" b="1" dirty="0">
                <a:solidFill>
                  <a:srgbClr val="002060"/>
                </a:solidFill>
                <a:latin typeface="Garamond" panose="02020404030301010803" pitchFamily="18" charset="0"/>
                <a:cs typeface="Times New Roman" pitchFamily="18" charset="0"/>
              </a:rPr>
              <a:t>Occupational Health and Safety (OHS) professional with </a:t>
            </a:r>
            <a:r>
              <a:rPr lang="en-MY" sz="28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complex challenges</a:t>
            </a:r>
            <a:r>
              <a:rPr lang="en-MY" sz="2800" b="1" dirty="0">
                <a:solidFill>
                  <a:srgbClr val="002060"/>
                </a:solidFill>
                <a:latin typeface="Garamond" panose="02020404030301010803" pitchFamily="18" charset="0"/>
                <a:cs typeface="Times New Roman" pitchFamily="18" charset="0"/>
              </a:rPr>
              <a:t>. </a:t>
            </a:r>
            <a:endParaRPr lang="en-MY" sz="2800" dirty="0">
              <a:solidFill>
                <a:srgbClr val="002060"/>
              </a:solidFill>
              <a:latin typeface="Garamond" panose="02020404030301010803" pitchFamily="18" charset="0"/>
              <a:cs typeface="Times New Roman" pitchFamily="18" charset="0"/>
            </a:endParaRPr>
          </a:p>
          <a:p>
            <a:pPr lvl="0"/>
            <a:endParaRPr lang="en-MY" sz="2800" b="1" dirty="0">
              <a:solidFill>
                <a:srgbClr val="002060"/>
              </a:solidFill>
              <a:latin typeface="Garamond" pitchFamily="18" charset="0"/>
            </a:endParaRPr>
          </a:p>
        </p:txBody>
      </p:sp>
      <p:pic>
        <p:nvPicPr>
          <p:cNvPr id="3" name="Picture 6" descr="Blood filled medical syringes on yellow biohazard bag and spilled biological wast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-3124"/>
            <a:ext cx="1179659" cy="23520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611560" y="6057644"/>
            <a:ext cx="17651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12 March </a:t>
            </a:r>
            <a:r>
              <a:rPr lang="en-US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 2023 </a:t>
            </a:r>
            <a:endParaRPr lang="en-MY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466369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315338" y="188640"/>
            <a:ext cx="9459338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itchFamily="2" charset="2"/>
              <a:buChar char="v"/>
            </a:pPr>
            <a:r>
              <a:rPr lang="en-MY" sz="2800" b="1" dirty="0">
                <a:solidFill>
                  <a:srgbClr val="002060"/>
                </a:solidFill>
                <a:latin typeface="Garamond" panose="02020404030301010803" pitchFamily="18" charset="0"/>
                <a:cs typeface="Times New Roman" pitchFamily="18" charset="0"/>
              </a:rPr>
              <a:t>Many and varied biohazards </a:t>
            </a:r>
            <a:r>
              <a:rPr lang="en-MY" sz="2800" b="1" dirty="0">
                <a:latin typeface="Garamond" panose="02020404030301010803" pitchFamily="18" charset="0"/>
                <a:cs typeface="Times New Roman" pitchFamily="18" charset="0"/>
              </a:rPr>
              <a:t>may result from workplace </a:t>
            </a:r>
            <a:r>
              <a:rPr lang="en-MY" sz="2800" b="1" dirty="0">
                <a:solidFill>
                  <a:srgbClr val="002060"/>
                </a:solidFill>
                <a:latin typeface="Garamond" panose="02020404030301010803" pitchFamily="18" charset="0"/>
                <a:cs typeface="Times New Roman" pitchFamily="18" charset="0"/>
              </a:rPr>
              <a:t>exposure to </a:t>
            </a:r>
            <a:r>
              <a:rPr lang="en-MY" sz="2800" b="1" dirty="0">
                <a:solidFill>
                  <a:srgbClr val="7030A0"/>
                </a:solidFill>
                <a:latin typeface="Garamond" panose="02020404030301010803" pitchFamily="18" charset="0"/>
                <a:cs typeface="Times New Roman" pitchFamily="18" charset="0"/>
              </a:rPr>
              <a:t>organisms,</a:t>
            </a:r>
            <a:r>
              <a:rPr lang="en-MY" sz="2800" b="1" dirty="0">
                <a:solidFill>
                  <a:srgbClr val="0070C0"/>
                </a:solidFill>
                <a:latin typeface="Garamond" panose="02020404030301010803" pitchFamily="18" charset="0"/>
                <a:cs typeface="Times New Roman" pitchFamily="18" charset="0"/>
              </a:rPr>
              <a:t> or </a:t>
            </a:r>
            <a:r>
              <a:rPr lang="en-MY" sz="2800" b="1" dirty="0">
                <a:solidFill>
                  <a:srgbClr val="7030A0"/>
                </a:solidFill>
                <a:latin typeface="Garamond" panose="02020404030301010803" pitchFamily="18" charset="0"/>
                <a:cs typeface="Times New Roman" pitchFamily="18" charset="0"/>
              </a:rPr>
              <a:t>substances produced </a:t>
            </a:r>
            <a:r>
              <a:rPr lang="en-MY" sz="2800" b="1" dirty="0">
                <a:latin typeface="Garamond" panose="02020404030301010803" pitchFamily="18" charset="0"/>
                <a:cs typeface="Times New Roman" pitchFamily="18" charset="0"/>
              </a:rPr>
              <a:t>by organisms, that </a:t>
            </a:r>
            <a:r>
              <a:rPr lang="en-MY" sz="28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threaten human </a:t>
            </a:r>
            <a:r>
              <a:rPr lang="en-MY" sz="2800" b="1" dirty="0">
                <a:latin typeface="Garamond" panose="02020404030301010803" pitchFamily="18" charset="0"/>
                <a:cs typeface="Times New Roman" pitchFamily="18" charset="0"/>
              </a:rPr>
              <a:t>health. </a:t>
            </a:r>
            <a:endParaRPr lang="en-MY" sz="2800" dirty="0">
              <a:latin typeface="Garamond" panose="02020404030301010803" pitchFamily="18" charset="0"/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v"/>
            </a:pPr>
            <a:r>
              <a:rPr lang="en-MY" sz="2800" b="1" dirty="0">
                <a:solidFill>
                  <a:srgbClr val="002060"/>
                </a:solidFill>
                <a:latin typeface="Garamond" panose="02020404030301010803" pitchFamily="18" charset="0"/>
                <a:cs typeface="Times New Roman" pitchFamily="18" charset="0"/>
              </a:rPr>
              <a:t>Although workers in health and community care</a:t>
            </a:r>
            <a:r>
              <a:rPr lang="en-MY" sz="2800" b="1" dirty="0">
                <a:latin typeface="Garamond" panose="02020404030301010803" pitchFamily="18" charset="0"/>
                <a:cs typeface="Times New Roman" pitchFamily="18" charset="0"/>
              </a:rPr>
              <a:t>, and </a:t>
            </a:r>
            <a:r>
              <a:rPr lang="en-MY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agricultural</a:t>
            </a:r>
            <a:r>
              <a:rPr lang="en-MY" sz="2800" b="1" dirty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MY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fishing </a:t>
            </a:r>
            <a:r>
              <a:rPr lang="en-MY" sz="2800" b="1" dirty="0">
                <a:latin typeface="Times New Roman" pitchFamily="18" charset="0"/>
                <a:cs typeface="Times New Roman" pitchFamily="18" charset="0"/>
              </a:rPr>
              <a:t>occupations </a:t>
            </a:r>
            <a:r>
              <a:rPr lang="en-MY" sz="28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are 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MY" sz="2800" b="1" u="sng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at particular risk </a:t>
            </a:r>
            <a:r>
              <a:rPr lang="en-MY" sz="2800" b="1" dirty="0">
                <a:latin typeface="Garamond" panose="02020404030301010803" pitchFamily="18" charset="0"/>
                <a:cs typeface="Times New Roman" pitchFamily="18" charset="0"/>
              </a:rPr>
              <a:t>of </a:t>
            </a:r>
            <a:r>
              <a:rPr lang="en-MY" sz="2600" b="1" dirty="0">
                <a:latin typeface="Garamond" panose="02020404030301010803" pitchFamily="18" charset="0"/>
                <a:cs typeface="Times New Roman" pitchFamily="18" charset="0"/>
              </a:rPr>
              <a:t>exposure to hazardous biological agents,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MY" sz="2800" b="1" dirty="0">
                <a:solidFill>
                  <a:schemeClr val="tx2"/>
                </a:solidFill>
                <a:latin typeface="Garamond" panose="02020404030301010803" pitchFamily="18" charset="0"/>
                <a:cs typeface="Times New Roman" pitchFamily="18" charset="0"/>
              </a:rPr>
              <a:t>All workplaces </a:t>
            </a:r>
            <a:r>
              <a:rPr lang="en-MY" sz="28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harbour</a:t>
            </a:r>
            <a:r>
              <a:rPr lang="en-MY" sz="2800" b="1" dirty="0">
                <a:solidFill>
                  <a:schemeClr val="tx2"/>
                </a:solidFill>
                <a:latin typeface="Garamond" panose="02020404030301010803" pitchFamily="18" charset="0"/>
                <a:cs typeface="Times New Roman" pitchFamily="18" charset="0"/>
              </a:rPr>
              <a:t> the </a:t>
            </a:r>
            <a:r>
              <a:rPr lang="en-MY" sz="28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potential (</a:t>
            </a:r>
            <a:r>
              <a:rPr lang="en-MY" sz="2800" dirty="0">
                <a:latin typeface="Garamond" panose="02020404030301010803" pitchFamily="18" charset="0"/>
                <a:cs typeface="Times New Roman" pitchFamily="18" charset="0"/>
              </a:rPr>
              <a:t>possible</a:t>
            </a:r>
            <a:r>
              <a:rPr lang="en-MY" sz="28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) for various </a:t>
            </a:r>
            <a:r>
              <a:rPr lang="en-MY" sz="2800" b="1" dirty="0">
                <a:solidFill>
                  <a:schemeClr val="tx2"/>
                </a:solidFill>
                <a:latin typeface="Garamond" panose="02020404030301010803" pitchFamily="18" charset="0"/>
                <a:cs typeface="Times New Roman" pitchFamily="18" charset="0"/>
              </a:rPr>
              <a:t>forms of biohazard </a:t>
            </a:r>
            <a:r>
              <a:rPr lang="en-MY" sz="2800" b="1" dirty="0">
                <a:latin typeface="Garamond" panose="02020404030301010803" pitchFamily="18" charset="0"/>
                <a:cs typeface="Times New Roman" pitchFamily="18" charset="0"/>
              </a:rPr>
              <a:t>exposure, </a:t>
            </a:r>
            <a:r>
              <a:rPr lang="en-MY" sz="2800" b="1" dirty="0">
                <a:solidFill>
                  <a:srgbClr val="0070C0"/>
                </a:solidFill>
                <a:latin typeface="Garamond" panose="02020404030301010803" pitchFamily="18" charset="0"/>
                <a:cs typeface="Times New Roman" pitchFamily="18" charset="0"/>
              </a:rPr>
              <a:t>including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en-MY" sz="2800" b="1" dirty="0">
                <a:solidFill>
                  <a:srgbClr val="0070C0"/>
                </a:solidFill>
                <a:latin typeface="Garamond" panose="02020404030301010803" pitchFamily="18" charset="0"/>
                <a:cs typeface="Times New Roman" pitchFamily="18" charset="0"/>
              </a:rPr>
              <a:t> person-to-person </a:t>
            </a:r>
            <a:r>
              <a:rPr lang="en-MY" sz="2800" b="1" dirty="0">
                <a:latin typeface="Garamond" panose="02020404030301010803" pitchFamily="18" charset="0"/>
                <a:cs typeface="Times New Roman" pitchFamily="18" charset="0"/>
              </a:rPr>
              <a:t>transmission of infectious disease. </a:t>
            </a:r>
          </a:p>
          <a:p>
            <a:pPr marL="342900" indent="-342900" algn="ctr">
              <a:buFont typeface="Wingdings" pitchFamily="2" charset="2"/>
              <a:buChar char="q"/>
            </a:pPr>
            <a:r>
              <a:rPr lang="en-MY" sz="2800" b="1" dirty="0">
                <a:latin typeface="Garamond" panose="02020404030301010803" pitchFamily="18" charset="0"/>
                <a:cs typeface="Times New Roman" pitchFamily="18" charset="0"/>
              </a:rPr>
              <a:t> </a:t>
            </a:r>
            <a:r>
              <a:rPr lang="en-MY" sz="28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Studies on biological </a:t>
            </a:r>
            <a:r>
              <a:rPr lang="en-MY" sz="2800" b="1" dirty="0">
                <a:latin typeface="Garamond" panose="02020404030301010803" pitchFamily="18" charset="0"/>
                <a:cs typeface="Times New Roman" pitchFamily="18" charset="0"/>
              </a:rPr>
              <a:t>hazards in the workplace </a:t>
            </a:r>
            <a:r>
              <a:rPr lang="en-MY" sz="28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are lacking</a:t>
            </a:r>
            <a:r>
              <a:rPr lang="en-MY" sz="2800" b="1" dirty="0">
                <a:latin typeface="Garamond" panose="02020404030301010803" pitchFamily="18" charset="0"/>
                <a:cs typeface="Times New Roman" pitchFamily="18" charset="0"/>
              </a:rPr>
              <a:t>; however</a:t>
            </a:r>
            <a:r>
              <a:rPr lang="en-MY" sz="2800" b="1" dirty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marL="457200" indent="-457200">
              <a:buFont typeface="Wingdings" pitchFamily="2" charset="2"/>
              <a:buChar char="q"/>
            </a:pPr>
            <a:r>
              <a:rPr lang="en-MY" sz="2400" b="1" u="sng" dirty="0">
                <a:latin typeface="Garamond" panose="02020404030301010803" pitchFamily="18" charset="0"/>
                <a:cs typeface="Times New Roman" pitchFamily="18" charset="0"/>
                <a:hlinkClick r:id="rId2"/>
              </a:rPr>
              <a:t> A report by Safe Work Australia</a:t>
            </a:r>
            <a:r>
              <a:rPr lang="en-MY" sz="2800" b="1" dirty="0">
                <a:latin typeface="Garamond" panose="02020404030301010803" pitchFamily="18" charset="0"/>
                <a:cs typeface="Times New Roman" pitchFamily="18" charset="0"/>
              </a:rPr>
              <a:t> notes that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en-MY" sz="28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19 % of </a:t>
            </a:r>
            <a:r>
              <a:rPr lang="en-MY" sz="2400" b="1" dirty="0">
                <a:latin typeface="Garamond" panose="02020404030301010803" pitchFamily="18" charset="0"/>
                <a:cs typeface="Times New Roman" pitchFamily="18" charset="0"/>
              </a:rPr>
              <a:t>surveyed workers </a:t>
            </a:r>
            <a:r>
              <a:rPr lang="en-MY" sz="2400" b="1" dirty="0">
                <a:solidFill>
                  <a:srgbClr val="002060"/>
                </a:solidFill>
                <a:latin typeface="Garamond" panose="02020404030301010803" pitchFamily="18" charset="0"/>
                <a:cs typeface="Times New Roman" pitchFamily="18" charset="0"/>
              </a:rPr>
              <a:t>reported exposure </a:t>
            </a:r>
            <a:r>
              <a:rPr lang="en-MY" sz="2800" b="1" dirty="0">
                <a:latin typeface="Garamond" panose="02020404030301010803" pitchFamily="18" charset="0"/>
                <a:cs typeface="Times New Roman" pitchFamily="18" charset="0"/>
              </a:rPr>
              <a:t>to </a:t>
            </a:r>
            <a:r>
              <a:rPr lang="en-MY" sz="2800" b="1" dirty="0" err="1">
                <a:latin typeface="Garamond" panose="02020404030301010803" pitchFamily="18" charset="0"/>
                <a:cs typeface="Times New Roman" pitchFamily="18" charset="0"/>
              </a:rPr>
              <a:t>biolog</a:t>
            </a:r>
            <a:r>
              <a:rPr lang="en-MY" sz="2800" b="1" dirty="0">
                <a:latin typeface="Garamond" panose="02020404030301010803" pitchFamily="18" charset="0"/>
                <a:cs typeface="Times New Roman" pitchFamily="18" charset="0"/>
              </a:rPr>
              <a:t>. hazards. 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en-MY" sz="2800" b="1" dirty="0">
                <a:solidFill>
                  <a:srgbClr val="002060"/>
                </a:solidFill>
                <a:latin typeface="Garamond" panose="02020404030301010803" pitchFamily="18" charset="0"/>
                <a:cs typeface="Times New Roman" pitchFamily="18" charset="0"/>
              </a:rPr>
              <a:t>Of those workers</a:t>
            </a:r>
            <a:r>
              <a:rPr lang="en-MY" sz="2800" b="1" dirty="0">
                <a:latin typeface="Garamond" panose="02020404030301010803" pitchFamily="18" charset="0"/>
                <a:cs typeface="Times New Roman" pitchFamily="18" charset="0"/>
              </a:rPr>
              <a:t>, </a:t>
            </a:r>
            <a:r>
              <a:rPr lang="en-MY" sz="28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three quarters(3/4) </a:t>
            </a:r>
            <a:r>
              <a:rPr lang="en-MY" sz="2800" b="1" dirty="0">
                <a:solidFill>
                  <a:srgbClr val="002060"/>
                </a:solidFill>
                <a:latin typeface="Garamond" panose="02020404030301010803" pitchFamily="18" charset="0"/>
                <a:cs typeface="Times New Roman" pitchFamily="18" charset="0"/>
              </a:rPr>
              <a:t>reported that they </a:t>
            </a:r>
            <a:r>
              <a:rPr lang="en-MY" sz="2800" b="1" dirty="0">
                <a:latin typeface="Garamond" panose="02020404030301010803" pitchFamily="18" charset="0"/>
                <a:cs typeface="Times New Roman" pitchFamily="18" charset="0"/>
              </a:rPr>
              <a:t>were </a:t>
            </a:r>
            <a:r>
              <a:rPr lang="en-MY" sz="2800" b="1" dirty="0">
                <a:solidFill>
                  <a:srgbClr val="0070C0"/>
                </a:solidFill>
                <a:latin typeface="Garamond" panose="02020404030301010803" pitchFamily="18" charset="0"/>
                <a:cs typeface="Times New Roman" pitchFamily="18" charset="0"/>
              </a:rPr>
              <a:t>exposed to human body fluid  </a:t>
            </a:r>
            <a:r>
              <a:rPr lang="en-MY" sz="2800" b="1" dirty="0">
                <a:latin typeface="Garamond" panose="02020404030301010803" pitchFamily="18" charset="0"/>
                <a:cs typeface="Times New Roman" pitchFamily="18" charset="0"/>
              </a:rPr>
              <a:t>of some kind. </a:t>
            </a:r>
            <a:endParaRPr lang="en-MY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ight Arrow 2"/>
          <p:cNvSpPr/>
          <p:nvPr/>
        </p:nvSpPr>
        <p:spPr>
          <a:xfrm flipV="1">
            <a:off x="6876256" y="6611670"/>
            <a:ext cx="1917927" cy="45147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798106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7504" y="260648"/>
            <a:ext cx="9036496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2400" b="1" u="sng" dirty="0">
                <a:solidFill>
                  <a:srgbClr val="FFC000"/>
                </a:solidFill>
                <a:latin typeface="Garamond" panose="02020404030301010803" pitchFamily="18" charset="0"/>
                <a:cs typeface="Times New Roman" pitchFamily="18" charset="0"/>
                <a:hlinkClick r:id="rId2"/>
              </a:rPr>
              <a:t>Cont. .. A report by Safe Work Australia</a:t>
            </a:r>
            <a:r>
              <a:rPr lang="en-MY" sz="2800" b="1" dirty="0">
                <a:solidFill>
                  <a:srgbClr val="FFC000"/>
                </a:solidFill>
                <a:latin typeface="Garamond" panose="02020404030301010803" pitchFamily="18" charset="0"/>
                <a:cs typeface="Times New Roman" pitchFamily="18" charset="0"/>
              </a:rPr>
              <a:t> . 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MY" sz="28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According </a:t>
            </a:r>
            <a:r>
              <a:rPr lang="en-MY" sz="2800" b="1" dirty="0">
                <a:latin typeface="Garamond" panose="02020404030301010803" pitchFamily="18" charset="0"/>
                <a:cs typeface="Times New Roman" pitchFamily="18" charset="0"/>
              </a:rPr>
              <a:t>to the report, there were </a:t>
            </a:r>
            <a:r>
              <a:rPr lang="en-MY" sz="28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two industries </a:t>
            </a:r>
            <a:r>
              <a:rPr lang="en-MY" sz="2800" b="1" dirty="0">
                <a:latin typeface="Garamond" panose="02020404030301010803" pitchFamily="18" charset="0"/>
                <a:cs typeface="Times New Roman" pitchFamily="18" charset="0"/>
              </a:rPr>
              <a:t>that were</a:t>
            </a:r>
            <a:r>
              <a:rPr lang="en-MY" sz="28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, unsurprisingly, affected more </a:t>
            </a:r>
            <a:r>
              <a:rPr lang="en-MY" sz="2800" b="1" dirty="0">
                <a:latin typeface="Garamond" panose="02020404030301010803" pitchFamily="18" charset="0"/>
                <a:cs typeface="Times New Roman" pitchFamily="18" charset="0"/>
              </a:rPr>
              <a:t>than any </a:t>
            </a:r>
            <a:r>
              <a:rPr lang="en-MY" sz="28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other: </a:t>
            </a:r>
            <a:endParaRPr lang="en-MY" sz="2800" dirty="0">
              <a:solidFill>
                <a:srgbClr val="FF0000"/>
              </a:solidFill>
              <a:latin typeface="Garamond" panose="02020404030301010803" pitchFamily="18" charset="0"/>
              <a:cs typeface="Times New Roman" pitchFamily="18" charset="0"/>
            </a:endParaRPr>
          </a:p>
          <a:p>
            <a:pPr lvl="0"/>
            <a:r>
              <a:rPr lang="en-MY" sz="2800" b="1" dirty="0">
                <a:solidFill>
                  <a:srgbClr val="002060"/>
                </a:solidFill>
                <a:latin typeface="Garamond" panose="02020404030301010803" pitchFamily="18" charset="0"/>
                <a:cs typeface="Times New Roman" pitchFamily="18" charset="0"/>
              </a:rPr>
              <a:t>(1 )     Health and community services and</a:t>
            </a:r>
            <a:endParaRPr lang="en-MY" sz="2800" dirty="0">
              <a:solidFill>
                <a:srgbClr val="002060"/>
              </a:solidFill>
              <a:latin typeface="Garamond" panose="02020404030301010803" pitchFamily="18" charset="0"/>
              <a:cs typeface="Times New Roman" pitchFamily="18" charset="0"/>
            </a:endParaRPr>
          </a:p>
          <a:p>
            <a:pPr lvl="0"/>
            <a:r>
              <a:rPr lang="en-MY" sz="2800" b="1" dirty="0">
                <a:solidFill>
                  <a:srgbClr val="002060"/>
                </a:solidFill>
                <a:latin typeface="Garamond" panose="02020404030301010803" pitchFamily="18" charset="0"/>
                <a:cs typeface="Times New Roman" pitchFamily="18" charset="0"/>
              </a:rPr>
              <a:t> (2)    Agriculture, forestry, and fishing.</a:t>
            </a:r>
          </a:p>
          <a:p>
            <a:pPr lvl="0"/>
            <a:endParaRPr lang="en-US" sz="2800" b="1" dirty="0">
              <a:solidFill>
                <a:srgbClr val="002060"/>
              </a:solidFill>
              <a:latin typeface="Garamond" panose="02020404030301010803" pitchFamily="18" charset="0"/>
              <a:cs typeface="Times New Roman" pitchFamily="18" charset="0"/>
            </a:endParaRPr>
          </a:p>
          <a:p>
            <a:pPr marL="457200" lvl="0" indent="-457200">
              <a:buFont typeface="Wingdings" pitchFamily="2" charset="2"/>
              <a:buChar char="q"/>
            </a:pPr>
            <a:r>
              <a:rPr lang="en-MY" sz="28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In general</a:t>
            </a:r>
            <a:r>
              <a:rPr lang="en-MY" sz="2800" b="1" dirty="0">
                <a:solidFill>
                  <a:prstClr val="black"/>
                </a:solidFill>
                <a:latin typeface="Garamond" panose="02020404030301010803" pitchFamily="18" charset="0"/>
                <a:cs typeface="Times New Roman" pitchFamily="18" charset="0"/>
              </a:rPr>
              <a:t>, there are </a:t>
            </a:r>
            <a:r>
              <a:rPr lang="en-MY" sz="2800" b="1" u="sng" dirty="0">
                <a:solidFill>
                  <a:srgbClr val="C00000"/>
                </a:solidFill>
                <a:latin typeface="Garamond" panose="02020404030301010803" pitchFamily="18" charset="0"/>
                <a:cs typeface="Times New Roman" pitchFamily="18" charset="0"/>
              </a:rPr>
              <a:t>Three Major of routes of entry</a:t>
            </a:r>
          </a:p>
          <a:p>
            <a:pPr lvl="0"/>
            <a:r>
              <a:rPr lang="en-MY" sz="28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       </a:t>
            </a:r>
            <a:r>
              <a:rPr lang="en-MY" sz="2800" dirty="0">
                <a:solidFill>
                  <a:prstClr val="black"/>
                </a:solidFill>
                <a:latin typeface="Garamond" panose="02020404030301010803" pitchFamily="18" charset="0"/>
                <a:cs typeface="Times New Roman" pitchFamily="18" charset="0"/>
              </a:rPr>
              <a:t>for these micro-organisms into  human body,</a:t>
            </a:r>
            <a:r>
              <a:rPr lang="en-MY" sz="2800" dirty="0">
                <a:solidFill>
                  <a:srgbClr val="1F497D"/>
                </a:solidFill>
                <a:latin typeface="Garamond" panose="02020404030301010803" pitchFamily="18" charset="0"/>
                <a:cs typeface="Times New Roman" pitchFamily="18" charset="0"/>
              </a:rPr>
              <a:t> through the</a:t>
            </a:r>
            <a:r>
              <a:rPr lang="en-MY" sz="2800" dirty="0">
                <a:solidFill>
                  <a:prstClr val="black"/>
                </a:solidFill>
                <a:latin typeface="Garamond" panose="02020404030301010803" pitchFamily="18" charset="0"/>
                <a:cs typeface="Times New Roman" pitchFamily="18" charset="0"/>
              </a:rPr>
              <a:t> </a:t>
            </a:r>
          </a:p>
          <a:p>
            <a:pPr marL="457200" lvl="0" indent="-457200">
              <a:buFont typeface="Wingdings" pitchFamily="2" charset="2"/>
              <a:buChar char="v"/>
            </a:pPr>
            <a:r>
              <a:rPr lang="en-MY" sz="28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Respiratory system</a:t>
            </a:r>
            <a:r>
              <a:rPr lang="en-MY" sz="2800" dirty="0">
                <a:solidFill>
                  <a:srgbClr val="1F497D"/>
                </a:solidFill>
                <a:latin typeface="Garamond" panose="02020404030301010803" pitchFamily="18" charset="0"/>
                <a:cs typeface="Times New Roman" pitchFamily="18" charset="0"/>
              </a:rPr>
              <a:t>, </a:t>
            </a:r>
          </a:p>
          <a:p>
            <a:pPr marL="457200" lvl="0" indent="-457200">
              <a:buFont typeface="Wingdings" pitchFamily="2" charset="2"/>
              <a:buChar char="v"/>
            </a:pPr>
            <a:r>
              <a:rPr lang="en-MY" sz="2800" b="1" dirty="0">
                <a:solidFill>
                  <a:srgbClr val="1F497D"/>
                </a:solidFill>
                <a:latin typeface="Garamond" panose="02020404030301010803" pitchFamily="18" charset="0"/>
                <a:cs typeface="Times New Roman" pitchFamily="18" charset="0"/>
              </a:rPr>
              <a:t>Contact with </a:t>
            </a:r>
            <a:r>
              <a:rPr lang="en-MY" sz="28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body fluids </a:t>
            </a:r>
            <a:r>
              <a:rPr lang="en-MY" sz="2800" b="1" dirty="0">
                <a:solidFill>
                  <a:srgbClr val="1F497D"/>
                </a:solidFill>
                <a:latin typeface="Garamond" panose="02020404030301010803" pitchFamily="18" charset="0"/>
                <a:cs typeface="Times New Roman" pitchFamily="18" charset="0"/>
              </a:rPr>
              <a:t>of the infected or</a:t>
            </a:r>
          </a:p>
          <a:p>
            <a:pPr marL="457200" lvl="0" indent="-457200">
              <a:buFont typeface="Wingdings" pitchFamily="2" charset="2"/>
              <a:buChar char="v"/>
            </a:pPr>
            <a:r>
              <a:rPr lang="en-MY" sz="2800" b="1" dirty="0">
                <a:solidFill>
                  <a:srgbClr val="1F497D"/>
                </a:solidFill>
                <a:latin typeface="Garamond" panose="02020404030301010803" pitchFamily="18" charset="0"/>
                <a:cs typeface="Times New Roman" pitchFamily="18" charset="0"/>
              </a:rPr>
              <a:t>Contact </a:t>
            </a:r>
            <a:r>
              <a:rPr lang="en-MY" sz="2800" dirty="0">
                <a:solidFill>
                  <a:srgbClr val="1F497D"/>
                </a:solidFill>
                <a:latin typeface="Garamond" panose="02020404030301010803" pitchFamily="18" charset="0"/>
                <a:cs typeface="Times New Roman" pitchFamily="18" charset="0"/>
              </a:rPr>
              <a:t>with </a:t>
            </a:r>
            <a:r>
              <a:rPr lang="en-MY" sz="28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contaminated objects</a:t>
            </a:r>
            <a:r>
              <a:rPr lang="en-MY" sz="2800" dirty="0">
                <a:solidFill>
                  <a:prstClr val="black"/>
                </a:solidFill>
                <a:latin typeface="Garamond" panose="02020404030301010803" pitchFamily="18" charset="0"/>
                <a:cs typeface="Times New Roman" pitchFamily="18" charset="0"/>
              </a:rPr>
              <a:t>. </a:t>
            </a:r>
          </a:p>
          <a:p>
            <a:pPr marL="457200" lvl="0" indent="-457200">
              <a:buFont typeface="Wingdings" pitchFamily="2" charset="2"/>
              <a:buChar char="q"/>
            </a:pPr>
            <a:r>
              <a:rPr lang="en-MY" sz="2400" b="1" dirty="0">
                <a:solidFill>
                  <a:prstClr val="black"/>
                </a:solidFill>
                <a:latin typeface="Garamond" panose="02020404030301010803" pitchFamily="18" charset="0"/>
                <a:cs typeface="Times New Roman" pitchFamily="18" charset="0"/>
              </a:rPr>
              <a:t>The </a:t>
            </a:r>
            <a:r>
              <a:rPr lang="en-MY" sz="2400" b="1" u="sng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harmful effects </a:t>
            </a:r>
            <a:r>
              <a:rPr lang="en-MY" sz="2400" b="1" dirty="0">
                <a:solidFill>
                  <a:prstClr val="black"/>
                </a:solidFill>
                <a:latin typeface="Garamond" panose="02020404030301010803" pitchFamily="18" charset="0"/>
                <a:cs typeface="Times New Roman" pitchFamily="18" charset="0"/>
              </a:rPr>
              <a:t>to human health are mainly of </a:t>
            </a:r>
            <a:r>
              <a:rPr lang="en-MY" sz="2400" b="1" u="sng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Three Types</a:t>
            </a:r>
            <a:r>
              <a:rPr lang="en-MY" sz="2400" u="sng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. </a:t>
            </a:r>
          </a:p>
          <a:p>
            <a:pPr lvl="0"/>
            <a:r>
              <a:rPr lang="en-MY" sz="2800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     </a:t>
            </a:r>
            <a:r>
              <a:rPr lang="en-MY" sz="2800" u="sng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1. </a:t>
            </a:r>
            <a:r>
              <a:rPr lang="en-MY" sz="2800" b="1" dirty="0">
                <a:solidFill>
                  <a:srgbClr val="1F497D"/>
                </a:solidFill>
                <a:latin typeface="Garamond" panose="02020404030301010803" pitchFamily="18" charset="0"/>
                <a:cs typeface="Times New Roman" pitchFamily="18" charset="0"/>
              </a:rPr>
              <a:t>Infections,</a:t>
            </a:r>
          </a:p>
          <a:p>
            <a:pPr lvl="0"/>
            <a:r>
              <a:rPr lang="en-MY" sz="2800" b="1" dirty="0">
                <a:solidFill>
                  <a:srgbClr val="1F497D"/>
                </a:solidFill>
                <a:latin typeface="Garamond" panose="02020404030301010803" pitchFamily="18" charset="0"/>
                <a:cs typeface="Times New Roman" pitchFamily="18" charset="0"/>
              </a:rPr>
              <a:t>    2. Allergy and    </a:t>
            </a:r>
          </a:p>
          <a:p>
            <a:pPr lvl="0"/>
            <a:r>
              <a:rPr lang="en-MY" sz="2800" b="1" dirty="0">
                <a:solidFill>
                  <a:srgbClr val="1F497D"/>
                </a:solidFill>
                <a:latin typeface="Garamond" panose="02020404030301010803" pitchFamily="18" charset="0"/>
                <a:cs typeface="Times New Roman" pitchFamily="18" charset="0"/>
              </a:rPr>
              <a:t>3.Poisoning.</a:t>
            </a:r>
          </a:p>
        </p:txBody>
      </p:sp>
      <p:sp>
        <p:nvSpPr>
          <p:cNvPr id="5" name="Rectangle 4"/>
          <p:cNvSpPr/>
          <p:nvPr/>
        </p:nvSpPr>
        <p:spPr>
          <a:xfrm>
            <a:off x="3563888" y="6385401"/>
            <a:ext cx="17651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12 March </a:t>
            </a:r>
            <a:r>
              <a:rPr lang="en-US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 2023 </a:t>
            </a:r>
            <a:endParaRPr lang="en-MY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782004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9921" y="188640"/>
            <a:ext cx="9014079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2800" b="1" dirty="0">
                <a:solidFill>
                  <a:srgbClr val="C00000"/>
                </a:solidFill>
                <a:latin typeface="Garamond" panose="02020404030301010803" pitchFamily="18" charset="0"/>
              </a:rPr>
              <a:t>             Is this Worker at Risk?</a:t>
            </a:r>
          </a:p>
          <a:p>
            <a:r>
              <a:rPr lang="en-MY" sz="2800" b="1" dirty="0">
                <a:solidFill>
                  <a:srgbClr val="7030A0"/>
                </a:solidFill>
                <a:latin typeface="Garamond" pitchFamily="18" charset="0"/>
              </a:rPr>
              <a:t>The short answer to this question is that just</a:t>
            </a:r>
            <a:r>
              <a:rPr lang="en-MY" sz="2800" dirty="0">
                <a:latin typeface="Garamond" pitchFamily="18" charset="0"/>
              </a:rPr>
              <a:t> 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en-MY" sz="2800" b="1" dirty="0">
                <a:solidFill>
                  <a:srgbClr val="002060"/>
                </a:solidFill>
                <a:latin typeface="Garamond" pitchFamily="18" charset="0"/>
              </a:rPr>
              <a:t>about </a:t>
            </a:r>
            <a:r>
              <a:rPr lang="en-MY" sz="2800" b="1" dirty="0">
                <a:solidFill>
                  <a:srgbClr val="FF0000"/>
                </a:solidFill>
                <a:latin typeface="Garamond" pitchFamily="18" charset="0"/>
              </a:rPr>
              <a:t>Every Worker is at Risk </a:t>
            </a:r>
            <a:r>
              <a:rPr lang="en-MY" sz="2800" b="1" dirty="0">
                <a:solidFill>
                  <a:srgbClr val="002060"/>
                </a:solidFill>
                <a:latin typeface="Garamond" pitchFamily="18" charset="0"/>
              </a:rPr>
              <a:t>of coming into contact with some kind of biological hazard</a:t>
            </a:r>
            <a:r>
              <a:rPr lang="en-MY" sz="2800" b="1" dirty="0">
                <a:solidFill>
                  <a:schemeClr val="tx2"/>
                </a:solidFill>
                <a:latin typeface="Garamond" pitchFamily="18" charset="0"/>
              </a:rPr>
              <a:t>, whether that </a:t>
            </a:r>
            <a:r>
              <a:rPr lang="en-MY" sz="2800" b="1" dirty="0">
                <a:latin typeface="Garamond" pitchFamily="18" charset="0"/>
              </a:rPr>
              <a:t>be human blood, organic matter, or airborne pathogens.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MY" sz="2800" b="1" dirty="0">
                <a:solidFill>
                  <a:srgbClr val="FF0000"/>
                </a:solidFill>
                <a:latin typeface="Garamond" pitchFamily="18" charset="0"/>
              </a:rPr>
              <a:t>However, </a:t>
            </a:r>
            <a:r>
              <a:rPr lang="en-MY" sz="2800" b="1" dirty="0">
                <a:solidFill>
                  <a:srgbClr val="002060"/>
                </a:solidFill>
                <a:latin typeface="Garamond" pitchFamily="18" charset="0"/>
              </a:rPr>
              <a:t>there are some industries and workers that are routinely exposed to these risks. </a:t>
            </a:r>
            <a:r>
              <a:rPr lang="en-MY" sz="2800" dirty="0">
                <a:solidFill>
                  <a:srgbClr val="FF0000"/>
                </a:solidFill>
                <a:latin typeface="Garamond" pitchFamily="18" charset="0"/>
              </a:rPr>
              <a:t>These include:</a:t>
            </a:r>
          </a:p>
          <a:p>
            <a:pPr lvl="0"/>
            <a:r>
              <a:rPr lang="en-MY" sz="2800" b="1" dirty="0">
                <a:solidFill>
                  <a:srgbClr val="002060"/>
                </a:solidFill>
                <a:latin typeface="Garamond" pitchFamily="18" charset="0"/>
              </a:rPr>
              <a:t>1. Workers </a:t>
            </a:r>
            <a:r>
              <a:rPr lang="en-MY" sz="2800" b="1" dirty="0">
                <a:solidFill>
                  <a:srgbClr val="FF0000"/>
                </a:solidFill>
                <a:latin typeface="Garamond" pitchFamily="18" charset="0"/>
              </a:rPr>
              <a:t>exposed</a:t>
            </a:r>
            <a:r>
              <a:rPr lang="en-MY" sz="2800" b="1" dirty="0">
                <a:solidFill>
                  <a:srgbClr val="002060"/>
                </a:solidFill>
                <a:latin typeface="Garamond" pitchFamily="18" charset="0"/>
              </a:rPr>
              <a:t> to </a:t>
            </a:r>
            <a:r>
              <a:rPr lang="en-MY" sz="2800" b="1" dirty="0">
                <a:solidFill>
                  <a:schemeClr val="tx2"/>
                </a:solidFill>
                <a:latin typeface="Garamond" pitchFamily="18" charset="0"/>
              </a:rPr>
              <a:t>bodily fluids</a:t>
            </a:r>
            <a:r>
              <a:rPr lang="en-MY" sz="2800" b="1" dirty="0">
                <a:solidFill>
                  <a:srgbClr val="002060"/>
                </a:solidFill>
                <a:latin typeface="Garamond" pitchFamily="18" charset="0"/>
              </a:rPr>
              <a:t>, including healthcare workers, personal service workers,&amp; dental professionals</a:t>
            </a:r>
          </a:p>
          <a:p>
            <a:pPr lvl="0"/>
            <a:r>
              <a:rPr lang="en-MY" sz="2800" b="1" dirty="0">
                <a:solidFill>
                  <a:srgbClr val="002060"/>
                </a:solidFill>
                <a:latin typeface="Garamond" pitchFamily="18" charset="0"/>
              </a:rPr>
              <a:t>2. Workers </a:t>
            </a:r>
            <a:r>
              <a:rPr lang="en-MY" sz="2800" b="1" dirty="0">
                <a:solidFill>
                  <a:srgbClr val="FF0000"/>
                </a:solidFill>
                <a:latin typeface="Garamond" pitchFamily="18" charset="0"/>
              </a:rPr>
              <a:t>in contact</a:t>
            </a:r>
            <a:r>
              <a:rPr lang="en-MY" sz="2800" b="1" dirty="0">
                <a:latin typeface="Garamond" pitchFamily="18" charset="0"/>
              </a:rPr>
              <a:t> with </a:t>
            </a:r>
            <a:r>
              <a:rPr lang="en-MY" sz="2800" b="1" dirty="0">
                <a:solidFill>
                  <a:srgbClr val="FF0000"/>
                </a:solidFill>
                <a:latin typeface="Garamond" pitchFamily="18" charset="0"/>
              </a:rPr>
              <a:t>live animals</a:t>
            </a:r>
            <a:r>
              <a:rPr lang="en-MY" sz="2800" b="1" dirty="0">
                <a:solidFill>
                  <a:srgbClr val="002060"/>
                </a:solidFill>
                <a:latin typeface="Garamond" pitchFamily="18" charset="0"/>
              </a:rPr>
              <a:t>, </a:t>
            </a:r>
            <a:r>
              <a:rPr lang="en-MY" sz="2800" b="1" dirty="0">
                <a:latin typeface="Garamond" pitchFamily="18" charset="0"/>
              </a:rPr>
              <a:t>including</a:t>
            </a:r>
            <a:r>
              <a:rPr lang="en-MY" sz="2800" b="1" dirty="0">
                <a:solidFill>
                  <a:srgbClr val="002060"/>
                </a:solidFill>
                <a:latin typeface="Garamond" pitchFamily="18" charset="0"/>
              </a:rPr>
              <a:t> breeders, animal scientists, poultry handlers, farm workers, and laboratory animal workers</a:t>
            </a:r>
          </a:p>
          <a:p>
            <a:pPr lvl="0"/>
            <a:r>
              <a:rPr lang="en-MY" sz="2800" b="1" dirty="0">
                <a:solidFill>
                  <a:srgbClr val="002060"/>
                </a:solidFill>
                <a:latin typeface="Garamond" pitchFamily="18" charset="0"/>
              </a:rPr>
              <a:t>3. Workers </a:t>
            </a:r>
            <a:r>
              <a:rPr lang="en-MY" sz="2800" b="1" dirty="0">
                <a:solidFill>
                  <a:srgbClr val="FF0000"/>
                </a:solidFill>
                <a:latin typeface="Garamond" pitchFamily="18" charset="0"/>
              </a:rPr>
              <a:t>in contact </a:t>
            </a:r>
            <a:r>
              <a:rPr lang="en-MY" sz="2800" b="1" dirty="0">
                <a:solidFill>
                  <a:srgbClr val="002060"/>
                </a:solidFill>
                <a:latin typeface="Garamond" pitchFamily="18" charset="0"/>
              </a:rPr>
              <a:t>with animal products, </a:t>
            </a:r>
            <a:r>
              <a:rPr lang="en-MY" sz="2800" b="1" dirty="0">
                <a:latin typeface="Garamond" pitchFamily="18" charset="0"/>
              </a:rPr>
              <a:t>including</a:t>
            </a:r>
            <a:r>
              <a:rPr lang="en-MY" sz="2800" b="1" dirty="0">
                <a:solidFill>
                  <a:srgbClr val="002060"/>
                </a:solidFill>
                <a:latin typeface="Garamond" pitchFamily="18" charset="0"/>
              </a:rPr>
              <a:t> butchers, farmers, meat packers, and freight</a:t>
            </a:r>
            <a:r>
              <a:rPr lang="en-MY" sz="1600" b="1" dirty="0">
                <a:solidFill>
                  <a:srgbClr val="002060"/>
                </a:solidFill>
                <a:latin typeface="Garamond" pitchFamily="18" charset="0"/>
              </a:rPr>
              <a:t>(cargo</a:t>
            </a:r>
            <a:r>
              <a:rPr lang="en-MY" sz="2800" b="1" dirty="0">
                <a:solidFill>
                  <a:srgbClr val="002060"/>
                </a:solidFill>
                <a:latin typeface="Garamond" pitchFamily="18" charset="0"/>
              </a:rPr>
              <a:t>) handlers</a:t>
            </a:r>
          </a:p>
        </p:txBody>
      </p:sp>
      <p:sp>
        <p:nvSpPr>
          <p:cNvPr id="3" name="Right Arrow 2"/>
          <p:cNvSpPr/>
          <p:nvPr/>
        </p:nvSpPr>
        <p:spPr>
          <a:xfrm>
            <a:off x="7236296" y="6371982"/>
            <a:ext cx="169848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pic>
        <p:nvPicPr>
          <p:cNvPr id="4" name="Picture 3" descr="Blood filled medical syringes on yellow biohazard bag and spilled biological wast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0"/>
            <a:ext cx="1907704" cy="11247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683568" y="6371982"/>
            <a:ext cx="17651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12 March </a:t>
            </a:r>
            <a:r>
              <a:rPr lang="en-US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 2023 </a:t>
            </a:r>
            <a:endParaRPr lang="en-MY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328218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6498" y="908720"/>
            <a:ext cx="8964488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MY" sz="2000" b="1" dirty="0">
                <a:solidFill>
                  <a:srgbClr val="002060"/>
                </a:solidFill>
                <a:latin typeface="Garamond" pitchFamily="18" charset="0"/>
              </a:rPr>
              <a:t>4. </a:t>
            </a:r>
            <a:r>
              <a:rPr lang="en-MY" sz="2800" b="1" dirty="0">
                <a:solidFill>
                  <a:srgbClr val="002060"/>
                </a:solidFill>
                <a:latin typeface="Garamond" pitchFamily="18" charset="0"/>
              </a:rPr>
              <a:t>Workers </a:t>
            </a:r>
            <a:r>
              <a:rPr lang="en-MY" sz="2800" b="1" dirty="0">
                <a:solidFill>
                  <a:srgbClr val="FF0000"/>
                </a:solidFill>
                <a:latin typeface="Garamond" pitchFamily="18" charset="0"/>
              </a:rPr>
              <a:t>exposed</a:t>
            </a:r>
            <a:r>
              <a:rPr lang="en-MY" sz="2800" b="1" dirty="0">
                <a:solidFill>
                  <a:srgbClr val="002060"/>
                </a:solidFill>
                <a:latin typeface="Garamond" pitchFamily="18" charset="0"/>
              </a:rPr>
              <a:t> to </a:t>
            </a:r>
            <a:r>
              <a:rPr lang="en-MY" sz="2800" b="1" dirty="0">
                <a:solidFill>
                  <a:schemeClr val="tx2"/>
                </a:solidFill>
                <a:latin typeface="Garamond" pitchFamily="18" charset="0"/>
              </a:rPr>
              <a:t>ticks, fleas, and mites</a:t>
            </a:r>
            <a:r>
              <a:rPr lang="en-MY" sz="2800" b="1" dirty="0">
                <a:solidFill>
                  <a:srgbClr val="002060"/>
                </a:solidFill>
                <a:latin typeface="Garamond" pitchFamily="18" charset="0"/>
              </a:rPr>
              <a:t>, including forestry workers, groundskeepers, landscapers, highway maintenance personnel, and pest control workers</a:t>
            </a:r>
          </a:p>
          <a:p>
            <a:pPr lvl="0"/>
            <a:endParaRPr lang="en-MY" sz="2800" b="1" dirty="0">
              <a:solidFill>
                <a:srgbClr val="002060"/>
              </a:solidFill>
              <a:latin typeface="Garamond" pitchFamily="18" charset="0"/>
            </a:endParaRPr>
          </a:p>
          <a:p>
            <a:pPr lvl="0"/>
            <a:r>
              <a:rPr lang="en-MY" sz="2800" b="1" dirty="0">
                <a:solidFill>
                  <a:srgbClr val="002060"/>
                </a:solidFill>
                <a:latin typeface="Garamond" pitchFamily="18" charset="0"/>
              </a:rPr>
              <a:t>5. Workers </a:t>
            </a:r>
            <a:r>
              <a:rPr lang="en-MY" sz="2800" b="1" dirty="0">
                <a:solidFill>
                  <a:srgbClr val="FF0000"/>
                </a:solidFill>
                <a:latin typeface="Garamond" pitchFamily="18" charset="0"/>
              </a:rPr>
              <a:t>exposed t</a:t>
            </a:r>
            <a:r>
              <a:rPr lang="en-MY" sz="2800" b="1" dirty="0">
                <a:solidFill>
                  <a:srgbClr val="002060"/>
                </a:solidFill>
                <a:latin typeface="Garamond" pitchFamily="18" charset="0"/>
              </a:rPr>
              <a:t>o </a:t>
            </a:r>
            <a:r>
              <a:rPr lang="en-MY" sz="2800" b="1" dirty="0">
                <a:solidFill>
                  <a:schemeClr val="tx2"/>
                </a:solidFill>
                <a:latin typeface="Garamond" pitchFamily="18" charset="0"/>
              </a:rPr>
              <a:t>human or animal waste</a:t>
            </a:r>
            <a:r>
              <a:rPr lang="en-MY" sz="2800" b="1" dirty="0">
                <a:solidFill>
                  <a:srgbClr val="002060"/>
                </a:solidFill>
                <a:latin typeface="Garamond" pitchFamily="18" charset="0"/>
              </a:rPr>
              <a:t>, including child care workers, laboratory workers, sewer workers, and animal handlers</a:t>
            </a:r>
          </a:p>
          <a:p>
            <a:pPr lvl="0"/>
            <a:endParaRPr lang="en-MY" sz="2800" b="1" dirty="0">
              <a:solidFill>
                <a:srgbClr val="002060"/>
              </a:solidFill>
              <a:latin typeface="Garamond" pitchFamily="18" charset="0"/>
            </a:endParaRPr>
          </a:p>
          <a:p>
            <a:pPr lvl="0"/>
            <a:r>
              <a:rPr lang="en-MY" sz="2800" b="1" dirty="0">
                <a:solidFill>
                  <a:srgbClr val="002060"/>
                </a:solidFill>
                <a:latin typeface="Garamond" pitchFamily="18" charset="0"/>
              </a:rPr>
              <a:t>6. Workers </a:t>
            </a:r>
            <a:r>
              <a:rPr lang="en-MY" sz="2800" b="1" dirty="0">
                <a:solidFill>
                  <a:srgbClr val="FF0000"/>
                </a:solidFill>
                <a:latin typeface="Garamond" pitchFamily="18" charset="0"/>
              </a:rPr>
              <a:t>exposed</a:t>
            </a:r>
            <a:r>
              <a:rPr lang="en-MY" sz="2800" b="1" dirty="0">
                <a:solidFill>
                  <a:srgbClr val="002060"/>
                </a:solidFill>
                <a:latin typeface="Garamond" pitchFamily="18" charset="0"/>
              </a:rPr>
              <a:t> to dust-containing pathogens</a:t>
            </a:r>
            <a:r>
              <a:rPr lang="en-MY" sz="2800" dirty="0">
                <a:solidFill>
                  <a:prstClr val="black"/>
                </a:solidFill>
                <a:latin typeface="Garamond" pitchFamily="18" charset="0"/>
              </a:rPr>
              <a:t> (</a:t>
            </a:r>
            <a:r>
              <a:rPr lang="en-MY" sz="2800" b="1" dirty="0">
                <a:latin typeface="Garamond" pitchFamily="18" charset="0"/>
              </a:rPr>
              <a:t>e.g. rodents, bird roosts, soil in endemic areas)</a:t>
            </a:r>
            <a:r>
              <a:rPr lang="en-MY" sz="2800" dirty="0">
                <a:solidFill>
                  <a:prstClr val="black"/>
                </a:solidFill>
                <a:latin typeface="Garamond" pitchFamily="18" charset="0"/>
              </a:rPr>
              <a:t>, </a:t>
            </a:r>
            <a:r>
              <a:rPr lang="en-MY" sz="2800" b="1" dirty="0">
                <a:solidFill>
                  <a:srgbClr val="002060"/>
                </a:solidFill>
                <a:latin typeface="Garamond" pitchFamily="18" charset="0"/>
              </a:rPr>
              <a:t>including </a:t>
            </a:r>
            <a:r>
              <a:rPr lang="en-MY" sz="2800" b="1" dirty="0">
                <a:latin typeface="Garamond" pitchFamily="18" charset="0"/>
              </a:rPr>
              <a:t>building cleaners, construction workers, granary workers, heating </a:t>
            </a:r>
            <a:r>
              <a:rPr lang="en-MY" sz="2800" b="1" dirty="0">
                <a:solidFill>
                  <a:srgbClr val="002060"/>
                </a:solidFill>
                <a:latin typeface="Garamond" pitchFamily="18" charset="0"/>
              </a:rPr>
              <a:t>and air conditioning workers, gardeners, roofers, demolition workers, and farm workers</a:t>
            </a:r>
          </a:p>
        </p:txBody>
      </p:sp>
      <p:sp>
        <p:nvSpPr>
          <p:cNvPr id="3" name="Rectangle 2"/>
          <p:cNvSpPr/>
          <p:nvPr/>
        </p:nvSpPr>
        <p:spPr>
          <a:xfrm>
            <a:off x="323528" y="420142"/>
            <a:ext cx="849694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b="1" dirty="0">
                <a:latin typeface="Garamond" pitchFamily="18" charset="0"/>
              </a:rPr>
              <a:t>Cont. ..some industries and workers that are routinely exposed to these risks. </a:t>
            </a:r>
          </a:p>
        </p:txBody>
      </p:sp>
      <p:pic>
        <p:nvPicPr>
          <p:cNvPr id="4" name="Picture 3" descr="Blood filled medical syringes on yellow biohazard bag and spilled biological wast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0"/>
            <a:ext cx="1259632" cy="11247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36961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80528" y="240804"/>
            <a:ext cx="9324528" cy="6278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itchFamily="2" charset="2"/>
              <a:buChar char="v"/>
            </a:pPr>
            <a:r>
              <a:rPr lang="en-MY" sz="2800" b="1" dirty="0">
                <a:solidFill>
                  <a:srgbClr val="C00000"/>
                </a:solidFill>
                <a:latin typeface="Garamond" panose="02020404030301010803" pitchFamily="18" charset="0"/>
                <a:cs typeface="Times New Roman" pitchFamily="18" charset="0"/>
              </a:rPr>
              <a:t>Classification</a:t>
            </a:r>
            <a:r>
              <a:rPr lang="en-MY" sz="2800" b="1" dirty="0">
                <a:latin typeface="Garamond" panose="02020404030301010803" pitchFamily="18" charset="0"/>
                <a:cs typeface="Times New Roman" pitchFamily="18" charset="0"/>
              </a:rPr>
              <a:t> </a:t>
            </a:r>
            <a:r>
              <a:rPr lang="en-MY" sz="2800" b="1" dirty="0">
                <a:solidFill>
                  <a:srgbClr val="C00000"/>
                </a:solidFill>
                <a:latin typeface="Garamond" panose="02020404030301010803" pitchFamily="18" charset="0"/>
                <a:cs typeface="Times New Roman" pitchFamily="18" charset="0"/>
              </a:rPr>
              <a:t>of  Biological hazards </a:t>
            </a:r>
            <a:r>
              <a:rPr lang="en-MY" sz="2800" b="1" dirty="0">
                <a:latin typeface="Garamond" panose="02020404030301010803" pitchFamily="18" charset="0"/>
                <a:cs typeface="Times New Roman" pitchFamily="18" charset="0"/>
              </a:rPr>
              <a:t>into; </a:t>
            </a:r>
            <a:r>
              <a:rPr lang="en-MY" sz="2800" b="1" u="sng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six categories</a:t>
            </a:r>
            <a:r>
              <a:rPr lang="en-MY" sz="2800" b="1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457200" indent="-457200">
              <a:buFont typeface="Wingdings" pitchFamily="2" charset="2"/>
              <a:buChar char="v"/>
            </a:pPr>
            <a:endParaRPr lang="en-MY" b="1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v"/>
            </a:pPr>
            <a:r>
              <a:rPr lang="en-MY" sz="2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600" b="1" dirty="0">
                <a:latin typeface="Garamond" panose="02020404030301010803" pitchFamily="18" charset="0"/>
                <a:cs typeface="Times New Roman" pitchFamily="18" charset="0"/>
              </a:rPr>
              <a:t>This method of </a:t>
            </a:r>
            <a:r>
              <a:rPr lang="en-MY" sz="2600" b="1" dirty="0">
                <a:solidFill>
                  <a:schemeClr val="tx2"/>
                </a:solidFill>
                <a:latin typeface="Garamond" panose="02020404030301010803" pitchFamily="18" charset="0"/>
                <a:cs typeface="Times New Roman" pitchFamily="18" charset="0"/>
              </a:rPr>
              <a:t>classifying occupational </a:t>
            </a:r>
            <a:r>
              <a:rPr lang="en-MY" sz="2600" b="1" dirty="0">
                <a:latin typeface="Garamond" panose="02020404030301010803" pitchFamily="18" charset="0"/>
                <a:cs typeface="Times New Roman" pitchFamily="18" charset="0"/>
              </a:rPr>
              <a:t>infections</a:t>
            </a:r>
          </a:p>
          <a:p>
            <a:r>
              <a:rPr lang="en-MY" sz="2600" b="1" dirty="0">
                <a:latin typeface="Garamond" panose="02020404030301010803" pitchFamily="18" charset="0"/>
                <a:cs typeface="Times New Roman" pitchFamily="18" charset="0"/>
              </a:rPr>
              <a:t>        </a:t>
            </a:r>
            <a:r>
              <a:rPr lang="en-MY" sz="2600" b="1" dirty="0">
                <a:solidFill>
                  <a:srgbClr val="0070C0"/>
                </a:solidFill>
                <a:latin typeface="Garamond" panose="02020404030301010803" pitchFamily="18" charset="0"/>
                <a:cs typeface="Times New Roman" pitchFamily="18" charset="0"/>
              </a:rPr>
              <a:t>is commonly used </a:t>
            </a:r>
            <a:r>
              <a:rPr lang="en-MY" sz="2600" b="1" dirty="0">
                <a:solidFill>
                  <a:srgbClr val="002060"/>
                </a:solidFill>
                <a:latin typeface="Garamond" panose="02020404030301010803" pitchFamily="18" charset="0"/>
                <a:cs typeface="Times New Roman" pitchFamily="18" charset="0"/>
              </a:rPr>
              <a:t>because it </a:t>
            </a:r>
            <a:r>
              <a:rPr lang="en-MY" sz="2600" b="1" dirty="0">
                <a:solidFill>
                  <a:srgbClr val="990099"/>
                </a:solidFill>
                <a:latin typeface="Garamond" panose="02020404030301010803" pitchFamily="18" charset="0"/>
                <a:cs typeface="Times New Roman" pitchFamily="18" charset="0"/>
              </a:rPr>
              <a:t>provides a means to </a:t>
            </a:r>
          </a:p>
          <a:p>
            <a:r>
              <a:rPr lang="en-MY" sz="2600" b="1" dirty="0">
                <a:solidFill>
                  <a:srgbClr val="990099"/>
                </a:solidFill>
                <a:latin typeface="Garamond" panose="02020404030301010803" pitchFamily="18" charset="0"/>
                <a:cs typeface="Times New Roman" pitchFamily="18" charset="0"/>
              </a:rPr>
              <a:t>              </a:t>
            </a:r>
            <a:r>
              <a:rPr lang="en-MY" sz="2600" b="1" u="sng" dirty="0">
                <a:solidFill>
                  <a:srgbClr val="002060"/>
                </a:solidFill>
                <a:latin typeface="Garamond" panose="02020404030301010803" pitchFamily="18" charset="0"/>
                <a:cs typeface="Times New Roman" pitchFamily="18" charset="0"/>
              </a:rPr>
              <a:t>link</a:t>
            </a:r>
            <a:r>
              <a:rPr lang="en-MY" sz="2600" b="1" u="sng" dirty="0">
                <a:solidFill>
                  <a:srgbClr val="990099"/>
                </a:solidFill>
                <a:latin typeface="Garamond" panose="02020404030301010803" pitchFamily="18" charset="0"/>
                <a:cs typeface="Times New Roman" pitchFamily="18" charset="0"/>
              </a:rPr>
              <a:t> </a:t>
            </a:r>
            <a:r>
              <a:rPr lang="en-MY" sz="2600" b="1" u="sng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diseases </a:t>
            </a:r>
            <a:r>
              <a:rPr lang="en-MY" sz="2600" b="1" u="sng" dirty="0">
                <a:solidFill>
                  <a:srgbClr val="990099"/>
                </a:solidFill>
                <a:latin typeface="Garamond" panose="02020404030301010803" pitchFamily="18" charset="0"/>
                <a:cs typeface="Times New Roman" pitchFamily="18" charset="0"/>
              </a:rPr>
              <a:t>and </a:t>
            </a:r>
            <a:r>
              <a:rPr lang="en-MY" sz="2600" b="1" u="sng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occupations</a:t>
            </a:r>
            <a:endParaRPr lang="en-MY" sz="2800" u="sng" dirty="0">
              <a:solidFill>
                <a:srgbClr val="FF0000"/>
              </a:solidFill>
              <a:latin typeface="Garamond" panose="02020404030301010803" pitchFamily="18" charset="0"/>
              <a:cs typeface="Times New Roman" pitchFamily="18" charset="0"/>
            </a:endParaRPr>
          </a:p>
          <a:p>
            <a:pPr marL="514350" lvl="0" indent="-514350">
              <a:buAutoNum type="arabicPeriod"/>
            </a:pPr>
            <a:r>
              <a:rPr lang="en-MY" sz="2800" b="1" dirty="0">
                <a:solidFill>
                  <a:srgbClr val="0070C0"/>
                </a:solidFill>
                <a:latin typeface="Garamond" panose="02020404030301010803" pitchFamily="18" charset="0"/>
                <a:cs typeface="Times New Roman" pitchFamily="18" charset="0"/>
              </a:rPr>
              <a:t>Contact with </a:t>
            </a:r>
            <a:r>
              <a:rPr lang="en-MY" sz="28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infected living animals; </a:t>
            </a:r>
            <a:r>
              <a:rPr lang="en-MY" sz="2400" b="1" i="1" dirty="0">
                <a:solidFill>
                  <a:schemeClr val="tx2">
                    <a:lumMod val="60000"/>
                    <a:lumOff val="40000"/>
                  </a:schemeClr>
                </a:solidFill>
                <a:latin typeface="Garamond" panose="02020404030301010803" pitchFamily="18" charset="0"/>
                <a:cs typeface="Times New Roman" pitchFamily="18" charset="0"/>
              </a:rPr>
              <a:t>Brucellosis, influenza, leptospirosis; Q fever ,plague, rabies </a:t>
            </a:r>
          </a:p>
          <a:p>
            <a:pPr marL="514350" lvl="0" indent="-514350">
              <a:buAutoNum type="arabicPeriod"/>
            </a:pPr>
            <a:r>
              <a:rPr lang="en-MY" sz="2800" b="1" dirty="0">
                <a:latin typeface="Garamond" panose="02020404030301010803" pitchFamily="18" charset="0"/>
                <a:cs typeface="Times New Roman" pitchFamily="18" charset="0"/>
              </a:rPr>
              <a:t>Contac</a:t>
            </a:r>
            <a:r>
              <a:rPr lang="en-MY" sz="2800" dirty="0">
                <a:latin typeface="Garamond" panose="02020404030301010803" pitchFamily="18" charset="0"/>
                <a:cs typeface="Times New Roman" pitchFamily="18" charset="0"/>
              </a:rPr>
              <a:t>t with </a:t>
            </a:r>
            <a:r>
              <a:rPr lang="en-MY" sz="28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contaminated animal products; </a:t>
            </a:r>
            <a:r>
              <a:rPr lang="en-MY" sz="2400" b="1" i="1" dirty="0">
                <a:solidFill>
                  <a:schemeClr val="tx2">
                    <a:lumMod val="60000"/>
                    <a:lumOff val="40000"/>
                  </a:schemeClr>
                </a:solidFill>
                <a:latin typeface="Garamond" panose="02020404030301010803" pitchFamily="18" charset="0"/>
                <a:cs typeface="Times New Roman" pitchFamily="18" charset="0"/>
              </a:rPr>
              <a:t>Anthrax, brucellosis, plague,  haemorrhagic fever, leptospirosis, Q fever</a:t>
            </a:r>
            <a:r>
              <a:rPr lang="en-MY" sz="2400" i="1" dirty="0">
                <a:solidFill>
                  <a:schemeClr val="tx2">
                    <a:lumMod val="60000"/>
                    <a:lumOff val="40000"/>
                  </a:schemeClr>
                </a:solidFill>
                <a:latin typeface="Garamond" panose="02020404030301010803" pitchFamily="18" charset="0"/>
                <a:cs typeface="Times New Roman" pitchFamily="18" charset="0"/>
              </a:rPr>
              <a:t> .</a:t>
            </a:r>
            <a:endParaRPr lang="en-MY" sz="2400" b="1" i="1" dirty="0">
              <a:solidFill>
                <a:schemeClr val="tx2">
                  <a:lumMod val="60000"/>
                  <a:lumOff val="40000"/>
                </a:schemeClr>
              </a:solidFill>
              <a:latin typeface="Garamond" panose="02020404030301010803" pitchFamily="18" charset="0"/>
              <a:cs typeface="Times New Roman" pitchFamily="18" charset="0"/>
            </a:endParaRPr>
          </a:p>
          <a:p>
            <a:pPr lvl="0"/>
            <a:r>
              <a:rPr lang="en-MY" b="1" dirty="0">
                <a:latin typeface="Garamond" panose="02020404030301010803" pitchFamily="18" charset="0"/>
                <a:cs typeface="Times New Roman" pitchFamily="18" charset="0"/>
              </a:rPr>
              <a:t>3.  </a:t>
            </a:r>
            <a:r>
              <a:rPr lang="en-MY" sz="28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Tick, flea, </a:t>
            </a:r>
            <a:r>
              <a:rPr lang="en-MY" sz="2800" b="1" dirty="0">
                <a:latin typeface="Garamond" panose="02020404030301010803" pitchFamily="18" charset="0"/>
                <a:cs typeface="Times New Roman" pitchFamily="18" charset="0"/>
              </a:rPr>
              <a:t>or</a:t>
            </a:r>
            <a:r>
              <a:rPr lang="en-MY" sz="28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 mite bite; </a:t>
            </a:r>
            <a:r>
              <a:rPr lang="en-MY" sz="2400" b="1" i="1" dirty="0">
                <a:solidFill>
                  <a:schemeClr val="tx2">
                    <a:lumMod val="60000"/>
                    <a:lumOff val="40000"/>
                  </a:schemeClr>
                </a:solidFill>
                <a:latin typeface="Garamond" panose="02020404030301010803" pitchFamily="18" charset="0"/>
                <a:cs typeface="Times New Roman" pitchFamily="18" charset="0"/>
              </a:rPr>
              <a:t>Murine typhus, plague, Scrub typhus</a:t>
            </a:r>
          </a:p>
          <a:p>
            <a:pPr lvl="0"/>
            <a:r>
              <a:rPr lang="en-MY" sz="2800" b="1" dirty="0">
                <a:latin typeface="Garamond" panose="02020404030301010803" pitchFamily="18" charset="0"/>
                <a:cs typeface="Times New Roman" pitchFamily="18" charset="0"/>
              </a:rPr>
              <a:t>4. Contact</a:t>
            </a:r>
            <a:r>
              <a:rPr lang="en-MY" sz="2800" dirty="0">
                <a:latin typeface="Garamond" panose="02020404030301010803" pitchFamily="18" charset="0"/>
                <a:cs typeface="Times New Roman" pitchFamily="18" charset="0"/>
              </a:rPr>
              <a:t> with </a:t>
            </a:r>
            <a:r>
              <a:rPr lang="en-MY" sz="28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human or animal waste;</a:t>
            </a:r>
            <a:r>
              <a:rPr lang="en-MY" sz="2800" b="1" dirty="0">
                <a:latin typeface="Garamond" panose="02020404030301010803" pitchFamily="18" charset="0"/>
                <a:cs typeface="Times New Roman" pitchFamily="18" charset="0"/>
              </a:rPr>
              <a:t> </a:t>
            </a:r>
            <a:r>
              <a:rPr lang="en-MY" sz="2400" b="1" i="1" dirty="0">
                <a:solidFill>
                  <a:schemeClr val="tx2">
                    <a:lumMod val="60000"/>
                    <a:lumOff val="40000"/>
                  </a:schemeClr>
                </a:solidFill>
                <a:latin typeface="Garamond" panose="02020404030301010803" pitchFamily="18" charset="0"/>
                <a:cs typeface="Times New Roman" pitchFamily="18" charset="0"/>
              </a:rPr>
              <a:t>H AV ,Leptospirosis, </a:t>
            </a:r>
          </a:p>
          <a:p>
            <a:pPr lvl="0"/>
            <a:r>
              <a:rPr lang="en-MY" sz="2400" b="1" i="1" dirty="0">
                <a:solidFill>
                  <a:schemeClr val="tx2">
                    <a:lumMod val="60000"/>
                    <a:lumOff val="40000"/>
                  </a:schemeClr>
                </a:solidFill>
                <a:latin typeface="Garamond" panose="02020404030301010803" pitchFamily="18" charset="0"/>
                <a:cs typeface="Times New Roman" pitchFamily="18" charset="0"/>
              </a:rPr>
              <a:t>                                 schistosomiasis,  </a:t>
            </a:r>
            <a:endParaRPr lang="en-MY" sz="2400" i="1" dirty="0">
              <a:solidFill>
                <a:schemeClr val="tx2">
                  <a:lumMod val="60000"/>
                  <a:lumOff val="40000"/>
                </a:schemeClr>
              </a:solidFill>
              <a:latin typeface="Garamond" panose="02020404030301010803" pitchFamily="18" charset="0"/>
              <a:cs typeface="Times New Roman" pitchFamily="18" charset="0"/>
            </a:endParaRPr>
          </a:p>
          <a:p>
            <a:pPr lvl="0" algn="ctr"/>
            <a:r>
              <a:rPr lang="en-MY" sz="2800" b="1" dirty="0">
                <a:latin typeface="Garamond" panose="02020404030301010803" pitchFamily="18" charset="0"/>
                <a:cs typeface="Times New Roman" pitchFamily="18" charset="0"/>
              </a:rPr>
              <a:t>5. Contact</a:t>
            </a:r>
            <a:r>
              <a:rPr lang="en-MY" sz="2800" dirty="0">
                <a:latin typeface="Garamond" panose="02020404030301010803" pitchFamily="18" charset="0"/>
                <a:cs typeface="Times New Roman" pitchFamily="18" charset="0"/>
              </a:rPr>
              <a:t> with </a:t>
            </a:r>
            <a:r>
              <a:rPr lang="en-MY" sz="28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infected patient or blood</a:t>
            </a:r>
            <a:r>
              <a:rPr lang="en-MY" sz="2800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; </a:t>
            </a:r>
            <a:r>
              <a:rPr lang="en-MY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Garamond" panose="02020404030301010803" pitchFamily="18" charset="0"/>
                <a:cs typeface="Times New Roman" pitchFamily="18" charset="0"/>
              </a:rPr>
              <a:t>AIDS, </a:t>
            </a:r>
            <a:r>
              <a:rPr lang="en-MY" sz="2400" b="1" i="1" dirty="0">
                <a:solidFill>
                  <a:schemeClr val="tx2">
                    <a:lumMod val="60000"/>
                    <a:lumOff val="40000"/>
                  </a:schemeClr>
                </a:solidFill>
                <a:latin typeface="Garamond" panose="02020404030301010803" pitchFamily="18" charset="0"/>
                <a:cs typeface="Times New Roman" pitchFamily="18" charset="0"/>
              </a:rPr>
              <a:t>haemorrhagic fever, HBV, HCV, diphtheria, </a:t>
            </a:r>
            <a:r>
              <a:rPr lang="en-MY" sz="2400" b="1" i="1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Garamond" panose="02020404030301010803" pitchFamily="18" charset="0"/>
                <a:cs typeface="Times New Roman" pitchFamily="18" charset="0"/>
              </a:rPr>
              <a:t>meningococcus</a:t>
            </a:r>
            <a:r>
              <a:rPr lang="en-MY" sz="2400" b="1" i="1" dirty="0">
                <a:solidFill>
                  <a:schemeClr val="tx2">
                    <a:lumMod val="60000"/>
                    <a:lumOff val="40000"/>
                  </a:schemeClr>
                </a:solidFill>
                <a:latin typeface="Garamond" panose="02020404030301010803" pitchFamily="18" charset="0"/>
                <a:cs typeface="Times New Roman" pitchFamily="18" charset="0"/>
              </a:rPr>
              <a:t> .</a:t>
            </a:r>
            <a:r>
              <a:rPr lang="en-MY" sz="2800" dirty="0">
                <a:latin typeface="Garamond" panose="02020404030301010803" pitchFamily="18" charset="0"/>
                <a:cs typeface="Times New Roman" pitchFamily="18" charset="0"/>
              </a:rPr>
              <a:t>  And</a:t>
            </a:r>
          </a:p>
          <a:p>
            <a:pPr lvl="0"/>
            <a:r>
              <a:rPr lang="en-MY" sz="28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6.  Raising dust </a:t>
            </a:r>
            <a:r>
              <a:rPr lang="en-MY" sz="2800" b="1" dirty="0">
                <a:latin typeface="Garamond" panose="02020404030301010803" pitchFamily="18" charset="0"/>
                <a:cs typeface="Times New Roman" pitchFamily="18" charset="0"/>
              </a:rPr>
              <a:t>containing </a:t>
            </a:r>
            <a:r>
              <a:rPr lang="en-MY" sz="28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pathogens</a:t>
            </a:r>
            <a:r>
              <a:rPr lang="en-MY" sz="2800" dirty="0">
                <a:latin typeface="Garamond" panose="02020404030301010803" pitchFamily="18" charset="0"/>
                <a:cs typeface="Times New Roman" pitchFamily="18" charset="0"/>
              </a:rPr>
              <a:t>; </a:t>
            </a:r>
            <a:r>
              <a:rPr lang="en-MY" sz="2400" b="1" i="1" dirty="0">
                <a:solidFill>
                  <a:schemeClr val="tx2">
                    <a:lumMod val="60000"/>
                    <a:lumOff val="40000"/>
                  </a:schemeClr>
                </a:solidFill>
                <a:latin typeface="Garamond" panose="02020404030301010803" pitchFamily="18" charset="0"/>
                <a:cs typeface="Times New Roman" pitchFamily="18" charset="0"/>
              </a:rPr>
              <a:t>leptospirosis</a:t>
            </a:r>
            <a:endParaRPr lang="en-MY" sz="2400" dirty="0">
              <a:solidFill>
                <a:schemeClr val="tx2">
                  <a:lumMod val="60000"/>
                  <a:lumOff val="40000"/>
                </a:schemeClr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1006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10313</TotalTime>
  <Words>2186</Words>
  <Application>Microsoft Office PowerPoint</Application>
  <PresentationFormat>On-screen Show (4:3)</PresentationFormat>
  <Paragraphs>292</Paragraphs>
  <Slides>30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Rafthijzeen@outlook.com</cp:lastModifiedBy>
  <cp:revision>298</cp:revision>
  <dcterms:created xsi:type="dcterms:W3CDTF">2020-01-20T19:29:28Z</dcterms:created>
  <dcterms:modified xsi:type="dcterms:W3CDTF">2023-03-12T09:51:55Z</dcterms:modified>
</cp:coreProperties>
</file>