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4" r:id="rId2"/>
    <p:sldId id="265" r:id="rId3"/>
    <p:sldId id="266" r:id="rId4"/>
    <p:sldId id="267" r:id="rId5"/>
    <p:sldId id="268" r:id="rId6"/>
    <p:sldId id="269" r:id="rId7"/>
    <p:sldId id="270" r:id="rId8"/>
    <p:sldId id="271" r:id="rId9"/>
    <p:sldId id="272" r:id="rId10"/>
    <p:sldId id="273" r:id="rId11"/>
    <p:sldId id="294" r:id="rId12"/>
    <p:sldId id="260" r:id="rId13"/>
    <p:sldId id="263" r:id="rId14"/>
    <p:sldId id="257" r:id="rId15"/>
    <p:sldId id="258" r:id="rId16"/>
    <p:sldId id="259" r:id="rId17"/>
    <p:sldId id="261" r:id="rId18"/>
    <p:sldId id="278" r:id="rId19"/>
    <p:sldId id="291" r:id="rId20"/>
    <p:sldId id="287" r:id="rId21"/>
    <p:sldId id="288" r:id="rId22"/>
    <p:sldId id="292" r:id="rId23"/>
    <p:sldId id="293" r:id="rId24"/>
    <p:sldId id="283" r:id="rId25"/>
    <p:sldId id="281"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56" autoAdjust="0"/>
    <p:restoredTop sz="94660"/>
  </p:normalViewPr>
  <p:slideViewPr>
    <p:cSldViewPr snapToGrid="0">
      <p:cViewPr varScale="1">
        <p:scale>
          <a:sx n="63" d="100"/>
          <a:sy n="63" d="100"/>
        </p:scale>
        <p:origin x="4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C6E614-CD79-4770-8DB7-1038D740076C}" type="datetimeFigureOut">
              <a:rPr lang="en-US" smtClean="0"/>
              <a:t>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AD87FA-2443-4A06-BB59-A91A6B55F1A9}" type="slidenum">
              <a:rPr lang="en-US" smtClean="0"/>
              <a:t>‹#›</a:t>
            </a:fld>
            <a:endParaRPr lang="en-US"/>
          </a:p>
        </p:txBody>
      </p:sp>
    </p:spTree>
    <p:extLst>
      <p:ext uri="{BB962C8B-B14F-4D97-AF65-F5344CB8AC3E}">
        <p14:creationId xmlns:p14="http://schemas.microsoft.com/office/powerpoint/2010/main" val="3176797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it resembles telangiectasia and development is related to age and strain on the bowel wall.[1] It is a degenerative lesion, acquired, probably resulting from chronic and intermittent contraction of the colon that is obstructing the venous drainage of the mucosa. As time goes by the veins become more and more tortuous, while the capillaries of the mucosa gradually dilate and </a:t>
            </a:r>
            <a:r>
              <a:rPr lang="en-US" dirty="0" err="1"/>
              <a:t>precapillary</a:t>
            </a:r>
            <a:r>
              <a:rPr lang="en-US" dirty="0"/>
              <a:t> sphincter becomes incompetent. Thus is formed an </a:t>
            </a:r>
            <a:r>
              <a:rPr lang="en-US" dirty="0" err="1"/>
              <a:t>arteriovenous</a:t>
            </a:r>
            <a:r>
              <a:rPr lang="en-US" dirty="0"/>
              <a:t> malformation characterized by a small tuft of dilated vessels.</a:t>
            </a:r>
            <a:endParaRPr lang="ar-SA" dirty="0"/>
          </a:p>
        </p:txBody>
      </p:sp>
      <p:sp>
        <p:nvSpPr>
          <p:cNvPr id="4" name="عنصر نائب لرقم الشريحة 3"/>
          <p:cNvSpPr>
            <a:spLocks noGrp="1"/>
          </p:cNvSpPr>
          <p:nvPr>
            <p:ph type="sldNum" sz="quarter" idx="10"/>
          </p:nvPr>
        </p:nvSpPr>
        <p:spPr/>
        <p:txBody>
          <a:bodyPr/>
          <a:lstStyle/>
          <a:p>
            <a:fld id="{CFDD08BD-14AD-4598-978C-F7EB0F213086}" type="slidenum">
              <a:rPr lang="en-US" smtClean="0"/>
              <a:t>18</a:t>
            </a:fld>
            <a:endParaRPr lang="en-US"/>
          </a:p>
        </p:txBody>
      </p:sp>
    </p:spTree>
    <p:extLst>
      <p:ext uri="{BB962C8B-B14F-4D97-AF65-F5344CB8AC3E}">
        <p14:creationId xmlns:p14="http://schemas.microsoft.com/office/powerpoint/2010/main" val="2946185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B5071-CE9A-4C5B-B898-E4C885FB24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35779E-C1A5-4590-B9E0-0DD5A4FFF4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F0D2EC-95E8-4768-B81C-1164997C1384}"/>
              </a:ext>
            </a:extLst>
          </p:cNvPr>
          <p:cNvSpPr>
            <a:spLocks noGrp="1"/>
          </p:cNvSpPr>
          <p:nvPr>
            <p:ph type="dt" sz="half" idx="10"/>
          </p:nvPr>
        </p:nvSpPr>
        <p:spPr/>
        <p:txBody>
          <a:bodyPr/>
          <a:lstStyle/>
          <a:p>
            <a:fld id="{DDCD8338-C706-4F2F-ACCF-4B0AEB8A14BE}" type="datetimeFigureOut">
              <a:rPr lang="en-US" smtClean="0"/>
              <a:t>2/1/2022</a:t>
            </a:fld>
            <a:endParaRPr lang="en-US"/>
          </a:p>
        </p:txBody>
      </p:sp>
      <p:sp>
        <p:nvSpPr>
          <p:cNvPr id="5" name="Footer Placeholder 4">
            <a:extLst>
              <a:ext uri="{FF2B5EF4-FFF2-40B4-BE49-F238E27FC236}">
                <a16:creationId xmlns:a16="http://schemas.microsoft.com/office/drawing/2014/main" id="{539D0092-36E8-4195-B84D-B69DDC93B6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5162BE-2B6F-4F83-8C69-1FB37FA0842A}"/>
              </a:ext>
            </a:extLst>
          </p:cNvPr>
          <p:cNvSpPr>
            <a:spLocks noGrp="1"/>
          </p:cNvSpPr>
          <p:nvPr>
            <p:ph type="sldNum" sz="quarter" idx="12"/>
          </p:nvPr>
        </p:nvSpPr>
        <p:spPr/>
        <p:txBody>
          <a:bodyPr/>
          <a:lstStyle/>
          <a:p>
            <a:fld id="{4721053B-6A00-4F17-973E-ECAE93769CC3}" type="slidenum">
              <a:rPr lang="en-US" smtClean="0"/>
              <a:t>‹#›</a:t>
            </a:fld>
            <a:endParaRPr lang="en-US"/>
          </a:p>
        </p:txBody>
      </p:sp>
    </p:spTree>
    <p:extLst>
      <p:ext uri="{BB962C8B-B14F-4D97-AF65-F5344CB8AC3E}">
        <p14:creationId xmlns:p14="http://schemas.microsoft.com/office/powerpoint/2010/main" val="3288125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1BA2E-6EC6-4EBF-B776-CDEF043779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8E7AA5-BA20-45A0-AF28-AED754C5AA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5D4AEE-5823-49BB-94D3-DAA00670F5BF}"/>
              </a:ext>
            </a:extLst>
          </p:cNvPr>
          <p:cNvSpPr>
            <a:spLocks noGrp="1"/>
          </p:cNvSpPr>
          <p:nvPr>
            <p:ph type="dt" sz="half" idx="10"/>
          </p:nvPr>
        </p:nvSpPr>
        <p:spPr/>
        <p:txBody>
          <a:bodyPr/>
          <a:lstStyle/>
          <a:p>
            <a:fld id="{DDCD8338-C706-4F2F-ACCF-4B0AEB8A14BE}" type="datetimeFigureOut">
              <a:rPr lang="en-US" smtClean="0"/>
              <a:t>2/1/2022</a:t>
            </a:fld>
            <a:endParaRPr lang="en-US"/>
          </a:p>
        </p:txBody>
      </p:sp>
      <p:sp>
        <p:nvSpPr>
          <p:cNvPr id="5" name="Footer Placeholder 4">
            <a:extLst>
              <a:ext uri="{FF2B5EF4-FFF2-40B4-BE49-F238E27FC236}">
                <a16:creationId xmlns:a16="http://schemas.microsoft.com/office/drawing/2014/main" id="{13B7A13F-D67E-4B5F-8F3E-0C91276CD7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276D8-CCA7-40C1-BC83-3D73829E4167}"/>
              </a:ext>
            </a:extLst>
          </p:cNvPr>
          <p:cNvSpPr>
            <a:spLocks noGrp="1"/>
          </p:cNvSpPr>
          <p:nvPr>
            <p:ph type="sldNum" sz="quarter" idx="12"/>
          </p:nvPr>
        </p:nvSpPr>
        <p:spPr/>
        <p:txBody>
          <a:bodyPr/>
          <a:lstStyle/>
          <a:p>
            <a:fld id="{4721053B-6A00-4F17-973E-ECAE93769CC3}" type="slidenum">
              <a:rPr lang="en-US" smtClean="0"/>
              <a:t>‹#›</a:t>
            </a:fld>
            <a:endParaRPr lang="en-US"/>
          </a:p>
        </p:txBody>
      </p:sp>
    </p:spTree>
    <p:extLst>
      <p:ext uri="{BB962C8B-B14F-4D97-AF65-F5344CB8AC3E}">
        <p14:creationId xmlns:p14="http://schemas.microsoft.com/office/powerpoint/2010/main" val="1307312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DD9ECE-EA2A-4FCA-AAE6-B66478C0EC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99A3C8-964F-4779-BD2C-E03DDC9169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827C9-C3DD-438F-BC5E-43882994F746}"/>
              </a:ext>
            </a:extLst>
          </p:cNvPr>
          <p:cNvSpPr>
            <a:spLocks noGrp="1"/>
          </p:cNvSpPr>
          <p:nvPr>
            <p:ph type="dt" sz="half" idx="10"/>
          </p:nvPr>
        </p:nvSpPr>
        <p:spPr/>
        <p:txBody>
          <a:bodyPr/>
          <a:lstStyle/>
          <a:p>
            <a:fld id="{DDCD8338-C706-4F2F-ACCF-4B0AEB8A14BE}" type="datetimeFigureOut">
              <a:rPr lang="en-US" smtClean="0"/>
              <a:t>2/1/2022</a:t>
            </a:fld>
            <a:endParaRPr lang="en-US"/>
          </a:p>
        </p:txBody>
      </p:sp>
      <p:sp>
        <p:nvSpPr>
          <p:cNvPr id="5" name="Footer Placeholder 4">
            <a:extLst>
              <a:ext uri="{FF2B5EF4-FFF2-40B4-BE49-F238E27FC236}">
                <a16:creationId xmlns:a16="http://schemas.microsoft.com/office/drawing/2014/main" id="{26634EFD-B091-4246-A311-5CFF294F4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F21C1-06D0-4607-9B48-A0B1D3B2B048}"/>
              </a:ext>
            </a:extLst>
          </p:cNvPr>
          <p:cNvSpPr>
            <a:spLocks noGrp="1"/>
          </p:cNvSpPr>
          <p:nvPr>
            <p:ph type="sldNum" sz="quarter" idx="12"/>
          </p:nvPr>
        </p:nvSpPr>
        <p:spPr/>
        <p:txBody>
          <a:bodyPr/>
          <a:lstStyle/>
          <a:p>
            <a:fld id="{4721053B-6A00-4F17-973E-ECAE93769CC3}" type="slidenum">
              <a:rPr lang="en-US" smtClean="0"/>
              <a:t>‹#›</a:t>
            </a:fld>
            <a:endParaRPr lang="en-US"/>
          </a:p>
        </p:txBody>
      </p:sp>
    </p:spTree>
    <p:extLst>
      <p:ext uri="{BB962C8B-B14F-4D97-AF65-F5344CB8AC3E}">
        <p14:creationId xmlns:p14="http://schemas.microsoft.com/office/powerpoint/2010/main" val="169014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E7BD1-9611-4F64-8E34-F176D27799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3E7F48-0639-4326-9B99-7EB787C780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3EF6-7B59-4A49-A0F3-E839D26CA312}"/>
              </a:ext>
            </a:extLst>
          </p:cNvPr>
          <p:cNvSpPr>
            <a:spLocks noGrp="1"/>
          </p:cNvSpPr>
          <p:nvPr>
            <p:ph type="dt" sz="half" idx="10"/>
          </p:nvPr>
        </p:nvSpPr>
        <p:spPr/>
        <p:txBody>
          <a:bodyPr/>
          <a:lstStyle/>
          <a:p>
            <a:fld id="{DDCD8338-C706-4F2F-ACCF-4B0AEB8A14BE}" type="datetimeFigureOut">
              <a:rPr lang="en-US" smtClean="0"/>
              <a:t>2/1/2022</a:t>
            </a:fld>
            <a:endParaRPr lang="en-US"/>
          </a:p>
        </p:txBody>
      </p:sp>
      <p:sp>
        <p:nvSpPr>
          <p:cNvPr id="5" name="Footer Placeholder 4">
            <a:extLst>
              <a:ext uri="{FF2B5EF4-FFF2-40B4-BE49-F238E27FC236}">
                <a16:creationId xmlns:a16="http://schemas.microsoft.com/office/drawing/2014/main" id="{47A464F5-5378-47AB-8768-14AF7348C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AA3A71-8CF8-4FAC-A3A9-0179B6A2C5E8}"/>
              </a:ext>
            </a:extLst>
          </p:cNvPr>
          <p:cNvSpPr>
            <a:spLocks noGrp="1"/>
          </p:cNvSpPr>
          <p:nvPr>
            <p:ph type="sldNum" sz="quarter" idx="12"/>
          </p:nvPr>
        </p:nvSpPr>
        <p:spPr/>
        <p:txBody>
          <a:bodyPr/>
          <a:lstStyle/>
          <a:p>
            <a:fld id="{4721053B-6A00-4F17-973E-ECAE93769CC3}" type="slidenum">
              <a:rPr lang="en-US" smtClean="0"/>
              <a:t>‹#›</a:t>
            </a:fld>
            <a:endParaRPr lang="en-US"/>
          </a:p>
        </p:txBody>
      </p:sp>
    </p:spTree>
    <p:extLst>
      <p:ext uri="{BB962C8B-B14F-4D97-AF65-F5344CB8AC3E}">
        <p14:creationId xmlns:p14="http://schemas.microsoft.com/office/powerpoint/2010/main" val="1319101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019F2-5E12-4190-BC07-F5D3C4D7CF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F2B624-5787-4E13-AC52-D9896BF4E7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D83085-01D2-411E-A301-C27D03C6927A}"/>
              </a:ext>
            </a:extLst>
          </p:cNvPr>
          <p:cNvSpPr>
            <a:spLocks noGrp="1"/>
          </p:cNvSpPr>
          <p:nvPr>
            <p:ph type="dt" sz="half" idx="10"/>
          </p:nvPr>
        </p:nvSpPr>
        <p:spPr/>
        <p:txBody>
          <a:bodyPr/>
          <a:lstStyle/>
          <a:p>
            <a:fld id="{DDCD8338-C706-4F2F-ACCF-4B0AEB8A14BE}" type="datetimeFigureOut">
              <a:rPr lang="en-US" smtClean="0"/>
              <a:t>2/1/2022</a:t>
            </a:fld>
            <a:endParaRPr lang="en-US"/>
          </a:p>
        </p:txBody>
      </p:sp>
      <p:sp>
        <p:nvSpPr>
          <p:cNvPr id="5" name="Footer Placeholder 4">
            <a:extLst>
              <a:ext uri="{FF2B5EF4-FFF2-40B4-BE49-F238E27FC236}">
                <a16:creationId xmlns:a16="http://schemas.microsoft.com/office/drawing/2014/main" id="{23CB4BF4-A28B-411A-AC8B-65D89A691D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429A4C-CF2A-446F-8773-B25F1F138B68}"/>
              </a:ext>
            </a:extLst>
          </p:cNvPr>
          <p:cNvSpPr>
            <a:spLocks noGrp="1"/>
          </p:cNvSpPr>
          <p:nvPr>
            <p:ph type="sldNum" sz="quarter" idx="12"/>
          </p:nvPr>
        </p:nvSpPr>
        <p:spPr/>
        <p:txBody>
          <a:bodyPr/>
          <a:lstStyle/>
          <a:p>
            <a:fld id="{4721053B-6A00-4F17-973E-ECAE93769CC3}" type="slidenum">
              <a:rPr lang="en-US" smtClean="0"/>
              <a:t>‹#›</a:t>
            </a:fld>
            <a:endParaRPr lang="en-US"/>
          </a:p>
        </p:txBody>
      </p:sp>
    </p:spTree>
    <p:extLst>
      <p:ext uri="{BB962C8B-B14F-4D97-AF65-F5344CB8AC3E}">
        <p14:creationId xmlns:p14="http://schemas.microsoft.com/office/powerpoint/2010/main" val="2097241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F5F94-4AFF-43C0-B852-9F07653726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170411-9F0F-4B81-82B1-7B00C4BAC6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9C6E00-CC1B-4BEC-B637-6D62002026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5014F5-ADC1-4768-A0A6-DF00EA881BAF}"/>
              </a:ext>
            </a:extLst>
          </p:cNvPr>
          <p:cNvSpPr>
            <a:spLocks noGrp="1"/>
          </p:cNvSpPr>
          <p:nvPr>
            <p:ph type="dt" sz="half" idx="10"/>
          </p:nvPr>
        </p:nvSpPr>
        <p:spPr/>
        <p:txBody>
          <a:bodyPr/>
          <a:lstStyle/>
          <a:p>
            <a:fld id="{DDCD8338-C706-4F2F-ACCF-4B0AEB8A14BE}" type="datetimeFigureOut">
              <a:rPr lang="en-US" smtClean="0"/>
              <a:t>2/1/2022</a:t>
            </a:fld>
            <a:endParaRPr lang="en-US"/>
          </a:p>
        </p:txBody>
      </p:sp>
      <p:sp>
        <p:nvSpPr>
          <p:cNvPr id="6" name="Footer Placeholder 5">
            <a:extLst>
              <a:ext uri="{FF2B5EF4-FFF2-40B4-BE49-F238E27FC236}">
                <a16:creationId xmlns:a16="http://schemas.microsoft.com/office/drawing/2014/main" id="{8298AF29-DD12-4FD1-8C4D-44C3B3675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86DC87-060B-4215-A037-4B54951A9A64}"/>
              </a:ext>
            </a:extLst>
          </p:cNvPr>
          <p:cNvSpPr>
            <a:spLocks noGrp="1"/>
          </p:cNvSpPr>
          <p:nvPr>
            <p:ph type="sldNum" sz="quarter" idx="12"/>
          </p:nvPr>
        </p:nvSpPr>
        <p:spPr/>
        <p:txBody>
          <a:bodyPr/>
          <a:lstStyle/>
          <a:p>
            <a:fld id="{4721053B-6A00-4F17-973E-ECAE93769CC3}" type="slidenum">
              <a:rPr lang="en-US" smtClean="0"/>
              <a:t>‹#›</a:t>
            </a:fld>
            <a:endParaRPr lang="en-US"/>
          </a:p>
        </p:txBody>
      </p:sp>
    </p:spTree>
    <p:extLst>
      <p:ext uri="{BB962C8B-B14F-4D97-AF65-F5344CB8AC3E}">
        <p14:creationId xmlns:p14="http://schemas.microsoft.com/office/powerpoint/2010/main" val="174247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8F8EB-7BE2-47D4-9E67-D2979F61C5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138240-EE9B-45A3-A8E9-4BFBD28545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867AE6-2FAF-49AA-A28C-D35288C02C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E3673A-DD2A-4061-961B-027C065630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8569C5-8D77-4142-A61F-7A4E9CD3AB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9B4150-1234-4B6B-91FA-5F02A2352DD9}"/>
              </a:ext>
            </a:extLst>
          </p:cNvPr>
          <p:cNvSpPr>
            <a:spLocks noGrp="1"/>
          </p:cNvSpPr>
          <p:nvPr>
            <p:ph type="dt" sz="half" idx="10"/>
          </p:nvPr>
        </p:nvSpPr>
        <p:spPr/>
        <p:txBody>
          <a:bodyPr/>
          <a:lstStyle/>
          <a:p>
            <a:fld id="{DDCD8338-C706-4F2F-ACCF-4B0AEB8A14BE}" type="datetimeFigureOut">
              <a:rPr lang="en-US" smtClean="0"/>
              <a:t>2/1/2022</a:t>
            </a:fld>
            <a:endParaRPr lang="en-US"/>
          </a:p>
        </p:txBody>
      </p:sp>
      <p:sp>
        <p:nvSpPr>
          <p:cNvPr id="8" name="Footer Placeholder 7">
            <a:extLst>
              <a:ext uri="{FF2B5EF4-FFF2-40B4-BE49-F238E27FC236}">
                <a16:creationId xmlns:a16="http://schemas.microsoft.com/office/drawing/2014/main" id="{E02B898B-EDD4-40A6-ABB8-D1E5ADC493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C4E0B7-14CF-4691-80FB-8C10AB680100}"/>
              </a:ext>
            </a:extLst>
          </p:cNvPr>
          <p:cNvSpPr>
            <a:spLocks noGrp="1"/>
          </p:cNvSpPr>
          <p:nvPr>
            <p:ph type="sldNum" sz="quarter" idx="12"/>
          </p:nvPr>
        </p:nvSpPr>
        <p:spPr/>
        <p:txBody>
          <a:bodyPr/>
          <a:lstStyle/>
          <a:p>
            <a:fld id="{4721053B-6A00-4F17-973E-ECAE93769CC3}" type="slidenum">
              <a:rPr lang="en-US" smtClean="0"/>
              <a:t>‹#›</a:t>
            </a:fld>
            <a:endParaRPr lang="en-US"/>
          </a:p>
        </p:txBody>
      </p:sp>
    </p:spTree>
    <p:extLst>
      <p:ext uri="{BB962C8B-B14F-4D97-AF65-F5344CB8AC3E}">
        <p14:creationId xmlns:p14="http://schemas.microsoft.com/office/powerpoint/2010/main" val="3713108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C312-D604-4418-9F0D-59449E26E2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EFA58E-691D-4662-8ABA-4E5BD0433EA1}"/>
              </a:ext>
            </a:extLst>
          </p:cNvPr>
          <p:cNvSpPr>
            <a:spLocks noGrp="1"/>
          </p:cNvSpPr>
          <p:nvPr>
            <p:ph type="dt" sz="half" idx="10"/>
          </p:nvPr>
        </p:nvSpPr>
        <p:spPr/>
        <p:txBody>
          <a:bodyPr/>
          <a:lstStyle/>
          <a:p>
            <a:fld id="{DDCD8338-C706-4F2F-ACCF-4B0AEB8A14BE}" type="datetimeFigureOut">
              <a:rPr lang="en-US" smtClean="0"/>
              <a:t>2/1/2022</a:t>
            </a:fld>
            <a:endParaRPr lang="en-US"/>
          </a:p>
        </p:txBody>
      </p:sp>
      <p:sp>
        <p:nvSpPr>
          <p:cNvPr id="4" name="Footer Placeholder 3">
            <a:extLst>
              <a:ext uri="{FF2B5EF4-FFF2-40B4-BE49-F238E27FC236}">
                <a16:creationId xmlns:a16="http://schemas.microsoft.com/office/drawing/2014/main" id="{BE1A9DB9-1D9D-4F28-A0A5-2306BB2D5C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FABDF7-7D44-4E5F-8537-5C7B87576CF9}"/>
              </a:ext>
            </a:extLst>
          </p:cNvPr>
          <p:cNvSpPr>
            <a:spLocks noGrp="1"/>
          </p:cNvSpPr>
          <p:nvPr>
            <p:ph type="sldNum" sz="quarter" idx="12"/>
          </p:nvPr>
        </p:nvSpPr>
        <p:spPr/>
        <p:txBody>
          <a:bodyPr/>
          <a:lstStyle/>
          <a:p>
            <a:fld id="{4721053B-6A00-4F17-973E-ECAE93769CC3}" type="slidenum">
              <a:rPr lang="en-US" smtClean="0"/>
              <a:t>‹#›</a:t>
            </a:fld>
            <a:endParaRPr lang="en-US"/>
          </a:p>
        </p:txBody>
      </p:sp>
    </p:spTree>
    <p:extLst>
      <p:ext uri="{BB962C8B-B14F-4D97-AF65-F5344CB8AC3E}">
        <p14:creationId xmlns:p14="http://schemas.microsoft.com/office/powerpoint/2010/main" val="2447543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8186E6-6A97-401C-9816-88F4C233C543}"/>
              </a:ext>
            </a:extLst>
          </p:cNvPr>
          <p:cNvSpPr>
            <a:spLocks noGrp="1"/>
          </p:cNvSpPr>
          <p:nvPr>
            <p:ph type="dt" sz="half" idx="10"/>
          </p:nvPr>
        </p:nvSpPr>
        <p:spPr/>
        <p:txBody>
          <a:bodyPr/>
          <a:lstStyle/>
          <a:p>
            <a:fld id="{DDCD8338-C706-4F2F-ACCF-4B0AEB8A14BE}" type="datetimeFigureOut">
              <a:rPr lang="en-US" smtClean="0"/>
              <a:t>2/1/2022</a:t>
            </a:fld>
            <a:endParaRPr lang="en-US"/>
          </a:p>
        </p:txBody>
      </p:sp>
      <p:sp>
        <p:nvSpPr>
          <p:cNvPr id="3" name="Footer Placeholder 2">
            <a:extLst>
              <a:ext uri="{FF2B5EF4-FFF2-40B4-BE49-F238E27FC236}">
                <a16:creationId xmlns:a16="http://schemas.microsoft.com/office/drawing/2014/main" id="{5A0CA8A5-46A2-4111-B7F2-6C6E93A0D9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1AB382-CF86-410F-BB43-F6C2C39BDD63}"/>
              </a:ext>
            </a:extLst>
          </p:cNvPr>
          <p:cNvSpPr>
            <a:spLocks noGrp="1"/>
          </p:cNvSpPr>
          <p:nvPr>
            <p:ph type="sldNum" sz="quarter" idx="12"/>
          </p:nvPr>
        </p:nvSpPr>
        <p:spPr/>
        <p:txBody>
          <a:bodyPr/>
          <a:lstStyle/>
          <a:p>
            <a:fld id="{4721053B-6A00-4F17-973E-ECAE93769CC3}" type="slidenum">
              <a:rPr lang="en-US" smtClean="0"/>
              <a:t>‹#›</a:t>
            </a:fld>
            <a:endParaRPr lang="en-US"/>
          </a:p>
        </p:txBody>
      </p:sp>
    </p:spTree>
    <p:extLst>
      <p:ext uri="{BB962C8B-B14F-4D97-AF65-F5344CB8AC3E}">
        <p14:creationId xmlns:p14="http://schemas.microsoft.com/office/powerpoint/2010/main" val="187498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F2EFD-FF30-4AE1-9440-9744233BCA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80469A-97EB-4A86-AD8E-80DCDEA3B4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DEAF4E-C6DF-4FB1-AA97-03F6945301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DB53BB-FF25-4CA3-883E-09D135E761E8}"/>
              </a:ext>
            </a:extLst>
          </p:cNvPr>
          <p:cNvSpPr>
            <a:spLocks noGrp="1"/>
          </p:cNvSpPr>
          <p:nvPr>
            <p:ph type="dt" sz="half" idx="10"/>
          </p:nvPr>
        </p:nvSpPr>
        <p:spPr/>
        <p:txBody>
          <a:bodyPr/>
          <a:lstStyle/>
          <a:p>
            <a:fld id="{DDCD8338-C706-4F2F-ACCF-4B0AEB8A14BE}" type="datetimeFigureOut">
              <a:rPr lang="en-US" smtClean="0"/>
              <a:t>2/1/2022</a:t>
            </a:fld>
            <a:endParaRPr lang="en-US"/>
          </a:p>
        </p:txBody>
      </p:sp>
      <p:sp>
        <p:nvSpPr>
          <p:cNvPr id="6" name="Footer Placeholder 5">
            <a:extLst>
              <a:ext uri="{FF2B5EF4-FFF2-40B4-BE49-F238E27FC236}">
                <a16:creationId xmlns:a16="http://schemas.microsoft.com/office/drawing/2014/main" id="{4F55F1F4-34D3-47D7-90F8-A3799EB70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55605-9F6F-422A-85D6-0D0301D07513}"/>
              </a:ext>
            </a:extLst>
          </p:cNvPr>
          <p:cNvSpPr>
            <a:spLocks noGrp="1"/>
          </p:cNvSpPr>
          <p:nvPr>
            <p:ph type="sldNum" sz="quarter" idx="12"/>
          </p:nvPr>
        </p:nvSpPr>
        <p:spPr/>
        <p:txBody>
          <a:bodyPr/>
          <a:lstStyle/>
          <a:p>
            <a:fld id="{4721053B-6A00-4F17-973E-ECAE93769CC3}" type="slidenum">
              <a:rPr lang="en-US" smtClean="0"/>
              <a:t>‹#›</a:t>
            </a:fld>
            <a:endParaRPr lang="en-US"/>
          </a:p>
        </p:txBody>
      </p:sp>
    </p:spTree>
    <p:extLst>
      <p:ext uri="{BB962C8B-B14F-4D97-AF65-F5344CB8AC3E}">
        <p14:creationId xmlns:p14="http://schemas.microsoft.com/office/powerpoint/2010/main" val="2368078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F5EA3-83B3-4614-AF8C-2B95AFF834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EDD7C6-5018-4F11-828F-EBEC70A273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8373EC-1A7C-4254-B5F8-C5E5E3CDD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CBE5F2-FA7B-4AEE-8F59-069770B4766D}"/>
              </a:ext>
            </a:extLst>
          </p:cNvPr>
          <p:cNvSpPr>
            <a:spLocks noGrp="1"/>
          </p:cNvSpPr>
          <p:nvPr>
            <p:ph type="dt" sz="half" idx="10"/>
          </p:nvPr>
        </p:nvSpPr>
        <p:spPr/>
        <p:txBody>
          <a:bodyPr/>
          <a:lstStyle/>
          <a:p>
            <a:fld id="{DDCD8338-C706-4F2F-ACCF-4B0AEB8A14BE}" type="datetimeFigureOut">
              <a:rPr lang="en-US" smtClean="0"/>
              <a:t>2/1/2022</a:t>
            </a:fld>
            <a:endParaRPr lang="en-US"/>
          </a:p>
        </p:txBody>
      </p:sp>
      <p:sp>
        <p:nvSpPr>
          <p:cNvPr id="6" name="Footer Placeholder 5">
            <a:extLst>
              <a:ext uri="{FF2B5EF4-FFF2-40B4-BE49-F238E27FC236}">
                <a16:creationId xmlns:a16="http://schemas.microsoft.com/office/drawing/2014/main" id="{AC723306-E3DA-4067-A499-136D06719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5B29F1-AB53-4F8F-BE2A-D1D9394E17FB}"/>
              </a:ext>
            </a:extLst>
          </p:cNvPr>
          <p:cNvSpPr>
            <a:spLocks noGrp="1"/>
          </p:cNvSpPr>
          <p:nvPr>
            <p:ph type="sldNum" sz="quarter" idx="12"/>
          </p:nvPr>
        </p:nvSpPr>
        <p:spPr/>
        <p:txBody>
          <a:bodyPr/>
          <a:lstStyle/>
          <a:p>
            <a:fld id="{4721053B-6A00-4F17-973E-ECAE93769CC3}" type="slidenum">
              <a:rPr lang="en-US" smtClean="0"/>
              <a:t>‹#›</a:t>
            </a:fld>
            <a:endParaRPr lang="en-US"/>
          </a:p>
        </p:txBody>
      </p:sp>
    </p:spTree>
    <p:extLst>
      <p:ext uri="{BB962C8B-B14F-4D97-AF65-F5344CB8AC3E}">
        <p14:creationId xmlns:p14="http://schemas.microsoft.com/office/powerpoint/2010/main" val="4066368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5000">
              <a:srgbClr val="FCEBE0"/>
            </a:gs>
            <a:gs pos="0">
              <a:schemeClr val="bg1"/>
            </a:gs>
            <a:gs pos="74000">
              <a:schemeClr val="bg1">
                <a:lumMod val="85000"/>
              </a:schemeClr>
            </a:gs>
            <a:gs pos="100000">
              <a:schemeClr val="bg1">
                <a:lumMod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2F2D18-B225-4CE3-9F91-6C04EA1CDF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4DF86E-9B08-4499-8016-23673B7D64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EE52D9-F61E-4C0F-99C3-90B32F1DBD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CD8338-C706-4F2F-ACCF-4B0AEB8A14BE}" type="datetimeFigureOut">
              <a:rPr lang="en-US" smtClean="0"/>
              <a:t>2/1/2022</a:t>
            </a:fld>
            <a:endParaRPr lang="en-US"/>
          </a:p>
        </p:txBody>
      </p:sp>
      <p:sp>
        <p:nvSpPr>
          <p:cNvPr id="5" name="Footer Placeholder 4">
            <a:extLst>
              <a:ext uri="{FF2B5EF4-FFF2-40B4-BE49-F238E27FC236}">
                <a16:creationId xmlns:a16="http://schemas.microsoft.com/office/drawing/2014/main" id="{2EC6EEAD-D5BE-4A53-94D7-72FC08FA0A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58FCFB-F734-4D57-BC0D-BCAFA92E0B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1053B-6A00-4F17-973E-ECAE93769CC3}" type="slidenum">
              <a:rPr lang="en-US" smtClean="0"/>
              <a:t>‹#›</a:t>
            </a:fld>
            <a:endParaRPr lang="en-US"/>
          </a:p>
        </p:txBody>
      </p:sp>
    </p:spTree>
    <p:extLst>
      <p:ext uri="{BB962C8B-B14F-4D97-AF65-F5344CB8AC3E}">
        <p14:creationId xmlns:p14="http://schemas.microsoft.com/office/powerpoint/2010/main" val="1324843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myhealth.alberta.ca/Health/pages/conditions.aspx?hwid=zm5063&amp;lang=en-ca#zm5063-se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1" y="80009"/>
            <a:ext cx="12024359" cy="6579870"/>
          </a:xfrm>
          <a:prstGeom prst="rect">
            <a:avLst/>
          </a:prstGeom>
        </p:spPr>
      </p:pic>
      <p:sp>
        <p:nvSpPr>
          <p:cNvPr id="4" name="Rectangle 3"/>
          <p:cNvSpPr/>
          <p:nvPr/>
        </p:nvSpPr>
        <p:spPr>
          <a:xfrm>
            <a:off x="3368041" y="198121"/>
            <a:ext cx="5791201" cy="2431435"/>
          </a:xfrm>
          <a:prstGeom prst="rect">
            <a:avLst/>
          </a:prstGeom>
          <a:noFill/>
        </p:spPr>
        <p:txBody>
          <a:bodyPr wrap="square" lIns="91440" tIns="45720" rIns="91440" bIns="45720">
            <a:spAutoFit/>
          </a:bodyPr>
          <a:lstStyle/>
          <a:p>
            <a:pPr algn="ctr"/>
            <a:r>
              <a:rPr lang="en-US" sz="7200" b="1" spc="200" dirty="0">
                <a:ln w="29210">
                  <a:solidFill>
                    <a:schemeClr val="accent3">
                      <a:tint val="10000"/>
                    </a:schemeClr>
                  </a:solidFill>
                </a:ln>
                <a:solidFill>
                  <a:schemeClr val="tx1">
                    <a:alpha val="50000"/>
                  </a:schemeClr>
                </a:solidFill>
                <a:effectLst>
                  <a:outerShdw blurRad="38100" dist="38100" dir="2700000" algn="tl">
                    <a:srgbClr val="000000">
                      <a:alpha val="43137"/>
                    </a:srgbClr>
                  </a:outerShdw>
                </a:effectLst>
              </a:rPr>
              <a:t>Lower </a:t>
            </a:r>
          </a:p>
          <a:p>
            <a:pPr algn="ctr"/>
            <a:r>
              <a:rPr lang="en-US" sz="7200" b="1" spc="200" dirty="0">
                <a:ln w="29210">
                  <a:solidFill>
                    <a:schemeClr val="accent3">
                      <a:tint val="10000"/>
                    </a:schemeClr>
                  </a:solidFill>
                </a:ln>
                <a:solidFill>
                  <a:schemeClr val="tx1">
                    <a:alpha val="50000"/>
                  </a:schemeClr>
                </a:solidFill>
                <a:effectLst>
                  <a:outerShdw blurRad="38100" dist="38100" dir="2700000" algn="tl">
                    <a:srgbClr val="000000">
                      <a:alpha val="43137"/>
                    </a:srgbClr>
                  </a:outerShdw>
                </a:effectLst>
              </a:rPr>
              <a:t>GI bleeding</a:t>
            </a:r>
            <a:r>
              <a:rPr lang="en-US" sz="8000" b="1" spc="200" dirty="0">
                <a:ln w="29210">
                  <a:solidFill>
                    <a:schemeClr val="accent3">
                      <a:tint val="10000"/>
                    </a:schemeClr>
                  </a:solidFill>
                </a:ln>
                <a:solidFill>
                  <a:schemeClr val="tx1">
                    <a:alpha val="50000"/>
                  </a:schemeClr>
                </a:solidFill>
                <a:effectLst>
                  <a:outerShdw blurRad="38100" dist="38100" dir="2700000" algn="tl">
                    <a:srgbClr val="000000">
                      <a:alpha val="43137"/>
                    </a:srgbClr>
                  </a:outerShdw>
                </a:effectLst>
              </a:rPr>
              <a:t> </a:t>
            </a:r>
          </a:p>
        </p:txBody>
      </p:sp>
      <p:sp>
        <p:nvSpPr>
          <p:cNvPr id="5" name="Rectangle 4"/>
          <p:cNvSpPr/>
          <p:nvPr/>
        </p:nvSpPr>
        <p:spPr>
          <a:xfrm>
            <a:off x="304800" y="4228445"/>
            <a:ext cx="5791200" cy="2308324"/>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a:ln w="11430"/>
                <a:effectLst>
                  <a:outerShdw blurRad="80000" dist="40000" dir="5040000" algn="tl">
                    <a:srgbClr val="000000">
                      <a:alpha val="30000"/>
                    </a:srgbClr>
                  </a:outerShdw>
                </a:effectLst>
              </a:rPr>
              <a:t>Presented by: </a:t>
            </a:r>
          </a:p>
          <a:p>
            <a:r>
              <a:rPr lang="en-US" sz="3600" b="1" dirty="0">
                <a:ln w="11430"/>
                <a:effectLst>
                  <a:outerShdw blurRad="80000" dist="40000" dir="5040000" algn="tl">
                    <a:srgbClr val="000000">
                      <a:alpha val="30000"/>
                    </a:srgbClr>
                  </a:outerShdw>
                </a:effectLst>
              </a:rPr>
              <a:t>MARAH AL-ABBASI </a:t>
            </a:r>
          </a:p>
          <a:p>
            <a:r>
              <a:rPr lang="en-US" sz="3600" b="1" dirty="0">
                <a:ln w="11430"/>
                <a:effectLst>
                  <a:outerShdw blurRad="80000" dist="40000" dir="5040000" algn="tl">
                    <a:srgbClr val="000000">
                      <a:alpha val="30000"/>
                    </a:srgbClr>
                  </a:outerShdw>
                </a:effectLst>
              </a:rPr>
              <a:t>DANIA AL-SINJELAWI </a:t>
            </a:r>
          </a:p>
          <a:p>
            <a:r>
              <a:rPr lang="en-US" sz="3600" b="1" dirty="0">
                <a:ln w="11430"/>
                <a:effectLst>
                  <a:outerShdw blurRad="80000" dist="40000" dir="5040000" algn="tl">
                    <a:srgbClr val="000000">
                      <a:alpha val="30000"/>
                    </a:srgbClr>
                  </a:outerShdw>
                </a:effectLst>
              </a:rPr>
              <a:t>LEEN AL-HASSHAIKEH</a:t>
            </a:r>
          </a:p>
        </p:txBody>
      </p:sp>
    </p:spTree>
    <p:extLst>
      <p:ext uri="{BB962C8B-B14F-4D97-AF65-F5344CB8AC3E}">
        <p14:creationId xmlns:p14="http://schemas.microsoft.com/office/powerpoint/2010/main" val="711904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854"/>
            <a:ext cx="4495800" cy="669174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4492" y="41564"/>
            <a:ext cx="4523509" cy="6664037"/>
          </a:xfrm>
          <a:prstGeom prst="rect">
            <a:avLst/>
          </a:prstGeom>
        </p:spPr>
      </p:pic>
    </p:spTree>
    <p:extLst>
      <p:ext uri="{BB962C8B-B14F-4D97-AF65-F5344CB8AC3E}">
        <p14:creationId xmlns:p14="http://schemas.microsoft.com/office/powerpoint/2010/main" val="520245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468F15A7-4905-4745-AEA5-20EB76C893D6}"/>
              </a:ext>
            </a:extLst>
          </p:cNvPr>
          <p:cNvSpPr>
            <a:spLocks noGrp="1"/>
          </p:cNvSpPr>
          <p:nvPr>
            <p:ph idx="1"/>
          </p:nvPr>
        </p:nvSpPr>
        <p:spPr>
          <a:xfrm>
            <a:off x="655320" y="2141537"/>
            <a:ext cx="10515600" cy="2436564"/>
          </a:xfrm>
          <a:prstGeom prst="rect">
            <a:avLst/>
          </a:prstGeom>
          <a:noFill/>
          <a:ln>
            <a:noFill/>
          </a:ln>
          <a:effectLst>
            <a:glow rad="139700">
              <a:schemeClr val="accent3">
                <a:satMod val="175000"/>
                <a:alpha val="40000"/>
              </a:schemeClr>
            </a:glow>
          </a:effectLst>
        </p:spPr>
        <p:txBody>
          <a:bodyPr wrap="square" lIns="91440" tIns="45720" rIns="91440" bIns="45720">
            <a:spAutoFit/>
          </a:bodyPr>
          <a:lstStyle/>
          <a:p>
            <a:pPr algn="ctr"/>
            <a:r>
              <a:rPr lang="en-US" sz="8000" b="1" cap="none" spc="0" dirty="0">
                <a:ln w="12700">
                  <a:solidFill>
                    <a:schemeClr val="tx2">
                      <a:satMod val="155000"/>
                    </a:schemeClr>
                  </a:solidFill>
                  <a:prstDash val="solid"/>
                </a:ln>
                <a:solidFill>
                  <a:srgbClr val="002060"/>
                </a:solidFill>
                <a:effectLst>
                  <a:glow rad="228600">
                    <a:schemeClr val="accent5">
                      <a:satMod val="175000"/>
                      <a:alpha val="40000"/>
                    </a:schemeClr>
                  </a:glow>
                  <a:outerShdw blurRad="41275" dist="20320" dir="1800000" algn="tl" rotWithShape="0">
                    <a:srgbClr val="000000">
                      <a:alpha val="40000"/>
                    </a:srgbClr>
                  </a:outerShdw>
                </a:effectLst>
              </a:rPr>
              <a:t>Specific causes of</a:t>
            </a:r>
          </a:p>
          <a:p>
            <a:pPr algn="ctr"/>
            <a:r>
              <a:rPr lang="en-US" sz="8000" b="1" dirty="0">
                <a:ln w="12700">
                  <a:solidFill>
                    <a:schemeClr val="tx2">
                      <a:satMod val="155000"/>
                    </a:schemeClr>
                  </a:solidFill>
                  <a:prstDash val="solid"/>
                </a:ln>
                <a:solidFill>
                  <a:srgbClr val="002060"/>
                </a:solidFill>
                <a:effectLst>
                  <a:glow rad="228600">
                    <a:schemeClr val="accent5">
                      <a:satMod val="175000"/>
                      <a:alpha val="40000"/>
                    </a:schemeClr>
                  </a:glow>
                  <a:outerShdw blurRad="41275" dist="20320" dir="1800000" algn="tl" rotWithShape="0">
                    <a:srgbClr val="000000">
                      <a:alpha val="40000"/>
                    </a:srgbClr>
                  </a:outerShdw>
                </a:effectLst>
              </a:rPr>
              <a:t>Colonic bleeding </a:t>
            </a:r>
            <a:endParaRPr lang="ar-SA" sz="8000" b="1" cap="none" spc="0" dirty="0">
              <a:ln w="12700">
                <a:solidFill>
                  <a:schemeClr val="tx2">
                    <a:satMod val="155000"/>
                  </a:schemeClr>
                </a:solidFill>
                <a:prstDash val="solid"/>
              </a:ln>
              <a:solidFill>
                <a:srgbClr val="002060"/>
              </a:solidFill>
              <a:effectLst>
                <a:glow rad="228600">
                  <a:schemeClr val="accent5">
                    <a:satMod val="175000"/>
                    <a:alpha val="40000"/>
                  </a:schemeClr>
                </a:glow>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54683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6DD7B-0C98-41D1-A827-30AA7F6B17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ADE063-7AAA-4FBA-AB99-3A7B5DC704E9}"/>
              </a:ext>
            </a:extLst>
          </p:cNvPr>
          <p:cNvSpPr>
            <a:spLocks noGrp="1"/>
          </p:cNvSpPr>
          <p:nvPr>
            <p:ph idx="1"/>
          </p:nvPr>
        </p:nvSpPr>
        <p:spPr>
          <a:xfrm>
            <a:off x="350520" y="1690688"/>
            <a:ext cx="10515600" cy="4351338"/>
          </a:xfrm>
        </p:spPr>
        <p:txBody>
          <a:bodyPr/>
          <a:lstStyle/>
          <a:p>
            <a:r>
              <a:rPr lang="en-US" dirty="0"/>
              <a:t>Diverticular Disease</a:t>
            </a:r>
          </a:p>
          <a:p>
            <a:r>
              <a:rPr lang="en-US" dirty="0"/>
              <a:t>There are 4 types of diverticular disease:</a:t>
            </a:r>
          </a:p>
          <a:p>
            <a:r>
              <a:rPr lang="en-US" dirty="0"/>
              <a:t>1) Asymptomatic diverticulosis (most common)</a:t>
            </a:r>
          </a:p>
          <a:p>
            <a:r>
              <a:rPr lang="en-US" dirty="0"/>
              <a:t>2) Symptomatic uncomplicated diverticulosis </a:t>
            </a:r>
          </a:p>
          <a:p>
            <a:r>
              <a:rPr lang="en-US" dirty="0"/>
              <a:t>3) Diverticula bleeding.</a:t>
            </a:r>
          </a:p>
          <a:p>
            <a:r>
              <a:rPr lang="en-US" dirty="0"/>
              <a:t>4) Diverticulitis</a:t>
            </a:r>
          </a:p>
        </p:txBody>
      </p:sp>
      <p:pic>
        <p:nvPicPr>
          <p:cNvPr id="5" name="Picture 4">
            <a:extLst>
              <a:ext uri="{FF2B5EF4-FFF2-40B4-BE49-F238E27FC236}">
                <a16:creationId xmlns:a16="http://schemas.microsoft.com/office/drawing/2014/main" id="{76B2BE55-5005-4F92-BA52-199BADFA4B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210" y="1175122"/>
            <a:ext cx="4095750" cy="3678817"/>
          </a:xfrm>
          <a:prstGeom prst="rect">
            <a:avLst/>
          </a:prstGeom>
        </p:spPr>
      </p:pic>
    </p:spTree>
    <p:extLst>
      <p:ext uri="{BB962C8B-B14F-4D97-AF65-F5344CB8AC3E}">
        <p14:creationId xmlns:p14="http://schemas.microsoft.com/office/powerpoint/2010/main" val="3829717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0762-4F67-48BE-9C60-A2E8A8ED0A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F51E68-1D88-4FB0-ABA1-654C9328F23A}"/>
              </a:ext>
            </a:extLst>
          </p:cNvPr>
          <p:cNvSpPr>
            <a:spLocks noGrp="1"/>
          </p:cNvSpPr>
          <p:nvPr>
            <p:ph idx="1"/>
          </p:nvPr>
        </p:nvSpPr>
        <p:spPr/>
        <p:txBody>
          <a:bodyPr>
            <a:normAutofit/>
          </a:bodyPr>
          <a:lstStyle/>
          <a:p>
            <a:pPr algn="l"/>
            <a:r>
              <a:rPr lang="en-US" sz="3600" b="0" i="0" dirty="0">
                <a:solidFill>
                  <a:srgbClr val="FF0000"/>
                </a:solidFill>
                <a:effectLst/>
                <a:latin typeface="Helvetica" panose="020B0604020202020204" pitchFamily="34" charset="0"/>
              </a:rPr>
              <a:t>Risk factors :</a:t>
            </a:r>
          </a:p>
          <a:p>
            <a:pPr algn="l">
              <a:buFont typeface="Arial" panose="020B0604020202020204" pitchFamily="34" charset="0"/>
              <a:buChar char="•"/>
            </a:pPr>
            <a:r>
              <a:rPr lang="en-US" b="1" i="0" dirty="0">
                <a:solidFill>
                  <a:srgbClr val="111111"/>
                </a:solidFill>
                <a:effectLst/>
                <a:latin typeface="Helvetica" panose="020B0604020202020204" pitchFamily="34" charset="0"/>
              </a:rPr>
              <a:t>Aging.</a:t>
            </a:r>
            <a:r>
              <a:rPr lang="en-US" b="0" i="0" dirty="0">
                <a:solidFill>
                  <a:srgbClr val="111111"/>
                </a:solidFill>
                <a:effectLst/>
                <a:latin typeface="Helvetica" panose="020B0604020202020204" pitchFamily="34" charset="0"/>
              </a:rPr>
              <a:t> .</a:t>
            </a:r>
          </a:p>
          <a:p>
            <a:pPr algn="l">
              <a:buFont typeface="Arial" panose="020B0604020202020204" pitchFamily="34" charset="0"/>
              <a:buChar char="•"/>
            </a:pPr>
            <a:r>
              <a:rPr lang="en-US" b="1" dirty="0">
                <a:solidFill>
                  <a:srgbClr val="111111"/>
                </a:solidFill>
                <a:latin typeface="Helvetica" panose="020B0604020202020204" pitchFamily="34" charset="0"/>
              </a:rPr>
              <a:t>Male</a:t>
            </a:r>
            <a:endParaRPr lang="en-US" b="1" i="0" dirty="0">
              <a:solidFill>
                <a:srgbClr val="111111"/>
              </a:solidFill>
              <a:effectLst/>
              <a:latin typeface="Helvetica" panose="020B0604020202020204" pitchFamily="34" charset="0"/>
            </a:endParaRPr>
          </a:p>
          <a:p>
            <a:pPr algn="l">
              <a:buFont typeface="Arial" panose="020B0604020202020204" pitchFamily="34" charset="0"/>
              <a:buChar char="•"/>
            </a:pPr>
            <a:r>
              <a:rPr lang="en-US" b="1" i="0" dirty="0">
                <a:solidFill>
                  <a:srgbClr val="111111"/>
                </a:solidFill>
                <a:effectLst/>
                <a:latin typeface="Helvetica" panose="020B0604020202020204" pitchFamily="34" charset="0"/>
              </a:rPr>
              <a:t>Obesity.</a:t>
            </a:r>
            <a:r>
              <a:rPr lang="en-US" b="0" i="0" dirty="0">
                <a:solidFill>
                  <a:srgbClr val="111111"/>
                </a:solidFill>
                <a:effectLst/>
                <a:latin typeface="Helvetica" panose="020B0604020202020204" pitchFamily="34" charset="0"/>
              </a:rPr>
              <a:t> </a:t>
            </a:r>
          </a:p>
          <a:p>
            <a:pPr algn="l">
              <a:buFont typeface="Arial" panose="020B0604020202020204" pitchFamily="34" charset="0"/>
              <a:buChar char="•"/>
            </a:pPr>
            <a:r>
              <a:rPr lang="en-US" b="1" i="0" dirty="0">
                <a:solidFill>
                  <a:srgbClr val="111111"/>
                </a:solidFill>
                <a:effectLst/>
                <a:latin typeface="Helvetica" panose="020B0604020202020204" pitchFamily="34" charset="0"/>
              </a:rPr>
              <a:t>Smoking.</a:t>
            </a:r>
            <a:r>
              <a:rPr lang="en-US" b="0" i="0" dirty="0">
                <a:solidFill>
                  <a:srgbClr val="111111"/>
                </a:solidFill>
                <a:effectLst/>
                <a:latin typeface="Helvetica" panose="020B0604020202020204" pitchFamily="34" charset="0"/>
              </a:rPr>
              <a:t> .</a:t>
            </a:r>
          </a:p>
          <a:p>
            <a:pPr algn="l">
              <a:buFont typeface="Arial" panose="020B0604020202020204" pitchFamily="34" charset="0"/>
              <a:buChar char="•"/>
            </a:pPr>
            <a:r>
              <a:rPr lang="en-US" b="1" i="0" dirty="0">
                <a:solidFill>
                  <a:srgbClr val="111111"/>
                </a:solidFill>
                <a:effectLst/>
                <a:latin typeface="Helvetica" panose="020B0604020202020204" pitchFamily="34" charset="0"/>
              </a:rPr>
              <a:t>Lack of exercise.</a:t>
            </a:r>
            <a:endParaRPr lang="en-US" b="0" i="0" dirty="0">
              <a:solidFill>
                <a:srgbClr val="111111"/>
              </a:solidFill>
              <a:effectLst/>
              <a:latin typeface="Helvetica" panose="020B0604020202020204" pitchFamily="34" charset="0"/>
            </a:endParaRPr>
          </a:p>
          <a:p>
            <a:pPr algn="l">
              <a:buFont typeface="Arial" panose="020B0604020202020204" pitchFamily="34" charset="0"/>
              <a:buChar char="•"/>
            </a:pPr>
            <a:r>
              <a:rPr lang="en-US" b="1" i="0" dirty="0">
                <a:solidFill>
                  <a:srgbClr val="111111"/>
                </a:solidFill>
                <a:effectLst/>
                <a:latin typeface="Helvetica" panose="020B0604020202020204" pitchFamily="34" charset="0"/>
              </a:rPr>
              <a:t>Diet high in animal fat and low in fiber</a:t>
            </a:r>
          </a:p>
          <a:p>
            <a:pPr algn="l">
              <a:buFont typeface="Arial" panose="020B0604020202020204" pitchFamily="34" charset="0"/>
              <a:buChar char="•"/>
            </a:pPr>
            <a:r>
              <a:rPr lang="en-US" b="1" i="0" dirty="0">
                <a:solidFill>
                  <a:srgbClr val="111111"/>
                </a:solidFill>
                <a:effectLst/>
                <a:latin typeface="Helvetica" panose="020B0604020202020204" pitchFamily="34" charset="0"/>
              </a:rPr>
              <a:t>.</a:t>
            </a:r>
            <a:r>
              <a:rPr lang="en-US" b="0" i="0" dirty="0">
                <a:solidFill>
                  <a:srgbClr val="111111"/>
                </a:solidFill>
                <a:effectLst/>
                <a:latin typeface="Helvetica" panose="020B0604020202020204" pitchFamily="34" charset="0"/>
              </a:rPr>
              <a:t> </a:t>
            </a:r>
            <a:r>
              <a:rPr lang="en-US" b="1" i="0" dirty="0">
                <a:solidFill>
                  <a:srgbClr val="111111"/>
                </a:solidFill>
                <a:effectLst/>
                <a:latin typeface="Helvetica" panose="020B0604020202020204" pitchFamily="34" charset="0"/>
              </a:rPr>
              <a:t>Certain medications.</a:t>
            </a:r>
            <a:r>
              <a:rPr lang="en-US" b="0" i="0" dirty="0">
                <a:solidFill>
                  <a:srgbClr val="111111"/>
                </a:solidFill>
                <a:effectLst/>
                <a:latin typeface="Helvetica" panose="020B0604020202020204" pitchFamily="34" charset="0"/>
              </a:rPr>
              <a:t>  including steroids, opioids and NASID  </a:t>
            </a:r>
            <a:endParaRPr lang="en-US" dirty="0"/>
          </a:p>
        </p:txBody>
      </p:sp>
      <p:pic>
        <p:nvPicPr>
          <p:cNvPr id="5" name="Picture 4">
            <a:extLst>
              <a:ext uri="{FF2B5EF4-FFF2-40B4-BE49-F238E27FC236}">
                <a16:creationId xmlns:a16="http://schemas.microsoft.com/office/drawing/2014/main" id="{6D73127D-7210-4ADB-A797-79376594D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8577" y="1506489"/>
            <a:ext cx="7465223" cy="2494805"/>
          </a:xfrm>
          <a:prstGeom prst="rect">
            <a:avLst/>
          </a:prstGeom>
        </p:spPr>
      </p:pic>
    </p:spTree>
    <p:extLst>
      <p:ext uri="{BB962C8B-B14F-4D97-AF65-F5344CB8AC3E}">
        <p14:creationId xmlns:p14="http://schemas.microsoft.com/office/powerpoint/2010/main" val="2288303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951DB4-B232-4CD6-8728-94448F3917E0}"/>
              </a:ext>
            </a:extLst>
          </p:cNvPr>
          <p:cNvSpPr>
            <a:spLocks noGrp="1"/>
          </p:cNvSpPr>
          <p:nvPr>
            <p:ph idx="1"/>
          </p:nvPr>
        </p:nvSpPr>
        <p:spPr>
          <a:xfrm>
            <a:off x="838200" y="1493520"/>
            <a:ext cx="10515600" cy="4683443"/>
          </a:xfrm>
          <a:noFill/>
        </p:spPr>
        <p:txBody>
          <a:bodyPr>
            <a:normAutofit fontScale="92500" lnSpcReduction="10000"/>
          </a:bodyPr>
          <a:lstStyle/>
          <a:p>
            <a:pPr marL="0" indent="0">
              <a:buNone/>
            </a:pPr>
            <a:r>
              <a:rPr lang="en-US" sz="3200" b="1" u="sng" dirty="0">
                <a:solidFill>
                  <a:srgbClr val="FF0000"/>
                </a:solidFill>
              </a:rPr>
              <a:t>1. Asymptomatic Diverticulosis </a:t>
            </a:r>
          </a:p>
          <a:p>
            <a:r>
              <a:rPr lang="en-US" dirty="0"/>
              <a:t>diverticulosis is caused by a low-fiber </a:t>
            </a:r>
            <a:r>
              <a:rPr lang="en-US" dirty="0" err="1"/>
              <a:t>diet,so</a:t>
            </a:r>
            <a:r>
              <a:rPr lang="en-US" dirty="0"/>
              <a:t> a high-fiber diet like bran And psyllium used in treatment .</a:t>
            </a:r>
          </a:p>
          <a:p>
            <a:r>
              <a:rPr lang="en-US" dirty="0"/>
              <a:t>Diagnosis by barium enema </a:t>
            </a:r>
          </a:p>
          <a:p>
            <a:pPr marL="0" indent="0">
              <a:buNone/>
            </a:pPr>
            <a:endParaRPr lang="en-US" dirty="0"/>
          </a:p>
          <a:p>
            <a:pPr marL="0" indent="0">
              <a:buNone/>
            </a:pPr>
            <a:r>
              <a:rPr lang="en-US" sz="3200" b="1" u="sng" dirty="0">
                <a:solidFill>
                  <a:srgbClr val="FF0000"/>
                </a:solidFill>
              </a:rPr>
              <a:t>2 . Symptomatic uncomplicated diverticula disease</a:t>
            </a:r>
          </a:p>
          <a:p>
            <a:pPr marL="0" indent="0">
              <a:buNone/>
            </a:pPr>
            <a:r>
              <a:rPr lang="en-US" b="0" i="0" dirty="0">
                <a:solidFill>
                  <a:srgbClr val="202124"/>
                </a:solidFill>
                <a:effectLst/>
                <a:latin typeface="arial" panose="020B0604020202020204" pitchFamily="34" charset="0"/>
              </a:rPr>
              <a:t>It's  painful diverticular disease is caused by irritable bowel syndrome (IBS). Symptoms include diarrhea and cramping abdominal (belly) pain, with no fever or other sign of an infection</a:t>
            </a:r>
          </a:p>
          <a:p>
            <a:pPr marL="0" indent="0">
              <a:buNone/>
            </a:pPr>
            <a:r>
              <a:rPr lang="en-US" dirty="0"/>
              <a:t>pencil-thin stools, and bouts of colicky pain often relieved by passing flatus or having a bowel movement</a:t>
            </a:r>
          </a:p>
        </p:txBody>
      </p:sp>
    </p:spTree>
    <p:extLst>
      <p:ext uri="{BB962C8B-B14F-4D97-AF65-F5344CB8AC3E}">
        <p14:creationId xmlns:p14="http://schemas.microsoft.com/office/powerpoint/2010/main" val="614946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8F5126-2587-4F47-A2DD-33F60288281E}"/>
              </a:ext>
            </a:extLst>
          </p:cNvPr>
          <p:cNvSpPr>
            <a:spLocks noGrp="1"/>
          </p:cNvSpPr>
          <p:nvPr>
            <p:ph idx="1"/>
          </p:nvPr>
        </p:nvSpPr>
        <p:spPr>
          <a:xfrm>
            <a:off x="487680" y="562927"/>
            <a:ext cx="10515600" cy="5365433"/>
          </a:xfrm>
        </p:spPr>
        <p:txBody>
          <a:bodyPr>
            <a:normAutofit fontScale="92500" lnSpcReduction="20000"/>
          </a:bodyPr>
          <a:lstStyle/>
          <a:p>
            <a:pPr marL="0" indent="0">
              <a:buNone/>
            </a:pPr>
            <a:r>
              <a:rPr lang="en-US" sz="3000" b="1" i="0" u="sng" dirty="0">
                <a:solidFill>
                  <a:srgbClr val="FF0000"/>
                </a:solidFill>
                <a:effectLst/>
                <a:latin typeface="Verdana" panose="020B0604030504040204" pitchFamily="34" charset="0"/>
              </a:rPr>
              <a:t>3. Diverticular bleeding  </a:t>
            </a:r>
          </a:p>
          <a:p>
            <a:endParaRPr lang="en-US" sz="3000" b="1" i="0" u="sng" dirty="0">
              <a:solidFill>
                <a:srgbClr val="FF0000"/>
              </a:solidFill>
              <a:effectLst/>
              <a:latin typeface="Verdana" panose="020B0604030504040204" pitchFamily="34" charset="0"/>
            </a:endParaRPr>
          </a:p>
          <a:p>
            <a:r>
              <a:rPr lang="en-US" b="0" i="0" dirty="0">
                <a:solidFill>
                  <a:srgbClr val="000000"/>
                </a:solidFill>
                <a:effectLst/>
                <a:latin typeface="Verdana" panose="020B0604030504040204" pitchFamily="34" charset="0"/>
              </a:rPr>
              <a:t>occurs when pouches (</a:t>
            </a:r>
            <a:r>
              <a:rPr lang="en-US" b="0" i="0" u="sng" dirty="0">
                <a:solidFill>
                  <a:srgbClr val="005072"/>
                </a:solidFill>
                <a:effectLst/>
                <a:latin typeface="Verdana" panose="020B0604030504040204" pitchFamily="34" charset="0"/>
                <a:hlinkClick r:id="rId2"/>
              </a:rPr>
              <a:t>diverticula</a:t>
            </a:r>
            <a:r>
              <a:rPr lang="en-US" b="0" i="0" dirty="0">
                <a:solidFill>
                  <a:srgbClr val="000000"/>
                </a:solidFill>
                <a:effectLst/>
                <a:latin typeface="Verdana" panose="020B0604030504040204" pitchFamily="34" charset="0"/>
              </a:rPr>
              <a:t>) that have developed in the wall of the large intestine (colon) blee</a:t>
            </a:r>
            <a:r>
              <a:rPr lang="en-US" i="0" dirty="0">
                <a:solidFill>
                  <a:srgbClr val="000000"/>
                </a:solidFill>
                <a:effectLst/>
                <a:latin typeface="Verdana" panose="020B0604030504040204" pitchFamily="34" charset="0"/>
              </a:rPr>
              <a:t>d </a:t>
            </a:r>
          </a:p>
          <a:p>
            <a:r>
              <a:rPr lang="en-US" b="0" i="0" dirty="0">
                <a:solidFill>
                  <a:srgbClr val="000000"/>
                </a:solidFill>
                <a:effectLst/>
                <a:latin typeface="Verdana" panose="020B0604030504040204" pitchFamily="34" charset="0"/>
              </a:rPr>
              <a:t>Patients classically present with "painless, maroon</a:t>
            </a:r>
          </a:p>
          <a:p>
            <a:pPr marL="0" indent="0">
              <a:buNone/>
            </a:pPr>
            <a:r>
              <a:rPr lang="en-US" b="0" i="0" dirty="0">
                <a:solidFill>
                  <a:srgbClr val="000000"/>
                </a:solidFill>
                <a:effectLst/>
                <a:latin typeface="Verdana" panose="020B0604030504040204" pitchFamily="34" charset="0"/>
              </a:rPr>
              <a:t>stool," but the color can actually vary from red to black.</a:t>
            </a:r>
          </a:p>
          <a:p>
            <a:endParaRPr lang="en-US" b="0" i="0" dirty="0">
              <a:solidFill>
                <a:srgbClr val="000000"/>
              </a:solidFill>
              <a:effectLst/>
              <a:latin typeface="Verdana" panose="020B0604030504040204" pitchFamily="34" charset="0"/>
            </a:endParaRPr>
          </a:p>
          <a:p>
            <a:pPr marL="0" indent="0">
              <a:buNone/>
            </a:pPr>
            <a:r>
              <a:rPr lang="en-US" b="1" u="sng" dirty="0"/>
              <a:t>Treatment for diverticular bleeding: </a:t>
            </a:r>
          </a:p>
          <a:p>
            <a:pPr marL="0" indent="0">
              <a:buNone/>
            </a:pPr>
            <a:r>
              <a:rPr lang="en-US" dirty="0"/>
              <a:t>1. Stabilize the patient with IV crystalloid and give packed red blood cell transfusion if needed.</a:t>
            </a:r>
          </a:p>
          <a:p>
            <a:pPr marL="0" indent="0">
              <a:buNone/>
            </a:pPr>
            <a:r>
              <a:rPr lang="en-US" dirty="0"/>
              <a:t> 2. Rule out UGI bleed.</a:t>
            </a:r>
          </a:p>
          <a:p>
            <a:pPr marL="0" indent="0">
              <a:buNone/>
            </a:pPr>
            <a:r>
              <a:rPr lang="en-US" dirty="0"/>
              <a:t> 3. Correct any coagulopathies and </a:t>
            </a:r>
            <a:r>
              <a:rPr lang="en-US" dirty="0" err="1"/>
              <a:t>stoped</a:t>
            </a:r>
            <a:r>
              <a:rPr lang="en-US" dirty="0"/>
              <a:t> any medications that worsen bleeding. </a:t>
            </a:r>
          </a:p>
          <a:p>
            <a:pPr marL="0" indent="0">
              <a:buNone/>
            </a:pPr>
            <a:r>
              <a:rPr lang="en-US" dirty="0"/>
              <a:t>4. Colonoscopy is indicated only if bleeding does not stop.</a:t>
            </a:r>
          </a:p>
        </p:txBody>
      </p:sp>
    </p:spTree>
    <p:extLst>
      <p:ext uri="{BB962C8B-B14F-4D97-AF65-F5344CB8AC3E}">
        <p14:creationId xmlns:p14="http://schemas.microsoft.com/office/powerpoint/2010/main" val="2110274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D943EB-D953-4652-853B-6298262A4594}"/>
              </a:ext>
            </a:extLst>
          </p:cNvPr>
          <p:cNvSpPr>
            <a:spLocks noGrp="1"/>
          </p:cNvSpPr>
          <p:nvPr>
            <p:ph idx="1"/>
          </p:nvPr>
        </p:nvSpPr>
        <p:spPr>
          <a:xfrm>
            <a:off x="396240" y="610712"/>
            <a:ext cx="4724399" cy="5538312"/>
          </a:xfrm>
        </p:spPr>
        <p:txBody>
          <a:bodyPr>
            <a:normAutofit fontScale="70000" lnSpcReduction="20000"/>
          </a:bodyPr>
          <a:lstStyle/>
          <a:p>
            <a:pPr marL="0" indent="0">
              <a:buNone/>
            </a:pPr>
            <a:r>
              <a:rPr lang="en-US" sz="3800" b="1" u="sng" dirty="0">
                <a:solidFill>
                  <a:srgbClr val="FF0000"/>
                </a:solidFill>
              </a:rPr>
              <a:t>4. Diverticulitis</a:t>
            </a:r>
            <a:r>
              <a:rPr lang="en-US" dirty="0">
                <a:solidFill>
                  <a:srgbClr val="FF0000"/>
                </a:solidFill>
              </a:rPr>
              <a:t> :</a:t>
            </a:r>
          </a:p>
          <a:p>
            <a:pPr marL="0" indent="0">
              <a:buNone/>
            </a:pPr>
            <a:r>
              <a:rPr lang="en-US" dirty="0">
                <a:solidFill>
                  <a:srgbClr val="FF0000"/>
                </a:solidFill>
              </a:rPr>
              <a:t>is caused by inflamed diverticula</a:t>
            </a:r>
          </a:p>
          <a:p>
            <a:pPr marL="0" indent="0">
              <a:buNone/>
            </a:pPr>
            <a:r>
              <a:rPr lang="en-US" b="1" dirty="0"/>
              <a:t>Signs and symptoms include:</a:t>
            </a:r>
          </a:p>
          <a:p>
            <a:pPr marL="0" indent="0">
              <a:buNone/>
            </a:pPr>
            <a:r>
              <a:rPr lang="en-US" dirty="0"/>
              <a:t>• LLQ pain and tenderness</a:t>
            </a:r>
          </a:p>
          <a:p>
            <a:pPr marL="0" indent="0">
              <a:buNone/>
            </a:pPr>
            <a:r>
              <a:rPr lang="en-US" dirty="0"/>
              <a:t>• Fever</a:t>
            </a:r>
          </a:p>
          <a:p>
            <a:pPr marL="0" indent="0">
              <a:buNone/>
            </a:pPr>
            <a:r>
              <a:rPr lang="en-US" dirty="0"/>
              <a:t>• leukocytosis </a:t>
            </a:r>
          </a:p>
          <a:p>
            <a:pPr marL="0" indent="0">
              <a:buNone/>
            </a:pPr>
            <a:r>
              <a:rPr lang="en-US" dirty="0"/>
              <a:t>• No bleeding</a:t>
            </a:r>
          </a:p>
          <a:p>
            <a:pPr marL="0" indent="0">
              <a:buNone/>
            </a:pPr>
            <a:endParaRPr lang="en-US" dirty="0"/>
          </a:p>
          <a:p>
            <a:pPr marL="0" indent="0">
              <a:buNone/>
            </a:pPr>
            <a:r>
              <a:rPr lang="en-US" b="1" dirty="0" err="1"/>
              <a:t>Digonstic</a:t>
            </a:r>
            <a:r>
              <a:rPr lang="en-US" b="1" dirty="0"/>
              <a:t> tests : </a:t>
            </a:r>
          </a:p>
          <a:p>
            <a:pPr marL="0" indent="0">
              <a:buNone/>
            </a:pPr>
            <a:r>
              <a:rPr lang="en-US" dirty="0"/>
              <a:t> ultrasound or CT</a:t>
            </a:r>
            <a:r>
              <a:rPr lang="en-US" b="1" dirty="0"/>
              <a:t>( is most useful in assessing diverticulitis)</a:t>
            </a:r>
          </a:p>
          <a:p>
            <a:pPr marL="0" indent="0">
              <a:buNone/>
            </a:pPr>
            <a:r>
              <a:rPr lang="en-US" dirty="0"/>
              <a:t>Avoid colonoscopy  and barium enema (due to risk of perforation).</a:t>
            </a:r>
          </a:p>
          <a:p>
            <a:pPr marL="0" indent="0">
              <a:buNone/>
            </a:pPr>
            <a:endParaRPr lang="en-US" dirty="0"/>
          </a:p>
          <a:p>
            <a:pPr marL="0" indent="0">
              <a:buNone/>
            </a:pPr>
            <a:r>
              <a:rPr lang="en-US" dirty="0"/>
              <a:t> </a:t>
            </a:r>
            <a:r>
              <a:rPr lang="en-US" sz="3400" b="1" u="sng" dirty="0">
                <a:solidFill>
                  <a:srgbClr val="C00000"/>
                </a:solidFill>
              </a:rPr>
              <a:t>The complication of diverticulitis </a:t>
            </a:r>
            <a:r>
              <a:rPr lang="en-US" b="1" dirty="0"/>
              <a:t>: </a:t>
            </a:r>
            <a:r>
              <a:rPr lang="en-US" dirty="0"/>
              <a:t>abscess , fistula, peritonitis , perforation and intestinal obstruction</a:t>
            </a:r>
          </a:p>
        </p:txBody>
      </p:sp>
      <p:pic>
        <p:nvPicPr>
          <p:cNvPr id="5" name="Picture 4">
            <a:extLst>
              <a:ext uri="{FF2B5EF4-FFF2-40B4-BE49-F238E27FC236}">
                <a16:creationId xmlns:a16="http://schemas.microsoft.com/office/drawing/2014/main" id="{714A5BCE-6C23-493E-AEDF-94DF47DA0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639" y="304800"/>
            <a:ext cx="6797041" cy="5942489"/>
          </a:xfrm>
          <a:prstGeom prst="rect">
            <a:avLst/>
          </a:prstGeom>
        </p:spPr>
      </p:pic>
    </p:spTree>
    <p:extLst>
      <p:ext uri="{BB962C8B-B14F-4D97-AF65-F5344CB8AC3E}">
        <p14:creationId xmlns:p14="http://schemas.microsoft.com/office/powerpoint/2010/main" val="115682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68E40-EC7A-419A-AF50-ACBF341AD9E8}"/>
              </a:ext>
            </a:extLst>
          </p:cNvPr>
          <p:cNvSpPr>
            <a:spLocks noGrp="1"/>
          </p:cNvSpPr>
          <p:nvPr>
            <p:ph type="title"/>
          </p:nvPr>
        </p:nvSpPr>
        <p:spPr>
          <a:xfrm>
            <a:off x="838200" y="681037"/>
            <a:ext cx="10515600" cy="1325563"/>
          </a:xfrm>
        </p:spPr>
        <p:txBody>
          <a:bodyPr>
            <a:noAutofit/>
          </a:bodyPr>
          <a:lstStyle/>
          <a:p>
            <a:r>
              <a:rPr lang="en-US" sz="3200" b="1" dirty="0"/>
              <a:t>The treatment of diverticulitis depends on the severity of sign and symptoms :</a:t>
            </a:r>
            <a:br>
              <a:rPr lang="en-US" sz="3200" b="1" dirty="0"/>
            </a:br>
            <a:endParaRPr lang="en-US" sz="3200" b="1" dirty="0"/>
          </a:p>
        </p:txBody>
      </p:sp>
      <p:sp>
        <p:nvSpPr>
          <p:cNvPr id="3" name="Content Placeholder 2">
            <a:extLst>
              <a:ext uri="{FF2B5EF4-FFF2-40B4-BE49-F238E27FC236}">
                <a16:creationId xmlns:a16="http://schemas.microsoft.com/office/drawing/2014/main" id="{3149DFC9-1A81-4726-95B7-72B76476E5FC}"/>
              </a:ext>
            </a:extLst>
          </p:cNvPr>
          <p:cNvSpPr>
            <a:spLocks noGrp="1"/>
          </p:cNvSpPr>
          <p:nvPr>
            <p:ph idx="1"/>
          </p:nvPr>
        </p:nvSpPr>
        <p:spPr/>
        <p:txBody>
          <a:bodyPr>
            <a:normAutofit fontScale="85000" lnSpcReduction="20000"/>
          </a:bodyPr>
          <a:lstStyle/>
          <a:p>
            <a:pPr algn="l" rtl="0"/>
            <a:r>
              <a:rPr lang="en-US" sz="2800" b="1" dirty="0">
                <a:solidFill>
                  <a:srgbClr val="C00000"/>
                </a:solidFill>
              </a:rPr>
              <a:t>Uncomplicated diverticulitis</a:t>
            </a:r>
            <a:r>
              <a:rPr lang="en-US" sz="2800" dirty="0"/>
              <a:t> </a:t>
            </a:r>
          </a:p>
          <a:p>
            <a:pPr marL="651510" indent="-514350" algn="l" rtl="0">
              <a:buFont typeface="+mj-lt"/>
              <a:buAutoNum type="arabicPeriod"/>
            </a:pPr>
            <a:r>
              <a:rPr lang="en-US" sz="2800" dirty="0"/>
              <a:t>Antibiotic </a:t>
            </a:r>
          </a:p>
          <a:p>
            <a:pPr marL="651510" indent="-514350" algn="l" rtl="0">
              <a:buFont typeface="+mj-lt"/>
              <a:buAutoNum type="arabicPeriod"/>
            </a:pPr>
            <a:r>
              <a:rPr lang="en-US" sz="2800" dirty="0"/>
              <a:t>Liquid diet </a:t>
            </a:r>
          </a:p>
          <a:p>
            <a:pPr marL="651510" indent="-514350" algn="l" rtl="0">
              <a:buFont typeface="+mj-lt"/>
              <a:buAutoNum type="arabicPeriod"/>
            </a:pPr>
            <a:r>
              <a:rPr lang="en-US" sz="2800" dirty="0"/>
              <a:t>Pain reliever </a:t>
            </a:r>
          </a:p>
          <a:p>
            <a:pPr algn="l" rtl="0"/>
            <a:r>
              <a:rPr lang="en-US" sz="2800" b="1" dirty="0">
                <a:solidFill>
                  <a:srgbClr val="C00000"/>
                </a:solidFill>
              </a:rPr>
              <a:t>Complicated diverticulitis </a:t>
            </a:r>
          </a:p>
          <a:p>
            <a:pPr marL="651510" indent="-514350" algn="l" rtl="0">
              <a:buFont typeface="+mj-lt"/>
              <a:buAutoNum type="arabicPeriod"/>
            </a:pPr>
            <a:r>
              <a:rPr lang="en-US" sz="2800" dirty="0"/>
              <a:t>Intravenous antibiotic </a:t>
            </a:r>
          </a:p>
          <a:p>
            <a:pPr marL="651510" indent="-514350" algn="l" rtl="0">
              <a:buFont typeface="+mj-lt"/>
              <a:buAutoNum type="arabicPeriod"/>
            </a:pPr>
            <a:r>
              <a:rPr lang="en-US" sz="2800" dirty="0"/>
              <a:t>Insertion of a tube to drain an abscess if one has formed </a:t>
            </a:r>
          </a:p>
          <a:p>
            <a:pPr marL="594360" indent="-457200"/>
            <a:r>
              <a:rPr lang="en-US" sz="2800" b="1" u="sng" dirty="0">
                <a:solidFill>
                  <a:srgbClr val="C00000"/>
                </a:solidFill>
              </a:rPr>
              <a:t>Indication of surgery </a:t>
            </a:r>
          </a:p>
          <a:p>
            <a:pPr marL="137160" indent="0" algn="l" rtl="0">
              <a:buNone/>
            </a:pPr>
            <a:r>
              <a:rPr lang="en-US" sz="2800" dirty="0"/>
              <a:t>1- if not improved to medical surgery </a:t>
            </a:r>
          </a:p>
          <a:p>
            <a:pPr marL="137160" indent="0" algn="l" rtl="0">
              <a:buNone/>
            </a:pPr>
            <a:r>
              <a:rPr lang="en-US" sz="2800" dirty="0"/>
              <a:t>2- Recurrent or persistent hemorrhage </a:t>
            </a:r>
          </a:p>
          <a:p>
            <a:pPr marL="137160" indent="0" algn="l" rtl="0">
              <a:buNone/>
            </a:pPr>
            <a:r>
              <a:rPr lang="en-US" sz="2800" dirty="0"/>
              <a:t>3- at least 2 documented attacks of diverticulitis</a:t>
            </a:r>
          </a:p>
          <a:p>
            <a:endParaRPr lang="en-US" dirty="0"/>
          </a:p>
        </p:txBody>
      </p:sp>
    </p:spTree>
    <p:extLst>
      <p:ext uri="{BB962C8B-B14F-4D97-AF65-F5344CB8AC3E}">
        <p14:creationId xmlns:p14="http://schemas.microsoft.com/office/powerpoint/2010/main" val="3151374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52600" y="0"/>
            <a:ext cx="8686800" cy="838200"/>
          </a:xfrm>
        </p:spPr>
        <p:txBody>
          <a:bodyPr>
            <a:normAutofit/>
          </a:bodyPr>
          <a:lstStyle/>
          <a:p>
            <a:pPr algn="l"/>
            <a:r>
              <a:rPr lang="en-US" b="1" dirty="0" err="1">
                <a:solidFill>
                  <a:srgbClr val="FF0000"/>
                </a:solidFill>
              </a:rPr>
              <a:t>Angiodysplasia</a:t>
            </a:r>
            <a:r>
              <a:rPr lang="en-US" b="1" dirty="0">
                <a:solidFill>
                  <a:srgbClr val="FF0000"/>
                </a:solidFill>
              </a:rPr>
              <a:t> </a:t>
            </a:r>
            <a:endParaRPr lang="ar-SA" b="1" dirty="0">
              <a:solidFill>
                <a:srgbClr val="FF0000"/>
              </a:solidFill>
            </a:endParaRPr>
          </a:p>
        </p:txBody>
      </p:sp>
      <p:sp>
        <p:nvSpPr>
          <p:cNvPr id="3" name="عنصر نائب للمحتوى 2"/>
          <p:cNvSpPr>
            <a:spLocks noGrp="1"/>
          </p:cNvSpPr>
          <p:nvPr>
            <p:ph sz="quarter" idx="1"/>
          </p:nvPr>
        </p:nvSpPr>
        <p:spPr>
          <a:xfrm>
            <a:off x="472440" y="838200"/>
            <a:ext cx="10774680" cy="6934200"/>
          </a:xfrm>
        </p:spPr>
        <p:txBody>
          <a:bodyPr>
            <a:normAutofit/>
          </a:bodyPr>
          <a:lstStyle/>
          <a:p>
            <a:pPr algn="l" rtl="0"/>
            <a:r>
              <a:rPr lang="en-US" sz="2000" dirty="0">
                <a:latin typeface="Bahnschrift SemiBold" pitchFamily="34" charset="0"/>
                <a:cs typeface="Andalus" pitchFamily="18" charset="-78"/>
              </a:rPr>
              <a:t>also called Arteriovenous Malformations [AVM’s]</a:t>
            </a:r>
          </a:p>
          <a:p>
            <a:pPr algn="l" rtl="0"/>
            <a:endParaRPr lang="en-US" sz="2000" dirty="0">
              <a:latin typeface="Bahnschrift SemiBold" pitchFamily="34" charset="0"/>
              <a:cs typeface="Andalus" pitchFamily="18" charset="-78"/>
            </a:endParaRPr>
          </a:p>
          <a:p>
            <a:pPr algn="l" rtl="0"/>
            <a:r>
              <a:rPr lang="en-US" sz="2000" dirty="0">
                <a:latin typeface="Bahnschrift SemiBold" pitchFamily="34" charset="0"/>
                <a:cs typeface="Andalus" pitchFamily="18" charset="-78"/>
              </a:rPr>
              <a:t>Some reports state vascular lesions account </a:t>
            </a:r>
            <a:r>
              <a:rPr lang="en-US" sz="2000" dirty="0" err="1">
                <a:latin typeface="Bahnschrift SemiBold" pitchFamily="34" charset="0"/>
                <a:cs typeface="Andalus" pitchFamily="18" charset="-78"/>
              </a:rPr>
              <a:t>upto</a:t>
            </a:r>
            <a:r>
              <a:rPr lang="en-US" sz="2000" dirty="0">
                <a:latin typeface="Bahnschrift SemiBold" pitchFamily="34" charset="0"/>
                <a:cs typeface="Andalus" pitchFamily="18" charset="-78"/>
              </a:rPr>
              <a:t> 40% of LGI-B, </a:t>
            </a:r>
            <a:endParaRPr lang="ar-JO" sz="2000" dirty="0">
              <a:latin typeface="Bahnschrift SemiBold" pitchFamily="34" charset="0"/>
              <a:cs typeface="Andalus" pitchFamily="18" charset="-78"/>
            </a:endParaRPr>
          </a:p>
          <a:p>
            <a:pPr marL="0" indent="0">
              <a:buNone/>
            </a:pPr>
            <a:r>
              <a:rPr lang="en-US" sz="2000" dirty="0">
                <a:latin typeface="Bahnschrift SemiBold" pitchFamily="34" charset="0"/>
                <a:cs typeface="Andalus" pitchFamily="18" charset="-78"/>
              </a:rPr>
              <a:t>However, recent reports state much low incidence </a:t>
            </a:r>
          </a:p>
          <a:p>
            <a:pPr marL="0" indent="0">
              <a:buNone/>
            </a:pPr>
            <a:r>
              <a:rPr lang="en-US" sz="2000" dirty="0">
                <a:latin typeface="Bahnschrift SemiBold" pitchFamily="34" charset="0"/>
                <a:cs typeface="Andalus" pitchFamily="18" charset="-78"/>
              </a:rPr>
              <a:t> </a:t>
            </a:r>
          </a:p>
          <a:p>
            <a:pPr algn="l" rtl="0"/>
            <a:r>
              <a:rPr lang="en-US" sz="2000" dirty="0">
                <a:latin typeface="Bahnschrift SemiBold" pitchFamily="34" charset="0"/>
                <a:cs typeface="Andalus" pitchFamily="18" charset="-78"/>
              </a:rPr>
              <a:t>They are acquired degenerative lesions secondary to progressive dilatation of normal blood vessels within the </a:t>
            </a:r>
            <a:r>
              <a:rPr lang="en-US" sz="2000" dirty="0" err="1">
                <a:latin typeface="Bahnschrift SemiBold" pitchFamily="34" charset="0"/>
                <a:cs typeface="Andalus" pitchFamily="18" charset="-78"/>
              </a:rPr>
              <a:t>submucosa</a:t>
            </a:r>
            <a:r>
              <a:rPr lang="en-US" sz="2000" dirty="0">
                <a:latin typeface="Bahnschrift SemiBold" pitchFamily="34" charset="0"/>
                <a:cs typeface="Andalus" pitchFamily="18" charset="-78"/>
              </a:rPr>
              <a:t> of the intestine </a:t>
            </a:r>
          </a:p>
          <a:p>
            <a:pPr marL="0" indent="0">
              <a:buNone/>
            </a:pPr>
            <a:endParaRPr lang="en-US" sz="2000" dirty="0">
              <a:latin typeface="Bahnschrift SemiBold" pitchFamily="34" charset="0"/>
              <a:cs typeface="Andalus" pitchFamily="18" charset="-78"/>
            </a:endParaRPr>
          </a:p>
          <a:p>
            <a:pPr marL="0" indent="0">
              <a:buNone/>
            </a:pPr>
            <a:r>
              <a:rPr lang="en-US" sz="2000" dirty="0">
                <a:latin typeface="Bahnschrift SemiBold" pitchFamily="34" charset="0"/>
                <a:cs typeface="Andalus" pitchFamily="18" charset="-78"/>
              </a:rPr>
              <a:t>• Age of incidence &gt; 50 </a:t>
            </a:r>
            <a:r>
              <a:rPr lang="en-US" sz="2000" dirty="0" err="1">
                <a:latin typeface="Bahnschrift SemiBold" pitchFamily="34" charset="0"/>
                <a:cs typeface="Andalus" pitchFamily="18" charset="-78"/>
              </a:rPr>
              <a:t>yrs</a:t>
            </a:r>
            <a:r>
              <a:rPr lang="en-US" sz="2000" dirty="0">
                <a:latin typeface="Bahnschrift SemiBold" pitchFamily="34" charset="0"/>
                <a:cs typeface="Andalus" pitchFamily="18" charset="-78"/>
              </a:rPr>
              <a:t> with M=F, usually associated with aortic stenosis and renal failure, </a:t>
            </a:r>
            <a:r>
              <a:rPr lang="en-US" sz="2000" dirty="0" err="1">
                <a:latin typeface="Bahnschrift SemiBold" pitchFamily="34" charset="0"/>
                <a:cs typeface="Andalus" pitchFamily="18" charset="-78"/>
              </a:rPr>
              <a:t>esp</a:t>
            </a:r>
            <a:r>
              <a:rPr lang="en-US" sz="2000" dirty="0">
                <a:latin typeface="Bahnschrift SemiBold" pitchFamily="34" charset="0"/>
                <a:cs typeface="Andalus" pitchFamily="18" charset="-78"/>
              </a:rPr>
              <a:t> in older patients , the risk of bleeding is increased in disorders of coagulation. </a:t>
            </a:r>
          </a:p>
          <a:p>
            <a:pPr marL="0" indent="0">
              <a:buNone/>
            </a:pPr>
            <a:endParaRPr lang="ar-JO" sz="2000" dirty="0">
              <a:latin typeface="Bahnschrift SemiBold" pitchFamily="34" charset="0"/>
              <a:cs typeface="Andalus" pitchFamily="18" charset="-78"/>
            </a:endParaRPr>
          </a:p>
          <a:p>
            <a:pPr marL="0" indent="0">
              <a:buNone/>
            </a:pPr>
            <a:r>
              <a:rPr lang="en-US" sz="2000" dirty="0">
                <a:latin typeface="Bahnschrift SemiBold" pitchFamily="34" charset="0"/>
                <a:cs typeface="Andalus" pitchFamily="18" charset="-78"/>
              </a:rPr>
              <a:t>• </a:t>
            </a:r>
            <a:r>
              <a:rPr lang="en-US" sz="2000" dirty="0" err="1">
                <a:latin typeface="Bahnschrift SemiBold" pitchFamily="34" charset="0"/>
                <a:cs typeface="Andalus" pitchFamily="18" charset="-78"/>
              </a:rPr>
              <a:t>Haemorrhage</a:t>
            </a:r>
            <a:r>
              <a:rPr lang="en-US" sz="2000" dirty="0">
                <a:latin typeface="Bahnschrift SemiBold" pitchFamily="34" charset="0"/>
                <a:cs typeface="Andalus" pitchFamily="18" charset="-78"/>
              </a:rPr>
              <a:t> tends to arise from right side of colon, with CECUM being most common .</a:t>
            </a:r>
          </a:p>
          <a:p>
            <a:pPr marL="0" indent="0">
              <a:buNone/>
            </a:pPr>
            <a:r>
              <a:rPr lang="en-US" sz="2000" dirty="0">
                <a:latin typeface="Bahnschrift SemiBold" pitchFamily="34" charset="0"/>
                <a:cs typeface="Andalus" pitchFamily="18" charset="-78"/>
              </a:rPr>
              <a:t>Think of these as spider nevi of </a:t>
            </a:r>
            <a:r>
              <a:rPr lang="en-US" sz="2000" dirty="0" err="1">
                <a:latin typeface="Bahnschrift SemiBold" pitchFamily="34" charset="0"/>
                <a:cs typeface="Andalus" pitchFamily="18" charset="-78"/>
              </a:rPr>
              <a:t>theGI</a:t>
            </a:r>
            <a:r>
              <a:rPr lang="en-US" sz="2000" dirty="0">
                <a:latin typeface="Bahnschrift SemiBold" pitchFamily="34" charset="0"/>
                <a:cs typeface="Andalus" pitchFamily="18" charset="-78"/>
              </a:rPr>
              <a:t> tract.</a:t>
            </a:r>
          </a:p>
          <a:p>
            <a:pPr marL="0" indent="0">
              <a:buNone/>
            </a:pPr>
            <a:r>
              <a:rPr lang="en-US" sz="2000" dirty="0">
                <a:latin typeface="Bahnschrift SemiBold" pitchFamily="34" charset="0"/>
                <a:cs typeface="Andalus" pitchFamily="18" charset="-78"/>
              </a:rPr>
              <a:t>Bleeding in </a:t>
            </a:r>
            <a:r>
              <a:rPr lang="en-US" sz="2000" dirty="0" err="1">
                <a:latin typeface="Bahnschrift SemiBold" pitchFamily="34" charset="0"/>
                <a:cs typeface="Andalus" pitchFamily="18" charset="-78"/>
              </a:rPr>
              <a:t>angiodysplasia</a:t>
            </a:r>
            <a:r>
              <a:rPr lang="en-US" sz="2000" dirty="0">
                <a:latin typeface="Bahnschrift SemiBold" pitchFamily="34" charset="0"/>
                <a:cs typeface="Andalus" pitchFamily="18" charset="-78"/>
              </a:rPr>
              <a:t> can be occult to severe.</a:t>
            </a:r>
          </a:p>
          <a:p>
            <a:pPr marL="0" indent="0">
              <a:buNone/>
            </a:pPr>
            <a:endParaRPr lang="en-US" sz="2000" dirty="0">
              <a:latin typeface="Bahnschrift SemiBold" pitchFamily="34" charset="0"/>
              <a:cs typeface="Andalus" pitchFamily="18" charset="-78"/>
            </a:endParaRPr>
          </a:p>
          <a:p>
            <a:pPr marL="0" indent="0">
              <a:buNone/>
            </a:pPr>
            <a:endParaRPr lang="en-US" sz="2000" dirty="0">
              <a:latin typeface="Bahnschrift SemiBold" pitchFamily="34" charset="0"/>
              <a:cs typeface="Andalus" pitchFamily="18" charset="-78"/>
            </a:endParaRPr>
          </a:p>
          <a:p>
            <a:pPr marL="0" indent="0">
              <a:buNone/>
            </a:pPr>
            <a:endParaRPr lang="en-US" sz="2000" dirty="0">
              <a:latin typeface="Bahnschrift SemiBold" pitchFamily="34" charset="0"/>
              <a:cs typeface="Andalus" pitchFamily="18" charset="-78"/>
            </a:endParaRPr>
          </a:p>
        </p:txBody>
      </p:sp>
    </p:spTree>
    <p:extLst>
      <p:ext uri="{BB962C8B-B14F-4D97-AF65-F5344CB8AC3E}">
        <p14:creationId xmlns:p14="http://schemas.microsoft.com/office/powerpoint/2010/main" val="2003934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Hereditary hemorrhagic telangiectasia </a:t>
            </a:r>
          </a:p>
        </p:txBody>
      </p:sp>
      <p:sp>
        <p:nvSpPr>
          <p:cNvPr id="3" name="Content Placeholder 2"/>
          <p:cNvSpPr>
            <a:spLocks noGrp="1"/>
          </p:cNvSpPr>
          <p:nvPr>
            <p:ph sz="quarter" idx="1"/>
          </p:nvPr>
        </p:nvSpPr>
        <p:spPr/>
        <p:txBody>
          <a:bodyPr>
            <a:normAutofit/>
          </a:bodyPr>
          <a:lstStyle/>
          <a:p>
            <a:pPr algn="l"/>
            <a:r>
              <a:rPr lang="en-US" sz="2400" dirty="0"/>
              <a:t>(</a:t>
            </a:r>
            <a:r>
              <a:rPr lang="en-US" sz="2400" dirty="0" err="1"/>
              <a:t>Rendu</a:t>
            </a:r>
            <a:r>
              <a:rPr lang="en-US" sz="2400" dirty="0"/>
              <a:t>-Osler-Weber syndrome) is a hereditary condition in which there are     </a:t>
            </a:r>
            <a:r>
              <a:rPr lang="en-US" sz="2400" dirty="0" err="1"/>
              <a:t>multipleVMs</a:t>
            </a:r>
            <a:r>
              <a:rPr lang="en-US" sz="2400" dirty="0"/>
              <a:t> affecting all the organs, including the brain, lungs, and skin, as well as</a:t>
            </a:r>
          </a:p>
          <a:p>
            <a:pPr algn="l"/>
            <a:r>
              <a:rPr lang="en-US" sz="2400" dirty="0"/>
              <a:t>the mucous membranes and the GI tract--especially </a:t>
            </a:r>
            <a:r>
              <a:rPr lang="en-US" sz="2400" dirty="0" err="1"/>
              <a:t>inthe</a:t>
            </a:r>
            <a:r>
              <a:rPr lang="en-US" sz="2400" dirty="0"/>
              <a:t> upper </a:t>
            </a:r>
            <a:r>
              <a:rPr lang="en-US" sz="2400" dirty="0" err="1"/>
              <a:t>Gl</a:t>
            </a:r>
            <a:r>
              <a:rPr lang="en-US" sz="2400" dirty="0"/>
              <a:t> tract (in contrast to AVM; that are located</a:t>
            </a:r>
          </a:p>
          <a:p>
            <a:pPr algn="l"/>
            <a:r>
              <a:rPr lang="en-US" sz="2400" dirty="0"/>
              <a:t>in the lower </a:t>
            </a:r>
            <a:r>
              <a:rPr lang="en-US" sz="2400" dirty="0" err="1"/>
              <a:t>Gl</a:t>
            </a:r>
            <a:r>
              <a:rPr lang="en-US" sz="2400" dirty="0"/>
              <a:t> tract). Patients with HHT frequently have a history of epistaxis.</a:t>
            </a:r>
          </a:p>
        </p:txBody>
      </p:sp>
    </p:spTree>
    <p:extLst>
      <p:ext uri="{BB962C8B-B14F-4D97-AF65-F5344CB8AC3E}">
        <p14:creationId xmlns:p14="http://schemas.microsoft.com/office/powerpoint/2010/main" val="3405762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p:spPr>
      </p:pic>
    </p:spTree>
    <p:extLst>
      <p:ext uri="{BB962C8B-B14F-4D97-AF65-F5344CB8AC3E}">
        <p14:creationId xmlns:p14="http://schemas.microsoft.com/office/powerpoint/2010/main" val="1366489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l"/>
            <a:r>
              <a:rPr lang="en-US" b="1" dirty="0">
                <a:solidFill>
                  <a:srgbClr val="FF0000"/>
                </a:solidFill>
              </a:rPr>
              <a:t>Diagnosis</a:t>
            </a:r>
            <a:endParaRPr lang="ar-SA" b="1" dirty="0">
              <a:solidFill>
                <a:srgbClr val="FF0000"/>
              </a:solidFill>
            </a:endParaRPr>
          </a:p>
        </p:txBody>
      </p:sp>
      <p:sp>
        <p:nvSpPr>
          <p:cNvPr id="3" name="عنصر نائب للمحتوى 2"/>
          <p:cNvSpPr>
            <a:spLocks noGrp="1"/>
          </p:cNvSpPr>
          <p:nvPr>
            <p:ph sz="quarter" idx="1"/>
          </p:nvPr>
        </p:nvSpPr>
        <p:spPr>
          <a:xfrm>
            <a:off x="1825752" y="1527048"/>
            <a:ext cx="8503920" cy="5330952"/>
          </a:xfrm>
        </p:spPr>
        <p:txBody>
          <a:bodyPr>
            <a:normAutofit/>
          </a:bodyPr>
          <a:lstStyle/>
          <a:p>
            <a:pPr algn="l" rtl="0"/>
            <a:r>
              <a:rPr lang="en-US" u="sng" dirty="0"/>
              <a:t>COLONOSCOPY: </a:t>
            </a:r>
            <a:r>
              <a:rPr lang="en-US" dirty="0"/>
              <a:t>Red stellate lesions with a surrounding rim of pale mucosa.</a:t>
            </a:r>
          </a:p>
          <a:p>
            <a:pPr algn="l" rtl="0"/>
            <a:r>
              <a:rPr lang="en-US" u="sng" dirty="0"/>
              <a:t>ANGIOGRAPHY: </a:t>
            </a:r>
            <a:r>
              <a:rPr lang="en-US" dirty="0"/>
              <a:t>dilated, slowly emptying veins, and sometimes early venous ﬁlling</a:t>
            </a:r>
          </a:p>
          <a:p>
            <a:pPr marL="0" indent="0">
              <a:buNone/>
            </a:pPr>
            <a:r>
              <a:rPr lang="en-US" dirty="0"/>
              <a:t> </a:t>
            </a:r>
          </a:p>
          <a:p>
            <a:pPr algn="l" rtl="0"/>
            <a:endParaRPr lang="en-US" dirty="0"/>
          </a:p>
          <a:p>
            <a:pPr algn="l" rtl="0"/>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333"/>
          <a:stretch/>
        </p:blipFill>
        <p:spPr bwMode="auto">
          <a:xfrm>
            <a:off x="5394960" y="3429000"/>
            <a:ext cx="5181600" cy="312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صورة 3"/>
          <p:cNvPicPr>
            <a:picLocks noChangeAspect="1"/>
          </p:cNvPicPr>
          <p:nvPr/>
        </p:nvPicPr>
        <p:blipFill rotWithShape="1">
          <a:blip r:embed="rId3">
            <a:extLst>
              <a:ext uri="{28A0092B-C50C-407E-A947-70E740481C1C}">
                <a14:useLocalDpi xmlns:a14="http://schemas.microsoft.com/office/drawing/2010/main" val="0"/>
              </a:ext>
            </a:extLst>
          </a:blip>
          <a:srcRect l="-44564" t="-3787" r="44564" b="3787"/>
          <a:stretch/>
        </p:blipFill>
        <p:spPr>
          <a:xfrm>
            <a:off x="-2034812" y="3140075"/>
            <a:ext cx="6935996" cy="3352800"/>
          </a:xfrm>
          <a:prstGeom prst="rect">
            <a:avLst/>
          </a:prstGeom>
        </p:spPr>
      </p:pic>
    </p:spTree>
    <p:extLst>
      <p:ext uri="{BB962C8B-B14F-4D97-AF65-F5344CB8AC3E}">
        <p14:creationId xmlns:p14="http://schemas.microsoft.com/office/powerpoint/2010/main" val="843000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sz="4000" b="1" dirty="0">
                <a:solidFill>
                  <a:srgbClr val="FF0000"/>
                </a:solidFill>
              </a:rPr>
              <a:t>Treatment </a:t>
            </a:r>
            <a:endParaRPr lang="ar-SA" sz="4000" b="1" dirty="0">
              <a:solidFill>
                <a:srgbClr val="FF0000"/>
              </a:solidFill>
            </a:endParaRPr>
          </a:p>
        </p:txBody>
      </p:sp>
      <p:sp>
        <p:nvSpPr>
          <p:cNvPr id="3" name="عنصر نائب للمحتوى 2"/>
          <p:cNvSpPr>
            <a:spLocks noGrp="1"/>
          </p:cNvSpPr>
          <p:nvPr>
            <p:ph sz="quarter" idx="1"/>
          </p:nvPr>
        </p:nvSpPr>
        <p:spPr>
          <a:xfrm>
            <a:off x="1828800" y="1905000"/>
            <a:ext cx="8503920" cy="4727448"/>
          </a:xfrm>
        </p:spPr>
        <p:txBody>
          <a:bodyPr>
            <a:normAutofit/>
          </a:bodyPr>
          <a:lstStyle/>
          <a:p>
            <a:pPr algn="l" rtl="0"/>
            <a:r>
              <a:rPr lang="en-US" sz="3200" dirty="0"/>
              <a:t>Treatment with intra-arterial vasopressin, endoscopic </a:t>
            </a:r>
            <a:r>
              <a:rPr lang="en-US" sz="3200" dirty="0" err="1"/>
              <a:t>mangement</a:t>
            </a:r>
            <a:r>
              <a:rPr lang="en-US" sz="3200" dirty="0"/>
              <a:t> , injection with </a:t>
            </a:r>
            <a:r>
              <a:rPr lang="en-US" sz="3200" dirty="0" err="1"/>
              <a:t>sclerosing</a:t>
            </a:r>
            <a:r>
              <a:rPr lang="en-US" sz="3200" dirty="0"/>
              <a:t> agents, </a:t>
            </a:r>
            <a:r>
              <a:rPr lang="en-US" sz="3200" u="sng" dirty="0"/>
              <a:t>lastly</a:t>
            </a:r>
            <a:r>
              <a:rPr lang="en-US" sz="3200" dirty="0"/>
              <a:t> Segmental resection most commonly a Right colectomy is effective .</a:t>
            </a:r>
            <a:endParaRPr lang="ar-SA" sz="3200" dirty="0"/>
          </a:p>
        </p:txBody>
      </p:sp>
    </p:spTree>
    <p:extLst>
      <p:ext uri="{BB962C8B-B14F-4D97-AF65-F5344CB8AC3E}">
        <p14:creationId xmlns:p14="http://schemas.microsoft.com/office/powerpoint/2010/main" val="1567375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38200" y="128344"/>
            <a:ext cx="9515250" cy="6601311"/>
          </a:xfrm>
        </p:spPr>
      </p:pic>
    </p:spTree>
    <p:extLst>
      <p:ext uri="{BB962C8B-B14F-4D97-AF65-F5344CB8AC3E}">
        <p14:creationId xmlns:p14="http://schemas.microsoft.com/office/powerpoint/2010/main" val="141264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7424" y="304800"/>
            <a:ext cx="9296400" cy="838200"/>
          </a:xfrm>
        </p:spPr>
        <p:txBody>
          <a:bodyPr>
            <a:noAutofit/>
          </a:bodyPr>
          <a:lstStyle/>
          <a:p>
            <a:pPr algn="l"/>
            <a:r>
              <a:rPr lang="en-US" sz="3600" dirty="0">
                <a:effectLst>
                  <a:outerShdw blurRad="38100" dist="38100" dir="2700000" algn="tl">
                    <a:srgbClr val="000000">
                      <a:alpha val="43137"/>
                    </a:srgbClr>
                  </a:outerShdw>
                </a:effectLst>
              </a:rPr>
              <a:t>Diagnostic modalities for LGI bleeding :</a:t>
            </a:r>
            <a:endParaRPr lang="ar-SA" sz="3600" dirty="0">
              <a:effectLst>
                <a:outerShdw blurRad="38100" dist="38100" dir="2700000" algn="tl">
                  <a:srgbClr val="000000">
                    <a:alpha val="43137"/>
                  </a:srgbClr>
                </a:outerShdw>
              </a:effectLst>
            </a:endParaRPr>
          </a:p>
        </p:txBody>
      </p:sp>
      <p:sp>
        <p:nvSpPr>
          <p:cNvPr id="3" name="عنصر نائب للمحتوى 2"/>
          <p:cNvSpPr>
            <a:spLocks noGrp="1"/>
          </p:cNvSpPr>
          <p:nvPr>
            <p:ph sz="quarter" idx="1"/>
          </p:nvPr>
        </p:nvSpPr>
        <p:spPr/>
        <p:txBody>
          <a:bodyPr/>
          <a:lstStyle/>
          <a:p>
            <a:pPr algn="l" rtl="0"/>
            <a:r>
              <a:rPr lang="en-US" sz="3200" b="1" u="sng" dirty="0"/>
              <a:t>Colonoscopy</a:t>
            </a:r>
            <a:r>
              <a:rPr lang="en-US" sz="3200" dirty="0"/>
              <a:t> </a:t>
            </a:r>
            <a:r>
              <a:rPr lang="en-US" dirty="0"/>
              <a:t>: full length colonoscopy is the most important investigation. It helps in visualizing from rectum to last 10-15cm of terminal ileum . </a:t>
            </a:r>
          </a:p>
          <a:p>
            <a:pPr algn="l" rtl="0"/>
            <a:r>
              <a:rPr lang="en-US" sz="2400" b="1" u="sng" dirty="0">
                <a:solidFill>
                  <a:srgbClr val="FF0000"/>
                </a:solidFill>
              </a:rPr>
              <a:t>Diagnostic uses </a:t>
            </a:r>
            <a:r>
              <a:rPr lang="en-US" sz="2400" b="1" dirty="0">
                <a:solidFill>
                  <a:srgbClr val="FF0000"/>
                </a:solidFill>
              </a:rPr>
              <a:t>: </a:t>
            </a:r>
            <a:r>
              <a:rPr lang="en-US" sz="2400" dirty="0"/>
              <a:t>Imaging + Biopsy of the lesion </a:t>
            </a:r>
          </a:p>
          <a:p>
            <a:pPr algn="l" rtl="0"/>
            <a:r>
              <a:rPr lang="en-US" sz="2400" b="1" u="sng" dirty="0">
                <a:solidFill>
                  <a:srgbClr val="FF0000"/>
                </a:solidFill>
              </a:rPr>
              <a:t>Therapeutic uses</a:t>
            </a:r>
            <a:r>
              <a:rPr lang="en-US" sz="2400" b="1" dirty="0">
                <a:solidFill>
                  <a:srgbClr val="FF0000"/>
                </a:solidFill>
              </a:rPr>
              <a:t> : </a:t>
            </a:r>
            <a:r>
              <a:rPr lang="en-US" sz="2400" dirty="0"/>
              <a:t>Electro-cauterization of bleeding points + </a:t>
            </a:r>
            <a:r>
              <a:rPr lang="en-US" sz="2400" dirty="0" err="1"/>
              <a:t>polypectomy</a:t>
            </a:r>
            <a:r>
              <a:rPr lang="en-US" sz="2400" dirty="0"/>
              <a:t> </a:t>
            </a:r>
          </a:p>
          <a:p>
            <a:pPr algn="l" rtl="0"/>
            <a:endParaRPr lang="en-US" sz="2400" dirty="0"/>
          </a:p>
          <a:p>
            <a:pPr algn="l" rtl="0"/>
            <a:endParaRPr lang="ar-SA" dirty="0"/>
          </a:p>
        </p:txBody>
      </p:sp>
      <p:pic>
        <p:nvPicPr>
          <p:cNvPr id="4" name="صورة 3"/>
          <p:cNvPicPr>
            <a:picLocks noChangeAspect="1"/>
          </p:cNvPicPr>
          <p:nvPr/>
        </p:nvPicPr>
        <p:blipFill rotWithShape="1">
          <a:blip r:embed="rId2">
            <a:extLst>
              <a:ext uri="{28A0092B-C50C-407E-A947-70E740481C1C}">
                <a14:useLocalDpi xmlns:a14="http://schemas.microsoft.com/office/drawing/2010/main" val="0"/>
              </a:ext>
            </a:extLst>
          </a:blip>
          <a:srcRect l="11373" t="-25191" r="6471" b="25191"/>
          <a:stretch/>
        </p:blipFill>
        <p:spPr>
          <a:xfrm>
            <a:off x="1797424" y="4191000"/>
            <a:ext cx="8652890" cy="2516221"/>
          </a:xfrm>
          <a:prstGeom prst="rect">
            <a:avLst/>
          </a:prstGeom>
        </p:spPr>
      </p:pic>
    </p:spTree>
    <p:extLst>
      <p:ext uri="{BB962C8B-B14F-4D97-AF65-F5344CB8AC3E}">
        <p14:creationId xmlns:p14="http://schemas.microsoft.com/office/powerpoint/2010/main" val="1204503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28800" y="487680"/>
            <a:ext cx="7772400" cy="914400"/>
          </a:xfrm>
        </p:spPr>
        <p:txBody>
          <a:bodyPr>
            <a:noAutofit/>
          </a:bodyPr>
          <a:lstStyle/>
          <a:p>
            <a:r>
              <a:rPr lang="en-US" sz="2800" b="1" dirty="0"/>
              <a:t>Radionucleotide scanning (Technecium-99m labelled RBC scintigraphy)</a:t>
            </a:r>
            <a:endParaRPr lang="ar-SA" sz="2800" b="1" dirty="0"/>
          </a:p>
        </p:txBody>
      </p:sp>
      <p:sp>
        <p:nvSpPr>
          <p:cNvPr id="3" name="عنصر نائب للمحتوى 2"/>
          <p:cNvSpPr>
            <a:spLocks noGrp="1"/>
          </p:cNvSpPr>
          <p:nvPr>
            <p:ph sz="quarter" idx="1"/>
          </p:nvPr>
        </p:nvSpPr>
        <p:spPr>
          <a:xfrm>
            <a:off x="1600200" y="1844040"/>
            <a:ext cx="8229600" cy="4709160"/>
          </a:xfrm>
        </p:spPr>
        <p:txBody>
          <a:bodyPr/>
          <a:lstStyle/>
          <a:p>
            <a:pPr algn="l" rtl="0"/>
            <a:r>
              <a:rPr lang="en-US" dirty="0"/>
              <a:t>It only has diagnostic value. But the advantage is that it can detect very small amount of bleeding (0.5-1 ml/min).</a:t>
            </a:r>
            <a:endParaRPr lang="ar-SA" dirty="0"/>
          </a:p>
        </p:txBody>
      </p:sp>
    </p:spTree>
    <p:extLst>
      <p:ext uri="{BB962C8B-B14F-4D97-AF65-F5344CB8AC3E}">
        <p14:creationId xmlns:p14="http://schemas.microsoft.com/office/powerpoint/2010/main" val="1786764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10640" y="0"/>
            <a:ext cx="4114800" cy="1143000"/>
          </a:xfrm>
        </p:spPr>
        <p:txBody>
          <a:bodyPr>
            <a:normAutofit fontScale="90000"/>
          </a:bodyPr>
          <a:lstStyle/>
          <a:p>
            <a:pPr algn="ctr"/>
            <a:r>
              <a:rPr lang="en-US" b="1" dirty="0">
                <a:solidFill>
                  <a:srgbClr val="FF0000"/>
                </a:solidFill>
                <a:effectLst>
                  <a:outerShdw blurRad="38100" dist="38100" dir="2700000" algn="tl">
                    <a:srgbClr val="000000">
                      <a:alpha val="43137"/>
                    </a:srgbClr>
                  </a:outerShdw>
                  <a:reflection blurRad="12700" stA="48000" endA="300" endPos="55000" dir="5400000" sy="-90000" algn="bl" rotWithShape="0"/>
                </a:effectLst>
              </a:rPr>
              <a:t>CAPSULE</a:t>
            </a:r>
            <a:br>
              <a:rPr lang="en-US" b="1" dirty="0">
                <a:solidFill>
                  <a:srgbClr val="FF0000"/>
                </a:solidFill>
                <a:effectLst>
                  <a:outerShdw blurRad="38100" dist="38100" dir="2700000" algn="tl">
                    <a:srgbClr val="000000">
                      <a:alpha val="43137"/>
                    </a:srgbClr>
                  </a:outerShdw>
                  <a:reflection blurRad="12700" stA="48000" endA="300" endPos="55000" dir="5400000" sy="-90000" algn="bl" rotWithShape="0"/>
                </a:effectLst>
              </a:rPr>
            </a:br>
            <a:r>
              <a:rPr lang="en-US" b="1" dirty="0">
                <a:solidFill>
                  <a:srgbClr val="FF0000"/>
                </a:solidFill>
                <a:effectLst>
                  <a:outerShdw blurRad="38100" dist="38100" dir="2700000" algn="tl">
                    <a:srgbClr val="000000">
                      <a:alpha val="43137"/>
                    </a:srgbClr>
                  </a:outerShdw>
                  <a:reflection blurRad="12700" stA="48000" endA="300" endPos="55000" dir="5400000" sy="-90000" algn="bl" rotWithShape="0"/>
                </a:effectLst>
              </a:rPr>
              <a:t>ENDOSCOPY</a:t>
            </a:r>
            <a:endParaRPr lang="ar-SA" b="1"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عنصر نائب للمحتوى 2"/>
          <p:cNvSpPr>
            <a:spLocks noGrp="1"/>
          </p:cNvSpPr>
          <p:nvPr>
            <p:ph sz="quarter" idx="1"/>
          </p:nvPr>
        </p:nvSpPr>
        <p:spPr>
          <a:xfrm>
            <a:off x="944880" y="1600200"/>
            <a:ext cx="4038600" cy="4709160"/>
          </a:xfrm>
        </p:spPr>
        <p:txBody>
          <a:bodyPr>
            <a:normAutofit/>
          </a:bodyPr>
          <a:lstStyle/>
          <a:p>
            <a:pPr algn="l" rtl="0"/>
            <a:r>
              <a:rPr lang="en-US" dirty="0"/>
              <a:t>Non invasive procedure </a:t>
            </a:r>
          </a:p>
          <a:p>
            <a:pPr algn="l" rtl="0"/>
            <a:r>
              <a:rPr lang="en-US" dirty="0"/>
              <a:t>Done in stable patients </a:t>
            </a:r>
          </a:p>
          <a:p>
            <a:pPr algn="l" rtl="0"/>
            <a:r>
              <a:rPr lang="en-US" dirty="0"/>
              <a:t>Duration is 8h/500 00 images </a:t>
            </a:r>
          </a:p>
          <a:p>
            <a:pPr algn="l" rtl="0"/>
            <a:r>
              <a:rPr lang="en-US" dirty="0"/>
              <a:t>Only diagnostic value </a:t>
            </a:r>
          </a:p>
          <a:p>
            <a:pPr algn="l" rtl="0"/>
            <a:r>
              <a:rPr lang="en-US" dirty="0"/>
              <a:t>The image cannot be controlled from outside, thus pathological site may be missed </a:t>
            </a:r>
            <a:endParaRPr lang="ar-SA" dirty="0"/>
          </a:p>
        </p:txBody>
      </p:sp>
      <p:sp>
        <p:nvSpPr>
          <p:cNvPr id="4" name="عنوان 1"/>
          <p:cNvSpPr txBox="1">
            <a:spLocks/>
          </p:cNvSpPr>
          <p:nvPr/>
        </p:nvSpPr>
        <p:spPr>
          <a:xfrm>
            <a:off x="6324600" y="-15240"/>
            <a:ext cx="4343400" cy="1143000"/>
          </a:xfrm>
          <a:prstGeom prst="rect">
            <a:avLst/>
          </a:prstGeom>
          <a:noFill/>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3600" dirty="0" err="1">
                <a:solidFill>
                  <a:srgbClr val="FF0000"/>
                </a:solidFill>
              </a:rPr>
              <a:t>Mesentric</a:t>
            </a:r>
            <a:r>
              <a:rPr lang="en-US" sz="4000" dirty="0">
                <a:solidFill>
                  <a:srgbClr val="FF0000"/>
                </a:solidFill>
              </a:rPr>
              <a:t> </a:t>
            </a:r>
          </a:p>
          <a:p>
            <a:r>
              <a:rPr lang="en-US" sz="3600" dirty="0">
                <a:solidFill>
                  <a:srgbClr val="FF0000"/>
                </a:solidFill>
              </a:rPr>
              <a:t>Angiography</a:t>
            </a:r>
            <a:endParaRPr lang="ar-SA" sz="4000" dirty="0">
              <a:solidFill>
                <a:srgbClr val="FF0000"/>
              </a:solidFill>
            </a:endParaRPr>
          </a:p>
        </p:txBody>
      </p:sp>
      <p:sp>
        <p:nvSpPr>
          <p:cNvPr id="5" name="عنصر نائب للمحتوى 2"/>
          <p:cNvSpPr txBox="1">
            <a:spLocks/>
          </p:cNvSpPr>
          <p:nvPr/>
        </p:nvSpPr>
        <p:spPr>
          <a:xfrm>
            <a:off x="6324600" y="1600200"/>
            <a:ext cx="4114800" cy="5029200"/>
          </a:xfrm>
          <a:prstGeom prst="rect">
            <a:avLst/>
          </a:prstGeom>
        </p:spPr>
        <p:txBody>
          <a:bodyPr vert="horz">
            <a:normAutofit fontScale="925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a:t>In this procedure bleeding rate of 0.5-1 ml/min can be detected .</a:t>
            </a:r>
          </a:p>
          <a:p>
            <a:r>
              <a:rPr lang="en-US" dirty="0"/>
              <a:t>Selective angiography is done by </a:t>
            </a:r>
            <a:r>
              <a:rPr lang="en-US" dirty="0" err="1"/>
              <a:t>catheterising</a:t>
            </a:r>
            <a:r>
              <a:rPr lang="en-US" dirty="0"/>
              <a:t> the </a:t>
            </a:r>
            <a:r>
              <a:rPr lang="en-US" dirty="0" err="1"/>
              <a:t>arterieas</a:t>
            </a:r>
            <a:r>
              <a:rPr lang="en-US" dirty="0"/>
              <a:t> selectively under fluoroscopic guidance.</a:t>
            </a:r>
          </a:p>
          <a:p>
            <a:r>
              <a:rPr lang="en-US" dirty="0"/>
              <a:t>Therapeutic implication is done by </a:t>
            </a:r>
            <a:r>
              <a:rPr lang="en-US" dirty="0" err="1"/>
              <a:t>embolisation</a:t>
            </a:r>
            <a:r>
              <a:rPr lang="en-US" dirty="0"/>
              <a:t> of the culprit </a:t>
            </a:r>
            <a:r>
              <a:rPr lang="en-US" dirty="0" err="1"/>
              <a:t>vessles</a:t>
            </a:r>
            <a:r>
              <a:rPr lang="en-US" dirty="0"/>
              <a:t> </a:t>
            </a:r>
            <a:endParaRPr lang="ar-SA" dirty="0"/>
          </a:p>
        </p:txBody>
      </p:sp>
    </p:spTree>
    <p:extLst>
      <p:ext uri="{BB962C8B-B14F-4D97-AF65-F5344CB8AC3E}">
        <p14:creationId xmlns:p14="http://schemas.microsoft.com/office/powerpoint/2010/main" val="3728775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981200" y="2514600"/>
            <a:ext cx="8229600" cy="4709160"/>
          </a:xfrm>
        </p:spPr>
        <p:txBody>
          <a:bodyPr>
            <a:normAutofit/>
          </a:bodyPr>
          <a:lstStyle/>
          <a:p>
            <a:pPr marL="137160" indent="0" algn="ctr">
              <a:buNone/>
            </a:pPr>
            <a:r>
              <a:rPr lang="en-US" sz="7200" dirty="0"/>
              <a:t>THANK YOU </a:t>
            </a:r>
            <a:r>
              <a:rPr lang="en-US" sz="7200" dirty="0">
                <a:sym typeface="Wingdings" pitchFamily="2" charset="2"/>
              </a:rPr>
              <a:t></a:t>
            </a:r>
            <a:endParaRPr lang="ar-SA" sz="7200" dirty="0"/>
          </a:p>
        </p:txBody>
      </p:sp>
    </p:spTree>
    <p:extLst>
      <p:ext uri="{BB962C8B-B14F-4D97-AF65-F5344CB8AC3E}">
        <p14:creationId xmlns:p14="http://schemas.microsoft.com/office/powerpoint/2010/main" val="599996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240" y="1600200"/>
            <a:ext cx="8686800" cy="5257800"/>
          </a:xfrm>
        </p:spPr>
        <p:txBody>
          <a:bodyPr>
            <a:normAutofit/>
          </a:bodyPr>
          <a:lstStyle/>
          <a:p>
            <a:pPr algn="l" rtl="0"/>
            <a:r>
              <a:rPr lang="en-US" b="1" dirty="0"/>
              <a:t>The lower GI bleeding : </a:t>
            </a:r>
            <a:r>
              <a:rPr lang="en-US" dirty="0"/>
              <a:t>abnormal hemorrhage in the GI tract distal to the </a:t>
            </a:r>
            <a:r>
              <a:rPr lang="en-US" b="1" dirty="0">
                <a:solidFill>
                  <a:srgbClr val="00B050"/>
                </a:solidFill>
              </a:rPr>
              <a:t>ligament of </a:t>
            </a:r>
            <a:r>
              <a:rPr lang="en-US" b="1" dirty="0" err="1">
                <a:solidFill>
                  <a:srgbClr val="00B050"/>
                </a:solidFill>
              </a:rPr>
              <a:t>Teritz</a:t>
            </a:r>
            <a:endParaRPr lang="ar-JO" b="1" dirty="0">
              <a:solidFill>
                <a:srgbClr val="00B050"/>
              </a:solidFill>
            </a:endParaRPr>
          </a:p>
          <a:p>
            <a:pPr algn="l" rtl="0"/>
            <a:r>
              <a:rPr lang="en-US" b="1" dirty="0">
                <a:solidFill>
                  <a:srgbClr val="C00000"/>
                </a:solidFill>
              </a:rPr>
              <a:t>GI bleeding is not a disease</a:t>
            </a:r>
            <a:r>
              <a:rPr lang="en-US" dirty="0"/>
              <a:t>, but a symptom of a disease.</a:t>
            </a:r>
          </a:p>
          <a:p>
            <a:pPr algn="l" rtl="0"/>
            <a:r>
              <a:rPr lang="en-US" dirty="0"/>
              <a:t>The diverticulosis  and </a:t>
            </a:r>
            <a:r>
              <a:rPr lang="en-US" dirty="0" err="1"/>
              <a:t>angiodysplasia</a:t>
            </a:r>
            <a:r>
              <a:rPr lang="en-US" dirty="0"/>
              <a:t> are the most common causes of LGI bleeding </a:t>
            </a:r>
          </a:p>
          <a:p>
            <a:pPr algn="l" rtl="0"/>
            <a:r>
              <a:rPr lang="en-US" dirty="0"/>
              <a:t>More than 75% of bleeding stop spontaneously with 10% re-bleeds in 1 year and 50% in 10 years </a:t>
            </a:r>
          </a:p>
        </p:txBody>
      </p:sp>
      <p:sp>
        <p:nvSpPr>
          <p:cNvPr id="4" name="TextBox 3"/>
          <p:cNvSpPr txBox="1"/>
          <p:nvPr/>
        </p:nvSpPr>
        <p:spPr>
          <a:xfrm>
            <a:off x="2286000" y="194101"/>
            <a:ext cx="4191000" cy="830997"/>
          </a:xfrm>
          <a:prstGeom prst="rect">
            <a:avLst/>
          </a:prstGeom>
          <a:noFill/>
        </p:spPr>
        <p:txBody>
          <a:bodyPr wrap="square" rtlCol="0">
            <a:spAutoFit/>
          </a:bodyPr>
          <a:lstStyle/>
          <a:p>
            <a:pPr lvl="0"/>
            <a:r>
              <a:rPr lang="en-US" sz="4800" b="1"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Rounded MT Bold" panose="020F0704030504030204" pitchFamily="34" charset="0"/>
              </a:rPr>
              <a:t>Definition </a:t>
            </a:r>
            <a:endParaRPr lang="en-US" sz="4800" b="1" cap="all" dirty="0">
              <a:ln/>
              <a:solidFill>
                <a:srgbClr val="72626E"/>
              </a:solidFill>
              <a:effectLst>
                <a:outerShdw blurRad="19685" dist="12700" dir="5400000" algn="tl" rotWithShape="0">
                  <a:srgbClr val="72626E">
                    <a:satMod val="130000"/>
                    <a:alpha val="60000"/>
                  </a:srgbClr>
                </a:outerShdw>
                <a:reflection blurRad="10000" stA="55000" endPos="48000" dist="500" dir="5400000" sy="-100000" algn="bl" rotWithShape="0"/>
              </a:effectLst>
            </a:endParaRPr>
          </a:p>
        </p:txBody>
      </p:sp>
    </p:spTree>
    <p:extLst>
      <p:ext uri="{BB962C8B-B14F-4D97-AF65-F5344CB8AC3E}">
        <p14:creationId xmlns:p14="http://schemas.microsoft.com/office/powerpoint/2010/main" val="3438839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686800" cy="838200"/>
          </a:xfrm>
        </p:spPr>
        <p:txBody>
          <a:bodyPr/>
          <a:lstStyle/>
          <a:p>
            <a:pPr algn="l"/>
            <a:r>
              <a:rPr lang="en-US" b="1"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Rounded MT Bold" panose="020F0704030504030204" pitchFamily="34" charset="0"/>
              </a:rPr>
              <a:t>EPIDEMIOLOGY</a:t>
            </a:r>
            <a:endParaRPr lang="en-US" dirty="0"/>
          </a:p>
        </p:txBody>
      </p:sp>
      <p:sp>
        <p:nvSpPr>
          <p:cNvPr id="3" name="Content Placeholder 2"/>
          <p:cNvSpPr>
            <a:spLocks noGrp="1"/>
          </p:cNvSpPr>
          <p:nvPr>
            <p:ph idx="1"/>
          </p:nvPr>
        </p:nvSpPr>
        <p:spPr>
          <a:xfrm>
            <a:off x="1828800" y="1676400"/>
            <a:ext cx="8686800" cy="5029200"/>
          </a:xfrm>
        </p:spPr>
        <p:txBody>
          <a:bodyPr>
            <a:normAutofit/>
          </a:bodyPr>
          <a:lstStyle/>
          <a:p>
            <a:pPr algn="l" rtl="0"/>
            <a:r>
              <a:rPr lang="en-US" dirty="0"/>
              <a:t>The majority of the LGI bleeding is self limiting </a:t>
            </a:r>
          </a:p>
          <a:p>
            <a:pPr algn="l" rtl="0"/>
            <a:r>
              <a:rPr lang="en-US" dirty="0"/>
              <a:t>In 90% of the cases colon is the source of bleeding </a:t>
            </a:r>
          </a:p>
          <a:p>
            <a:pPr algn="l" rtl="0"/>
            <a:r>
              <a:rPr lang="en-US" dirty="0"/>
              <a:t>The incidence increase with age </a:t>
            </a:r>
          </a:p>
          <a:p>
            <a:pPr algn="l" rtl="0"/>
            <a:r>
              <a:rPr lang="en-US" dirty="0"/>
              <a:t>The mortality less than 5%</a:t>
            </a:r>
          </a:p>
          <a:p>
            <a:pPr algn="l" rtl="0"/>
            <a:r>
              <a:rPr lang="en-US" dirty="0"/>
              <a:t>Intussusception is the most common cause in the pediatric age </a:t>
            </a:r>
          </a:p>
          <a:p>
            <a:pPr algn="l" rtl="0"/>
            <a:r>
              <a:rPr lang="en-US" dirty="0"/>
              <a:t>And the Diverticular disease is the most common causes in adults</a:t>
            </a:r>
          </a:p>
        </p:txBody>
      </p:sp>
    </p:spTree>
    <p:extLst>
      <p:ext uri="{BB962C8B-B14F-4D97-AF65-F5344CB8AC3E}">
        <p14:creationId xmlns:p14="http://schemas.microsoft.com/office/powerpoint/2010/main" val="2274204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086" y="304800"/>
            <a:ext cx="8686800" cy="838200"/>
          </a:xfrm>
        </p:spPr>
        <p:txBody>
          <a:bodyPr/>
          <a:lstStyle/>
          <a:p>
            <a:pPr algn="l"/>
            <a:r>
              <a:rPr lang="en-US" b="1"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Rounded MT Bold" panose="020F0704030504030204" pitchFamily="34" charset="0"/>
              </a:rPr>
              <a:t>Sign and symptoms </a:t>
            </a:r>
            <a:endParaRPr lang="en-US" dirty="0"/>
          </a:p>
        </p:txBody>
      </p:sp>
      <p:sp>
        <p:nvSpPr>
          <p:cNvPr id="3" name="Content Placeholder 2"/>
          <p:cNvSpPr>
            <a:spLocks noGrp="1"/>
          </p:cNvSpPr>
          <p:nvPr>
            <p:ph idx="1"/>
          </p:nvPr>
        </p:nvSpPr>
        <p:spPr/>
        <p:txBody>
          <a:bodyPr/>
          <a:lstStyle/>
          <a:p>
            <a:pPr algn="l" rtl="0"/>
            <a:r>
              <a:rPr lang="en-US" dirty="0"/>
              <a:t> </a:t>
            </a:r>
            <a:r>
              <a:rPr lang="en-US" dirty="0" err="1"/>
              <a:t>hematochezia</a:t>
            </a:r>
            <a:r>
              <a:rPr lang="en-US" dirty="0"/>
              <a:t> ( the passage of fresh blood in stool)</a:t>
            </a:r>
          </a:p>
          <a:p>
            <a:pPr algn="l" rtl="0"/>
            <a:r>
              <a:rPr lang="en-US" dirty="0"/>
              <a:t> bloody diarrhea </a:t>
            </a:r>
          </a:p>
          <a:p>
            <a:pPr algn="l" rtl="0"/>
            <a:r>
              <a:rPr lang="en-US" dirty="0"/>
              <a:t>anemia / </a:t>
            </a:r>
            <a:r>
              <a:rPr lang="en-US" dirty="0" err="1"/>
              <a:t>hypovolemia</a:t>
            </a:r>
            <a:r>
              <a:rPr lang="en-US" dirty="0"/>
              <a:t> due to hemorrhage  (e.g. pallor, dizziness, weakness, syncope)</a:t>
            </a:r>
          </a:p>
          <a:p>
            <a:pPr algn="l" rtl="0"/>
            <a:r>
              <a:rPr lang="en-US" dirty="0"/>
              <a:t>Nonspecific symptoms may include dyspnea, abdominal pain, chest pain, and fatigue</a:t>
            </a:r>
          </a:p>
        </p:txBody>
      </p:sp>
    </p:spTree>
    <p:extLst>
      <p:ext uri="{BB962C8B-B14F-4D97-AF65-F5344CB8AC3E}">
        <p14:creationId xmlns:p14="http://schemas.microsoft.com/office/powerpoint/2010/main" val="678984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77720" y="4495800"/>
            <a:ext cx="4862228" cy="923330"/>
          </a:xfrm>
          <a:prstGeom prst="rect">
            <a:avLst/>
          </a:prstGeom>
          <a:noFill/>
        </p:spPr>
        <p:txBody>
          <a:bodyPr wrap="none" lIns="91440" tIns="45720" rIns="91440" bIns="45720">
            <a:spAutoFit/>
          </a:bodyPr>
          <a:lstStyle/>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solidFill>
                <a:effectLst>
                  <a:outerShdw blurRad="41275" dist="12700" dir="12000000" algn="tl" rotWithShape="0">
                    <a:srgbClr val="000000">
                      <a:alpha val="40000"/>
                    </a:srgbClr>
                  </a:outerShdw>
                </a:effectLst>
              </a:rPr>
              <a:t>Occult bleeding </a:t>
            </a:r>
          </a:p>
        </p:txBody>
      </p:sp>
      <p:sp>
        <p:nvSpPr>
          <p:cNvPr id="9" name="Rectangle 8"/>
          <p:cNvSpPr/>
          <p:nvPr/>
        </p:nvSpPr>
        <p:spPr>
          <a:xfrm>
            <a:off x="3186943" y="2971800"/>
            <a:ext cx="5845831" cy="923330"/>
          </a:xfrm>
          <a:prstGeom prst="rect">
            <a:avLst/>
          </a:prstGeom>
          <a:noFill/>
        </p:spPr>
        <p:txBody>
          <a:bodyPr wrap="none" lIns="91440" tIns="45720" rIns="91440" bIns="45720">
            <a:spAutoFit/>
          </a:bodyPr>
          <a:lstStyle/>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solidFill>
                <a:effectLst>
                  <a:outerShdw blurRad="41275" dist="12700" dir="12000000" algn="tl" rotWithShape="0">
                    <a:srgbClr val="000000">
                      <a:alpha val="40000"/>
                    </a:srgbClr>
                  </a:outerShdw>
                </a:effectLst>
              </a:rPr>
              <a:t>Moderate bleeding </a:t>
            </a:r>
          </a:p>
        </p:txBody>
      </p:sp>
      <p:sp>
        <p:nvSpPr>
          <p:cNvPr id="10" name="Rectangle 9"/>
          <p:cNvSpPr/>
          <p:nvPr/>
        </p:nvSpPr>
        <p:spPr>
          <a:xfrm>
            <a:off x="3383179" y="1447800"/>
            <a:ext cx="5425651" cy="923330"/>
          </a:xfrm>
          <a:prstGeom prst="rect">
            <a:avLst/>
          </a:prstGeom>
          <a:noFill/>
        </p:spPr>
        <p:txBody>
          <a:bodyPr wrap="none" lIns="91440" tIns="45720" rIns="91440" bIns="45720">
            <a:spAutoFit/>
          </a:bodyPr>
          <a:lstStyle/>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solidFill>
                <a:effectLst>
                  <a:outerShdw blurRad="41275" dist="12700" dir="12000000" algn="tl" rotWithShape="0">
                    <a:srgbClr val="000000">
                      <a:alpha val="40000"/>
                    </a:srgbClr>
                  </a:outerShdw>
                </a:effectLst>
              </a:rPr>
              <a:t>Massive bleeding </a:t>
            </a:r>
          </a:p>
        </p:txBody>
      </p:sp>
    </p:spTree>
    <p:extLst>
      <p:ext uri="{BB962C8B-B14F-4D97-AF65-F5344CB8AC3E}">
        <p14:creationId xmlns:p14="http://schemas.microsoft.com/office/powerpoint/2010/main" val="3417657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524000"/>
            <a:ext cx="8686800" cy="5334000"/>
          </a:xfrm>
        </p:spPr>
        <p:txBody>
          <a:bodyPr>
            <a:normAutofit fontScale="92500" lnSpcReduction="10000"/>
          </a:bodyPr>
          <a:lstStyle/>
          <a:p>
            <a:pPr algn="l" rtl="0"/>
            <a:r>
              <a:rPr lang="en-US" dirty="0"/>
              <a:t>Only 10-20% patients present with massive bleeding </a:t>
            </a:r>
          </a:p>
          <a:p>
            <a:pPr algn="l" rtl="0"/>
            <a:r>
              <a:rPr lang="en-US" dirty="0"/>
              <a:t>Large volume of bright red blood per rectum  or </a:t>
            </a:r>
            <a:r>
              <a:rPr lang="en-US" dirty="0" err="1"/>
              <a:t>hemtochezia</a:t>
            </a:r>
            <a:r>
              <a:rPr lang="en-US" dirty="0"/>
              <a:t> </a:t>
            </a:r>
          </a:p>
          <a:p>
            <a:pPr algn="l" rtl="0"/>
            <a:r>
              <a:rPr lang="en-US" dirty="0"/>
              <a:t>Usually in elderly patient </a:t>
            </a:r>
          </a:p>
          <a:p>
            <a:pPr algn="l" rtl="0"/>
            <a:r>
              <a:rPr lang="en-US" dirty="0"/>
              <a:t>Hemodynamic unstable </a:t>
            </a:r>
          </a:p>
          <a:p>
            <a:pPr marL="137160" indent="0">
              <a:buNone/>
            </a:pPr>
            <a:r>
              <a:rPr lang="en-US" dirty="0"/>
              <a:t>SBP = 90 mmHg  </a:t>
            </a:r>
          </a:p>
          <a:p>
            <a:pPr marL="137160" indent="0">
              <a:buNone/>
            </a:pPr>
            <a:r>
              <a:rPr lang="en-US" dirty="0"/>
              <a:t>HR &gt; 100</a:t>
            </a:r>
          </a:p>
          <a:p>
            <a:pPr marL="137160" indent="0">
              <a:buNone/>
            </a:pPr>
            <a:r>
              <a:rPr lang="en-US" dirty="0"/>
              <a:t>Low urine output </a:t>
            </a:r>
          </a:p>
          <a:p>
            <a:pPr algn="l" rtl="0"/>
            <a:r>
              <a:rPr lang="en-US" dirty="0"/>
              <a:t>Hemoglobin level = 6 g/dl  </a:t>
            </a:r>
          </a:p>
          <a:p>
            <a:pPr algn="l" rtl="0"/>
            <a:r>
              <a:rPr lang="en-US" dirty="0"/>
              <a:t>Bleeding more than 1.5 L / day</a:t>
            </a:r>
          </a:p>
          <a:p>
            <a:pPr algn="l" rtl="0"/>
            <a:r>
              <a:rPr lang="en-US" dirty="0"/>
              <a:t>For 3 days</a:t>
            </a:r>
          </a:p>
          <a:p>
            <a:pPr algn="l" rtl="0"/>
            <a:r>
              <a:rPr lang="en-US" dirty="0"/>
              <a:t>The most common due to diverticulosis and </a:t>
            </a:r>
            <a:r>
              <a:rPr lang="en-US" dirty="0" err="1"/>
              <a:t>angiodysplasia</a:t>
            </a:r>
            <a:r>
              <a:rPr lang="en-US" dirty="0"/>
              <a:t> </a:t>
            </a:r>
          </a:p>
          <a:p>
            <a:pPr algn="l" rtl="0"/>
            <a:r>
              <a:rPr lang="en-US" dirty="0"/>
              <a:t>Mortality rate more than 21%</a:t>
            </a:r>
          </a:p>
        </p:txBody>
      </p:sp>
      <p:sp>
        <p:nvSpPr>
          <p:cNvPr id="4" name="Rectangle 3"/>
          <p:cNvSpPr/>
          <p:nvPr/>
        </p:nvSpPr>
        <p:spPr>
          <a:xfrm>
            <a:off x="6003635" y="2967335"/>
            <a:ext cx="184731" cy="923330"/>
          </a:xfrm>
          <a:prstGeom prst="rect">
            <a:avLst/>
          </a:prstGeom>
          <a:noFill/>
        </p:spPr>
        <p:txBody>
          <a:bodyPr wrap="none" lIns="91440" tIns="45720" rIns="91440" bIns="45720">
            <a:spAutoFit/>
          </a:bodyPr>
          <a:lstStyle/>
          <a:p>
            <a:pPr algn="ct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Rectangle 5"/>
          <p:cNvSpPr/>
          <p:nvPr/>
        </p:nvSpPr>
        <p:spPr>
          <a:xfrm>
            <a:off x="2224799" y="210457"/>
            <a:ext cx="5315878" cy="923330"/>
          </a:xfrm>
          <a:prstGeom prst="rect">
            <a:avLst/>
          </a:prstGeom>
          <a:noFill/>
        </p:spPr>
        <p:txBody>
          <a:bodyPr wrap="non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Massive bleeding </a:t>
            </a:r>
          </a:p>
        </p:txBody>
      </p:sp>
    </p:spTree>
    <p:extLst>
      <p:ext uri="{BB962C8B-B14F-4D97-AF65-F5344CB8AC3E}">
        <p14:creationId xmlns:p14="http://schemas.microsoft.com/office/powerpoint/2010/main" val="438598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3436" y="685800"/>
            <a:ext cx="8229600" cy="1143000"/>
          </a:xfrm>
        </p:spPr>
        <p:txBody>
          <a:bodyPr>
            <a:noAutofit/>
          </a:bodyPr>
          <a:lstStyle/>
          <a:p>
            <a:pPr algn="l"/>
            <a:r>
              <a:rPr lang="en-US"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Moderate bleeding </a:t>
            </a:r>
            <a:br>
              <a:rPr lang="en-US"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5400" dirty="0"/>
          </a:p>
        </p:txBody>
      </p:sp>
      <p:sp>
        <p:nvSpPr>
          <p:cNvPr id="3" name="Content Placeholder 2"/>
          <p:cNvSpPr>
            <a:spLocks noGrp="1"/>
          </p:cNvSpPr>
          <p:nvPr>
            <p:ph idx="1"/>
          </p:nvPr>
        </p:nvSpPr>
        <p:spPr/>
        <p:txBody>
          <a:bodyPr/>
          <a:lstStyle/>
          <a:p>
            <a:pPr algn="l" rtl="0"/>
            <a:r>
              <a:rPr lang="en-US" dirty="0"/>
              <a:t>May present as </a:t>
            </a:r>
            <a:r>
              <a:rPr lang="en-US" dirty="0" err="1"/>
              <a:t>hematochezia</a:t>
            </a:r>
            <a:r>
              <a:rPr lang="en-US" dirty="0"/>
              <a:t> or melena </a:t>
            </a:r>
          </a:p>
          <a:p>
            <a:pPr algn="l" rtl="0"/>
            <a:r>
              <a:rPr lang="en-US" dirty="0"/>
              <a:t>The patient with any age </a:t>
            </a:r>
          </a:p>
          <a:p>
            <a:pPr algn="l" rtl="0"/>
            <a:r>
              <a:rPr lang="en-US" dirty="0"/>
              <a:t>Hemodynamic stable </a:t>
            </a:r>
          </a:p>
          <a:p>
            <a:pPr algn="l" rtl="0"/>
            <a:endParaRPr lang="en-US" dirty="0"/>
          </a:p>
          <a:p>
            <a:pPr algn="l" rtl="0"/>
            <a:endParaRPr lang="en-US" dirty="0"/>
          </a:p>
        </p:txBody>
      </p:sp>
      <p:sp>
        <p:nvSpPr>
          <p:cNvPr id="5" name="Title 1"/>
          <p:cNvSpPr txBox="1">
            <a:spLocks/>
          </p:cNvSpPr>
          <p:nvPr/>
        </p:nvSpPr>
        <p:spPr>
          <a:xfrm>
            <a:off x="1863436" y="3574473"/>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gn="l"/>
            <a:r>
              <a:rPr lang="en-US" sz="5400"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Occult bleeding </a:t>
            </a:r>
            <a:br>
              <a:rPr lang="en-US" sz="5400"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5400" u="sng" dirty="0"/>
          </a:p>
        </p:txBody>
      </p:sp>
      <p:sp>
        <p:nvSpPr>
          <p:cNvPr id="6" name="TextBox 5"/>
          <p:cNvSpPr txBox="1"/>
          <p:nvPr/>
        </p:nvSpPr>
        <p:spPr>
          <a:xfrm>
            <a:off x="2209800" y="4267200"/>
            <a:ext cx="7010400" cy="3022366"/>
          </a:xfrm>
          <a:prstGeom prst="rect">
            <a:avLst/>
          </a:prstGeom>
          <a:noFill/>
        </p:spPr>
        <p:txBody>
          <a:bodyPr wrap="square" rtlCol="0">
            <a:spAutoFit/>
          </a:bodyPr>
          <a:lstStyle/>
          <a:p>
            <a:pPr marL="548640" indent="-411480">
              <a:spcBef>
                <a:spcPct val="20000"/>
              </a:spcBef>
              <a:buClr>
                <a:schemeClr val="tx1">
                  <a:shade val="95000"/>
                </a:schemeClr>
              </a:buClr>
              <a:buSzPct val="65000"/>
              <a:buFont typeface="Wingdings 2"/>
              <a:buChar char=""/>
            </a:pPr>
            <a:r>
              <a:rPr lang="en-US" sz="2800" dirty="0"/>
              <a:t>Patient with any age </a:t>
            </a:r>
          </a:p>
          <a:p>
            <a:pPr marL="548640" indent="-411480">
              <a:spcBef>
                <a:spcPct val="20000"/>
              </a:spcBef>
              <a:buClr>
                <a:schemeClr val="tx1">
                  <a:shade val="95000"/>
                </a:schemeClr>
              </a:buClr>
              <a:buSzPct val="65000"/>
              <a:buFont typeface="Wingdings 2"/>
              <a:buChar char=""/>
            </a:pPr>
            <a:r>
              <a:rPr lang="en-US" sz="2800" dirty="0"/>
              <a:t>Presented with microcytic  hypochromic anemia due to chronic blood loss </a:t>
            </a:r>
          </a:p>
          <a:p>
            <a:pPr marL="548640" indent="-411480">
              <a:spcBef>
                <a:spcPct val="20000"/>
              </a:spcBef>
              <a:buClr>
                <a:schemeClr val="tx1">
                  <a:shade val="95000"/>
                </a:schemeClr>
              </a:buClr>
              <a:buSzPct val="65000"/>
              <a:buFont typeface="Wingdings 2"/>
              <a:buChar char=""/>
            </a:pPr>
            <a:endParaRPr lang="en-US" sz="2800" dirty="0"/>
          </a:p>
          <a:p>
            <a:pPr marL="137160">
              <a:spcBef>
                <a:spcPct val="20000"/>
              </a:spcBef>
              <a:buClr>
                <a:schemeClr val="tx1">
                  <a:shade val="95000"/>
                </a:schemeClr>
              </a:buClr>
              <a:buSzPct val="65000"/>
            </a:pPr>
            <a:endParaRPr lang="en-US" sz="2800" dirty="0"/>
          </a:p>
          <a:p>
            <a:pPr marL="548640" indent="-411480">
              <a:spcBef>
                <a:spcPct val="20000"/>
              </a:spcBef>
              <a:buClr>
                <a:schemeClr val="tx1">
                  <a:shade val="95000"/>
                </a:schemeClr>
              </a:buClr>
              <a:buSzPct val="65000"/>
              <a:buFont typeface="Wingdings 2"/>
              <a:buChar char=""/>
            </a:pPr>
            <a:endParaRPr lang="en-US" sz="2800" dirty="0"/>
          </a:p>
        </p:txBody>
      </p:sp>
    </p:spTree>
    <p:extLst>
      <p:ext uri="{BB962C8B-B14F-4D97-AF65-F5344CB8AC3E}">
        <p14:creationId xmlns:p14="http://schemas.microsoft.com/office/powerpoint/2010/main" val="1687190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686800" cy="838200"/>
          </a:xfrm>
        </p:spPr>
        <p:txBody>
          <a:bodyPr/>
          <a:lstStyle/>
          <a:p>
            <a:r>
              <a:rPr lang="en-US" dirty="0">
                <a:solidFill>
                  <a:schemeClr val="tx1"/>
                </a:solidFill>
              </a:rPr>
              <a:t>Risk factors </a:t>
            </a:r>
          </a:p>
        </p:txBody>
      </p:sp>
      <p:sp>
        <p:nvSpPr>
          <p:cNvPr id="3" name="Content Placeholder 2"/>
          <p:cNvSpPr>
            <a:spLocks noGrp="1"/>
          </p:cNvSpPr>
          <p:nvPr>
            <p:ph idx="1"/>
          </p:nvPr>
        </p:nvSpPr>
        <p:spPr/>
        <p:txBody>
          <a:bodyPr/>
          <a:lstStyle/>
          <a:p>
            <a:pPr algn="l" rtl="0"/>
            <a:r>
              <a:rPr lang="en-US" dirty="0"/>
              <a:t>Low fiber diet </a:t>
            </a:r>
          </a:p>
          <a:p>
            <a:pPr algn="l" rtl="0"/>
            <a:r>
              <a:rPr lang="en-US" dirty="0"/>
              <a:t>Obesity , physical inactivity </a:t>
            </a:r>
          </a:p>
          <a:p>
            <a:pPr algn="l" rtl="0"/>
            <a:r>
              <a:rPr lang="en-US" dirty="0"/>
              <a:t>Radiation </a:t>
            </a:r>
          </a:p>
          <a:p>
            <a:pPr algn="l" rtl="0"/>
            <a:r>
              <a:rPr lang="en-US" dirty="0"/>
              <a:t>NSAIDs and aspirin </a:t>
            </a:r>
          </a:p>
          <a:p>
            <a:pPr algn="l" rtl="0"/>
            <a:r>
              <a:rPr lang="en-US" dirty="0"/>
              <a:t>Advancing age </a:t>
            </a:r>
          </a:p>
          <a:p>
            <a:pPr algn="l" rtl="0"/>
            <a:r>
              <a:rPr lang="en-US" dirty="0"/>
              <a:t>Extensive comorbid illnesses </a:t>
            </a:r>
          </a:p>
          <a:p>
            <a:pPr algn="l" rtl="0"/>
            <a:endParaRPr lang="en-US" dirty="0"/>
          </a:p>
        </p:txBody>
      </p:sp>
    </p:spTree>
    <p:extLst>
      <p:ext uri="{BB962C8B-B14F-4D97-AF65-F5344CB8AC3E}">
        <p14:creationId xmlns:p14="http://schemas.microsoft.com/office/powerpoint/2010/main" val="2422809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117</TotalTime>
  <Words>1182</Words>
  <Application>Microsoft Office PowerPoint</Application>
  <PresentationFormat>Widescreen</PresentationFormat>
  <Paragraphs>157</Paragraphs>
  <Slides>26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Arial</vt:lpstr>
      <vt:lpstr>Arial Rounded MT Bold</vt:lpstr>
      <vt:lpstr>Bahnschrift SemiBold</vt:lpstr>
      <vt:lpstr>Calibri</vt:lpstr>
      <vt:lpstr>Calibri Light</vt:lpstr>
      <vt:lpstr>Helvetica</vt:lpstr>
      <vt:lpstr>Verdana</vt:lpstr>
      <vt:lpstr>Wingdings 2</vt:lpstr>
      <vt:lpstr>Office Theme</vt:lpstr>
      <vt:lpstr>PowerPoint Presentation</vt:lpstr>
      <vt:lpstr>PowerPoint Presentation</vt:lpstr>
      <vt:lpstr>PowerPoint Presentation</vt:lpstr>
      <vt:lpstr>EPIDEMIOLOGY</vt:lpstr>
      <vt:lpstr>Sign and symptoms </vt:lpstr>
      <vt:lpstr>PowerPoint Presentation</vt:lpstr>
      <vt:lpstr>PowerPoint Presentation</vt:lpstr>
      <vt:lpstr>Moderate bleeding  </vt:lpstr>
      <vt:lpstr>Risk factors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treatment of diverticulitis depends on the severity of sign and symptoms : </vt:lpstr>
      <vt:lpstr>Angiodysplasia </vt:lpstr>
      <vt:lpstr>Hereditary hemorrhagic telangiectasia </vt:lpstr>
      <vt:lpstr>Diagnosis</vt:lpstr>
      <vt:lpstr>Treatment </vt:lpstr>
      <vt:lpstr>PowerPoint Presentation</vt:lpstr>
      <vt:lpstr>Diagnostic modalities for LGI bleeding :</vt:lpstr>
      <vt:lpstr>Radionucleotide scanning (Technecium-99m labelled RBC scintigraphy)</vt:lpstr>
      <vt:lpstr>CAPSULE ENDOSCOPY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962785375627@gmail.com</dc:creator>
  <cp:lastModifiedBy>962785375627@gmail.com</cp:lastModifiedBy>
  <cp:revision>15</cp:revision>
  <dcterms:created xsi:type="dcterms:W3CDTF">2022-02-01T19:29:54Z</dcterms:created>
  <dcterms:modified xsi:type="dcterms:W3CDTF">2022-02-01T21:27:44Z</dcterms:modified>
</cp:coreProperties>
</file>